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7" name="Shape 1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8" name="Shape 1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0" name="Shape 2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3" name="Shape 2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4" name="Shape 2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5" name="Shape 2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6" name="Shape 2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97" name="Shape 2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8" name="Shape 3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9" name="Shape 3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30" name="Shape 3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1" name="Shape 3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2" name="Shape 3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3" name="Shape 3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74" name="Shape 3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5" name="Shape 3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9" name="Shape 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6" name="Shape 3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7" name="Shape 4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8" name="Shape 4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9" name="Shape 4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0" name="Shape 4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51" name="Shape 4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2" name="Shape 4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3" name="Shape 4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84" name="Shape 4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95" name="Shape 4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06" name="Shape 5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17" name="Shape 5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Shape 12"/>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body"/>
          </p:nvPr>
        </p:nvSpPr>
        <p:spPr>
          <a:xfrm>
            <a:off x="495300" y="1600201"/>
            <a:ext cx="89154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2690018" y="-594518"/>
            <a:ext cx="4525963" cy="89154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5370512" y="2085976"/>
            <a:ext cx="5851525" cy="222885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830262" y="-60323"/>
            <a:ext cx="5851525" cy="652145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Shape 18"/>
          <p:cNvSpPr txBox="1"/>
          <p:nvPr>
            <p:ph type="ctrTitle"/>
          </p:nvPr>
        </p:nvSpPr>
        <p:spPr>
          <a:xfrm>
            <a:off x="742950" y="2130426"/>
            <a:ext cx="84201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subTitle"/>
          </p:nvPr>
        </p:nvSpPr>
        <p:spPr>
          <a:xfrm>
            <a:off x="1485900" y="3886200"/>
            <a:ext cx="69342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782506" y="4406901"/>
            <a:ext cx="84201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782506" y="2906713"/>
            <a:ext cx="84201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495300" y="1600201"/>
            <a:ext cx="437515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5035550" y="1600201"/>
            <a:ext cx="437515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495300" y="1535113"/>
            <a:ext cx="4376870"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95300" y="2174875"/>
            <a:ext cx="4376870"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5032111" y="1535113"/>
            <a:ext cx="4378590"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5032111" y="2174875"/>
            <a:ext cx="4378590"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495300" y="273050"/>
            <a:ext cx="3259006"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3872971" y="273051"/>
            <a:ext cx="5537729"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95300" y="1435101"/>
            <a:ext cx="3259006"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1941645" y="4800600"/>
            <a:ext cx="59436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1941645" y="612775"/>
            <a:ext cx="59436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941645" y="5367338"/>
            <a:ext cx="59436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495300" y="1600201"/>
            <a:ext cx="89154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1" type="body"/>
          </p:nvPr>
        </p:nvSpPr>
        <p:spPr>
          <a:xfrm>
            <a:off x="160215" y="867509"/>
            <a:ext cx="9585570" cy="5258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lang="en-AU" sz="2000" u="sng"/>
              <a:t>Owner</a:t>
            </a:r>
            <a:r>
              <a:rPr lang="en-AU" sz="2000"/>
              <a:t> – As an Owner, I will be able to generate various reports to overview all databases while being able to edit, add and delete accounts, lesson bookings and contract. Interviewing students / teachers. Managing and cementing time slots for lessons etc.</a:t>
            </a:r>
            <a:endParaRPr sz="2000"/>
          </a:p>
          <a:p>
            <a:pPr indent="0" lvl="0" marL="0" marR="0" rtl="0" algn="l">
              <a:spcBef>
                <a:spcPts val="0"/>
              </a:spcBef>
              <a:spcAft>
                <a:spcPts val="0"/>
              </a:spcAft>
              <a:buClr>
                <a:schemeClr val="dk1"/>
              </a:buClr>
              <a:buSzPts val="2000"/>
              <a:buFont typeface="Arial"/>
              <a:buNone/>
            </a:pPr>
            <a:r>
              <a:rPr lang="en-AU" sz="2000" u="sng"/>
              <a:t>Admin </a:t>
            </a:r>
            <a:r>
              <a:rPr lang="en-AU" sz="2000"/>
              <a:t>–  As a Admin, help the owner in managing the database, as well be able to edit, add and delete accounts or lesson bookings, and contracts.</a:t>
            </a:r>
            <a:endParaRPr sz="2000"/>
          </a:p>
          <a:p>
            <a:pPr indent="0" lvl="0" marL="0" marR="0" rtl="0" algn="l">
              <a:spcBef>
                <a:spcPts val="0"/>
              </a:spcBef>
              <a:spcAft>
                <a:spcPts val="0"/>
              </a:spcAft>
              <a:buClr>
                <a:schemeClr val="dk1"/>
              </a:buClr>
              <a:buSzPts val="2000"/>
              <a:buFont typeface="Arial"/>
              <a:buNone/>
            </a:pPr>
            <a:r>
              <a:rPr lang="en-AU" sz="2000" u="sng"/>
              <a:t>Student</a:t>
            </a:r>
            <a:r>
              <a:rPr b="0" i="0" lang="en-AU" sz="2000" u="none" cap="none" strike="noStrike">
                <a:solidFill>
                  <a:schemeClr val="dk1"/>
                </a:solidFill>
                <a:latin typeface="Calibri"/>
                <a:ea typeface="Calibri"/>
                <a:cs typeface="Calibri"/>
                <a:sym typeface="Calibri"/>
              </a:rPr>
              <a:t> – </a:t>
            </a:r>
            <a:r>
              <a:rPr lang="en-AU" sz="2000"/>
              <a:t>As a student, the user will be able to create an account or sign in and manage their profiles, lesson bookings, and contracts.</a:t>
            </a:r>
            <a:endParaRPr b="0" i="0" sz="2000" u="none" cap="none" strike="noStrike">
              <a:solidFill>
                <a:schemeClr val="dk1"/>
              </a:solidFill>
              <a:latin typeface="Calibri"/>
              <a:ea typeface="Calibri"/>
              <a:cs typeface="Calibri"/>
              <a:sym typeface="Calibri"/>
            </a:endParaRPr>
          </a:p>
          <a:p>
            <a:pPr indent="0" lvl="0" marL="0" rtl="0">
              <a:spcBef>
                <a:spcPts val="900"/>
              </a:spcBef>
              <a:spcAft>
                <a:spcPts val="0"/>
              </a:spcAft>
              <a:buClr>
                <a:schemeClr val="dk1"/>
              </a:buClr>
              <a:buSzPts val="2000"/>
              <a:buFont typeface="Arial"/>
              <a:buNone/>
            </a:pPr>
            <a:r>
              <a:rPr lang="en-AU" sz="2000" u="sng"/>
              <a:t>Teacher</a:t>
            </a:r>
            <a:r>
              <a:rPr lang="en-AU" sz="2000"/>
              <a:t> – The Teacher role includes organising lessons, updating unit details and materials, setting up their personal schedule and the booking of school facilities.</a:t>
            </a:r>
            <a:endParaRPr sz="2000"/>
          </a:p>
          <a:p>
            <a:pPr indent="0" lvl="0" marL="0" marR="0" rtl="0" algn="l">
              <a:spcBef>
                <a:spcPts val="9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rtl="0">
              <a:spcBef>
                <a:spcPts val="900"/>
              </a:spcBef>
              <a:spcAft>
                <a:spcPts val="0"/>
              </a:spcAft>
              <a:buClr>
                <a:schemeClr val="dk1"/>
              </a:buClr>
              <a:buSzPts val="2000"/>
              <a:buFont typeface="Arial"/>
              <a:buNone/>
            </a:pPr>
            <a:r>
              <a:t/>
            </a:r>
            <a:endParaRPr sz="2000"/>
          </a:p>
        </p:txBody>
      </p:sp>
      <p:sp>
        <p:nvSpPr>
          <p:cNvPr id="85" name="Shape 85"/>
          <p:cNvSpPr/>
          <p:nvPr/>
        </p:nvSpPr>
        <p:spPr>
          <a:xfrm>
            <a:off x="101505" y="109410"/>
            <a:ext cx="9691171"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2800" u="none" cap="none" strike="noStrike">
                <a:solidFill>
                  <a:schemeClr val="lt1"/>
                </a:solidFill>
                <a:latin typeface="Calibri"/>
                <a:ea typeface="Calibri"/>
                <a:cs typeface="Calibri"/>
                <a:sym typeface="Calibri"/>
              </a:rPr>
              <a:t>System Roles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8</a:t>
            </a:r>
            <a:endParaRPr b="0" i="0" sz="2000" u="none" cap="none" strike="noStrike">
              <a:solidFill>
                <a:schemeClr val="dk1"/>
              </a:solidFill>
              <a:latin typeface="Calibri"/>
              <a:ea typeface="Calibri"/>
              <a:cs typeface="Calibri"/>
              <a:sym typeface="Calibri"/>
            </a:endParaRPr>
          </a:p>
        </p:txBody>
      </p:sp>
      <p:sp>
        <p:nvSpPr>
          <p:cNvPr id="179" name="Shape 17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Manage Bookings</a:t>
            </a:r>
            <a:endParaRPr b="0" i="0" sz="2800" u="none" cap="none" strike="noStrike">
              <a:solidFill>
                <a:schemeClr val="lt1"/>
              </a:solidFill>
              <a:latin typeface="Calibri"/>
              <a:ea typeface="Calibri"/>
              <a:cs typeface="Calibri"/>
              <a:sym typeface="Calibri"/>
            </a:endParaRPr>
          </a:p>
        </p:txBody>
      </p:sp>
      <p:sp>
        <p:nvSpPr>
          <p:cNvPr id="180" name="Shape 180"/>
          <p:cNvSpPr/>
          <p:nvPr/>
        </p:nvSpPr>
        <p:spPr>
          <a:xfrm>
            <a:off x="39150" y="822472"/>
            <a:ext cx="9828000" cy="8499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manage my lesson bookings</a:t>
            </a:r>
            <a:r>
              <a:rPr b="0"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view upcoming lessons or cancel my lesson bookings.</a:t>
            </a:r>
            <a:endParaRPr/>
          </a:p>
        </p:txBody>
      </p:sp>
      <p:sp>
        <p:nvSpPr>
          <p:cNvPr id="181" name="Shape 181"/>
          <p:cNvSpPr/>
          <p:nvPr/>
        </p:nvSpPr>
        <p:spPr>
          <a:xfrm>
            <a:off x="39000" y="1845447"/>
            <a:ext cx="9828000" cy="24267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latin typeface="Calibri"/>
                <a:ea typeface="Calibri"/>
                <a:cs typeface="Calibri"/>
                <a:sym typeface="Calibri"/>
              </a:rPr>
              <a:t>Acceptance Criteria</a:t>
            </a:r>
            <a:endParaRPr/>
          </a:p>
          <a:p>
            <a:pPr indent="-179387" lvl="0" marL="179387" rtl="0">
              <a:spcBef>
                <a:spcPts val="0"/>
              </a:spcBef>
              <a:spcAft>
                <a:spcPts val="0"/>
              </a:spcAft>
              <a:buClr>
                <a:srgbClr val="000000"/>
              </a:buClr>
              <a:buSzPts val="2000"/>
              <a:buFont typeface="Arial"/>
              <a:buChar char="•"/>
            </a:pPr>
            <a:r>
              <a:rPr lang="en-AU" sz="2000">
                <a:latin typeface="Calibri"/>
                <a:ea typeface="Calibri"/>
                <a:cs typeface="Calibri"/>
                <a:sym typeface="Calibri"/>
              </a:rPr>
              <a:t>The user can manage their current lesson bookings by clicking on “Manage Bookings” button.</a:t>
            </a:r>
            <a:endParaRPr sz="2000">
              <a:latin typeface="Calibri"/>
              <a:ea typeface="Calibri"/>
              <a:cs typeface="Calibri"/>
              <a:sym typeface="Calibri"/>
            </a:endParaRPr>
          </a:p>
          <a:p>
            <a:pPr indent="-179387" lvl="0" marL="179387" rtl="0">
              <a:spcBef>
                <a:spcPts val="0"/>
              </a:spcBef>
              <a:spcAft>
                <a:spcPts val="0"/>
              </a:spcAft>
              <a:buClr>
                <a:srgbClr val="000000"/>
              </a:buClr>
              <a:buSzPts val="2000"/>
              <a:buFont typeface="Calibri"/>
              <a:buChar char="•"/>
            </a:pPr>
            <a:r>
              <a:rPr lang="en-AU" sz="2000">
                <a:latin typeface="Calibri"/>
                <a:ea typeface="Calibri"/>
                <a:cs typeface="Calibri"/>
                <a:sym typeface="Calibri"/>
              </a:rPr>
              <a:t>The user can see the dates, times and teachers of their lesson bookings.</a:t>
            </a:r>
            <a:endParaRPr sz="2000">
              <a:latin typeface="Calibri"/>
              <a:ea typeface="Calibri"/>
              <a:cs typeface="Calibri"/>
              <a:sym typeface="Calibri"/>
            </a:endParaRPr>
          </a:p>
          <a:p>
            <a:pPr indent="-179387" lvl="0" marL="179387" marR="0" rtl="0" algn="l">
              <a:spcBef>
                <a:spcPts val="0"/>
              </a:spcBef>
              <a:spcAft>
                <a:spcPts val="0"/>
              </a:spcAft>
              <a:buClr>
                <a:srgbClr val="000000"/>
              </a:buClr>
              <a:buSzPts val="2000"/>
              <a:buFont typeface="Calibri"/>
              <a:buChar char="•"/>
            </a:pPr>
            <a:r>
              <a:rPr lang="en-AU" sz="2000">
                <a:latin typeface="Calibri"/>
                <a:ea typeface="Calibri"/>
                <a:cs typeface="Calibri"/>
                <a:sym typeface="Calibri"/>
              </a:rPr>
              <a:t>The user can </a:t>
            </a:r>
            <a:r>
              <a:rPr lang="en-AU" sz="2000">
                <a:latin typeface="Calibri"/>
                <a:ea typeface="Calibri"/>
                <a:cs typeface="Calibri"/>
                <a:sym typeface="Calibri"/>
              </a:rPr>
              <a:t>cancel their lesson bookings by clicking on “Remove Lesson” next to the booked lesson, upon doing so the lesson is added back to the </a:t>
            </a:r>
            <a:r>
              <a:rPr lang="en-AU" sz="2000">
                <a:latin typeface="Calibri"/>
                <a:ea typeface="Calibri"/>
                <a:cs typeface="Calibri"/>
                <a:sym typeface="Calibri"/>
              </a:rPr>
              <a:t>available</a:t>
            </a:r>
            <a:r>
              <a:rPr lang="en-AU" sz="2000">
                <a:latin typeface="Calibri"/>
                <a:ea typeface="Calibri"/>
                <a:cs typeface="Calibri"/>
                <a:sym typeface="Calibri"/>
              </a:rPr>
              <a:t> lessons list</a:t>
            </a:r>
            <a:endParaRPr sz="2000">
              <a:latin typeface="Calibri"/>
              <a:ea typeface="Calibri"/>
              <a:cs typeface="Calibri"/>
              <a:sym typeface="Calibri"/>
            </a:endParaRPr>
          </a:p>
          <a:p>
            <a:pPr indent="-179387" lvl="0" marL="179387" marR="0" rtl="0" algn="l">
              <a:spcBef>
                <a:spcPts val="0"/>
              </a:spcBef>
              <a:spcAft>
                <a:spcPts val="0"/>
              </a:spcAft>
              <a:buClr>
                <a:srgbClr val="000000"/>
              </a:buClr>
              <a:buSzPts val="2000"/>
              <a:buFont typeface="Calibri"/>
              <a:buChar char="•"/>
            </a:pPr>
            <a:r>
              <a:rPr lang="en-AU" sz="2000">
                <a:latin typeface="Calibri"/>
                <a:ea typeface="Calibri"/>
                <a:cs typeface="Calibri"/>
                <a:sym typeface="Calibri"/>
              </a:rPr>
              <a:t>Once the user removes a lesson the details of the lesson contract are updated</a:t>
            </a:r>
            <a:endParaRPr sz="2000">
              <a:latin typeface="Calibri"/>
              <a:ea typeface="Calibri"/>
              <a:cs typeface="Calibri"/>
              <a:sym typeface="Calibri"/>
            </a:endParaRPr>
          </a:p>
        </p:txBody>
      </p:sp>
      <p:sp>
        <p:nvSpPr>
          <p:cNvPr id="182" name="Shape 18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83" name="Shape 18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184" name="Shape 184"/>
          <p:cNvSpPr/>
          <p:nvPr/>
        </p:nvSpPr>
        <p:spPr>
          <a:xfrm>
            <a:off x="39150" y="4321905"/>
            <a:ext cx="9828000" cy="2426700"/>
          </a:xfrm>
          <a:prstGeom prst="rect">
            <a:avLst/>
          </a:prstGeom>
          <a:solidFill>
            <a:srgbClr val="CFE2F3"/>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9</a:t>
            </a:r>
            <a:endParaRPr b="0" i="0" sz="2000" u="none" cap="none" strike="noStrike">
              <a:solidFill>
                <a:schemeClr val="dk1"/>
              </a:solidFill>
              <a:latin typeface="Calibri"/>
              <a:ea typeface="Calibri"/>
              <a:cs typeface="Calibri"/>
              <a:sym typeface="Calibri"/>
            </a:endParaRPr>
          </a:p>
        </p:txBody>
      </p:sp>
      <p:sp>
        <p:nvSpPr>
          <p:cNvPr id="190" name="Shape 19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Student Contract Confirmation</a:t>
            </a:r>
            <a:endParaRPr b="0" i="0" sz="2800" u="none" cap="none" strike="noStrike">
              <a:solidFill>
                <a:schemeClr val="lt1"/>
              </a:solidFill>
              <a:latin typeface="Calibri"/>
              <a:ea typeface="Calibri"/>
              <a:cs typeface="Calibri"/>
              <a:sym typeface="Calibri"/>
            </a:endParaRPr>
          </a:p>
        </p:txBody>
      </p:sp>
      <p:sp>
        <p:nvSpPr>
          <p:cNvPr id="191" name="Shape 191"/>
          <p:cNvSpPr/>
          <p:nvPr/>
        </p:nvSpPr>
        <p:spPr>
          <a:xfrm>
            <a:off x="39150" y="822472"/>
            <a:ext cx="9828000" cy="909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view my new contract</a:t>
            </a:r>
            <a:r>
              <a:rPr b="0" i="0" lang="en-AU" sz="2400" u="none" cap="none" strike="noStrike">
                <a:solidFill>
                  <a:schemeClr val="dk1"/>
                </a:solidFill>
                <a:latin typeface="Calibri"/>
                <a:ea typeface="Calibri"/>
                <a:cs typeface="Calibri"/>
                <a:sym typeface="Calibri"/>
              </a:rPr>
              <a:t> prior to </a:t>
            </a:r>
            <a:r>
              <a:rPr lang="en-AU" sz="2400">
                <a:solidFill>
                  <a:schemeClr val="dk1"/>
                </a:solidFill>
                <a:latin typeface="Calibri"/>
                <a:ea typeface="Calibri"/>
                <a:cs typeface="Calibri"/>
                <a:sym typeface="Calibri"/>
              </a:rPr>
              <a:t>final registration</a:t>
            </a:r>
            <a:r>
              <a:rPr b="0"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review the contract details.</a:t>
            </a:r>
            <a:endParaRPr/>
          </a:p>
        </p:txBody>
      </p:sp>
      <p:sp>
        <p:nvSpPr>
          <p:cNvPr id="192" name="Shape 192"/>
          <p:cNvSpPr/>
          <p:nvPr/>
        </p:nvSpPr>
        <p:spPr>
          <a:xfrm>
            <a:off x="39150" y="1882958"/>
            <a:ext cx="9828000" cy="30726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student can click on a “Confirm Contracts” link and be redirected to the confirm contracts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can check the lesson details, start and end dates, as well as terms and conditions agreement prior to completing their enrollment application.</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Once the contract is approved, the student can either accept or cancel with a simple button click which will prompt them with another confirmation alert notice.</a:t>
            </a:r>
            <a:endParaRPr sz="2000">
              <a:solidFill>
                <a:schemeClr val="dk1"/>
              </a:solidFill>
              <a:latin typeface="Calibri"/>
              <a:ea typeface="Calibri"/>
              <a:cs typeface="Calibri"/>
              <a:sym typeface="Calibri"/>
            </a:endParaRPr>
          </a:p>
        </p:txBody>
      </p:sp>
      <p:sp>
        <p:nvSpPr>
          <p:cNvPr id="193" name="Shape 19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194" name="Shape 19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195" name="Shape 19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10</a:t>
            </a:r>
            <a:endParaRPr b="0" i="0" sz="2000" u="none" cap="none" strike="noStrike">
              <a:solidFill>
                <a:schemeClr val="dk1"/>
              </a:solidFill>
              <a:latin typeface="Calibri"/>
              <a:ea typeface="Calibri"/>
              <a:cs typeface="Calibri"/>
              <a:sym typeface="Calibri"/>
            </a:endParaRPr>
          </a:p>
        </p:txBody>
      </p:sp>
      <p:sp>
        <p:nvSpPr>
          <p:cNvPr id="201" name="Shape 20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Student </a:t>
            </a:r>
            <a:r>
              <a:rPr lang="en-AU" sz="2800">
                <a:solidFill>
                  <a:schemeClr val="lt1"/>
                </a:solidFill>
                <a:latin typeface="Calibri"/>
                <a:ea typeface="Calibri"/>
                <a:cs typeface="Calibri"/>
                <a:sym typeface="Calibri"/>
              </a:rPr>
              <a:t>Account management </a:t>
            </a:r>
            <a:endParaRPr b="0" i="0" sz="2800" u="none" cap="none" strike="noStrike">
              <a:solidFill>
                <a:schemeClr val="lt1"/>
              </a:solidFill>
              <a:latin typeface="Calibri"/>
              <a:ea typeface="Calibri"/>
              <a:cs typeface="Calibri"/>
              <a:sym typeface="Calibri"/>
            </a:endParaRPr>
          </a:p>
        </p:txBody>
      </p:sp>
      <p:sp>
        <p:nvSpPr>
          <p:cNvPr id="202" name="Shape 202"/>
          <p:cNvSpPr/>
          <p:nvPr/>
        </p:nvSpPr>
        <p:spPr>
          <a:xfrm>
            <a:off x="39150" y="822473"/>
            <a:ext cx="9828000" cy="1206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manage my account so that I am able to manage my contract/s or sign up into new contract/s, manage my lesson bookings, and hire instruments.</a:t>
            </a:r>
            <a:endParaRPr/>
          </a:p>
        </p:txBody>
      </p:sp>
      <p:sp>
        <p:nvSpPr>
          <p:cNvPr id="203" name="Shape 203"/>
          <p:cNvSpPr/>
          <p:nvPr/>
        </p:nvSpPr>
        <p:spPr>
          <a:xfrm>
            <a:off x="39000" y="2098625"/>
            <a:ext cx="9828000" cy="2861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student user will be able to click on a “Account” link that will take the user to their personal account management page</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click on links contained within a list with names such as “Manage Bookings”, “Book a lesson”, “Manage Contracts””, “Hire Instruments”, “Confirm Contracts” and “Give Feedback” that will take the user to the respective links page. </a:t>
            </a:r>
            <a:endParaRPr sz="2000">
              <a:solidFill>
                <a:schemeClr val="dk1"/>
              </a:solidFill>
              <a:latin typeface="Calibri"/>
              <a:ea typeface="Calibri"/>
              <a:cs typeface="Calibri"/>
              <a:sym typeface="Calibri"/>
            </a:endParaRPr>
          </a:p>
        </p:txBody>
      </p:sp>
      <p:sp>
        <p:nvSpPr>
          <p:cNvPr id="204" name="Shape 20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205" name="Shape 20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206" name="Shape 206"/>
          <p:cNvSpPr/>
          <p:nvPr/>
        </p:nvSpPr>
        <p:spPr>
          <a:xfrm>
            <a:off x="39153" y="51696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11</a:t>
            </a:r>
            <a:endParaRPr b="0" i="0" sz="2000" u="none" cap="none" strike="noStrike">
              <a:solidFill>
                <a:schemeClr val="dk1"/>
              </a:solidFill>
              <a:latin typeface="Calibri"/>
              <a:ea typeface="Calibri"/>
              <a:cs typeface="Calibri"/>
              <a:sym typeface="Calibri"/>
            </a:endParaRPr>
          </a:p>
        </p:txBody>
      </p:sp>
      <p:sp>
        <p:nvSpPr>
          <p:cNvPr id="212" name="Shape 21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Manage Contracts</a:t>
            </a:r>
            <a:endParaRPr b="0" i="0" sz="2800" u="none" cap="none" strike="noStrike">
              <a:solidFill>
                <a:schemeClr val="lt1"/>
              </a:solidFill>
              <a:latin typeface="Calibri"/>
              <a:ea typeface="Calibri"/>
              <a:cs typeface="Calibri"/>
              <a:sym typeface="Calibri"/>
            </a:endParaRPr>
          </a:p>
        </p:txBody>
      </p:sp>
      <p:sp>
        <p:nvSpPr>
          <p:cNvPr id="213" name="Shape 213"/>
          <p:cNvSpPr/>
          <p:nvPr/>
        </p:nvSpPr>
        <p:spPr>
          <a:xfrm>
            <a:off x="39150" y="822474"/>
            <a:ext cx="9828000" cy="765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be able to manage my contracts </a:t>
            </a:r>
            <a:r>
              <a:rPr b="0"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I can review my current signed contracts as well as cancel them.</a:t>
            </a:r>
            <a:endParaRPr/>
          </a:p>
        </p:txBody>
      </p:sp>
      <p:sp>
        <p:nvSpPr>
          <p:cNvPr id="214" name="Shape 214"/>
          <p:cNvSpPr/>
          <p:nvPr/>
        </p:nvSpPr>
        <p:spPr>
          <a:xfrm>
            <a:off x="39150" y="1700450"/>
            <a:ext cx="9828000" cy="23187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student can click a “Manage Contracts” link and then is presented with a manage contracts page</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 the manage contracts page the user is presented with all their contracts with the school</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cancel their current contracts by clicking “</a:t>
            </a:r>
            <a:r>
              <a:rPr lang="en-AU" sz="2000">
                <a:solidFill>
                  <a:schemeClr val="dk1"/>
                </a:solidFill>
                <a:latin typeface="Calibri"/>
                <a:ea typeface="Calibri"/>
                <a:cs typeface="Calibri"/>
                <a:sym typeface="Calibri"/>
              </a:rPr>
              <a:t>Cancel</a:t>
            </a:r>
            <a:r>
              <a:rPr lang="en-AU" sz="2000">
                <a:solidFill>
                  <a:schemeClr val="dk1"/>
                </a:solidFill>
                <a:latin typeface="Calibri"/>
                <a:ea typeface="Calibri"/>
                <a:cs typeface="Calibri"/>
                <a:sym typeface="Calibri"/>
              </a:rPr>
              <a:t> Contract” button.</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If the user does not have any contract/s or wants to sign up to new contract/s, they can click on a “Browse Classes” button to be relocated to the “Book a lesson” page.</a:t>
            </a:r>
            <a:endParaRPr sz="2000">
              <a:solidFill>
                <a:schemeClr val="dk1"/>
              </a:solidFill>
              <a:latin typeface="Calibri"/>
              <a:ea typeface="Calibri"/>
              <a:cs typeface="Calibri"/>
              <a:sym typeface="Calibri"/>
            </a:endParaRPr>
          </a:p>
        </p:txBody>
      </p:sp>
      <p:sp>
        <p:nvSpPr>
          <p:cNvPr id="215" name="Shape 21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16" name="Shape 21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217" name="Shape 217"/>
          <p:cNvSpPr/>
          <p:nvPr/>
        </p:nvSpPr>
        <p:spPr>
          <a:xfrm>
            <a:off x="39150" y="4187781"/>
            <a:ext cx="9828000" cy="25608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The contract will have various information such as start date, end date, lesson type, lesson duration, cost, student type, and instruments hired.</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Possibly show a </a:t>
            </a:r>
            <a:r>
              <a:rPr lang="en-AU" sz="2000">
                <a:solidFill>
                  <a:schemeClr val="dk1"/>
                </a:solidFill>
                <a:latin typeface="Calibri"/>
                <a:ea typeface="Calibri"/>
                <a:cs typeface="Calibri"/>
                <a:sym typeface="Calibri"/>
              </a:rPr>
              <a:t>cancellation</a:t>
            </a:r>
            <a:r>
              <a:rPr lang="en-AU" sz="2000">
                <a:solidFill>
                  <a:schemeClr val="dk1"/>
                </a:solidFill>
                <a:latin typeface="Calibri"/>
                <a:ea typeface="Calibri"/>
                <a:cs typeface="Calibri"/>
                <a:sym typeface="Calibri"/>
              </a:rPr>
              <a:t> warning prior to canceling.</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r>
              <a:rPr lang="en-AU" sz="2000">
                <a:solidFill>
                  <a:schemeClr val="dk1"/>
                </a:solidFill>
                <a:latin typeface="Calibri"/>
                <a:ea typeface="Calibri"/>
                <a:cs typeface="Calibri"/>
                <a:sym typeface="Calibri"/>
              </a:rPr>
              <a:t>2</a:t>
            </a:r>
            <a:endParaRPr b="0" i="0" sz="2000" u="none" cap="none" strike="noStrike">
              <a:solidFill>
                <a:schemeClr val="dk1"/>
              </a:solidFill>
              <a:latin typeface="Calibri"/>
              <a:ea typeface="Calibri"/>
              <a:cs typeface="Calibri"/>
              <a:sym typeface="Calibri"/>
            </a:endParaRPr>
          </a:p>
        </p:txBody>
      </p:sp>
      <p:sp>
        <p:nvSpPr>
          <p:cNvPr id="223" name="Shape 223"/>
          <p:cNvSpPr/>
          <p:nvPr/>
        </p:nvSpPr>
        <p:spPr>
          <a:xfrm>
            <a:off x="831153" y="109410"/>
            <a:ext cx="7380000" cy="540000"/>
          </a:xfrm>
          <a:prstGeom prst="rect">
            <a:avLst/>
          </a:prstGeom>
          <a:solidFill>
            <a:srgbClr val="FF0000"/>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Staff </a:t>
            </a:r>
            <a:r>
              <a:rPr lang="en-AU" sz="2800">
                <a:solidFill>
                  <a:srgbClr val="FFFFFF"/>
                </a:solidFill>
                <a:latin typeface="Calibri"/>
                <a:ea typeface="Calibri"/>
                <a:cs typeface="Calibri"/>
                <a:sym typeface="Calibri"/>
              </a:rPr>
              <a:t>Login - Merged with Student log in</a:t>
            </a:r>
            <a:endParaRPr b="0" i="0" sz="2800" u="none" cap="none" strike="noStrike">
              <a:solidFill>
                <a:srgbClr val="FFFFFF"/>
              </a:solidFill>
              <a:latin typeface="Calibri"/>
              <a:ea typeface="Calibri"/>
              <a:cs typeface="Calibri"/>
              <a:sym typeface="Calibri"/>
            </a:endParaRPr>
          </a:p>
        </p:txBody>
      </p:sp>
      <p:sp>
        <p:nvSpPr>
          <p:cNvPr id="224" name="Shape 224"/>
          <p:cNvSpPr/>
          <p:nvPr/>
        </p:nvSpPr>
        <p:spPr>
          <a:xfrm>
            <a:off x="39150" y="822473"/>
            <a:ext cx="9828000" cy="12234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an Owner</a:t>
            </a:r>
            <a:r>
              <a:rPr lang="en-AU" sz="2400">
                <a:solidFill>
                  <a:schemeClr val="dk1"/>
                </a:solidFill>
                <a:latin typeface="Calibri"/>
                <a:ea typeface="Calibri"/>
                <a:cs typeface="Calibri"/>
                <a:sym typeface="Calibri"/>
              </a:rPr>
              <a:t>, </a:t>
            </a:r>
            <a:r>
              <a:rPr b="0" i="0" lang="en-AU" sz="2400" u="none" cap="none" strike="noStrike">
                <a:solidFill>
                  <a:schemeClr val="dk1"/>
                </a:solidFill>
                <a:latin typeface="Calibri"/>
                <a:ea typeface="Calibri"/>
                <a:cs typeface="Calibri"/>
                <a:sym typeface="Calibri"/>
              </a:rPr>
              <a:t>I want staf</a:t>
            </a:r>
            <a:r>
              <a:rPr lang="en-AU" sz="2400">
                <a:solidFill>
                  <a:schemeClr val="dk1"/>
                </a:solidFill>
                <a:latin typeface="Calibri"/>
                <a:ea typeface="Calibri"/>
                <a:cs typeface="Calibri"/>
                <a:sym typeface="Calibri"/>
              </a:rPr>
              <a:t>f</a:t>
            </a:r>
            <a:r>
              <a:rPr b="0" i="0" lang="en-AU" sz="2400" u="none" cap="none" strike="noStrike">
                <a:solidFill>
                  <a:schemeClr val="dk1"/>
                </a:solidFill>
                <a:latin typeface="Calibri"/>
                <a:ea typeface="Calibri"/>
                <a:cs typeface="Calibri"/>
                <a:sym typeface="Calibri"/>
              </a:rPr>
              <a:t> </a:t>
            </a:r>
            <a:r>
              <a:rPr lang="en-AU" sz="2400">
                <a:solidFill>
                  <a:schemeClr val="dk1"/>
                </a:solidFill>
                <a:latin typeface="Calibri"/>
                <a:ea typeface="Calibri"/>
                <a:cs typeface="Calibri"/>
                <a:sym typeface="Calibri"/>
              </a:rPr>
              <a:t>to be able to sign in so that my appointed and I can manage the music schools.</a:t>
            </a:r>
            <a:endParaRPr/>
          </a:p>
        </p:txBody>
      </p:sp>
      <p:sp>
        <p:nvSpPr>
          <p:cNvPr id="225" name="Shape 225"/>
          <p:cNvSpPr/>
          <p:nvPr/>
        </p:nvSpPr>
        <p:spPr>
          <a:xfrm>
            <a:off x="39000" y="2147775"/>
            <a:ext cx="9828000" cy="2873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There are two input text boxes which the user can type their account ID and password into.</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There is a “Login” button to be pressed to sign in.</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If the user inputs either the wrong id or password more than 3 times, they will be presented an error message.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staff will then be directed to the staff management page.</a:t>
            </a:r>
            <a:endParaRPr sz="2000">
              <a:solidFill>
                <a:schemeClr val="dk1"/>
              </a:solidFill>
              <a:latin typeface="Calibri"/>
              <a:ea typeface="Calibri"/>
              <a:cs typeface="Calibri"/>
              <a:sym typeface="Calibri"/>
            </a:endParaRPr>
          </a:p>
        </p:txBody>
      </p:sp>
      <p:sp>
        <p:nvSpPr>
          <p:cNvPr id="226" name="Shape 22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27" name="Shape 22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228" name="Shape 228"/>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merge into log in page story</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13</a:t>
            </a:r>
            <a:endParaRPr b="0" i="0" sz="2000" u="none" cap="none" strike="noStrike">
              <a:solidFill>
                <a:schemeClr val="dk1"/>
              </a:solidFill>
              <a:latin typeface="Calibri"/>
              <a:ea typeface="Calibri"/>
              <a:cs typeface="Calibri"/>
              <a:sym typeface="Calibri"/>
            </a:endParaRPr>
          </a:p>
        </p:txBody>
      </p:sp>
      <p:sp>
        <p:nvSpPr>
          <p:cNvPr id="234" name="Shape 23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Staff Management Page</a:t>
            </a:r>
            <a:endParaRPr b="0" i="0" sz="2800" u="none" cap="none" strike="noStrike">
              <a:solidFill>
                <a:srgbClr val="FFFFFF"/>
              </a:solidFill>
              <a:latin typeface="Calibri"/>
              <a:ea typeface="Calibri"/>
              <a:cs typeface="Calibri"/>
              <a:sym typeface="Calibri"/>
            </a:endParaRPr>
          </a:p>
        </p:txBody>
      </p:sp>
      <p:sp>
        <p:nvSpPr>
          <p:cNvPr id="235" name="Shape 235"/>
          <p:cNvSpPr/>
          <p:nvPr/>
        </p:nvSpPr>
        <p:spPr>
          <a:xfrm>
            <a:off x="39150" y="822473"/>
            <a:ext cx="9828000" cy="12234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an Owner,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have access to the staff management page as well as my appointed when I/they login so that we can use the websites functions to manage the music school.  </a:t>
            </a:r>
            <a:endParaRPr/>
          </a:p>
        </p:txBody>
      </p:sp>
      <p:sp>
        <p:nvSpPr>
          <p:cNvPr id="236" name="Shape 236"/>
          <p:cNvSpPr/>
          <p:nvPr/>
        </p:nvSpPr>
        <p:spPr>
          <a:xfrm>
            <a:off x="39000" y="2147775"/>
            <a:ext cx="9828000" cy="29988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204787" lvl="0" marL="179387" marR="0" rtl="0" algn="l">
              <a:spcBef>
                <a:spcPts val="0"/>
              </a:spcBef>
              <a:spcAft>
                <a:spcPts val="0"/>
              </a:spcAft>
              <a:buClr>
                <a:srgbClr val="FF0000"/>
              </a:buClr>
              <a:buSzPts val="2400"/>
              <a:buFont typeface="Calibri"/>
              <a:buChar char="•"/>
            </a:pPr>
            <a:r>
              <a:rPr lang="en-AU" sz="2400">
                <a:solidFill>
                  <a:srgbClr val="FF0000"/>
                </a:solidFill>
                <a:latin typeface="Calibri"/>
                <a:ea typeface="Calibri"/>
                <a:cs typeface="Calibri"/>
                <a:sym typeface="Calibri"/>
              </a:rPr>
              <a:t>The user can click on an “Account” link and will be navigated to the staff management page</a:t>
            </a:r>
            <a:endParaRPr sz="2400">
              <a:solidFill>
                <a:srgbClr val="FF0000"/>
              </a:solidFill>
              <a:latin typeface="Calibri"/>
              <a:ea typeface="Calibri"/>
              <a:cs typeface="Calibri"/>
              <a:sym typeface="Calibri"/>
            </a:endParaRPr>
          </a:p>
          <a:p>
            <a:pPr indent="-204787" lvl="0" marL="179387" marR="0" rtl="0" algn="l">
              <a:spcBef>
                <a:spcPts val="0"/>
              </a:spcBef>
              <a:spcAft>
                <a:spcPts val="0"/>
              </a:spcAft>
              <a:buClr>
                <a:srgbClr val="FF0000"/>
              </a:buClr>
              <a:buSzPts val="2400"/>
              <a:buFont typeface="Calibri"/>
              <a:buChar char="•"/>
            </a:pPr>
            <a:r>
              <a:rPr lang="en-AU" sz="2400">
                <a:solidFill>
                  <a:srgbClr val="FF0000"/>
                </a:solidFill>
                <a:latin typeface="Calibri"/>
                <a:ea typeface="Calibri"/>
                <a:cs typeface="Calibri"/>
                <a:sym typeface="Calibri"/>
              </a:rPr>
              <a:t>The user can click on different links in a list with names such as “Report Generation”, “Edit the Database”, “Post Event”, “Contract approval” that will take the user to the respective topics page.</a:t>
            </a:r>
            <a:endParaRPr sz="2000">
              <a:solidFill>
                <a:srgbClr val="FF0000"/>
              </a:solidFill>
              <a:latin typeface="Calibri"/>
              <a:ea typeface="Calibri"/>
              <a:cs typeface="Calibri"/>
              <a:sym typeface="Calibri"/>
            </a:endParaRPr>
          </a:p>
        </p:txBody>
      </p:sp>
      <p:sp>
        <p:nvSpPr>
          <p:cNvPr id="237" name="Shape 23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38" name="Shape 23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239" name="Shape 239"/>
          <p:cNvSpPr/>
          <p:nvPr/>
        </p:nvSpPr>
        <p:spPr>
          <a:xfrm>
            <a:off x="39153" y="5248465"/>
            <a:ext cx="9828000" cy="1620000"/>
          </a:xfrm>
          <a:prstGeom prst="rect">
            <a:avLst/>
          </a:prstGeom>
          <a:solidFill>
            <a:srgbClr val="FF9900"/>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14</a:t>
            </a:r>
            <a:endParaRPr b="0" i="0" sz="2000" u="none" cap="none" strike="noStrike">
              <a:solidFill>
                <a:schemeClr val="dk1"/>
              </a:solidFill>
              <a:latin typeface="Calibri"/>
              <a:ea typeface="Calibri"/>
              <a:cs typeface="Calibri"/>
              <a:sym typeface="Calibri"/>
            </a:endParaRPr>
          </a:p>
        </p:txBody>
      </p:sp>
      <p:sp>
        <p:nvSpPr>
          <p:cNvPr id="245" name="Shape 24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Welcome Page</a:t>
            </a:r>
            <a:endParaRPr b="0" i="0" sz="2800" u="none" cap="none" strike="noStrike">
              <a:solidFill>
                <a:srgbClr val="FFFFFF"/>
              </a:solidFill>
              <a:latin typeface="Calibri"/>
              <a:ea typeface="Calibri"/>
              <a:cs typeface="Calibri"/>
              <a:sym typeface="Calibri"/>
            </a:endParaRPr>
          </a:p>
        </p:txBody>
      </p:sp>
      <p:sp>
        <p:nvSpPr>
          <p:cNvPr id="246" name="Shape 246"/>
          <p:cNvSpPr/>
          <p:nvPr/>
        </p:nvSpPr>
        <p:spPr>
          <a:xfrm>
            <a:off x="39150" y="822472"/>
            <a:ext cx="9828000" cy="9342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owner</a:t>
            </a:r>
            <a:r>
              <a:rPr lang="en-AU" sz="2400">
                <a:solidFill>
                  <a:schemeClr val="dk1"/>
                </a:solidFill>
                <a:latin typeface="Calibri"/>
                <a:ea typeface="Calibri"/>
                <a:cs typeface="Calibri"/>
                <a:sym typeface="Calibri"/>
              </a:rPr>
              <a:t> I want to have a welcome page available through a public URL, so that staff and students can navigate to the functions of the website </a:t>
            </a:r>
            <a:endParaRPr sz="2400"/>
          </a:p>
        </p:txBody>
      </p:sp>
      <p:sp>
        <p:nvSpPr>
          <p:cNvPr id="247" name="Shape 247"/>
          <p:cNvSpPr/>
          <p:nvPr/>
        </p:nvSpPr>
        <p:spPr>
          <a:xfrm>
            <a:off x="39000" y="1929750"/>
            <a:ext cx="9828000" cy="26154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type the url for the website into the address bar on their browser and then is navigated to the welcome page for the Pinelands music school.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User can click links such as the ‘About us’, ‘Contact us’, ‘Create Account’, ‘Login’, “Retrieve account”, “Account”, “Browse classes”, “Careers”  links and upon a clicking a link the user will be taken to the respective page.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sp>
        <p:nvSpPr>
          <p:cNvPr id="248" name="Shape 24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249" name="Shape 24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250" name="Shape 250"/>
          <p:cNvSpPr/>
          <p:nvPr/>
        </p:nvSpPr>
        <p:spPr>
          <a:xfrm>
            <a:off x="39150" y="4928601"/>
            <a:ext cx="9828000" cy="1819800"/>
          </a:xfrm>
          <a:prstGeom prst="rect">
            <a:avLst/>
          </a:prstGeom>
          <a:solidFill>
            <a:srgbClr val="FF9900"/>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15</a:t>
            </a:r>
            <a:endParaRPr b="0" i="0" sz="2000" u="none" cap="none" strike="noStrike">
              <a:solidFill>
                <a:schemeClr val="dk1"/>
              </a:solidFill>
              <a:latin typeface="Calibri"/>
              <a:ea typeface="Calibri"/>
              <a:cs typeface="Calibri"/>
              <a:sym typeface="Calibri"/>
            </a:endParaRPr>
          </a:p>
        </p:txBody>
      </p:sp>
      <p:sp>
        <p:nvSpPr>
          <p:cNvPr id="256" name="Shape 25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Uploading lesson materials</a:t>
            </a:r>
            <a:endParaRPr b="0" i="0" sz="2800" u="none" cap="none" strike="noStrike">
              <a:solidFill>
                <a:srgbClr val="FFFFFF"/>
              </a:solidFill>
              <a:latin typeface="Calibri"/>
              <a:ea typeface="Calibri"/>
              <a:cs typeface="Calibri"/>
              <a:sym typeface="Calibri"/>
            </a:endParaRPr>
          </a:p>
        </p:txBody>
      </p:sp>
      <p:sp>
        <p:nvSpPr>
          <p:cNvPr id="257" name="Shape 257"/>
          <p:cNvSpPr/>
          <p:nvPr/>
        </p:nvSpPr>
        <p:spPr>
          <a:xfrm>
            <a:off x="39150" y="822472"/>
            <a:ext cx="9828000" cy="7914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Teacher</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upload lesson materials so that students can better be prepared for my lessons</a:t>
            </a:r>
            <a:endParaRPr/>
          </a:p>
        </p:txBody>
      </p:sp>
      <p:sp>
        <p:nvSpPr>
          <p:cNvPr id="258" name="Shape 258"/>
          <p:cNvSpPr/>
          <p:nvPr/>
        </p:nvSpPr>
        <p:spPr>
          <a:xfrm>
            <a:off x="39150" y="1700570"/>
            <a:ext cx="9828000" cy="3255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teacher can click a “Upload lesson materials” button which will open a pop up window</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will be able to select a subject they teach from a drop down menu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After a subject is chosen the user will be able to click on a “select file” button which</a:t>
            </a:r>
            <a:r>
              <a:rPr lang="en-AU" sz="2000">
                <a:solidFill>
                  <a:schemeClr val="dk1"/>
                </a:solidFill>
                <a:latin typeface="Calibri"/>
                <a:ea typeface="Calibri"/>
                <a:cs typeface="Calibri"/>
                <a:sym typeface="Calibri"/>
              </a:rPr>
              <a:t> will prompt the user to browse their computer to find a file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Upon selecting a file it will be added to a list of files pending upload</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When the user is done selecting files to upload the user can click a “upload” button which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    will then cause the files to be uploaded into the subjects “lesson materials” page</a:t>
            </a:r>
            <a:endParaRPr sz="2000">
              <a:solidFill>
                <a:schemeClr val="dk1"/>
              </a:solidFill>
              <a:latin typeface="Calibri"/>
              <a:ea typeface="Calibri"/>
              <a:cs typeface="Calibri"/>
              <a:sym typeface="Calibri"/>
            </a:endParaRPr>
          </a:p>
        </p:txBody>
      </p:sp>
      <p:sp>
        <p:nvSpPr>
          <p:cNvPr id="259" name="Shape 25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60" name="Shape 26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261" name="Shape 261"/>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16</a:t>
            </a:r>
            <a:endParaRPr b="0" i="0" sz="2000" u="none" cap="none" strike="noStrike">
              <a:solidFill>
                <a:schemeClr val="dk1"/>
              </a:solidFill>
              <a:latin typeface="Calibri"/>
              <a:ea typeface="Calibri"/>
              <a:cs typeface="Calibri"/>
              <a:sym typeface="Calibri"/>
            </a:endParaRPr>
          </a:p>
        </p:txBody>
      </p:sp>
      <p:sp>
        <p:nvSpPr>
          <p:cNvPr id="267" name="Shape 26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Update subject details</a:t>
            </a:r>
            <a:r>
              <a:rPr lang="en-AU" sz="2800">
                <a:solidFill>
                  <a:schemeClr val="lt1"/>
                </a:solidFill>
                <a:latin typeface="Calibri"/>
                <a:ea typeface="Calibri"/>
                <a:cs typeface="Calibri"/>
                <a:sym typeface="Calibri"/>
              </a:rPr>
              <a:t> </a:t>
            </a:r>
            <a:endParaRPr b="0" i="0" sz="2800" u="none" cap="none" strike="noStrike">
              <a:solidFill>
                <a:schemeClr val="lt1"/>
              </a:solidFill>
              <a:latin typeface="Calibri"/>
              <a:ea typeface="Calibri"/>
              <a:cs typeface="Calibri"/>
              <a:sym typeface="Calibri"/>
            </a:endParaRPr>
          </a:p>
        </p:txBody>
      </p:sp>
      <p:sp>
        <p:nvSpPr>
          <p:cNvPr id="268" name="Shape 268"/>
          <p:cNvSpPr/>
          <p:nvPr/>
        </p:nvSpPr>
        <p:spPr>
          <a:xfrm>
            <a:off x="39150" y="822472"/>
            <a:ext cx="9828000" cy="82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AU" sz="2400">
                <a:solidFill>
                  <a:schemeClr val="dk1"/>
                </a:solidFill>
                <a:latin typeface="Calibri"/>
                <a:ea typeface="Calibri"/>
                <a:cs typeface="Calibri"/>
                <a:sym typeface="Calibri"/>
              </a:rPr>
              <a:t>As a Teacher I want to be able to create and update my subject details so that I can inform potential and current students of my lesson details  </a:t>
            </a:r>
            <a:endParaRPr>
              <a:solidFill>
                <a:schemeClr val="dk1"/>
              </a:solidFill>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9" name="Shape 269"/>
          <p:cNvSpPr/>
          <p:nvPr/>
        </p:nvSpPr>
        <p:spPr>
          <a:xfrm>
            <a:off x="39150" y="1712950"/>
            <a:ext cx="9828000" cy="34155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teacher will be able to click an “Update subject details” link that will take the user to the subjects details page  </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subjects details page will display a list of the current subjects being taught by the teacher</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For each subject there is an edit details button, </a:t>
            </a:r>
            <a:r>
              <a:rPr lang="en-AU" sz="2000">
                <a:solidFill>
                  <a:schemeClr val="dk1"/>
                </a:solidFill>
                <a:latin typeface="Calibri"/>
                <a:ea typeface="Calibri"/>
                <a:cs typeface="Calibri"/>
                <a:sym typeface="Calibri"/>
              </a:rPr>
              <a:t>when</a:t>
            </a:r>
            <a:r>
              <a:rPr lang="en-AU" sz="2000">
                <a:solidFill>
                  <a:schemeClr val="dk1"/>
                </a:solidFill>
                <a:latin typeface="Calibri"/>
                <a:ea typeface="Calibri"/>
                <a:cs typeface="Calibri"/>
                <a:sym typeface="Calibri"/>
              </a:rPr>
              <a:t> this button is clicked a </a:t>
            </a:r>
            <a:r>
              <a:rPr lang="en-AU" sz="2000">
                <a:solidFill>
                  <a:schemeClr val="dk1"/>
                </a:solidFill>
                <a:latin typeface="Calibri"/>
                <a:ea typeface="Calibri"/>
                <a:cs typeface="Calibri"/>
                <a:sym typeface="Calibri"/>
              </a:rPr>
              <a:t>pop up</a:t>
            </a:r>
            <a:r>
              <a:rPr lang="en-AU" sz="2000">
                <a:solidFill>
                  <a:schemeClr val="dk1"/>
                </a:solidFill>
                <a:latin typeface="Calibri"/>
                <a:ea typeface="Calibri"/>
                <a:cs typeface="Calibri"/>
                <a:sym typeface="Calibri"/>
              </a:rPr>
              <a:t> box will be shown with the current unit details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This pop up window can be edited so that the teacher can input the most current or </a:t>
            </a:r>
            <a:r>
              <a:rPr lang="en-AU" sz="2000">
                <a:solidFill>
                  <a:schemeClr val="dk1"/>
                </a:solidFill>
                <a:latin typeface="Calibri"/>
                <a:ea typeface="Calibri"/>
                <a:cs typeface="Calibri"/>
                <a:sym typeface="Calibri"/>
              </a:rPr>
              <a:t>up to</a:t>
            </a:r>
            <a:r>
              <a:rPr lang="en-AU" sz="2000">
                <a:solidFill>
                  <a:schemeClr val="dk1"/>
                </a:solidFill>
                <a:latin typeface="Calibri"/>
                <a:ea typeface="Calibri"/>
                <a:cs typeface="Calibri"/>
                <a:sym typeface="Calibri"/>
              </a:rPr>
              <a:t> date details of the subject</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Once the </a:t>
            </a:r>
            <a:r>
              <a:rPr lang="en-AU" sz="2000">
                <a:solidFill>
                  <a:schemeClr val="dk1"/>
                </a:solidFill>
                <a:latin typeface="Calibri"/>
                <a:ea typeface="Calibri"/>
                <a:cs typeface="Calibri"/>
                <a:sym typeface="Calibri"/>
              </a:rPr>
              <a:t>teacher</a:t>
            </a:r>
            <a:r>
              <a:rPr lang="en-AU" sz="2000">
                <a:solidFill>
                  <a:schemeClr val="dk1"/>
                </a:solidFill>
                <a:latin typeface="Calibri"/>
                <a:ea typeface="Calibri"/>
                <a:cs typeface="Calibri"/>
                <a:sym typeface="Calibri"/>
              </a:rPr>
              <a:t> is finished editing there is a save button which will update the subjects details on the website</a:t>
            </a:r>
            <a:endParaRPr sz="2000">
              <a:solidFill>
                <a:schemeClr val="dk1"/>
              </a:solidFill>
              <a:latin typeface="Calibri"/>
              <a:ea typeface="Calibri"/>
              <a:cs typeface="Calibri"/>
              <a:sym typeface="Calibri"/>
            </a:endParaRPr>
          </a:p>
        </p:txBody>
      </p:sp>
      <p:sp>
        <p:nvSpPr>
          <p:cNvPr id="270" name="Shape 27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271" name="Shape 27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272" name="Shape 272"/>
          <p:cNvSpPr/>
          <p:nvPr/>
        </p:nvSpPr>
        <p:spPr>
          <a:xfrm>
            <a:off x="39150" y="5252899"/>
            <a:ext cx="9828000" cy="14958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17</a:t>
            </a:r>
            <a:endParaRPr b="0" i="0" sz="2000" u="none" cap="none" strike="noStrike">
              <a:solidFill>
                <a:schemeClr val="dk1"/>
              </a:solidFill>
              <a:latin typeface="Calibri"/>
              <a:ea typeface="Calibri"/>
              <a:cs typeface="Calibri"/>
              <a:sym typeface="Calibri"/>
            </a:endParaRPr>
          </a:p>
        </p:txBody>
      </p:sp>
      <p:sp>
        <p:nvSpPr>
          <p:cNvPr id="278" name="Shape 27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Earnings R</a:t>
            </a:r>
            <a:r>
              <a:rPr b="0" i="0" lang="en-AU" sz="2800" u="none" cap="none" strike="noStrike">
                <a:solidFill>
                  <a:schemeClr val="lt1"/>
                </a:solidFill>
                <a:latin typeface="Calibri"/>
                <a:ea typeface="Calibri"/>
                <a:cs typeface="Calibri"/>
                <a:sym typeface="Calibri"/>
              </a:rPr>
              <a:t>eport</a:t>
            </a:r>
            <a:endParaRPr b="0" i="0" sz="2800" u="none" cap="none" strike="noStrike">
              <a:solidFill>
                <a:schemeClr val="lt1"/>
              </a:solidFill>
              <a:latin typeface="Calibri"/>
              <a:ea typeface="Calibri"/>
              <a:cs typeface="Calibri"/>
              <a:sym typeface="Calibri"/>
            </a:endParaRPr>
          </a:p>
        </p:txBody>
      </p:sp>
      <p:sp>
        <p:nvSpPr>
          <p:cNvPr id="279" name="Shape 279"/>
          <p:cNvSpPr/>
          <p:nvPr/>
        </p:nvSpPr>
        <p:spPr>
          <a:xfrm>
            <a:off x="39150" y="822472"/>
            <a:ext cx="9828000" cy="7884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owner </a:t>
            </a:r>
            <a:r>
              <a:rPr b="0" i="0" lang="en-AU" sz="2400" u="none" cap="none" strike="noStrike">
                <a:solidFill>
                  <a:schemeClr val="dk1"/>
                </a:solidFill>
                <a:latin typeface="Calibri"/>
                <a:ea typeface="Calibri"/>
                <a:cs typeface="Calibri"/>
                <a:sym typeface="Calibri"/>
              </a:rPr>
              <a:t>I want to produce</a:t>
            </a:r>
            <a:r>
              <a:rPr lang="en-AU" sz="2400">
                <a:solidFill>
                  <a:schemeClr val="dk1"/>
                </a:solidFill>
                <a:latin typeface="Calibri"/>
                <a:ea typeface="Calibri"/>
                <a:cs typeface="Calibri"/>
                <a:sym typeface="Calibri"/>
              </a:rPr>
              <a:t> an “earnings” reports so that the business can better track it’s financials. </a:t>
            </a:r>
            <a:endParaRPr/>
          </a:p>
        </p:txBody>
      </p:sp>
      <p:sp>
        <p:nvSpPr>
          <p:cNvPr id="280" name="Shape 280"/>
          <p:cNvSpPr/>
          <p:nvPr/>
        </p:nvSpPr>
        <p:spPr>
          <a:xfrm>
            <a:off x="39000" y="1710300"/>
            <a:ext cx="9828000" cy="3245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admin can produce an earnings report by clicking on “Earnings” in reporting the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systems produces reports based on an inputted timeframe of weeks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admin can click on a “print” button to print a summary of the report</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There is search bar that can be used to search the report to look for specific information such as earnings from instrument hire or the earnings from lesson bookings for certain instruments.    </a:t>
            </a:r>
            <a:endParaRPr/>
          </a:p>
        </p:txBody>
      </p:sp>
      <p:sp>
        <p:nvSpPr>
          <p:cNvPr id="281" name="Shape 28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82" name="Shape 28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283" name="Shape 283"/>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b="0" i="0" sz="2000" u="none" cap="none" strike="noStrike">
              <a:solidFill>
                <a:schemeClr val="dk1"/>
              </a:solidFill>
              <a:latin typeface="Calibri"/>
              <a:ea typeface="Calibri"/>
              <a:cs typeface="Calibri"/>
              <a:sym typeface="Calibri"/>
            </a:endParaRPr>
          </a:p>
        </p:txBody>
      </p:sp>
      <p:sp>
        <p:nvSpPr>
          <p:cNvPr id="91" name="Shape 9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Student Account Creation</a:t>
            </a:r>
            <a:endParaRPr b="0" i="0" sz="2800" u="none" cap="none" strike="noStrike">
              <a:solidFill>
                <a:schemeClr val="lt1"/>
              </a:solidFill>
              <a:latin typeface="Calibri"/>
              <a:ea typeface="Calibri"/>
              <a:cs typeface="Calibri"/>
              <a:sym typeface="Calibri"/>
            </a:endParaRPr>
          </a:p>
        </p:txBody>
      </p:sp>
      <p:sp>
        <p:nvSpPr>
          <p:cNvPr id="92" name="Shape 92"/>
          <p:cNvSpPr/>
          <p:nvPr/>
        </p:nvSpPr>
        <p:spPr>
          <a:xfrm>
            <a:off x="39150" y="822474"/>
            <a:ext cx="9828000" cy="81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create an account within the website so that I can have access to the websites student features such as booking lessons.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p:txBody>
      </p:sp>
      <p:sp>
        <p:nvSpPr>
          <p:cNvPr id="93" name="Shape 93"/>
          <p:cNvSpPr/>
          <p:nvPr/>
        </p:nvSpPr>
        <p:spPr>
          <a:xfrm>
            <a:off x="39150" y="1696400"/>
            <a:ext cx="9828000" cy="31971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student can click a “create account” button that will take them to a page to input their personal details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student is presented with text boxes which ask them to input information in order to create the account.</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rgbClr val="FF0000"/>
              </a:buClr>
              <a:buSzPts val="2000"/>
              <a:buFont typeface="Calibri"/>
              <a:buChar char="•"/>
            </a:pPr>
            <a:r>
              <a:rPr lang="en-AU" sz="2000">
                <a:solidFill>
                  <a:srgbClr val="FF0000"/>
                </a:solidFill>
                <a:latin typeface="Calibri"/>
                <a:ea typeface="Calibri"/>
                <a:cs typeface="Calibri"/>
                <a:sym typeface="Calibri"/>
              </a:rPr>
              <a:t>If the student is under the age of 18, the user will be prompted to input their parents contact details </a:t>
            </a:r>
            <a:r>
              <a:rPr lang="en-AU" sz="2000">
                <a:solidFill>
                  <a:srgbClr val="FF0000"/>
                </a:solidFill>
                <a:latin typeface="Calibri"/>
                <a:ea typeface="Calibri"/>
                <a:cs typeface="Calibri"/>
                <a:sym typeface="Calibri"/>
              </a:rPr>
              <a:t>as well</a:t>
            </a:r>
            <a:endParaRPr sz="2000">
              <a:solidFill>
                <a:srgbClr val="FF0000"/>
              </a:solidFill>
              <a:latin typeface="Calibri"/>
              <a:ea typeface="Calibri"/>
              <a:cs typeface="Calibri"/>
              <a:sym typeface="Calibri"/>
            </a:endParaRPr>
          </a:p>
          <a:p>
            <a:pPr indent="-179387" lvl="0" marL="179387" marR="0" rtl="0" algn="l">
              <a:lnSpc>
                <a:spcPct val="115000"/>
              </a:lnSpc>
              <a:spcBef>
                <a:spcPts val="0"/>
              </a:spcBef>
              <a:spcAft>
                <a:spcPts val="0"/>
              </a:spcAft>
              <a:buClr>
                <a:srgbClr val="FF0000"/>
              </a:buClr>
              <a:buSzPts val="2000"/>
              <a:buFont typeface="Arial"/>
              <a:buChar char="•"/>
            </a:pPr>
            <a:r>
              <a:rPr lang="en-AU" sz="2000">
                <a:solidFill>
                  <a:srgbClr val="FF0000"/>
                </a:solidFill>
                <a:latin typeface="Calibri"/>
                <a:ea typeface="Calibri"/>
                <a:cs typeface="Calibri"/>
                <a:sym typeface="Calibri"/>
              </a:rPr>
              <a:t>There is a “submit” button that upon being clicked the information provided by the user is saved to the database and used to create the account.</a:t>
            </a:r>
            <a:endParaRPr sz="2000">
              <a:solidFill>
                <a:srgbClr val="FF0000"/>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94" name="Shape 9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95" name="Shape 9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96" name="Shape 96"/>
          <p:cNvSpPr/>
          <p:nvPr/>
        </p:nvSpPr>
        <p:spPr>
          <a:xfrm>
            <a:off x="39000" y="4965700"/>
            <a:ext cx="9828000" cy="1849200"/>
          </a:xfrm>
          <a:prstGeom prst="rect">
            <a:avLst/>
          </a:prstGeom>
          <a:solidFill>
            <a:srgbClr val="FF9900"/>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a:solidFill>
                  <a:schemeClr val="dk1"/>
                </a:solidFill>
                <a:latin typeface="Calibri"/>
                <a:ea typeface="Calibri"/>
                <a:cs typeface="Calibri"/>
                <a:sym typeface="Calibri"/>
              </a:rPr>
              <a:t>Notes</a:t>
            </a:r>
            <a:endParaRPr>
              <a:latin typeface="Calibri"/>
              <a:ea typeface="Calibri"/>
              <a:cs typeface="Calibri"/>
              <a:sym typeface="Calibri"/>
            </a:endParaRPr>
          </a:p>
          <a:p>
            <a:pPr indent="-141287" lvl="0" marL="179387"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The account creation page will have variables to be filled in such as:</a:t>
            </a:r>
            <a:endParaRPr>
              <a:solidFill>
                <a:schemeClr val="dk1"/>
              </a:solidFill>
              <a:latin typeface="Calibri"/>
              <a:ea typeface="Calibri"/>
              <a:cs typeface="Calibri"/>
              <a:sym typeface="Calibri"/>
            </a:endParaRPr>
          </a:p>
          <a:p>
            <a:pPr indent="-317500" lvl="1" marL="914400"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First/last name (minimum 4 character, no special characters), password, Sex, DOB, Qualification (Level of instrument), Email (must have ‘@example.com’ for a valid email address), Mobil/other phone, and Facebook ID (if any).</a:t>
            </a:r>
            <a:endParaRPr>
              <a:solidFill>
                <a:schemeClr val="dk1"/>
              </a:solidFill>
              <a:latin typeface="Calibri"/>
              <a:ea typeface="Calibri"/>
              <a:cs typeface="Calibri"/>
              <a:sym typeface="Calibri"/>
            </a:endParaRPr>
          </a:p>
          <a:p>
            <a:pPr indent="-141287" lvl="0" marL="179387"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 For child students she also records the details of the parents and their contact information</a:t>
            </a:r>
            <a:endParaRPr>
              <a:solidFill>
                <a:schemeClr val="dk1"/>
              </a:solidFill>
              <a:latin typeface="Calibri"/>
              <a:ea typeface="Calibri"/>
              <a:cs typeface="Calibri"/>
              <a:sym typeface="Calibri"/>
            </a:endParaRPr>
          </a:p>
          <a:p>
            <a:pPr indent="-141287" lvl="0" marL="179387"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Preferences for:</a:t>
            </a:r>
            <a:endParaRPr>
              <a:solidFill>
                <a:schemeClr val="dk1"/>
              </a:solidFill>
              <a:latin typeface="Calibri"/>
              <a:ea typeface="Calibri"/>
              <a:cs typeface="Calibri"/>
              <a:sym typeface="Calibri"/>
            </a:endParaRPr>
          </a:p>
          <a:p>
            <a:pPr indent="-317500" lvl="1" marL="914400"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Days, time, teacher with certain language skills, and gender</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18</a:t>
            </a:r>
            <a:endParaRPr b="0" i="0" sz="2000" u="none" cap="none" strike="noStrike">
              <a:solidFill>
                <a:schemeClr val="dk1"/>
              </a:solidFill>
              <a:latin typeface="Calibri"/>
              <a:ea typeface="Calibri"/>
              <a:cs typeface="Calibri"/>
              <a:sym typeface="Calibri"/>
            </a:endParaRPr>
          </a:p>
        </p:txBody>
      </p:sp>
      <p:sp>
        <p:nvSpPr>
          <p:cNvPr id="289" name="Shape 28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Staff and student R</a:t>
            </a:r>
            <a:r>
              <a:rPr b="0" i="0" lang="en-AU" sz="2800" u="none" cap="none" strike="noStrike">
                <a:solidFill>
                  <a:schemeClr val="lt1"/>
                </a:solidFill>
                <a:latin typeface="Calibri"/>
                <a:ea typeface="Calibri"/>
                <a:cs typeface="Calibri"/>
                <a:sym typeface="Calibri"/>
              </a:rPr>
              <a:t>eport</a:t>
            </a:r>
            <a:endParaRPr b="0" i="0" sz="2800" u="none" cap="none" strike="noStrike">
              <a:solidFill>
                <a:schemeClr val="lt1"/>
              </a:solidFill>
              <a:latin typeface="Calibri"/>
              <a:ea typeface="Calibri"/>
              <a:cs typeface="Calibri"/>
              <a:sym typeface="Calibri"/>
            </a:endParaRPr>
          </a:p>
        </p:txBody>
      </p:sp>
      <p:sp>
        <p:nvSpPr>
          <p:cNvPr id="290" name="Shape 290"/>
          <p:cNvSpPr/>
          <p:nvPr/>
        </p:nvSpPr>
        <p:spPr>
          <a:xfrm>
            <a:off x="39150" y="822472"/>
            <a:ext cx="9828000" cy="7635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owner </a:t>
            </a:r>
            <a:r>
              <a:rPr b="0" i="0" lang="en-AU" sz="2400" u="none" cap="none" strike="noStrike">
                <a:solidFill>
                  <a:schemeClr val="dk1"/>
                </a:solidFill>
                <a:latin typeface="Calibri"/>
                <a:ea typeface="Calibri"/>
                <a:cs typeface="Calibri"/>
                <a:sym typeface="Calibri"/>
              </a:rPr>
              <a:t>I want to produce</a:t>
            </a:r>
            <a:r>
              <a:rPr lang="en-AU" sz="2400">
                <a:solidFill>
                  <a:schemeClr val="dk1"/>
                </a:solidFill>
                <a:latin typeface="Calibri"/>
                <a:ea typeface="Calibri"/>
                <a:cs typeface="Calibri"/>
                <a:sym typeface="Calibri"/>
              </a:rPr>
              <a:t> “student and staff” reports that can help the show the owner the company enrollment and hire statistics</a:t>
            </a:r>
            <a:endParaRPr/>
          </a:p>
        </p:txBody>
      </p:sp>
      <p:sp>
        <p:nvSpPr>
          <p:cNvPr id="291" name="Shape 291"/>
          <p:cNvSpPr/>
          <p:nvPr/>
        </p:nvSpPr>
        <p:spPr>
          <a:xfrm>
            <a:off x="39150" y="1668898"/>
            <a:ext cx="9828000" cy="39612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can produce a report of enrollment numbers in the reporting page by clicking on “Students” to find the current number of students and what each student is enrolled for</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produce a report of hired staff in the reporting page by clicking on “Staff” this will show them the current number of staff and which instruments they teach</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is able to print a summary of the reports</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There is a search option to filter the report to look for specific information</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can print this page</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rgbClr val="FF9900"/>
              </a:solidFill>
              <a:latin typeface="Calibri"/>
              <a:ea typeface="Calibri"/>
              <a:cs typeface="Calibri"/>
              <a:sym typeface="Calibri"/>
            </a:endParaRPr>
          </a:p>
        </p:txBody>
      </p:sp>
      <p:sp>
        <p:nvSpPr>
          <p:cNvPr id="292" name="Shape 29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93" name="Shape 29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294" name="Shape 294"/>
          <p:cNvSpPr/>
          <p:nvPr/>
        </p:nvSpPr>
        <p:spPr>
          <a:xfrm>
            <a:off x="39000" y="5817846"/>
            <a:ext cx="9828000" cy="9306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t/>
            </a:r>
            <a:endParaRPr sz="2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19</a:t>
            </a:r>
            <a:endParaRPr b="0" i="0" sz="2000" u="none" cap="none" strike="noStrike">
              <a:solidFill>
                <a:schemeClr val="dk1"/>
              </a:solidFill>
              <a:latin typeface="Calibri"/>
              <a:ea typeface="Calibri"/>
              <a:cs typeface="Calibri"/>
              <a:sym typeface="Calibri"/>
            </a:endParaRPr>
          </a:p>
        </p:txBody>
      </p:sp>
      <p:sp>
        <p:nvSpPr>
          <p:cNvPr id="300" name="Shape 30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Popular Instrument R</a:t>
            </a:r>
            <a:r>
              <a:rPr b="0" i="0" lang="en-AU" sz="2800" u="none" cap="none" strike="noStrike">
                <a:solidFill>
                  <a:schemeClr val="lt1"/>
                </a:solidFill>
                <a:latin typeface="Calibri"/>
                <a:ea typeface="Calibri"/>
                <a:cs typeface="Calibri"/>
                <a:sym typeface="Calibri"/>
              </a:rPr>
              <a:t>eports</a:t>
            </a:r>
            <a:endParaRPr b="0" i="0" sz="2800" u="none" cap="none" strike="noStrike">
              <a:solidFill>
                <a:schemeClr val="lt1"/>
              </a:solidFill>
              <a:latin typeface="Calibri"/>
              <a:ea typeface="Calibri"/>
              <a:cs typeface="Calibri"/>
              <a:sym typeface="Calibri"/>
            </a:endParaRPr>
          </a:p>
        </p:txBody>
      </p:sp>
      <p:sp>
        <p:nvSpPr>
          <p:cNvPr id="301" name="Shape 301"/>
          <p:cNvSpPr/>
          <p:nvPr/>
        </p:nvSpPr>
        <p:spPr>
          <a:xfrm>
            <a:off x="39150" y="822472"/>
            <a:ext cx="9828000" cy="7968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owner </a:t>
            </a:r>
            <a:r>
              <a:rPr b="0" i="0" lang="en-AU" sz="2400" u="none" cap="none" strike="noStrike">
                <a:solidFill>
                  <a:schemeClr val="dk1"/>
                </a:solidFill>
                <a:latin typeface="Calibri"/>
                <a:ea typeface="Calibri"/>
                <a:cs typeface="Calibri"/>
                <a:sym typeface="Calibri"/>
              </a:rPr>
              <a:t>I want to produce</a:t>
            </a:r>
            <a:r>
              <a:rPr lang="en-AU" sz="2400">
                <a:solidFill>
                  <a:schemeClr val="dk1"/>
                </a:solidFill>
                <a:latin typeface="Calibri"/>
                <a:ea typeface="Calibri"/>
                <a:cs typeface="Calibri"/>
                <a:sym typeface="Calibri"/>
              </a:rPr>
              <a:t> instrument reports </a:t>
            </a:r>
            <a:r>
              <a:rPr b="0"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I can see which instruments are the most popular</a:t>
            </a:r>
            <a:endParaRPr/>
          </a:p>
        </p:txBody>
      </p:sp>
      <p:sp>
        <p:nvSpPr>
          <p:cNvPr id="302" name="Shape 302"/>
          <p:cNvSpPr/>
          <p:nvPr/>
        </p:nvSpPr>
        <p:spPr>
          <a:xfrm>
            <a:off x="39000" y="1702032"/>
            <a:ext cx="9828000" cy="3253500"/>
          </a:xfrm>
          <a:prstGeom prst="rect">
            <a:avLst/>
          </a:prstGeom>
          <a:solidFill>
            <a:srgbClr val="DAE5F1"/>
          </a:solidFill>
          <a:ln cap="flat" cmpd="sng" w="25400">
            <a:solidFill>
              <a:srgbClr val="000000"/>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latin typeface="Calibri"/>
                <a:ea typeface="Calibri"/>
                <a:cs typeface="Calibri"/>
                <a:sym typeface="Calibri"/>
              </a:rPr>
              <a:t>Acceptance Criteria</a:t>
            </a:r>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There is a button to take me to the popular instrument report page called “Popular Instruments”, this page will summarize the popular instruments by showing which instruments are </a:t>
            </a:r>
            <a:r>
              <a:rPr lang="en-AU" sz="2000">
                <a:solidFill>
                  <a:schemeClr val="dk1"/>
                </a:solidFill>
                <a:latin typeface="Calibri"/>
                <a:ea typeface="Calibri"/>
                <a:cs typeface="Calibri"/>
                <a:sym typeface="Calibri"/>
              </a:rPr>
              <a:t>enrolled in </a:t>
            </a:r>
            <a:r>
              <a:rPr lang="en-AU" sz="2000">
                <a:latin typeface="Calibri"/>
                <a:ea typeface="Calibri"/>
                <a:cs typeface="Calibri"/>
                <a:sym typeface="Calibri"/>
              </a:rPr>
              <a:t>the most </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owner will then have the option to print the report</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There is also a search bar to filter through the report to find specific information</a:t>
            </a:r>
            <a:endParaRPr sz="2000">
              <a:latin typeface="Calibri"/>
              <a:ea typeface="Calibri"/>
              <a:cs typeface="Calibri"/>
              <a:sym typeface="Calibri"/>
            </a:endParaRPr>
          </a:p>
        </p:txBody>
      </p:sp>
      <p:sp>
        <p:nvSpPr>
          <p:cNvPr id="303" name="Shape 30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04" name="Shape 30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305" name="Shape 30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20</a:t>
            </a:r>
            <a:endParaRPr b="0" i="0" sz="2000" u="none" cap="none" strike="noStrike">
              <a:solidFill>
                <a:schemeClr val="dk1"/>
              </a:solidFill>
              <a:latin typeface="Calibri"/>
              <a:ea typeface="Calibri"/>
              <a:cs typeface="Calibri"/>
              <a:sym typeface="Calibri"/>
            </a:endParaRPr>
          </a:p>
        </p:txBody>
      </p:sp>
      <p:sp>
        <p:nvSpPr>
          <p:cNvPr id="311" name="Shape 31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 Feedback R</a:t>
            </a:r>
            <a:r>
              <a:rPr b="0" i="0" lang="en-AU" sz="2800" u="none" cap="none" strike="noStrike">
                <a:solidFill>
                  <a:schemeClr val="lt1"/>
                </a:solidFill>
                <a:latin typeface="Calibri"/>
                <a:ea typeface="Calibri"/>
                <a:cs typeface="Calibri"/>
                <a:sym typeface="Calibri"/>
              </a:rPr>
              <a:t>eport</a:t>
            </a:r>
            <a:endParaRPr b="0" i="0" sz="2800" u="none" cap="none" strike="noStrike">
              <a:solidFill>
                <a:schemeClr val="lt1"/>
              </a:solidFill>
              <a:latin typeface="Calibri"/>
              <a:ea typeface="Calibri"/>
              <a:cs typeface="Calibri"/>
              <a:sym typeface="Calibri"/>
            </a:endParaRPr>
          </a:p>
        </p:txBody>
      </p:sp>
      <p:sp>
        <p:nvSpPr>
          <p:cNvPr id="312" name="Shape 312"/>
          <p:cNvSpPr/>
          <p:nvPr/>
        </p:nvSpPr>
        <p:spPr>
          <a:xfrm>
            <a:off x="39150" y="822472"/>
            <a:ext cx="9828000" cy="7884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owner </a:t>
            </a:r>
            <a:r>
              <a:rPr b="0" i="0" lang="en-AU" sz="2400" u="none" cap="none" strike="noStrike">
                <a:solidFill>
                  <a:schemeClr val="dk1"/>
                </a:solidFill>
                <a:latin typeface="Calibri"/>
                <a:ea typeface="Calibri"/>
                <a:cs typeface="Calibri"/>
                <a:sym typeface="Calibri"/>
              </a:rPr>
              <a:t>I want to produce</a:t>
            </a:r>
            <a:r>
              <a:rPr lang="en-AU" sz="2400">
                <a:solidFill>
                  <a:schemeClr val="dk1"/>
                </a:solidFill>
                <a:latin typeface="Calibri"/>
                <a:ea typeface="Calibri"/>
                <a:cs typeface="Calibri"/>
                <a:sym typeface="Calibri"/>
              </a:rPr>
              <a:t> a report </a:t>
            </a:r>
            <a:r>
              <a:rPr b="0"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can help the show the owner the “Feedback” </a:t>
            </a:r>
            <a:endParaRPr/>
          </a:p>
        </p:txBody>
      </p:sp>
      <p:sp>
        <p:nvSpPr>
          <p:cNvPr id="313" name="Shape 313"/>
          <p:cNvSpPr/>
          <p:nvPr/>
        </p:nvSpPr>
        <p:spPr>
          <a:xfrm>
            <a:off x="39000" y="1751257"/>
            <a:ext cx="9828000" cy="32043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There is a button on the reports page called “feedback”, pressing this button will take the user to a page that has feedback ordered by date</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feedback is separated into two sections. The top will have a title and a star rating from the student, the bottom section will have more detailed feedback from the student</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owner will also have the option to click a “send feedback” button, the button will bring up a prompt the user to select a teacher to email the feedback to the specific staff member</a:t>
            </a:r>
            <a:endParaRPr sz="2000">
              <a:latin typeface="Calibri"/>
              <a:ea typeface="Calibri"/>
              <a:cs typeface="Calibri"/>
              <a:sym typeface="Calibri"/>
            </a:endParaRPr>
          </a:p>
          <a:p>
            <a:pPr indent="0" lvl="0" marL="0" rtl="0">
              <a:spcBef>
                <a:spcPts val="0"/>
              </a:spcBef>
              <a:spcAft>
                <a:spcPts val="0"/>
              </a:spcAft>
              <a:buNone/>
            </a:pPr>
            <a:r>
              <a:t/>
            </a:r>
            <a:endParaRPr sz="2000">
              <a:latin typeface="Calibri"/>
              <a:ea typeface="Calibri"/>
              <a:cs typeface="Calibri"/>
              <a:sym typeface="Calibri"/>
            </a:endParaRPr>
          </a:p>
        </p:txBody>
      </p:sp>
      <p:sp>
        <p:nvSpPr>
          <p:cNvPr id="314" name="Shape 31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315" name="Shape 31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316" name="Shape 31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21</a:t>
            </a:r>
            <a:endParaRPr b="0" i="0" sz="2000" u="none" cap="none" strike="noStrike">
              <a:solidFill>
                <a:schemeClr val="dk1"/>
              </a:solidFill>
              <a:latin typeface="Calibri"/>
              <a:ea typeface="Calibri"/>
              <a:cs typeface="Calibri"/>
              <a:sym typeface="Calibri"/>
            </a:endParaRPr>
          </a:p>
        </p:txBody>
      </p:sp>
      <p:sp>
        <p:nvSpPr>
          <p:cNvPr id="322" name="Shape 32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 Budget R</a:t>
            </a:r>
            <a:r>
              <a:rPr b="0" i="0" lang="en-AU" sz="2800" u="none" cap="none" strike="noStrike">
                <a:solidFill>
                  <a:schemeClr val="lt1"/>
                </a:solidFill>
                <a:latin typeface="Calibri"/>
                <a:ea typeface="Calibri"/>
                <a:cs typeface="Calibri"/>
                <a:sym typeface="Calibri"/>
              </a:rPr>
              <a:t>eport</a:t>
            </a:r>
            <a:endParaRPr b="0" i="0" sz="2800" u="none" cap="none" strike="noStrike">
              <a:solidFill>
                <a:schemeClr val="lt1"/>
              </a:solidFill>
              <a:latin typeface="Calibri"/>
              <a:ea typeface="Calibri"/>
              <a:cs typeface="Calibri"/>
              <a:sym typeface="Calibri"/>
            </a:endParaRPr>
          </a:p>
        </p:txBody>
      </p:sp>
      <p:sp>
        <p:nvSpPr>
          <p:cNvPr id="323" name="Shape 323"/>
          <p:cNvSpPr/>
          <p:nvPr/>
        </p:nvSpPr>
        <p:spPr>
          <a:xfrm>
            <a:off x="39150" y="822472"/>
            <a:ext cx="9828000" cy="8298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owner </a:t>
            </a:r>
            <a:r>
              <a:rPr b="0" i="0" lang="en-AU" sz="2400" u="none" cap="none" strike="noStrike">
                <a:solidFill>
                  <a:schemeClr val="dk1"/>
                </a:solidFill>
                <a:latin typeface="Calibri"/>
                <a:ea typeface="Calibri"/>
                <a:cs typeface="Calibri"/>
                <a:sym typeface="Calibri"/>
              </a:rPr>
              <a:t>I want to produce</a:t>
            </a:r>
            <a:r>
              <a:rPr lang="en-AU" sz="2400">
                <a:solidFill>
                  <a:schemeClr val="dk1"/>
                </a:solidFill>
                <a:latin typeface="Calibri"/>
                <a:ea typeface="Calibri"/>
                <a:cs typeface="Calibri"/>
                <a:sym typeface="Calibri"/>
              </a:rPr>
              <a:t> reports </a:t>
            </a:r>
            <a:r>
              <a:rPr b="0"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can help the show the owner the “budget ” </a:t>
            </a:r>
            <a:endParaRPr/>
          </a:p>
        </p:txBody>
      </p:sp>
      <p:sp>
        <p:nvSpPr>
          <p:cNvPr id="324" name="Shape 324"/>
          <p:cNvSpPr/>
          <p:nvPr/>
        </p:nvSpPr>
        <p:spPr>
          <a:xfrm>
            <a:off x="39000" y="1751725"/>
            <a:ext cx="9828000" cy="3204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admin can click a button called </a:t>
            </a:r>
            <a:r>
              <a:rPr lang="en-AU" sz="2000">
                <a:latin typeface="Calibri"/>
                <a:ea typeface="Calibri"/>
                <a:cs typeface="Calibri"/>
                <a:sym typeface="Calibri"/>
              </a:rPr>
              <a:t>“budget reports”, this will take them to a budgets page</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From this page the user can see an overview of incoming and outgoing payments</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There are summarized points such as: Total income, Total costs, Net income</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user can also press a “print report” button to print a summarized report</a:t>
            </a:r>
            <a:endParaRPr sz="2000">
              <a:latin typeface="Calibri"/>
              <a:ea typeface="Calibri"/>
              <a:cs typeface="Calibri"/>
              <a:sym typeface="Calibri"/>
            </a:endParaRPr>
          </a:p>
        </p:txBody>
      </p:sp>
      <p:sp>
        <p:nvSpPr>
          <p:cNvPr id="325" name="Shape 32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26" name="Shape 32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327" name="Shape 327"/>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22</a:t>
            </a:r>
            <a:endParaRPr b="0" i="0" sz="2000" u="none" cap="none" strike="noStrike">
              <a:solidFill>
                <a:schemeClr val="dk1"/>
              </a:solidFill>
              <a:latin typeface="Calibri"/>
              <a:ea typeface="Calibri"/>
              <a:cs typeface="Calibri"/>
              <a:sym typeface="Calibri"/>
            </a:endParaRPr>
          </a:p>
        </p:txBody>
      </p:sp>
      <p:sp>
        <p:nvSpPr>
          <p:cNvPr id="333" name="Shape 33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Spending R</a:t>
            </a:r>
            <a:r>
              <a:rPr b="0" i="0" lang="en-AU" sz="2800" u="none" cap="none" strike="noStrike">
                <a:solidFill>
                  <a:schemeClr val="lt1"/>
                </a:solidFill>
                <a:latin typeface="Calibri"/>
                <a:ea typeface="Calibri"/>
                <a:cs typeface="Calibri"/>
                <a:sym typeface="Calibri"/>
              </a:rPr>
              <a:t>eport</a:t>
            </a:r>
            <a:endParaRPr b="0" i="0" sz="2800" u="none" cap="none" strike="noStrike">
              <a:solidFill>
                <a:schemeClr val="lt1"/>
              </a:solidFill>
              <a:latin typeface="Calibri"/>
              <a:ea typeface="Calibri"/>
              <a:cs typeface="Calibri"/>
              <a:sym typeface="Calibri"/>
            </a:endParaRPr>
          </a:p>
        </p:txBody>
      </p:sp>
      <p:sp>
        <p:nvSpPr>
          <p:cNvPr id="334" name="Shape 334"/>
          <p:cNvSpPr/>
          <p:nvPr/>
        </p:nvSpPr>
        <p:spPr>
          <a:xfrm>
            <a:off x="39150" y="822472"/>
            <a:ext cx="9828000" cy="8217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O</a:t>
            </a:r>
            <a:r>
              <a:rPr lang="en-AU" sz="2400">
                <a:solidFill>
                  <a:schemeClr val="dk1"/>
                </a:solidFill>
                <a:latin typeface="Calibri"/>
                <a:ea typeface="Calibri"/>
                <a:cs typeface="Calibri"/>
                <a:sym typeface="Calibri"/>
              </a:rPr>
              <a:t>wner </a:t>
            </a:r>
            <a:r>
              <a:rPr b="0" i="0" lang="en-AU" sz="2400" u="none" cap="none" strike="noStrike">
                <a:solidFill>
                  <a:schemeClr val="dk1"/>
                </a:solidFill>
                <a:latin typeface="Calibri"/>
                <a:ea typeface="Calibri"/>
                <a:cs typeface="Calibri"/>
                <a:sym typeface="Calibri"/>
              </a:rPr>
              <a:t>I want to produce</a:t>
            </a:r>
            <a:r>
              <a:rPr lang="en-AU" sz="2400">
                <a:solidFill>
                  <a:schemeClr val="dk1"/>
                </a:solidFill>
                <a:latin typeface="Calibri"/>
                <a:ea typeface="Calibri"/>
                <a:cs typeface="Calibri"/>
                <a:sym typeface="Calibri"/>
              </a:rPr>
              <a:t> reports </a:t>
            </a:r>
            <a:r>
              <a:rPr b="0"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can help the show the owner the “Spending” </a:t>
            </a:r>
            <a:endParaRPr/>
          </a:p>
        </p:txBody>
      </p:sp>
      <p:sp>
        <p:nvSpPr>
          <p:cNvPr id="335" name="Shape 335"/>
          <p:cNvSpPr/>
          <p:nvPr/>
        </p:nvSpPr>
        <p:spPr>
          <a:xfrm>
            <a:off x="39000" y="1784482"/>
            <a:ext cx="9828000" cy="3171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admin is presented with a button t</a:t>
            </a:r>
            <a:r>
              <a:rPr lang="en-AU" sz="2000">
                <a:latin typeface="Calibri"/>
                <a:ea typeface="Calibri"/>
                <a:cs typeface="Calibri"/>
                <a:sym typeface="Calibri"/>
              </a:rPr>
              <a:t>hat says “Spending reports”, when pressed the user will be taken to an expense page</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From the expense page the user will be able to view the the outgoing costs of the business</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There is also a “print report” button which will allow the user to print a physical or digital copy of the report.</a:t>
            </a:r>
            <a:endParaRPr sz="2000">
              <a:latin typeface="Calibri"/>
              <a:ea typeface="Calibri"/>
              <a:cs typeface="Calibri"/>
              <a:sym typeface="Calibri"/>
            </a:endParaRPr>
          </a:p>
        </p:txBody>
      </p:sp>
      <p:sp>
        <p:nvSpPr>
          <p:cNvPr id="336" name="Shape 33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37" name="Shape 33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338" name="Shape 338"/>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23</a:t>
            </a:r>
            <a:endParaRPr b="0" i="0" sz="2000" u="none" cap="none" strike="noStrike">
              <a:solidFill>
                <a:schemeClr val="dk1"/>
              </a:solidFill>
              <a:latin typeface="Calibri"/>
              <a:ea typeface="Calibri"/>
              <a:cs typeface="Calibri"/>
              <a:sym typeface="Calibri"/>
            </a:endParaRPr>
          </a:p>
        </p:txBody>
      </p:sp>
      <p:sp>
        <p:nvSpPr>
          <p:cNvPr id="344" name="Shape 34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Owner </a:t>
            </a:r>
            <a:r>
              <a:rPr lang="en-AU" sz="2800">
                <a:solidFill>
                  <a:srgbClr val="FFFFFF"/>
                </a:solidFill>
                <a:latin typeface="Calibri"/>
                <a:ea typeface="Calibri"/>
                <a:cs typeface="Calibri"/>
                <a:sym typeface="Calibri"/>
              </a:rPr>
              <a:t>Contract Approval</a:t>
            </a:r>
            <a:endParaRPr b="0" i="0" sz="2800" u="none" cap="none" strike="noStrike">
              <a:solidFill>
                <a:srgbClr val="FFFFFF"/>
              </a:solidFill>
              <a:latin typeface="Calibri"/>
              <a:ea typeface="Calibri"/>
              <a:cs typeface="Calibri"/>
              <a:sym typeface="Calibri"/>
            </a:endParaRPr>
          </a:p>
        </p:txBody>
      </p:sp>
      <p:sp>
        <p:nvSpPr>
          <p:cNvPr id="345" name="Shape 345"/>
          <p:cNvSpPr/>
          <p:nvPr/>
        </p:nvSpPr>
        <p:spPr>
          <a:xfrm>
            <a:off x="39150" y="822473"/>
            <a:ext cx="9828000" cy="1335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228600" lvl="0" marL="0" rtl="0">
              <a:lnSpc>
                <a:spcPct val="115000"/>
              </a:lnSpc>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   As an Owner, I want to be able to have access to contract approval, so that I can see all the contract details and approve contracts between teachers and students.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46" name="Shape 346"/>
          <p:cNvSpPr/>
          <p:nvPr/>
        </p:nvSpPr>
        <p:spPr>
          <a:xfrm>
            <a:off x="39150" y="2275700"/>
            <a:ext cx="9828000" cy="30393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66687" lvl="0" marL="179387"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 </a:t>
            </a:r>
            <a:r>
              <a:rPr lang="en-AU" sz="1800">
                <a:solidFill>
                  <a:srgbClr val="FF0000"/>
                </a:solidFill>
                <a:latin typeface="Calibri"/>
                <a:ea typeface="Calibri"/>
                <a:cs typeface="Calibri"/>
                <a:sym typeface="Calibri"/>
              </a:rPr>
              <a:t>The user can click on “Manage Contracts” link to be brought to another page which shows a database of all digital and scanned contract approval.</a:t>
            </a:r>
            <a:endParaRPr sz="1800">
              <a:solidFill>
                <a:srgbClr val="FF0000"/>
              </a:solidFill>
              <a:latin typeface="Calibri"/>
              <a:ea typeface="Calibri"/>
              <a:cs typeface="Calibri"/>
              <a:sym typeface="Calibri"/>
            </a:endParaRPr>
          </a:p>
          <a:p>
            <a:pPr indent="-166687" lvl="0" marL="179387" marR="0" rtl="0" algn="l">
              <a:spcBef>
                <a:spcPts val="0"/>
              </a:spcBef>
              <a:spcAft>
                <a:spcPts val="0"/>
              </a:spcAft>
              <a:buClr>
                <a:srgbClr val="FF0000"/>
              </a:buClr>
              <a:buSzPts val="1800"/>
              <a:buFont typeface="Calibri"/>
              <a:buChar char="•"/>
            </a:pPr>
            <a:r>
              <a:rPr lang="en-AU" sz="1800">
                <a:solidFill>
                  <a:srgbClr val="FF0000"/>
                </a:solidFill>
                <a:latin typeface="Calibri"/>
                <a:ea typeface="Calibri"/>
                <a:cs typeface="Calibri"/>
                <a:sym typeface="Calibri"/>
              </a:rPr>
              <a:t>Each contract is under the corresponding name / correspondent of the student or teacher  and is listed in alphabetical order and can be clicked on to be downloaded individually in pdf format. </a:t>
            </a:r>
            <a:endParaRPr sz="1800">
              <a:solidFill>
                <a:srgbClr val="FF0000"/>
              </a:solidFill>
              <a:latin typeface="Calibri"/>
              <a:ea typeface="Calibri"/>
              <a:cs typeface="Calibri"/>
              <a:sym typeface="Calibri"/>
            </a:endParaRPr>
          </a:p>
          <a:p>
            <a:pPr indent="-141287" lvl="0" marL="179387" marR="0" rtl="0" algn="l">
              <a:spcBef>
                <a:spcPts val="0"/>
              </a:spcBef>
              <a:spcAft>
                <a:spcPts val="0"/>
              </a:spcAft>
              <a:buClr>
                <a:schemeClr val="dk1"/>
              </a:buClr>
              <a:buSzPts val="1400"/>
              <a:buFont typeface="Calibri"/>
              <a:buChar char="•"/>
            </a:pPr>
            <a:r>
              <a:rPr lang="en-AU" sz="1800">
                <a:solidFill>
                  <a:srgbClr val="FF0000"/>
                </a:solidFill>
                <a:latin typeface="Calibri"/>
                <a:ea typeface="Calibri"/>
                <a:cs typeface="Calibri"/>
                <a:sym typeface="Calibri"/>
              </a:rPr>
              <a:t>Once a contract is confirmed the relevant lesson will be removed from the list of available lessons until the end date of the students contract</a:t>
            </a:r>
            <a:br>
              <a:rPr lang="en-AU">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p:txBody>
      </p:sp>
      <p:sp>
        <p:nvSpPr>
          <p:cNvPr id="347" name="Shape 34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8</a:t>
            </a:r>
            <a:endParaRPr sz="2000">
              <a:solidFill>
                <a:schemeClr val="dk1"/>
              </a:solidFill>
              <a:latin typeface="Calibri"/>
              <a:ea typeface="Calibri"/>
              <a:cs typeface="Calibri"/>
              <a:sym typeface="Calibri"/>
            </a:endParaRPr>
          </a:p>
        </p:txBody>
      </p:sp>
      <p:sp>
        <p:nvSpPr>
          <p:cNvPr id="348" name="Shape 34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349" name="Shape 349"/>
          <p:cNvSpPr/>
          <p:nvPr/>
        </p:nvSpPr>
        <p:spPr>
          <a:xfrm>
            <a:off x="39150" y="5448048"/>
            <a:ext cx="9828000" cy="1300500"/>
          </a:xfrm>
          <a:prstGeom prst="rect">
            <a:avLst/>
          </a:prstGeom>
          <a:solidFill>
            <a:srgbClr val="FF9900"/>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24</a:t>
            </a:r>
            <a:endParaRPr b="0" i="0" sz="2000" u="none" cap="none" strike="noStrike">
              <a:solidFill>
                <a:schemeClr val="dk1"/>
              </a:solidFill>
              <a:latin typeface="Calibri"/>
              <a:ea typeface="Calibri"/>
              <a:cs typeface="Calibri"/>
              <a:sym typeface="Calibri"/>
            </a:endParaRPr>
          </a:p>
        </p:txBody>
      </p:sp>
      <p:sp>
        <p:nvSpPr>
          <p:cNvPr id="355" name="Shape 35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Potential Employee Contact</a:t>
            </a:r>
            <a:endParaRPr b="0" i="0" sz="2800" u="none" cap="none" strike="noStrike">
              <a:solidFill>
                <a:srgbClr val="FFFFFF"/>
              </a:solidFill>
              <a:latin typeface="Calibri"/>
              <a:ea typeface="Calibri"/>
              <a:cs typeface="Calibri"/>
              <a:sym typeface="Calibri"/>
            </a:endParaRPr>
          </a:p>
        </p:txBody>
      </p:sp>
      <p:sp>
        <p:nvSpPr>
          <p:cNvPr id="356" name="Shape 356"/>
          <p:cNvSpPr/>
          <p:nvPr/>
        </p:nvSpPr>
        <p:spPr>
          <a:xfrm>
            <a:off x="39150" y="822472"/>
            <a:ext cx="9828000" cy="9213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228600" lvl="0" marL="0" rtl="0">
              <a:lnSpc>
                <a:spcPct val="115000"/>
              </a:lnSpc>
              <a:spcBef>
                <a:spcPts val="0"/>
              </a:spcBef>
              <a:spcAft>
                <a:spcPts val="0"/>
              </a:spcAft>
              <a:buSzPts val="1100"/>
              <a:buNone/>
            </a:pPr>
            <a:r>
              <a:rPr lang="en-AU" sz="2400">
                <a:solidFill>
                  <a:schemeClr val="dk1"/>
                </a:solidFill>
                <a:latin typeface="Calibri"/>
                <a:ea typeface="Calibri"/>
                <a:cs typeface="Calibri"/>
                <a:sym typeface="Calibri"/>
              </a:rPr>
              <a:t>   As an Owner, I want potential employees to contact the school through the website so that I can review and hire them.</a:t>
            </a:r>
            <a:endParaRPr sz="2400">
              <a:solidFill>
                <a:schemeClr val="dk1"/>
              </a:solidFill>
              <a:latin typeface="Calibri"/>
              <a:ea typeface="Calibri"/>
              <a:cs typeface="Calibri"/>
              <a:sym typeface="Calibri"/>
            </a:endParaRPr>
          </a:p>
          <a:p>
            <a:pPr indent="-228600" lvl="0" marL="0" rtl="0">
              <a:lnSpc>
                <a:spcPct val="115000"/>
              </a:lnSpc>
              <a:spcBef>
                <a:spcPts val="0"/>
              </a:spcBef>
              <a:spcAft>
                <a:spcPts val="0"/>
              </a:spcAft>
              <a:buSzPts val="1100"/>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57" name="Shape 357"/>
          <p:cNvSpPr/>
          <p:nvPr/>
        </p:nvSpPr>
        <p:spPr>
          <a:xfrm>
            <a:off x="39150" y="1830445"/>
            <a:ext cx="9828000" cy="3125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a:solidFill>
                  <a:schemeClr val="dk1"/>
                </a:solidFill>
                <a:latin typeface="Calibri"/>
                <a:ea typeface="Calibri"/>
                <a:cs typeface="Calibri"/>
                <a:sym typeface="Calibri"/>
              </a:rPr>
              <a:t>Acceptance Criteria</a:t>
            </a:r>
            <a:endParaRPr/>
          </a:p>
          <a:p>
            <a:pPr indent="-166687" lvl="0" marL="179387"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There is a link named ‘Careers’ the user can click to be taken to the employee application page</a:t>
            </a:r>
            <a:endParaRPr sz="1800">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rgbClr val="FF00FF"/>
                </a:solidFill>
                <a:latin typeface="Calibri"/>
                <a:ea typeface="Calibri"/>
                <a:cs typeface="Calibri"/>
                <a:sym typeface="Calibri"/>
              </a:rPr>
              <a:t>The user can click a ‘Upload Resume’ button which prompts the user to upload</a:t>
            </a:r>
            <a:r>
              <a:rPr lang="en-AU" sz="1800">
                <a:solidFill>
                  <a:schemeClr val="dk1"/>
                </a:solidFill>
                <a:latin typeface="Calibri"/>
                <a:ea typeface="Calibri"/>
                <a:cs typeface="Calibri"/>
                <a:sym typeface="Calibri"/>
              </a:rPr>
              <a:t> </a:t>
            </a:r>
            <a:r>
              <a:rPr lang="en-AU" sz="1800">
                <a:solidFill>
                  <a:srgbClr val="FF00FF"/>
                </a:solidFill>
                <a:latin typeface="Calibri"/>
                <a:ea typeface="Calibri"/>
                <a:cs typeface="Calibri"/>
                <a:sym typeface="Calibri"/>
              </a:rPr>
              <a:t>their resume file by browsing through their computers hard drive to select a file to upload</a:t>
            </a:r>
            <a:endParaRPr sz="1800">
              <a:solidFill>
                <a:srgbClr val="FF00FF"/>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The page will contain several text boxes that the user must fill out with the requested information such as Full name, Date of Birth, Home address, Email, Phone number, Qualifications/Certificates and </a:t>
            </a:r>
            <a:r>
              <a:rPr lang="en-AU" sz="1800">
                <a:latin typeface="Calibri"/>
                <a:ea typeface="Calibri"/>
                <a:cs typeface="Calibri"/>
                <a:sym typeface="Calibri"/>
              </a:rPr>
              <a:t>subjects they wish to teach etc. </a:t>
            </a:r>
            <a:endParaRPr sz="1800">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Once the user has filled all mandatory fields with the correct information, the user can then select the ‘submit application’ link at the bottom of the screen which will then allow for the </a:t>
            </a:r>
            <a:r>
              <a:rPr lang="en-AU" sz="1800">
                <a:solidFill>
                  <a:srgbClr val="FF00FF"/>
                </a:solidFill>
                <a:latin typeface="Calibri"/>
                <a:ea typeface="Calibri"/>
                <a:cs typeface="Calibri"/>
                <a:sym typeface="Calibri"/>
              </a:rPr>
              <a:t>Resume file and</a:t>
            </a:r>
            <a:r>
              <a:rPr lang="en-AU" sz="1800">
                <a:solidFill>
                  <a:schemeClr val="dk1"/>
                </a:solidFill>
                <a:latin typeface="Calibri"/>
                <a:ea typeface="Calibri"/>
                <a:cs typeface="Calibri"/>
                <a:sym typeface="Calibri"/>
              </a:rPr>
              <a:t> application information to be received by the employer. </a:t>
            </a:r>
            <a:endParaRPr sz="1800">
              <a:solidFill>
                <a:schemeClr val="dk1"/>
              </a:solidFill>
              <a:latin typeface="Calibri"/>
              <a:ea typeface="Calibri"/>
              <a:cs typeface="Calibri"/>
              <a:sym typeface="Calibri"/>
            </a:endParaRPr>
          </a:p>
        </p:txBody>
      </p:sp>
      <p:sp>
        <p:nvSpPr>
          <p:cNvPr id="358" name="Shape 35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359" name="Shape 35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360" name="Shape 360"/>
          <p:cNvSpPr/>
          <p:nvPr/>
        </p:nvSpPr>
        <p:spPr>
          <a:xfrm>
            <a:off x="39153" y="5128590"/>
            <a:ext cx="9828000" cy="1620000"/>
          </a:xfrm>
          <a:prstGeom prst="rect">
            <a:avLst/>
          </a:prstGeom>
          <a:solidFill>
            <a:srgbClr val="FF9900"/>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41287" lvl="0" marL="179387" marR="0" rtl="0" algn="l">
              <a:spcBef>
                <a:spcPts val="0"/>
              </a:spcBef>
              <a:spcAft>
                <a:spcPts val="0"/>
              </a:spcAft>
              <a:buClr>
                <a:schemeClr val="dk1"/>
              </a:buClr>
              <a:buSzPts val="1400"/>
              <a:buFont typeface="Arial"/>
              <a:buChar char="•"/>
            </a:pPr>
            <a:r>
              <a:rPr lang="en-AU">
                <a:solidFill>
                  <a:schemeClr val="dk1"/>
                </a:solidFill>
                <a:latin typeface="Calibri"/>
                <a:ea typeface="Calibri"/>
                <a:cs typeface="Calibri"/>
                <a:sym typeface="Calibri"/>
              </a:rPr>
              <a:t>While all the information of the individual job applicant will be on the Resume, by ensuring they accurately fill out the online application form will essentially sift through all the information and compile the essential bits of information, that will allow the employer to make a decision on whether the applicant is suitable to teach at the institute without actually spending a long period of time of scanning through the uploaded resume. </a:t>
            </a:r>
            <a:endParaRPr>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25</a:t>
            </a:r>
            <a:endParaRPr b="0" i="0" sz="2000" u="none" cap="none" strike="noStrike">
              <a:solidFill>
                <a:schemeClr val="dk1"/>
              </a:solidFill>
              <a:latin typeface="Calibri"/>
              <a:ea typeface="Calibri"/>
              <a:cs typeface="Calibri"/>
              <a:sym typeface="Calibri"/>
            </a:endParaRPr>
          </a:p>
        </p:txBody>
      </p:sp>
      <p:sp>
        <p:nvSpPr>
          <p:cNvPr id="366" name="Shape 36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Instrument stock</a:t>
            </a:r>
            <a:endParaRPr b="0" i="0" sz="2800" u="none" cap="none" strike="noStrike">
              <a:solidFill>
                <a:schemeClr val="lt1"/>
              </a:solidFill>
              <a:latin typeface="Calibri"/>
              <a:ea typeface="Calibri"/>
              <a:cs typeface="Calibri"/>
              <a:sym typeface="Calibri"/>
            </a:endParaRPr>
          </a:p>
        </p:txBody>
      </p:sp>
      <p:sp>
        <p:nvSpPr>
          <p:cNvPr id="367" name="Shape 367"/>
          <p:cNvSpPr/>
          <p:nvPr/>
        </p:nvSpPr>
        <p:spPr>
          <a:xfrm>
            <a:off x="39150" y="822473"/>
            <a:ext cx="9828000" cy="12987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228600" lvl="0" marL="0" rtl="0">
              <a:lnSpc>
                <a:spcPct val="115000"/>
              </a:lnSpc>
              <a:spcBef>
                <a:spcPts val="0"/>
              </a:spcBef>
              <a:spcAft>
                <a:spcPts val="0"/>
              </a:spcAft>
              <a:buSzPts val="1100"/>
              <a:buNone/>
            </a:pPr>
            <a:r>
              <a:rPr lang="en-AU" sz="2400">
                <a:solidFill>
                  <a:schemeClr val="dk1"/>
                </a:solidFill>
                <a:latin typeface="Calibri"/>
                <a:ea typeface="Calibri"/>
                <a:cs typeface="Calibri"/>
                <a:sym typeface="Calibri"/>
              </a:rPr>
              <a:t>   As an Owner, I want a database that lists all instruments in stock so that I can update or edit the current availability, condition and prices of the schools instruments.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68" name="Shape 368"/>
          <p:cNvSpPr/>
          <p:nvPr/>
        </p:nvSpPr>
        <p:spPr>
          <a:xfrm>
            <a:off x="39150" y="2244776"/>
            <a:ext cx="9828000" cy="34326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800">
                <a:solidFill>
                  <a:schemeClr val="dk1"/>
                </a:solidFill>
                <a:latin typeface="Calibri"/>
                <a:ea typeface="Calibri"/>
                <a:cs typeface="Calibri"/>
                <a:sym typeface="Calibri"/>
              </a:rPr>
              <a:t>Acceptance Criteria</a:t>
            </a:r>
            <a:endParaRPr sz="1800">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click on the “Instrument stock” button to view a complete list of all instruments to rent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click a filter button of available instruments to sift through the bulk of the inventory.</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select individual filter item when filter drop box appears.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edit the details of an instruments (e.g price, condition etc.) and save </a:t>
            </a:r>
            <a:r>
              <a:rPr lang="en-AU" sz="2000">
                <a:solidFill>
                  <a:schemeClr val="dk1"/>
                </a:solidFill>
                <a:latin typeface="Calibri"/>
                <a:ea typeface="Calibri"/>
                <a:cs typeface="Calibri"/>
                <a:sym typeface="Calibri"/>
              </a:rPr>
              <a:t>those</a:t>
            </a:r>
            <a:r>
              <a:rPr lang="en-AU" sz="2000">
                <a:solidFill>
                  <a:schemeClr val="dk1"/>
                </a:solidFill>
                <a:latin typeface="Calibri"/>
                <a:ea typeface="Calibri"/>
                <a:cs typeface="Calibri"/>
                <a:sym typeface="Calibri"/>
              </a:rPr>
              <a:t> changes by clicking a “Save Changes” button</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0" lvl="0" marL="0" marR="0" rtl="0" algn="l">
              <a:spcBef>
                <a:spcPts val="0"/>
              </a:spcBef>
              <a:spcAft>
                <a:spcPts val="0"/>
              </a:spcAft>
              <a:buNone/>
            </a:pPr>
            <a:r>
              <a:rPr baseline="30000" lang="en-AU" sz="1200">
                <a:solidFill>
                  <a:schemeClr val="dk1"/>
                </a:solidFill>
                <a:latin typeface="Calibri"/>
                <a:ea typeface="Calibri"/>
                <a:cs typeface="Calibri"/>
                <a:sym typeface="Calibri"/>
              </a:rPr>
              <a:t> </a:t>
            </a:r>
            <a:endParaRPr baseline="30000"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369" name="Shape 36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370" name="Shape 37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371" name="Shape 371"/>
          <p:cNvSpPr/>
          <p:nvPr/>
        </p:nvSpPr>
        <p:spPr>
          <a:xfrm>
            <a:off x="39150" y="5972645"/>
            <a:ext cx="9828000" cy="7761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26</a:t>
            </a:r>
            <a:endParaRPr b="0" i="0" sz="2000" u="none" cap="none" strike="noStrike">
              <a:solidFill>
                <a:schemeClr val="dk1"/>
              </a:solidFill>
              <a:latin typeface="Calibri"/>
              <a:ea typeface="Calibri"/>
              <a:cs typeface="Calibri"/>
              <a:sym typeface="Calibri"/>
            </a:endParaRPr>
          </a:p>
        </p:txBody>
      </p:sp>
      <p:sp>
        <p:nvSpPr>
          <p:cNvPr id="377" name="Shape 37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Teacher Booking facilities</a:t>
            </a:r>
            <a:endParaRPr b="0" i="0" sz="2800" u="none" cap="none" strike="noStrike">
              <a:solidFill>
                <a:schemeClr val="lt1"/>
              </a:solidFill>
              <a:latin typeface="Calibri"/>
              <a:ea typeface="Calibri"/>
              <a:cs typeface="Calibri"/>
              <a:sym typeface="Calibri"/>
            </a:endParaRPr>
          </a:p>
        </p:txBody>
      </p:sp>
      <p:sp>
        <p:nvSpPr>
          <p:cNvPr id="378" name="Shape 378"/>
          <p:cNvSpPr/>
          <p:nvPr/>
        </p:nvSpPr>
        <p:spPr>
          <a:xfrm>
            <a:off x="39150" y="822472"/>
            <a:ext cx="9828000" cy="7854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Teacher,</a:t>
            </a:r>
            <a:r>
              <a:rPr b="0" i="0" lang="en-AU" sz="2400" u="none" cap="none" strike="noStrik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to use the website to book out facilities from the school </a:t>
            </a:r>
            <a:r>
              <a:rPr b="0" i="0" lang="en-AU" sz="2400" u="none" cap="none" strike="noStrike">
                <a:solidFill>
                  <a:schemeClr val="dk1"/>
                </a:solidFill>
                <a:latin typeface="Calibri"/>
                <a:ea typeface="Calibri"/>
                <a:cs typeface="Calibri"/>
                <a:sym typeface="Calibri"/>
              </a:rPr>
              <a:t>so that</a:t>
            </a:r>
            <a:r>
              <a:rPr lang="en-AU" sz="2400">
                <a:solidFill>
                  <a:schemeClr val="dk1"/>
                </a:solidFill>
                <a:latin typeface="Calibri"/>
                <a:ea typeface="Calibri"/>
                <a:cs typeface="Calibri"/>
                <a:sym typeface="Calibri"/>
              </a:rPr>
              <a:t> I can reserve school resources for my lessons</a:t>
            </a:r>
            <a:endParaRPr/>
          </a:p>
        </p:txBody>
      </p:sp>
      <p:sp>
        <p:nvSpPr>
          <p:cNvPr id="379" name="Shape 379"/>
          <p:cNvSpPr/>
          <p:nvPr/>
        </p:nvSpPr>
        <p:spPr>
          <a:xfrm>
            <a:off x="39150" y="1700570"/>
            <a:ext cx="9828000" cy="3255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66687" lvl="0" marL="179387"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The teacher can click a “Book Facilities” link that will send them to the “Booking facilities” page </a:t>
            </a:r>
            <a:endParaRPr sz="1800">
              <a:solidFill>
                <a:schemeClr val="dk1"/>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The teacher is presented with a table showing the </a:t>
            </a:r>
            <a:r>
              <a:rPr lang="en-AU" sz="1800">
                <a:solidFill>
                  <a:schemeClr val="dk1"/>
                </a:solidFill>
                <a:latin typeface="Calibri"/>
                <a:ea typeface="Calibri"/>
                <a:cs typeface="Calibri"/>
                <a:sym typeface="Calibri"/>
              </a:rPr>
              <a:t>school bookable </a:t>
            </a:r>
            <a:r>
              <a:rPr lang="en-AU" sz="1800">
                <a:solidFill>
                  <a:schemeClr val="dk1"/>
                </a:solidFill>
                <a:latin typeface="Calibri"/>
                <a:ea typeface="Calibri"/>
                <a:cs typeface="Calibri"/>
                <a:sym typeface="Calibri"/>
              </a:rPr>
              <a:t>rooms and their details along the top row of the table and the </a:t>
            </a:r>
            <a:r>
              <a:rPr lang="en-AU" sz="1800">
                <a:solidFill>
                  <a:schemeClr val="dk1"/>
                </a:solidFill>
                <a:latin typeface="Calibri"/>
                <a:ea typeface="Calibri"/>
                <a:cs typeface="Calibri"/>
                <a:sym typeface="Calibri"/>
              </a:rPr>
              <a:t>available</a:t>
            </a:r>
            <a:r>
              <a:rPr lang="en-AU" sz="1800">
                <a:solidFill>
                  <a:schemeClr val="dk1"/>
                </a:solidFill>
                <a:latin typeface="Calibri"/>
                <a:ea typeface="Calibri"/>
                <a:cs typeface="Calibri"/>
                <a:sym typeface="Calibri"/>
              </a:rPr>
              <a:t> booking times along the left column of the table</a:t>
            </a:r>
            <a:endParaRPr sz="1800">
              <a:solidFill>
                <a:schemeClr val="dk1"/>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The user can click on a cell in the table that represents the room and time the </a:t>
            </a:r>
            <a:r>
              <a:rPr lang="en-AU" sz="1800">
                <a:solidFill>
                  <a:schemeClr val="dk1"/>
                </a:solidFill>
                <a:latin typeface="Calibri"/>
                <a:ea typeface="Calibri"/>
                <a:cs typeface="Calibri"/>
                <a:sym typeface="Calibri"/>
              </a:rPr>
              <a:t>teacher</a:t>
            </a:r>
            <a:r>
              <a:rPr lang="en-AU" sz="1800">
                <a:solidFill>
                  <a:schemeClr val="dk1"/>
                </a:solidFill>
                <a:latin typeface="Calibri"/>
                <a:ea typeface="Calibri"/>
                <a:cs typeface="Calibri"/>
                <a:sym typeface="Calibri"/>
              </a:rPr>
              <a:t> wishes to book out and then </a:t>
            </a:r>
            <a:r>
              <a:rPr lang="en-AU" sz="1800">
                <a:solidFill>
                  <a:schemeClr val="dk1"/>
                </a:solidFill>
                <a:latin typeface="Calibri"/>
                <a:ea typeface="Calibri"/>
                <a:cs typeface="Calibri"/>
                <a:sym typeface="Calibri"/>
              </a:rPr>
              <a:t>they will be taken to another page where they will be prompted to enter details about their booking such as unit code and duration</a:t>
            </a:r>
            <a:endParaRPr sz="1800">
              <a:solidFill>
                <a:schemeClr val="dk1"/>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When the user is </a:t>
            </a:r>
            <a:r>
              <a:rPr lang="en-AU" sz="1800">
                <a:solidFill>
                  <a:schemeClr val="dk1"/>
                </a:solidFill>
                <a:latin typeface="Calibri"/>
                <a:ea typeface="Calibri"/>
                <a:cs typeface="Calibri"/>
                <a:sym typeface="Calibri"/>
              </a:rPr>
              <a:t>satisfied</a:t>
            </a:r>
            <a:r>
              <a:rPr lang="en-AU" sz="1800">
                <a:solidFill>
                  <a:schemeClr val="dk1"/>
                </a:solidFill>
                <a:latin typeface="Calibri"/>
                <a:ea typeface="Calibri"/>
                <a:cs typeface="Calibri"/>
                <a:sym typeface="Calibri"/>
              </a:rPr>
              <a:t> with the information they have provided they can click a “Place booking” button which will save their booking details into the book facilities table.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rgbClr val="E69138"/>
              </a:solidFill>
              <a:latin typeface="Calibri"/>
              <a:ea typeface="Calibri"/>
              <a:cs typeface="Calibri"/>
              <a:sym typeface="Calibri"/>
            </a:endParaRPr>
          </a:p>
        </p:txBody>
      </p:sp>
      <p:sp>
        <p:nvSpPr>
          <p:cNvPr id="380" name="Shape 38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381" name="Shape 38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382" name="Shape 38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Current bookings will be shown in the tables respective cells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Users can not select dates/times that are already booked out</a:t>
            </a: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27</a:t>
            </a:r>
            <a:endParaRPr b="0" i="0" sz="2000" u="none" cap="none" strike="noStrike">
              <a:solidFill>
                <a:schemeClr val="dk1"/>
              </a:solidFill>
              <a:latin typeface="Calibri"/>
              <a:ea typeface="Calibri"/>
              <a:cs typeface="Calibri"/>
              <a:sym typeface="Calibri"/>
            </a:endParaRPr>
          </a:p>
        </p:txBody>
      </p:sp>
      <p:sp>
        <p:nvSpPr>
          <p:cNvPr id="388" name="Shape 38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Teacher’s personal page</a:t>
            </a:r>
            <a:endParaRPr b="0" i="0" sz="2800" cap="none" strike="noStrike">
              <a:solidFill>
                <a:srgbClr val="FFFFFF"/>
              </a:solidFill>
              <a:latin typeface="Calibri"/>
              <a:ea typeface="Calibri"/>
              <a:cs typeface="Calibri"/>
              <a:sym typeface="Calibri"/>
            </a:endParaRPr>
          </a:p>
        </p:txBody>
      </p:sp>
      <p:sp>
        <p:nvSpPr>
          <p:cNvPr id="389" name="Shape 389"/>
          <p:cNvSpPr/>
          <p:nvPr/>
        </p:nvSpPr>
        <p:spPr>
          <a:xfrm>
            <a:off x="39150" y="822472"/>
            <a:ext cx="9828000" cy="8163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AU" sz="2400">
                <a:solidFill>
                  <a:schemeClr val="dk1"/>
                </a:solidFill>
                <a:latin typeface="Calibri"/>
                <a:ea typeface="Calibri"/>
                <a:cs typeface="Calibri"/>
                <a:sym typeface="Calibri"/>
              </a:rPr>
              <a:t>As a Teacher I want a personal webpage with my teaching details and student reviews so that I can advertise myself and the lessons I teach</a:t>
            </a:r>
            <a:endParaRPr>
              <a:solidFill>
                <a:schemeClr val="dk1"/>
              </a:solidFill>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90" name="Shape 390"/>
          <p:cNvSpPr/>
          <p:nvPr/>
        </p:nvSpPr>
        <p:spPr>
          <a:xfrm>
            <a:off x="39150" y="1725320"/>
            <a:ext cx="9828000" cy="3230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teacher will be able to click a “View/Update personal page” link that will take the user to their </a:t>
            </a:r>
            <a:r>
              <a:rPr lang="en-AU" sz="2000">
                <a:solidFill>
                  <a:schemeClr val="dk1"/>
                </a:solidFill>
                <a:latin typeface="Calibri"/>
                <a:ea typeface="Calibri"/>
                <a:cs typeface="Calibri"/>
                <a:sym typeface="Calibri"/>
              </a:rPr>
              <a:t>personal</a:t>
            </a:r>
            <a:r>
              <a:rPr lang="en-AU" sz="2000">
                <a:solidFill>
                  <a:schemeClr val="dk1"/>
                </a:solidFill>
                <a:latin typeface="Calibri"/>
                <a:ea typeface="Calibri"/>
                <a:cs typeface="Calibri"/>
                <a:sym typeface="Calibri"/>
              </a:rPr>
              <a:t> page</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click a “edit information” button and be presented with a page to edit their personal details such as their contact information, subjects taught and their personal photo</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Once the user is satisfied with the changes they can click a “Save changes” button that will update the their personal page with the new details</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list of reviews from the teacher’s students, ordered by most recent, will be visible below their profile.</a:t>
            </a:r>
            <a:endParaRPr sz="2000">
              <a:solidFill>
                <a:schemeClr val="dk1"/>
              </a:solidFill>
              <a:latin typeface="Calibri"/>
              <a:ea typeface="Calibri"/>
              <a:cs typeface="Calibri"/>
              <a:sym typeface="Calibri"/>
            </a:endParaRPr>
          </a:p>
        </p:txBody>
      </p:sp>
      <p:sp>
        <p:nvSpPr>
          <p:cNvPr id="391" name="Shape 39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92" name="Shape 39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393" name="Shape 393"/>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p:nvPr/>
        </p:nvSpPr>
        <p:spPr>
          <a:xfrm>
            <a:off x="39153" y="5128590"/>
            <a:ext cx="9828000" cy="1620000"/>
          </a:xfrm>
          <a:prstGeom prst="rect">
            <a:avLst/>
          </a:prstGeom>
          <a:solidFill>
            <a:srgbClr val="FF9900"/>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Different </a:t>
            </a:r>
            <a:r>
              <a:rPr lang="en-AU" sz="2000">
                <a:solidFill>
                  <a:schemeClr val="dk1"/>
                </a:solidFill>
                <a:latin typeface="Calibri"/>
                <a:ea typeface="Calibri"/>
                <a:cs typeface="Calibri"/>
                <a:sym typeface="Calibri"/>
              </a:rPr>
              <a:t>session handling will be required for students, staff and admin </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student and staff login are merge into this story card</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p:txBody>
      </p:sp>
      <p:sp>
        <p:nvSpPr>
          <p:cNvPr id="102" name="Shape 10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b="0" i="0" sz="2000" u="none" cap="none" strike="noStrike">
              <a:solidFill>
                <a:schemeClr val="dk1"/>
              </a:solidFill>
              <a:latin typeface="Calibri"/>
              <a:ea typeface="Calibri"/>
              <a:cs typeface="Calibri"/>
              <a:sym typeface="Calibri"/>
            </a:endParaRPr>
          </a:p>
        </p:txBody>
      </p:sp>
      <p:sp>
        <p:nvSpPr>
          <p:cNvPr id="103" name="Shape 10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AU" sz="2800">
                <a:solidFill>
                  <a:schemeClr val="lt1"/>
                </a:solidFill>
                <a:latin typeface="Calibri"/>
                <a:ea typeface="Calibri"/>
                <a:cs typeface="Calibri"/>
                <a:sym typeface="Calibri"/>
              </a:rPr>
              <a:t>User</a:t>
            </a:r>
            <a:r>
              <a:rPr lang="en-AU" sz="2800">
                <a:solidFill>
                  <a:schemeClr val="lt1"/>
                </a:solidFill>
                <a:latin typeface="Calibri"/>
                <a:ea typeface="Calibri"/>
                <a:cs typeface="Calibri"/>
                <a:sym typeface="Calibri"/>
              </a:rPr>
              <a:t> Login</a:t>
            </a:r>
            <a:endParaRPr sz="2800">
              <a:latin typeface="Calibri"/>
              <a:ea typeface="Calibri"/>
              <a:cs typeface="Calibri"/>
              <a:sym typeface="Calibri"/>
            </a:endParaRPr>
          </a:p>
        </p:txBody>
      </p:sp>
      <p:sp>
        <p:nvSpPr>
          <p:cNvPr id="104" name="Shape 104"/>
          <p:cNvSpPr/>
          <p:nvPr/>
        </p:nvSpPr>
        <p:spPr>
          <a:xfrm>
            <a:off x="39000" y="1790388"/>
            <a:ext cx="9828000" cy="32304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There are two input text boxes which the user can type their account ID and password into.</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There is a “Login” button to be pressed to sign in.</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rgbClr val="000000"/>
              </a:buClr>
              <a:buSzPts val="2000"/>
              <a:buFont typeface="Calibri"/>
              <a:buChar char="•"/>
            </a:pPr>
            <a:r>
              <a:rPr lang="en-AU" sz="2000">
                <a:latin typeface="Calibri"/>
                <a:ea typeface="Calibri"/>
                <a:cs typeface="Calibri"/>
                <a:sym typeface="Calibri"/>
              </a:rPr>
              <a:t>If the user inputs either the wrong id or password, they will be presented an error message.</a:t>
            </a:r>
            <a:endParaRPr sz="2000">
              <a:latin typeface="Calibri"/>
              <a:ea typeface="Calibri"/>
              <a:cs typeface="Calibri"/>
              <a:sym typeface="Calibri"/>
            </a:endParaRPr>
          </a:p>
          <a:p>
            <a:pPr indent="-179387" lvl="0" marL="179387" rtl="0">
              <a:spcBef>
                <a:spcPts val="0"/>
              </a:spcBef>
              <a:spcAft>
                <a:spcPts val="0"/>
              </a:spcAft>
              <a:buClr>
                <a:srgbClr val="000000"/>
              </a:buClr>
              <a:buSzPts val="2000"/>
              <a:buFont typeface="Calibri"/>
              <a:buChar char="•"/>
            </a:pPr>
            <a:r>
              <a:rPr lang="en-AU" sz="2000">
                <a:latin typeface="Calibri"/>
                <a:ea typeface="Calibri"/>
                <a:cs typeface="Calibri"/>
                <a:sym typeface="Calibri"/>
              </a:rPr>
              <a:t>Will use s</a:t>
            </a:r>
            <a:r>
              <a:rPr lang="en-AU" sz="2000">
                <a:latin typeface="Calibri"/>
                <a:ea typeface="Calibri"/>
                <a:cs typeface="Calibri"/>
                <a:sym typeface="Calibri"/>
              </a:rPr>
              <a:t>ession handling for the different user types, which includes students, Teacher, staff and admin  and will redirect staff and admin to the admin page and redirect the students and teacher to user page </a:t>
            </a:r>
            <a:endParaRPr sz="2000">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p:txBody>
      </p:sp>
      <p:sp>
        <p:nvSpPr>
          <p:cNvPr id="105" name="Shape 105"/>
          <p:cNvSpPr/>
          <p:nvPr/>
        </p:nvSpPr>
        <p:spPr>
          <a:xfrm>
            <a:off x="39150" y="822474"/>
            <a:ext cx="9828000" cy="870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User</a:t>
            </a:r>
            <a:r>
              <a:rPr lang="en-AU" sz="2400">
                <a:solidFill>
                  <a:schemeClr val="dk1"/>
                </a:solidFill>
                <a:latin typeface="Calibri"/>
                <a:ea typeface="Calibri"/>
                <a:cs typeface="Calibri"/>
                <a:sym typeface="Calibri"/>
              </a:rPr>
              <a: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log into the website so that I am able to access the website’s functions in relation to my personal account.</a:t>
            </a:r>
            <a:endParaRPr/>
          </a:p>
        </p:txBody>
      </p:sp>
      <p:sp>
        <p:nvSpPr>
          <p:cNvPr id="106" name="Shape 10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107" name="Shape 10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p:nvPr/>
        </p:nvSpPr>
        <p:spPr>
          <a:xfrm>
            <a:off x="39150" y="1751725"/>
            <a:ext cx="9828000" cy="3744900"/>
          </a:xfrm>
          <a:prstGeom prst="rect">
            <a:avLst/>
          </a:prstGeom>
          <a:solidFill>
            <a:srgbClr val="DAE5F1"/>
          </a:solidFill>
          <a:ln cap="flat" cmpd="sng" w="25400">
            <a:solidFill>
              <a:srgbClr val="000000"/>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admin will be able to click a “Manage Database”button that will redirect them to the database editing page</a:t>
            </a:r>
            <a:endParaRPr sz="2000">
              <a:latin typeface="Calibri"/>
              <a:ea typeface="Calibri"/>
              <a:cs typeface="Calibri"/>
              <a:sym typeface="Calibri"/>
            </a:endParaRPr>
          </a:p>
          <a:p>
            <a:pPr indent="-355600" lvl="0" marL="457200" rtl="0">
              <a:spcBef>
                <a:spcPts val="0"/>
              </a:spcBef>
              <a:spcAft>
                <a:spcPts val="0"/>
              </a:spcAft>
              <a:buSzPts val="2000"/>
              <a:buFont typeface="Calibri"/>
              <a:buChar char="●"/>
            </a:pPr>
            <a:r>
              <a:rPr lang="en-AU" sz="2000">
                <a:latin typeface="Calibri"/>
                <a:ea typeface="Calibri"/>
                <a:cs typeface="Calibri"/>
                <a:sym typeface="Calibri"/>
              </a:rPr>
              <a:t>The admin will be able to select filters of dropdown boxes to search different databases and a </a:t>
            </a:r>
            <a:r>
              <a:rPr lang="en-AU" sz="2000">
                <a:latin typeface="Calibri"/>
                <a:ea typeface="Calibri"/>
                <a:cs typeface="Calibri"/>
                <a:sym typeface="Calibri"/>
              </a:rPr>
              <a:t>search bar that can be selected and be typed into to search for a parameter (Student No. / Name/ ETC).</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 With the list of searched results, t</a:t>
            </a:r>
            <a:r>
              <a:rPr lang="en-AU" sz="2000">
                <a:latin typeface="Calibri"/>
                <a:ea typeface="Calibri"/>
                <a:cs typeface="Calibri"/>
                <a:sym typeface="Calibri"/>
              </a:rPr>
              <a:t>he admin will be able to </a:t>
            </a:r>
            <a:r>
              <a:rPr lang="en-AU" sz="2000">
                <a:latin typeface="Calibri"/>
                <a:ea typeface="Calibri"/>
                <a:cs typeface="Calibri"/>
                <a:sym typeface="Calibri"/>
              </a:rPr>
              <a:t>click an 'edit' button to make changes to the selected data.</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admin can also add a new entry to the database, with the “Add” button.</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Once the new data has been entered, it will be saved to the corresponding database.</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admin can also delete data entries from the database, with the “Delete” button next to the searched results which will update the database once selected.</a:t>
            </a:r>
            <a:br>
              <a:rPr lang="en-AU" sz="2000">
                <a:latin typeface="Calibri"/>
                <a:ea typeface="Calibri"/>
                <a:cs typeface="Calibri"/>
                <a:sym typeface="Calibri"/>
              </a:rPr>
            </a:br>
            <a:endParaRPr/>
          </a:p>
        </p:txBody>
      </p:sp>
      <p:sp>
        <p:nvSpPr>
          <p:cNvPr id="399" name="Shape 39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28</a:t>
            </a:r>
            <a:endParaRPr b="0" i="0" sz="2000" u="none" cap="none" strike="noStrike">
              <a:solidFill>
                <a:schemeClr val="dk1"/>
              </a:solidFill>
              <a:latin typeface="Calibri"/>
              <a:ea typeface="Calibri"/>
              <a:cs typeface="Calibri"/>
              <a:sym typeface="Calibri"/>
            </a:endParaRPr>
          </a:p>
        </p:txBody>
      </p:sp>
      <p:sp>
        <p:nvSpPr>
          <p:cNvPr id="400" name="Shape 400"/>
          <p:cNvSpPr/>
          <p:nvPr/>
        </p:nvSpPr>
        <p:spPr>
          <a:xfrm>
            <a:off x="831153" y="109410"/>
            <a:ext cx="7380000" cy="540000"/>
          </a:xfrm>
          <a:prstGeom prst="rect">
            <a:avLst/>
          </a:prstGeom>
          <a:solidFill>
            <a:srgbClr val="FF0000"/>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rPr lang="en-AU" sz="2800">
                <a:solidFill>
                  <a:srgbClr val="FFFFFF"/>
                </a:solidFill>
                <a:latin typeface="Calibri"/>
                <a:ea typeface="Calibri"/>
                <a:cs typeface="Calibri"/>
                <a:sym typeface="Calibri"/>
              </a:rPr>
              <a:t>Editing </a:t>
            </a:r>
            <a:r>
              <a:rPr lang="en-AU" sz="2800">
                <a:solidFill>
                  <a:srgbClr val="FFFFFF"/>
                </a:solidFill>
                <a:latin typeface="Calibri"/>
                <a:ea typeface="Calibri"/>
                <a:cs typeface="Calibri"/>
                <a:sym typeface="Calibri"/>
              </a:rPr>
              <a:t>the databases - old</a:t>
            </a:r>
            <a:r>
              <a:rPr lang="en-AU" sz="2800">
                <a:solidFill>
                  <a:schemeClr val="lt1"/>
                </a:solidFill>
                <a:latin typeface="Calibri"/>
                <a:ea typeface="Calibri"/>
                <a:cs typeface="Calibri"/>
                <a:sym typeface="Calibri"/>
              </a:rPr>
              <a:t> </a:t>
            </a:r>
            <a:endParaRPr b="0" i="0" sz="2800" u="none" cap="none" strike="noStrike">
              <a:solidFill>
                <a:schemeClr val="lt1"/>
              </a:solidFill>
              <a:latin typeface="Calibri"/>
              <a:ea typeface="Calibri"/>
              <a:cs typeface="Calibri"/>
              <a:sym typeface="Calibri"/>
            </a:endParaRPr>
          </a:p>
        </p:txBody>
      </p:sp>
      <p:sp>
        <p:nvSpPr>
          <p:cNvPr id="401" name="Shape 401"/>
          <p:cNvSpPr/>
          <p:nvPr/>
        </p:nvSpPr>
        <p:spPr>
          <a:xfrm>
            <a:off x="39150" y="822476"/>
            <a:ext cx="9828000" cy="8049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admin</a:t>
            </a:r>
            <a:r>
              <a:rPr lang="en-AU" sz="2400">
                <a:solidFill>
                  <a:schemeClr val="dk1"/>
                </a:solidFill>
                <a:latin typeface="Calibri"/>
                <a:ea typeface="Calibri"/>
                <a:cs typeface="Calibri"/>
                <a:sym typeface="Calibri"/>
              </a:rPr>
              <a: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edit the databases </a:t>
            </a:r>
            <a:r>
              <a:rPr b="0" i="0" lang="en-AU" sz="2400" u="none" cap="none" strike="noStrike">
                <a:solidFill>
                  <a:schemeClr val="dk1"/>
                </a:solidFill>
                <a:latin typeface="Calibri"/>
                <a:ea typeface="Calibri"/>
                <a:cs typeface="Calibri"/>
                <a:sym typeface="Calibri"/>
              </a:rPr>
              <a:t>so that</a:t>
            </a:r>
            <a:r>
              <a:rPr lang="en-AU" sz="2400">
                <a:solidFill>
                  <a:schemeClr val="dk1"/>
                </a:solidFill>
                <a:latin typeface="Calibri"/>
                <a:ea typeface="Calibri"/>
                <a:cs typeface="Calibri"/>
                <a:sym typeface="Calibri"/>
              </a:rPr>
              <a:t> the database information is up to date and accurate</a:t>
            </a:r>
            <a:endParaRPr sz="2400">
              <a:solidFill>
                <a:srgbClr val="E69138"/>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02" name="Shape 40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8</a:t>
            </a:r>
            <a:endParaRPr sz="2000">
              <a:solidFill>
                <a:schemeClr val="dk1"/>
              </a:solidFill>
              <a:latin typeface="Calibri"/>
              <a:ea typeface="Calibri"/>
              <a:cs typeface="Calibri"/>
              <a:sym typeface="Calibri"/>
            </a:endParaRPr>
          </a:p>
        </p:txBody>
      </p:sp>
      <p:sp>
        <p:nvSpPr>
          <p:cNvPr id="403" name="Shape 40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404" name="Shape 404"/>
          <p:cNvSpPr/>
          <p:nvPr/>
        </p:nvSpPr>
        <p:spPr>
          <a:xfrm>
            <a:off x="39150" y="5547351"/>
            <a:ext cx="9828000" cy="1230300"/>
          </a:xfrm>
          <a:prstGeom prst="rect">
            <a:avLst/>
          </a:prstGeom>
          <a:solidFill>
            <a:srgbClr val="CFE2F3"/>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filter will contain Name, student/teacher, instrument, language, job application</a:t>
            </a:r>
            <a:endParaRPr sz="20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p:nvPr/>
        </p:nvSpPr>
        <p:spPr>
          <a:xfrm>
            <a:off x="39150" y="1751725"/>
            <a:ext cx="9828000" cy="3744900"/>
          </a:xfrm>
          <a:prstGeom prst="rect">
            <a:avLst/>
          </a:prstGeom>
          <a:solidFill>
            <a:srgbClr val="DAE5F1"/>
          </a:solidFill>
          <a:ln cap="flat" cmpd="sng" w="25400">
            <a:solidFill>
              <a:srgbClr val="000000"/>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admin will be able to click a “</a:t>
            </a:r>
            <a:r>
              <a:rPr lang="en-AU" sz="2000">
                <a:latin typeface="Calibri"/>
                <a:ea typeface="Calibri"/>
                <a:cs typeface="Calibri"/>
                <a:sym typeface="Calibri"/>
              </a:rPr>
              <a:t>Administration</a:t>
            </a:r>
            <a:r>
              <a:rPr lang="en-AU" sz="2000">
                <a:latin typeface="Calibri"/>
                <a:ea typeface="Calibri"/>
                <a:cs typeface="Calibri"/>
                <a:sym typeface="Calibri"/>
              </a:rPr>
              <a:t>”button that will redirect them to the admin </a:t>
            </a:r>
            <a:r>
              <a:rPr lang="en-AU" sz="2000">
                <a:latin typeface="Calibri"/>
                <a:ea typeface="Calibri"/>
                <a:cs typeface="Calibri"/>
                <a:sym typeface="Calibri"/>
              </a:rPr>
              <a:t>web page</a:t>
            </a:r>
            <a:r>
              <a:rPr lang="en-AU" sz="2000">
                <a:latin typeface="Calibri"/>
                <a:ea typeface="Calibri"/>
                <a:cs typeface="Calibri"/>
                <a:sym typeface="Calibri"/>
              </a:rPr>
              <a:t> where all the databases can be </a:t>
            </a:r>
            <a:r>
              <a:rPr lang="en-AU" sz="2000">
                <a:latin typeface="Calibri"/>
                <a:ea typeface="Calibri"/>
                <a:cs typeface="Calibri"/>
                <a:sym typeface="Calibri"/>
              </a:rPr>
              <a:t>accessed</a:t>
            </a:r>
            <a:r>
              <a:rPr lang="en-AU" sz="2000">
                <a:latin typeface="Calibri"/>
                <a:ea typeface="Calibri"/>
                <a:cs typeface="Calibri"/>
                <a:sym typeface="Calibri"/>
              </a:rPr>
              <a:t> by clicking their respective link.</a:t>
            </a:r>
            <a:endParaRPr sz="2000">
              <a:latin typeface="Calibri"/>
              <a:ea typeface="Calibri"/>
              <a:cs typeface="Calibri"/>
              <a:sym typeface="Calibri"/>
            </a:endParaRPr>
          </a:p>
          <a:p>
            <a:pPr indent="-355600" lvl="0" marL="457200" rtl="0">
              <a:spcBef>
                <a:spcPts val="0"/>
              </a:spcBef>
              <a:spcAft>
                <a:spcPts val="0"/>
              </a:spcAft>
              <a:buSzPts val="2000"/>
              <a:buFont typeface="Calibri"/>
              <a:buChar char="●"/>
            </a:pPr>
            <a:r>
              <a:rPr lang="en-AU" sz="2000">
                <a:latin typeface="Calibri"/>
                <a:ea typeface="Calibri"/>
                <a:cs typeface="Calibri"/>
                <a:sym typeface="Calibri"/>
              </a:rPr>
              <a:t>The admin will be able to select filters or a search bar that can be selected and be typed into to </a:t>
            </a:r>
            <a:r>
              <a:rPr lang="en-AU" sz="2000">
                <a:latin typeface="Calibri"/>
                <a:ea typeface="Calibri"/>
                <a:cs typeface="Calibri"/>
                <a:sym typeface="Calibri"/>
              </a:rPr>
              <a:t>a </a:t>
            </a:r>
            <a:r>
              <a:rPr lang="en-AU" sz="2000">
                <a:latin typeface="Calibri"/>
                <a:ea typeface="Calibri"/>
                <a:cs typeface="Calibri"/>
                <a:sym typeface="Calibri"/>
              </a:rPr>
              <a:t>search for a parameter (Student No. / Name/ ETC).</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 With the list of searched results, the admin will be able to click an 'edit' button to make changes to the selected data.</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admin can also add a new entry to the database, with the “Add” button.</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Once the new data has been entered, it will be saved to the corresponding database.</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admin can also delete data entries from the database, with the “Delete” button next to the searched results which will update the database once selected.</a:t>
            </a:r>
            <a:br>
              <a:rPr lang="en-AU" sz="2000">
                <a:latin typeface="Calibri"/>
                <a:ea typeface="Calibri"/>
                <a:cs typeface="Calibri"/>
                <a:sym typeface="Calibri"/>
              </a:rPr>
            </a:br>
            <a:endParaRPr/>
          </a:p>
        </p:txBody>
      </p:sp>
      <p:sp>
        <p:nvSpPr>
          <p:cNvPr id="410" name="Shape 41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28</a:t>
            </a:r>
            <a:endParaRPr b="0" i="0" sz="2000" u="none" cap="none" strike="noStrike">
              <a:solidFill>
                <a:schemeClr val="dk1"/>
              </a:solidFill>
              <a:latin typeface="Calibri"/>
              <a:ea typeface="Calibri"/>
              <a:cs typeface="Calibri"/>
              <a:sym typeface="Calibri"/>
            </a:endParaRPr>
          </a:p>
        </p:txBody>
      </p:sp>
      <p:sp>
        <p:nvSpPr>
          <p:cNvPr id="411" name="Shape 41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rPr lang="en-AU" sz="2800">
                <a:solidFill>
                  <a:srgbClr val="FFFFFF"/>
                </a:solidFill>
                <a:latin typeface="Calibri"/>
                <a:ea typeface="Calibri"/>
                <a:cs typeface="Calibri"/>
                <a:sym typeface="Calibri"/>
              </a:rPr>
              <a:t>Editing the databases - </a:t>
            </a:r>
            <a:r>
              <a:rPr lang="en-AU" sz="2800">
                <a:solidFill>
                  <a:schemeClr val="lt1"/>
                </a:solidFill>
                <a:latin typeface="Calibri"/>
                <a:ea typeface="Calibri"/>
                <a:cs typeface="Calibri"/>
                <a:sym typeface="Calibri"/>
              </a:rPr>
              <a:t> New</a:t>
            </a:r>
            <a:endParaRPr b="0" i="0" sz="2800" u="none" cap="none" strike="noStrike">
              <a:solidFill>
                <a:schemeClr val="lt1"/>
              </a:solidFill>
              <a:latin typeface="Calibri"/>
              <a:ea typeface="Calibri"/>
              <a:cs typeface="Calibri"/>
              <a:sym typeface="Calibri"/>
            </a:endParaRPr>
          </a:p>
        </p:txBody>
      </p:sp>
      <p:sp>
        <p:nvSpPr>
          <p:cNvPr id="412" name="Shape 412"/>
          <p:cNvSpPr/>
          <p:nvPr/>
        </p:nvSpPr>
        <p:spPr>
          <a:xfrm>
            <a:off x="39150" y="822476"/>
            <a:ext cx="9828000" cy="8049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admin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edit the databases </a:t>
            </a:r>
            <a:r>
              <a:rPr b="0" i="0" lang="en-AU" sz="2400" u="none" cap="none" strike="noStrike">
                <a:solidFill>
                  <a:schemeClr val="dk1"/>
                </a:solidFill>
                <a:latin typeface="Calibri"/>
                <a:ea typeface="Calibri"/>
                <a:cs typeface="Calibri"/>
                <a:sym typeface="Calibri"/>
              </a:rPr>
              <a:t>so that</a:t>
            </a:r>
            <a:r>
              <a:rPr lang="en-AU" sz="2400">
                <a:solidFill>
                  <a:schemeClr val="dk1"/>
                </a:solidFill>
                <a:latin typeface="Calibri"/>
                <a:ea typeface="Calibri"/>
                <a:cs typeface="Calibri"/>
                <a:sym typeface="Calibri"/>
              </a:rPr>
              <a:t> the database information is up to date and accurate</a:t>
            </a:r>
            <a:endParaRPr sz="2400">
              <a:solidFill>
                <a:srgbClr val="E69138"/>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13" name="Shape 41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8</a:t>
            </a:r>
            <a:endParaRPr sz="2000">
              <a:solidFill>
                <a:schemeClr val="dk1"/>
              </a:solidFill>
              <a:latin typeface="Calibri"/>
              <a:ea typeface="Calibri"/>
              <a:cs typeface="Calibri"/>
              <a:sym typeface="Calibri"/>
            </a:endParaRPr>
          </a:p>
        </p:txBody>
      </p:sp>
      <p:sp>
        <p:nvSpPr>
          <p:cNvPr id="414" name="Shape 41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415" name="Shape 415"/>
          <p:cNvSpPr/>
          <p:nvPr/>
        </p:nvSpPr>
        <p:spPr>
          <a:xfrm>
            <a:off x="39150" y="5547351"/>
            <a:ext cx="9828000" cy="1230300"/>
          </a:xfrm>
          <a:prstGeom prst="rect">
            <a:avLst/>
          </a:prstGeom>
          <a:solidFill>
            <a:srgbClr val="CFE2F3"/>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filter will contain instrument and Age</a:t>
            </a:r>
            <a:endParaRPr sz="20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29</a:t>
            </a:r>
            <a:endParaRPr sz="2000">
              <a:solidFill>
                <a:schemeClr val="dk1"/>
              </a:solidFill>
              <a:latin typeface="Calibri"/>
              <a:ea typeface="Calibri"/>
              <a:cs typeface="Calibri"/>
              <a:sym typeface="Calibri"/>
            </a:endParaRPr>
          </a:p>
        </p:txBody>
      </p:sp>
      <p:sp>
        <p:nvSpPr>
          <p:cNvPr id="421" name="Shape 42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Student Feedback</a:t>
            </a:r>
            <a:endParaRPr b="0" i="0" sz="2800" u="none" cap="none" strike="noStrike">
              <a:solidFill>
                <a:srgbClr val="FFFFFF"/>
              </a:solidFill>
              <a:latin typeface="Calibri"/>
              <a:ea typeface="Calibri"/>
              <a:cs typeface="Calibri"/>
              <a:sym typeface="Calibri"/>
            </a:endParaRPr>
          </a:p>
        </p:txBody>
      </p:sp>
      <p:sp>
        <p:nvSpPr>
          <p:cNvPr id="422" name="Shape 422"/>
          <p:cNvSpPr/>
          <p:nvPr/>
        </p:nvSpPr>
        <p:spPr>
          <a:xfrm>
            <a:off x="39150" y="822474"/>
            <a:ext cx="9828000" cy="8415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latin typeface="Calibri"/>
                <a:ea typeface="Calibri"/>
                <a:cs typeface="Calibri"/>
                <a:sym typeface="Calibri"/>
              </a:rPr>
              <a:t>As a </a:t>
            </a:r>
            <a:r>
              <a:rPr lang="en-AU" sz="2400">
                <a:latin typeface="Calibri"/>
                <a:ea typeface="Calibri"/>
                <a:cs typeface="Calibri"/>
                <a:sym typeface="Calibri"/>
              </a:rPr>
              <a:t>student, </a:t>
            </a:r>
            <a:r>
              <a:rPr b="0" i="0" lang="en-AU" sz="2400" u="none" cap="none" strike="noStrike">
                <a:latin typeface="Calibri"/>
                <a:ea typeface="Calibri"/>
                <a:cs typeface="Calibri"/>
                <a:sym typeface="Calibri"/>
              </a:rPr>
              <a:t>I want </a:t>
            </a:r>
            <a:r>
              <a:rPr lang="en-AU" sz="2400">
                <a:latin typeface="Calibri"/>
                <a:ea typeface="Calibri"/>
                <a:cs typeface="Calibri"/>
                <a:sym typeface="Calibri"/>
              </a:rPr>
              <a:t>to be able submit feedback about my teachers so that I am able to give my opinion about the quality of the teaching I recieved</a:t>
            </a:r>
            <a:endParaRPr/>
          </a:p>
        </p:txBody>
      </p:sp>
      <p:sp>
        <p:nvSpPr>
          <p:cNvPr id="423" name="Shape 423"/>
          <p:cNvSpPr/>
          <p:nvPr/>
        </p:nvSpPr>
        <p:spPr>
          <a:xfrm>
            <a:off x="39000" y="1756375"/>
            <a:ext cx="9828000" cy="3747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rgbClr val="000000"/>
              </a:buClr>
              <a:buSzPts val="2000"/>
              <a:buFont typeface="Calibri"/>
              <a:buChar char="•"/>
            </a:pPr>
            <a:r>
              <a:rPr lang="en-AU" sz="2000">
                <a:latin typeface="Calibri"/>
                <a:ea typeface="Calibri"/>
                <a:cs typeface="Calibri"/>
                <a:sym typeface="Calibri"/>
              </a:rPr>
              <a:t>The user can click  a “Give Feedback” link which will cause the user to be redirected to their “Feedback” page</a:t>
            </a:r>
            <a:endParaRPr sz="2000">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latin typeface="Calibri"/>
                <a:ea typeface="Calibri"/>
                <a:cs typeface="Calibri"/>
                <a:sym typeface="Calibri"/>
              </a:rPr>
              <a:t>The student will be able to select a teacher they have had for music lessons from a dropdown menu. </a:t>
            </a:r>
            <a:endParaRPr sz="2000">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latin typeface="Calibri"/>
                <a:ea typeface="Calibri"/>
                <a:cs typeface="Calibri"/>
                <a:sym typeface="Calibri"/>
              </a:rPr>
              <a:t>There will be a text box that the student can type out their review of the teacher into </a:t>
            </a:r>
            <a:endParaRPr sz="2000">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latin typeface="Calibri"/>
                <a:ea typeface="Calibri"/>
                <a:cs typeface="Calibri"/>
                <a:sym typeface="Calibri"/>
              </a:rPr>
              <a:t>The user will be able </a:t>
            </a:r>
            <a:r>
              <a:rPr lang="en-AU" sz="2000">
                <a:solidFill>
                  <a:schemeClr val="dk1"/>
                </a:solidFill>
                <a:latin typeface="Calibri"/>
                <a:ea typeface="Calibri"/>
                <a:cs typeface="Calibri"/>
                <a:sym typeface="Calibri"/>
              </a:rPr>
              <a:t>click on a star rating widget to indicate an overall feeling of satisfaction with their teachers lessons from one to five stars. </a:t>
            </a:r>
            <a:endParaRPr sz="2000">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latin typeface="Calibri"/>
                <a:ea typeface="Calibri"/>
                <a:cs typeface="Calibri"/>
                <a:sym typeface="Calibri"/>
              </a:rPr>
              <a:t>Once the student is satisfied with the content of their review they can click a submit button that will post their student review to the teachers personal page and update that teachers star rating average. </a:t>
            </a:r>
            <a:endParaRPr sz="2000">
              <a:latin typeface="Calibri"/>
              <a:ea typeface="Calibri"/>
              <a:cs typeface="Calibri"/>
              <a:sym typeface="Calibri"/>
            </a:endParaRPr>
          </a:p>
        </p:txBody>
      </p:sp>
      <p:sp>
        <p:nvSpPr>
          <p:cNvPr id="424" name="Shape 42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425" name="Shape 42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426" name="Shape 426"/>
          <p:cNvSpPr/>
          <p:nvPr/>
        </p:nvSpPr>
        <p:spPr>
          <a:xfrm>
            <a:off x="39150" y="5591472"/>
            <a:ext cx="9828000" cy="11571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30</a:t>
            </a:r>
            <a:endParaRPr b="0" i="0" sz="2000" u="none" cap="none" strike="noStrike">
              <a:solidFill>
                <a:schemeClr val="dk1"/>
              </a:solidFill>
              <a:latin typeface="Calibri"/>
              <a:ea typeface="Calibri"/>
              <a:cs typeface="Calibri"/>
              <a:sym typeface="Calibri"/>
            </a:endParaRPr>
          </a:p>
        </p:txBody>
      </p:sp>
      <p:sp>
        <p:nvSpPr>
          <p:cNvPr id="432" name="Shape 43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Teacher a</a:t>
            </a:r>
            <a:r>
              <a:rPr lang="en-AU" sz="2800">
                <a:solidFill>
                  <a:srgbClr val="FFFFFF"/>
                </a:solidFill>
                <a:latin typeface="Calibri"/>
                <a:ea typeface="Calibri"/>
                <a:cs typeface="Calibri"/>
                <a:sym typeface="Calibri"/>
              </a:rPr>
              <a:t>ccount management</a:t>
            </a:r>
            <a:endParaRPr b="0" i="0" sz="2800" u="none" cap="none" strike="noStrike">
              <a:solidFill>
                <a:srgbClr val="FFFFFF"/>
              </a:solidFill>
              <a:latin typeface="Calibri"/>
              <a:ea typeface="Calibri"/>
              <a:cs typeface="Calibri"/>
              <a:sym typeface="Calibri"/>
            </a:endParaRPr>
          </a:p>
        </p:txBody>
      </p:sp>
      <p:sp>
        <p:nvSpPr>
          <p:cNvPr id="433" name="Shape 433"/>
          <p:cNvSpPr/>
          <p:nvPr/>
        </p:nvSpPr>
        <p:spPr>
          <a:xfrm>
            <a:off x="39150" y="822473"/>
            <a:ext cx="9828000" cy="1206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latin typeface="Calibri"/>
                <a:ea typeface="Calibri"/>
                <a:cs typeface="Calibri"/>
                <a:sym typeface="Calibri"/>
              </a:rPr>
              <a:t>As a </a:t>
            </a:r>
            <a:r>
              <a:rPr lang="en-AU" sz="2400">
                <a:latin typeface="Calibri"/>
                <a:ea typeface="Calibri"/>
                <a:cs typeface="Calibri"/>
                <a:sym typeface="Calibri"/>
              </a:rPr>
              <a:t>Teacher</a:t>
            </a:r>
            <a:r>
              <a:rPr lang="en-AU" sz="2400">
                <a:latin typeface="Calibri"/>
                <a:ea typeface="Calibri"/>
                <a:cs typeface="Calibri"/>
                <a:sym typeface="Calibri"/>
              </a:rPr>
              <a:t> </a:t>
            </a:r>
            <a:r>
              <a:rPr b="0" i="0" lang="en-AU" sz="2400" u="none" cap="none" strike="noStrike">
                <a:latin typeface="Calibri"/>
                <a:ea typeface="Calibri"/>
                <a:cs typeface="Calibri"/>
                <a:sym typeface="Calibri"/>
              </a:rPr>
              <a:t>I want </a:t>
            </a:r>
            <a:r>
              <a:rPr lang="en-AU" sz="2400">
                <a:latin typeface="Calibri"/>
                <a:ea typeface="Calibri"/>
                <a:cs typeface="Calibri"/>
                <a:sym typeface="Calibri"/>
              </a:rPr>
              <a:t>to be able to manage my account so that I am able to update my personal details, check my schedule, book facilities and manage my lessons </a:t>
            </a:r>
            <a:endParaRPr/>
          </a:p>
        </p:txBody>
      </p:sp>
      <p:sp>
        <p:nvSpPr>
          <p:cNvPr id="434" name="Shape 434"/>
          <p:cNvSpPr/>
          <p:nvPr/>
        </p:nvSpPr>
        <p:spPr>
          <a:xfrm>
            <a:off x="39000" y="2098625"/>
            <a:ext cx="9828000" cy="33477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teacher can click on an “Account” link and is redirected to their personal account management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click on different links in a list with names such as “Personal Page”, “Lesson schedule”, “Student list”, </a:t>
            </a:r>
            <a:r>
              <a:rPr lang="en-AU" sz="2000">
                <a:solidFill>
                  <a:schemeClr val="dk1"/>
                </a:solidFill>
                <a:latin typeface="Calibri"/>
                <a:ea typeface="Calibri"/>
                <a:cs typeface="Calibri"/>
                <a:sym typeface="Calibri"/>
              </a:rPr>
              <a:t>“Update availabilities”,</a:t>
            </a:r>
            <a:r>
              <a:rPr lang="en-AU" sz="2000">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Book Facilities</a:t>
            </a:r>
            <a:r>
              <a:rPr lang="en-AU" sz="2000">
                <a:solidFill>
                  <a:schemeClr val="dk1"/>
                </a:solidFill>
                <a:latin typeface="Calibri"/>
                <a:ea typeface="Calibri"/>
                <a:cs typeface="Calibri"/>
                <a:sym typeface="Calibri"/>
              </a:rPr>
              <a:t>”, “Update subject details”, “Upload lesson material”, “Book Facilities” and “Create Announcement” that will take the user to the respective links page. </a:t>
            </a:r>
            <a:endParaRPr sz="2000">
              <a:solidFill>
                <a:schemeClr val="dk1"/>
              </a:solidFill>
              <a:latin typeface="Calibri"/>
              <a:ea typeface="Calibri"/>
              <a:cs typeface="Calibri"/>
              <a:sym typeface="Calibri"/>
            </a:endParaRPr>
          </a:p>
        </p:txBody>
      </p:sp>
      <p:sp>
        <p:nvSpPr>
          <p:cNvPr id="435" name="Shape 43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436" name="Shape 43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437" name="Shape 437"/>
          <p:cNvSpPr/>
          <p:nvPr/>
        </p:nvSpPr>
        <p:spPr>
          <a:xfrm>
            <a:off x="39150" y="5755921"/>
            <a:ext cx="9828000" cy="9927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31</a:t>
            </a:r>
            <a:endParaRPr b="0" i="0" sz="2000" u="none" cap="none" strike="noStrike">
              <a:solidFill>
                <a:schemeClr val="dk1"/>
              </a:solidFill>
              <a:latin typeface="Calibri"/>
              <a:ea typeface="Calibri"/>
              <a:cs typeface="Calibri"/>
              <a:sym typeface="Calibri"/>
            </a:endParaRPr>
          </a:p>
        </p:txBody>
      </p:sp>
      <p:sp>
        <p:nvSpPr>
          <p:cNvPr id="443" name="Shape 44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Updating Teaching Availabilities </a:t>
            </a:r>
            <a:endParaRPr b="0" i="0" sz="2800" u="none" cap="none" strike="noStrike">
              <a:solidFill>
                <a:schemeClr val="lt1"/>
              </a:solidFill>
              <a:latin typeface="Calibri"/>
              <a:ea typeface="Calibri"/>
              <a:cs typeface="Calibri"/>
              <a:sym typeface="Calibri"/>
            </a:endParaRPr>
          </a:p>
        </p:txBody>
      </p:sp>
      <p:sp>
        <p:nvSpPr>
          <p:cNvPr id="444" name="Shape 444"/>
          <p:cNvSpPr/>
          <p:nvPr/>
        </p:nvSpPr>
        <p:spPr>
          <a:xfrm>
            <a:off x="39150" y="822476"/>
            <a:ext cx="9828000" cy="11997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Teacher</a:t>
            </a:r>
            <a:r>
              <a:rPr b="0" i="0" lang="en-AU" sz="2400" u="none" cap="none" strike="noStrik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to update the date and times I am available to teach lessons </a:t>
            </a:r>
            <a:r>
              <a:rPr b="0" i="0" lang="en-AU" sz="2400" u="none" cap="none" strike="noStrike">
                <a:solidFill>
                  <a:schemeClr val="dk1"/>
                </a:solidFill>
                <a:latin typeface="Calibri"/>
                <a:ea typeface="Calibri"/>
                <a:cs typeface="Calibri"/>
                <a:sym typeface="Calibri"/>
              </a:rPr>
              <a:t>so tha</a:t>
            </a:r>
            <a:r>
              <a:rPr lang="en-AU" sz="2400">
                <a:solidFill>
                  <a:schemeClr val="dk1"/>
                </a:solidFill>
                <a:latin typeface="Calibri"/>
                <a:ea typeface="Calibri"/>
                <a:cs typeface="Calibri"/>
                <a:sym typeface="Calibri"/>
              </a:rPr>
              <a:t>t the school and students will have an easier time arranging lesson times with me </a:t>
            </a:r>
            <a:endParaRPr/>
          </a:p>
        </p:txBody>
      </p:sp>
      <p:sp>
        <p:nvSpPr>
          <p:cNvPr id="445" name="Shape 445"/>
          <p:cNvSpPr/>
          <p:nvPr/>
        </p:nvSpPr>
        <p:spPr>
          <a:xfrm>
            <a:off x="39150" y="2114900"/>
            <a:ext cx="9828000" cy="28407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Upon clicking a link called “Update availabilities” t</a:t>
            </a:r>
            <a:r>
              <a:rPr lang="en-AU" sz="2000">
                <a:solidFill>
                  <a:schemeClr val="dk1"/>
                </a:solidFill>
                <a:latin typeface="Calibri"/>
                <a:ea typeface="Calibri"/>
                <a:cs typeface="Calibri"/>
                <a:sym typeface="Calibri"/>
              </a:rPr>
              <a:t>he teacher will be taken to a “Update </a:t>
            </a:r>
            <a:r>
              <a:rPr lang="en-AU" sz="2000">
                <a:solidFill>
                  <a:schemeClr val="dk1"/>
                </a:solidFill>
                <a:latin typeface="Calibri"/>
                <a:ea typeface="Calibri"/>
                <a:cs typeface="Calibri"/>
                <a:sym typeface="Calibri"/>
              </a:rPr>
              <a:t>a</a:t>
            </a:r>
            <a:r>
              <a:rPr lang="en-AU" sz="2000">
                <a:solidFill>
                  <a:schemeClr val="dk1"/>
                </a:solidFill>
                <a:latin typeface="Calibri"/>
                <a:ea typeface="Calibri"/>
                <a:cs typeface="Calibri"/>
                <a:sym typeface="Calibri"/>
              </a:rPr>
              <a:t>vailabilities page” </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teacher will then be able to select a upcoming week from a drop down menu and upon doing so they will be presented with a time table of that week</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will be able to indicate the </a:t>
            </a:r>
            <a:r>
              <a:rPr lang="en-AU" sz="2000">
                <a:solidFill>
                  <a:schemeClr val="dk1"/>
                </a:solidFill>
                <a:latin typeface="Calibri"/>
                <a:ea typeface="Calibri"/>
                <a:cs typeface="Calibri"/>
                <a:sym typeface="Calibri"/>
              </a:rPr>
              <a:t>available times they can teach</a:t>
            </a:r>
            <a:r>
              <a:rPr lang="en-AU" sz="2000">
                <a:solidFill>
                  <a:schemeClr val="dk1"/>
                </a:solidFill>
                <a:latin typeface="Calibri"/>
                <a:ea typeface="Calibri"/>
                <a:cs typeface="Calibri"/>
                <a:sym typeface="Calibri"/>
              </a:rPr>
              <a:t> by clicking on cells from the table which will become highlighted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When the teacher is </a:t>
            </a:r>
            <a:r>
              <a:rPr lang="en-AU" sz="2000">
                <a:solidFill>
                  <a:schemeClr val="dk1"/>
                </a:solidFill>
                <a:latin typeface="Calibri"/>
                <a:ea typeface="Calibri"/>
                <a:cs typeface="Calibri"/>
                <a:sym typeface="Calibri"/>
              </a:rPr>
              <a:t>satisfied</a:t>
            </a:r>
            <a:r>
              <a:rPr lang="en-AU" sz="2000">
                <a:solidFill>
                  <a:schemeClr val="dk1"/>
                </a:solidFill>
                <a:latin typeface="Calibri"/>
                <a:ea typeface="Calibri"/>
                <a:cs typeface="Calibri"/>
                <a:sym typeface="Calibri"/>
              </a:rPr>
              <a:t> with their selection of times they can click a “Submit” button which will then update the time table of their </a:t>
            </a:r>
            <a:r>
              <a:rPr lang="en-AU" sz="2000">
                <a:solidFill>
                  <a:schemeClr val="dk1"/>
                </a:solidFill>
                <a:latin typeface="Calibri"/>
                <a:ea typeface="Calibri"/>
                <a:cs typeface="Calibri"/>
                <a:sym typeface="Calibri"/>
              </a:rPr>
              <a:t>availabilities</a:t>
            </a: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446" name="Shape 44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447" name="Shape 44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448" name="Shape 448"/>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The timetable will have each day of the selected week broken up into 30 minute segments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32</a:t>
            </a:r>
            <a:endParaRPr b="0" i="0" sz="2000" u="none" cap="none" strike="noStrike">
              <a:solidFill>
                <a:schemeClr val="dk1"/>
              </a:solidFill>
              <a:latin typeface="Calibri"/>
              <a:ea typeface="Calibri"/>
              <a:cs typeface="Calibri"/>
              <a:sym typeface="Calibri"/>
            </a:endParaRPr>
          </a:p>
        </p:txBody>
      </p:sp>
      <p:sp>
        <p:nvSpPr>
          <p:cNvPr id="454" name="Shape 45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Teacher Announcement Posting</a:t>
            </a:r>
            <a:endParaRPr b="0" i="0" sz="2800" u="none" cap="none" strike="noStrike">
              <a:solidFill>
                <a:schemeClr val="lt1"/>
              </a:solidFill>
              <a:latin typeface="Calibri"/>
              <a:ea typeface="Calibri"/>
              <a:cs typeface="Calibri"/>
              <a:sym typeface="Calibri"/>
            </a:endParaRPr>
          </a:p>
        </p:txBody>
      </p:sp>
      <p:sp>
        <p:nvSpPr>
          <p:cNvPr id="455" name="Shape 455"/>
          <p:cNvSpPr/>
          <p:nvPr/>
        </p:nvSpPr>
        <p:spPr>
          <a:xfrm>
            <a:off x="39150" y="822472"/>
            <a:ext cx="9828000" cy="8718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Teacher</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use the website to post announcements </a:t>
            </a:r>
            <a:r>
              <a:rPr b="0" i="0" lang="en-AU" sz="2400" u="none" cap="none" strike="noStrike">
                <a:solidFill>
                  <a:schemeClr val="dk1"/>
                </a:solidFill>
                <a:latin typeface="Calibri"/>
                <a:ea typeface="Calibri"/>
                <a:cs typeface="Calibri"/>
                <a:sym typeface="Calibri"/>
              </a:rPr>
              <a:t>so that</a:t>
            </a:r>
            <a:r>
              <a:rPr lang="en-AU" sz="2400">
                <a:solidFill>
                  <a:schemeClr val="dk1"/>
                </a:solidFill>
                <a:latin typeface="Calibri"/>
                <a:ea typeface="Calibri"/>
                <a:cs typeface="Calibri"/>
                <a:sym typeface="Calibri"/>
              </a:rPr>
              <a:t> students can be notified of alterations in upcoming lessons</a:t>
            </a:r>
            <a:endParaRPr/>
          </a:p>
        </p:txBody>
      </p:sp>
      <p:sp>
        <p:nvSpPr>
          <p:cNvPr id="456" name="Shape 456"/>
          <p:cNvSpPr/>
          <p:nvPr/>
        </p:nvSpPr>
        <p:spPr>
          <a:xfrm>
            <a:off x="39000" y="1830437"/>
            <a:ext cx="9828000" cy="3162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1900">
                <a:solidFill>
                  <a:schemeClr val="dk1"/>
                </a:solidFill>
                <a:latin typeface="Calibri"/>
                <a:ea typeface="Calibri"/>
                <a:cs typeface="Calibri"/>
                <a:sym typeface="Calibri"/>
              </a:rPr>
              <a:t>The teacher will be able to click a “Create Announcement” link that will open a pop up window</a:t>
            </a:r>
            <a:endParaRPr sz="1900">
              <a:solidFill>
                <a:schemeClr val="dk1"/>
              </a:solidFill>
              <a:latin typeface="Calibri"/>
              <a:ea typeface="Calibri"/>
              <a:cs typeface="Calibri"/>
              <a:sym typeface="Calibri"/>
            </a:endParaRPr>
          </a:p>
          <a:p>
            <a:pPr indent="-173037" lvl="0" marL="179387" rtl="0">
              <a:spcBef>
                <a:spcPts val="0"/>
              </a:spcBef>
              <a:spcAft>
                <a:spcPts val="0"/>
              </a:spcAft>
              <a:buClr>
                <a:schemeClr val="dk1"/>
              </a:buClr>
              <a:buSzPts val="1900"/>
              <a:buFont typeface="Calibri"/>
              <a:buChar char="•"/>
            </a:pPr>
            <a:r>
              <a:rPr lang="en-AU" sz="1900">
                <a:solidFill>
                  <a:schemeClr val="dk1"/>
                </a:solidFill>
                <a:latin typeface="Calibri"/>
                <a:ea typeface="Calibri"/>
                <a:cs typeface="Calibri"/>
                <a:sym typeface="Calibri"/>
              </a:rPr>
              <a:t>In the pop up window the user will be able to select a subject they teach from a drop down menu </a:t>
            </a:r>
            <a:endParaRPr sz="1900">
              <a:solidFill>
                <a:schemeClr val="dk1"/>
              </a:solidFill>
              <a:latin typeface="Calibri"/>
              <a:ea typeface="Calibri"/>
              <a:cs typeface="Calibri"/>
              <a:sym typeface="Calibri"/>
            </a:endParaRPr>
          </a:p>
          <a:p>
            <a:pPr indent="-173037" lvl="0" marL="179387" rtl="0">
              <a:spcBef>
                <a:spcPts val="0"/>
              </a:spcBef>
              <a:spcAft>
                <a:spcPts val="0"/>
              </a:spcAft>
              <a:buClr>
                <a:schemeClr val="dk1"/>
              </a:buClr>
              <a:buSzPts val="1900"/>
              <a:buFont typeface="Calibri"/>
              <a:buChar char="•"/>
            </a:pPr>
            <a:r>
              <a:rPr lang="en-AU" sz="1900">
                <a:solidFill>
                  <a:schemeClr val="dk1"/>
                </a:solidFill>
                <a:latin typeface="Calibri"/>
                <a:ea typeface="Calibri"/>
                <a:cs typeface="Calibri"/>
                <a:sym typeface="Calibri"/>
              </a:rPr>
              <a:t>The user will then be able to type out the announcement they wish to post in a text box </a:t>
            </a:r>
            <a:endParaRPr sz="1900">
              <a:solidFill>
                <a:schemeClr val="dk1"/>
              </a:solidFill>
              <a:latin typeface="Calibri"/>
              <a:ea typeface="Calibri"/>
              <a:cs typeface="Calibri"/>
              <a:sym typeface="Calibri"/>
            </a:endParaRPr>
          </a:p>
          <a:p>
            <a:pPr indent="-173037" lvl="0" marL="179387" rtl="0">
              <a:spcBef>
                <a:spcPts val="0"/>
              </a:spcBef>
              <a:spcAft>
                <a:spcPts val="0"/>
              </a:spcAft>
              <a:buClr>
                <a:schemeClr val="dk1"/>
              </a:buClr>
              <a:buSzPts val="1900"/>
              <a:buFont typeface="Calibri"/>
              <a:buChar char="•"/>
            </a:pPr>
            <a:r>
              <a:rPr lang="en-AU" sz="1900">
                <a:solidFill>
                  <a:schemeClr val="dk1"/>
                </a:solidFill>
                <a:latin typeface="Calibri"/>
                <a:ea typeface="Calibri"/>
                <a:cs typeface="Calibri"/>
                <a:sym typeface="Calibri"/>
              </a:rPr>
              <a:t>The user will have the option to click a checkbox if they wish to email a copy of the announcement to all the students enrolled in that subject </a:t>
            </a:r>
            <a:endParaRPr sz="1900">
              <a:solidFill>
                <a:schemeClr val="dk1"/>
              </a:solidFill>
              <a:latin typeface="Calibri"/>
              <a:ea typeface="Calibri"/>
              <a:cs typeface="Calibri"/>
              <a:sym typeface="Calibri"/>
            </a:endParaRPr>
          </a:p>
          <a:p>
            <a:pPr indent="-173037" lvl="0" marL="179387" rtl="0">
              <a:spcBef>
                <a:spcPts val="0"/>
              </a:spcBef>
              <a:spcAft>
                <a:spcPts val="0"/>
              </a:spcAft>
              <a:buClr>
                <a:schemeClr val="dk1"/>
              </a:buClr>
              <a:buSzPts val="1900"/>
              <a:buFont typeface="Calibri"/>
              <a:buChar char="•"/>
            </a:pPr>
            <a:r>
              <a:rPr lang="en-AU" sz="1900">
                <a:solidFill>
                  <a:schemeClr val="dk1"/>
                </a:solidFill>
                <a:latin typeface="Calibri"/>
                <a:ea typeface="Calibri"/>
                <a:cs typeface="Calibri"/>
                <a:sym typeface="Calibri"/>
              </a:rPr>
              <a:t>When the user is satisfied with the content of the announcement they can click a “Post Announcement” button</a:t>
            </a:r>
            <a:endParaRPr sz="1900">
              <a:solidFill>
                <a:schemeClr val="dk1"/>
              </a:solidFill>
              <a:latin typeface="Calibri"/>
              <a:ea typeface="Calibri"/>
              <a:cs typeface="Calibri"/>
              <a:sym typeface="Calibri"/>
            </a:endParaRPr>
          </a:p>
          <a:p>
            <a:pPr indent="-173037" lvl="0" marL="179387" rtl="0">
              <a:spcBef>
                <a:spcPts val="0"/>
              </a:spcBef>
              <a:spcAft>
                <a:spcPts val="0"/>
              </a:spcAft>
              <a:buClr>
                <a:schemeClr val="dk1"/>
              </a:buClr>
              <a:buSzPts val="1900"/>
              <a:buFont typeface="Calibri"/>
              <a:buChar char="•"/>
            </a:pPr>
            <a:r>
              <a:rPr lang="en-AU" sz="1900">
                <a:solidFill>
                  <a:schemeClr val="dk1"/>
                </a:solidFill>
                <a:latin typeface="Calibri"/>
                <a:ea typeface="Calibri"/>
                <a:cs typeface="Calibri"/>
                <a:sym typeface="Calibri"/>
              </a:rPr>
              <a:t>The announcement will then be visible on that units “announcements” page</a:t>
            </a:r>
            <a:endParaRPr sz="1900">
              <a:solidFill>
                <a:schemeClr val="dk1"/>
              </a:solidFill>
              <a:latin typeface="Calibri"/>
              <a:ea typeface="Calibri"/>
              <a:cs typeface="Calibri"/>
              <a:sym typeface="Calibri"/>
            </a:endParaRPr>
          </a:p>
        </p:txBody>
      </p:sp>
      <p:sp>
        <p:nvSpPr>
          <p:cNvPr id="457" name="Shape 45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458" name="Shape 45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459" name="Shape 459"/>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33</a:t>
            </a:r>
            <a:endParaRPr b="0" i="0" sz="2000" u="none" cap="none" strike="noStrike">
              <a:solidFill>
                <a:schemeClr val="dk1"/>
              </a:solidFill>
              <a:latin typeface="Calibri"/>
              <a:ea typeface="Calibri"/>
              <a:cs typeface="Calibri"/>
              <a:sym typeface="Calibri"/>
            </a:endParaRPr>
          </a:p>
        </p:txBody>
      </p:sp>
      <p:sp>
        <p:nvSpPr>
          <p:cNvPr id="465" name="Shape 46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Event Posting</a:t>
            </a:r>
            <a:endParaRPr b="0" i="0" sz="2800" u="none" cap="none" strike="noStrike">
              <a:solidFill>
                <a:schemeClr val="lt1"/>
              </a:solidFill>
              <a:latin typeface="Calibri"/>
              <a:ea typeface="Calibri"/>
              <a:cs typeface="Calibri"/>
              <a:sym typeface="Calibri"/>
            </a:endParaRPr>
          </a:p>
        </p:txBody>
      </p:sp>
      <p:sp>
        <p:nvSpPr>
          <p:cNvPr id="466" name="Shape 466"/>
          <p:cNvSpPr/>
          <p:nvPr/>
        </p:nvSpPr>
        <p:spPr>
          <a:xfrm>
            <a:off x="39150" y="822472"/>
            <a:ext cx="9828000" cy="9399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228600" lvl="0" marL="0" rtl="0">
              <a:lnSpc>
                <a:spcPct val="115000"/>
              </a:lnSpc>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   As an Owner, I would like to create and post events to the website so that Teachers, staff and students can be informed about </a:t>
            </a:r>
            <a:r>
              <a:rPr lang="en-AU" sz="2400">
                <a:solidFill>
                  <a:schemeClr val="dk1"/>
                </a:solidFill>
                <a:latin typeface="Calibri"/>
                <a:ea typeface="Calibri"/>
                <a:cs typeface="Calibri"/>
                <a:sym typeface="Calibri"/>
              </a:rPr>
              <a:t>upcoming</a:t>
            </a:r>
            <a:r>
              <a:rPr lang="en-AU" sz="2400">
                <a:solidFill>
                  <a:schemeClr val="dk1"/>
                </a:solidFill>
                <a:latin typeface="Calibri"/>
                <a:ea typeface="Calibri"/>
                <a:cs typeface="Calibri"/>
                <a:sym typeface="Calibri"/>
              </a:rPr>
              <a:t> school events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67" name="Shape 467"/>
          <p:cNvSpPr/>
          <p:nvPr/>
        </p:nvSpPr>
        <p:spPr>
          <a:xfrm>
            <a:off x="39150" y="1836620"/>
            <a:ext cx="9828000" cy="31188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355600" lvl="0" marL="457200" rtl="0">
              <a:lnSpc>
                <a:spcPct val="115000"/>
              </a:lnSpc>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owner will be able to click on a ‘Create event’ button</a:t>
            </a:r>
            <a:endParaRPr sz="2000">
              <a:solidFill>
                <a:schemeClr val="dk1"/>
              </a:solidFill>
              <a:latin typeface="Calibri"/>
              <a:ea typeface="Calibri"/>
              <a:cs typeface="Calibri"/>
              <a:sym typeface="Calibri"/>
            </a:endParaRPr>
          </a:p>
          <a:p>
            <a:pPr indent="-355600" lvl="0" marL="457200" rtl="0">
              <a:lnSpc>
                <a:spcPct val="115000"/>
              </a:lnSpc>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Owner will then be prompted to input the details about the event such as title, date, location and event details</a:t>
            </a:r>
            <a:endParaRPr sz="2000">
              <a:solidFill>
                <a:schemeClr val="dk1"/>
              </a:solidFill>
              <a:latin typeface="Calibri"/>
              <a:ea typeface="Calibri"/>
              <a:cs typeface="Calibri"/>
              <a:sym typeface="Calibri"/>
            </a:endParaRPr>
          </a:p>
          <a:p>
            <a:pPr indent="-355600" lvl="0" marL="457200" rtl="0">
              <a:lnSpc>
                <a:spcPct val="115000"/>
              </a:lnSpc>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When the owner is satisfied with the details they have entered they can click a confirmation button, which will then cause the event to be posted to the “events” page</a:t>
            </a:r>
            <a:endParaRPr sz="2000">
              <a:solidFill>
                <a:schemeClr val="dk1"/>
              </a:solidFill>
              <a:latin typeface="Calibri"/>
              <a:ea typeface="Calibri"/>
              <a:cs typeface="Calibri"/>
              <a:sym typeface="Calibri"/>
            </a:endParaRPr>
          </a:p>
        </p:txBody>
      </p:sp>
      <p:sp>
        <p:nvSpPr>
          <p:cNvPr id="468" name="Shape 46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469" name="Shape 46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470" name="Shape 47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34</a:t>
            </a:r>
            <a:endParaRPr b="0" i="0" sz="2000" u="none" cap="none" strike="noStrike">
              <a:solidFill>
                <a:schemeClr val="dk1"/>
              </a:solidFill>
              <a:latin typeface="Calibri"/>
              <a:ea typeface="Calibri"/>
              <a:cs typeface="Calibri"/>
              <a:sym typeface="Calibri"/>
            </a:endParaRPr>
          </a:p>
        </p:txBody>
      </p:sp>
      <p:sp>
        <p:nvSpPr>
          <p:cNvPr id="476" name="Shape 47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About us Page</a:t>
            </a:r>
            <a:endParaRPr b="0" i="0" sz="2800" u="none" cap="none" strike="noStrike">
              <a:solidFill>
                <a:srgbClr val="FFFFFF"/>
              </a:solidFill>
              <a:latin typeface="Calibri"/>
              <a:ea typeface="Calibri"/>
              <a:cs typeface="Calibri"/>
              <a:sym typeface="Calibri"/>
            </a:endParaRPr>
          </a:p>
        </p:txBody>
      </p:sp>
      <p:sp>
        <p:nvSpPr>
          <p:cNvPr id="477" name="Shape 477"/>
          <p:cNvSpPr/>
          <p:nvPr/>
        </p:nvSpPr>
        <p:spPr>
          <a:xfrm>
            <a:off x="39150" y="822475"/>
            <a:ext cx="9828000" cy="11994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owner, I want to have an ‘about us’ page so site visitors are able to inform themselves about the music school.</a:t>
            </a:r>
            <a:endParaRPr sz="2400"/>
          </a:p>
        </p:txBody>
      </p:sp>
      <p:sp>
        <p:nvSpPr>
          <p:cNvPr id="478" name="Shape 478"/>
          <p:cNvSpPr/>
          <p:nvPr/>
        </p:nvSpPr>
        <p:spPr>
          <a:xfrm>
            <a:off x="39000" y="2148375"/>
            <a:ext cx="9828000" cy="2861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179387" lvl="0" marL="179387" marR="0" rtl="0" algn="l">
              <a:spcBef>
                <a:spcPts val="0"/>
              </a:spcBef>
              <a:spcAft>
                <a:spcPts val="0"/>
              </a:spcAft>
              <a:buClr>
                <a:srgbClr val="000000"/>
              </a:buClr>
              <a:buSzPts val="2000"/>
              <a:buFont typeface="Calibri"/>
              <a:buChar char="•"/>
            </a:pPr>
            <a:r>
              <a:rPr lang="en-AU" sz="2000">
                <a:latin typeface="Calibri"/>
                <a:ea typeface="Calibri"/>
                <a:cs typeface="Calibri"/>
                <a:sym typeface="Calibri"/>
              </a:rPr>
              <a:t>There is a link called ‘about us’ the user can click on to display the about us page. </a:t>
            </a:r>
            <a:endParaRPr sz="2000">
              <a:latin typeface="Calibri"/>
              <a:ea typeface="Calibri"/>
              <a:cs typeface="Calibri"/>
              <a:sym typeface="Calibri"/>
            </a:endParaRPr>
          </a:p>
          <a:p>
            <a:pPr indent="-179387" lvl="0" marL="179387" marR="0" rtl="0" algn="l">
              <a:spcBef>
                <a:spcPts val="0"/>
              </a:spcBef>
              <a:spcAft>
                <a:spcPts val="0"/>
              </a:spcAft>
              <a:buClr>
                <a:srgbClr val="000000"/>
              </a:buClr>
              <a:buSzPts val="2000"/>
              <a:buFont typeface="Calibri"/>
              <a:buChar char="•"/>
            </a:pPr>
            <a:r>
              <a:rPr lang="en-AU" sz="2000">
                <a:latin typeface="Calibri"/>
                <a:ea typeface="Calibri"/>
                <a:cs typeface="Calibri"/>
                <a:sym typeface="Calibri"/>
              </a:rPr>
              <a:t>The user will be shown a paragraph summarising the music schools goals and  written by the owner as well as photos and reviews of the school from students and the community.</a:t>
            </a:r>
            <a:endParaRPr sz="2000">
              <a:latin typeface="Calibri"/>
              <a:ea typeface="Calibri"/>
              <a:cs typeface="Calibri"/>
              <a:sym typeface="Calibri"/>
            </a:endParaRPr>
          </a:p>
          <a:p>
            <a:pPr indent="-179387" lvl="0" marL="179387" marR="0" rtl="0" algn="l">
              <a:spcBef>
                <a:spcPts val="0"/>
              </a:spcBef>
              <a:spcAft>
                <a:spcPts val="0"/>
              </a:spcAft>
              <a:buClr>
                <a:srgbClr val="000000"/>
              </a:buClr>
              <a:buSzPts val="2000"/>
              <a:buFont typeface="Calibri"/>
              <a:buChar char="•"/>
            </a:pPr>
            <a:r>
              <a:rPr lang="en-AU" sz="2000">
                <a:latin typeface="Calibri"/>
                <a:ea typeface="Calibri"/>
                <a:cs typeface="Calibri"/>
                <a:sym typeface="Calibri"/>
              </a:rPr>
              <a:t>As an staff account the user should be able to edit the “about us” summary and upload new photos to the photo gallery.  Once the user is satisfied with their changes they can click a “submit” button to save the changes to that page.</a:t>
            </a:r>
            <a:endParaRPr sz="2000">
              <a:latin typeface="Calibri"/>
              <a:ea typeface="Calibri"/>
              <a:cs typeface="Calibri"/>
              <a:sym typeface="Calibri"/>
            </a:endParaRPr>
          </a:p>
        </p:txBody>
      </p:sp>
      <p:sp>
        <p:nvSpPr>
          <p:cNvPr id="479" name="Shape 47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480" name="Shape 48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481" name="Shape 481"/>
          <p:cNvSpPr/>
          <p:nvPr/>
        </p:nvSpPr>
        <p:spPr>
          <a:xfrm>
            <a:off x="39150" y="5107776"/>
            <a:ext cx="9828000" cy="1640700"/>
          </a:xfrm>
          <a:prstGeom prst="rect">
            <a:avLst/>
          </a:prstGeom>
          <a:solidFill>
            <a:srgbClr val="CFE2F3"/>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179387" lvl="0" marL="179387" marR="0" rtl="0" algn="l">
              <a:spcBef>
                <a:spcPts val="0"/>
              </a:spcBef>
              <a:spcAft>
                <a:spcPts val="0"/>
              </a:spcAft>
              <a:buClr>
                <a:schemeClr val="dk1"/>
              </a:buClr>
              <a:buSzPts val="2000"/>
              <a:buFont typeface="Calibri"/>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p:nvPr/>
        </p:nvSpPr>
        <p:spPr>
          <a:xfrm>
            <a:off x="39000" y="1834527"/>
            <a:ext cx="9828000" cy="3162000"/>
          </a:xfrm>
          <a:prstGeom prst="rect">
            <a:avLst/>
          </a:prstGeom>
          <a:solidFill>
            <a:srgbClr val="DAE5F1"/>
          </a:solidFill>
          <a:ln cap="flat" cmpd="sng" w="25400">
            <a:solidFill>
              <a:srgbClr val="000000"/>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can click a “Generate reports” link that will redirect the user to the report generation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admin can select</a:t>
            </a:r>
            <a:r>
              <a:rPr lang="en-AU" sz="2000">
                <a:latin typeface="Calibri"/>
                <a:ea typeface="Calibri"/>
                <a:cs typeface="Calibri"/>
                <a:sym typeface="Calibri"/>
              </a:rPr>
              <a:t> various reports from a list of links containing links such as </a:t>
            </a:r>
            <a:r>
              <a:rPr lang="en-AU" sz="2000">
                <a:latin typeface="Calibri"/>
                <a:ea typeface="Calibri"/>
                <a:cs typeface="Calibri"/>
                <a:sym typeface="Calibri"/>
              </a:rPr>
              <a:t>Earnings Reports, Popular Instruments Reports</a:t>
            </a:r>
            <a:r>
              <a:rPr lang="en-AU" sz="2000">
                <a:latin typeface="Calibri"/>
                <a:ea typeface="Calibri"/>
                <a:cs typeface="Calibri"/>
                <a:sym typeface="Calibri"/>
              </a:rPr>
              <a:t> , </a:t>
            </a:r>
            <a:r>
              <a:rPr lang="en-AU" sz="2000">
                <a:latin typeface="Calibri"/>
                <a:ea typeface="Calibri"/>
                <a:cs typeface="Calibri"/>
                <a:sym typeface="Calibri"/>
              </a:rPr>
              <a:t>Budget Reports, Spending Reports, Feedback Reports and Instrument stock</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487" name="Shape 48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35</a:t>
            </a:r>
            <a:endParaRPr sz="2000">
              <a:solidFill>
                <a:schemeClr val="dk1"/>
              </a:solidFill>
              <a:latin typeface="Calibri"/>
              <a:ea typeface="Calibri"/>
              <a:cs typeface="Calibri"/>
              <a:sym typeface="Calibri"/>
            </a:endParaRPr>
          </a:p>
        </p:txBody>
      </p:sp>
      <p:sp>
        <p:nvSpPr>
          <p:cNvPr id="488" name="Shape 48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 </a:t>
            </a:r>
            <a:r>
              <a:rPr lang="en-AU" sz="2800">
                <a:solidFill>
                  <a:srgbClr val="FFFFFF"/>
                </a:solidFill>
                <a:latin typeface="Calibri"/>
                <a:ea typeface="Calibri"/>
                <a:cs typeface="Calibri"/>
                <a:sym typeface="Calibri"/>
              </a:rPr>
              <a:t>R</a:t>
            </a:r>
            <a:r>
              <a:rPr b="0" i="0" lang="en-AU" sz="2800" u="none" cap="none" strike="noStrike">
                <a:solidFill>
                  <a:srgbClr val="FFFFFF"/>
                </a:solidFill>
                <a:latin typeface="Calibri"/>
                <a:ea typeface="Calibri"/>
                <a:cs typeface="Calibri"/>
                <a:sym typeface="Calibri"/>
              </a:rPr>
              <a:t>eport</a:t>
            </a:r>
            <a:r>
              <a:rPr lang="en-AU" sz="2800">
                <a:solidFill>
                  <a:srgbClr val="FFFFFF"/>
                </a:solidFill>
                <a:latin typeface="Calibri"/>
                <a:ea typeface="Calibri"/>
                <a:cs typeface="Calibri"/>
                <a:sym typeface="Calibri"/>
              </a:rPr>
              <a:t> Generation </a:t>
            </a:r>
            <a:r>
              <a:rPr b="0" i="0" lang="en-AU" sz="2800" u="none" cap="none" strike="noStrike">
                <a:solidFill>
                  <a:srgbClr val="FFFFFF"/>
                </a:solidFill>
                <a:latin typeface="Calibri"/>
                <a:ea typeface="Calibri"/>
                <a:cs typeface="Calibri"/>
                <a:sym typeface="Calibri"/>
              </a:rPr>
              <a:t>page</a:t>
            </a:r>
            <a:endParaRPr b="0" i="0" sz="2800" u="none" cap="none" strike="noStrike">
              <a:solidFill>
                <a:srgbClr val="FFFFFF"/>
              </a:solidFill>
              <a:latin typeface="Calibri"/>
              <a:ea typeface="Calibri"/>
              <a:cs typeface="Calibri"/>
              <a:sym typeface="Calibri"/>
            </a:endParaRPr>
          </a:p>
        </p:txBody>
      </p:sp>
      <p:sp>
        <p:nvSpPr>
          <p:cNvPr id="489" name="Shape 489"/>
          <p:cNvSpPr/>
          <p:nvPr/>
        </p:nvSpPr>
        <p:spPr>
          <a:xfrm>
            <a:off x="39150" y="822472"/>
            <a:ext cx="9828000" cy="8757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AU" sz="2400">
                <a:solidFill>
                  <a:schemeClr val="dk1"/>
                </a:solidFill>
                <a:latin typeface="Calibri"/>
                <a:ea typeface="Calibri"/>
                <a:cs typeface="Calibri"/>
                <a:sym typeface="Calibri"/>
              </a:rPr>
              <a:t>As an owner I want to access a reporting page so I can generate different reports for the running of the business </a:t>
            </a:r>
            <a:endParaRPr>
              <a:solidFill>
                <a:schemeClr val="dk1"/>
              </a:solidFill>
            </a:endParaRPr>
          </a:p>
          <a:p>
            <a:pPr indent="0" lvl="0" marL="0" marR="0" rtl="0" algn="l">
              <a:spcBef>
                <a:spcPts val="0"/>
              </a:spcBef>
              <a:spcAft>
                <a:spcPts val="0"/>
              </a:spcAft>
              <a:buNone/>
            </a:pPr>
            <a:r>
              <a:t/>
            </a:r>
            <a:endParaRPr/>
          </a:p>
        </p:txBody>
      </p:sp>
      <p:sp>
        <p:nvSpPr>
          <p:cNvPr id="490" name="Shape 49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491" name="Shape 49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492" name="Shape 492"/>
          <p:cNvSpPr/>
          <p:nvPr/>
        </p:nvSpPr>
        <p:spPr>
          <a:xfrm>
            <a:off x="39150" y="5213077"/>
            <a:ext cx="9828000" cy="15354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a:solidFill>
                  <a:schemeClr val="dk1"/>
                </a:solidFill>
                <a:latin typeface="Calibri"/>
                <a:ea typeface="Calibri"/>
                <a:cs typeface="Calibri"/>
                <a:sym typeface="Calibri"/>
              </a:rPr>
              <a:t>Numerical data for number of students, teachers, classes, etc. should be stored in the database and be easily accessed and visualised. </a:t>
            </a:r>
            <a:endParaRPr>
              <a:solidFill>
                <a:schemeClr val="dk1"/>
              </a:solidFill>
              <a:latin typeface="Calibri"/>
              <a:ea typeface="Calibri"/>
              <a:cs typeface="Calibri"/>
              <a:sym typeface="Calibri"/>
            </a:endParaRPr>
          </a:p>
          <a:p>
            <a:pPr indent="-141287" lvl="0" marL="179387" rtl="0">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Database should be able to create a summary of the statistics in an excel spreadsheet via the ‘produce spreadsheet’ link visible only the the owner. </a:t>
            </a:r>
            <a:endParaRPr sz="20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36</a:t>
            </a:r>
            <a:endParaRPr b="0" i="0" sz="2000" u="none" cap="none" strike="noStrike">
              <a:solidFill>
                <a:schemeClr val="dk1"/>
              </a:solidFill>
              <a:latin typeface="Calibri"/>
              <a:ea typeface="Calibri"/>
              <a:cs typeface="Calibri"/>
              <a:sym typeface="Calibri"/>
            </a:endParaRPr>
          </a:p>
        </p:txBody>
      </p:sp>
      <p:sp>
        <p:nvSpPr>
          <p:cNvPr id="498" name="Shape 49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Contact Us page</a:t>
            </a:r>
            <a:endParaRPr b="0" i="0" sz="2800" u="none" cap="none" strike="noStrike">
              <a:solidFill>
                <a:srgbClr val="FFFFFF"/>
              </a:solidFill>
              <a:latin typeface="Calibri"/>
              <a:ea typeface="Calibri"/>
              <a:cs typeface="Calibri"/>
              <a:sym typeface="Calibri"/>
            </a:endParaRPr>
          </a:p>
        </p:txBody>
      </p:sp>
      <p:sp>
        <p:nvSpPr>
          <p:cNvPr id="499" name="Shape 499"/>
          <p:cNvSpPr/>
          <p:nvPr/>
        </p:nvSpPr>
        <p:spPr>
          <a:xfrm>
            <a:off x="39150" y="822473"/>
            <a:ext cx="9828000" cy="12678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228600" lvl="0" marL="0" rtl="0">
              <a:lnSpc>
                <a:spcPct val="115000"/>
              </a:lnSpc>
              <a:spcBef>
                <a:spcPts val="0"/>
              </a:spcBef>
              <a:spcAft>
                <a:spcPts val="0"/>
              </a:spcAft>
              <a:buSzPts val="1100"/>
              <a:buNone/>
            </a:pPr>
            <a:r>
              <a:rPr lang="en-AU" sz="2400">
                <a:solidFill>
                  <a:schemeClr val="dk1"/>
                </a:solidFill>
                <a:latin typeface="Calibri"/>
                <a:ea typeface="Calibri"/>
                <a:cs typeface="Calibri"/>
                <a:sym typeface="Calibri"/>
              </a:rPr>
              <a:t>   As an owner, I want the contact information for ‘pinelands music school’ and it’s staff present on the website, so that people have access to the contact details of the school and links to the schools social media.</a:t>
            </a:r>
            <a:endParaRPr sz="2400">
              <a:solidFill>
                <a:schemeClr val="dk1"/>
              </a:solidFill>
              <a:latin typeface="Calibri"/>
              <a:ea typeface="Calibri"/>
              <a:cs typeface="Calibri"/>
              <a:sym typeface="Calibri"/>
            </a:endParaRPr>
          </a:p>
          <a:p>
            <a:pPr indent="-228600" lvl="0" marL="0" rtl="0">
              <a:lnSpc>
                <a:spcPct val="115000"/>
              </a:lnSpc>
              <a:spcBef>
                <a:spcPts val="0"/>
              </a:spcBef>
              <a:spcAft>
                <a:spcPts val="0"/>
              </a:spcAft>
              <a:buSzPts val="1100"/>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00" name="Shape 500"/>
          <p:cNvSpPr/>
          <p:nvPr/>
        </p:nvSpPr>
        <p:spPr>
          <a:xfrm>
            <a:off x="39150" y="2145825"/>
            <a:ext cx="9828000" cy="27117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800">
                <a:latin typeface="Calibri"/>
                <a:ea typeface="Calibri"/>
                <a:cs typeface="Calibri"/>
                <a:sym typeface="Calibri"/>
              </a:rPr>
              <a:t>Acceptance Criteria</a:t>
            </a:r>
            <a:endParaRPr sz="1800"/>
          </a:p>
          <a:p>
            <a:pPr indent="-166687" lvl="0" marL="179387" marR="0" rtl="0" algn="l">
              <a:spcBef>
                <a:spcPts val="0"/>
              </a:spcBef>
              <a:spcAft>
                <a:spcPts val="0"/>
              </a:spcAft>
              <a:buClr>
                <a:srgbClr val="000000"/>
              </a:buClr>
              <a:buSzPts val="1800"/>
              <a:buFont typeface="Arial"/>
              <a:buChar char="•"/>
            </a:pPr>
            <a:r>
              <a:rPr lang="en-AU" sz="1800">
                <a:latin typeface="Calibri"/>
                <a:ea typeface="Calibri"/>
                <a:cs typeface="Calibri"/>
                <a:sym typeface="Calibri"/>
              </a:rPr>
              <a:t> The user can click a “Contact</a:t>
            </a:r>
            <a:r>
              <a:rPr lang="en-AU" sz="1800">
                <a:latin typeface="Calibri"/>
                <a:ea typeface="Calibri"/>
                <a:cs typeface="Calibri"/>
                <a:sym typeface="Calibri"/>
              </a:rPr>
              <a:t> us”</a:t>
            </a:r>
            <a:r>
              <a:rPr lang="en-AU" sz="1800">
                <a:latin typeface="Calibri"/>
                <a:ea typeface="Calibri"/>
                <a:cs typeface="Calibri"/>
                <a:sym typeface="Calibri"/>
              </a:rPr>
              <a:t> link that will redirect the user to the websites contact us page. </a:t>
            </a:r>
            <a:endParaRPr sz="1800">
              <a:latin typeface="Calibri"/>
              <a:ea typeface="Calibri"/>
              <a:cs typeface="Calibri"/>
              <a:sym typeface="Calibri"/>
            </a:endParaRPr>
          </a:p>
          <a:p>
            <a:pPr indent="-166687" lvl="0" marL="179387" marR="0" rtl="0" algn="l">
              <a:spcBef>
                <a:spcPts val="0"/>
              </a:spcBef>
              <a:spcAft>
                <a:spcPts val="0"/>
              </a:spcAft>
              <a:buClr>
                <a:srgbClr val="000000"/>
              </a:buClr>
              <a:buSzPts val="1800"/>
              <a:buFont typeface="Calibri"/>
              <a:buChar char="•"/>
            </a:pPr>
            <a:r>
              <a:rPr lang="en-AU" sz="1800">
                <a:latin typeface="Calibri"/>
                <a:ea typeface="Calibri"/>
                <a:cs typeface="Calibri"/>
                <a:sym typeface="Calibri"/>
              </a:rPr>
              <a:t>Contact details such as </a:t>
            </a:r>
            <a:r>
              <a:rPr lang="en-AU" sz="1800">
                <a:latin typeface="Calibri"/>
                <a:ea typeface="Calibri"/>
                <a:cs typeface="Calibri"/>
                <a:sym typeface="Calibri"/>
              </a:rPr>
              <a:t>phone, fax, email, facebook page and address</a:t>
            </a:r>
            <a:r>
              <a:rPr lang="en-AU" sz="1800">
                <a:latin typeface="Calibri"/>
                <a:ea typeface="Calibri"/>
                <a:cs typeface="Calibri"/>
                <a:sym typeface="Calibri"/>
              </a:rPr>
              <a:t> of the school will be presented to the user on the webpage</a:t>
            </a:r>
            <a:endParaRPr sz="1800">
              <a:latin typeface="Calibri"/>
              <a:ea typeface="Calibri"/>
              <a:cs typeface="Calibri"/>
              <a:sym typeface="Calibri"/>
            </a:endParaRPr>
          </a:p>
          <a:p>
            <a:pPr indent="-166687" lvl="0" marL="179387" rtl="0">
              <a:spcBef>
                <a:spcPts val="0"/>
              </a:spcBef>
              <a:spcAft>
                <a:spcPts val="0"/>
              </a:spcAft>
              <a:buClr>
                <a:srgbClr val="000000"/>
              </a:buClr>
              <a:buSzPts val="1800"/>
              <a:buFont typeface="Calibri"/>
              <a:buChar char="•"/>
            </a:pPr>
            <a:r>
              <a:rPr lang="en-AU" sz="1800">
                <a:latin typeface="Calibri"/>
                <a:ea typeface="Calibri"/>
                <a:cs typeface="Calibri"/>
                <a:sym typeface="Calibri"/>
              </a:rPr>
              <a:t>A list of links with the schools teachers names will be shown to the user that they can click to be taken to the corresponding teachers personal page.  </a:t>
            </a:r>
            <a:endParaRPr sz="1800">
              <a:latin typeface="Calibri"/>
              <a:ea typeface="Calibri"/>
              <a:cs typeface="Calibri"/>
              <a:sym typeface="Calibri"/>
            </a:endParaRPr>
          </a:p>
        </p:txBody>
      </p:sp>
      <p:sp>
        <p:nvSpPr>
          <p:cNvPr id="501" name="Shape 50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502" name="Shape 50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503" name="Shape 503"/>
          <p:cNvSpPr/>
          <p:nvPr/>
        </p:nvSpPr>
        <p:spPr>
          <a:xfrm>
            <a:off x="39150" y="4943325"/>
            <a:ext cx="9828000" cy="1805400"/>
          </a:xfrm>
          <a:prstGeom prst="rect">
            <a:avLst/>
          </a:prstGeom>
          <a:solidFill>
            <a:srgbClr val="CFE2F3"/>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66687" lvl="0" marL="179387" rtl="0">
              <a:spcBef>
                <a:spcPts val="0"/>
              </a:spcBef>
              <a:spcAft>
                <a:spcPts val="0"/>
              </a:spcAft>
              <a:buClr>
                <a:schemeClr val="dk1"/>
              </a:buClr>
              <a:buSzPts val="1800"/>
              <a:buFont typeface="Calibri"/>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b="0" i="0" sz="2000" u="none" cap="none" strike="noStrike">
              <a:solidFill>
                <a:schemeClr val="dk1"/>
              </a:solidFill>
              <a:latin typeface="Calibri"/>
              <a:ea typeface="Calibri"/>
              <a:cs typeface="Calibri"/>
              <a:sym typeface="Calibri"/>
            </a:endParaRPr>
          </a:p>
        </p:txBody>
      </p:sp>
      <p:sp>
        <p:nvSpPr>
          <p:cNvPr id="113" name="Shape 113"/>
          <p:cNvSpPr/>
          <p:nvPr/>
        </p:nvSpPr>
        <p:spPr>
          <a:xfrm>
            <a:off x="831153" y="109410"/>
            <a:ext cx="7380000" cy="540000"/>
          </a:xfrm>
          <a:prstGeom prst="rect">
            <a:avLst/>
          </a:prstGeom>
          <a:solidFill>
            <a:srgbClr val="FF0000"/>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AU" sz="2800">
                <a:solidFill>
                  <a:schemeClr val="lt1"/>
                </a:solidFill>
                <a:latin typeface="Calibri"/>
                <a:ea typeface="Calibri"/>
                <a:cs typeface="Calibri"/>
                <a:sym typeface="Calibri"/>
              </a:rPr>
              <a:t>Student Login - </a:t>
            </a:r>
            <a:r>
              <a:rPr lang="en-AU" sz="2800">
                <a:solidFill>
                  <a:schemeClr val="lt1"/>
                </a:solidFill>
                <a:latin typeface="Calibri"/>
                <a:ea typeface="Calibri"/>
                <a:cs typeface="Calibri"/>
                <a:sym typeface="Calibri"/>
              </a:rPr>
              <a:t>Merged with Staff login</a:t>
            </a:r>
            <a:endParaRPr sz="2800">
              <a:latin typeface="Calibri"/>
              <a:ea typeface="Calibri"/>
              <a:cs typeface="Calibri"/>
              <a:sym typeface="Calibri"/>
            </a:endParaRPr>
          </a:p>
        </p:txBody>
      </p:sp>
      <p:sp>
        <p:nvSpPr>
          <p:cNvPr id="114" name="Shape 114"/>
          <p:cNvSpPr/>
          <p:nvPr/>
        </p:nvSpPr>
        <p:spPr>
          <a:xfrm>
            <a:off x="39150" y="822474"/>
            <a:ext cx="9828000" cy="870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log into the website so that I am able to access the website’s functions in relation to my personal account.</a:t>
            </a:r>
            <a:endParaRPr/>
          </a:p>
        </p:txBody>
      </p:sp>
      <p:sp>
        <p:nvSpPr>
          <p:cNvPr id="115" name="Shape 115"/>
          <p:cNvSpPr/>
          <p:nvPr/>
        </p:nvSpPr>
        <p:spPr>
          <a:xfrm>
            <a:off x="39000" y="1790388"/>
            <a:ext cx="9828000" cy="32304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There are two input text boxes which the user can type their account ID and password into.</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There is a “Login” button to be pressed to sign in.</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If the user inputs either the wrong id or password more than 3 times, they will be presented an error message.</a:t>
            </a:r>
            <a:endParaRPr sz="2000">
              <a:solidFill>
                <a:schemeClr val="dk1"/>
              </a:solidFill>
              <a:latin typeface="Calibri"/>
              <a:ea typeface="Calibri"/>
              <a:cs typeface="Calibri"/>
              <a:sym typeface="Calibri"/>
            </a:endParaRPr>
          </a:p>
        </p:txBody>
      </p:sp>
      <p:sp>
        <p:nvSpPr>
          <p:cNvPr id="116" name="Shape 11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17" name="Shape 11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118" name="Shape 118"/>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p:nvPr/>
        </p:nvSpPr>
        <p:spPr>
          <a:xfrm>
            <a:off x="39150" y="1944450"/>
            <a:ext cx="9828000" cy="38307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Teacher can click on a “Lesson schedule” button that will redirect the user to their lesson schedule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will be presented with an overview of their lesson schedule displayed as a list of the lessons and their details such as date, time, student’s name, length of the lesson and which instrument they are learning</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Displayed next to lessons in the list is a “cancel lesson” button that when clicked by the user will open a pop up window. From this window the teacher can write a brief description for why they are not able to attend the class.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If the user cancels a class an automatic message with the teachers message will be sent to the students email telling them that the class is cancelled</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509" name="Shape 50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37</a:t>
            </a:r>
            <a:endParaRPr b="0" i="0" sz="2000" u="none" cap="none" strike="noStrike">
              <a:solidFill>
                <a:schemeClr val="dk1"/>
              </a:solidFill>
              <a:latin typeface="Calibri"/>
              <a:ea typeface="Calibri"/>
              <a:cs typeface="Calibri"/>
              <a:sym typeface="Calibri"/>
            </a:endParaRPr>
          </a:p>
        </p:txBody>
      </p:sp>
      <p:sp>
        <p:nvSpPr>
          <p:cNvPr id="510" name="Shape 51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Teacher’s lesson schedule </a:t>
            </a:r>
            <a:endParaRPr b="0" i="0" sz="2800" u="none" cap="none" strike="noStrike">
              <a:solidFill>
                <a:srgbClr val="FFFFFF"/>
              </a:solidFill>
              <a:latin typeface="Calibri"/>
              <a:ea typeface="Calibri"/>
              <a:cs typeface="Calibri"/>
              <a:sym typeface="Calibri"/>
            </a:endParaRPr>
          </a:p>
        </p:txBody>
      </p:sp>
      <p:sp>
        <p:nvSpPr>
          <p:cNvPr id="511" name="Shape 511"/>
          <p:cNvSpPr/>
          <p:nvPr/>
        </p:nvSpPr>
        <p:spPr>
          <a:xfrm>
            <a:off x="39150" y="746272"/>
            <a:ext cx="9828000" cy="1143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Teacher I want to see a list that shows me the date and time of lessons that students have booked with me so that I can plan and prepare for upcoming lessons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12" name="Shape 51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513" name="Shape 51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514" name="Shape 514"/>
          <p:cNvSpPr/>
          <p:nvPr/>
        </p:nvSpPr>
        <p:spPr>
          <a:xfrm>
            <a:off x="39150" y="5920370"/>
            <a:ext cx="9828000" cy="828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38</a:t>
            </a:r>
            <a:endParaRPr b="0" i="0" sz="2000" u="none" cap="none" strike="noStrike">
              <a:solidFill>
                <a:schemeClr val="dk1"/>
              </a:solidFill>
              <a:latin typeface="Calibri"/>
              <a:ea typeface="Calibri"/>
              <a:cs typeface="Calibri"/>
              <a:sym typeface="Calibri"/>
            </a:endParaRPr>
          </a:p>
        </p:txBody>
      </p:sp>
      <p:sp>
        <p:nvSpPr>
          <p:cNvPr id="520" name="Shape 52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Teacher’s student list</a:t>
            </a:r>
            <a:endParaRPr b="0" i="0" sz="2800" u="none" cap="none" strike="noStrike">
              <a:solidFill>
                <a:schemeClr val="lt1"/>
              </a:solidFill>
              <a:latin typeface="Calibri"/>
              <a:ea typeface="Calibri"/>
              <a:cs typeface="Calibri"/>
              <a:sym typeface="Calibri"/>
            </a:endParaRPr>
          </a:p>
        </p:txBody>
      </p:sp>
      <p:sp>
        <p:nvSpPr>
          <p:cNvPr id="521" name="Shape 521"/>
          <p:cNvSpPr/>
          <p:nvPr/>
        </p:nvSpPr>
        <p:spPr>
          <a:xfrm>
            <a:off x="39150" y="822474"/>
            <a:ext cx="9828000" cy="8967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Teacher</a:t>
            </a:r>
            <a:r>
              <a:rPr b="0" i="0" lang="en-AU" sz="2400" u="none" cap="none" strike="noStrik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to see a list of the students that I teach or have taught </a:t>
            </a:r>
            <a:r>
              <a:rPr b="0" i="0" lang="en-AU" sz="2400" u="none" cap="none" strike="noStrike">
                <a:solidFill>
                  <a:schemeClr val="dk1"/>
                </a:solidFill>
                <a:latin typeface="Calibri"/>
                <a:ea typeface="Calibri"/>
                <a:cs typeface="Calibri"/>
                <a:sym typeface="Calibri"/>
              </a:rPr>
              <a:t>so that I can know who I teac</a:t>
            </a:r>
            <a:r>
              <a:rPr lang="en-AU" sz="2400">
                <a:solidFill>
                  <a:schemeClr val="dk1"/>
                </a:solidFill>
                <a:latin typeface="Calibri"/>
                <a:ea typeface="Calibri"/>
                <a:cs typeface="Calibri"/>
                <a:sym typeface="Calibri"/>
              </a:rPr>
              <a:t>h</a:t>
            </a:r>
            <a:r>
              <a:rPr b="0" i="0" lang="en-AU" sz="2400" u="none" cap="none" strike="noStrike">
                <a:solidFill>
                  <a:schemeClr val="dk1"/>
                </a:solidFill>
                <a:latin typeface="Calibri"/>
                <a:ea typeface="Calibri"/>
                <a:cs typeface="Calibri"/>
                <a:sym typeface="Calibri"/>
              </a:rPr>
              <a:t> and </a:t>
            </a:r>
            <a:r>
              <a:rPr lang="en-AU" sz="2400">
                <a:solidFill>
                  <a:schemeClr val="dk1"/>
                </a:solidFill>
                <a:latin typeface="Calibri"/>
                <a:ea typeface="Calibri"/>
                <a:cs typeface="Calibri"/>
                <a:sym typeface="Calibri"/>
              </a:rPr>
              <a:t>their personal and contract details </a:t>
            </a:r>
            <a:endParaRPr/>
          </a:p>
        </p:txBody>
      </p:sp>
      <p:sp>
        <p:nvSpPr>
          <p:cNvPr id="522" name="Shape 522"/>
          <p:cNvSpPr/>
          <p:nvPr/>
        </p:nvSpPr>
        <p:spPr>
          <a:xfrm>
            <a:off x="39150" y="1811900"/>
            <a:ext cx="9828000" cy="31437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Upon clicking a “students list” link a new </a:t>
            </a:r>
            <a:r>
              <a:rPr lang="en-AU" sz="2000">
                <a:solidFill>
                  <a:schemeClr val="dk1"/>
                </a:solidFill>
                <a:latin typeface="Calibri"/>
                <a:ea typeface="Calibri"/>
                <a:cs typeface="Calibri"/>
                <a:sym typeface="Calibri"/>
              </a:rPr>
              <a:t>page will be presented to the teacher that contains a list of the students that the user has </a:t>
            </a:r>
            <a:r>
              <a:rPr lang="en-AU" sz="2000">
                <a:solidFill>
                  <a:schemeClr val="dk1"/>
                </a:solidFill>
                <a:latin typeface="Calibri"/>
                <a:ea typeface="Calibri"/>
                <a:cs typeface="Calibri"/>
                <a:sym typeface="Calibri"/>
              </a:rPr>
              <a:t>had a contract with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list will contain details of the students such as: </a:t>
            </a:r>
            <a:r>
              <a:rPr lang="en-AU" sz="2000">
                <a:solidFill>
                  <a:schemeClr val="dk1"/>
                </a:solidFill>
                <a:latin typeface="Calibri"/>
                <a:ea typeface="Calibri"/>
                <a:cs typeface="Calibri"/>
                <a:sym typeface="Calibri"/>
              </a:rPr>
              <a:t>date of birth, gender, phone number, email address and facebook ID and preferred instruments and contract history</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will be able to click on the students name which will open a pop up window and show all the contracts the teacher has had with the student </a:t>
            </a:r>
            <a:endParaRPr sz="2000">
              <a:solidFill>
                <a:schemeClr val="dk1"/>
              </a:solidFill>
              <a:latin typeface="Calibri"/>
              <a:ea typeface="Calibri"/>
              <a:cs typeface="Calibri"/>
              <a:sym typeface="Calibri"/>
            </a:endParaRPr>
          </a:p>
        </p:txBody>
      </p:sp>
      <p:sp>
        <p:nvSpPr>
          <p:cNvPr id="523" name="Shape 52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524" name="Shape 52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525" name="Shape 52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a:t>
            </a:r>
            <a:endParaRPr b="0" i="0" sz="2000" u="none" cap="none" strike="noStrike">
              <a:solidFill>
                <a:schemeClr val="dk1"/>
              </a:solidFill>
              <a:latin typeface="Calibri"/>
              <a:ea typeface="Calibri"/>
              <a:cs typeface="Calibri"/>
              <a:sym typeface="Calibri"/>
            </a:endParaRPr>
          </a:p>
        </p:txBody>
      </p:sp>
      <p:sp>
        <p:nvSpPr>
          <p:cNvPr id="124" name="Shape 12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Account </a:t>
            </a:r>
            <a:r>
              <a:rPr lang="en-AU" sz="2800">
                <a:solidFill>
                  <a:schemeClr val="lt1"/>
                </a:solidFill>
                <a:latin typeface="Calibri"/>
                <a:ea typeface="Calibri"/>
                <a:cs typeface="Calibri"/>
                <a:sym typeface="Calibri"/>
              </a:rPr>
              <a:t>Retrieval</a:t>
            </a:r>
            <a:endParaRPr b="0" i="0" sz="2800" u="none" cap="none" strike="noStrike">
              <a:solidFill>
                <a:schemeClr val="lt1"/>
              </a:solidFill>
              <a:latin typeface="Calibri"/>
              <a:ea typeface="Calibri"/>
              <a:cs typeface="Calibri"/>
              <a:sym typeface="Calibri"/>
            </a:endParaRPr>
          </a:p>
        </p:txBody>
      </p:sp>
      <p:sp>
        <p:nvSpPr>
          <p:cNvPr id="125" name="Shape 125"/>
          <p:cNvSpPr/>
          <p:nvPr/>
        </p:nvSpPr>
        <p:spPr>
          <a:xfrm>
            <a:off x="39150" y="822472"/>
            <a:ext cx="9828000" cy="1131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a:t>
            </a:r>
            <a:r>
              <a:rPr lang="en-AU" sz="2400">
                <a:solidFill>
                  <a:schemeClr val="dk1"/>
                </a:solidFill>
                <a:latin typeface="Calibri"/>
                <a:ea typeface="Calibri"/>
                <a:cs typeface="Calibri"/>
                <a:sym typeface="Calibri"/>
              </a:rPr>
              <a:t>retrieve</a:t>
            </a:r>
            <a:r>
              <a:rPr lang="en-AU" sz="2400">
                <a:solidFill>
                  <a:schemeClr val="dk1"/>
                </a:solidFill>
                <a:latin typeface="Calibri"/>
                <a:ea typeface="Calibri"/>
                <a:cs typeface="Calibri"/>
                <a:sym typeface="Calibri"/>
              </a:rPr>
              <a:t> my account if I forgot my account details so that I am able to sign into the website.</a:t>
            </a:r>
            <a:endParaRPr/>
          </a:p>
        </p:txBody>
      </p:sp>
      <p:sp>
        <p:nvSpPr>
          <p:cNvPr id="126" name="Shape 126"/>
          <p:cNvSpPr/>
          <p:nvPr/>
        </p:nvSpPr>
        <p:spPr>
          <a:xfrm>
            <a:off x="39150" y="2046900"/>
            <a:ext cx="9828000" cy="29064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rgbClr val="000000"/>
              </a:buClr>
              <a:buSzPts val="2000"/>
              <a:buFont typeface="Calibri"/>
              <a:buChar char="•"/>
            </a:pPr>
            <a:r>
              <a:rPr lang="en-AU" sz="2000">
                <a:latin typeface="Calibri"/>
                <a:ea typeface="Calibri"/>
                <a:cs typeface="Calibri"/>
                <a:sym typeface="Calibri"/>
              </a:rPr>
              <a:t>There is a “Retrieve password” link the user can click to be redirected to another page.</a:t>
            </a:r>
            <a:endParaRPr sz="2000">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latin typeface="Calibri"/>
                <a:ea typeface="Calibri"/>
                <a:cs typeface="Calibri"/>
                <a:sym typeface="Calibri"/>
              </a:rPr>
              <a:t>The user is presented with a text box to input their email into to retrieve their password via the email.</a:t>
            </a:r>
            <a:endParaRPr sz="2000">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Once the user has put in their details they can click the “retrieve” button.</a:t>
            </a:r>
            <a:endParaRPr sz="2000">
              <a:solidFill>
                <a:schemeClr val="dk1"/>
              </a:solidFill>
              <a:latin typeface="Calibri"/>
              <a:ea typeface="Calibri"/>
              <a:cs typeface="Calibri"/>
              <a:sym typeface="Calibri"/>
            </a:endParaRPr>
          </a:p>
        </p:txBody>
      </p:sp>
      <p:sp>
        <p:nvSpPr>
          <p:cNvPr id="127" name="Shape 12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28" name="Shape 12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129" name="Shape 129"/>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b="0" i="0" sz="2000" u="none" cap="none" strike="noStrike">
              <a:solidFill>
                <a:schemeClr val="dk1"/>
              </a:solidFill>
              <a:latin typeface="Calibri"/>
              <a:ea typeface="Calibri"/>
              <a:cs typeface="Calibri"/>
              <a:sym typeface="Calibri"/>
            </a:endParaRPr>
          </a:p>
        </p:txBody>
      </p:sp>
      <p:sp>
        <p:nvSpPr>
          <p:cNvPr id="135" name="Shape 13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Book a Lesson</a:t>
            </a:r>
            <a:endParaRPr b="0" i="0" sz="2800" u="none" cap="none" strike="noStrike">
              <a:solidFill>
                <a:schemeClr val="lt1"/>
              </a:solidFill>
              <a:latin typeface="Calibri"/>
              <a:ea typeface="Calibri"/>
              <a:cs typeface="Calibri"/>
              <a:sym typeface="Calibri"/>
            </a:endParaRPr>
          </a:p>
        </p:txBody>
      </p:sp>
      <p:sp>
        <p:nvSpPr>
          <p:cNvPr id="136" name="Shape 136"/>
          <p:cNvSpPr/>
          <p:nvPr/>
        </p:nvSpPr>
        <p:spPr>
          <a:xfrm>
            <a:off x="39150" y="822472"/>
            <a:ext cx="9828000" cy="7854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enroll into a lesson through the website so</a:t>
            </a:r>
            <a:r>
              <a:rPr b="0" i="0" lang="en-AU" sz="2400" u="none" cap="none" strike="noStrike">
                <a:solidFill>
                  <a:schemeClr val="dk1"/>
                </a:solidFill>
                <a:latin typeface="Calibri"/>
                <a:ea typeface="Calibri"/>
                <a:cs typeface="Calibri"/>
                <a:sym typeface="Calibri"/>
              </a:rPr>
              <a:t> </a:t>
            </a:r>
            <a:r>
              <a:rPr lang="en-AU" sz="2400">
                <a:solidFill>
                  <a:schemeClr val="dk1"/>
                </a:solidFill>
                <a:latin typeface="Calibri"/>
                <a:ea typeface="Calibri"/>
                <a:cs typeface="Calibri"/>
                <a:sym typeface="Calibri"/>
              </a:rPr>
              <a:t>I can book out a lesson time that suits my schedule.</a:t>
            </a:r>
            <a:endParaRPr/>
          </a:p>
        </p:txBody>
      </p:sp>
      <p:sp>
        <p:nvSpPr>
          <p:cNvPr id="137" name="Shape 137"/>
          <p:cNvSpPr/>
          <p:nvPr/>
        </p:nvSpPr>
        <p:spPr>
          <a:xfrm>
            <a:off x="39150" y="1694400"/>
            <a:ext cx="9828000" cy="40422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66687" lvl="0" marL="179387" marR="0" rtl="0" algn="l">
              <a:spcBef>
                <a:spcPts val="0"/>
              </a:spcBef>
              <a:spcAft>
                <a:spcPts val="0"/>
              </a:spcAft>
              <a:buClr>
                <a:srgbClr val="FF0000"/>
              </a:buClr>
              <a:buSzPts val="1800"/>
              <a:buFont typeface="Arial"/>
              <a:buChar char="•"/>
            </a:pPr>
            <a:r>
              <a:rPr lang="en-AU" sz="1800">
                <a:solidFill>
                  <a:srgbClr val="FF0000"/>
                </a:solidFill>
                <a:latin typeface="Calibri"/>
                <a:ea typeface="Calibri"/>
                <a:cs typeface="Calibri"/>
                <a:sym typeface="Calibri"/>
              </a:rPr>
              <a:t>The student can click a “book a lesson” link and then be presented with a web page to book their lessons</a:t>
            </a:r>
            <a:endParaRPr sz="1800">
              <a:solidFill>
                <a:srgbClr val="FF0000"/>
              </a:solidFill>
              <a:latin typeface="Calibri"/>
              <a:ea typeface="Calibri"/>
              <a:cs typeface="Calibri"/>
              <a:sym typeface="Calibri"/>
            </a:endParaRPr>
          </a:p>
          <a:p>
            <a:pPr indent="-166687" lvl="0" marL="179387" marR="0" rtl="0" algn="l">
              <a:spcBef>
                <a:spcPts val="0"/>
              </a:spcBef>
              <a:spcAft>
                <a:spcPts val="0"/>
              </a:spcAft>
              <a:buClr>
                <a:srgbClr val="FF0000"/>
              </a:buClr>
              <a:buSzPts val="1800"/>
              <a:buFont typeface="Arial"/>
              <a:buChar char="•"/>
            </a:pPr>
            <a:r>
              <a:rPr lang="en-AU" sz="1800">
                <a:solidFill>
                  <a:srgbClr val="FF0000"/>
                </a:solidFill>
                <a:latin typeface="Calibri"/>
                <a:ea typeface="Calibri"/>
                <a:cs typeface="Calibri"/>
                <a:sym typeface="Calibri"/>
              </a:rPr>
              <a:t>The student </a:t>
            </a:r>
            <a:r>
              <a:rPr lang="en-AU" sz="1800">
                <a:solidFill>
                  <a:srgbClr val="FF0000"/>
                </a:solidFill>
                <a:latin typeface="Calibri"/>
                <a:ea typeface="Calibri"/>
                <a:cs typeface="Calibri"/>
                <a:sym typeface="Calibri"/>
              </a:rPr>
              <a:t>can select a subject from a dropdown menu and then be presented with the a list of lessons</a:t>
            </a:r>
            <a:r>
              <a:rPr lang="en-AU" sz="1800">
                <a:solidFill>
                  <a:srgbClr val="FF0000"/>
                </a:solidFill>
                <a:latin typeface="Calibri"/>
                <a:ea typeface="Calibri"/>
                <a:cs typeface="Calibri"/>
                <a:sym typeface="Calibri"/>
              </a:rPr>
              <a:t> and their details that are available for that subject</a:t>
            </a:r>
            <a:r>
              <a:rPr lang="en-AU" sz="1800">
                <a:solidFill>
                  <a:srgbClr val="FF0000"/>
                </a:solidFill>
                <a:latin typeface="Calibri"/>
                <a:ea typeface="Calibri"/>
                <a:cs typeface="Calibri"/>
                <a:sym typeface="Calibri"/>
              </a:rPr>
              <a:t>. In the details of each lesson there will be </a:t>
            </a:r>
            <a:r>
              <a:rPr lang="en-AU" sz="1800">
                <a:solidFill>
                  <a:srgbClr val="FF0000"/>
                </a:solidFill>
                <a:latin typeface="Calibri"/>
                <a:ea typeface="Calibri"/>
                <a:cs typeface="Calibri"/>
                <a:sym typeface="Calibri"/>
              </a:rPr>
              <a:t>a dropdown menu</a:t>
            </a:r>
            <a:r>
              <a:rPr lang="en-AU" sz="1800">
                <a:solidFill>
                  <a:srgbClr val="FF0000"/>
                </a:solidFill>
                <a:latin typeface="Calibri"/>
                <a:ea typeface="Calibri"/>
                <a:cs typeface="Calibri"/>
                <a:sym typeface="Calibri"/>
              </a:rPr>
              <a:t> that the user to use to select a duration for the lesson(30mins/1hr)</a:t>
            </a:r>
            <a:endParaRPr sz="1800">
              <a:solidFill>
                <a:srgbClr val="FF0000"/>
              </a:solidFill>
              <a:latin typeface="Calibri"/>
              <a:ea typeface="Calibri"/>
              <a:cs typeface="Calibri"/>
              <a:sym typeface="Calibri"/>
            </a:endParaRPr>
          </a:p>
          <a:p>
            <a:pPr indent="-166687" lvl="0" marL="179387" marR="0" rtl="0" algn="l">
              <a:spcBef>
                <a:spcPts val="0"/>
              </a:spcBef>
              <a:spcAft>
                <a:spcPts val="0"/>
              </a:spcAft>
              <a:buClr>
                <a:srgbClr val="FF0000"/>
              </a:buClr>
              <a:buSzPts val="1800"/>
              <a:buFont typeface="Calibri"/>
              <a:buChar char="•"/>
            </a:pPr>
            <a:r>
              <a:rPr lang="en-AU" sz="1800">
                <a:solidFill>
                  <a:srgbClr val="FF0000"/>
                </a:solidFill>
                <a:latin typeface="Calibri"/>
                <a:ea typeface="Calibri"/>
                <a:cs typeface="Calibri"/>
                <a:sym typeface="Calibri"/>
              </a:rPr>
              <a:t>Next to each lesson description there will be a “Book Now” check box that the user can click to select a lesson to enrol into. However new students can on</a:t>
            </a:r>
            <a:r>
              <a:rPr lang="en-AU" sz="1800">
                <a:solidFill>
                  <a:srgbClr val="FF0000"/>
                </a:solidFill>
                <a:latin typeface="Calibri"/>
                <a:ea typeface="Calibri"/>
                <a:cs typeface="Calibri"/>
                <a:sym typeface="Calibri"/>
              </a:rPr>
              <a:t>ly select one lesson where as old students can select up to three lessons</a:t>
            </a:r>
            <a:endParaRPr sz="1800">
              <a:solidFill>
                <a:srgbClr val="FF0000"/>
              </a:solidFill>
              <a:latin typeface="Calibri"/>
              <a:ea typeface="Calibri"/>
              <a:cs typeface="Calibri"/>
              <a:sym typeface="Calibri"/>
            </a:endParaRPr>
          </a:p>
          <a:p>
            <a:pPr indent="-166687" lvl="0" marL="179387" marR="0" rtl="0" algn="l">
              <a:spcBef>
                <a:spcPts val="0"/>
              </a:spcBef>
              <a:spcAft>
                <a:spcPts val="0"/>
              </a:spcAft>
              <a:buClr>
                <a:srgbClr val="FF0000"/>
              </a:buClr>
              <a:buSzPts val="1800"/>
              <a:buFont typeface="Calibri"/>
              <a:buChar char="•"/>
            </a:pPr>
            <a:r>
              <a:rPr lang="en-AU" sz="1800">
                <a:solidFill>
                  <a:srgbClr val="FF0000"/>
                </a:solidFill>
                <a:latin typeface="Calibri"/>
                <a:ea typeface="Calibri"/>
                <a:cs typeface="Calibri"/>
                <a:sym typeface="Calibri"/>
              </a:rPr>
              <a:t>The student can select a period of time in weeks that they wish to take the classes for. </a:t>
            </a:r>
            <a:endParaRPr sz="1800">
              <a:solidFill>
                <a:srgbClr val="FF0000"/>
              </a:solidFill>
              <a:latin typeface="Calibri"/>
              <a:ea typeface="Calibri"/>
              <a:cs typeface="Calibri"/>
              <a:sym typeface="Calibri"/>
            </a:endParaRPr>
          </a:p>
          <a:p>
            <a:pPr indent="-166687" lvl="0" marL="179387" marR="0" rtl="0" algn="l">
              <a:spcBef>
                <a:spcPts val="0"/>
              </a:spcBef>
              <a:spcAft>
                <a:spcPts val="0"/>
              </a:spcAft>
              <a:buClr>
                <a:srgbClr val="FF0000"/>
              </a:buClr>
              <a:buSzPts val="1800"/>
              <a:buFont typeface="Calibri"/>
              <a:buChar char="•"/>
            </a:pPr>
            <a:r>
              <a:rPr lang="en-AU" sz="1800">
                <a:solidFill>
                  <a:srgbClr val="FF0000"/>
                </a:solidFill>
                <a:latin typeface="Calibri"/>
                <a:ea typeface="Calibri"/>
                <a:cs typeface="Calibri"/>
                <a:sym typeface="Calibri"/>
              </a:rPr>
              <a:t>Once the user has made their lesson selection they can click an enrol button which will generate a mock up contract and save the mock up to the database for the administration team to review and approve.</a:t>
            </a:r>
            <a:endParaRPr sz="1800">
              <a:solidFill>
                <a:srgbClr val="FF0000"/>
              </a:solidFill>
              <a:latin typeface="Calibri"/>
              <a:ea typeface="Calibri"/>
              <a:cs typeface="Calibri"/>
              <a:sym typeface="Calibri"/>
            </a:endParaRPr>
          </a:p>
        </p:txBody>
      </p:sp>
      <p:sp>
        <p:nvSpPr>
          <p:cNvPr id="138" name="Shape 13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8</a:t>
            </a:r>
            <a:endParaRPr sz="2000">
              <a:solidFill>
                <a:schemeClr val="dk1"/>
              </a:solidFill>
              <a:latin typeface="Calibri"/>
              <a:ea typeface="Calibri"/>
              <a:cs typeface="Calibri"/>
              <a:sym typeface="Calibri"/>
            </a:endParaRPr>
          </a:p>
        </p:txBody>
      </p:sp>
      <p:sp>
        <p:nvSpPr>
          <p:cNvPr id="139" name="Shape 13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140" name="Shape 140"/>
          <p:cNvSpPr/>
          <p:nvPr/>
        </p:nvSpPr>
        <p:spPr>
          <a:xfrm>
            <a:off x="39150" y="5823125"/>
            <a:ext cx="9828000" cy="1001400"/>
          </a:xfrm>
          <a:prstGeom prst="rect">
            <a:avLst/>
          </a:prstGeom>
          <a:solidFill>
            <a:srgbClr val="FF9900"/>
          </a:solidFill>
          <a:ln cap="flat" cmpd="sng" w="25400">
            <a:solidFill>
              <a:srgbClr val="000000"/>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800">
                <a:solidFill>
                  <a:schemeClr val="dk1"/>
                </a:solidFill>
                <a:latin typeface="Calibri"/>
                <a:ea typeface="Calibri"/>
                <a:cs typeface="Calibri"/>
                <a:sym typeface="Calibri"/>
              </a:rPr>
              <a:t>Notes</a:t>
            </a:r>
            <a:endParaRPr sz="1800">
              <a:solidFill>
                <a:srgbClr val="CC4125"/>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If a new student or old student tries to select more than the amount of classes that they are allocated they will be prompted to only check the appropriate number of lessons checkboxes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5</a:t>
            </a:r>
            <a:endParaRPr b="0" i="0" sz="2000" u="none" cap="none" strike="noStrike">
              <a:solidFill>
                <a:schemeClr val="dk1"/>
              </a:solidFill>
              <a:latin typeface="Calibri"/>
              <a:ea typeface="Calibri"/>
              <a:cs typeface="Calibri"/>
              <a:sym typeface="Calibri"/>
            </a:endParaRPr>
          </a:p>
        </p:txBody>
      </p:sp>
      <p:sp>
        <p:nvSpPr>
          <p:cNvPr id="146" name="Shape 14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Browse Classes</a:t>
            </a:r>
            <a:endParaRPr b="0" i="0" sz="2800" u="none" cap="none" strike="noStrike">
              <a:solidFill>
                <a:schemeClr val="lt1"/>
              </a:solidFill>
              <a:latin typeface="Calibri"/>
              <a:ea typeface="Calibri"/>
              <a:cs typeface="Calibri"/>
              <a:sym typeface="Calibri"/>
            </a:endParaRPr>
          </a:p>
        </p:txBody>
      </p:sp>
      <p:sp>
        <p:nvSpPr>
          <p:cNvPr id="147" name="Shape 147"/>
          <p:cNvSpPr/>
          <p:nvPr/>
        </p:nvSpPr>
        <p:spPr>
          <a:xfrm>
            <a:off x="39150" y="822473"/>
            <a:ext cx="9828000" cy="11811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browse various different classes</a:t>
            </a:r>
            <a:r>
              <a:rPr b="0"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view the subject details and be more informed when signing up into new contracts.</a:t>
            </a:r>
            <a:endParaRPr/>
          </a:p>
        </p:txBody>
      </p:sp>
      <p:sp>
        <p:nvSpPr>
          <p:cNvPr id="148" name="Shape 148"/>
          <p:cNvSpPr/>
          <p:nvPr/>
        </p:nvSpPr>
        <p:spPr>
          <a:xfrm>
            <a:off x="39150" y="2096350"/>
            <a:ext cx="9828000" cy="29322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can click on “Browse Classes” link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There is a drop down box the user can click on to browse different subjects.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Once the user selects a subject all the available lessons for that subject are shown to the user in a list on the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Students can click on “Sign Up” button which will take them to a confirmation web page for a to book the lesson.</a:t>
            </a:r>
            <a:endParaRPr sz="2000">
              <a:solidFill>
                <a:schemeClr val="dk1"/>
              </a:solidFill>
              <a:latin typeface="Calibri"/>
              <a:ea typeface="Calibri"/>
              <a:cs typeface="Calibri"/>
              <a:sym typeface="Calibri"/>
            </a:endParaRPr>
          </a:p>
        </p:txBody>
      </p:sp>
      <p:sp>
        <p:nvSpPr>
          <p:cNvPr id="149" name="Shape 14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150" name="Shape 15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151" name="Shape 151"/>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students are able to read the information about the course and who is teaching.</a:t>
            </a: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6</a:t>
            </a:r>
            <a:endParaRPr b="0" i="0" sz="2000" u="none" cap="none" strike="noStrike">
              <a:solidFill>
                <a:schemeClr val="dk1"/>
              </a:solidFill>
              <a:latin typeface="Calibri"/>
              <a:ea typeface="Calibri"/>
              <a:cs typeface="Calibri"/>
              <a:sym typeface="Calibri"/>
            </a:endParaRPr>
          </a:p>
        </p:txBody>
      </p:sp>
      <p:sp>
        <p:nvSpPr>
          <p:cNvPr id="157" name="Shape 15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Teacher</a:t>
            </a:r>
            <a:r>
              <a:rPr lang="en-AU" sz="2800">
                <a:solidFill>
                  <a:srgbClr val="FFFFFF"/>
                </a:solidFill>
                <a:latin typeface="Calibri"/>
                <a:ea typeface="Calibri"/>
                <a:cs typeface="Calibri"/>
                <a:sym typeface="Calibri"/>
              </a:rPr>
              <a:t> Account Creation</a:t>
            </a:r>
            <a:endParaRPr b="0" i="0" sz="2800" u="none" cap="none" strike="noStrike">
              <a:solidFill>
                <a:srgbClr val="FFFFFF"/>
              </a:solidFill>
              <a:latin typeface="Calibri"/>
              <a:ea typeface="Calibri"/>
              <a:cs typeface="Calibri"/>
              <a:sym typeface="Calibri"/>
            </a:endParaRPr>
          </a:p>
        </p:txBody>
      </p:sp>
      <p:sp>
        <p:nvSpPr>
          <p:cNvPr id="158" name="Shape 158"/>
          <p:cNvSpPr/>
          <p:nvPr/>
        </p:nvSpPr>
        <p:spPr>
          <a:xfrm>
            <a:off x="39150" y="746275"/>
            <a:ext cx="9828000" cy="8658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Admin</a:t>
            </a:r>
            <a:r>
              <a:rPr lang="en-AU" sz="2400">
                <a:solidFill>
                  <a:schemeClr val="dk1"/>
                </a:solidFill>
                <a:latin typeface="Calibri"/>
                <a:ea typeface="Calibri"/>
                <a:cs typeface="Calibri"/>
                <a:sym typeface="Calibri"/>
              </a:rPr>
              <a: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create an account for teachers the school hires so I can help them get started working for the </a:t>
            </a:r>
            <a:r>
              <a:rPr lang="en-AU" sz="2400">
                <a:solidFill>
                  <a:schemeClr val="dk1"/>
                </a:solidFill>
                <a:latin typeface="Calibri"/>
                <a:ea typeface="Calibri"/>
                <a:cs typeface="Calibri"/>
                <a:sym typeface="Calibri"/>
              </a:rPr>
              <a:t>school</a:t>
            </a:r>
            <a:r>
              <a:rPr lang="en-AU" sz="2400">
                <a:solidFill>
                  <a:schemeClr val="dk1"/>
                </a:solidFill>
                <a:latin typeface="Calibri"/>
                <a:ea typeface="Calibri"/>
                <a:cs typeface="Calibri"/>
                <a:sym typeface="Calibri"/>
              </a:rPr>
              <a:t> </a:t>
            </a:r>
            <a:endParaRPr/>
          </a:p>
        </p:txBody>
      </p:sp>
      <p:sp>
        <p:nvSpPr>
          <p:cNvPr id="159" name="Shape 159"/>
          <p:cNvSpPr/>
          <p:nvPr/>
        </p:nvSpPr>
        <p:spPr>
          <a:xfrm>
            <a:off x="39150" y="1669650"/>
            <a:ext cx="9828000" cy="33786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admin can click a “Create Teacher account” link that will redirect them the create teacher account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 form with different text boxes to enter the account holders details is presented to the user that they can fill out manually.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admin can click on an “accept” button next to the a list entry from the teacher application search. Once the admin clicks the button, they will be redirected to a teacher account creation page which will have </a:t>
            </a:r>
            <a:r>
              <a:rPr lang="en-AU" sz="2000">
                <a:solidFill>
                  <a:schemeClr val="dk1"/>
                </a:solidFill>
                <a:latin typeface="Calibri"/>
                <a:ea typeface="Calibri"/>
                <a:cs typeface="Calibri"/>
                <a:sym typeface="Calibri"/>
              </a:rPr>
              <a:t>pre-filled</a:t>
            </a:r>
            <a:r>
              <a:rPr lang="en-AU" sz="2000">
                <a:solidFill>
                  <a:schemeClr val="dk1"/>
                </a:solidFill>
                <a:latin typeface="Calibri"/>
                <a:ea typeface="Calibri"/>
                <a:cs typeface="Calibri"/>
                <a:sym typeface="Calibri"/>
              </a:rPr>
              <a:t> data of the selected teacher.</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Once the admin is satisfied with the form, they’re able to click “Submit” button to complete the application.</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Once the form is complete, the account will be saved to the database.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60" name="Shape 16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161" name="Shape 16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162" name="Shape 162"/>
          <p:cNvSpPr/>
          <p:nvPr/>
        </p:nvSpPr>
        <p:spPr>
          <a:xfrm>
            <a:off x="39150" y="5086225"/>
            <a:ext cx="9828000" cy="171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rgbClr val="000000"/>
              </a:buClr>
              <a:buSzPts val="2000"/>
              <a:buFont typeface="Arial"/>
              <a:buChar char="•"/>
            </a:pPr>
            <a:r>
              <a:rPr lang="en-AU" sz="2000">
                <a:latin typeface="Calibri"/>
                <a:ea typeface="Calibri"/>
                <a:cs typeface="Calibri"/>
                <a:sym typeface="Calibri"/>
              </a:rPr>
              <a:t>The account creation page will have variables to be filled in such as:</a:t>
            </a:r>
            <a:endParaRPr sz="2000">
              <a:latin typeface="Calibri"/>
              <a:ea typeface="Calibri"/>
              <a:cs typeface="Calibri"/>
              <a:sym typeface="Calibri"/>
            </a:endParaRPr>
          </a:p>
          <a:p>
            <a:pPr indent="-355600" lvl="1" marL="914400" marR="0" rtl="0" algn="l">
              <a:spcBef>
                <a:spcPts val="0"/>
              </a:spcBef>
              <a:spcAft>
                <a:spcPts val="0"/>
              </a:spcAft>
              <a:buSzPts val="2000"/>
              <a:buFont typeface="Calibri"/>
              <a:buChar char="○"/>
            </a:pPr>
            <a:r>
              <a:rPr lang="en-AU" sz="2000">
                <a:latin typeface="Calibri"/>
                <a:ea typeface="Calibri"/>
                <a:cs typeface="Calibri"/>
                <a:sym typeface="Calibri"/>
              </a:rPr>
              <a:t>First/last name, password (minimum 4 characters, no special characters), Sex, DOB, Instrument’s taught, Email (must have ‘@example.com’ for a valid email address), Mobile/other phone, and Facebook ID (if any).</a:t>
            </a:r>
            <a:endParaRPr sz="2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7</a:t>
            </a:r>
            <a:endParaRPr b="0" i="0" sz="2000" u="none" cap="none" strike="noStrike">
              <a:solidFill>
                <a:schemeClr val="dk1"/>
              </a:solidFill>
              <a:latin typeface="Calibri"/>
              <a:ea typeface="Calibri"/>
              <a:cs typeface="Calibri"/>
              <a:sym typeface="Calibri"/>
            </a:endParaRPr>
          </a:p>
        </p:txBody>
      </p:sp>
      <p:sp>
        <p:nvSpPr>
          <p:cNvPr id="168" name="Shape 16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Hire Instruments</a:t>
            </a:r>
            <a:endParaRPr b="0" i="0" sz="2800" u="none" cap="none" strike="noStrike">
              <a:solidFill>
                <a:srgbClr val="FFFFFF"/>
              </a:solidFill>
              <a:latin typeface="Calibri"/>
              <a:ea typeface="Calibri"/>
              <a:cs typeface="Calibri"/>
              <a:sym typeface="Calibri"/>
            </a:endParaRPr>
          </a:p>
        </p:txBody>
      </p:sp>
      <p:sp>
        <p:nvSpPr>
          <p:cNvPr id="169" name="Shape 169"/>
          <p:cNvSpPr/>
          <p:nvPr/>
        </p:nvSpPr>
        <p:spPr>
          <a:xfrm>
            <a:off x="39150" y="822472"/>
            <a:ext cx="9828000" cy="9342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view the instruments available</a:t>
            </a:r>
            <a:r>
              <a:rPr b="0"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hire an instrument for my current or future lessons.</a:t>
            </a:r>
            <a:endParaRPr/>
          </a:p>
        </p:txBody>
      </p:sp>
      <p:sp>
        <p:nvSpPr>
          <p:cNvPr id="170" name="Shape 170"/>
          <p:cNvSpPr/>
          <p:nvPr/>
        </p:nvSpPr>
        <p:spPr>
          <a:xfrm>
            <a:off x="39150" y="1886850"/>
            <a:ext cx="9828000" cy="26154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can click a “Hire instruments” link then they are navigated to the hire instruments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On the hire instruments page the user can see a list of all the available for hire instruments and the instruments details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see the condition of the instrument which are hireable.</a:t>
            </a:r>
            <a:endParaRPr sz="2000">
              <a:solidFill>
                <a:schemeClr val="dk1"/>
              </a:solidFill>
              <a:latin typeface="Calibri"/>
              <a:ea typeface="Calibri"/>
              <a:cs typeface="Calibri"/>
              <a:sym typeface="Calibri"/>
            </a:endParaRPr>
          </a:p>
        </p:txBody>
      </p:sp>
      <p:sp>
        <p:nvSpPr>
          <p:cNvPr id="171" name="Shape 17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72" name="Shape 17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173" name="Shape 173"/>
          <p:cNvSpPr/>
          <p:nvPr/>
        </p:nvSpPr>
        <p:spPr>
          <a:xfrm>
            <a:off x="39150" y="4595428"/>
            <a:ext cx="9828000" cy="21531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Instrument details contain topics such as condition, instrument type, hire cost, condition of the instrument etc</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