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61" r:id="rId5"/>
    <p:sldId id="262" r:id="rId6"/>
    <p:sldId id="263" r:id="rId7"/>
    <p:sldId id="266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48" y="1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02/01/16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43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02/01/16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22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02/01/16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7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02/01/16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7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02/01/16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64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02/01/16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30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02/01/16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317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02/01/16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71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02/01/16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622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02/01/16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87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02/01/16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472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ADDA-B0AB-E047-8C8C-601BF4DFD54D}" type="datetimeFigureOut">
              <a:rPr lang="fr-FR" smtClean="0"/>
              <a:t>02/01/16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824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4.png"/><Relationship Id="rId8" Type="http://schemas.openxmlformats.org/officeDocument/2006/relationships/image" Target="../media/image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24"/>
          <a:stretch/>
        </p:blipFill>
        <p:spPr bwMode="auto">
          <a:xfrm>
            <a:off x="8083063" y="4683649"/>
            <a:ext cx="785444" cy="6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4142757" y="4857148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926733" y="415691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</a:t>
            </a:r>
            <a:r>
              <a:rPr lang="fr-FR" dirty="0" smtClean="0"/>
              <a:t>. </a:t>
            </a:r>
            <a:r>
              <a:rPr lang="fr-FR" b="1" dirty="0" smtClean="0"/>
              <a:t>Bruitage</a:t>
            </a:r>
            <a:r>
              <a:rPr lang="fr-FR" dirty="0" smtClean="0"/>
              <a:t> des crédentials : ajout de clés publiques étrangères à celles d’Alice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86874" y="6158107"/>
            <a:ext cx="384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E</a:t>
            </a:r>
            <a:r>
              <a:rPr lang="fr-FR" dirty="0" smtClean="0">
                <a:solidFill>
                  <a:srgbClr val="FF0000"/>
                </a:solidFill>
              </a:rPr>
              <a:t>nvoi de la requête à l’application Bob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049938" y="6080182"/>
            <a:ext cx="352839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93621" y="5121603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Pk1,Pk2,</a:t>
            </a:r>
            <a:r>
              <a:rPr lang="fr-FR" sz="1600" b="1" dirty="0" smtClean="0">
                <a:solidFill>
                  <a:srgbClr val="32AADA"/>
                </a:solidFill>
              </a:rPr>
              <a:t>Pk3</a:t>
            </a:r>
            <a:r>
              <a:rPr lang="fr-FR" sz="1600" b="1" dirty="0" smtClean="0"/>
              <a:t>,Pk4</a:t>
            </a:r>
            <a:endParaRPr lang="fr-FR" sz="1600" b="1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4142757" y="5333894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17844" y="5639479"/>
            <a:ext cx="18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Pk1,Pk2,</a:t>
            </a:r>
            <a:r>
              <a:rPr lang="fr-FR" sz="1600" b="1" dirty="0" smtClean="0">
                <a:solidFill>
                  <a:srgbClr val="32AADA"/>
                </a:solidFill>
              </a:rPr>
              <a:t>Pk3</a:t>
            </a:r>
            <a:r>
              <a:rPr lang="fr-FR" sz="1600" b="1" dirty="0" smtClean="0"/>
              <a:t>,Pk4</a:t>
            </a:r>
          </a:p>
          <a:p>
            <a:pPr algn="ctr"/>
            <a:r>
              <a:rPr lang="fr-FR" sz="1600" b="1" dirty="0" smtClean="0"/>
              <a:t>+</a:t>
            </a:r>
          </a:p>
          <a:p>
            <a:pPr algn="ctr"/>
            <a:r>
              <a:rPr lang="fr-FR" sz="1600" b="1" dirty="0" err="1"/>
              <a:t>REQ_généralisée</a:t>
            </a:r>
            <a:endParaRPr lang="fr-FR" sz="1600" b="1" dirty="0"/>
          </a:p>
          <a:p>
            <a:pPr algn="ctr"/>
            <a:endParaRPr lang="fr-FR" sz="16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2532447" y="4671193"/>
            <a:ext cx="132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Pk1,Pk2,Pk4</a:t>
            </a:r>
            <a:endParaRPr lang="fr-FR" sz="1600" b="1" dirty="0"/>
          </a:p>
        </p:txBody>
      </p:sp>
      <p:pic>
        <p:nvPicPr>
          <p:cNvPr id="13" name="Picture 10" descr="C:\Users\Lisa\Downloads\noun_90572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67"/>
          <a:stretch/>
        </p:blipFill>
        <p:spPr bwMode="auto">
          <a:xfrm>
            <a:off x="7953057" y="3040938"/>
            <a:ext cx="1045457" cy="8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3926733" y="2559182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</a:t>
            </a:r>
            <a:r>
              <a:rPr lang="fr-FR" dirty="0" smtClean="0"/>
              <a:t>.</a:t>
            </a:r>
            <a:r>
              <a:rPr lang="fr-FR" b="1" dirty="0" smtClean="0"/>
              <a:t>Généralisation</a:t>
            </a:r>
            <a:r>
              <a:rPr lang="fr-FR" dirty="0" smtClean="0"/>
              <a:t> </a:t>
            </a:r>
            <a:r>
              <a:rPr lang="fr-FR" dirty="0"/>
              <a:t>de la requête: monter de plusieurs niveaux hiérarchiques dans les arbres GSA 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142757" y="3461787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4142757" y="3870555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745007" y="3271174"/>
            <a:ext cx="897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REQ</a:t>
            </a:r>
            <a:endParaRPr lang="fr-FR" sz="16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2293621" y="3673968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/>
              <a:t>REQ_généralisée</a:t>
            </a:r>
            <a:endParaRPr lang="fr-FR" sz="1600" b="1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5904530" y="5639479"/>
            <a:ext cx="1428420" cy="1111813"/>
            <a:chOff x="6454247" y="4481435"/>
            <a:chExt cx="1563355" cy="1184467"/>
          </a:xfrm>
        </p:grpSpPr>
        <p:pic>
          <p:nvPicPr>
            <p:cNvPr id="20" name="Picture 8" descr="C:\Users\Lisa\Downloads\noun_75930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16" t="21680" r="26816" b="36800"/>
            <a:stretch/>
          </p:blipFill>
          <p:spPr bwMode="auto">
            <a:xfrm>
              <a:off x="6454247" y="4481435"/>
              <a:ext cx="807251" cy="72285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7" descr="C:\Users\Lisa\Downloads\noun_74617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660"/>
            <a:stretch/>
          </p:blipFill>
          <p:spPr bwMode="auto">
            <a:xfrm>
              <a:off x="6774872" y="4717200"/>
              <a:ext cx="1242730" cy="948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Accolade ouvrante 21"/>
          <p:cNvSpPr/>
          <p:nvPr/>
        </p:nvSpPr>
        <p:spPr>
          <a:xfrm>
            <a:off x="2033193" y="2117088"/>
            <a:ext cx="400065" cy="3344732"/>
          </a:xfrm>
          <a:prstGeom prst="leftBrace">
            <a:avLst>
              <a:gd name="adj1" fmla="val 8204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63853" y="3451804"/>
            <a:ext cx="160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Prétraitement de la requête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7699974" y="1683968"/>
            <a:ext cx="12985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REQ</a:t>
            </a:r>
          </a:p>
          <a:p>
            <a:pPr algn="ctr"/>
            <a:r>
              <a:rPr lang="fr-FR" sz="1600" b="1" dirty="0"/>
              <a:t>+</a:t>
            </a:r>
          </a:p>
          <a:p>
            <a:pPr algn="ctr"/>
            <a:r>
              <a:rPr lang="fr-FR" sz="1600" b="1" dirty="0" smtClean="0"/>
              <a:t>Pk1,Pk2,Pk4</a:t>
            </a:r>
          </a:p>
        </p:txBody>
      </p:sp>
      <p:pic>
        <p:nvPicPr>
          <p:cNvPr id="53" name="Picture 2" descr="C:\Users\Lisa\Downloads\noun_88101_cc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42"/>
          <a:stretch/>
        </p:blipFill>
        <p:spPr bwMode="auto">
          <a:xfrm>
            <a:off x="5565714" y="919352"/>
            <a:ext cx="738024" cy="62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ZoneTexte 71"/>
          <p:cNvSpPr txBox="1"/>
          <p:nvPr/>
        </p:nvSpPr>
        <p:spPr>
          <a:xfrm>
            <a:off x="2201182" y="842519"/>
            <a:ext cx="35283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Saisie de la requête par Alice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4103877" y="1934723"/>
            <a:ext cx="360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0.Formatage + ajout des crédentials</a:t>
            </a:r>
            <a:endParaRPr lang="fr-FR" dirty="0"/>
          </a:p>
        </p:txBody>
      </p:sp>
      <p:cxnSp>
        <p:nvCxnSpPr>
          <p:cNvPr id="77" name="Connecteur droit avec flèche 76"/>
          <p:cNvCxnSpPr/>
          <p:nvPr/>
        </p:nvCxnSpPr>
        <p:spPr>
          <a:xfrm flipH="1">
            <a:off x="2049938" y="1243561"/>
            <a:ext cx="352839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H="1">
            <a:off x="1268798" y="1605139"/>
            <a:ext cx="3156" cy="6989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ouper 81"/>
          <p:cNvGrpSpPr/>
          <p:nvPr/>
        </p:nvGrpSpPr>
        <p:grpSpPr>
          <a:xfrm>
            <a:off x="731551" y="2198141"/>
            <a:ext cx="1124671" cy="995453"/>
            <a:chOff x="0" y="4155258"/>
            <a:chExt cx="1124671" cy="995453"/>
          </a:xfrm>
        </p:grpSpPr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155258"/>
              <a:ext cx="633543" cy="62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7" descr="C:\Users\Lisa\Downloads\noun_74617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660"/>
            <a:stretch/>
          </p:blipFill>
          <p:spPr bwMode="auto">
            <a:xfrm>
              <a:off x="142415" y="4400855"/>
              <a:ext cx="982256" cy="749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5" name="Connecteur droit avec flèche 84"/>
          <p:cNvCxnSpPr/>
          <p:nvPr/>
        </p:nvCxnSpPr>
        <p:spPr>
          <a:xfrm flipH="1">
            <a:off x="1268798" y="4098135"/>
            <a:ext cx="6296" cy="1363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>
            <a:off x="4142757" y="2304055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1271954" y="1778534"/>
            <a:ext cx="897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3366FF"/>
                </a:solidFill>
              </a:rPr>
              <a:t>Requête</a:t>
            </a:r>
            <a:endParaRPr lang="fr-FR" sz="1600" b="1" dirty="0">
              <a:solidFill>
                <a:srgbClr val="3366FF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745007" y="2014999"/>
            <a:ext cx="897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3366FF"/>
                </a:solidFill>
              </a:rPr>
              <a:t>Requête</a:t>
            </a:r>
            <a:endParaRPr lang="fr-FR" sz="1600" b="1" dirty="0">
              <a:solidFill>
                <a:srgbClr val="3366FF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2699289" y="213794"/>
            <a:ext cx="42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De la saisie à l’envoie d’une requête </a:t>
            </a:r>
          </a:p>
        </p:txBody>
      </p:sp>
      <p:grpSp>
        <p:nvGrpSpPr>
          <p:cNvPr id="51" name="Grouper 50"/>
          <p:cNvGrpSpPr/>
          <p:nvPr/>
        </p:nvGrpSpPr>
        <p:grpSpPr>
          <a:xfrm>
            <a:off x="443138" y="424303"/>
            <a:ext cx="1581756" cy="1169092"/>
            <a:chOff x="4877317" y="1172055"/>
            <a:chExt cx="1581756" cy="1169092"/>
          </a:xfrm>
        </p:grpSpPr>
        <p:sp>
          <p:nvSpPr>
            <p:cNvPr id="52" name="Rectangle 51"/>
            <p:cNvSpPr/>
            <p:nvPr/>
          </p:nvSpPr>
          <p:spPr>
            <a:xfrm>
              <a:off x="5576482" y="1371209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83667" y="1340128"/>
              <a:ext cx="63445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Nom</a:t>
              </a:r>
              <a:endParaRPr lang="fr-FR" sz="9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576482" y="1752579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83667" y="1742687"/>
              <a:ext cx="46960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Statut</a:t>
              </a:r>
              <a:endParaRPr lang="fr-FR" sz="9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284604" y="1172055"/>
              <a:ext cx="89760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b="1" dirty="0" smtClean="0">
                  <a:solidFill>
                    <a:prstClr val="black"/>
                  </a:solidFill>
                </a:rPr>
                <a:t>Requête</a:t>
              </a:r>
              <a:endParaRPr lang="fr-FR" sz="900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576482" y="1943264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883667" y="1926216"/>
              <a:ext cx="107616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Affectation</a:t>
              </a:r>
              <a:endParaRPr lang="fr-FR" sz="9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76482" y="2133948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883667" y="2110315"/>
              <a:ext cx="6279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Type</a:t>
              </a:r>
              <a:endParaRPr lang="fr-FR" sz="900" dirty="0"/>
            </a:p>
          </p:txBody>
        </p:sp>
        <p:sp>
          <p:nvSpPr>
            <p:cNvPr id="80" name="Triangle isocèle 79"/>
            <p:cNvSpPr/>
            <p:nvPr/>
          </p:nvSpPr>
          <p:spPr>
            <a:xfrm rot="10800000">
              <a:off x="6143849" y="1784339"/>
              <a:ext cx="124429" cy="11299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81" name="Triangle isocèle 80"/>
            <p:cNvSpPr/>
            <p:nvPr/>
          </p:nvSpPr>
          <p:spPr>
            <a:xfrm rot="10800000">
              <a:off x="6143849" y="1971847"/>
              <a:ext cx="124429" cy="11299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86" name="Triangle isocèle 85"/>
            <p:cNvSpPr/>
            <p:nvPr/>
          </p:nvSpPr>
          <p:spPr>
            <a:xfrm rot="10800000">
              <a:off x="6143849" y="2159356"/>
              <a:ext cx="124429" cy="11299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90" name="Rectangle à coins arrondis 89"/>
            <p:cNvSpPr/>
            <p:nvPr/>
          </p:nvSpPr>
          <p:spPr>
            <a:xfrm>
              <a:off x="4883666" y="1215202"/>
              <a:ext cx="1575407" cy="1121827"/>
            </a:xfrm>
            <a:prstGeom prst="roundRect">
              <a:avLst>
                <a:gd name="adj" fmla="val 979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34805" y="1867498"/>
              <a:ext cx="7104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err="1" smtClean="0">
                  <a:solidFill>
                    <a:prstClr val="black"/>
                  </a:solidFill>
                </a:rPr>
                <a:t>Insa</a:t>
              </a:r>
              <a:r>
                <a:rPr lang="fr-FR" sz="1200" dirty="0" smtClean="0">
                  <a:solidFill>
                    <a:prstClr val="black"/>
                  </a:solidFill>
                </a:rPr>
                <a:t> CVL</a:t>
              </a:r>
              <a:endParaRPr lang="fr-FR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14072" y="2052616"/>
              <a:ext cx="6771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fr-FR" sz="1200" dirty="0">
                  <a:solidFill>
                    <a:prstClr val="black"/>
                  </a:solidFill>
                </a:rPr>
                <a:t>@email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576482" y="1561894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877317" y="1552187"/>
              <a:ext cx="8204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Groupe</a:t>
              </a:r>
              <a:endParaRPr lang="fr-FR" sz="900" dirty="0"/>
            </a:p>
          </p:txBody>
        </p:sp>
        <p:sp>
          <p:nvSpPr>
            <p:cNvPr id="97" name="Triangle isocèle 96"/>
            <p:cNvSpPr/>
            <p:nvPr/>
          </p:nvSpPr>
          <p:spPr>
            <a:xfrm rot="10800000">
              <a:off x="6143849" y="1596831"/>
              <a:ext cx="124429" cy="11299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535431" y="1679563"/>
              <a:ext cx="5191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err="1" smtClean="0">
                  <a:solidFill>
                    <a:prstClr val="black"/>
                  </a:solidFill>
                </a:rPr>
                <a:t>eleve</a:t>
              </a:r>
              <a:endParaRPr lang="fr-FR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512888" y="1483730"/>
              <a:ext cx="4323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solidFill>
                    <a:prstClr val="black"/>
                  </a:solidFill>
                </a:rPr>
                <a:t>TD1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63734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14591" y="2831311"/>
            <a:ext cx="842062" cy="458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Types</a:t>
            </a:r>
          </a:p>
          <a:p>
            <a:pPr algn="ctr"/>
            <a:endParaRPr lang="fr-FR" sz="800" b="1" dirty="0" smtClean="0"/>
          </a:p>
          <a:p>
            <a:r>
              <a:rPr lang="fr-FR" sz="800" b="1" smtClean="0"/>
              <a:t>Type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06589" y="990035"/>
            <a:ext cx="716984" cy="6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Groupes</a:t>
            </a:r>
          </a:p>
          <a:p>
            <a:pPr algn="ctr"/>
            <a:endParaRPr lang="fr-FR" sz="800" b="1" dirty="0" smtClean="0"/>
          </a:p>
          <a:p>
            <a:r>
              <a:rPr lang="fr-FR" sz="800" b="1" dirty="0" err="1" smtClean="0"/>
              <a:t>ID_Groupe</a:t>
            </a:r>
            <a:endParaRPr lang="fr-FR" sz="800" b="1" dirty="0" smtClean="0"/>
          </a:p>
          <a:p>
            <a:r>
              <a:rPr lang="fr-FR" sz="800" dirty="0" smtClean="0"/>
              <a:t>Groupe</a:t>
            </a:r>
          </a:p>
          <a:p>
            <a:r>
              <a:rPr lang="fr-FR" sz="800" i="1" dirty="0" err="1" smtClean="0"/>
              <a:t>ID_Clé</a:t>
            </a:r>
            <a:endParaRPr lang="fr-FR" sz="800" i="1" dirty="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006590" y="1790736"/>
            <a:ext cx="716984" cy="81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Statuts</a:t>
            </a:r>
          </a:p>
          <a:p>
            <a:pPr algn="ctr"/>
            <a:endParaRPr lang="fr-FR" sz="800" b="1" dirty="0"/>
          </a:p>
          <a:p>
            <a:r>
              <a:rPr lang="fr-FR" sz="800" b="1" smtClean="0"/>
              <a:t>ID_Statut</a:t>
            </a:r>
            <a:endParaRPr lang="fr-FR" sz="800" b="1" dirty="0" smtClean="0"/>
          </a:p>
          <a:p>
            <a:r>
              <a:rPr lang="fr-FR" sz="800" dirty="0" smtClean="0"/>
              <a:t>Statut</a:t>
            </a:r>
          </a:p>
          <a:p>
            <a:r>
              <a:rPr lang="fr-FR" sz="800"/>
              <a:t>Statut_Gen</a:t>
            </a:r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114591" y="202356"/>
            <a:ext cx="842063" cy="983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Frontales</a:t>
            </a:r>
          </a:p>
          <a:p>
            <a:pPr algn="ctr"/>
            <a:endParaRPr lang="fr-FR" sz="800" b="1" dirty="0" smtClean="0"/>
          </a:p>
          <a:p>
            <a:r>
              <a:rPr lang="fr-FR" sz="800" b="1" smtClean="0"/>
              <a:t>Frontale</a:t>
            </a:r>
          </a:p>
          <a:p>
            <a:r>
              <a:rPr lang="fr-FR" sz="800" dirty="0" smtClean="0"/>
              <a:t>IP</a:t>
            </a:r>
          </a:p>
          <a:p>
            <a:r>
              <a:rPr lang="fr-FR" sz="800" smtClean="0"/>
              <a:t>Famille</a:t>
            </a:r>
          </a:p>
          <a:p>
            <a:r>
              <a:rPr lang="fr-FR" sz="800" smtClean="0"/>
              <a:t>InternalPort</a:t>
            </a:r>
          </a:p>
          <a:p>
            <a:r>
              <a:rPr lang="fr-FR" sz="800" smtClean="0"/>
              <a:t>ExternalPort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035891" y="1114421"/>
            <a:ext cx="849350" cy="1312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Utilisateurs</a:t>
            </a:r>
          </a:p>
          <a:p>
            <a:pPr algn="ctr"/>
            <a:endParaRPr lang="fr-FR" sz="800" b="1" dirty="0"/>
          </a:p>
          <a:p>
            <a:r>
              <a:rPr lang="fr-FR" sz="800" b="1" noProof="1" smtClean="0"/>
              <a:t>Login</a:t>
            </a:r>
          </a:p>
          <a:p>
            <a:r>
              <a:rPr lang="fr-FR" sz="800" noProof="1" smtClean="0"/>
              <a:t>(Password)</a:t>
            </a:r>
          </a:p>
          <a:p>
            <a:r>
              <a:rPr lang="fr-FR" sz="800" noProof="1" smtClean="0"/>
              <a:t>IP</a:t>
            </a:r>
          </a:p>
          <a:p>
            <a:r>
              <a:rPr lang="fr-FR" sz="800" noProof="1" smtClean="0"/>
              <a:t>Port</a:t>
            </a:r>
          </a:p>
          <a:p>
            <a:r>
              <a:rPr lang="fr-FR" sz="800" i="1" noProof="1" smtClean="0"/>
              <a:t>ID_Statut</a:t>
            </a:r>
          </a:p>
          <a:p>
            <a:r>
              <a:rPr lang="fr-FR" sz="800" i="1" noProof="1" smtClean="0"/>
              <a:t>ID_Affectation</a:t>
            </a:r>
          </a:p>
          <a:p>
            <a:r>
              <a:rPr lang="fr-FR" sz="800" i="1" noProof="1" smtClean="0"/>
              <a:t>Frontale </a:t>
            </a:r>
          </a:p>
          <a:p>
            <a:r>
              <a:rPr lang="fr-FR" sz="800" i="1" noProof="1">
                <a:solidFill>
                  <a:srgbClr val="FF0000"/>
                </a:solidFill>
              </a:rPr>
              <a:t>Metadonnes</a:t>
            </a:r>
            <a:endParaRPr lang="fr-FR" sz="800" i="1" dirty="0" smtClean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06590" y="2658352"/>
            <a:ext cx="716984" cy="804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Affectations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ID_Affectation</a:t>
            </a:r>
          </a:p>
          <a:p>
            <a:r>
              <a:rPr lang="fr-FR" sz="800" smtClean="0"/>
              <a:t>Affectation</a:t>
            </a:r>
          </a:p>
          <a:p>
            <a:r>
              <a:rPr lang="fr-FR" sz="800"/>
              <a:t>Affect_Gen</a:t>
            </a:r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endParaRPr lang="fr-FR" sz="800" smtClean="0"/>
          </a:p>
          <a:p>
            <a:pPr algn="ctr"/>
            <a:endParaRPr lang="fr-FR" sz="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035892" y="2658352"/>
            <a:ext cx="849350" cy="1049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Donnees</a:t>
            </a:r>
          </a:p>
          <a:p>
            <a:pPr algn="ctr"/>
            <a:endParaRPr lang="fr-FR" sz="800" b="1" dirty="0"/>
          </a:p>
          <a:p>
            <a:r>
              <a:rPr lang="fr-FR" sz="800" b="1" dirty="0" smtClean="0"/>
              <a:t>ID_Donnee</a:t>
            </a:r>
          </a:p>
          <a:p>
            <a:r>
              <a:rPr lang="fr-FR" sz="800" i="1" dirty="0" smtClean="0"/>
              <a:t>Login</a:t>
            </a:r>
          </a:p>
          <a:p>
            <a:r>
              <a:rPr lang="fr-FR" sz="800" i="1" dirty="0" smtClean="0"/>
              <a:t>Type</a:t>
            </a:r>
          </a:p>
          <a:p>
            <a:r>
              <a:rPr lang="fr-FR" sz="800" dirty="0" smtClean="0"/>
              <a:t>Valeur</a:t>
            </a:r>
          </a:p>
          <a:p>
            <a:r>
              <a:rPr lang="fr-FR" sz="800" i="1" smtClean="0">
                <a:solidFill>
                  <a:srgbClr val="FF0000"/>
                </a:solidFill>
              </a:rPr>
              <a:t>RefBD</a:t>
            </a:r>
          </a:p>
          <a:p>
            <a:r>
              <a:rPr lang="fr-FR" sz="800" i="1" smtClean="0">
                <a:solidFill>
                  <a:srgbClr val="FF0000"/>
                </a:solidFill>
              </a:rPr>
              <a:t>Valeur_Chiffree</a:t>
            </a:r>
            <a:endParaRPr lang="fr-FR" sz="800" i="1" dirty="0" smtClean="0">
              <a:solidFill>
                <a:srgbClr val="FF0000"/>
              </a:solidFill>
            </a:endParaRPr>
          </a:p>
          <a:p>
            <a:endParaRPr lang="fr-FR" sz="800" dirty="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281580" y="281912"/>
            <a:ext cx="789521" cy="671128"/>
          </a:xfrm>
          <a:prstGeom prst="rect">
            <a:avLst/>
          </a:prstGeom>
          <a:solidFill>
            <a:srgbClr val="F7964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/>
              <a:t>NoeudsTOR</a:t>
            </a:r>
            <a:endParaRPr lang="fr-FR" sz="800" b="1" dirty="0" smtClean="0"/>
          </a:p>
          <a:p>
            <a:pPr algn="ctr"/>
            <a:endParaRPr lang="fr-FR" sz="800" b="1" dirty="0" smtClean="0"/>
          </a:p>
          <a:p>
            <a:r>
              <a:rPr lang="fr-FR" sz="800" b="1" dirty="0" err="1" smtClean="0"/>
              <a:t>NoeudTOR</a:t>
            </a:r>
            <a:endParaRPr lang="fr-FR" sz="800" b="1" dirty="0" smtClean="0"/>
          </a:p>
          <a:p>
            <a:r>
              <a:rPr lang="fr-FR" sz="800" b="1" dirty="0" smtClean="0"/>
              <a:t>IP</a:t>
            </a:r>
          </a:p>
          <a:p>
            <a:r>
              <a:rPr lang="fr-FR" sz="800" b="1" dirty="0" smtClean="0"/>
              <a:t>port</a:t>
            </a:r>
            <a:endParaRPr lang="fr-FR" sz="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006590" y="268968"/>
            <a:ext cx="716983" cy="550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Inscription</a:t>
            </a:r>
          </a:p>
          <a:p>
            <a:pPr algn="ctr"/>
            <a:endParaRPr lang="fr-FR" sz="800" b="1"/>
          </a:p>
          <a:p>
            <a:r>
              <a:rPr lang="fr-FR" sz="800" i="1" smtClean="0"/>
              <a:t>Login</a:t>
            </a:r>
          </a:p>
          <a:p>
            <a:r>
              <a:rPr lang="fr-FR" sz="800" i="1" smtClean="0"/>
              <a:t>ID_Groupe</a:t>
            </a:r>
            <a:endParaRPr lang="fr-FR" sz="800" i="1" dirty="0" smtClean="0"/>
          </a:p>
          <a:p>
            <a:pPr algn="ctr"/>
            <a:endParaRPr lang="fr-FR" sz="8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4110929" y="4073533"/>
            <a:ext cx="1092021" cy="55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Donnees_Chiffrees</a:t>
            </a:r>
          </a:p>
          <a:p>
            <a:pPr algn="ctr"/>
            <a:r>
              <a:rPr lang="fr-FR" sz="800" smtClean="0"/>
              <a:t>(seuls dispo local)</a:t>
            </a:r>
            <a:endParaRPr lang="fr-FR" sz="800"/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Valeur_Chiffree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114590" y="1424723"/>
            <a:ext cx="842063" cy="1179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Types_Utili</a:t>
            </a:r>
          </a:p>
          <a:p>
            <a:pPr algn="ctr"/>
            <a:endParaRPr lang="fr-FR" sz="800" b="1"/>
          </a:p>
          <a:p>
            <a:r>
              <a:rPr lang="fr-FR" sz="800" i="1" smtClean="0"/>
              <a:t>Login</a:t>
            </a:r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Dispo</a:t>
            </a:r>
          </a:p>
          <a:p>
            <a:r>
              <a:rPr lang="fr-FR" sz="800" i="1" smtClean="0"/>
              <a:t>Politique</a:t>
            </a:r>
          </a:p>
          <a:p>
            <a:r>
              <a:rPr lang="fr-FR" sz="800" i="1" smtClean="0">
                <a:solidFill>
                  <a:srgbClr val="FF0000"/>
                </a:solidFill>
              </a:rPr>
              <a:t>Ksec</a:t>
            </a:r>
          </a:p>
          <a:p>
            <a:r>
              <a:rPr lang="fr-FR" sz="800" i="1">
                <a:solidFill>
                  <a:srgbClr val="FF0000"/>
                </a:solidFill>
              </a:rPr>
              <a:t>E_Cred_Ksec</a:t>
            </a:r>
          </a:p>
          <a:p>
            <a:r>
              <a:rPr lang="fr-FR" sz="800" i="1" noProof="1">
                <a:solidFill>
                  <a:srgbClr val="FF0000"/>
                </a:solidFill>
              </a:rPr>
              <a:t>Meta_Chiffrees</a:t>
            </a:r>
            <a:endParaRPr lang="fr-FR" sz="800" i="1" dirty="0" smtClean="0">
              <a:solidFill>
                <a:srgbClr val="FF0000"/>
              </a:solidFill>
            </a:endParaRPr>
          </a:p>
          <a:p>
            <a:pPr algn="ctr"/>
            <a:endParaRPr lang="fr-FR" sz="8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143919" y="4069154"/>
            <a:ext cx="860380" cy="559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Donnees_Clair</a:t>
            </a:r>
          </a:p>
          <a:p>
            <a:pPr algn="ctr"/>
            <a:endParaRPr lang="fr-FR" sz="800" i="1" smtClean="0"/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Valeur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447889" y="3960799"/>
            <a:ext cx="566386" cy="7714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Types</a:t>
            </a:r>
          </a:p>
          <a:p>
            <a:pPr algn="ctr"/>
            <a:endParaRPr lang="fr-FR" sz="800" i="1" smtClean="0"/>
          </a:p>
          <a:p>
            <a:r>
              <a:rPr lang="fr-FR" sz="800" b="1" smtClean="0"/>
              <a:t>Type</a:t>
            </a:r>
          </a:p>
          <a:p>
            <a:r>
              <a:rPr lang="fr-FR" sz="800" smtClean="0"/>
              <a:t>Ksec</a:t>
            </a:r>
          </a:p>
          <a:p>
            <a:r>
              <a:rPr lang="fr-FR" sz="800" smtClean="0"/>
              <a:t>Dispo</a:t>
            </a:r>
          </a:p>
          <a:p>
            <a:r>
              <a:rPr lang="fr-FR" sz="800" i="1" smtClean="0"/>
              <a:t>Politique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4283556" y="2779667"/>
            <a:ext cx="787547" cy="683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/>
              <a:t>Cred_Autorise</a:t>
            </a:r>
            <a:endParaRPr lang="fr-FR" sz="800" b="1" dirty="0" smtClean="0"/>
          </a:p>
          <a:p>
            <a:pPr algn="ctr"/>
            <a:endParaRPr lang="fr-FR" sz="800" b="1" dirty="0"/>
          </a:p>
          <a:p>
            <a:r>
              <a:rPr lang="fr-FR" sz="800" i="1" dirty="0" smtClean="0"/>
              <a:t>Politique</a:t>
            </a:r>
          </a:p>
          <a:p>
            <a:r>
              <a:rPr lang="fr-FR" sz="800" smtClean="0"/>
              <a:t>Cred_Auto_Ref</a:t>
            </a:r>
          </a:p>
          <a:p>
            <a:r>
              <a:rPr lang="fr-FR" sz="800" i="1">
                <a:solidFill>
                  <a:srgbClr val="FF0000"/>
                </a:solidFill>
              </a:rPr>
              <a:t>ID_Cred</a:t>
            </a:r>
            <a:endParaRPr lang="fr-FR" sz="800" i="1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110929" y="5764850"/>
            <a:ext cx="1092021" cy="67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/>
              <a:t>Cles_Types</a:t>
            </a:r>
            <a:endParaRPr lang="fr-FR" sz="800" b="1" dirty="0" smtClean="0"/>
          </a:p>
          <a:p>
            <a:pPr algn="ctr"/>
            <a:endParaRPr lang="fr-FR" sz="800" b="1" dirty="0" smtClean="0"/>
          </a:p>
          <a:p>
            <a:r>
              <a:rPr lang="fr-FR" sz="800" i="1" dirty="0" smtClean="0"/>
              <a:t>Type</a:t>
            </a:r>
          </a:p>
          <a:p>
            <a:r>
              <a:rPr lang="fr-FR" sz="800" dirty="0" err="1" smtClean="0"/>
              <a:t>Cred_Auto_Ref</a:t>
            </a:r>
            <a:endParaRPr lang="fr-FR" sz="800" dirty="0" smtClean="0"/>
          </a:p>
          <a:p>
            <a:r>
              <a:rPr lang="fr-FR" sz="800" dirty="0" err="1" smtClean="0"/>
              <a:t>E_Cred_Ksec</a:t>
            </a:r>
            <a:endParaRPr lang="fr-FR" sz="800" dirty="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282789" y="4925537"/>
            <a:ext cx="748258" cy="60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Types</a:t>
            </a:r>
          </a:p>
          <a:p>
            <a:pPr algn="ctr"/>
            <a:endParaRPr lang="fr-FR" sz="800" i="1" dirty="0" smtClean="0"/>
          </a:p>
          <a:p>
            <a:r>
              <a:rPr lang="fr-FR" sz="800" b="1" dirty="0" smtClean="0"/>
              <a:t>Type</a:t>
            </a:r>
          </a:p>
          <a:p>
            <a:r>
              <a:rPr lang="fr-FR" sz="800" dirty="0" err="1" smtClean="0"/>
              <a:t>Meta_Chiffrees</a:t>
            </a:r>
            <a:endParaRPr lang="fr-FR" sz="800" dirty="0" smtClean="0"/>
          </a:p>
          <a:p>
            <a:pPr algn="ctr"/>
            <a:endParaRPr lang="fr-FR" sz="800" b="1" dirty="0"/>
          </a:p>
        </p:txBody>
      </p:sp>
      <p:cxnSp>
        <p:nvCxnSpPr>
          <p:cNvPr id="18" name="Connecteur droit 17"/>
          <p:cNvCxnSpPr>
            <a:stCxn id="11" idx="2"/>
            <a:endCxn id="17" idx="0"/>
          </p:cNvCxnSpPr>
          <p:nvPr/>
        </p:nvCxnSpPr>
        <p:spPr>
          <a:xfrm flipH="1">
            <a:off x="4656918" y="4628177"/>
            <a:ext cx="22" cy="297360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6" idx="0"/>
            <a:endCxn id="17" idx="2"/>
          </p:cNvCxnSpPr>
          <p:nvPr/>
        </p:nvCxnSpPr>
        <p:spPr>
          <a:xfrm flipH="1" flipV="1">
            <a:off x="4656918" y="5525732"/>
            <a:ext cx="22" cy="239118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3" idx="3"/>
            <a:endCxn id="14" idx="1"/>
          </p:cNvCxnSpPr>
          <p:nvPr/>
        </p:nvCxnSpPr>
        <p:spPr>
          <a:xfrm flipV="1">
            <a:off x="1004299" y="4346529"/>
            <a:ext cx="443590" cy="2137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9"/>
          <p:cNvCxnSpPr>
            <a:stCxn id="6" idx="1"/>
            <a:endCxn id="7" idx="3"/>
          </p:cNvCxnSpPr>
          <p:nvPr/>
        </p:nvCxnSpPr>
        <p:spPr>
          <a:xfrm flipH="1">
            <a:off x="1723574" y="1770522"/>
            <a:ext cx="312317" cy="1290106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30"/>
          <p:cNvCxnSpPr>
            <a:stCxn id="6" idx="1"/>
            <a:endCxn id="4" idx="3"/>
          </p:cNvCxnSpPr>
          <p:nvPr/>
        </p:nvCxnSpPr>
        <p:spPr>
          <a:xfrm flipH="1">
            <a:off x="1723574" y="1770522"/>
            <a:ext cx="312317" cy="427029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31"/>
          <p:cNvCxnSpPr>
            <a:stCxn id="10" idx="3"/>
            <a:endCxn id="6" idx="1"/>
          </p:cNvCxnSpPr>
          <p:nvPr/>
        </p:nvCxnSpPr>
        <p:spPr>
          <a:xfrm>
            <a:off x="1723573" y="544392"/>
            <a:ext cx="312318" cy="122613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2" idx="1"/>
            <a:endCxn id="6" idx="3"/>
          </p:cNvCxnSpPr>
          <p:nvPr/>
        </p:nvCxnSpPr>
        <p:spPr>
          <a:xfrm flipH="1" flipV="1">
            <a:off x="2885241" y="1770522"/>
            <a:ext cx="229349" cy="244023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endCxn id="5" idx="2"/>
          </p:cNvCxnSpPr>
          <p:nvPr/>
        </p:nvCxnSpPr>
        <p:spPr>
          <a:xfrm flipV="1">
            <a:off x="2885241" y="1185566"/>
            <a:ext cx="650382" cy="239157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2" idx="2"/>
            <a:endCxn id="2" idx="0"/>
          </p:cNvCxnSpPr>
          <p:nvPr/>
        </p:nvCxnSpPr>
        <p:spPr>
          <a:xfrm>
            <a:off x="3535622" y="2604367"/>
            <a:ext cx="0" cy="226944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15" idx="0"/>
            <a:endCxn id="31" idx="2"/>
          </p:cNvCxnSpPr>
          <p:nvPr/>
        </p:nvCxnSpPr>
        <p:spPr>
          <a:xfrm flipV="1">
            <a:off x="4677330" y="2481982"/>
            <a:ext cx="0" cy="297685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8" idx="0"/>
            <a:endCxn id="6" idx="2"/>
          </p:cNvCxnSpPr>
          <p:nvPr/>
        </p:nvCxnSpPr>
        <p:spPr>
          <a:xfrm flipH="1" flipV="1">
            <a:off x="2460566" y="2426623"/>
            <a:ext cx="1" cy="231729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78"/>
          <p:cNvCxnSpPr>
            <a:stCxn id="8" idx="3"/>
            <a:endCxn id="2" idx="1"/>
          </p:cNvCxnSpPr>
          <p:nvPr/>
        </p:nvCxnSpPr>
        <p:spPr>
          <a:xfrm flipV="1">
            <a:off x="2885242" y="3060628"/>
            <a:ext cx="229349" cy="122474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0" idx="2"/>
            <a:endCxn id="3" idx="0"/>
          </p:cNvCxnSpPr>
          <p:nvPr/>
        </p:nvCxnSpPr>
        <p:spPr>
          <a:xfrm flipH="1">
            <a:off x="1365081" y="819815"/>
            <a:ext cx="1" cy="170220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283556" y="1927953"/>
            <a:ext cx="787547" cy="554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Politiques</a:t>
            </a:r>
          </a:p>
          <a:p>
            <a:pPr algn="ctr"/>
            <a:endParaRPr lang="fr-FR" sz="800" b="1"/>
          </a:p>
          <a:p>
            <a:r>
              <a:rPr lang="fr-FR" sz="800" b="1" smtClean="0"/>
              <a:t>Politique</a:t>
            </a:r>
          </a:p>
          <a:p>
            <a:r>
              <a:rPr lang="fr-FR" sz="800" smtClean="0"/>
              <a:t>Expression</a:t>
            </a:r>
            <a:endParaRPr lang="fr-FR" sz="800" b="1" dirty="0"/>
          </a:p>
        </p:txBody>
      </p:sp>
      <p:cxnSp>
        <p:nvCxnSpPr>
          <p:cNvPr id="32" name="Connecteur droit 31"/>
          <p:cNvCxnSpPr>
            <a:stCxn id="12" idx="3"/>
            <a:endCxn id="31" idx="1"/>
          </p:cNvCxnSpPr>
          <p:nvPr/>
        </p:nvCxnSpPr>
        <p:spPr>
          <a:xfrm>
            <a:off x="3956653" y="2014545"/>
            <a:ext cx="326903" cy="190423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166636" y="4069515"/>
            <a:ext cx="708888" cy="554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Cred_Autorise</a:t>
            </a:r>
          </a:p>
          <a:p>
            <a:pPr algn="ctr"/>
            <a:endParaRPr lang="fr-FR" sz="800" b="1"/>
          </a:p>
          <a:p>
            <a:r>
              <a:rPr lang="fr-FR" sz="800" i="1" smtClean="0"/>
              <a:t>Politique</a:t>
            </a:r>
          </a:p>
          <a:p>
            <a:r>
              <a:rPr lang="fr-FR" sz="800" smtClean="0"/>
              <a:t>Cred_Auto_Ref</a:t>
            </a:r>
            <a:endParaRPr lang="fr-FR" sz="800" b="1" dirty="0"/>
          </a:p>
        </p:txBody>
      </p:sp>
      <p:cxnSp>
        <p:nvCxnSpPr>
          <p:cNvPr id="34" name="Connecteur droit 33"/>
          <p:cNvCxnSpPr/>
          <p:nvPr/>
        </p:nvCxnSpPr>
        <p:spPr>
          <a:xfrm flipH="1">
            <a:off x="2994844" y="4341597"/>
            <a:ext cx="171792" cy="9864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264309" y="4069515"/>
            <a:ext cx="730535" cy="554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Politiques</a:t>
            </a:r>
          </a:p>
          <a:p>
            <a:pPr algn="ctr"/>
            <a:endParaRPr lang="fr-FR" sz="800" b="1" dirty="0"/>
          </a:p>
          <a:p>
            <a:r>
              <a:rPr lang="fr-FR" sz="800" b="1" dirty="0" smtClean="0"/>
              <a:t>Politique</a:t>
            </a:r>
          </a:p>
          <a:p>
            <a:r>
              <a:rPr lang="fr-FR" sz="800" dirty="0" smtClean="0"/>
              <a:t>Expression</a:t>
            </a:r>
            <a:endParaRPr lang="fr-FR" sz="800" b="1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2014275" y="4346529"/>
            <a:ext cx="267369" cy="1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318739" y="4988504"/>
            <a:ext cx="695536" cy="6624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Groupes</a:t>
            </a:r>
          </a:p>
          <a:p>
            <a:pPr algn="ctr"/>
            <a:endParaRPr lang="fr-FR" sz="800" b="1" dirty="0" smtClean="0"/>
          </a:p>
          <a:p>
            <a:r>
              <a:rPr lang="fr-FR" sz="800" b="1" dirty="0" err="1" smtClean="0"/>
              <a:t>ID_Groupe</a:t>
            </a:r>
            <a:endParaRPr lang="fr-FR" sz="800" b="1" dirty="0" smtClean="0"/>
          </a:p>
          <a:p>
            <a:r>
              <a:rPr lang="fr-FR" sz="800" dirty="0" smtClean="0"/>
              <a:t>Groupe</a:t>
            </a:r>
          </a:p>
          <a:p>
            <a:r>
              <a:rPr lang="fr-FR" sz="800" i="1" dirty="0" err="1" smtClean="0"/>
              <a:t>ID_Clé</a:t>
            </a:r>
            <a:endParaRPr lang="fr-FR" sz="800" i="1" dirty="0" smtClean="0"/>
          </a:p>
        </p:txBody>
      </p:sp>
      <p:sp>
        <p:nvSpPr>
          <p:cNvPr id="38" name="ZoneTexte 37"/>
          <p:cNvSpPr txBox="1"/>
          <p:nvPr/>
        </p:nvSpPr>
        <p:spPr>
          <a:xfrm>
            <a:off x="1320132" y="5914969"/>
            <a:ext cx="694143" cy="803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Statuts</a:t>
            </a:r>
          </a:p>
          <a:p>
            <a:pPr algn="ctr"/>
            <a:endParaRPr lang="fr-FR" sz="800" b="1" dirty="0"/>
          </a:p>
          <a:p>
            <a:r>
              <a:rPr lang="fr-FR" sz="800" b="1" smtClean="0"/>
              <a:t>ID_Statut</a:t>
            </a:r>
            <a:endParaRPr lang="fr-FR" sz="800" b="1" dirty="0" smtClean="0"/>
          </a:p>
          <a:p>
            <a:r>
              <a:rPr lang="fr-FR" sz="800" dirty="0" smtClean="0"/>
              <a:t>Statut</a:t>
            </a:r>
          </a:p>
          <a:p>
            <a:r>
              <a:rPr lang="fr-FR" sz="800" dirty="0" err="1"/>
              <a:t>Statut_Gen</a:t>
            </a:r>
            <a:endParaRPr lang="fr-FR" sz="800" smtClean="0"/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143919" y="5927533"/>
            <a:ext cx="860380" cy="790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Affectations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ID_Affectation</a:t>
            </a:r>
          </a:p>
          <a:p>
            <a:r>
              <a:rPr lang="fr-FR" sz="800" smtClean="0"/>
              <a:t>Affectation</a:t>
            </a:r>
          </a:p>
          <a:p>
            <a:r>
              <a:rPr lang="fr-FR" sz="800"/>
              <a:t>Affect_Gen</a:t>
            </a:r>
            <a:endParaRPr lang="fr-FR" sz="800" smtClean="0"/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pPr algn="ctr"/>
            <a:endParaRPr lang="fr-FR" sz="8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6969080" y="364236"/>
            <a:ext cx="1092021" cy="1060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Donnees_Chiffrees</a:t>
            </a:r>
          </a:p>
          <a:p>
            <a:pPr algn="ctr"/>
            <a:endParaRPr lang="fr-FR" sz="800" b="1"/>
          </a:p>
          <a:p>
            <a:r>
              <a:rPr lang="fr-FR" sz="800" b="1" smtClean="0"/>
              <a:t>RefBD</a:t>
            </a:r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Valeur_Chiffree</a:t>
            </a:r>
          </a:p>
          <a:p>
            <a:r>
              <a:rPr lang="fr-FR" sz="800" smtClean="0"/>
              <a:t>Meta_Chiffrees</a:t>
            </a:r>
          </a:p>
          <a:p>
            <a:r>
              <a:rPr lang="fr-FR" sz="800" smtClean="0"/>
              <a:t>Statut_Gen</a:t>
            </a:r>
          </a:p>
          <a:p>
            <a:r>
              <a:rPr lang="fr-FR" sz="800" smtClean="0"/>
              <a:t>Affect_Gen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6969080" y="2426622"/>
            <a:ext cx="1092021" cy="835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Cles_Types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ID_Cred</a:t>
            </a:r>
          </a:p>
          <a:p>
            <a:r>
              <a:rPr lang="fr-FR" sz="800" smtClean="0"/>
              <a:t>Cred_Auto_Ref</a:t>
            </a:r>
          </a:p>
          <a:p>
            <a:r>
              <a:rPr lang="fr-FR" sz="800" smtClean="0"/>
              <a:t>E_Cred_Ksec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7240237" y="1659898"/>
            <a:ext cx="554881" cy="54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Liens</a:t>
            </a:r>
          </a:p>
          <a:p>
            <a:pPr algn="ctr"/>
            <a:endParaRPr lang="fr-FR" sz="800" b="1"/>
          </a:p>
          <a:p>
            <a:r>
              <a:rPr lang="fr-FR" sz="800" i="1" smtClean="0"/>
              <a:t>RefBD</a:t>
            </a:r>
          </a:p>
          <a:p>
            <a:r>
              <a:rPr lang="fr-FR" sz="800" i="1" smtClean="0"/>
              <a:t>ID_Cred</a:t>
            </a:r>
            <a:endParaRPr lang="fr-FR" sz="800" i="1" dirty="0" smtClean="0"/>
          </a:p>
          <a:p>
            <a:pPr algn="ctr"/>
            <a:endParaRPr lang="fr-FR" sz="800" b="1" dirty="0"/>
          </a:p>
        </p:txBody>
      </p:sp>
      <p:cxnSp>
        <p:nvCxnSpPr>
          <p:cNvPr id="43" name="Connecteur droit 42"/>
          <p:cNvCxnSpPr>
            <a:stCxn id="42" idx="0"/>
            <a:endCxn id="40" idx="2"/>
          </p:cNvCxnSpPr>
          <p:nvPr/>
        </p:nvCxnSpPr>
        <p:spPr>
          <a:xfrm flipH="1" flipV="1">
            <a:off x="7515091" y="1424723"/>
            <a:ext cx="2587" cy="235175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42" idx="2"/>
            <a:endCxn id="41" idx="0"/>
          </p:cNvCxnSpPr>
          <p:nvPr/>
        </p:nvCxnSpPr>
        <p:spPr>
          <a:xfrm flipH="1">
            <a:off x="7515091" y="2202742"/>
            <a:ext cx="2587" cy="223880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0" y="3861748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5470948" y="25711"/>
            <a:ext cx="0" cy="6827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264309" y="5219568"/>
            <a:ext cx="765921" cy="1090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Utilisateurs (1) </a:t>
            </a:r>
          </a:p>
          <a:p>
            <a:pPr algn="ctr"/>
            <a:endParaRPr lang="fr-FR" sz="800" b="1" dirty="0"/>
          </a:p>
          <a:p>
            <a:r>
              <a:rPr lang="fr-FR" sz="800" b="1" dirty="0" smtClean="0"/>
              <a:t>Login</a:t>
            </a:r>
          </a:p>
          <a:p>
            <a:r>
              <a:rPr lang="fr-FR" sz="800" dirty="0" smtClean="0"/>
              <a:t>H(</a:t>
            </a:r>
            <a:r>
              <a:rPr lang="fr-FR" sz="800" dirty="0" err="1" smtClean="0"/>
              <a:t>Password</a:t>
            </a:r>
            <a:r>
              <a:rPr lang="fr-FR" sz="800" dirty="0" smtClean="0"/>
              <a:t>)</a:t>
            </a:r>
          </a:p>
          <a:p>
            <a:r>
              <a:rPr lang="fr-FR" sz="800" noProof="1"/>
              <a:t>IP</a:t>
            </a:r>
          </a:p>
          <a:p>
            <a:r>
              <a:rPr lang="fr-FR" sz="800" noProof="1"/>
              <a:t>Port</a:t>
            </a:r>
          </a:p>
          <a:p>
            <a:r>
              <a:rPr lang="fr-FR" sz="800" i="1" noProof="1"/>
              <a:t>ID_Statut</a:t>
            </a:r>
          </a:p>
          <a:p>
            <a:r>
              <a:rPr lang="fr-FR" sz="800" i="1" noProof="1"/>
              <a:t>ID_Affectation</a:t>
            </a:r>
          </a:p>
          <a:p>
            <a:endParaRPr lang="fr-FR" sz="800" dirty="0" smtClean="0"/>
          </a:p>
        </p:txBody>
      </p:sp>
      <p:sp>
        <p:nvSpPr>
          <p:cNvPr id="48" name="ZoneTexte 47"/>
          <p:cNvSpPr txBox="1"/>
          <p:nvPr/>
        </p:nvSpPr>
        <p:spPr>
          <a:xfrm>
            <a:off x="3188948" y="5741908"/>
            <a:ext cx="686576" cy="5636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Frontales (1)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b="1" dirty="0"/>
          </a:p>
        </p:txBody>
      </p:sp>
      <p:sp>
        <p:nvSpPr>
          <p:cNvPr id="49" name="ZoneTexte 48"/>
          <p:cNvSpPr txBox="1"/>
          <p:nvPr/>
        </p:nvSpPr>
        <p:spPr>
          <a:xfrm>
            <a:off x="5907703" y="353573"/>
            <a:ext cx="849350" cy="83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Utilisateurs</a:t>
            </a:r>
          </a:p>
          <a:p>
            <a:pPr algn="ctr"/>
            <a:endParaRPr lang="fr-FR" sz="800" b="1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r>
              <a:rPr lang="fr-FR" sz="800" smtClean="0"/>
              <a:t>[Statut_Gen]</a:t>
            </a:r>
          </a:p>
          <a:p>
            <a:r>
              <a:rPr lang="fr-FR" sz="800" smtClean="0"/>
              <a:t>[Affect_Gen]</a:t>
            </a:r>
          </a:p>
          <a:p>
            <a:endParaRPr lang="fr-FR" sz="800" smtClean="0"/>
          </a:p>
          <a:p>
            <a:pPr algn="ctr"/>
            <a:endParaRPr lang="fr-FR" sz="800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5907703" y="1334448"/>
            <a:ext cx="849350" cy="546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Server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4283555" y="1062314"/>
            <a:ext cx="787547" cy="563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smtClean="0"/>
              <a:t>Server</a:t>
            </a:r>
            <a:endParaRPr lang="fr-FR" sz="800" dirty="0" smtClean="0"/>
          </a:p>
          <a:p>
            <a:pPr algn="ctr"/>
            <a:endParaRPr lang="fr-FR" sz="800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dirty="0"/>
          </a:p>
        </p:txBody>
      </p:sp>
      <p:sp>
        <p:nvSpPr>
          <p:cNvPr id="52" name="ZoneTexte 51"/>
          <p:cNvSpPr txBox="1"/>
          <p:nvPr/>
        </p:nvSpPr>
        <p:spPr>
          <a:xfrm>
            <a:off x="8242803" y="2592706"/>
            <a:ext cx="728618" cy="6706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Routage</a:t>
            </a:r>
          </a:p>
          <a:p>
            <a:endParaRPr lang="fr-FR" sz="800"/>
          </a:p>
          <a:p>
            <a:r>
              <a:rPr lang="fr-FR" sz="800" b="1" smtClean="0"/>
              <a:t>ID_Req</a:t>
            </a:r>
          </a:p>
          <a:p>
            <a:r>
              <a:rPr lang="fr-FR" sz="800" smtClean="0"/>
              <a:t>IP_Emetteur</a:t>
            </a:r>
          </a:p>
          <a:p>
            <a:r>
              <a:rPr lang="fr-FR" sz="800" smtClean="0"/>
              <a:t>Port_Emetteur</a:t>
            </a:r>
            <a:endParaRPr lang="fr-FR" sz="8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902991" y="4115450"/>
            <a:ext cx="880709" cy="79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Frontales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Frontale</a:t>
            </a:r>
          </a:p>
          <a:p>
            <a:r>
              <a:rPr lang="fr-FR" sz="800"/>
              <a:t>Famille</a:t>
            </a:r>
            <a:endParaRPr lang="fr-FR" sz="800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externalPort</a:t>
            </a:r>
          </a:p>
          <a:p>
            <a:pPr algn="ctr"/>
            <a:endParaRPr lang="fr-FR" sz="800" b="1" dirty="0"/>
          </a:p>
        </p:txBody>
      </p:sp>
      <p:sp>
        <p:nvSpPr>
          <p:cNvPr id="54" name="Rectangle 53"/>
          <p:cNvSpPr/>
          <p:nvPr/>
        </p:nvSpPr>
        <p:spPr>
          <a:xfrm>
            <a:off x="3438259" y="3453936"/>
            <a:ext cx="118494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dirty="0" smtClean="0">
                <a:solidFill>
                  <a:prstClr val="black"/>
                </a:solidFill>
              </a:rPr>
              <a:t>BD d’initialisation</a:t>
            </a:r>
            <a:endParaRPr lang="fr-FR" sz="2800" dirty="0"/>
          </a:p>
        </p:txBody>
      </p:sp>
      <p:sp>
        <p:nvSpPr>
          <p:cNvPr id="55" name="Rectangle 54"/>
          <p:cNvSpPr/>
          <p:nvPr/>
        </p:nvSpPr>
        <p:spPr>
          <a:xfrm>
            <a:off x="6397935" y="3445936"/>
            <a:ext cx="11025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 des frontales</a:t>
            </a:r>
            <a:endParaRPr lang="fr-FR" sz="2800"/>
          </a:p>
        </p:txBody>
      </p:sp>
      <p:sp>
        <p:nvSpPr>
          <p:cNvPr id="56" name="Rectangle 55"/>
          <p:cNvSpPr/>
          <p:nvPr/>
        </p:nvSpPr>
        <p:spPr>
          <a:xfrm>
            <a:off x="2308268" y="6541432"/>
            <a:ext cx="25366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BDs des utilisateurs (en rouge, à protéger)</a:t>
            </a:r>
            <a:endParaRPr lang="fr-FR" sz="2800"/>
          </a:p>
        </p:txBody>
      </p:sp>
      <p:sp>
        <p:nvSpPr>
          <p:cNvPr id="57" name="Rectangle 56"/>
          <p:cNvSpPr/>
          <p:nvPr/>
        </p:nvSpPr>
        <p:spPr>
          <a:xfrm>
            <a:off x="5853468" y="6528242"/>
            <a:ext cx="9797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 du serveur</a:t>
            </a:r>
            <a:endParaRPr lang="fr-FR" sz="2800"/>
          </a:p>
        </p:txBody>
      </p:sp>
      <p:sp>
        <p:nvSpPr>
          <p:cNvPr id="58" name="Rectangle 57"/>
          <p:cNvSpPr/>
          <p:nvPr/>
        </p:nvSpPr>
        <p:spPr>
          <a:xfrm>
            <a:off x="7704694" y="6564702"/>
            <a:ext cx="10182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 Nœud TOR</a:t>
            </a:r>
            <a:endParaRPr lang="fr-FR" sz="2800"/>
          </a:p>
        </p:txBody>
      </p:sp>
      <p:cxnSp>
        <p:nvCxnSpPr>
          <p:cNvPr id="59" name="Connecteur droit 58"/>
          <p:cNvCxnSpPr/>
          <p:nvPr/>
        </p:nvCxnSpPr>
        <p:spPr>
          <a:xfrm flipV="1">
            <a:off x="7198215" y="3861748"/>
            <a:ext cx="0" cy="2991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8207783" y="4159586"/>
            <a:ext cx="789521" cy="6706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Routage</a:t>
            </a:r>
          </a:p>
          <a:p>
            <a:endParaRPr lang="fr-FR" sz="800"/>
          </a:p>
          <a:p>
            <a:r>
              <a:rPr lang="fr-FR" sz="800" b="1" smtClean="0"/>
              <a:t>ID_Req</a:t>
            </a:r>
          </a:p>
          <a:p>
            <a:r>
              <a:rPr lang="fr-FR" sz="800" smtClean="0"/>
              <a:t>IP_Emetteur</a:t>
            </a:r>
          </a:p>
          <a:p>
            <a:r>
              <a:rPr lang="fr-FR" sz="800" smtClean="0"/>
              <a:t>Port_Emetteur</a:t>
            </a:r>
            <a:endParaRPr lang="fr-FR" sz="800" dirty="0"/>
          </a:p>
        </p:txBody>
      </p:sp>
      <p:sp>
        <p:nvSpPr>
          <p:cNvPr id="61" name="ZoneTexte 60"/>
          <p:cNvSpPr txBox="1"/>
          <p:nvPr/>
        </p:nvSpPr>
        <p:spPr>
          <a:xfrm>
            <a:off x="143919" y="4965146"/>
            <a:ext cx="860380" cy="6858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/>
              <a:t>Cles</a:t>
            </a:r>
            <a:endParaRPr lang="fr-FR" sz="800" b="1" dirty="0" smtClean="0"/>
          </a:p>
          <a:p>
            <a:pPr algn="ctr"/>
            <a:endParaRPr lang="fr-FR" sz="800" b="1" dirty="0" smtClean="0"/>
          </a:p>
          <a:p>
            <a:r>
              <a:rPr lang="fr-FR" sz="800" b="1" dirty="0" err="1" smtClean="0"/>
              <a:t>ID_Clé</a:t>
            </a:r>
            <a:endParaRPr lang="fr-FR" sz="800" b="1" dirty="0" smtClean="0"/>
          </a:p>
          <a:p>
            <a:r>
              <a:rPr lang="fr-FR" sz="800" dirty="0" err="1" smtClean="0"/>
              <a:t>Kpub</a:t>
            </a:r>
            <a:endParaRPr lang="fr-FR" sz="800" dirty="0" smtClean="0"/>
          </a:p>
          <a:p>
            <a:r>
              <a:rPr lang="fr-FR" sz="800" dirty="0" err="1" smtClean="0"/>
              <a:t>Kpriv</a:t>
            </a:r>
            <a:r>
              <a:rPr lang="fr-FR" sz="800" dirty="0" smtClean="0"/>
              <a:t> (Les miens)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cxnSp>
        <p:nvCxnSpPr>
          <p:cNvPr id="62" name="Connecteur droit 61"/>
          <p:cNvCxnSpPr/>
          <p:nvPr/>
        </p:nvCxnSpPr>
        <p:spPr>
          <a:xfrm flipH="1" flipV="1">
            <a:off x="1004299" y="5650969"/>
            <a:ext cx="315834" cy="276566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39" idx="0"/>
            <a:endCxn id="61" idx="2"/>
          </p:cNvCxnSpPr>
          <p:nvPr/>
        </p:nvCxnSpPr>
        <p:spPr>
          <a:xfrm flipV="1">
            <a:off x="574109" y="5650969"/>
            <a:ext cx="0" cy="276564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37" idx="1"/>
            <a:endCxn id="61" idx="3"/>
          </p:cNvCxnSpPr>
          <p:nvPr/>
        </p:nvCxnSpPr>
        <p:spPr>
          <a:xfrm flipH="1" flipV="1">
            <a:off x="1004299" y="5308058"/>
            <a:ext cx="314440" cy="11679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169426" y="1959170"/>
            <a:ext cx="430190" cy="699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>
                <a:solidFill>
                  <a:srgbClr val="FF0000"/>
                </a:solidFill>
              </a:rPr>
              <a:t>Cles</a:t>
            </a:r>
            <a:endParaRPr lang="fr-FR" sz="800" b="1" dirty="0" smtClean="0">
              <a:solidFill>
                <a:srgbClr val="FF0000"/>
              </a:solidFill>
            </a:endParaRPr>
          </a:p>
          <a:p>
            <a:pPr algn="ctr"/>
            <a:endParaRPr lang="fr-FR" sz="800" b="1" dirty="0" smtClean="0"/>
          </a:p>
          <a:p>
            <a:r>
              <a:rPr lang="fr-FR" sz="800" b="1" dirty="0" err="1" smtClean="0">
                <a:solidFill>
                  <a:srgbClr val="FF0000"/>
                </a:solidFill>
              </a:rPr>
              <a:t>ID_Cle</a:t>
            </a:r>
            <a:endParaRPr lang="fr-FR" sz="800" b="1" dirty="0" smtClean="0">
              <a:solidFill>
                <a:srgbClr val="FF0000"/>
              </a:solidFill>
            </a:endParaRPr>
          </a:p>
          <a:p>
            <a:r>
              <a:rPr lang="fr-FR" sz="800" i="1" dirty="0" err="1" smtClean="0">
                <a:solidFill>
                  <a:srgbClr val="FF0000"/>
                </a:solidFill>
              </a:rPr>
              <a:t>Kpub</a:t>
            </a:r>
            <a:endParaRPr lang="fr-FR" sz="800" i="1" dirty="0" smtClean="0">
              <a:solidFill>
                <a:srgbClr val="FF0000"/>
              </a:solidFill>
            </a:endParaRPr>
          </a:p>
          <a:p>
            <a:r>
              <a:rPr lang="fr-FR" sz="800" i="1" dirty="0" err="1" smtClean="0">
                <a:solidFill>
                  <a:srgbClr val="FF0000"/>
                </a:solidFill>
              </a:rPr>
              <a:t>Kpriv</a:t>
            </a:r>
            <a:endParaRPr lang="fr-FR" sz="800" i="1" dirty="0" smtClean="0">
              <a:solidFill>
                <a:srgbClr val="FF0000"/>
              </a:solidFill>
            </a:endParaRPr>
          </a:p>
          <a:p>
            <a:pPr algn="ctr"/>
            <a:endParaRPr lang="fr-FR" sz="800" b="1" dirty="0"/>
          </a:p>
        </p:txBody>
      </p:sp>
      <p:cxnSp>
        <p:nvCxnSpPr>
          <p:cNvPr id="66" name="Connecteur droit 30"/>
          <p:cNvCxnSpPr>
            <a:stCxn id="3" idx="1"/>
            <a:endCxn id="65" idx="3"/>
          </p:cNvCxnSpPr>
          <p:nvPr/>
        </p:nvCxnSpPr>
        <p:spPr>
          <a:xfrm flipH="1">
            <a:off x="599616" y="1331723"/>
            <a:ext cx="406973" cy="977038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30"/>
          <p:cNvCxnSpPr>
            <a:stCxn id="4" idx="1"/>
            <a:endCxn id="65" idx="3"/>
          </p:cNvCxnSpPr>
          <p:nvPr/>
        </p:nvCxnSpPr>
        <p:spPr>
          <a:xfrm flipH="1">
            <a:off x="599616" y="2197551"/>
            <a:ext cx="406974" cy="11121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30"/>
          <p:cNvCxnSpPr>
            <a:stCxn id="7" idx="1"/>
            <a:endCxn id="65" idx="3"/>
          </p:cNvCxnSpPr>
          <p:nvPr/>
        </p:nvCxnSpPr>
        <p:spPr>
          <a:xfrm flipH="1" flipV="1">
            <a:off x="599616" y="2308761"/>
            <a:ext cx="406974" cy="75186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3188948" y="4915202"/>
            <a:ext cx="686576" cy="671128"/>
          </a:xfrm>
          <a:prstGeom prst="rect">
            <a:avLst/>
          </a:prstGeom>
          <a:solidFill>
            <a:srgbClr val="F7964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NoeudsTOR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NoeudTOR</a:t>
            </a:r>
          </a:p>
          <a:p>
            <a:r>
              <a:rPr lang="fr-FR" sz="800" b="1" smtClean="0"/>
              <a:t>IP</a:t>
            </a:r>
          </a:p>
          <a:p>
            <a:r>
              <a:rPr lang="fr-FR" sz="800" b="1" smtClean="0"/>
              <a:t>port</a:t>
            </a:r>
            <a:endParaRPr lang="fr-FR" sz="8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7500445" y="4171722"/>
            <a:ext cx="602830" cy="671128"/>
          </a:xfrm>
          <a:prstGeom prst="rect">
            <a:avLst/>
          </a:prstGeom>
          <a:solidFill>
            <a:srgbClr val="F7964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NoeudsTOR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NoeudTOR</a:t>
            </a:r>
          </a:p>
          <a:p>
            <a:r>
              <a:rPr lang="fr-FR" sz="800" b="1" smtClean="0"/>
              <a:t>IP</a:t>
            </a:r>
          </a:p>
          <a:p>
            <a:r>
              <a:rPr lang="fr-FR" sz="800" b="1" smtClean="0"/>
              <a:t>port</a:t>
            </a:r>
            <a:endParaRPr lang="fr-FR" sz="800" b="1" dirty="0"/>
          </a:p>
        </p:txBody>
      </p:sp>
      <p:sp>
        <p:nvSpPr>
          <p:cNvPr id="91" name="ZoneTexte 90"/>
          <p:cNvSpPr txBox="1"/>
          <p:nvPr/>
        </p:nvSpPr>
        <p:spPr>
          <a:xfrm>
            <a:off x="33869" y="679686"/>
            <a:ext cx="922866" cy="563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/>
              <a:t>Predecesseurs_Cle</a:t>
            </a:r>
            <a:endParaRPr lang="fr-FR" sz="800" b="1" dirty="0" smtClean="0"/>
          </a:p>
          <a:p>
            <a:pPr algn="ctr"/>
            <a:endParaRPr lang="fr-FR" sz="800" b="1" dirty="0" smtClean="0"/>
          </a:p>
          <a:p>
            <a:r>
              <a:rPr lang="fr-FR" sz="800" dirty="0" err="1" smtClean="0"/>
              <a:t>ID_Cle</a:t>
            </a:r>
            <a:endParaRPr lang="fr-FR" sz="800" dirty="0" smtClean="0"/>
          </a:p>
          <a:p>
            <a:r>
              <a:rPr lang="fr-FR" sz="800" dirty="0" err="1" smtClean="0"/>
              <a:t>ID_Parent</a:t>
            </a:r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05" name="ZoneTexte 104"/>
          <p:cNvSpPr txBox="1"/>
          <p:nvPr/>
        </p:nvSpPr>
        <p:spPr>
          <a:xfrm>
            <a:off x="5902991" y="2008140"/>
            <a:ext cx="842063" cy="983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Frontale (1)</a:t>
            </a:r>
            <a:endParaRPr lang="fr-FR" sz="800" b="1" dirty="0" smtClean="0"/>
          </a:p>
          <a:p>
            <a:pPr algn="ctr"/>
            <a:endParaRPr lang="fr-FR" sz="800" b="1" dirty="0" smtClean="0"/>
          </a:p>
          <a:p>
            <a:r>
              <a:rPr lang="fr-FR" sz="800" b="1" smtClean="0"/>
              <a:t>Frontale</a:t>
            </a:r>
          </a:p>
          <a:p>
            <a:r>
              <a:rPr lang="fr-FR" sz="800" dirty="0" smtClean="0"/>
              <a:t>IP</a:t>
            </a:r>
          </a:p>
          <a:p>
            <a:r>
              <a:rPr lang="fr-FR" sz="800" smtClean="0"/>
              <a:t>Famille</a:t>
            </a:r>
          </a:p>
          <a:p>
            <a:r>
              <a:rPr lang="fr-FR" sz="800" smtClean="0"/>
              <a:t>InternalPort</a:t>
            </a:r>
          </a:p>
          <a:p>
            <a:r>
              <a:rPr lang="fr-FR" sz="800" smtClean="0"/>
              <a:t>ExternalPort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12" name="ZoneTexte 111"/>
          <p:cNvSpPr txBox="1"/>
          <p:nvPr/>
        </p:nvSpPr>
        <p:spPr>
          <a:xfrm>
            <a:off x="8207783" y="364236"/>
            <a:ext cx="842063" cy="983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Frontales</a:t>
            </a:r>
            <a:endParaRPr lang="fr-FR" sz="800" b="1" dirty="0" smtClean="0"/>
          </a:p>
          <a:p>
            <a:pPr algn="ctr"/>
            <a:endParaRPr lang="fr-FR" sz="800" b="1" dirty="0" smtClean="0"/>
          </a:p>
          <a:p>
            <a:r>
              <a:rPr lang="fr-FR" sz="800" b="1" smtClean="0"/>
              <a:t>Frontale</a:t>
            </a:r>
          </a:p>
          <a:p>
            <a:r>
              <a:rPr lang="fr-FR" sz="800" dirty="0" smtClean="0"/>
              <a:t>IP</a:t>
            </a:r>
          </a:p>
          <a:p>
            <a:r>
              <a:rPr lang="fr-FR" sz="800" smtClean="0"/>
              <a:t>Famille</a:t>
            </a:r>
          </a:p>
          <a:p>
            <a:r>
              <a:rPr lang="fr-FR" sz="800" smtClean="0"/>
              <a:t>InternalPort</a:t>
            </a:r>
          </a:p>
          <a:p>
            <a:r>
              <a:rPr lang="fr-FR" sz="800" smtClean="0"/>
              <a:t>ExternalPort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80" name="ZoneTexte 79"/>
          <p:cNvSpPr txBox="1"/>
          <p:nvPr/>
        </p:nvSpPr>
        <p:spPr>
          <a:xfrm>
            <a:off x="5907703" y="5170016"/>
            <a:ext cx="875997" cy="563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smtClean="0"/>
              <a:t>Server</a:t>
            </a:r>
            <a:endParaRPr lang="fr-FR" sz="800" dirty="0" smtClean="0"/>
          </a:p>
          <a:p>
            <a:pPr algn="ctr"/>
            <a:endParaRPr lang="fr-FR" sz="800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37684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r 40"/>
          <p:cNvGrpSpPr/>
          <p:nvPr/>
        </p:nvGrpSpPr>
        <p:grpSpPr>
          <a:xfrm>
            <a:off x="493008" y="583126"/>
            <a:ext cx="8328383" cy="5316364"/>
            <a:chOff x="4528" y="583126"/>
            <a:chExt cx="8047281" cy="5214761"/>
          </a:xfrm>
        </p:grpSpPr>
        <p:cxnSp>
          <p:nvCxnSpPr>
            <p:cNvPr id="5" name="Connecteur droit avec flèche 4"/>
            <p:cNvCxnSpPr/>
            <p:nvPr/>
          </p:nvCxnSpPr>
          <p:spPr>
            <a:xfrm>
              <a:off x="2699792" y="2623072"/>
              <a:ext cx="352839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ZoneTexte 5"/>
            <p:cNvSpPr txBox="1"/>
            <p:nvPr/>
          </p:nvSpPr>
          <p:spPr>
            <a:xfrm>
              <a:off x="2411760" y="1614960"/>
              <a:ext cx="39604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</a:t>
              </a:r>
              <a:r>
                <a:rPr lang="fr-FR" dirty="0" smtClean="0"/>
                <a:t>. Vérification de la politique de partage de Bob  avec les credentials envoyés par Alice</a:t>
              </a:r>
              <a:endParaRPr lang="fr-FR" dirty="0"/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 flipH="1">
              <a:off x="2699792" y="4722405"/>
              <a:ext cx="352839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2699792" y="4353073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2.Envoi de la réponse</a:t>
              </a:r>
              <a:endParaRPr lang="fr-FR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8574" y="4256650"/>
              <a:ext cx="232121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&lt; [Pk1], E</a:t>
              </a:r>
              <a:r>
                <a:rPr lang="fr-FR" b="1" baseline="-25000" dirty="0" smtClean="0">
                  <a:solidFill>
                    <a:srgbClr val="FF0000"/>
                  </a:solidFill>
                </a:rPr>
                <a:t>Pk1</a:t>
              </a:r>
              <a:r>
                <a:rPr lang="fr-FR" b="1" dirty="0" smtClean="0">
                  <a:solidFill>
                    <a:srgbClr val="FF0000"/>
                  </a:solidFill>
                </a:rPr>
                <a:t>(K</a:t>
              </a:r>
              <a:r>
                <a:rPr lang="fr-FR" b="1" baseline="-25000" dirty="0" smtClean="0">
                  <a:solidFill>
                    <a:srgbClr val="FF0000"/>
                  </a:solidFill>
                </a:rPr>
                <a:t>type</a:t>
              </a:r>
              <a:r>
                <a:rPr lang="fr-FR" b="1" dirty="0" smtClean="0">
                  <a:solidFill>
                    <a:srgbClr val="FF0000"/>
                  </a:solidFill>
                </a:rPr>
                <a:t>),</a:t>
              </a:r>
            </a:p>
            <a:p>
              <a:r>
                <a:rPr lang="fr-FR" b="1" dirty="0" smtClean="0">
                  <a:solidFill>
                    <a:srgbClr val="FF0000"/>
                  </a:solidFill>
                </a:rPr>
                <a:t>E</a:t>
              </a:r>
              <a:r>
                <a:rPr lang="fr-FR" b="1" baseline="-25000" dirty="0" smtClean="0">
                  <a:solidFill>
                    <a:srgbClr val="FF0000"/>
                  </a:solidFill>
                </a:rPr>
                <a:t>Ktype</a:t>
              </a:r>
              <a:r>
                <a:rPr lang="fr-FR" b="1" dirty="0" smtClean="0">
                  <a:solidFill>
                    <a:srgbClr val="FF0000"/>
                  </a:solidFill>
                </a:rPr>
                <a:t>(métadonnées),</a:t>
              </a:r>
            </a:p>
            <a:p>
              <a:r>
                <a:rPr lang="fr-FR" b="1" dirty="0" smtClean="0">
                  <a:solidFill>
                    <a:srgbClr val="FF0000"/>
                  </a:solidFill>
                </a:rPr>
                <a:t>E</a:t>
              </a:r>
              <a:r>
                <a:rPr lang="fr-FR" b="1" baseline="-25000" dirty="0" smtClean="0">
                  <a:solidFill>
                    <a:srgbClr val="FF0000"/>
                  </a:solidFill>
                </a:rPr>
                <a:t>Ktype</a:t>
              </a:r>
              <a:r>
                <a:rPr lang="fr-FR" b="1" dirty="0" smtClean="0">
                  <a:solidFill>
                    <a:srgbClr val="FF0000"/>
                  </a:solidFill>
                </a:rPr>
                <a:t>(donnée) &gt;</a:t>
              </a:r>
              <a:endParaRPr lang="fr-FR" b="1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9" name="Grouper 28"/>
            <p:cNvGrpSpPr/>
            <p:nvPr/>
          </p:nvGrpSpPr>
          <p:grpSpPr>
            <a:xfrm>
              <a:off x="6498878" y="4611244"/>
              <a:ext cx="1552931" cy="1186643"/>
              <a:chOff x="6813030" y="4471367"/>
              <a:chExt cx="1552931" cy="1186643"/>
            </a:xfrm>
          </p:grpSpPr>
          <p:pic>
            <p:nvPicPr>
              <p:cNvPr id="23" name="Picture 3" descr="C:\Users\Lisa\Downloads\noun_100758_cc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538"/>
              <a:stretch/>
            </p:blipFill>
            <p:spPr bwMode="auto">
              <a:xfrm>
                <a:off x="6834047" y="4471367"/>
                <a:ext cx="1531914" cy="11866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8" descr="C:\Users\Lisa\Downloads\noun_75930_cc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816" t="21680" r="26816" b="36800"/>
              <a:stretch/>
            </p:blipFill>
            <p:spPr bwMode="auto">
              <a:xfrm>
                <a:off x="6813030" y="5064689"/>
                <a:ext cx="462201" cy="413877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ouper 25"/>
            <p:cNvGrpSpPr/>
            <p:nvPr/>
          </p:nvGrpSpPr>
          <p:grpSpPr>
            <a:xfrm>
              <a:off x="6466244" y="3416850"/>
              <a:ext cx="1325910" cy="1088687"/>
              <a:chOff x="6325447" y="4332875"/>
              <a:chExt cx="1563355" cy="1184467"/>
            </a:xfrm>
          </p:grpSpPr>
          <p:pic>
            <p:nvPicPr>
              <p:cNvPr id="27" name="Picture 8" descr="C:\Users\Lisa\Downloads\noun_75930_cc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816" t="21680" r="26816" b="36800"/>
              <a:stretch/>
            </p:blipFill>
            <p:spPr bwMode="auto">
              <a:xfrm>
                <a:off x="6325447" y="4332875"/>
                <a:ext cx="807251" cy="722851"/>
              </a:xfrm>
              <a:prstGeom prst="ellipse">
                <a:avLst/>
              </a:prstGeom>
              <a:solidFill>
                <a:srgbClr val="FFFFFF"/>
              </a:solidFill>
              <a:extLst/>
            </p:spPr>
          </p:pic>
          <p:pic>
            <p:nvPicPr>
              <p:cNvPr id="28" name="Picture 7" descr="C:\Users\Lisa\Downloads\noun_74617_cc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3660"/>
              <a:stretch/>
            </p:blipFill>
            <p:spPr bwMode="auto">
              <a:xfrm>
                <a:off x="6646072" y="4568640"/>
                <a:ext cx="1242730" cy="948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" name="Picture 4" descr="C:\Users\Lisa\Downloads\noun_81506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65"/>
            <a:stretch/>
          </p:blipFill>
          <p:spPr bwMode="auto">
            <a:xfrm>
              <a:off x="6712848" y="1904914"/>
              <a:ext cx="1096033" cy="906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ZoneTexte 31"/>
            <p:cNvSpPr txBox="1"/>
            <p:nvPr/>
          </p:nvSpPr>
          <p:spPr>
            <a:xfrm>
              <a:off x="7140705" y="2841818"/>
              <a:ext cx="778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0000"/>
                  </a:solidFill>
                </a:rPr>
                <a:t>= </a:t>
              </a:r>
              <a:r>
                <a:rPr lang="fr-FR" b="1" dirty="0" smtClean="0">
                  <a:solidFill>
                    <a:srgbClr val="FF0000"/>
                  </a:solidFill>
                </a:rPr>
                <a:t>Pk1</a:t>
              </a:r>
              <a:endParaRPr lang="fr-FR" dirty="0"/>
            </a:p>
          </p:txBody>
        </p:sp>
        <p:pic>
          <p:nvPicPr>
            <p:cNvPr id="34" name="Image 33" descr="Sans titr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898" y="2841818"/>
              <a:ext cx="440420" cy="423904"/>
            </a:xfrm>
            <a:prstGeom prst="rect">
              <a:avLst/>
            </a:prstGeom>
          </p:spPr>
        </p:pic>
        <p:sp>
          <p:nvSpPr>
            <p:cNvPr id="35" name="ZoneTexte 34"/>
            <p:cNvSpPr txBox="1"/>
            <p:nvPr/>
          </p:nvSpPr>
          <p:spPr>
            <a:xfrm>
              <a:off x="661271" y="2224975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smtClean="0"/>
                <a:t>Pk1,Pk2,</a:t>
              </a:r>
              <a:r>
                <a:rPr lang="fr-FR" sz="1600" b="1" dirty="0" smtClean="0">
                  <a:solidFill>
                    <a:srgbClr val="32AADA"/>
                  </a:solidFill>
                </a:rPr>
                <a:t>Pk3</a:t>
              </a:r>
              <a:r>
                <a:rPr lang="fr-FR" sz="1600" b="1" dirty="0" smtClean="0"/>
                <a:t>,Pk4</a:t>
              </a:r>
            </a:p>
            <a:p>
              <a:pPr algn="ctr"/>
              <a:r>
                <a:rPr lang="fr-FR" sz="1600" b="1" dirty="0" smtClean="0"/>
                <a:t>+</a:t>
              </a:r>
            </a:p>
            <a:p>
              <a:pPr algn="ctr"/>
              <a:r>
                <a:rPr lang="fr-FR" sz="1600" b="1" dirty="0" smtClean="0"/>
                <a:t>REQ_bruitée</a:t>
              </a:r>
              <a:endParaRPr lang="fr-FR" sz="1600" b="1" dirty="0"/>
            </a:p>
          </p:txBody>
        </p:sp>
        <p:grpSp>
          <p:nvGrpSpPr>
            <p:cNvPr id="36" name="Grouper 35"/>
            <p:cNvGrpSpPr/>
            <p:nvPr/>
          </p:nvGrpSpPr>
          <p:grpSpPr>
            <a:xfrm>
              <a:off x="4528" y="2125345"/>
              <a:ext cx="1124671" cy="995453"/>
              <a:chOff x="0" y="4155258"/>
              <a:chExt cx="1124671" cy="995453"/>
            </a:xfrm>
          </p:grpSpPr>
          <p:pic>
            <p:nvPicPr>
              <p:cNvPr id="37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4155258"/>
                <a:ext cx="633543" cy="620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" name="Picture 7" descr="C:\Users\Lisa\Downloads\noun_74617_cc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3660"/>
              <a:stretch/>
            </p:blipFill>
            <p:spPr bwMode="auto">
              <a:xfrm>
                <a:off x="142415" y="4400855"/>
                <a:ext cx="982256" cy="749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9" name="ZoneTexte 38"/>
            <p:cNvSpPr txBox="1"/>
            <p:nvPr/>
          </p:nvSpPr>
          <p:spPr>
            <a:xfrm>
              <a:off x="2279383" y="583126"/>
              <a:ext cx="4296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Contrôle d’accès aux données interrogées</a:t>
              </a:r>
            </a:p>
          </p:txBody>
        </p:sp>
      </p:grpSp>
      <p:sp>
        <p:nvSpPr>
          <p:cNvPr id="25" name="Accolade ouvrante 24"/>
          <p:cNvSpPr/>
          <p:nvPr/>
        </p:nvSpPr>
        <p:spPr>
          <a:xfrm>
            <a:off x="6990829" y="3621674"/>
            <a:ext cx="276992" cy="2346091"/>
          </a:xfrm>
          <a:prstGeom prst="leftBrace">
            <a:avLst>
              <a:gd name="adj1" fmla="val 8204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4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C:\Users\Lisa\Downloads\noun_90572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67"/>
          <a:stretch/>
        </p:blipFill>
        <p:spPr bwMode="auto">
          <a:xfrm>
            <a:off x="6494992" y="3494873"/>
            <a:ext cx="1045457" cy="8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avec flèche 10"/>
          <p:cNvCxnSpPr/>
          <p:nvPr/>
        </p:nvCxnSpPr>
        <p:spPr>
          <a:xfrm>
            <a:off x="2885286" y="4048699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885286" y="2086351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922135" y="1627171"/>
            <a:ext cx="34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r>
              <a:rPr lang="fr-FR" dirty="0" smtClean="0"/>
              <a:t>. Filtrage sur les permissions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2922135" y="3085723"/>
            <a:ext cx="349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r>
              <a:rPr lang="fr-FR" dirty="0" smtClean="0"/>
              <a:t>.Filtrage sur les métadonnées: vérification des niveau de GSA de la requête non brouillée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00510" y="1554430"/>
            <a:ext cx="2211834" cy="949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 [Pk1], E</a:t>
            </a:r>
            <a:r>
              <a:rPr lang="fr-FR" b="1" baseline="-25000" dirty="0" smtClean="0">
                <a:solidFill>
                  <a:srgbClr val="FF0000"/>
                </a:solidFill>
              </a:rPr>
              <a:t>Pk1</a:t>
            </a:r>
            <a:r>
              <a:rPr lang="fr-FR" b="1" dirty="0" smtClean="0">
                <a:solidFill>
                  <a:srgbClr val="FF0000"/>
                </a:solidFill>
              </a:rPr>
              <a:t>(K</a:t>
            </a:r>
            <a:r>
              <a:rPr lang="fr-FR" b="1" baseline="-25000" dirty="0" smtClean="0">
                <a:solidFill>
                  <a:srgbClr val="FF0000"/>
                </a:solidFill>
              </a:rPr>
              <a:t>type</a:t>
            </a:r>
            <a:r>
              <a:rPr lang="fr-FR" b="1" dirty="0" smtClean="0">
                <a:solidFill>
                  <a:srgbClr val="FF0000"/>
                </a:solidFill>
              </a:rPr>
              <a:t>),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E</a:t>
            </a:r>
            <a:r>
              <a:rPr lang="fr-FR" b="1" baseline="-25000" dirty="0" smtClean="0">
                <a:solidFill>
                  <a:srgbClr val="FF0000"/>
                </a:solidFill>
              </a:rPr>
              <a:t>Ktype</a:t>
            </a:r>
            <a:r>
              <a:rPr lang="fr-FR" b="1" dirty="0" smtClean="0">
                <a:solidFill>
                  <a:srgbClr val="FF0000"/>
                </a:solidFill>
              </a:rPr>
              <a:t>(métadonnées),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E</a:t>
            </a:r>
            <a:r>
              <a:rPr lang="fr-FR" b="1" baseline="-25000" dirty="0" smtClean="0">
                <a:solidFill>
                  <a:srgbClr val="FF0000"/>
                </a:solidFill>
              </a:rPr>
              <a:t>Ktype</a:t>
            </a:r>
            <a:r>
              <a:rPr lang="fr-FR" b="1" dirty="0" smtClean="0">
                <a:solidFill>
                  <a:srgbClr val="FF0000"/>
                </a:solidFill>
              </a:rPr>
              <a:t>(donnée) &gt;</a:t>
            </a:r>
            <a:endParaRPr lang="fr-FR" b="1" dirty="0" smtClean="0">
              <a:solidFill>
                <a:srgbClr val="000000"/>
              </a:solidFill>
            </a:endParaRPr>
          </a:p>
        </p:txBody>
      </p:sp>
      <p:pic>
        <p:nvPicPr>
          <p:cNvPr id="34" name="Picture 4" descr="C:\Users\Lisa\Downloads\noun_81506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5"/>
          <a:stretch/>
        </p:blipFill>
        <p:spPr bwMode="auto">
          <a:xfrm>
            <a:off x="6961041" y="1479421"/>
            <a:ext cx="703255" cy="58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ZoneTexte 37"/>
          <p:cNvSpPr txBox="1"/>
          <p:nvPr/>
        </p:nvSpPr>
        <p:spPr>
          <a:xfrm>
            <a:off x="3297829" y="448805"/>
            <a:ext cx="345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Filtrage des données reçues sur l’application Alice </a:t>
            </a:r>
            <a:endParaRPr lang="fr-FR" b="1" dirty="0"/>
          </a:p>
        </p:txBody>
      </p:sp>
      <p:grpSp>
        <p:nvGrpSpPr>
          <p:cNvPr id="42" name="Grouper 41"/>
          <p:cNvGrpSpPr/>
          <p:nvPr/>
        </p:nvGrpSpPr>
        <p:grpSpPr>
          <a:xfrm>
            <a:off x="6623700" y="1976451"/>
            <a:ext cx="2218901" cy="350433"/>
            <a:chOff x="5829920" y="2464891"/>
            <a:chExt cx="2218901" cy="350433"/>
          </a:xfrm>
        </p:grpSpPr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9552" y="2527443"/>
              <a:ext cx="350125" cy="287881"/>
            </a:xfrm>
            <a:prstGeom prst="rect">
              <a:avLst/>
            </a:prstGeom>
          </p:spPr>
        </p:pic>
        <p:sp>
          <p:nvSpPr>
            <p:cNvPr id="41" name="ZoneTexte 40"/>
            <p:cNvSpPr txBox="1"/>
            <p:nvPr/>
          </p:nvSpPr>
          <p:spPr>
            <a:xfrm>
              <a:off x="5829920" y="2464891"/>
              <a:ext cx="22189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0000"/>
                  </a:solidFill>
                </a:rPr>
                <a:t> </a:t>
              </a:r>
              <a:r>
                <a:rPr lang="fr-FR" sz="1600" b="1" dirty="0" smtClean="0">
                  <a:solidFill>
                    <a:srgbClr val="FF0000"/>
                  </a:solidFill>
                </a:rPr>
                <a:t>Pk1    </a:t>
              </a:r>
              <a:r>
                <a:rPr lang="fr-FR" sz="1600" b="1" dirty="0">
                  <a:solidFill>
                    <a:srgbClr val="FF0000"/>
                  </a:solidFill>
                </a:rPr>
                <a:t> </a:t>
              </a:r>
              <a:r>
                <a:rPr lang="fr-FR" sz="1600" b="1" dirty="0" smtClean="0">
                  <a:solidFill>
                    <a:srgbClr val="FF0000"/>
                  </a:solidFill>
                </a:rPr>
                <a:t>    </a:t>
              </a:r>
              <a:r>
                <a:rPr lang="fr-FR" sz="1600" b="1" dirty="0" smtClean="0"/>
                <a:t>Pk1,Pk2,Pk4</a:t>
              </a:r>
              <a:endParaRPr lang="fr-FR" sz="1600" b="1" dirty="0"/>
            </a:p>
          </p:txBody>
        </p:sp>
      </p:grpSp>
      <p:sp>
        <p:nvSpPr>
          <p:cNvPr id="44" name="ZoneTexte 43"/>
          <p:cNvSpPr txBox="1"/>
          <p:nvPr/>
        </p:nvSpPr>
        <p:spPr>
          <a:xfrm>
            <a:off x="7181321" y="3781734"/>
            <a:ext cx="1429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+  </a:t>
            </a:r>
            <a:r>
              <a:rPr lang="fr-FR" sz="1600" b="1" dirty="0" smtClean="0">
                <a:solidFill>
                  <a:srgbClr val="3366FF"/>
                </a:solidFill>
              </a:rPr>
              <a:t>Requête</a:t>
            </a:r>
            <a:endParaRPr lang="fr-FR" sz="1600" b="1" dirty="0">
              <a:solidFill>
                <a:srgbClr val="3366FF"/>
              </a:solidFill>
            </a:endParaRPr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2885286" y="2791556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885286" y="227959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. Déchiffrement des métadonnées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199926" y="2812319"/>
            <a:ext cx="264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FF6600"/>
                </a:solidFill>
                <a:sym typeface="Wingdings"/>
              </a:rPr>
              <a:t>Métadonnées</a:t>
            </a:r>
          </a:p>
          <a:p>
            <a:r>
              <a:rPr lang="fr-FR" sz="1600" b="1" dirty="0" smtClean="0">
                <a:solidFill>
                  <a:srgbClr val="000000"/>
                </a:solidFill>
                <a:sym typeface="Wingdings"/>
              </a:rPr>
              <a:t>Nom=Bob</a:t>
            </a:r>
          </a:p>
          <a:p>
            <a:r>
              <a:rPr lang="fr-FR" sz="1600" b="1" dirty="0" smtClean="0">
                <a:solidFill>
                  <a:srgbClr val="000000"/>
                </a:solidFill>
                <a:sym typeface="Wingdings"/>
              </a:rPr>
              <a:t>Affectation= </a:t>
            </a:r>
            <a:r>
              <a:rPr lang="is-IS" sz="1600" b="1" dirty="0" smtClean="0">
                <a:solidFill>
                  <a:srgbClr val="000000"/>
                </a:solidFill>
                <a:sym typeface="Wingdings"/>
              </a:rPr>
              <a:t>INSA_CVL</a:t>
            </a:r>
          </a:p>
          <a:p>
            <a:r>
              <a:rPr lang="is-IS" sz="1600" b="1" dirty="0" smtClean="0">
                <a:solidFill>
                  <a:srgbClr val="000000"/>
                </a:solidFill>
                <a:sym typeface="Wingdings"/>
              </a:rPr>
              <a:t>Statut= Etudiant</a:t>
            </a:r>
          </a:p>
          <a:p>
            <a:r>
              <a:rPr lang="is-IS" sz="1600" b="1" dirty="0" smtClean="0">
                <a:solidFill>
                  <a:srgbClr val="000000"/>
                </a:solidFill>
                <a:sym typeface="Wingdings"/>
              </a:rPr>
              <a:t>Groupe= Musique</a:t>
            </a:r>
            <a:endParaRPr lang="fr-FR" sz="1600" b="1" dirty="0">
              <a:solidFill>
                <a:srgbClr val="000000"/>
              </a:solidFill>
            </a:endParaRPr>
          </a:p>
        </p:txBody>
      </p:sp>
      <p:pic>
        <p:nvPicPr>
          <p:cNvPr id="50" name="Picture 3" descr="C:\Users\Lisa\Downloads\noun_81499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1"/>
          <a:stretch/>
        </p:blipFill>
        <p:spPr bwMode="auto">
          <a:xfrm>
            <a:off x="8313312" y="3623379"/>
            <a:ext cx="623046" cy="52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onnecteur droit avec flèche 50"/>
          <p:cNvCxnSpPr/>
          <p:nvPr/>
        </p:nvCxnSpPr>
        <p:spPr>
          <a:xfrm flipH="1">
            <a:off x="2885286" y="4869747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2922135" y="4178171"/>
            <a:ext cx="349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  <a:r>
              <a:rPr lang="fr-FR" dirty="0" smtClean="0"/>
              <a:t>. Déchiffrement de la donnée, ajout dans le tampon de réponse </a:t>
            </a:r>
            <a:endParaRPr lang="fr-FR" dirty="0"/>
          </a:p>
        </p:txBody>
      </p:sp>
      <p:grpSp>
        <p:nvGrpSpPr>
          <p:cNvPr id="53" name="Grouper 52"/>
          <p:cNvGrpSpPr/>
          <p:nvPr/>
        </p:nvGrpSpPr>
        <p:grpSpPr>
          <a:xfrm>
            <a:off x="762261" y="4910615"/>
            <a:ext cx="1124671" cy="995453"/>
            <a:chOff x="0" y="4155258"/>
            <a:chExt cx="1124671" cy="995453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155258"/>
              <a:ext cx="633543" cy="62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7" descr="C:\Users\Lisa\Downloads\noun_74617_cc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660"/>
            <a:stretch/>
          </p:blipFill>
          <p:spPr bwMode="auto">
            <a:xfrm>
              <a:off x="142415" y="4400855"/>
              <a:ext cx="982256" cy="749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ZoneTexte 55"/>
          <p:cNvSpPr txBox="1"/>
          <p:nvPr/>
        </p:nvSpPr>
        <p:spPr>
          <a:xfrm>
            <a:off x="6751913" y="4603151"/>
            <a:ext cx="158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E</a:t>
            </a:r>
            <a:r>
              <a:rPr lang="fr-FR" b="1" baseline="-25000" dirty="0" smtClean="0">
                <a:solidFill>
                  <a:srgbClr val="FF0000"/>
                </a:solidFill>
              </a:rPr>
              <a:t>Ktype</a:t>
            </a:r>
            <a:r>
              <a:rPr lang="fr-FR" b="1" dirty="0" smtClean="0">
                <a:solidFill>
                  <a:srgbClr val="FF0000"/>
                </a:solidFill>
              </a:rPr>
              <a:t>(donnée)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300511" y="4535687"/>
            <a:ext cx="234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Réponse += </a:t>
            </a:r>
            <a:r>
              <a:rPr lang="fr-FR" b="1" dirty="0">
                <a:solidFill>
                  <a:srgbClr val="FF0000"/>
                </a:solidFill>
              </a:rPr>
              <a:t>d</a:t>
            </a:r>
            <a:r>
              <a:rPr lang="fr-FR" b="1" dirty="0" smtClean="0">
                <a:solidFill>
                  <a:srgbClr val="FF0000"/>
                </a:solidFill>
              </a:rPr>
              <a:t>onnée 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2966600" y="5767603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3003449" y="5320760"/>
            <a:ext cx="379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5. Transmission de la réponse à Alice </a:t>
            </a:r>
            <a:endParaRPr lang="fr-FR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906" y="5148152"/>
            <a:ext cx="910513" cy="89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ZoneTexte 60"/>
          <p:cNvSpPr txBox="1"/>
          <p:nvPr/>
        </p:nvSpPr>
        <p:spPr>
          <a:xfrm>
            <a:off x="6985546" y="5114823"/>
            <a:ext cx="122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Réponse</a:t>
            </a:r>
            <a:endParaRPr lang="fr-FR" dirty="0"/>
          </a:p>
        </p:txBody>
      </p:sp>
      <p:grpSp>
        <p:nvGrpSpPr>
          <p:cNvPr id="30" name="Grouper 29"/>
          <p:cNvGrpSpPr/>
          <p:nvPr/>
        </p:nvGrpSpPr>
        <p:grpSpPr>
          <a:xfrm>
            <a:off x="6780696" y="5407848"/>
            <a:ext cx="1490604" cy="930740"/>
            <a:chOff x="6793052" y="1398875"/>
            <a:chExt cx="1490604" cy="930740"/>
          </a:xfrm>
        </p:grpSpPr>
        <p:sp>
          <p:nvSpPr>
            <p:cNvPr id="31" name="Rectangle 30"/>
            <p:cNvSpPr/>
            <p:nvPr/>
          </p:nvSpPr>
          <p:spPr>
            <a:xfrm>
              <a:off x="7193988" y="1398875"/>
              <a:ext cx="6271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b="1" dirty="0" smtClean="0">
                  <a:solidFill>
                    <a:prstClr val="black"/>
                  </a:solidFill>
                </a:rPr>
                <a:t>Résultats</a:t>
              </a:r>
              <a:endParaRPr lang="fr-FR" sz="900" b="1" dirty="0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6793052" y="1398875"/>
              <a:ext cx="1490604" cy="930740"/>
            </a:xfrm>
            <a:prstGeom prst="roundRect">
              <a:avLst>
                <a:gd name="adj" fmla="val 979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6869002" y="1537587"/>
              <a:ext cx="14146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@email</a:t>
              </a:r>
            </a:p>
            <a:p>
              <a:r>
                <a:rPr lang="fr-FR" sz="1100" dirty="0" err="1" smtClean="0"/>
                <a:t>jean@insa-cvl.fr</a:t>
              </a:r>
              <a:endParaRPr lang="fr-FR" sz="1100" dirty="0" smtClean="0"/>
            </a:p>
            <a:p>
              <a:r>
                <a:rPr lang="fr-FR" sz="1100" dirty="0" err="1" smtClean="0">
                  <a:solidFill>
                    <a:srgbClr val="FF0000"/>
                  </a:solidFill>
                </a:rPr>
                <a:t>bob@insa-cvl.fr</a:t>
              </a:r>
              <a:endParaRPr lang="fr-FR" sz="1100" dirty="0" smtClean="0">
                <a:solidFill>
                  <a:srgbClr val="FF0000"/>
                </a:solidFill>
              </a:endParaRPr>
            </a:p>
            <a:p>
              <a:r>
                <a:rPr lang="fr-FR" sz="1100" dirty="0" err="1" smtClean="0"/>
                <a:t>jim@insa-cvl.fr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322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isa\Downloads\noun_88101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42"/>
          <a:stretch/>
        </p:blipFill>
        <p:spPr bwMode="auto">
          <a:xfrm>
            <a:off x="1466607" y="1820114"/>
            <a:ext cx="738024" cy="62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24"/>
          <a:stretch/>
        </p:blipFill>
        <p:spPr bwMode="auto">
          <a:xfrm>
            <a:off x="7605138" y="4219379"/>
            <a:ext cx="785444" cy="6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Lisa\Downloads\noun_90572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67"/>
          <a:stretch/>
        </p:blipFill>
        <p:spPr bwMode="auto">
          <a:xfrm>
            <a:off x="7475132" y="2071433"/>
            <a:ext cx="1045457" cy="8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Lisa\Downloads\noun_75930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6" t="21680" r="26816" b="36800"/>
          <a:stretch/>
        </p:blipFill>
        <p:spPr bwMode="auto">
          <a:xfrm>
            <a:off x="7170812" y="5409471"/>
            <a:ext cx="807251" cy="72285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Lisa\Downloads\noun_74617_cc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60"/>
          <a:stretch/>
        </p:blipFill>
        <p:spPr bwMode="auto">
          <a:xfrm>
            <a:off x="7491437" y="5645236"/>
            <a:ext cx="1242730" cy="94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36" y="4204102"/>
            <a:ext cx="633543" cy="62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 descr="C:\Users\Lisa\Downloads\noun_74617_cc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60"/>
          <a:stretch/>
        </p:blipFill>
        <p:spPr bwMode="auto">
          <a:xfrm>
            <a:off x="484351" y="4449699"/>
            <a:ext cx="982256" cy="74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isa\Downloads\noun_100758_cc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38"/>
          <a:stretch/>
        </p:blipFill>
        <p:spPr bwMode="auto">
          <a:xfrm>
            <a:off x="4660791" y="5051914"/>
            <a:ext cx="1531914" cy="118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Lisa\Downloads\noun_75930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6" t="21680" r="26816" b="36800"/>
          <a:stretch/>
        </p:blipFill>
        <p:spPr bwMode="auto">
          <a:xfrm>
            <a:off x="4660791" y="5231359"/>
            <a:ext cx="462201" cy="41387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Lisa\Downloads\noun_88101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42"/>
          <a:stretch/>
        </p:blipFill>
        <p:spPr bwMode="auto">
          <a:xfrm>
            <a:off x="2232209" y="856595"/>
            <a:ext cx="738024" cy="62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r 13"/>
          <p:cNvGrpSpPr/>
          <p:nvPr/>
        </p:nvGrpSpPr>
        <p:grpSpPr>
          <a:xfrm>
            <a:off x="7309241" y="1773601"/>
            <a:ext cx="1124671" cy="995453"/>
            <a:chOff x="0" y="4155258"/>
            <a:chExt cx="1124671" cy="995453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155258"/>
              <a:ext cx="633543" cy="62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7" descr="C:\Users\Lisa\Downloads\noun_74617_cc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660"/>
            <a:stretch/>
          </p:blipFill>
          <p:spPr bwMode="auto">
            <a:xfrm>
              <a:off x="142415" y="4400855"/>
              <a:ext cx="982256" cy="749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er 16"/>
          <p:cNvGrpSpPr/>
          <p:nvPr/>
        </p:nvGrpSpPr>
        <p:grpSpPr>
          <a:xfrm>
            <a:off x="7150762" y="625763"/>
            <a:ext cx="1490604" cy="965892"/>
            <a:chOff x="2721201" y="3214660"/>
            <a:chExt cx="2599821" cy="1986035"/>
          </a:xfrm>
        </p:grpSpPr>
        <p:sp>
          <p:nvSpPr>
            <p:cNvPr id="18" name="Rectangle 17"/>
            <p:cNvSpPr/>
            <p:nvPr/>
          </p:nvSpPr>
          <p:spPr>
            <a:xfrm>
              <a:off x="3935104" y="3624153"/>
              <a:ext cx="1228588" cy="320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21201" y="3560246"/>
              <a:ext cx="1106573" cy="4746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Nom</a:t>
              </a:r>
              <a:endParaRPr lang="fr-FR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35104" y="4018750"/>
              <a:ext cx="1228588" cy="320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21201" y="3970160"/>
              <a:ext cx="1430917" cy="4746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Groupe</a:t>
              </a:r>
              <a:endParaRPr lang="fr-FR" sz="9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20490" y="3214660"/>
              <a:ext cx="1565547" cy="4746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b="1" dirty="0" smtClean="0">
                  <a:solidFill>
                    <a:prstClr val="black"/>
                  </a:solidFill>
                </a:rPr>
                <a:t>Requête</a:t>
              </a:r>
              <a:endParaRPr lang="fr-FR" sz="900" b="1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35104" y="4396118"/>
              <a:ext cx="1228588" cy="320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21201" y="4347528"/>
              <a:ext cx="1876982" cy="4746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Affectation</a:t>
              </a:r>
              <a:endParaRPr lang="fr-FR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35104" y="4774658"/>
              <a:ext cx="1228588" cy="320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21201" y="4726066"/>
              <a:ext cx="1095167" cy="4746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Type</a:t>
              </a:r>
              <a:endParaRPr lang="fr-FR" sz="900" dirty="0"/>
            </a:p>
          </p:txBody>
        </p:sp>
        <p:sp>
          <p:nvSpPr>
            <p:cNvPr id="27" name="Triangle isocèle 26"/>
            <p:cNvSpPr/>
            <p:nvPr/>
          </p:nvSpPr>
          <p:spPr>
            <a:xfrm rot="10800000">
              <a:off x="4919134" y="4075012"/>
              <a:ext cx="217021" cy="23232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" name="Triangle isocèle 27"/>
            <p:cNvSpPr/>
            <p:nvPr/>
          </p:nvSpPr>
          <p:spPr>
            <a:xfrm rot="10800000">
              <a:off x="4919134" y="4444342"/>
              <a:ext cx="217021" cy="23232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" name="Triangle isocèle 28"/>
            <p:cNvSpPr/>
            <p:nvPr/>
          </p:nvSpPr>
          <p:spPr>
            <a:xfrm rot="10800000">
              <a:off x="4919134" y="4826903"/>
              <a:ext cx="217021" cy="23232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2721201" y="3263226"/>
              <a:ext cx="2599821" cy="1929002"/>
            </a:xfrm>
            <a:prstGeom prst="roundRect">
              <a:avLst>
                <a:gd name="adj" fmla="val 979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31" name="Connecteur droit avec flèche 30"/>
          <p:cNvCxnSpPr/>
          <p:nvPr/>
        </p:nvCxnSpPr>
        <p:spPr>
          <a:xfrm>
            <a:off x="3485809" y="1152870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485810" y="732585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Saisie de la requête par Alice</a:t>
            </a:r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7855738" y="1587537"/>
            <a:ext cx="15839" cy="4527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3508200" y="2048807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528250" y="1384455"/>
            <a:ext cx="364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Formatage :normalisation + ajout 		des crédentials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2585710" y="3062670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Pk1,Pk2,Pk4</a:t>
            </a:r>
          </a:p>
          <a:p>
            <a:pPr algn="ctr"/>
            <a:r>
              <a:rPr lang="fr-FR" sz="1600" b="1" dirty="0" smtClean="0"/>
              <a:t>+</a:t>
            </a:r>
          </a:p>
          <a:p>
            <a:pPr algn="ctr"/>
            <a:r>
              <a:rPr lang="fr-FR" sz="1600" b="1" dirty="0" smtClean="0"/>
              <a:t>REQ</a:t>
            </a:r>
            <a:endParaRPr lang="fr-FR" sz="16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2264309" y="4988504"/>
            <a:ext cx="765921" cy="12006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Utilisateurs (1) </a:t>
            </a:r>
          </a:p>
          <a:p>
            <a:pPr algn="ctr"/>
            <a:endParaRPr lang="fr-FR" sz="800" b="1" dirty="0"/>
          </a:p>
          <a:p>
            <a:r>
              <a:rPr lang="fr-FR" sz="800" b="1" dirty="0" smtClean="0"/>
              <a:t>Login</a:t>
            </a:r>
          </a:p>
          <a:p>
            <a:r>
              <a:rPr lang="fr-FR" sz="800" dirty="0" smtClean="0"/>
              <a:t>H(</a:t>
            </a:r>
            <a:r>
              <a:rPr lang="fr-FR" sz="800" dirty="0" err="1" smtClean="0"/>
              <a:t>Password</a:t>
            </a:r>
            <a:r>
              <a:rPr lang="fr-FR" sz="800" dirty="0" smtClean="0"/>
              <a:t>)</a:t>
            </a:r>
          </a:p>
          <a:p>
            <a:r>
              <a:rPr lang="fr-FR" sz="800" noProof="1"/>
              <a:t>IP</a:t>
            </a:r>
          </a:p>
          <a:p>
            <a:r>
              <a:rPr lang="fr-FR" sz="800" noProof="1"/>
              <a:t>Port</a:t>
            </a:r>
          </a:p>
          <a:p>
            <a:r>
              <a:rPr lang="fr-FR" sz="800" i="1" noProof="1"/>
              <a:t>Frontale</a:t>
            </a:r>
            <a:endParaRPr lang="fr-FR" sz="800" dirty="0"/>
          </a:p>
          <a:p>
            <a:r>
              <a:rPr lang="fr-FR" sz="800" i="1" noProof="1"/>
              <a:t>ID_Statut</a:t>
            </a:r>
          </a:p>
          <a:p>
            <a:r>
              <a:rPr lang="fr-FR" sz="800" i="1" noProof="1"/>
              <a:t>ID_Affectation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142521" y="4988504"/>
            <a:ext cx="686576" cy="5636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Frontales (1)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b="1" dirty="0"/>
          </a:p>
        </p:txBody>
      </p:sp>
    </p:spTree>
    <p:extLst>
      <p:ext uri="{BB962C8B-B14F-4D97-AF65-F5344CB8AC3E}">
        <p14:creationId xmlns:p14="http://schemas.microsoft.com/office/powerpoint/2010/main" val="146672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isa\Downloads\noun_88101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42"/>
          <a:stretch/>
        </p:blipFill>
        <p:spPr bwMode="auto">
          <a:xfrm>
            <a:off x="2555776" y="548680"/>
            <a:ext cx="2053513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isa\Downloads\noun_81499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1"/>
          <a:stretch/>
        </p:blipFill>
        <p:spPr bwMode="auto">
          <a:xfrm>
            <a:off x="6813971" y="4149080"/>
            <a:ext cx="2089051" cy="176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Lisa\Downloads\noun_81506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5"/>
          <a:stretch/>
        </p:blipFill>
        <p:spPr bwMode="auto">
          <a:xfrm>
            <a:off x="6444208" y="2028888"/>
            <a:ext cx="2261235" cy="187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Lisa\Downloads\noun_88092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21"/>
          <a:stretch/>
        </p:blipFill>
        <p:spPr bwMode="auto">
          <a:xfrm>
            <a:off x="2746575" y="2524856"/>
            <a:ext cx="1964482" cy="162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Lisa\Downloads\noun_88097_cc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4"/>
          <a:stretch/>
        </p:blipFill>
        <p:spPr bwMode="auto">
          <a:xfrm>
            <a:off x="5220072" y="188640"/>
            <a:ext cx="1752891" cy="147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Lisa\Downloads\noun_74617_cc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60"/>
          <a:stretch/>
        </p:blipFill>
        <p:spPr bwMode="auto">
          <a:xfrm>
            <a:off x="2339753" y="4653136"/>
            <a:ext cx="1389063" cy="106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Lisa\Downloads\noun_75930_cc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6" t="21680" r="26816" b="36800"/>
          <a:stretch/>
        </p:blipFill>
        <p:spPr bwMode="auto">
          <a:xfrm>
            <a:off x="5148064" y="4797152"/>
            <a:ext cx="1206234" cy="10801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Lisa\Downloads\noun_75939_cc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7" t="20978" r="27311" b="35673"/>
          <a:stretch/>
        </p:blipFill>
        <p:spPr bwMode="auto">
          <a:xfrm>
            <a:off x="5258667" y="2028888"/>
            <a:ext cx="1914960" cy="187082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Lisa\Downloads\noun_38168_cc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96"/>
          <a:stretch/>
        </p:blipFill>
        <p:spPr bwMode="auto">
          <a:xfrm>
            <a:off x="611560" y="3071444"/>
            <a:ext cx="1944216" cy="16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Lisa\Downloads\noun_100758_cc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38"/>
          <a:stretch/>
        </p:blipFill>
        <p:spPr bwMode="auto">
          <a:xfrm>
            <a:off x="6813971" y="617531"/>
            <a:ext cx="1770311" cy="137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 descr="noun_160318_cc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4" t="12575" r="-1" b="29243"/>
          <a:stretch/>
        </p:blipFill>
        <p:spPr>
          <a:xfrm>
            <a:off x="251520" y="5301208"/>
            <a:ext cx="1252027" cy="720080"/>
          </a:xfrm>
          <a:prstGeom prst="rect">
            <a:avLst/>
          </a:prstGeom>
        </p:spPr>
      </p:pic>
      <p:pic>
        <p:nvPicPr>
          <p:cNvPr id="15" name="Image 14" descr="noun_100757_cc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2" t="11429" r="9859" b="27857"/>
          <a:stretch/>
        </p:blipFill>
        <p:spPr>
          <a:xfrm>
            <a:off x="612752" y="517443"/>
            <a:ext cx="1781589" cy="1471397"/>
          </a:xfrm>
          <a:prstGeom prst="rect">
            <a:avLst/>
          </a:prstGeom>
        </p:spPr>
      </p:pic>
      <p:pic>
        <p:nvPicPr>
          <p:cNvPr id="16" name="Image 15" descr="noun_43763_cc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9" t="4088" r="16427" b="16296"/>
          <a:stretch/>
        </p:blipFill>
        <p:spPr>
          <a:xfrm>
            <a:off x="4221268" y="4055578"/>
            <a:ext cx="489789" cy="599421"/>
          </a:xfrm>
          <a:prstGeom prst="rect">
            <a:avLst/>
          </a:prstGeom>
        </p:spPr>
      </p:pic>
      <p:pic>
        <p:nvPicPr>
          <p:cNvPr id="17" name="Image 16" descr="noun_43764_cc.pn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6" t="3848" r="18850" b="17259"/>
          <a:stretch/>
        </p:blipFill>
        <p:spPr>
          <a:xfrm>
            <a:off x="5065203" y="4003897"/>
            <a:ext cx="518560" cy="649239"/>
          </a:xfrm>
          <a:prstGeom prst="rect">
            <a:avLst/>
          </a:prstGeom>
        </p:spPr>
      </p:pic>
      <p:pic>
        <p:nvPicPr>
          <p:cNvPr id="18" name="Image 17" descr="noun_43762_cc.pn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2" t="4089" r="20151" b="16536"/>
          <a:stretch/>
        </p:blipFill>
        <p:spPr>
          <a:xfrm>
            <a:off x="4181719" y="4797152"/>
            <a:ext cx="442637" cy="584324"/>
          </a:xfrm>
          <a:prstGeom prst="rect">
            <a:avLst/>
          </a:prstGeom>
        </p:spPr>
      </p:pic>
      <p:pic>
        <p:nvPicPr>
          <p:cNvPr id="19" name="Image 18" descr="noun_43761_cc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5" t="4089" r="19695" b="17257"/>
          <a:stretch/>
        </p:blipFill>
        <p:spPr>
          <a:xfrm>
            <a:off x="5001726" y="4821442"/>
            <a:ext cx="436691" cy="5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5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noun_249512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0" t="3090" r="27989" b="16056"/>
          <a:stretch/>
        </p:blipFill>
        <p:spPr>
          <a:xfrm>
            <a:off x="3433584" y="2379052"/>
            <a:ext cx="1175627" cy="2026768"/>
          </a:xfrm>
          <a:prstGeom prst="rect">
            <a:avLst/>
          </a:prstGeom>
        </p:spPr>
      </p:pic>
      <p:grpSp>
        <p:nvGrpSpPr>
          <p:cNvPr id="17" name="Grouper 16"/>
          <p:cNvGrpSpPr/>
          <p:nvPr/>
        </p:nvGrpSpPr>
        <p:grpSpPr>
          <a:xfrm>
            <a:off x="266982" y="4240015"/>
            <a:ext cx="4190052" cy="2230668"/>
            <a:chOff x="48968" y="4387784"/>
            <a:chExt cx="4190052" cy="2230668"/>
          </a:xfrm>
        </p:grpSpPr>
        <p:pic>
          <p:nvPicPr>
            <p:cNvPr id="18" name="Image 17" descr="noun_43764_cc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36" t="3848" r="18850" b="17259"/>
            <a:stretch/>
          </p:blipFill>
          <p:spPr>
            <a:xfrm>
              <a:off x="2183190" y="4806984"/>
              <a:ext cx="518560" cy="649239"/>
            </a:xfrm>
            <a:prstGeom prst="rect">
              <a:avLst/>
            </a:prstGeom>
          </p:spPr>
        </p:pic>
        <p:pic>
          <p:nvPicPr>
            <p:cNvPr id="19" name="Image 18" descr="noun_43762_cc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22" t="4089" r="20151" b="16536"/>
            <a:stretch/>
          </p:blipFill>
          <p:spPr>
            <a:xfrm>
              <a:off x="2442470" y="5665101"/>
              <a:ext cx="490433" cy="647420"/>
            </a:xfrm>
            <a:prstGeom prst="rect">
              <a:avLst/>
            </a:prstGeom>
          </p:spPr>
        </p:pic>
        <p:pic>
          <p:nvPicPr>
            <p:cNvPr id="20" name="Image 19" descr="noun_43761_cc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75" t="4089" r="19695" b="17257"/>
            <a:stretch/>
          </p:blipFill>
          <p:spPr>
            <a:xfrm>
              <a:off x="923718" y="4940874"/>
              <a:ext cx="436691" cy="560034"/>
            </a:xfrm>
            <a:prstGeom prst="rect">
              <a:avLst/>
            </a:prstGeom>
          </p:spPr>
        </p:pic>
        <p:grpSp>
          <p:nvGrpSpPr>
            <p:cNvPr id="21" name="Grouper 20"/>
            <p:cNvGrpSpPr/>
            <p:nvPr/>
          </p:nvGrpSpPr>
          <p:grpSpPr>
            <a:xfrm>
              <a:off x="3166896" y="4940874"/>
              <a:ext cx="968672" cy="960089"/>
              <a:chOff x="3959026" y="3661998"/>
              <a:chExt cx="3125434" cy="3196001"/>
            </a:xfrm>
          </p:grpSpPr>
          <p:pic>
            <p:nvPicPr>
              <p:cNvPr id="23" name="Image 22" descr="noun_100757_cc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72" t="11429" r="9859" b="27857"/>
              <a:stretch/>
            </p:blipFill>
            <p:spPr>
              <a:xfrm>
                <a:off x="5302871" y="5377522"/>
                <a:ext cx="1781589" cy="1471397"/>
              </a:xfrm>
              <a:prstGeom prst="rect">
                <a:avLst/>
              </a:prstGeom>
            </p:spPr>
          </p:pic>
          <p:pic>
            <p:nvPicPr>
              <p:cNvPr id="24" name="Image 23" descr="noun_249512_cc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110" t="3090" r="27989" b="16056"/>
              <a:stretch/>
            </p:blipFill>
            <p:spPr>
              <a:xfrm>
                <a:off x="3959026" y="3661998"/>
                <a:ext cx="1853840" cy="3196001"/>
              </a:xfrm>
              <a:prstGeom prst="rect">
                <a:avLst/>
              </a:prstGeom>
            </p:spPr>
          </p:pic>
        </p:grpSp>
        <p:pic>
          <p:nvPicPr>
            <p:cNvPr id="22" name="Image 21" descr="noun_42893_cc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20" t="21300" r="9688" b="35742"/>
            <a:stretch/>
          </p:blipFill>
          <p:spPr>
            <a:xfrm>
              <a:off x="48968" y="4387784"/>
              <a:ext cx="4190052" cy="2230668"/>
            </a:xfrm>
            <a:prstGeom prst="rect">
              <a:avLst/>
            </a:prstGeom>
          </p:spPr>
        </p:pic>
      </p:grpSp>
      <p:grpSp>
        <p:nvGrpSpPr>
          <p:cNvPr id="39" name="Grouper 38"/>
          <p:cNvGrpSpPr/>
          <p:nvPr/>
        </p:nvGrpSpPr>
        <p:grpSpPr>
          <a:xfrm>
            <a:off x="-35974" y="-55531"/>
            <a:ext cx="4609543" cy="2230668"/>
            <a:chOff x="-158094" y="-61707"/>
            <a:chExt cx="4609543" cy="2230668"/>
          </a:xfrm>
        </p:grpSpPr>
        <p:pic>
          <p:nvPicPr>
            <p:cNvPr id="6" name="Image 5" descr="noun_43763_cc.pn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19" t="4088" r="16427" b="16296"/>
            <a:stretch/>
          </p:blipFill>
          <p:spPr>
            <a:xfrm>
              <a:off x="2499071" y="1096040"/>
              <a:ext cx="489789" cy="599421"/>
            </a:xfrm>
            <a:prstGeom prst="rect">
              <a:avLst/>
            </a:prstGeom>
          </p:spPr>
        </p:pic>
        <p:pic>
          <p:nvPicPr>
            <p:cNvPr id="26" name="Image 25" descr="noun_43764_cc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36" t="3848" r="18850" b="17259"/>
            <a:stretch/>
          </p:blipFill>
          <p:spPr>
            <a:xfrm>
              <a:off x="937214" y="439591"/>
              <a:ext cx="518560" cy="649239"/>
            </a:xfrm>
            <a:prstGeom prst="rect">
              <a:avLst/>
            </a:prstGeom>
          </p:spPr>
        </p:pic>
        <p:pic>
          <p:nvPicPr>
            <p:cNvPr id="27" name="Image 26" descr="noun_43762_cc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22" t="4089" r="20151" b="16536"/>
            <a:stretch/>
          </p:blipFill>
          <p:spPr>
            <a:xfrm>
              <a:off x="1588050" y="881903"/>
              <a:ext cx="442637" cy="584324"/>
            </a:xfrm>
            <a:prstGeom prst="rect">
              <a:avLst/>
            </a:prstGeom>
          </p:spPr>
        </p:pic>
        <p:pic>
          <p:nvPicPr>
            <p:cNvPr id="28" name="Image 27" descr="noun_43761_cc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75" t="4089" r="19695" b="17257"/>
            <a:stretch/>
          </p:blipFill>
          <p:spPr>
            <a:xfrm>
              <a:off x="349353" y="1196673"/>
              <a:ext cx="436691" cy="560034"/>
            </a:xfrm>
            <a:prstGeom prst="rect">
              <a:avLst/>
            </a:prstGeom>
          </p:spPr>
        </p:pic>
        <p:grpSp>
          <p:nvGrpSpPr>
            <p:cNvPr id="29" name="Grouper 28"/>
            <p:cNvGrpSpPr/>
            <p:nvPr/>
          </p:nvGrpSpPr>
          <p:grpSpPr>
            <a:xfrm>
              <a:off x="3482777" y="881903"/>
              <a:ext cx="968672" cy="960089"/>
              <a:chOff x="3959026" y="3661998"/>
              <a:chExt cx="3125434" cy="3196001"/>
            </a:xfrm>
          </p:grpSpPr>
          <p:pic>
            <p:nvPicPr>
              <p:cNvPr id="31" name="Image 30" descr="noun_100757_cc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72" t="11429" r="9859" b="27857"/>
              <a:stretch/>
            </p:blipFill>
            <p:spPr>
              <a:xfrm>
                <a:off x="5302871" y="5377522"/>
                <a:ext cx="1781589" cy="1471397"/>
              </a:xfrm>
              <a:prstGeom prst="rect">
                <a:avLst/>
              </a:prstGeom>
            </p:spPr>
          </p:pic>
          <p:pic>
            <p:nvPicPr>
              <p:cNvPr id="32" name="Image 31" descr="noun_249512_cc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110" t="3090" r="27989" b="16056"/>
              <a:stretch/>
            </p:blipFill>
            <p:spPr>
              <a:xfrm>
                <a:off x="3959026" y="3661998"/>
                <a:ext cx="1853840" cy="3196001"/>
              </a:xfrm>
              <a:prstGeom prst="rect">
                <a:avLst/>
              </a:prstGeom>
            </p:spPr>
          </p:pic>
        </p:grpSp>
        <p:pic>
          <p:nvPicPr>
            <p:cNvPr id="30" name="Image 29" descr="noun_42893_cc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20" t="21300" r="9688" b="35742"/>
            <a:stretch/>
          </p:blipFill>
          <p:spPr>
            <a:xfrm>
              <a:off x="-158094" y="-61707"/>
              <a:ext cx="4190052" cy="2230668"/>
            </a:xfrm>
            <a:prstGeom prst="rect">
              <a:avLst/>
            </a:prstGeom>
          </p:spPr>
        </p:pic>
      </p:grpSp>
      <p:pic>
        <p:nvPicPr>
          <p:cNvPr id="36" name="Image 35" descr="noun_43764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6" t="3848" r="18850" b="17259"/>
          <a:stretch/>
        </p:blipFill>
        <p:spPr>
          <a:xfrm>
            <a:off x="6446580" y="4358886"/>
            <a:ext cx="429413" cy="495990"/>
          </a:xfrm>
          <a:prstGeom prst="rect">
            <a:avLst/>
          </a:prstGeom>
        </p:spPr>
      </p:pic>
      <p:grpSp>
        <p:nvGrpSpPr>
          <p:cNvPr id="40" name="Grouper 39"/>
          <p:cNvGrpSpPr/>
          <p:nvPr/>
        </p:nvGrpSpPr>
        <p:grpSpPr>
          <a:xfrm>
            <a:off x="4953948" y="599721"/>
            <a:ext cx="4190052" cy="2503111"/>
            <a:chOff x="4132763" y="591794"/>
            <a:chExt cx="4190052" cy="2503111"/>
          </a:xfrm>
        </p:grpSpPr>
        <p:pic>
          <p:nvPicPr>
            <p:cNvPr id="2" name="Image 1" descr="noun_43764_cc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36" t="3848" r="18850" b="17259"/>
            <a:stretch/>
          </p:blipFill>
          <p:spPr>
            <a:xfrm>
              <a:off x="6596709" y="888884"/>
              <a:ext cx="518560" cy="649239"/>
            </a:xfrm>
            <a:prstGeom prst="rect">
              <a:avLst/>
            </a:prstGeom>
          </p:spPr>
        </p:pic>
        <p:pic>
          <p:nvPicPr>
            <p:cNvPr id="4" name="Image 3" descr="noun_43762_cc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22" t="4089" r="20151" b="16536"/>
            <a:stretch/>
          </p:blipFill>
          <p:spPr>
            <a:xfrm>
              <a:off x="6855989" y="1747001"/>
              <a:ext cx="490433" cy="647420"/>
            </a:xfrm>
            <a:prstGeom prst="rect">
              <a:avLst/>
            </a:prstGeom>
          </p:spPr>
        </p:pic>
        <p:pic>
          <p:nvPicPr>
            <p:cNvPr id="5" name="Image 4" descr="noun_43761_cc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75" t="4089" r="19695" b="17257"/>
            <a:stretch/>
          </p:blipFill>
          <p:spPr>
            <a:xfrm>
              <a:off x="5337237" y="1022774"/>
              <a:ext cx="436691" cy="560034"/>
            </a:xfrm>
            <a:prstGeom prst="rect">
              <a:avLst/>
            </a:prstGeom>
          </p:spPr>
        </p:pic>
        <p:grpSp>
          <p:nvGrpSpPr>
            <p:cNvPr id="12" name="Grouper 11"/>
            <p:cNvGrpSpPr/>
            <p:nvPr/>
          </p:nvGrpSpPr>
          <p:grpSpPr>
            <a:xfrm>
              <a:off x="4968541" y="2134816"/>
              <a:ext cx="968672" cy="960089"/>
              <a:chOff x="3131584" y="2970965"/>
              <a:chExt cx="3125433" cy="3196001"/>
            </a:xfrm>
          </p:grpSpPr>
          <p:pic>
            <p:nvPicPr>
              <p:cNvPr id="7" name="Image 6" descr="noun_100757_cc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72" t="11429" r="9859" b="27857"/>
              <a:stretch/>
            </p:blipFill>
            <p:spPr>
              <a:xfrm>
                <a:off x="4475430" y="4686489"/>
                <a:ext cx="1781587" cy="1471396"/>
              </a:xfrm>
              <a:prstGeom prst="rect">
                <a:avLst/>
              </a:prstGeom>
            </p:spPr>
          </p:pic>
          <p:pic>
            <p:nvPicPr>
              <p:cNvPr id="8" name="Image 7" descr="noun_249512_cc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110" t="3090" r="27989" b="16056"/>
              <a:stretch/>
            </p:blipFill>
            <p:spPr>
              <a:xfrm>
                <a:off x="3131584" y="2970965"/>
                <a:ext cx="1853838" cy="3196001"/>
              </a:xfrm>
              <a:prstGeom prst="rect">
                <a:avLst/>
              </a:prstGeom>
            </p:spPr>
          </p:pic>
        </p:grpSp>
        <p:pic>
          <p:nvPicPr>
            <p:cNvPr id="14" name="Image 13" descr="noun_42893_cc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20" t="21300" r="9688" b="35742"/>
            <a:stretch/>
          </p:blipFill>
          <p:spPr>
            <a:xfrm>
              <a:off x="4132763" y="591794"/>
              <a:ext cx="4190052" cy="2230668"/>
            </a:xfrm>
            <a:prstGeom prst="rect">
              <a:avLst/>
            </a:prstGeom>
          </p:spPr>
        </p:pic>
        <p:pic>
          <p:nvPicPr>
            <p:cNvPr id="35" name="Image 34" descr="noun_43763_cc.pn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19" t="4088" r="16427" b="16296"/>
            <a:stretch/>
          </p:blipFill>
          <p:spPr>
            <a:xfrm>
              <a:off x="5948770" y="1695461"/>
              <a:ext cx="489789" cy="599421"/>
            </a:xfrm>
            <a:prstGeom prst="rect">
              <a:avLst/>
            </a:prstGeom>
          </p:spPr>
        </p:pic>
        <p:pic>
          <p:nvPicPr>
            <p:cNvPr id="37" name="Image 36" descr="noun_43762_cc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22" t="4089" r="20151" b="16536"/>
            <a:stretch/>
          </p:blipFill>
          <p:spPr>
            <a:xfrm>
              <a:off x="4622566" y="1786801"/>
              <a:ext cx="442637" cy="584324"/>
            </a:xfrm>
            <a:prstGeom prst="rect">
              <a:avLst/>
            </a:prstGeom>
          </p:spPr>
        </p:pic>
      </p:grpSp>
      <p:sp>
        <p:nvSpPr>
          <p:cNvPr id="41" name="ZoneTexte 40"/>
          <p:cNvSpPr txBox="1"/>
          <p:nvPr/>
        </p:nvSpPr>
        <p:spPr>
          <a:xfrm>
            <a:off x="6997298" y="4395519"/>
            <a:ext cx="214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Utilisateur/</a:t>
            </a:r>
          </a:p>
          <a:p>
            <a:r>
              <a:rPr lang="fr-FR" dirty="0" smtClean="0"/>
              <a:t>Machine personnelle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7021279" y="3712051"/>
            <a:ext cx="111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Cluster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997300" y="5263653"/>
            <a:ext cx="145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Frontale/BD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6997299" y="5947122"/>
            <a:ext cx="177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Serveur </a:t>
            </a:r>
            <a:r>
              <a:rPr lang="fr-FR" dirty="0"/>
              <a:t>Central </a:t>
            </a:r>
            <a:endParaRPr lang="fr-FR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6373308" y="3585749"/>
            <a:ext cx="2770691" cy="2764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Image 45" descr="noun_249512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0" t="3090" r="27989" b="16056"/>
          <a:stretch/>
        </p:blipFill>
        <p:spPr>
          <a:xfrm>
            <a:off x="6446580" y="5768367"/>
            <a:ext cx="311818" cy="537571"/>
          </a:xfrm>
          <a:prstGeom prst="rect">
            <a:avLst/>
          </a:prstGeom>
        </p:spPr>
      </p:pic>
      <p:pic>
        <p:nvPicPr>
          <p:cNvPr id="47" name="Image 46" descr="noun_100757_c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2" t="11429" r="9859" b="27857"/>
          <a:stretch/>
        </p:blipFill>
        <p:spPr>
          <a:xfrm>
            <a:off x="6679262" y="5355349"/>
            <a:ext cx="308723" cy="247132"/>
          </a:xfrm>
          <a:prstGeom prst="rect">
            <a:avLst/>
          </a:prstGeom>
        </p:spPr>
      </p:pic>
      <p:pic>
        <p:nvPicPr>
          <p:cNvPr id="48" name="Image 47" descr="noun_249512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0" t="3090" r="27989" b="16056"/>
          <a:stretch/>
        </p:blipFill>
        <p:spPr>
          <a:xfrm>
            <a:off x="6468025" y="5068416"/>
            <a:ext cx="321243" cy="536793"/>
          </a:xfrm>
          <a:prstGeom prst="rect">
            <a:avLst/>
          </a:prstGeom>
        </p:spPr>
      </p:pic>
      <p:pic>
        <p:nvPicPr>
          <p:cNvPr id="49" name="Image 48" descr="noun_42893_cc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21300" r="9688" b="35742"/>
          <a:stretch/>
        </p:blipFill>
        <p:spPr>
          <a:xfrm>
            <a:off x="6425593" y="3712052"/>
            <a:ext cx="576183" cy="3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6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/>
          <p:nvPr/>
        </p:nvCxnSpPr>
        <p:spPr>
          <a:xfrm>
            <a:off x="2880240" y="1916832"/>
            <a:ext cx="3852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2631976" y="2037409"/>
            <a:ext cx="567680" cy="521703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B 11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Connecteur droit 3"/>
          <p:cNvCxnSpPr>
            <a:stCxn id="3" idx="0"/>
          </p:cNvCxnSpPr>
          <p:nvPr/>
        </p:nvCxnSpPr>
        <p:spPr>
          <a:xfrm flipV="1">
            <a:off x="2915816" y="1916834"/>
            <a:ext cx="0" cy="1205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483768" y="2636912"/>
            <a:ext cx="864096" cy="3428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dirty="0" smtClean="0"/>
              <a:t>CVL</a:t>
            </a:r>
            <a:endParaRPr lang="fr-FR" sz="1050" b="1" kern="1200" dirty="0"/>
          </a:p>
        </p:txBody>
      </p:sp>
      <p:sp>
        <p:nvSpPr>
          <p:cNvPr id="6" name="Ellipse 5"/>
          <p:cNvSpPr/>
          <p:nvPr/>
        </p:nvSpPr>
        <p:spPr>
          <a:xfrm>
            <a:off x="3346359" y="2037409"/>
            <a:ext cx="567680" cy="521703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B 12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9852" y="2582049"/>
            <a:ext cx="864096" cy="3428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kern="1200" dirty="0" smtClean="0"/>
              <a:t>Lyon</a:t>
            </a:r>
            <a:endParaRPr lang="fr-FR" sz="1050" b="1" kern="1200" dirty="0"/>
          </a:p>
        </p:txBody>
      </p:sp>
      <p:sp>
        <p:nvSpPr>
          <p:cNvPr id="8" name="Ellipse 7"/>
          <p:cNvSpPr/>
          <p:nvPr/>
        </p:nvSpPr>
        <p:spPr>
          <a:xfrm>
            <a:off x="4109643" y="2037409"/>
            <a:ext cx="567680" cy="521703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B 13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95936" y="2582049"/>
            <a:ext cx="936104" cy="3428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dirty="0" smtClean="0"/>
              <a:t>Rennes</a:t>
            </a:r>
            <a:endParaRPr lang="fr-FR" sz="1050" b="1" kern="1200" dirty="0" smtClean="0"/>
          </a:p>
        </p:txBody>
      </p:sp>
      <p:sp>
        <p:nvSpPr>
          <p:cNvPr id="10" name="Ellipse 9"/>
          <p:cNvSpPr/>
          <p:nvPr/>
        </p:nvSpPr>
        <p:spPr>
          <a:xfrm>
            <a:off x="4872927" y="2037409"/>
            <a:ext cx="567680" cy="521703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B 14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24028" y="2582049"/>
            <a:ext cx="864096" cy="3428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kern="1200" dirty="0" smtClean="0"/>
              <a:t>Rouen</a:t>
            </a:r>
            <a:endParaRPr lang="fr-FR" sz="1050" b="1" kern="1200" dirty="0"/>
          </a:p>
        </p:txBody>
      </p:sp>
      <p:sp>
        <p:nvSpPr>
          <p:cNvPr id="12" name="Ellipse 11"/>
          <p:cNvSpPr/>
          <p:nvPr/>
        </p:nvSpPr>
        <p:spPr>
          <a:xfrm>
            <a:off x="5636211" y="2037409"/>
            <a:ext cx="567680" cy="521703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B 15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80112" y="2582049"/>
            <a:ext cx="864096" cy="3428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kern="1200" dirty="0" smtClean="0"/>
              <a:t>Toulouse</a:t>
            </a:r>
            <a:endParaRPr lang="fr-FR" sz="1050" b="1" kern="1200" dirty="0"/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3630199" y="1916832"/>
            <a:ext cx="0" cy="1205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393483" y="1916832"/>
            <a:ext cx="0" cy="1205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5156767" y="1916832"/>
            <a:ext cx="0" cy="1205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5920051" y="1916832"/>
            <a:ext cx="0" cy="1205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6399497" y="2037409"/>
            <a:ext cx="567680" cy="521703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B 16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00192" y="2582049"/>
            <a:ext cx="864096" cy="3428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kern="1200" dirty="0" smtClean="0"/>
              <a:t>Strasbourg</a:t>
            </a:r>
            <a:endParaRPr lang="fr-FR" sz="1050" b="1" kern="1200" dirty="0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6683337" y="1916832"/>
            <a:ext cx="0" cy="1205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2195736" y="3217168"/>
            <a:ext cx="567680" cy="547788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C 111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3077834" y="3217168"/>
            <a:ext cx="567680" cy="547788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C 112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95736" y="3825044"/>
            <a:ext cx="576064" cy="1080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kern="1200" dirty="0" smtClean="0"/>
              <a:t>STI</a:t>
            </a:r>
            <a:endParaRPr lang="fr-FR" sz="1050" b="1" kern="1200" dirty="0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479576" y="3068962"/>
            <a:ext cx="0" cy="1482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79576" y="3068960"/>
            <a:ext cx="900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3361673" y="3068960"/>
            <a:ext cx="0" cy="1482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31840" y="3861048"/>
            <a:ext cx="504056" cy="720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kern="1200" dirty="0" smtClean="0"/>
              <a:t>MRI</a:t>
            </a:r>
            <a:endParaRPr lang="fr-FR" sz="1050" b="1" kern="1200" dirty="0"/>
          </a:p>
        </p:txBody>
      </p:sp>
      <p:sp>
        <p:nvSpPr>
          <p:cNvPr id="28" name="Ellipse 27"/>
          <p:cNvSpPr/>
          <p:nvPr/>
        </p:nvSpPr>
        <p:spPr>
          <a:xfrm>
            <a:off x="4499992" y="1081012"/>
            <a:ext cx="567680" cy="547788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A 1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911624" y="2924944"/>
            <a:ext cx="0" cy="1482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55976" y="1628800"/>
            <a:ext cx="864096" cy="1440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dirty="0" smtClean="0"/>
              <a:t>INSA</a:t>
            </a:r>
            <a:endParaRPr lang="fr-FR" sz="1050" b="1" kern="1200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4788024" y="1768626"/>
            <a:ext cx="0" cy="1482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2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er 202"/>
          <p:cNvGrpSpPr/>
          <p:nvPr/>
        </p:nvGrpSpPr>
        <p:grpSpPr>
          <a:xfrm>
            <a:off x="3995936" y="4706285"/>
            <a:ext cx="3960440" cy="1062975"/>
            <a:chOff x="4283968" y="5373216"/>
            <a:chExt cx="3960440" cy="1062975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4698360" y="5373216"/>
              <a:ext cx="313200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4432176" y="5493793"/>
              <a:ext cx="567680" cy="5217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1121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84" name="Connecteur droit 83"/>
            <p:cNvCxnSpPr>
              <a:stCxn id="83" idx="0"/>
            </p:cNvCxnSpPr>
            <p:nvPr/>
          </p:nvCxnSpPr>
          <p:spPr>
            <a:xfrm flipV="1">
              <a:off x="4716016" y="5373218"/>
              <a:ext cx="0" cy="1205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83968" y="6093296"/>
              <a:ext cx="864096" cy="3428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dirty="0" smtClean="0"/>
                <a:t>Formation de la vie étudiante</a:t>
              </a:r>
              <a:endParaRPr lang="fr-FR" sz="1050" b="1" kern="1200" dirty="0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188260" y="5493793"/>
              <a:ext cx="567680" cy="5217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1122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40052" y="6038433"/>
              <a:ext cx="864096" cy="3428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Scolarité</a:t>
              </a:r>
              <a:endParaRPr lang="fr-FR" sz="1050" b="1" kern="12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5980348" y="5493793"/>
              <a:ext cx="567680" cy="5217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1123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96136" y="6038433"/>
              <a:ext cx="936104" cy="3428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dirty="0" smtClean="0"/>
                <a:t>Relations Internationales</a:t>
              </a:r>
              <a:endParaRPr lang="fr-FR" sz="1050" b="1" kern="1200" dirty="0" smtClean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6772436" y="5493793"/>
              <a:ext cx="567680" cy="5217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1124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624228" y="6038433"/>
              <a:ext cx="864096" cy="3428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Relations </a:t>
              </a:r>
              <a:r>
                <a:rPr lang="fr-FR" sz="1050" b="1" dirty="0" smtClean="0"/>
                <a:t>Entreprises</a:t>
              </a:r>
              <a:endParaRPr lang="fr-FR" sz="1050" b="1" kern="1200" dirty="0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7528520" y="5493793"/>
              <a:ext cx="567680" cy="5217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1125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80312" y="6038433"/>
              <a:ext cx="864096" cy="3428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Informatique</a:t>
              </a:r>
              <a:endParaRPr lang="fr-FR" sz="1050" b="1" kern="1200" dirty="0"/>
            </a:p>
          </p:txBody>
        </p:sp>
        <p:cxnSp>
          <p:nvCxnSpPr>
            <p:cNvPr id="150" name="Connecteur droit 149"/>
            <p:cNvCxnSpPr/>
            <p:nvPr/>
          </p:nvCxnSpPr>
          <p:spPr>
            <a:xfrm flipV="1">
              <a:off x="5472100" y="5373216"/>
              <a:ext cx="0" cy="1205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 flipV="1">
              <a:off x="6264188" y="5373216"/>
              <a:ext cx="0" cy="1205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V="1">
              <a:off x="7056276" y="5373216"/>
              <a:ext cx="0" cy="1205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V="1">
              <a:off x="7812360" y="5373216"/>
              <a:ext cx="0" cy="1205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er 203"/>
          <p:cNvGrpSpPr/>
          <p:nvPr/>
        </p:nvGrpSpPr>
        <p:grpSpPr>
          <a:xfrm>
            <a:off x="1043608" y="4733716"/>
            <a:ext cx="2592288" cy="1008112"/>
            <a:chOff x="5004048" y="3212976"/>
            <a:chExt cx="2592288" cy="1008112"/>
          </a:xfrm>
        </p:grpSpPr>
        <p:sp>
          <p:nvSpPr>
            <p:cNvPr id="205" name="Ellipse 204"/>
            <p:cNvSpPr/>
            <p:nvPr/>
          </p:nvSpPr>
          <p:spPr>
            <a:xfrm>
              <a:off x="5188260" y="3361184"/>
              <a:ext cx="567680" cy="547788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D1111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5004048" y="4005064"/>
              <a:ext cx="864096" cy="216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Enseignant Chercheur</a:t>
              </a:r>
              <a:endParaRPr lang="fr-FR" sz="1050" b="1" kern="1200" dirty="0"/>
            </a:p>
          </p:txBody>
        </p:sp>
        <p:sp>
          <p:nvSpPr>
            <p:cNvPr id="207" name="Ellipse 206"/>
            <p:cNvSpPr/>
            <p:nvPr/>
          </p:nvSpPr>
          <p:spPr>
            <a:xfrm>
              <a:off x="6034354" y="3361184"/>
              <a:ext cx="567680" cy="547788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D1112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68144" y="3969060"/>
              <a:ext cx="864096" cy="2520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Chef de Département</a:t>
              </a:r>
              <a:endParaRPr lang="fr-FR" sz="1050" b="1" kern="1200" dirty="0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6880448" y="3361184"/>
              <a:ext cx="567680" cy="547788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D1113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732240" y="3933056"/>
              <a:ext cx="864096" cy="2880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Intervenant extérieur</a:t>
              </a:r>
              <a:endParaRPr lang="fr-FR" sz="1050" b="1" kern="1200" dirty="0"/>
            </a:p>
          </p:txBody>
        </p:sp>
        <p:cxnSp>
          <p:nvCxnSpPr>
            <p:cNvPr id="211" name="Connecteur droit 210"/>
            <p:cNvCxnSpPr/>
            <p:nvPr/>
          </p:nvCxnSpPr>
          <p:spPr>
            <a:xfrm flipV="1">
              <a:off x="5472099" y="3212978"/>
              <a:ext cx="0" cy="14820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211"/>
            <p:cNvCxnSpPr/>
            <p:nvPr/>
          </p:nvCxnSpPr>
          <p:spPr>
            <a:xfrm>
              <a:off x="5436096" y="3212976"/>
              <a:ext cx="1763999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V="1">
              <a:off x="7164287" y="3212976"/>
              <a:ext cx="0" cy="1482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213"/>
            <p:cNvCxnSpPr/>
            <p:nvPr/>
          </p:nvCxnSpPr>
          <p:spPr>
            <a:xfrm flipV="1">
              <a:off x="6318193" y="3212976"/>
              <a:ext cx="0" cy="14820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er 235"/>
          <p:cNvGrpSpPr/>
          <p:nvPr/>
        </p:nvGrpSpPr>
        <p:grpSpPr>
          <a:xfrm>
            <a:off x="1403648" y="3176972"/>
            <a:ext cx="2376264" cy="1008112"/>
            <a:chOff x="4139952" y="3717032"/>
            <a:chExt cx="2376264" cy="1008112"/>
          </a:xfrm>
        </p:grpSpPr>
        <p:sp>
          <p:nvSpPr>
            <p:cNvPr id="12" name="Ellipse 11"/>
            <p:cNvSpPr/>
            <p:nvPr/>
          </p:nvSpPr>
          <p:spPr>
            <a:xfrm>
              <a:off x="4216152" y="3865240"/>
              <a:ext cx="567680" cy="547788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 111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8144" y="4437112"/>
              <a:ext cx="648072" cy="216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Directeur</a:t>
              </a:r>
              <a:endParaRPr lang="fr-FR" sz="1050" b="1" kern="1200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5026242" y="3865240"/>
              <a:ext cx="567680" cy="547788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 112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139952" y="4437112"/>
              <a:ext cx="720080" cy="180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Enseignant</a:t>
              </a:r>
              <a:endParaRPr lang="fr-FR" sz="1050" b="1" kern="1200" dirty="0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872336" y="3865240"/>
              <a:ext cx="567680" cy="547788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 113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4463987" y="3717034"/>
              <a:ext cx="0" cy="14820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427984" y="3717032"/>
              <a:ext cx="1763999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/>
            <p:cNvCxnSpPr/>
            <p:nvPr/>
          </p:nvCxnSpPr>
          <p:spPr>
            <a:xfrm flipV="1">
              <a:off x="6156175" y="3717032"/>
              <a:ext cx="0" cy="1482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5310081" y="3717032"/>
              <a:ext cx="0" cy="14820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Rectangle 214"/>
            <p:cNvSpPr/>
            <p:nvPr/>
          </p:nvSpPr>
          <p:spPr>
            <a:xfrm>
              <a:off x="4860032" y="4437112"/>
              <a:ext cx="864096" cy="2880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Service </a:t>
              </a:r>
              <a:r>
                <a:rPr lang="fr-FR" sz="1050" b="1" dirty="0" smtClean="0"/>
                <a:t>Administratif</a:t>
              </a:r>
              <a:endParaRPr lang="fr-FR" sz="1050" b="1" kern="1200" dirty="0"/>
            </a:p>
          </p:txBody>
        </p:sp>
      </p:grpSp>
      <p:cxnSp>
        <p:nvCxnSpPr>
          <p:cNvPr id="217" name="Connecteur en angle 216"/>
          <p:cNvCxnSpPr>
            <a:stCxn id="45" idx="2"/>
            <a:endCxn id="207" idx="0"/>
          </p:cNvCxnSpPr>
          <p:nvPr/>
        </p:nvCxnSpPr>
        <p:spPr>
          <a:xfrm rot="16200000" flipH="1">
            <a:off x="1658295" y="4182465"/>
            <a:ext cx="804852" cy="59406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en angle 219"/>
          <p:cNvCxnSpPr>
            <a:stCxn id="215" idx="2"/>
            <a:endCxn id="93" idx="0"/>
          </p:cNvCxnSpPr>
          <p:nvPr/>
        </p:nvCxnSpPr>
        <p:spPr>
          <a:xfrm rot="16200000" flipH="1">
            <a:off x="3945077" y="2795783"/>
            <a:ext cx="641778" cy="342038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8" name="Grouper 267"/>
          <p:cNvGrpSpPr/>
          <p:nvPr/>
        </p:nvGrpSpPr>
        <p:grpSpPr>
          <a:xfrm>
            <a:off x="4319972" y="3212976"/>
            <a:ext cx="3204356" cy="1008112"/>
            <a:chOff x="2735796" y="980728"/>
            <a:chExt cx="3204356" cy="1008112"/>
          </a:xfrm>
        </p:grpSpPr>
        <p:cxnSp>
          <p:nvCxnSpPr>
            <p:cNvPr id="250" name="Connecteur droit 249"/>
            <p:cNvCxnSpPr/>
            <p:nvPr/>
          </p:nvCxnSpPr>
          <p:spPr>
            <a:xfrm>
              <a:off x="3131840" y="980728"/>
              <a:ext cx="2394264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Ellipse 253"/>
            <p:cNvSpPr/>
            <p:nvPr/>
          </p:nvSpPr>
          <p:spPr>
            <a:xfrm>
              <a:off x="2884004" y="1101305"/>
              <a:ext cx="567680" cy="5217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 121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735796" y="1645945"/>
              <a:ext cx="864096" cy="3428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Prép</a:t>
              </a:r>
              <a:r>
                <a:rPr lang="fr-FR" sz="1050" b="1" dirty="0" smtClean="0"/>
                <a:t>a intégrée</a:t>
              </a:r>
              <a:endParaRPr lang="fr-FR" sz="1050" b="1" kern="1200" dirty="0"/>
            </a:p>
          </p:txBody>
        </p:sp>
        <p:sp>
          <p:nvSpPr>
            <p:cNvPr id="256" name="Ellipse 255"/>
            <p:cNvSpPr/>
            <p:nvPr/>
          </p:nvSpPr>
          <p:spPr>
            <a:xfrm>
              <a:off x="3676092" y="1101305"/>
              <a:ext cx="567680" cy="5217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 122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491880" y="1645945"/>
              <a:ext cx="936104" cy="3428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dirty="0" smtClean="0"/>
                <a:t>Élève</a:t>
              </a:r>
              <a:br>
                <a:rPr lang="fr-FR" sz="1050" b="1" dirty="0" smtClean="0"/>
              </a:br>
              <a:r>
                <a:rPr lang="fr-FR" sz="1050" b="1" dirty="0" smtClean="0"/>
                <a:t> ingénieur</a:t>
              </a:r>
              <a:endParaRPr lang="fr-FR" sz="1050" b="1" kern="1200" dirty="0" smtClean="0"/>
            </a:p>
          </p:txBody>
        </p:sp>
        <p:sp>
          <p:nvSpPr>
            <p:cNvPr id="258" name="Ellipse 257"/>
            <p:cNvSpPr/>
            <p:nvPr/>
          </p:nvSpPr>
          <p:spPr>
            <a:xfrm>
              <a:off x="4468180" y="1101305"/>
              <a:ext cx="567680" cy="5217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 123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319972" y="1645945"/>
              <a:ext cx="864096" cy="3428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Master</a:t>
              </a:r>
              <a:endParaRPr lang="fr-FR" sz="1050" b="1" kern="1200" dirty="0"/>
            </a:p>
          </p:txBody>
        </p:sp>
        <p:sp>
          <p:nvSpPr>
            <p:cNvPr id="260" name="Ellipse 259"/>
            <p:cNvSpPr/>
            <p:nvPr/>
          </p:nvSpPr>
          <p:spPr>
            <a:xfrm>
              <a:off x="5224264" y="1101305"/>
              <a:ext cx="567680" cy="5217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 124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5076056" y="1645945"/>
              <a:ext cx="864096" cy="3428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Doctorant</a:t>
              </a:r>
              <a:endParaRPr lang="fr-FR" sz="1050" b="1" kern="1200" dirty="0"/>
            </a:p>
          </p:txBody>
        </p:sp>
        <p:cxnSp>
          <p:nvCxnSpPr>
            <p:cNvPr id="262" name="Connecteur droit 261"/>
            <p:cNvCxnSpPr/>
            <p:nvPr/>
          </p:nvCxnSpPr>
          <p:spPr>
            <a:xfrm flipV="1">
              <a:off x="3167844" y="980728"/>
              <a:ext cx="0" cy="1205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V="1">
              <a:off x="3959932" y="980728"/>
              <a:ext cx="0" cy="1205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eur droit 263"/>
            <p:cNvCxnSpPr/>
            <p:nvPr/>
          </p:nvCxnSpPr>
          <p:spPr>
            <a:xfrm flipV="1">
              <a:off x="4752020" y="980728"/>
              <a:ext cx="0" cy="1205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cteur droit 264"/>
            <p:cNvCxnSpPr/>
            <p:nvPr/>
          </p:nvCxnSpPr>
          <p:spPr>
            <a:xfrm flipV="1">
              <a:off x="5508104" y="980728"/>
              <a:ext cx="0" cy="1205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Ellipse 269"/>
          <p:cNvSpPr/>
          <p:nvPr/>
        </p:nvSpPr>
        <p:spPr>
          <a:xfrm>
            <a:off x="4000128" y="1928752"/>
            <a:ext cx="567680" cy="547788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 11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2" name="Ellipse 271"/>
          <p:cNvSpPr/>
          <p:nvPr/>
        </p:nvSpPr>
        <p:spPr>
          <a:xfrm>
            <a:off x="4810218" y="1928752"/>
            <a:ext cx="567680" cy="547788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 12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3923928" y="2500624"/>
            <a:ext cx="720080" cy="1800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kern="1200" dirty="0" smtClean="0"/>
              <a:t>Personnel</a:t>
            </a:r>
            <a:endParaRPr lang="fr-FR" sz="1050" b="1" kern="1200" dirty="0"/>
          </a:p>
        </p:txBody>
      </p:sp>
      <p:cxnSp>
        <p:nvCxnSpPr>
          <p:cNvPr id="275" name="Connecteur droit 274"/>
          <p:cNvCxnSpPr/>
          <p:nvPr/>
        </p:nvCxnSpPr>
        <p:spPr>
          <a:xfrm flipV="1">
            <a:off x="4247963" y="1780546"/>
            <a:ext cx="0" cy="1482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/>
          <p:cNvCxnSpPr/>
          <p:nvPr/>
        </p:nvCxnSpPr>
        <p:spPr>
          <a:xfrm>
            <a:off x="4211960" y="1780544"/>
            <a:ext cx="900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 flipV="1">
            <a:off x="5094057" y="1780544"/>
            <a:ext cx="0" cy="1482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4716016" y="2518626"/>
            <a:ext cx="864096" cy="1440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kern="1200" dirty="0" smtClean="0"/>
              <a:t>Élève</a:t>
            </a:r>
            <a:endParaRPr lang="fr-FR" sz="1050" b="1" kern="1200" dirty="0"/>
          </a:p>
        </p:txBody>
      </p:sp>
      <p:cxnSp>
        <p:nvCxnSpPr>
          <p:cNvPr id="284" name="Connecteur en angle 283"/>
          <p:cNvCxnSpPr>
            <a:stCxn id="273" idx="2"/>
            <a:endCxn id="46" idx="0"/>
          </p:cNvCxnSpPr>
          <p:nvPr/>
        </p:nvCxnSpPr>
        <p:spPr>
          <a:xfrm rot="5400000">
            <a:off x="3106605" y="2147817"/>
            <a:ext cx="644536" cy="1710190"/>
          </a:xfrm>
          <a:prstGeom prst="bentConnector3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en angle 284"/>
          <p:cNvCxnSpPr/>
          <p:nvPr/>
        </p:nvCxnSpPr>
        <p:spPr>
          <a:xfrm rot="16200000" flipH="1">
            <a:off x="5292152" y="2564975"/>
            <a:ext cx="504000" cy="79200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4427984" y="908720"/>
            <a:ext cx="567680" cy="547788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A 1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7" name="Connecteur droit 296"/>
          <p:cNvCxnSpPr/>
          <p:nvPr/>
        </p:nvCxnSpPr>
        <p:spPr>
          <a:xfrm flipV="1">
            <a:off x="4716016" y="1600524"/>
            <a:ext cx="0" cy="1482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4283968" y="1456508"/>
            <a:ext cx="864096" cy="1440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dirty="0" smtClean="0"/>
              <a:t>Global</a:t>
            </a:r>
            <a:endParaRPr lang="fr-FR" sz="1050" b="1" kern="1200" dirty="0"/>
          </a:p>
        </p:txBody>
      </p:sp>
      <p:sp>
        <p:nvSpPr>
          <p:cNvPr id="2" name="ZoneTexte 1"/>
          <p:cNvSpPr txBox="1"/>
          <p:nvPr/>
        </p:nvSpPr>
        <p:spPr>
          <a:xfrm>
            <a:off x="5580112" y="1124744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Times New Roman"/>
                <a:cs typeface="Times New Roman"/>
              </a:rPr>
              <a:t>Par exemple, en considérant l’arbre des statuts ci-contre, un Intervenant extérieur aura les clés privées de Intervenant extérieur, Enseignant, Personnel  et Global</a:t>
            </a:r>
            <a:r>
              <a:rPr lang="fr-FR" sz="1400">
                <a:effectLst/>
                <a:latin typeface="Times New Roman"/>
                <a:cs typeface="Times New Roman"/>
              </a:rPr>
              <a:t> </a:t>
            </a:r>
            <a:endParaRPr lang="fr-FR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653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1631" y="3953382"/>
            <a:ext cx="3023164" cy="908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Généralisation des requêtes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Filtrage des résultats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Bruitage des crédentials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23380" y="5410971"/>
            <a:ext cx="1760276" cy="5867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Communications anonymes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68778" y="2616769"/>
            <a:ext cx="1438766" cy="5867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Interface utilisateur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95004" y="5410970"/>
            <a:ext cx="1679897" cy="5867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Communications TCP/IP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74512" y="5416216"/>
            <a:ext cx="1370441" cy="5867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Primitives de chiffrement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6793052" y="912690"/>
            <a:ext cx="1490604" cy="930740"/>
            <a:chOff x="6793052" y="1398875"/>
            <a:chExt cx="1490604" cy="930740"/>
          </a:xfrm>
        </p:grpSpPr>
        <p:sp>
          <p:nvSpPr>
            <p:cNvPr id="8" name="Rectangle 7"/>
            <p:cNvSpPr/>
            <p:nvPr/>
          </p:nvSpPr>
          <p:spPr>
            <a:xfrm>
              <a:off x="7193988" y="1398875"/>
              <a:ext cx="6271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b="1" dirty="0" smtClean="0">
                  <a:solidFill>
                    <a:prstClr val="black"/>
                  </a:solidFill>
                </a:rPr>
                <a:t>Résultats</a:t>
              </a:r>
              <a:endParaRPr lang="fr-FR" sz="900" b="1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793052" y="1398875"/>
              <a:ext cx="1490604" cy="930740"/>
            </a:xfrm>
            <a:prstGeom prst="roundRect">
              <a:avLst>
                <a:gd name="adj" fmla="val 979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869002" y="1537587"/>
              <a:ext cx="14146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@email</a:t>
              </a:r>
            </a:p>
            <a:p>
              <a:r>
                <a:rPr lang="fr-FR" sz="1100" dirty="0" err="1" smtClean="0"/>
                <a:t>jean@insa-cvl.fr</a:t>
              </a:r>
              <a:endParaRPr lang="fr-FR" sz="1100" dirty="0" smtClean="0"/>
            </a:p>
            <a:p>
              <a:r>
                <a:rPr lang="fr-FR" sz="1100" dirty="0" err="1" smtClean="0"/>
                <a:t>jo@insa-cvl.fr</a:t>
              </a:r>
              <a:endParaRPr lang="fr-FR" sz="1100" dirty="0" smtClean="0"/>
            </a:p>
            <a:p>
              <a:r>
                <a:rPr lang="fr-FR" sz="1100" dirty="0" err="1" smtClean="0"/>
                <a:t>jim@insa-cvl.fr</a:t>
              </a:r>
              <a:endParaRPr lang="fr-FR" sz="1100" dirty="0"/>
            </a:p>
          </p:txBody>
        </p:sp>
      </p:grpSp>
      <p:sp>
        <p:nvSpPr>
          <p:cNvPr id="11" name="Flèche vers la droite 10"/>
          <p:cNvSpPr/>
          <p:nvPr/>
        </p:nvSpPr>
        <p:spPr>
          <a:xfrm>
            <a:off x="6489420" y="1274460"/>
            <a:ext cx="273286" cy="20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gner un rectangle à un seul coin 11"/>
          <p:cNvSpPr/>
          <p:nvPr/>
        </p:nvSpPr>
        <p:spPr>
          <a:xfrm>
            <a:off x="495578" y="985354"/>
            <a:ext cx="1438766" cy="988612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BD configuration global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61782" y="836660"/>
            <a:ext cx="1478954" cy="12860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Initialisation du système et lancement des processus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30896" y="2616769"/>
            <a:ext cx="2767598" cy="5867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Processus utilisateur :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0404" y="2616769"/>
            <a:ext cx="1370441" cy="5867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Processus Frontale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84847" y="2616769"/>
            <a:ext cx="1326233" cy="5867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Processus Serveur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0404" y="3953382"/>
            <a:ext cx="1370441" cy="908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Gestion des bases de données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30896" y="3953382"/>
            <a:ext cx="1330684" cy="908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Exécution des requêtes et </a:t>
            </a:r>
            <a:r>
              <a:rPr lang="fr-FR" dirty="0" err="1" smtClean="0">
                <a:solidFill>
                  <a:schemeClr val="tx1"/>
                </a:solidFill>
              </a:rPr>
              <a:t>vérif</a:t>
            </a:r>
            <a:r>
              <a:rPr lang="fr-FR" dirty="0" smtClean="0">
                <a:solidFill>
                  <a:schemeClr val="tx1"/>
                </a:solidFill>
              </a:rPr>
              <a:t>° PP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84847" y="3953382"/>
            <a:ext cx="1326233" cy="908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Routage des requêtes/réponses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1934344" y="1479660"/>
            <a:ext cx="527438" cy="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3" idx="2"/>
            <a:endCxn id="15" idx="0"/>
          </p:cNvCxnSpPr>
          <p:nvPr/>
        </p:nvCxnSpPr>
        <p:spPr>
          <a:xfrm flipH="1">
            <a:off x="1195625" y="2122661"/>
            <a:ext cx="2005634" cy="494108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3" idx="2"/>
            <a:endCxn id="14" idx="0"/>
          </p:cNvCxnSpPr>
          <p:nvPr/>
        </p:nvCxnSpPr>
        <p:spPr>
          <a:xfrm>
            <a:off x="3201259" y="2122661"/>
            <a:ext cx="313436" cy="494108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3" idx="2"/>
            <a:endCxn id="16" idx="0"/>
          </p:cNvCxnSpPr>
          <p:nvPr/>
        </p:nvCxnSpPr>
        <p:spPr>
          <a:xfrm>
            <a:off x="3201259" y="2122661"/>
            <a:ext cx="4446705" cy="494108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4" idx="3"/>
            <a:endCxn id="4" idx="1"/>
          </p:cNvCxnSpPr>
          <p:nvPr/>
        </p:nvCxnSpPr>
        <p:spPr>
          <a:xfrm>
            <a:off x="4898494" y="2910139"/>
            <a:ext cx="370284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5" idx="2"/>
            <a:endCxn id="17" idx="0"/>
          </p:cNvCxnSpPr>
          <p:nvPr/>
        </p:nvCxnSpPr>
        <p:spPr>
          <a:xfrm>
            <a:off x="1195625" y="3203508"/>
            <a:ext cx="0" cy="74987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5" idx="2"/>
            <a:endCxn id="18" idx="0"/>
          </p:cNvCxnSpPr>
          <p:nvPr/>
        </p:nvCxnSpPr>
        <p:spPr>
          <a:xfrm>
            <a:off x="1195625" y="3203508"/>
            <a:ext cx="1600613" cy="74987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15" idx="2"/>
            <a:endCxn id="19" idx="0"/>
          </p:cNvCxnSpPr>
          <p:nvPr/>
        </p:nvCxnSpPr>
        <p:spPr>
          <a:xfrm>
            <a:off x="1195625" y="3203508"/>
            <a:ext cx="6452339" cy="74987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4" idx="2"/>
            <a:endCxn id="17" idx="0"/>
          </p:cNvCxnSpPr>
          <p:nvPr/>
        </p:nvCxnSpPr>
        <p:spPr>
          <a:xfrm flipH="1">
            <a:off x="1195625" y="3203508"/>
            <a:ext cx="2319070" cy="74987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4" idx="2"/>
            <a:endCxn id="18" idx="0"/>
          </p:cNvCxnSpPr>
          <p:nvPr/>
        </p:nvCxnSpPr>
        <p:spPr>
          <a:xfrm flipH="1">
            <a:off x="2796238" y="3203508"/>
            <a:ext cx="718457" cy="74987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4" idx="2"/>
            <a:endCxn id="2" idx="0"/>
          </p:cNvCxnSpPr>
          <p:nvPr/>
        </p:nvCxnSpPr>
        <p:spPr>
          <a:xfrm>
            <a:off x="3514695" y="3203508"/>
            <a:ext cx="1708518" cy="74987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6" idx="2"/>
            <a:endCxn id="19" idx="0"/>
          </p:cNvCxnSpPr>
          <p:nvPr/>
        </p:nvCxnSpPr>
        <p:spPr>
          <a:xfrm>
            <a:off x="7647964" y="3203508"/>
            <a:ext cx="0" cy="74987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3" idx="1"/>
            <a:endCxn id="5" idx="3"/>
          </p:cNvCxnSpPr>
          <p:nvPr/>
        </p:nvCxnSpPr>
        <p:spPr>
          <a:xfrm flipH="1" flipV="1">
            <a:off x="6074901" y="5704340"/>
            <a:ext cx="448479" cy="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118"/>
          <p:cNvCxnSpPr>
            <a:stCxn id="3" idx="2"/>
            <a:endCxn id="6" idx="2"/>
          </p:cNvCxnSpPr>
          <p:nvPr/>
        </p:nvCxnSpPr>
        <p:spPr>
          <a:xfrm rot="5400000">
            <a:off x="5429004" y="4028440"/>
            <a:ext cx="5245" cy="3943785"/>
          </a:xfrm>
          <a:prstGeom prst="bentConnector3">
            <a:avLst>
              <a:gd name="adj1" fmla="val 3208694"/>
            </a:avLst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4" idx="0"/>
            <a:endCxn id="50" idx="2"/>
          </p:cNvCxnSpPr>
          <p:nvPr/>
        </p:nvCxnSpPr>
        <p:spPr>
          <a:xfrm flipH="1" flipV="1">
            <a:off x="5671370" y="1958488"/>
            <a:ext cx="316791" cy="658281"/>
          </a:xfrm>
          <a:prstGeom prst="line">
            <a:avLst/>
          </a:prstGeom>
          <a:ln w="12700" cmpd="sng">
            <a:solidFill>
              <a:srgbClr val="BFBFBF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4" idx="0"/>
            <a:endCxn id="9" idx="2"/>
          </p:cNvCxnSpPr>
          <p:nvPr/>
        </p:nvCxnSpPr>
        <p:spPr>
          <a:xfrm flipV="1">
            <a:off x="5988161" y="1843430"/>
            <a:ext cx="1550193" cy="773339"/>
          </a:xfrm>
          <a:prstGeom prst="line">
            <a:avLst/>
          </a:prstGeom>
          <a:ln w="12700" cmpd="sng">
            <a:solidFill>
              <a:srgbClr val="BFBFBF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56535" y="5385156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Primitives</a:t>
            </a: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communes</a:t>
            </a:r>
            <a:endParaRPr lang="fr-FR" dirty="0"/>
          </a:p>
        </p:txBody>
      </p:sp>
      <p:grpSp>
        <p:nvGrpSpPr>
          <p:cNvPr id="37" name="Grouper 36"/>
          <p:cNvGrpSpPr/>
          <p:nvPr/>
        </p:nvGrpSpPr>
        <p:grpSpPr>
          <a:xfrm>
            <a:off x="4877317" y="793514"/>
            <a:ext cx="1581756" cy="1169092"/>
            <a:chOff x="4877317" y="1172055"/>
            <a:chExt cx="1581756" cy="1169092"/>
          </a:xfrm>
        </p:grpSpPr>
        <p:sp>
          <p:nvSpPr>
            <p:cNvPr id="38" name="Rectangle 37"/>
            <p:cNvSpPr/>
            <p:nvPr/>
          </p:nvSpPr>
          <p:spPr>
            <a:xfrm>
              <a:off x="5576482" y="1371209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83667" y="1340128"/>
              <a:ext cx="63445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Nom</a:t>
              </a:r>
              <a:endParaRPr lang="fr-FR" sz="9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76482" y="1752579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83667" y="1742687"/>
              <a:ext cx="46960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Statut</a:t>
              </a:r>
              <a:endParaRPr lang="fr-FR" sz="9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284604" y="1172055"/>
              <a:ext cx="89760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b="1" dirty="0" smtClean="0">
                  <a:solidFill>
                    <a:prstClr val="black"/>
                  </a:solidFill>
                </a:rPr>
                <a:t>Requête</a:t>
              </a:r>
              <a:endParaRPr lang="fr-FR" sz="9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76482" y="1943264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883667" y="1926216"/>
              <a:ext cx="107616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Affectation</a:t>
              </a:r>
              <a:endParaRPr lang="fr-FR" sz="9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76482" y="2133948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83667" y="2110315"/>
              <a:ext cx="6279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Type</a:t>
              </a:r>
              <a:endParaRPr lang="fr-FR" sz="900" dirty="0"/>
            </a:p>
          </p:txBody>
        </p:sp>
        <p:sp>
          <p:nvSpPr>
            <p:cNvPr id="47" name="Triangle isocèle 46"/>
            <p:cNvSpPr/>
            <p:nvPr/>
          </p:nvSpPr>
          <p:spPr>
            <a:xfrm rot="10800000">
              <a:off x="6143849" y="1784339"/>
              <a:ext cx="124429" cy="11299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" name="Triangle isocèle 47"/>
            <p:cNvSpPr/>
            <p:nvPr/>
          </p:nvSpPr>
          <p:spPr>
            <a:xfrm rot="10800000">
              <a:off x="6143849" y="1971847"/>
              <a:ext cx="124429" cy="11299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" name="Triangle isocèle 48"/>
            <p:cNvSpPr/>
            <p:nvPr/>
          </p:nvSpPr>
          <p:spPr>
            <a:xfrm rot="10800000">
              <a:off x="6143849" y="2159356"/>
              <a:ext cx="124429" cy="11299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" name="Rectangle à coins arrondis 49"/>
            <p:cNvSpPr/>
            <p:nvPr/>
          </p:nvSpPr>
          <p:spPr>
            <a:xfrm>
              <a:off x="4883666" y="1215202"/>
              <a:ext cx="1575407" cy="1121827"/>
            </a:xfrm>
            <a:prstGeom prst="roundRect">
              <a:avLst>
                <a:gd name="adj" fmla="val 979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34805" y="1867498"/>
              <a:ext cx="6517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err="1">
                  <a:solidFill>
                    <a:prstClr val="black"/>
                  </a:solidFill>
                </a:rPr>
                <a:t>insa-cvl</a:t>
              </a:r>
              <a:endParaRPr lang="fr-FR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14072" y="2052616"/>
              <a:ext cx="6771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fr-FR" sz="1200" dirty="0">
                  <a:solidFill>
                    <a:prstClr val="black"/>
                  </a:solidFill>
                </a:rPr>
                <a:t>@email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76482" y="1561894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77317" y="1552187"/>
              <a:ext cx="8204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Groupe</a:t>
              </a:r>
              <a:endParaRPr lang="fr-FR" sz="900" dirty="0"/>
            </a:p>
          </p:txBody>
        </p:sp>
        <p:sp>
          <p:nvSpPr>
            <p:cNvPr id="55" name="Triangle isocèle 54"/>
            <p:cNvSpPr/>
            <p:nvPr/>
          </p:nvSpPr>
          <p:spPr>
            <a:xfrm rot="10800000">
              <a:off x="6143849" y="1596831"/>
              <a:ext cx="124429" cy="11299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35431" y="1679563"/>
              <a:ext cx="5191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err="1" smtClean="0">
                  <a:solidFill>
                    <a:prstClr val="black"/>
                  </a:solidFill>
                </a:rPr>
                <a:t>eleve</a:t>
              </a:r>
              <a:endParaRPr lang="fr-FR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12888" y="1483730"/>
              <a:ext cx="4323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solidFill>
                    <a:prstClr val="black"/>
                  </a:solidFill>
                </a:rPr>
                <a:t>TD1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35222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5860</TotalTime>
  <Words>775</Words>
  <Application>Microsoft Macintosh PowerPoint</Application>
  <PresentationFormat>Présentation à l'écran (4:3)</PresentationFormat>
  <Paragraphs>408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Taïna B</dc:creator>
  <cp:lastModifiedBy>Taïna B</cp:lastModifiedBy>
  <cp:revision>54</cp:revision>
  <dcterms:created xsi:type="dcterms:W3CDTF">2015-12-04T13:21:37Z</dcterms:created>
  <dcterms:modified xsi:type="dcterms:W3CDTF">2016-01-02T11:18:18Z</dcterms:modified>
</cp:coreProperties>
</file>