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4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106" d="100"/>
          <a:sy n="106" d="100"/>
        </p:scale>
        <p:origin x="7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4334-00FB-0563-8B61-1174B3555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5B8833-D3CB-0395-A404-67AC4B8A3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64842-47D8-2FE4-C651-BC7CDB08B89A}"/>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5" name="Footer Placeholder 4">
            <a:extLst>
              <a:ext uri="{FF2B5EF4-FFF2-40B4-BE49-F238E27FC236}">
                <a16:creationId xmlns:a16="http://schemas.microsoft.com/office/drawing/2014/main" id="{D80399FB-A73A-B6E2-5094-9FE017C84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AA962-596E-669D-043F-0056A7C95354}"/>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318777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7A5D-1114-8520-5A1C-EC4CB2E0B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F6D0E0-D3F0-30FE-B17F-28FE050BF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C4150-031F-0D40-A872-CE6C8755654A}"/>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5" name="Footer Placeholder 4">
            <a:extLst>
              <a:ext uri="{FF2B5EF4-FFF2-40B4-BE49-F238E27FC236}">
                <a16:creationId xmlns:a16="http://schemas.microsoft.com/office/drawing/2014/main" id="{15BD7A79-FA4E-30BF-70DC-DD7DE783C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15E0A-6DCE-2E1D-0B8D-A55ADB900767}"/>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103741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63E0F-CBE8-06E1-C9B7-103F6FDF4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1B231-3C7F-B9E9-4E12-5FAE219F0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60BD2-0041-7BA6-9814-5B9A99E7E49E}"/>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5" name="Footer Placeholder 4">
            <a:extLst>
              <a:ext uri="{FF2B5EF4-FFF2-40B4-BE49-F238E27FC236}">
                <a16:creationId xmlns:a16="http://schemas.microsoft.com/office/drawing/2014/main" id="{2CEE3618-EF07-B140-CD47-81837DD18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A4E94-6EB6-77AE-221C-67C2DED9A744}"/>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275509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EB63-43AA-33A5-C027-B3E12B9CC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4794D-30EF-4394-F6EE-D4A14F2EB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00DCC-E55E-740E-5B3B-456F9E530B55}"/>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5" name="Footer Placeholder 4">
            <a:extLst>
              <a:ext uri="{FF2B5EF4-FFF2-40B4-BE49-F238E27FC236}">
                <a16:creationId xmlns:a16="http://schemas.microsoft.com/office/drawing/2014/main" id="{03D373FA-F1EC-2BAC-C11E-52A98EC16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C7A7C-FE36-1BF0-D5AC-B940EF0300DD}"/>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97017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7196-E9E9-C592-3ED0-B6FD1227D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960C67-08B1-3A8B-3448-ACE4A4297F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8952FC-4A59-7127-1421-3B1886FA72E3}"/>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5" name="Footer Placeholder 4">
            <a:extLst>
              <a:ext uri="{FF2B5EF4-FFF2-40B4-BE49-F238E27FC236}">
                <a16:creationId xmlns:a16="http://schemas.microsoft.com/office/drawing/2014/main" id="{B4BEBB8D-6D12-56E5-5CF8-639321FE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B0656-D150-44BE-C2E1-3EA02D413BEE}"/>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390744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9A1-E1FF-4E85-5A5A-C53001C52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96F44-52F6-BC58-978B-40E6DCAA0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56296C-6E0C-77C7-C93E-A4AF32B67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8EA8A-4F6D-AC2B-A35B-88E307E31CA9}"/>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6" name="Footer Placeholder 5">
            <a:extLst>
              <a:ext uri="{FF2B5EF4-FFF2-40B4-BE49-F238E27FC236}">
                <a16:creationId xmlns:a16="http://schemas.microsoft.com/office/drawing/2014/main" id="{95A4CAB8-BFF4-B89F-5E34-209F0CBDD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20194-0E18-DB64-65BD-8B83C5021EE6}"/>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185964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7C1-A637-D863-6C9B-9E71CC4544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3A1B8-7EB1-3764-8F71-44D744499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15878-F54A-67B3-8723-38A4CF673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55EA9-DC1C-B42F-22E2-5EC1331BB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09E39-4D02-7247-70F3-BF372B7BA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8ACC64-DB27-0A11-5269-6CBAA2141767}"/>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8" name="Footer Placeholder 7">
            <a:extLst>
              <a:ext uri="{FF2B5EF4-FFF2-40B4-BE49-F238E27FC236}">
                <a16:creationId xmlns:a16="http://schemas.microsoft.com/office/drawing/2014/main" id="{1146EEE4-0653-1746-1958-16E8B0BEB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A1B207-5AE4-CB04-81D3-0A661D643EF3}"/>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343292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D77B-EC0D-6F87-99F6-55BC62285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C902F-0F01-82BC-1A45-97468DB07674}"/>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4" name="Footer Placeholder 3">
            <a:extLst>
              <a:ext uri="{FF2B5EF4-FFF2-40B4-BE49-F238E27FC236}">
                <a16:creationId xmlns:a16="http://schemas.microsoft.com/office/drawing/2014/main" id="{21796BE4-0D68-42E6-0F77-360E63E76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9EE512-2A26-D007-4173-487A8836A5B5}"/>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36947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B51C7-A9B9-5791-80FE-FF4FF0243465}"/>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3" name="Footer Placeholder 2">
            <a:extLst>
              <a:ext uri="{FF2B5EF4-FFF2-40B4-BE49-F238E27FC236}">
                <a16:creationId xmlns:a16="http://schemas.microsoft.com/office/drawing/2014/main" id="{BDAC8DD4-618A-9307-D819-D9524F6E2C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F9745-015F-565A-D492-87C5F40918A1}"/>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303201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5FA8-F659-956C-46BF-5EEDBEA85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653720-AA84-6DAC-7361-44D24F9E0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6EE1C-BDF6-A1D7-660D-22CDBB3B2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42267-3E2A-620D-787D-F7E1B78ADA9B}"/>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6" name="Footer Placeholder 5">
            <a:extLst>
              <a:ext uri="{FF2B5EF4-FFF2-40B4-BE49-F238E27FC236}">
                <a16:creationId xmlns:a16="http://schemas.microsoft.com/office/drawing/2014/main" id="{211EB1F8-6F0A-F93D-897B-6B61C7A11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625F5-D711-686F-E623-F17DB69CE835}"/>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223022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05E0-52C0-1562-7412-5B27F5131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5504D9-0D08-8D80-A18A-992EF1EA1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BA50E-AB2B-EDA1-0B5F-A1798ED0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0B815-BACD-34F2-E5AB-704D5219FAD3}"/>
              </a:ext>
            </a:extLst>
          </p:cNvPr>
          <p:cNvSpPr>
            <a:spLocks noGrp="1"/>
          </p:cNvSpPr>
          <p:nvPr>
            <p:ph type="dt" sz="half" idx="10"/>
          </p:nvPr>
        </p:nvSpPr>
        <p:spPr/>
        <p:txBody>
          <a:bodyPr/>
          <a:lstStyle/>
          <a:p>
            <a:fld id="{74EF1288-2181-458F-9726-9CF3AC2F7377}" type="datetimeFigureOut">
              <a:rPr lang="en-US" smtClean="0"/>
              <a:t>8/4/2023</a:t>
            </a:fld>
            <a:endParaRPr lang="en-US"/>
          </a:p>
        </p:txBody>
      </p:sp>
      <p:sp>
        <p:nvSpPr>
          <p:cNvPr id="6" name="Footer Placeholder 5">
            <a:extLst>
              <a:ext uri="{FF2B5EF4-FFF2-40B4-BE49-F238E27FC236}">
                <a16:creationId xmlns:a16="http://schemas.microsoft.com/office/drawing/2014/main" id="{89C78B61-04EA-3A05-54AE-185B758BD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767D7-3015-97A9-55EE-3467EF24B7FD}"/>
              </a:ext>
            </a:extLst>
          </p:cNvPr>
          <p:cNvSpPr>
            <a:spLocks noGrp="1"/>
          </p:cNvSpPr>
          <p:nvPr>
            <p:ph type="sldNum" sz="quarter" idx="12"/>
          </p:nvPr>
        </p:nvSpPr>
        <p:spPr/>
        <p:txBody>
          <a:bodyPr/>
          <a:lstStyle/>
          <a:p>
            <a:fld id="{519D9401-1DA3-4C62-914F-A68B1DEBCBAD}" type="slidenum">
              <a:rPr lang="en-US" smtClean="0"/>
              <a:t>‹#›</a:t>
            </a:fld>
            <a:endParaRPr lang="en-US"/>
          </a:p>
        </p:txBody>
      </p:sp>
    </p:spTree>
    <p:extLst>
      <p:ext uri="{BB962C8B-B14F-4D97-AF65-F5344CB8AC3E}">
        <p14:creationId xmlns:p14="http://schemas.microsoft.com/office/powerpoint/2010/main" val="308468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18D90-537A-5341-D251-278B2624E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D8FB2-6563-A570-BB80-D9148878E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6EDC1-B5BF-ED27-D916-1BBB40490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F1288-2181-458F-9726-9CF3AC2F7377}" type="datetimeFigureOut">
              <a:rPr lang="en-US" smtClean="0"/>
              <a:t>8/4/2023</a:t>
            </a:fld>
            <a:endParaRPr lang="en-US"/>
          </a:p>
        </p:txBody>
      </p:sp>
      <p:sp>
        <p:nvSpPr>
          <p:cNvPr id="5" name="Footer Placeholder 4">
            <a:extLst>
              <a:ext uri="{FF2B5EF4-FFF2-40B4-BE49-F238E27FC236}">
                <a16:creationId xmlns:a16="http://schemas.microsoft.com/office/drawing/2014/main" id="{633F0055-AED7-12D5-CFB5-0C0BBD3DF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47CD2-47EF-69A2-2EA3-1F55F7A18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D9401-1DA3-4C62-914F-A68B1DEBCBAD}" type="slidenum">
              <a:rPr lang="en-US" smtClean="0"/>
              <a:t>‹#›</a:t>
            </a:fld>
            <a:endParaRPr lang="en-US"/>
          </a:p>
        </p:txBody>
      </p:sp>
    </p:spTree>
    <p:extLst>
      <p:ext uri="{BB962C8B-B14F-4D97-AF65-F5344CB8AC3E}">
        <p14:creationId xmlns:p14="http://schemas.microsoft.com/office/powerpoint/2010/main" val="261433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9.wmf"/><Relationship Id="rId4" Type="http://schemas.openxmlformats.org/officeDocument/2006/relationships/image" Target="../media/image4.png"/><Relationship Id="rId9"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wmf"/><Relationship Id="rId1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0.png"/><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F42D20-3372-D500-F117-952756125EBD}"/>
              </a:ext>
            </a:extLst>
          </p:cNvPr>
          <p:cNvPicPr>
            <a:picLocks noChangeAspect="1"/>
          </p:cNvPicPr>
          <p:nvPr/>
        </p:nvPicPr>
        <p:blipFill rotWithShape="1">
          <a:blip r:embed="rId2"/>
          <a:srcRect b="3147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35A1A08-D8A1-D4B1-06E5-069C1D0D9AE2}"/>
              </a:ext>
            </a:extLst>
          </p:cNvPr>
          <p:cNvSpPr/>
          <p:nvPr/>
        </p:nvSpPr>
        <p:spPr>
          <a:xfrm>
            <a:off x="0" y="0"/>
            <a:ext cx="12192000" cy="6858000"/>
          </a:xfrm>
          <a:prstGeom prst="rect">
            <a:avLst/>
          </a:prstGeom>
          <a:gradFill flip="none" rotWithShape="1">
            <a:gsLst>
              <a:gs pos="0">
                <a:schemeClr val="tx1">
                  <a:lumMod val="0"/>
                </a:schemeClr>
              </a:gs>
              <a:gs pos="100000">
                <a:schemeClr val="tx1">
                  <a:alpha val="0"/>
                </a:schemeClr>
              </a:gs>
            </a:gsLst>
            <a:lin ang="0" scaled="0"/>
            <a:tileRect/>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4353DC3-8962-DE4E-F3E6-74153E5F21DB}"/>
              </a:ext>
            </a:extLst>
          </p:cNvPr>
          <p:cNvSpPr txBox="1"/>
          <p:nvPr/>
        </p:nvSpPr>
        <p:spPr>
          <a:xfrm>
            <a:off x="733246" y="4041475"/>
            <a:ext cx="10136037" cy="2970044"/>
          </a:xfrm>
          <a:prstGeom prst="rect">
            <a:avLst/>
          </a:prstGeom>
          <a:noFill/>
        </p:spPr>
        <p:txBody>
          <a:bodyPr wrap="square" rtlCol="0">
            <a:spAutoFit/>
          </a:bodyPr>
          <a:lstStyle/>
          <a:p>
            <a:r>
              <a:rPr lang="en-US" sz="3200" b="1" i="0" dirty="0">
                <a:solidFill>
                  <a:srgbClr val="00F4EE"/>
                </a:solidFill>
                <a:effectLst>
                  <a:glow rad="228600">
                    <a:schemeClr val="tx1">
                      <a:alpha val="40000"/>
                    </a:schemeClr>
                  </a:glow>
                </a:effectLst>
                <a:latin typeface="Franklin Gothic Medium" panose="020B0603020102020204" pitchFamily="34" charset="0"/>
              </a:rPr>
              <a:t>Exploring Academic Performance</a:t>
            </a:r>
          </a:p>
          <a:p>
            <a:r>
              <a:rPr lang="en-US" sz="3200" b="1" i="0" dirty="0">
                <a:solidFill>
                  <a:srgbClr val="00F4EE"/>
                </a:solidFill>
                <a:effectLst>
                  <a:glow rad="228600">
                    <a:schemeClr val="tx1">
                      <a:alpha val="40000"/>
                    </a:schemeClr>
                  </a:glow>
                </a:effectLst>
                <a:latin typeface="Franklin Gothic Medium" panose="020B0603020102020204" pitchFamily="34" charset="0"/>
              </a:rPr>
              <a:t>in General Mathematics 1</a:t>
            </a:r>
          </a:p>
          <a:p>
            <a:r>
              <a:rPr lang="en-US" sz="3200" b="1" i="0" dirty="0">
                <a:solidFill>
                  <a:srgbClr val="E6EDF3"/>
                </a:solidFill>
                <a:effectLst>
                  <a:glow rad="228600">
                    <a:schemeClr val="tx1">
                      <a:alpha val="40000"/>
                    </a:schemeClr>
                  </a:glow>
                </a:effectLst>
                <a:latin typeface="-apple-system"/>
              </a:rPr>
              <a:t>A Case Study of Students </a:t>
            </a:r>
          </a:p>
          <a:p>
            <a:r>
              <a:rPr lang="en-US" b="1" i="0" dirty="0">
                <a:solidFill>
                  <a:srgbClr val="E6EDF3"/>
                </a:solidFill>
                <a:effectLst>
                  <a:glow rad="228600">
                    <a:schemeClr val="tx1">
                      <a:alpha val="40000"/>
                    </a:schemeClr>
                  </a:glow>
                </a:effectLst>
                <a:latin typeface="-apple-system"/>
              </a:rPr>
              <a:t>at </a:t>
            </a:r>
            <a:r>
              <a:rPr lang="en-US" b="1" i="0" dirty="0" err="1">
                <a:solidFill>
                  <a:srgbClr val="E6EDF3"/>
                </a:solidFill>
                <a:effectLst>
                  <a:glow rad="228600">
                    <a:schemeClr val="tx1">
                      <a:alpha val="40000"/>
                    </a:schemeClr>
                  </a:glow>
                </a:effectLst>
                <a:latin typeface="-apple-system"/>
              </a:rPr>
              <a:t>AmirKabir</a:t>
            </a:r>
            <a:r>
              <a:rPr lang="en-US" b="1" i="0" dirty="0">
                <a:solidFill>
                  <a:srgbClr val="E6EDF3"/>
                </a:solidFill>
                <a:effectLst>
                  <a:glow rad="228600">
                    <a:schemeClr val="tx1">
                      <a:alpha val="40000"/>
                    </a:schemeClr>
                  </a:glow>
                </a:effectLst>
                <a:latin typeface="-apple-system"/>
              </a:rPr>
              <a:t> University of Technology</a:t>
            </a:r>
          </a:p>
          <a:p>
            <a:endParaRPr lang="en-US" sz="100" b="1" i="0" dirty="0">
              <a:solidFill>
                <a:srgbClr val="E6EDF3"/>
              </a:solidFill>
              <a:effectLst>
                <a:glow rad="228600">
                  <a:schemeClr val="tx1">
                    <a:alpha val="40000"/>
                  </a:schemeClr>
                </a:glow>
              </a:effectLst>
              <a:latin typeface="-apple-system"/>
            </a:endParaRPr>
          </a:p>
          <a:p>
            <a:r>
              <a:rPr lang="en-US" sz="2000" i="0" dirty="0">
                <a:solidFill>
                  <a:srgbClr val="E6EDF3"/>
                </a:solidFill>
                <a:effectLst>
                  <a:glow rad="228600">
                    <a:schemeClr val="tx1">
                      <a:alpha val="40000"/>
                    </a:schemeClr>
                  </a:glow>
                </a:effectLst>
                <a:latin typeface="-apple-system"/>
              </a:rPr>
              <a:t>by Koorosh Komeilizadeh</a:t>
            </a:r>
          </a:p>
          <a:p>
            <a:endParaRPr lang="en-US" sz="2000" b="1" i="0" dirty="0">
              <a:solidFill>
                <a:srgbClr val="E6EDF3"/>
              </a:solidFill>
              <a:effectLst>
                <a:glow rad="228600">
                  <a:schemeClr val="tx1">
                    <a:alpha val="40000"/>
                  </a:schemeClr>
                </a:glow>
              </a:effectLst>
              <a:latin typeface="-apple-system"/>
            </a:endParaRPr>
          </a:p>
          <a:p>
            <a:endParaRPr lang="en-US" sz="3200" b="1" i="0" dirty="0">
              <a:solidFill>
                <a:srgbClr val="00F4EE"/>
              </a:solidFill>
              <a:effectLst>
                <a:glow rad="228600">
                  <a:schemeClr val="tx1">
                    <a:alpha val="40000"/>
                  </a:schemeClr>
                </a:glow>
              </a:effectLst>
              <a:latin typeface="Franklin Gothic Medium" panose="020B0603020102020204" pitchFamily="34" charset="0"/>
            </a:endParaRPr>
          </a:p>
        </p:txBody>
      </p:sp>
      <p:pic>
        <p:nvPicPr>
          <p:cNvPr id="1026" name="Picture 2">
            <a:extLst>
              <a:ext uri="{FF2B5EF4-FFF2-40B4-BE49-F238E27FC236}">
                <a16:creationId xmlns:a16="http://schemas.microsoft.com/office/drawing/2014/main" id="{FD1EFCE2-BAFB-F870-7895-78EE26ACF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06" y="686897"/>
            <a:ext cx="4008762" cy="3199306"/>
          </a:xfrm>
          <a:prstGeom prst="rect">
            <a:avLst/>
          </a:prstGeom>
          <a:noFill/>
          <a:effectLst>
            <a:glow rad="228600">
              <a:schemeClr val="tx1">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34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rgbClr val="00F4EE"/>
          </a:fgClr>
          <a:bgClr>
            <a:schemeClr val="tx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40084-C7ED-2161-FEA4-3AB8EC0AA721}"/>
              </a:ext>
            </a:extLst>
          </p:cNvPr>
          <p:cNvSpPr/>
          <p:nvPr/>
        </p:nvSpPr>
        <p:spPr>
          <a:xfrm>
            <a:off x="0" y="375249"/>
            <a:ext cx="4330460" cy="5995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D7FD4C-278F-8FAD-BD08-6AAFCBDE3AA7}"/>
              </a:ext>
            </a:extLst>
          </p:cNvPr>
          <p:cNvSpPr txBox="1"/>
          <p:nvPr/>
        </p:nvSpPr>
        <p:spPr>
          <a:xfrm>
            <a:off x="586598" y="375249"/>
            <a:ext cx="10136037" cy="1077218"/>
          </a:xfrm>
          <a:prstGeom prst="rect">
            <a:avLst/>
          </a:prstGeom>
          <a:noFill/>
        </p:spPr>
        <p:txBody>
          <a:bodyPr wrap="square" rtlCol="0">
            <a:spAutoFit/>
          </a:bodyPr>
          <a:lstStyle/>
          <a:p>
            <a:r>
              <a:rPr lang="en-US" sz="3200" b="1" i="0" dirty="0">
                <a:solidFill>
                  <a:srgbClr val="00F4EE"/>
                </a:solidFill>
                <a:effectLst>
                  <a:glow rad="228600">
                    <a:schemeClr val="tx1">
                      <a:alpha val="40000"/>
                    </a:schemeClr>
                  </a:glow>
                </a:effectLst>
                <a:latin typeface="Franklin Gothic Medium" panose="020B0603020102020204" pitchFamily="34" charset="0"/>
              </a:rPr>
              <a:t>Project Introduction</a:t>
            </a:r>
          </a:p>
          <a:p>
            <a:endParaRPr lang="en-US" sz="3200" b="1" i="0" dirty="0">
              <a:solidFill>
                <a:srgbClr val="00F4EE"/>
              </a:solidFill>
              <a:effectLst>
                <a:glow rad="228600">
                  <a:schemeClr val="tx1">
                    <a:alpha val="40000"/>
                  </a:schemeClr>
                </a:glow>
              </a:effectLst>
              <a:latin typeface="Franklin Gothic Medium" panose="020B0603020102020204" pitchFamily="34" charset="0"/>
            </a:endParaRPr>
          </a:p>
        </p:txBody>
      </p:sp>
      <p:sp>
        <p:nvSpPr>
          <p:cNvPr id="4" name="Rectangle 3">
            <a:extLst>
              <a:ext uri="{FF2B5EF4-FFF2-40B4-BE49-F238E27FC236}">
                <a16:creationId xmlns:a16="http://schemas.microsoft.com/office/drawing/2014/main" id="{C121C5A3-A659-AD12-9A7F-AE7127A446C0}"/>
              </a:ext>
            </a:extLst>
          </p:cNvPr>
          <p:cNvSpPr/>
          <p:nvPr/>
        </p:nvSpPr>
        <p:spPr>
          <a:xfrm>
            <a:off x="1276709" y="1368719"/>
            <a:ext cx="10915291" cy="24786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17F9633-2D91-3564-41DD-AC8DA595673A}"/>
              </a:ext>
            </a:extLst>
          </p:cNvPr>
          <p:cNvSpPr txBox="1"/>
          <p:nvPr/>
        </p:nvSpPr>
        <p:spPr>
          <a:xfrm>
            <a:off x="1361535" y="1453885"/>
            <a:ext cx="10830465" cy="2308324"/>
          </a:xfrm>
          <a:prstGeom prst="rect">
            <a:avLst/>
          </a:prstGeom>
          <a:noFill/>
        </p:spPr>
        <p:txBody>
          <a:bodyPr wrap="square">
            <a:spAutoFit/>
          </a:bodyPr>
          <a:lstStyle/>
          <a:p>
            <a:pPr marL="0" algn="l" rtl="0" eaLnBrk="1" latinLnBrk="0" hangingPunct="1">
              <a:spcBef>
                <a:spcPts val="0"/>
              </a:spcBef>
              <a:spcAft>
                <a:spcPts val="0"/>
              </a:spcAft>
            </a:pPr>
            <a:r>
              <a:rPr lang="en-US" sz="1800" b="0" i="0" kern="1200" dirty="0">
                <a:solidFill>
                  <a:srgbClr val="E6EDF3"/>
                </a:solidFill>
                <a:effectLst/>
                <a:latin typeface="-apple-system"/>
                <a:ea typeface="+mn-ea"/>
                <a:cs typeface="+mn-cs"/>
              </a:rPr>
              <a:t>	In this project, our primary objective is to conduct a meticulous analysis of student and instructor performance during the grading process for General Mathematics 1 at </a:t>
            </a:r>
            <a:r>
              <a:rPr lang="en-US" sz="1800" b="0" i="0" kern="1200" dirty="0" err="1">
                <a:solidFill>
                  <a:srgbClr val="E6EDF3"/>
                </a:solidFill>
                <a:effectLst/>
                <a:latin typeface="-apple-system"/>
                <a:ea typeface="+mn-ea"/>
                <a:cs typeface="+mn-cs"/>
              </a:rPr>
              <a:t>AmirKabir</a:t>
            </a:r>
            <a:r>
              <a:rPr lang="en-US" sz="1800" b="0" i="0" kern="1200" dirty="0">
                <a:solidFill>
                  <a:srgbClr val="E6EDF3"/>
                </a:solidFill>
                <a:effectLst/>
                <a:latin typeface="-apple-system"/>
                <a:ea typeface="+mn-ea"/>
                <a:cs typeface="+mn-cs"/>
              </a:rPr>
              <a:t> University of Technology for the 1401 academic year. Leveraging a dataset generously provided by the esteemed Faculty of Mathematics and Computer Science, we will employ advanced data retrieval and cleaning techniques to ensure data accuracy and consistency. By scrutinizing the information meticulously, we aim to discern insightful trends and patterns that can shed light on the efficacy of the grading system and identify areas for potential improvement. Our findings will serve as a valuable resource for enhancing the overall educational experience and fostering an environment of academic excellence at the university.</a:t>
            </a:r>
            <a:endParaRPr lang="en-US" dirty="0">
              <a:effectLst/>
            </a:endParaRPr>
          </a:p>
        </p:txBody>
      </p:sp>
      <p:sp>
        <p:nvSpPr>
          <p:cNvPr id="8" name="Rectangle 7">
            <a:extLst>
              <a:ext uri="{FF2B5EF4-FFF2-40B4-BE49-F238E27FC236}">
                <a16:creationId xmlns:a16="http://schemas.microsoft.com/office/drawing/2014/main" id="{B935F11E-ACA1-60D0-ACE0-3CA930F1C041}"/>
              </a:ext>
            </a:extLst>
          </p:cNvPr>
          <p:cNvSpPr/>
          <p:nvPr/>
        </p:nvSpPr>
        <p:spPr>
          <a:xfrm>
            <a:off x="9908876" y="4254272"/>
            <a:ext cx="2274497" cy="5995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48685F-7C4D-29D2-8067-749FA0B7134A}"/>
              </a:ext>
            </a:extLst>
          </p:cNvPr>
          <p:cNvSpPr txBox="1"/>
          <p:nvPr/>
        </p:nvSpPr>
        <p:spPr>
          <a:xfrm>
            <a:off x="10055524" y="4251781"/>
            <a:ext cx="2153727" cy="584775"/>
          </a:xfrm>
          <a:prstGeom prst="rect">
            <a:avLst/>
          </a:prstGeom>
          <a:noFill/>
        </p:spPr>
        <p:txBody>
          <a:bodyPr wrap="square" rtlCol="0">
            <a:spAutoFit/>
          </a:bodyPr>
          <a:lstStyle/>
          <a:p>
            <a:r>
              <a:rPr lang="en-US" sz="3200" b="1" i="0" dirty="0">
                <a:solidFill>
                  <a:srgbClr val="00F4EE"/>
                </a:solidFill>
                <a:effectLst>
                  <a:glow rad="228600">
                    <a:schemeClr val="tx1">
                      <a:alpha val="40000"/>
                    </a:schemeClr>
                  </a:glow>
                </a:effectLst>
                <a:latin typeface="Franklin Gothic Medium" panose="020B0603020102020204" pitchFamily="34" charset="0"/>
              </a:rPr>
              <a:t>Outlines</a:t>
            </a:r>
          </a:p>
        </p:txBody>
      </p:sp>
      <p:sp>
        <p:nvSpPr>
          <p:cNvPr id="10" name="Rectangle 9">
            <a:extLst>
              <a:ext uri="{FF2B5EF4-FFF2-40B4-BE49-F238E27FC236}">
                <a16:creationId xmlns:a16="http://schemas.microsoft.com/office/drawing/2014/main" id="{6A920AD0-A592-4EA6-F0C5-54C8BE22D22A}"/>
              </a:ext>
            </a:extLst>
          </p:cNvPr>
          <p:cNvSpPr/>
          <p:nvPr/>
        </p:nvSpPr>
        <p:spPr>
          <a:xfrm>
            <a:off x="376686" y="5236876"/>
            <a:ext cx="11438627" cy="1229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D5953AF-723E-9493-D5C8-32E143FA4DAC}"/>
              </a:ext>
            </a:extLst>
          </p:cNvPr>
          <p:cNvSpPr/>
          <p:nvPr/>
        </p:nvSpPr>
        <p:spPr>
          <a:xfrm>
            <a:off x="10196537" y="5498933"/>
            <a:ext cx="125475" cy="125475"/>
          </a:xfrm>
          <a:prstGeom prst="ellipse">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CD1E5C1-E674-E7D2-E3FF-B2FAAF0C9609}"/>
              </a:ext>
            </a:extLst>
          </p:cNvPr>
          <p:cNvSpPr/>
          <p:nvPr/>
        </p:nvSpPr>
        <p:spPr>
          <a:xfrm>
            <a:off x="8543285" y="5498933"/>
            <a:ext cx="125475" cy="125475"/>
          </a:xfrm>
          <a:prstGeom prst="ellipse">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6A0B1E-5B5F-A83E-5274-2744C831FB8A}"/>
              </a:ext>
            </a:extLst>
          </p:cNvPr>
          <p:cNvSpPr/>
          <p:nvPr/>
        </p:nvSpPr>
        <p:spPr>
          <a:xfrm>
            <a:off x="6892900" y="5496647"/>
            <a:ext cx="125475" cy="125475"/>
          </a:xfrm>
          <a:prstGeom prst="ellipse">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60A93D1-15F4-B05B-9632-1A4903EF0F1E}"/>
              </a:ext>
            </a:extLst>
          </p:cNvPr>
          <p:cNvSpPr/>
          <p:nvPr/>
        </p:nvSpPr>
        <p:spPr>
          <a:xfrm>
            <a:off x="5242515" y="5492663"/>
            <a:ext cx="125475" cy="125475"/>
          </a:xfrm>
          <a:prstGeom prst="ellipse">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772A2B9-20AB-EA16-2599-CA0065E5E522}"/>
              </a:ext>
            </a:extLst>
          </p:cNvPr>
          <p:cNvSpPr/>
          <p:nvPr/>
        </p:nvSpPr>
        <p:spPr>
          <a:xfrm>
            <a:off x="3594997" y="5487951"/>
            <a:ext cx="125475" cy="125475"/>
          </a:xfrm>
          <a:prstGeom prst="ellipse">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F3178A-DD09-2CAD-67CA-E103ABB7CEC9}"/>
              </a:ext>
            </a:extLst>
          </p:cNvPr>
          <p:cNvSpPr/>
          <p:nvPr/>
        </p:nvSpPr>
        <p:spPr>
          <a:xfrm>
            <a:off x="1947479" y="5490309"/>
            <a:ext cx="125475" cy="125475"/>
          </a:xfrm>
          <a:prstGeom prst="ellipse">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3E0690E-1ADF-5568-D6A5-903C328A1FA5}"/>
              </a:ext>
            </a:extLst>
          </p:cNvPr>
          <p:cNvSpPr txBox="1"/>
          <p:nvPr/>
        </p:nvSpPr>
        <p:spPr>
          <a:xfrm>
            <a:off x="1624777" y="5845833"/>
            <a:ext cx="10055389" cy="646331"/>
          </a:xfrm>
          <a:prstGeom prst="rect">
            <a:avLst/>
          </a:prstGeom>
          <a:noFill/>
        </p:spPr>
        <p:txBody>
          <a:bodyPr wrap="square" rtlCol="0">
            <a:spAutoFit/>
          </a:bodyPr>
          <a:lstStyle/>
          <a:p>
            <a:r>
              <a:rPr lang="en-US" sz="1200" b="1" i="0" dirty="0">
                <a:solidFill>
                  <a:schemeClr val="bg1"/>
                </a:solidFill>
                <a:effectLst>
                  <a:glow rad="228600">
                    <a:schemeClr val="tx1">
                      <a:alpha val="40000"/>
                    </a:schemeClr>
                  </a:glow>
                </a:effectLst>
                <a:latin typeface="Aptos" panose="020B0004020202020204" pitchFamily="34" charset="0"/>
              </a:rPr>
              <a:t>Preview                           Data Processing             Data Visualization        Correlation of Clusters        Machine Learning                    Conclusion</a:t>
            </a:r>
          </a:p>
          <a:p>
            <a:r>
              <a:rPr lang="en-US" sz="1200" b="1" i="0" dirty="0">
                <a:solidFill>
                  <a:schemeClr val="bg1"/>
                </a:solidFill>
                <a:effectLst>
                  <a:glow rad="228600">
                    <a:schemeClr val="tx1">
                      <a:alpha val="40000"/>
                    </a:schemeClr>
                  </a:glow>
                </a:effectLst>
                <a:latin typeface="Aptos" panose="020B0004020202020204" pitchFamily="34" charset="0"/>
              </a:rPr>
              <a:t>                                                                                                                                                         with Grades                               Model</a:t>
            </a:r>
          </a:p>
          <a:p>
            <a:endParaRPr lang="en-US" sz="1200" b="1" i="0" dirty="0">
              <a:solidFill>
                <a:schemeClr val="bg1"/>
              </a:solidFill>
              <a:effectLst>
                <a:glow rad="228600">
                  <a:schemeClr val="tx1">
                    <a:alpha val="40000"/>
                  </a:schemeClr>
                </a:glow>
              </a:effectLst>
              <a:latin typeface="Aptos" panose="020B0004020202020204" pitchFamily="34" charset="0"/>
            </a:endParaRPr>
          </a:p>
        </p:txBody>
      </p:sp>
      <p:cxnSp>
        <p:nvCxnSpPr>
          <p:cNvPr id="19" name="Straight Connector 18">
            <a:extLst>
              <a:ext uri="{FF2B5EF4-FFF2-40B4-BE49-F238E27FC236}">
                <a16:creationId xmlns:a16="http://schemas.microsoft.com/office/drawing/2014/main" id="{6FEC2A90-DCC3-373C-2AC9-2EE073B34589}"/>
              </a:ext>
            </a:extLst>
          </p:cNvPr>
          <p:cNvCxnSpPr/>
          <p:nvPr/>
        </p:nvCxnSpPr>
        <p:spPr>
          <a:xfrm>
            <a:off x="836762" y="5553041"/>
            <a:ext cx="10653623" cy="0"/>
          </a:xfrm>
          <a:prstGeom prst="line">
            <a:avLst/>
          </a:prstGeom>
          <a:ln>
            <a:solidFill>
              <a:srgbClr val="00F4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087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AB7714D-2FCA-6F4B-998A-A52E928529AE}"/>
              </a:ext>
            </a:extLst>
          </p:cNvPr>
          <p:cNvSpPr/>
          <p:nvPr/>
        </p:nvSpPr>
        <p:spPr>
          <a:xfrm>
            <a:off x="434487" y="1708050"/>
            <a:ext cx="3452083" cy="1435659"/>
          </a:xfrm>
          <a:prstGeom prst="roundRect">
            <a:avLst>
              <a:gd name="adj" fmla="val 1495"/>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D28B3802-5FFA-BF22-1424-B148D095C497}"/>
              </a:ext>
            </a:extLst>
          </p:cNvPr>
          <p:cNvSpPr/>
          <p:nvPr/>
        </p:nvSpPr>
        <p:spPr>
          <a:xfrm>
            <a:off x="434487" y="1709411"/>
            <a:ext cx="3452083" cy="1435659"/>
          </a:xfrm>
          <a:prstGeom prst="roundRect">
            <a:avLst>
              <a:gd name="adj" fmla="val 1495"/>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80968F1-A739-F32A-3544-A21C1CFC0CE0}"/>
              </a:ext>
            </a:extLst>
          </p:cNvPr>
          <p:cNvSpPr/>
          <p:nvPr/>
        </p:nvSpPr>
        <p:spPr>
          <a:xfrm>
            <a:off x="5815617" y="335105"/>
            <a:ext cx="5959368" cy="3390994"/>
          </a:xfrm>
          <a:prstGeom prst="roundRect">
            <a:avLst>
              <a:gd name="adj" fmla="val 1495"/>
            </a:avLst>
          </a:prstGeom>
          <a:solidFill>
            <a:srgbClr val="00F4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361BB41-3C32-8ECE-ABFB-F45BE79AE853}"/>
              </a:ext>
            </a:extLst>
          </p:cNvPr>
          <p:cNvSpPr/>
          <p:nvPr/>
        </p:nvSpPr>
        <p:spPr>
          <a:xfrm>
            <a:off x="1259806" y="4373284"/>
            <a:ext cx="1805925" cy="2227295"/>
          </a:xfrm>
          <a:prstGeom prst="roundRect">
            <a:avLst/>
          </a:prstGeom>
          <a:solidFill>
            <a:srgbClr val="00F4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DFFC4A-0B93-197F-8AE3-2228778273C2}"/>
              </a:ext>
            </a:extLst>
          </p:cNvPr>
          <p:cNvSpPr txBox="1"/>
          <p:nvPr/>
        </p:nvSpPr>
        <p:spPr>
          <a:xfrm>
            <a:off x="586598" y="366111"/>
            <a:ext cx="1777040" cy="1077218"/>
          </a:xfrm>
          <a:prstGeom prst="rect">
            <a:avLst/>
          </a:prstGeom>
          <a:noFill/>
        </p:spPr>
        <p:txBody>
          <a:bodyPr wrap="square" rtlCol="0">
            <a:spAutoFit/>
          </a:bodyPr>
          <a:lstStyle/>
          <a:p>
            <a:r>
              <a:rPr lang="en-US" sz="3200" b="1" i="0" dirty="0">
                <a:solidFill>
                  <a:srgbClr val="00F4EE"/>
                </a:solidFill>
                <a:effectLst>
                  <a:glow rad="228600">
                    <a:schemeClr val="tx1">
                      <a:alpha val="40000"/>
                    </a:schemeClr>
                  </a:glow>
                </a:effectLst>
                <a:latin typeface="Franklin Gothic Medium" panose="020B0603020102020204" pitchFamily="34" charset="0"/>
              </a:rPr>
              <a:t>Preview</a:t>
            </a:r>
          </a:p>
          <a:p>
            <a:endParaRPr lang="en-US" sz="3200" b="1" i="0" dirty="0">
              <a:solidFill>
                <a:srgbClr val="00F4EE"/>
              </a:solidFill>
              <a:effectLst>
                <a:glow rad="228600">
                  <a:schemeClr val="tx1">
                    <a:alpha val="40000"/>
                  </a:schemeClr>
                </a:glow>
              </a:effectLst>
              <a:latin typeface="Franklin Gothic Medium" panose="020B0603020102020204" pitchFamily="34" charset="0"/>
            </a:endParaRPr>
          </a:p>
        </p:txBody>
      </p:sp>
      <p:sp>
        <p:nvSpPr>
          <p:cNvPr id="7" name="TextBox 6">
            <a:extLst>
              <a:ext uri="{FF2B5EF4-FFF2-40B4-BE49-F238E27FC236}">
                <a16:creationId xmlns:a16="http://schemas.microsoft.com/office/drawing/2014/main" id="{09853E89-87F6-2B9E-D1C0-C4B2AB40F661}"/>
              </a:ext>
            </a:extLst>
          </p:cNvPr>
          <p:cNvSpPr txBox="1"/>
          <p:nvPr/>
        </p:nvSpPr>
        <p:spPr>
          <a:xfrm>
            <a:off x="1646269" y="1100446"/>
            <a:ext cx="3199940" cy="400110"/>
          </a:xfrm>
          <a:prstGeom prst="rect">
            <a:avLst/>
          </a:prstGeom>
          <a:noFill/>
        </p:spPr>
        <p:txBody>
          <a:bodyPr wrap="square" rtlCol="0">
            <a:spAutoFit/>
          </a:bodyPr>
          <a:lstStyle/>
          <a:p>
            <a:r>
              <a:rPr lang="en-US" sz="2000" b="1" i="0" dirty="0">
                <a:solidFill>
                  <a:schemeClr val="bg1"/>
                </a:solidFill>
                <a:effectLst>
                  <a:glow rad="228600">
                    <a:schemeClr val="tx1">
                      <a:alpha val="40000"/>
                    </a:schemeClr>
                  </a:glow>
                </a:effectLst>
                <a:latin typeface="Franklin Gothic Medium" panose="020B0603020102020204" pitchFamily="34" charset="0"/>
              </a:rPr>
              <a:t>Dataset &amp; Data Processing </a:t>
            </a:r>
            <a:endParaRPr lang="en-US" sz="2800" b="1" i="0" dirty="0">
              <a:solidFill>
                <a:schemeClr val="bg1"/>
              </a:solidFill>
              <a:effectLst>
                <a:glow rad="228600">
                  <a:schemeClr val="tx1">
                    <a:alpha val="40000"/>
                  </a:schemeClr>
                </a:glow>
              </a:effectLst>
              <a:latin typeface="Franklin Gothic Medium" panose="020B0603020102020204" pitchFamily="34" charset="0"/>
            </a:endParaRPr>
          </a:p>
        </p:txBody>
      </p:sp>
      <p:graphicFrame>
        <p:nvGraphicFramePr>
          <p:cNvPr id="8" name="Object 7">
            <a:extLst>
              <a:ext uri="{FF2B5EF4-FFF2-40B4-BE49-F238E27FC236}">
                <a16:creationId xmlns:a16="http://schemas.microsoft.com/office/drawing/2014/main" id="{F035357C-3245-60C6-0663-56C3B64B039D}"/>
              </a:ext>
            </a:extLst>
          </p:cNvPr>
          <p:cNvGraphicFramePr>
            <a:graphicFrameLocks noChangeAspect="1"/>
          </p:cNvGraphicFramePr>
          <p:nvPr>
            <p:extLst>
              <p:ext uri="{D42A27DB-BD31-4B8C-83A1-F6EECF244321}">
                <p14:modId xmlns:p14="http://schemas.microsoft.com/office/powerpoint/2010/main" val="4115894845"/>
              </p:ext>
            </p:extLst>
          </p:nvPr>
        </p:nvGraphicFramePr>
        <p:xfrm>
          <a:off x="456444" y="1731685"/>
          <a:ext cx="3412654" cy="1388391"/>
        </p:xfrm>
        <a:graphic>
          <a:graphicData uri="http://schemas.openxmlformats.org/presentationml/2006/ole">
            <mc:AlternateContent xmlns:mc="http://schemas.openxmlformats.org/markup-compatibility/2006">
              <mc:Choice xmlns:v="urn:schemas-microsoft-com:vml" Requires="v">
                <p:oleObj r:id="rId2" imgW="23123520" imgH="9218880" progId="">
                  <p:embed/>
                </p:oleObj>
              </mc:Choice>
              <mc:Fallback>
                <p:oleObj r:id="rId2" imgW="23123520" imgH="9218880" progId="">
                  <p:embed/>
                  <p:pic>
                    <p:nvPicPr>
                      <p:cNvPr id="0" name=""/>
                      <p:cNvPicPr/>
                      <p:nvPr/>
                    </p:nvPicPr>
                    <p:blipFill>
                      <a:blip r:embed="rId3"/>
                      <a:stretch>
                        <a:fillRect/>
                      </a:stretch>
                    </p:blipFill>
                    <p:spPr>
                      <a:xfrm>
                        <a:off x="456444" y="1731685"/>
                        <a:ext cx="3412654" cy="1388391"/>
                      </a:xfrm>
                      <a:prstGeom prst="rect">
                        <a:avLst/>
                      </a:prstGeom>
                    </p:spPr>
                  </p:pic>
                </p:oleObj>
              </mc:Fallback>
            </mc:AlternateContent>
          </a:graphicData>
        </a:graphic>
      </p:graphicFrame>
      <p:pic>
        <p:nvPicPr>
          <p:cNvPr id="17" name="Picture 16">
            <a:extLst>
              <a:ext uri="{FF2B5EF4-FFF2-40B4-BE49-F238E27FC236}">
                <a16:creationId xmlns:a16="http://schemas.microsoft.com/office/drawing/2014/main" id="{F1409E25-0167-BBE3-1B52-979E4C9A1D80}"/>
              </a:ext>
            </a:extLst>
          </p:cNvPr>
          <p:cNvPicPr>
            <a:picLocks noChangeAspect="1"/>
          </p:cNvPicPr>
          <p:nvPr/>
        </p:nvPicPr>
        <p:blipFill>
          <a:blip r:embed="rId4"/>
          <a:stretch>
            <a:fillRect/>
          </a:stretch>
        </p:blipFill>
        <p:spPr>
          <a:xfrm>
            <a:off x="5858747" y="375249"/>
            <a:ext cx="5876809" cy="3316345"/>
          </a:xfrm>
          <a:prstGeom prst="rect">
            <a:avLst/>
          </a:prstGeom>
        </p:spPr>
      </p:pic>
      <p:sp>
        <p:nvSpPr>
          <p:cNvPr id="18" name="TextBox 17">
            <a:extLst>
              <a:ext uri="{FF2B5EF4-FFF2-40B4-BE49-F238E27FC236}">
                <a16:creationId xmlns:a16="http://schemas.microsoft.com/office/drawing/2014/main" id="{9024CD17-0158-A2F1-9D9D-B8BEDFE84D4E}"/>
              </a:ext>
            </a:extLst>
          </p:cNvPr>
          <p:cNvSpPr txBox="1"/>
          <p:nvPr/>
        </p:nvSpPr>
        <p:spPr>
          <a:xfrm>
            <a:off x="1807199" y="3811729"/>
            <a:ext cx="1777040" cy="400110"/>
          </a:xfrm>
          <a:prstGeom prst="rect">
            <a:avLst/>
          </a:prstGeom>
          <a:noFill/>
        </p:spPr>
        <p:txBody>
          <a:bodyPr wrap="square" rtlCol="0">
            <a:spAutoFit/>
          </a:bodyPr>
          <a:lstStyle/>
          <a:p>
            <a:r>
              <a:rPr lang="en-US" sz="2000" b="1" i="0" dirty="0">
                <a:solidFill>
                  <a:schemeClr val="bg1"/>
                </a:solidFill>
                <a:effectLst>
                  <a:glow rad="228600">
                    <a:schemeClr val="tx1">
                      <a:alpha val="40000"/>
                    </a:schemeClr>
                  </a:glow>
                </a:effectLst>
                <a:latin typeface="Franklin Gothic Medium" panose="020B0603020102020204" pitchFamily="34" charset="0"/>
              </a:rPr>
              <a:t>Tools</a:t>
            </a:r>
            <a:endParaRPr lang="en-US" sz="2800" b="1" i="0" dirty="0">
              <a:solidFill>
                <a:schemeClr val="bg1"/>
              </a:solidFill>
              <a:effectLst>
                <a:glow rad="228600">
                  <a:schemeClr val="tx1">
                    <a:alpha val="40000"/>
                  </a:schemeClr>
                </a:glow>
              </a:effectLst>
              <a:latin typeface="Franklin Gothic Medium" panose="020B0603020102020204" pitchFamily="34" charset="0"/>
            </a:endParaRPr>
          </a:p>
        </p:txBody>
      </p:sp>
      <p:pic>
        <p:nvPicPr>
          <p:cNvPr id="1028" name="Picture 4">
            <a:extLst>
              <a:ext uri="{FF2B5EF4-FFF2-40B4-BE49-F238E27FC236}">
                <a16:creationId xmlns:a16="http://schemas.microsoft.com/office/drawing/2014/main" id="{C4F9B508-C2CE-ADF8-02AE-929643A31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3900" y="4929307"/>
            <a:ext cx="1497739" cy="605532"/>
          </a:xfrm>
          <a:prstGeom prst="rect">
            <a:avLst/>
          </a:prstGeom>
          <a:noFill/>
          <a:ln>
            <a:noFill/>
          </a:ln>
          <a:effectLst/>
        </p:spPr>
      </p:pic>
      <p:pic>
        <p:nvPicPr>
          <p:cNvPr id="1032" name="Picture 8" descr="Matplotlib logo — Matplotlib 3.7.2 documentation">
            <a:extLst>
              <a:ext uri="{FF2B5EF4-FFF2-40B4-BE49-F238E27FC236}">
                <a16:creationId xmlns:a16="http://schemas.microsoft.com/office/drawing/2014/main" id="{514EFF0A-DF2B-CD1B-C096-6E81E5DC19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919" y="5568761"/>
            <a:ext cx="1517479" cy="3034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4DB624-F5F2-F51D-6852-CAAE31DF0D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6269" y="6003812"/>
            <a:ext cx="929979" cy="50059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Download Python Logo Vector EPS, SVG, PDF, Ai, CDR, and PNG Free, size  335.49 KB">
            <a:extLst>
              <a:ext uri="{FF2B5EF4-FFF2-40B4-BE49-F238E27FC236}">
                <a16:creationId xmlns:a16="http://schemas.microsoft.com/office/drawing/2014/main" id="{A4A18150-4A55-6A52-F685-0FB571BFED4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0424" b="36046"/>
          <a:stretch/>
        </p:blipFill>
        <p:spPr bwMode="auto">
          <a:xfrm>
            <a:off x="1259806" y="4373284"/>
            <a:ext cx="1805925" cy="60553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F32BF2-9B82-BC95-70A5-6920B5B5EA6C}"/>
              </a:ext>
            </a:extLst>
          </p:cNvPr>
          <p:cNvSpPr txBox="1"/>
          <p:nvPr/>
        </p:nvSpPr>
        <p:spPr>
          <a:xfrm>
            <a:off x="7230339" y="3912113"/>
            <a:ext cx="1777040" cy="400110"/>
          </a:xfrm>
          <a:prstGeom prst="rect">
            <a:avLst/>
          </a:prstGeom>
          <a:noFill/>
        </p:spPr>
        <p:txBody>
          <a:bodyPr wrap="square" rtlCol="0">
            <a:spAutoFit/>
          </a:bodyPr>
          <a:lstStyle/>
          <a:p>
            <a:pPr algn="l"/>
            <a:r>
              <a:rPr lang="en-US" sz="2000" b="1" i="0" dirty="0">
                <a:solidFill>
                  <a:srgbClr val="E6EDF3"/>
                </a:solidFill>
                <a:effectLst/>
                <a:latin typeface="-apple-system"/>
              </a:rPr>
              <a:t>Contributors</a:t>
            </a:r>
          </a:p>
        </p:txBody>
      </p:sp>
      <p:sp>
        <p:nvSpPr>
          <p:cNvPr id="26" name="Rectangle: Rounded Corners 25">
            <a:extLst>
              <a:ext uri="{FF2B5EF4-FFF2-40B4-BE49-F238E27FC236}">
                <a16:creationId xmlns:a16="http://schemas.microsoft.com/office/drawing/2014/main" id="{F29255CF-6E6F-4AEB-EDB1-BB5197D2898C}"/>
              </a:ext>
            </a:extLst>
          </p:cNvPr>
          <p:cNvSpPr/>
          <p:nvPr/>
        </p:nvSpPr>
        <p:spPr>
          <a:xfrm>
            <a:off x="1458986" y="2261128"/>
            <a:ext cx="4253634" cy="1346466"/>
          </a:xfrm>
          <a:prstGeom prst="roundRect">
            <a:avLst>
              <a:gd name="adj" fmla="val 1495"/>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Object 26">
            <a:extLst>
              <a:ext uri="{FF2B5EF4-FFF2-40B4-BE49-F238E27FC236}">
                <a16:creationId xmlns:a16="http://schemas.microsoft.com/office/drawing/2014/main" id="{95F4FCC8-7BEC-DC51-ACEF-1219B34A18E9}"/>
              </a:ext>
            </a:extLst>
          </p:cNvPr>
          <p:cNvGraphicFramePr>
            <a:graphicFrameLocks noChangeAspect="1"/>
          </p:cNvGraphicFramePr>
          <p:nvPr>
            <p:extLst>
              <p:ext uri="{D42A27DB-BD31-4B8C-83A1-F6EECF244321}">
                <p14:modId xmlns:p14="http://schemas.microsoft.com/office/powerpoint/2010/main" val="3439405096"/>
              </p:ext>
            </p:extLst>
          </p:nvPr>
        </p:nvGraphicFramePr>
        <p:xfrm>
          <a:off x="1475118" y="2277881"/>
          <a:ext cx="4218241" cy="1312959"/>
        </p:xfrm>
        <a:graphic>
          <a:graphicData uri="http://schemas.openxmlformats.org/presentationml/2006/ole">
            <mc:AlternateContent xmlns:mc="http://schemas.openxmlformats.org/markup-compatibility/2006">
              <mc:Choice xmlns:v="urn:schemas-microsoft-com:vml" Requires="v">
                <p:oleObj r:id="rId9" imgW="11098080" imgH="3453840" progId="">
                  <p:embed/>
                </p:oleObj>
              </mc:Choice>
              <mc:Fallback>
                <p:oleObj r:id="rId9" imgW="11098080" imgH="3453840" progId="">
                  <p:embed/>
                  <p:pic>
                    <p:nvPicPr>
                      <p:cNvPr id="15" name="Object 14">
                        <a:extLst>
                          <a:ext uri="{FF2B5EF4-FFF2-40B4-BE49-F238E27FC236}">
                            <a16:creationId xmlns:a16="http://schemas.microsoft.com/office/drawing/2014/main" id="{8AF5AD0A-A2CE-41DC-2E86-E0564CBF2365}"/>
                          </a:ext>
                        </a:extLst>
                      </p:cNvPr>
                      <p:cNvPicPr/>
                      <p:nvPr/>
                    </p:nvPicPr>
                    <p:blipFill>
                      <a:blip r:embed="rId10"/>
                      <a:stretch>
                        <a:fillRect/>
                      </a:stretch>
                    </p:blipFill>
                    <p:spPr>
                      <a:xfrm>
                        <a:off x="1475118" y="2277881"/>
                        <a:ext cx="4218241" cy="1312959"/>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4EC62BE8-A174-3348-CDA6-6630E664298E}"/>
              </a:ext>
            </a:extLst>
          </p:cNvPr>
          <p:cNvSpPr txBox="1"/>
          <p:nvPr/>
        </p:nvSpPr>
        <p:spPr>
          <a:xfrm>
            <a:off x="6094492" y="4399822"/>
            <a:ext cx="6097508" cy="615553"/>
          </a:xfrm>
          <a:prstGeom prst="rect">
            <a:avLst/>
          </a:prstGeom>
          <a:noFill/>
        </p:spPr>
        <p:txBody>
          <a:bodyPr wrap="square">
            <a:spAutoFit/>
          </a:bodyPr>
          <a:lstStyle/>
          <a:p>
            <a:r>
              <a:rPr lang="en-US" b="1" i="0" dirty="0">
                <a:solidFill>
                  <a:srgbClr val="00F4EE"/>
                </a:solidFill>
                <a:effectLst/>
                <a:latin typeface="-apple-system"/>
              </a:rPr>
              <a:t>Koorosh Komeilizadeh </a:t>
            </a:r>
            <a:r>
              <a:rPr lang="en-US" b="1" i="0" dirty="0">
                <a:solidFill>
                  <a:srgbClr val="E6EDF3"/>
                </a:solidFill>
                <a:effectLst/>
                <a:latin typeface="-apple-system"/>
              </a:rPr>
              <a:t>- Author and Analyst</a:t>
            </a:r>
          </a:p>
          <a:p>
            <a:r>
              <a:rPr lang="en-US" sz="1600" i="0" dirty="0">
                <a:solidFill>
                  <a:srgbClr val="E6EDF3"/>
                </a:solidFill>
                <a:effectLst/>
                <a:latin typeface="-apple-system"/>
              </a:rPr>
              <a:t>DSAI Undergraduate Student at Leiden University</a:t>
            </a:r>
            <a:endParaRPr lang="en-US" sz="1600" dirty="0"/>
          </a:p>
        </p:txBody>
      </p:sp>
      <p:sp>
        <p:nvSpPr>
          <p:cNvPr id="30" name="TextBox 29">
            <a:extLst>
              <a:ext uri="{FF2B5EF4-FFF2-40B4-BE49-F238E27FC236}">
                <a16:creationId xmlns:a16="http://schemas.microsoft.com/office/drawing/2014/main" id="{9C8F3B14-B847-5E13-6861-466D9ADF38FE}"/>
              </a:ext>
            </a:extLst>
          </p:cNvPr>
          <p:cNvSpPr txBox="1"/>
          <p:nvPr/>
        </p:nvSpPr>
        <p:spPr>
          <a:xfrm>
            <a:off x="6094492" y="5197653"/>
            <a:ext cx="6097508" cy="1538883"/>
          </a:xfrm>
          <a:prstGeom prst="rect">
            <a:avLst/>
          </a:prstGeom>
          <a:noFill/>
        </p:spPr>
        <p:txBody>
          <a:bodyPr wrap="square">
            <a:spAutoFit/>
          </a:bodyPr>
          <a:lstStyle/>
          <a:p>
            <a:r>
              <a:rPr lang="en-US" b="1" i="0" dirty="0">
                <a:solidFill>
                  <a:srgbClr val="00F4EE"/>
                </a:solidFill>
                <a:effectLst/>
                <a:latin typeface="-apple-system"/>
              </a:rPr>
              <a:t>Behzad Najafi </a:t>
            </a:r>
            <a:r>
              <a:rPr lang="en-US" b="1" i="0" dirty="0" err="1">
                <a:solidFill>
                  <a:srgbClr val="00F4EE"/>
                </a:solidFill>
                <a:effectLst/>
                <a:latin typeface="-apple-system"/>
              </a:rPr>
              <a:t>Saghezchi</a:t>
            </a:r>
            <a:r>
              <a:rPr lang="en-US" b="1" i="0" dirty="0">
                <a:solidFill>
                  <a:srgbClr val="00F4EE"/>
                </a:solidFill>
                <a:effectLst/>
                <a:latin typeface="-apple-system"/>
              </a:rPr>
              <a:t>       </a:t>
            </a:r>
            <a:r>
              <a:rPr lang="en-US" b="1" i="0" dirty="0">
                <a:solidFill>
                  <a:srgbClr val="E6EDF3"/>
                </a:solidFill>
                <a:effectLst/>
                <a:latin typeface="-apple-system"/>
              </a:rPr>
              <a:t>-       Reviewer</a:t>
            </a:r>
          </a:p>
          <a:p>
            <a:r>
              <a:rPr lang="en-US" sz="1600" i="0" dirty="0">
                <a:solidFill>
                  <a:srgbClr val="E6EDF3"/>
                </a:solidFill>
                <a:effectLst/>
                <a:latin typeface="-apple-system"/>
              </a:rPr>
              <a:t>Professor at </a:t>
            </a:r>
            <a:r>
              <a:rPr lang="en-US" sz="1600" i="0" dirty="0" err="1">
                <a:solidFill>
                  <a:srgbClr val="E6EDF3"/>
                </a:solidFill>
                <a:effectLst/>
                <a:latin typeface="-apple-system"/>
              </a:rPr>
              <a:t>AmirKabir</a:t>
            </a:r>
            <a:r>
              <a:rPr lang="en-US" sz="1600" i="0" dirty="0">
                <a:solidFill>
                  <a:srgbClr val="E6EDF3"/>
                </a:solidFill>
                <a:effectLst/>
                <a:latin typeface="-apple-system"/>
              </a:rPr>
              <a:t> University of Technology</a:t>
            </a:r>
          </a:p>
          <a:p>
            <a:endParaRPr lang="en-US" i="0" dirty="0">
              <a:solidFill>
                <a:srgbClr val="E6EDF3"/>
              </a:solidFill>
              <a:effectLst/>
              <a:latin typeface="-apple-system"/>
            </a:endParaRPr>
          </a:p>
          <a:p>
            <a:endParaRPr lang="en-US" sz="500" i="0" dirty="0">
              <a:solidFill>
                <a:srgbClr val="E6EDF3"/>
              </a:solidFill>
              <a:effectLst/>
              <a:latin typeface="-apple-system"/>
            </a:endParaRPr>
          </a:p>
          <a:p>
            <a:r>
              <a:rPr lang="en-US" b="1" i="0" dirty="0">
                <a:solidFill>
                  <a:srgbClr val="00F4EE"/>
                </a:solidFill>
                <a:effectLst/>
                <a:latin typeface="-apple-system"/>
              </a:rPr>
              <a:t>Farzad </a:t>
            </a:r>
            <a:r>
              <a:rPr lang="en-US" b="1" i="0" dirty="0" err="1">
                <a:solidFill>
                  <a:srgbClr val="00F4EE"/>
                </a:solidFill>
                <a:effectLst/>
                <a:latin typeface="-apple-system"/>
              </a:rPr>
              <a:t>Didehvar</a:t>
            </a:r>
            <a:r>
              <a:rPr lang="en-US" b="1" i="0" dirty="0">
                <a:solidFill>
                  <a:srgbClr val="00F4EE"/>
                </a:solidFill>
                <a:effectLst/>
                <a:latin typeface="-apple-system"/>
              </a:rPr>
              <a:t>               </a:t>
            </a:r>
            <a:r>
              <a:rPr lang="en-US" b="1" i="0" dirty="0">
                <a:solidFill>
                  <a:srgbClr val="E6EDF3"/>
                </a:solidFill>
                <a:effectLst/>
                <a:latin typeface="-apple-system"/>
              </a:rPr>
              <a:t>-              Reviewer</a:t>
            </a:r>
          </a:p>
          <a:p>
            <a:r>
              <a:rPr lang="en-US" sz="1600" i="0" dirty="0">
                <a:solidFill>
                  <a:srgbClr val="E6EDF3"/>
                </a:solidFill>
                <a:effectLst/>
                <a:latin typeface="-apple-system"/>
              </a:rPr>
              <a:t>Professor at </a:t>
            </a:r>
            <a:r>
              <a:rPr lang="en-US" sz="1600" i="0" dirty="0" err="1">
                <a:solidFill>
                  <a:srgbClr val="E6EDF3"/>
                </a:solidFill>
                <a:effectLst/>
                <a:latin typeface="-apple-system"/>
              </a:rPr>
              <a:t>AmirKabir</a:t>
            </a:r>
            <a:r>
              <a:rPr lang="en-US" sz="1600" i="0" dirty="0">
                <a:solidFill>
                  <a:srgbClr val="E6EDF3"/>
                </a:solidFill>
                <a:effectLst/>
                <a:latin typeface="-apple-system"/>
              </a:rPr>
              <a:t> University of Technology</a:t>
            </a:r>
            <a:endParaRPr lang="en-US" sz="1400" dirty="0"/>
          </a:p>
        </p:txBody>
      </p:sp>
    </p:spTree>
    <p:extLst>
      <p:ext uri="{BB962C8B-B14F-4D97-AF65-F5344CB8AC3E}">
        <p14:creationId xmlns:p14="http://schemas.microsoft.com/office/powerpoint/2010/main" val="4151671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0000">
              <a:schemeClr val="tx1"/>
            </a:gs>
            <a:gs pos="100000">
              <a:srgbClr val="00F4EE"/>
            </a:gs>
          </a:gsLst>
          <a:path path="shape">
            <a:fillToRect l="50000" t="50000" r="50000" b="50000"/>
          </a:path>
          <a:tileRect/>
        </a:gradFill>
        <a:effectLst/>
      </p:bgPr>
    </p:bg>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9C9F6D58-86E5-B9FC-793A-C8BB432BE6FC}"/>
              </a:ext>
            </a:extLst>
          </p:cNvPr>
          <p:cNvGraphicFramePr>
            <a:graphicFrameLocks noChangeAspect="1"/>
          </p:cNvGraphicFramePr>
          <p:nvPr>
            <p:extLst>
              <p:ext uri="{D42A27DB-BD31-4B8C-83A1-F6EECF244321}">
                <p14:modId xmlns:p14="http://schemas.microsoft.com/office/powerpoint/2010/main" val="2564850129"/>
              </p:ext>
            </p:extLst>
          </p:nvPr>
        </p:nvGraphicFramePr>
        <p:xfrm>
          <a:off x="616558" y="463545"/>
          <a:ext cx="3633495" cy="3157838"/>
        </p:xfrm>
        <a:graphic>
          <a:graphicData uri="http://schemas.openxmlformats.org/presentationml/2006/ole">
            <mc:AlternateContent xmlns:mc="http://schemas.openxmlformats.org/markup-compatibility/2006">
              <mc:Choice xmlns:v="urn:schemas-microsoft-com:vml" Requires="v">
                <p:oleObj r:id="rId2" imgW="10425240" imgH="8876160" progId="">
                  <p:embed/>
                </p:oleObj>
              </mc:Choice>
              <mc:Fallback>
                <p:oleObj r:id="rId2" imgW="10425240" imgH="8876160" progId="">
                  <p:embed/>
                  <p:pic>
                    <p:nvPicPr>
                      <p:cNvPr id="0" name=""/>
                      <p:cNvPicPr/>
                      <p:nvPr/>
                    </p:nvPicPr>
                    <p:blipFill>
                      <a:blip r:embed="rId3"/>
                      <a:stretch>
                        <a:fillRect/>
                      </a:stretch>
                    </p:blipFill>
                    <p:spPr>
                      <a:xfrm>
                        <a:off x="616558" y="463545"/>
                        <a:ext cx="3633495" cy="315783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C5B71B5-65E8-16F6-AA92-40A574D3B0C4}"/>
              </a:ext>
            </a:extLst>
          </p:cNvPr>
          <p:cNvGraphicFramePr>
            <a:graphicFrameLocks noChangeAspect="1"/>
          </p:cNvGraphicFramePr>
          <p:nvPr>
            <p:extLst>
              <p:ext uri="{D42A27DB-BD31-4B8C-83A1-F6EECF244321}">
                <p14:modId xmlns:p14="http://schemas.microsoft.com/office/powerpoint/2010/main" val="3154475026"/>
              </p:ext>
            </p:extLst>
          </p:nvPr>
        </p:nvGraphicFramePr>
        <p:xfrm>
          <a:off x="726302" y="3811934"/>
          <a:ext cx="3199207" cy="2533651"/>
        </p:xfrm>
        <a:graphic>
          <a:graphicData uri="http://schemas.openxmlformats.org/presentationml/2006/ole">
            <mc:AlternateContent xmlns:mc="http://schemas.openxmlformats.org/markup-compatibility/2006">
              <mc:Choice xmlns:v="urn:schemas-microsoft-com:vml" Requires="v">
                <p:oleObj r:id="rId4" imgW="10692000" imgH="8291880" progId="">
                  <p:embed/>
                </p:oleObj>
              </mc:Choice>
              <mc:Fallback>
                <p:oleObj r:id="rId4" imgW="10692000" imgH="8291880" progId="">
                  <p:embed/>
                  <p:pic>
                    <p:nvPicPr>
                      <p:cNvPr id="0" name=""/>
                      <p:cNvPicPr/>
                      <p:nvPr/>
                    </p:nvPicPr>
                    <p:blipFill>
                      <a:blip r:embed="rId5"/>
                      <a:stretch>
                        <a:fillRect/>
                      </a:stretch>
                    </p:blipFill>
                    <p:spPr>
                      <a:xfrm>
                        <a:off x="726302" y="3811934"/>
                        <a:ext cx="3199207" cy="253365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CBBAB4AB-D83E-6533-A30A-B38AF9E9C5A3}"/>
              </a:ext>
            </a:extLst>
          </p:cNvPr>
          <p:cNvGraphicFramePr>
            <a:graphicFrameLocks noChangeAspect="1"/>
          </p:cNvGraphicFramePr>
          <p:nvPr>
            <p:extLst>
              <p:ext uri="{D42A27DB-BD31-4B8C-83A1-F6EECF244321}">
                <p14:modId xmlns:p14="http://schemas.microsoft.com/office/powerpoint/2010/main" val="1653775370"/>
              </p:ext>
            </p:extLst>
          </p:nvPr>
        </p:nvGraphicFramePr>
        <p:xfrm>
          <a:off x="4250054" y="488154"/>
          <a:ext cx="3633495" cy="2873880"/>
        </p:xfrm>
        <a:graphic>
          <a:graphicData uri="http://schemas.openxmlformats.org/presentationml/2006/ole">
            <mc:AlternateContent xmlns:mc="http://schemas.openxmlformats.org/markup-compatibility/2006">
              <mc:Choice xmlns:v="urn:schemas-microsoft-com:vml" Requires="v">
                <p:oleObj r:id="rId6" imgW="10869840" imgH="8431560" progId="">
                  <p:embed/>
                </p:oleObj>
              </mc:Choice>
              <mc:Fallback>
                <p:oleObj r:id="rId6" imgW="10869840" imgH="8431560" progId="">
                  <p:embed/>
                  <p:pic>
                    <p:nvPicPr>
                      <p:cNvPr id="0" name=""/>
                      <p:cNvPicPr/>
                      <p:nvPr/>
                    </p:nvPicPr>
                    <p:blipFill>
                      <a:blip r:embed="rId7"/>
                      <a:stretch>
                        <a:fillRect/>
                      </a:stretch>
                    </p:blipFill>
                    <p:spPr>
                      <a:xfrm>
                        <a:off x="4250054" y="488154"/>
                        <a:ext cx="3633495" cy="287388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44C022A-FFB0-9C0B-FD69-EF35A06E5939}"/>
              </a:ext>
            </a:extLst>
          </p:cNvPr>
          <p:cNvGraphicFramePr>
            <a:graphicFrameLocks noChangeAspect="1"/>
          </p:cNvGraphicFramePr>
          <p:nvPr>
            <p:extLst>
              <p:ext uri="{D42A27DB-BD31-4B8C-83A1-F6EECF244321}">
                <p14:modId xmlns:p14="http://schemas.microsoft.com/office/powerpoint/2010/main" val="940306449"/>
              </p:ext>
            </p:extLst>
          </p:nvPr>
        </p:nvGraphicFramePr>
        <p:xfrm>
          <a:off x="3925509" y="4023071"/>
          <a:ext cx="4076695" cy="2111373"/>
        </p:xfrm>
        <a:graphic>
          <a:graphicData uri="http://schemas.openxmlformats.org/presentationml/2006/ole">
            <mc:AlternateContent xmlns:mc="http://schemas.openxmlformats.org/markup-compatibility/2006">
              <mc:Choice xmlns:v="urn:schemas-microsoft-com:vml" Requires="v">
                <p:oleObj r:id="rId8" imgW="15098400" imgH="7491960" progId="">
                  <p:embed/>
                </p:oleObj>
              </mc:Choice>
              <mc:Fallback>
                <p:oleObj r:id="rId8" imgW="15098400" imgH="7491960" progId="">
                  <p:embed/>
                  <p:pic>
                    <p:nvPicPr>
                      <p:cNvPr id="0" name=""/>
                      <p:cNvPicPr/>
                      <p:nvPr/>
                    </p:nvPicPr>
                    <p:blipFill>
                      <a:blip r:embed="rId9"/>
                      <a:stretch>
                        <a:fillRect/>
                      </a:stretch>
                    </p:blipFill>
                    <p:spPr>
                      <a:xfrm>
                        <a:off x="3925509" y="4023071"/>
                        <a:ext cx="4076695" cy="211137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A1F8CEC-275F-39D4-EBA4-CE93E774C3A5}"/>
              </a:ext>
            </a:extLst>
          </p:cNvPr>
          <p:cNvGraphicFramePr>
            <a:graphicFrameLocks noChangeAspect="1"/>
          </p:cNvGraphicFramePr>
          <p:nvPr>
            <p:extLst>
              <p:ext uri="{D42A27DB-BD31-4B8C-83A1-F6EECF244321}">
                <p14:modId xmlns:p14="http://schemas.microsoft.com/office/powerpoint/2010/main" val="2213824528"/>
              </p:ext>
            </p:extLst>
          </p:nvPr>
        </p:nvGraphicFramePr>
        <p:xfrm>
          <a:off x="8002204" y="4144098"/>
          <a:ext cx="3581065" cy="1869317"/>
        </p:xfrm>
        <a:graphic>
          <a:graphicData uri="http://schemas.openxmlformats.org/presentationml/2006/ole">
            <mc:AlternateContent xmlns:mc="http://schemas.openxmlformats.org/markup-compatibility/2006">
              <mc:Choice xmlns:v="urn:schemas-microsoft-com:vml" Requires="v">
                <p:oleObj r:id="rId10" imgW="13688640" imgH="6920280" progId="">
                  <p:embed/>
                </p:oleObj>
              </mc:Choice>
              <mc:Fallback>
                <p:oleObj r:id="rId10" imgW="13688640" imgH="6920280" progId="">
                  <p:embed/>
                  <p:pic>
                    <p:nvPicPr>
                      <p:cNvPr id="0" name=""/>
                      <p:cNvPicPr/>
                      <p:nvPr/>
                    </p:nvPicPr>
                    <p:blipFill>
                      <a:blip r:embed="rId11"/>
                      <a:stretch>
                        <a:fillRect/>
                      </a:stretch>
                    </p:blipFill>
                    <p:spPr>
                      <a:xfrm>
                        <a:off x="8002204" y="4144098"/>
                        <a:ext cx="3581065" cy="186931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160B8C2-3026-DEAF-9B33-7199A0A0F11C}"/>
              </a:ext>
            </a:extLst>
          </p:cNvPr>
          <p:cNvGraphicFramePr>
            <a:graphicFrameLocks noChangeAspect="1"/>
          </p:cNvGraphicFramePr>
          <p:nvPr>
            <p:extLst>
              <p:ext uri="{D42A27DB-BD31-4B8C-83A1-F6EECF244321}">
                <p14:modId xmlns:p14="http://schemas.microsoft.com/office/powerpoint/2010/main" val="975411744"/>
              </p:ext>
            </p:extLst>
          </p:nvPr>
        </p:nvGraphicFramePr>
        <p:xfrm>
          <a:off x="7941949" y="553053"/>
          <a:ext cx="3619341" cy="2873880"/>
        </p:xfrm>
        <a:graphic>
          <a:graphicData uri="http://schemas.openxmlformats.org/presentationml/2006/ole">
            <mc:AlternateContent xmlns:mc="http://schemas.openxmlformats.org/markup-compatibility/2006">
              <mc:Choice xmlns:v="urn:schemas-microsoft-com:vml" Requires="v">
                <p:oleObj r:id="rId12" imgW="8888760" imgH="6920280" progId="">
                  <p:embed/>
                </p:oleObj>
              </mc:Choice>
              <mc:Fallback>
                <p:oleObj r:id="rId12" imgW="8888760" imgH="6920280" progId="">
                  <p:embed/>
                  <p:pic>
                    <p:nvPicPr>
                      <p:cNvPr id="0" name=""/>
                      <p:cNvPicPr/>
                      <p:nvPr/>
                    </p:nvPicPr>
                    <p:blipFill>
                      <a:blip r:embed="rId13"/>
                      <a:stretch>
                        <a:fillRect/>
                      </a:stretch>
                    </p:blipFill>
                    <p:spPr>
                      <a:xfrm>
                        <a:off x="7941949" y="553053"/>
                        <a:ext cx="3619341" cy="287388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923BC1B-D2BB-0412-8B80-FFEF9C7D3650}"/>
              </a:ext>
            </a:extLst>
          </p:cNvPr>
          <p:cNvGraphicFramePr>
            <a:graphicFrameLocks noChangeAspect="1"/>
          </p:cNvGraphicFramePr>
          <p:nvPr>
            <p:extLst>
              <p:ext uri="{D42A27DB-BD31-4B8C-83A1-F6EECF244321}">
                <p14:modId xmlns:p14="http://schemas.microsoft.com/office/powerpoint/2010/main" val="2622781687"/>
              </p:ext>
            </p:extLst>
          </p:nvPr>
        </p:nvGraphicFramePr>
        <p:xfrm>
          <a:off x="10610530" y="2328522"/>
          <a:ext cx="780933" cy="684028"/>
        </p:xfrm>
        <a:graphic>
          <a:graphicData uri="http://schemas.openxmlformats.org/presentationml/2006/ole">
            <mc:AlternateContent xmlns:mc="http://schemas.openxmlformats.org/markup-compatibility/2006">
              <mc:Choice xmlns:v="urn:schemas-microsoft-com:vml" Requires="v">
                <p:oleObj r:id="rId14" imgW="6755400" imgH="5917320" progId="">
                  <p:embed/>
                </p:oleObj>
              </mc:Choice>
              <mc:Fallback>
                <p:oleObj r:id="rId14" imgW="6755400" imgH="5917320" progId="">
                  <p:embed/>
                  <p:pic>
                    <p:nvPicPr>
                      <p:cNvPr id="0" name=""/>
                      <p:cNvPicPr/>
                      <p:nvPr/>
                    </p:nvPicPr>
                    <p:blipFill>
                      <a:blip r:embed="rId15"/>
                      <a:stretch>
                        <a:fillRect/>
                      </a:stretch>
                    </p:blipFill>
                    <p:spPr>
                      <a:xfrm>
                        <a:off x="10610530" y="2328522"/>
                        <a:ext cx="780933" cy="68402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7DC126A4-FDD6-1F8B-EB04-BB83FC328F1B}"/>
              </a:ext>
            </a:extLst>
          </p:cNvPr>
          <p:cNvSpPr txBox="1"/>
          <p:nvPr/>
        </p:nvSpPr>
        <p:spPr>
          <a:xfrm>
            <a:off x="616557" y="3472661"/>
            <a:ext cx="10966711" cy="369332"/>
          </a:xfrm>
          <a:prstGeom prst="rect">
            <a:avLst/>
          </a:prstGeom>
          <a:noFill/>
        </p:spPr>
        <p:txBody>
          <a:bodyPr wrap="square" rtlCol="0">
            <a:spAutoFit/>
          </a:bodyPr>
          <a:lstStyle/>
          <a:p>
            <a:pPr algn="ctr"/>
            <a:r>
              <a:rPr lang="en-US" b="1" i="0" dirty="0">
                <a:solidFill>
                  <a:srgbClr val="00F4EE"/>
                </a:solidFill>
                <a:effectLst>
                  <a:glow rad="228600">
                    <a:schemeClr val="tx1">
                      <a:alpha val="40000"/>
                    </a:schemeClr>
                  </a:glow>
                </a:effectLst>
                <a:latin typeface="Franklin Gothic Medium" panose="020B0603020102020204" pitchFamily="34" charset="0"/>
              </a:rPr>
              <a:t>Data Visualization &amp; Correlation of Clusters with Grades</a:t>
            </a:r>
          </a:p>
        </p:txBody>
      </p:sp>
    </p:spTree>
    <p:extLst>
      <p:ext uri="{BB962C8B-B14F-4D97-AF65-F5344CB8AC3E}">
        <p14:creationId xmlns:p14="http://schemas.microsoft.com/office/powerpoint/2010/main" val="773525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wdDnDiag">
          <a:fgClr>
            <a:srgbClr val="00F4EE"/>
          </a:fgClr>
          <a:bgClr>
            <a:schemeClr val="tx1"/>
          </a:bgClr>
        </a:patt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F7D1EC2-659B-704B-8609-B915E80F65CA}"/>
              </a:ext>
            </a:extLst>
          </p:cNvPr>
          <p:cNvSpPr/>
          <p:nvPr/>
        </p:nvSpPr>
        <p:spPr>
          <a:xfrm>
            <a:off x="3113335" y="502833"/>
            <a:ext cx="5965329" cy="104526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57D1EB-F974-9C45-2215-7D69E114D777}"/>
              </a:ext>
            </a:extLst>
          </p:cNvPr>
          <p:cNvSpPr txBox="1"/>
          <p:nvPr/>
        </p:nvSpPr>
        <p:spPr>
          <a:xfrm>
            <a:off x="612643" y="702299"/>
            <a:ext cx="10966711" cy="646331"/>
          </a:xfrm>
          <a:prstGeom prst="rect">
            <a:avLst/>
          </a:prstGeom>
          <a:noFill/>
        </p:spPr>
        <p:txBody>
          <a:bodyPr wrap="square" rtlCol="0">
            <a:spAutoFit/>
          </a:bodyPr>
          <a:lstStyle/>
          <a:p>
            <a:pPr algn="ctr"/>
            <a:r>
              <a:rPr lang="en-US" sz="3600" b="1" i="0" dirty="0">
                <a:solidFill>
                  <a:srgbClr val="00F4EE"/>
                </a:solidFill>
                <a:effectLst>
                  <a:glow rad="228600">
                    <a:schemeClr val="tx1">
                      <a:alpha val="40000"/>
                    </a:schemeClr>
                  </a:glow>
                </a:effectLst>
                <a:latin typeface="Franklin Gothic Medium" panose="020B0603020102020204" pitchFamily="34" charset="0"/>
              </a:rPr>
              <a:t>Machine Learning Model</a:t>
            </a:r>
          </a:p>
        </p:txBody>
      </p:sp>
      <p:grpSp>
        <p:nvGrpSpPr>
          <p:cNvPr id="11" name="Group 10">
            <a:extLst>
              <a:ext uri="{FF2B5EF4-FFF2-40B4-BE49-F238E27FC236}">
                <a16:creationId xmlns:a16="http://schemas.microsoft.com/office/drawing/2014/main" id="{D2A7DD1D-74F8-1587-A26A-E587E71F323C}"/>
              </a:ext>
            </a:extLst>
          </p:cNvPr>
          <p:cNvGrpSpPr/>
          <p:nvPr/>
        </p:nvGrpSpPr>
        <p:grpSpPr>
          <a:xfrm>
            <a:off x="688063" y="1747563"/>
            <a:ext cx="7269933" cy="3775296"/>
            <a:chOff x="688063" y="1747563"/>
            <a:chExt cx="7269933" cy="3775296"/>
          </a:xfrm>
        </p:grpSpPr>
        <p:sp>
          <p:nvSpPr>
            <p:cNvPr id="7" name="Rectangle: Rounded Corners 6">
              <a:extLst>
                <a:ext uri="{FF2B5EF4-FFF2-40B4-BE49-F238E27FC236}">
                  <a16:creationId xmlns:a16="http://schemas.microsoft.com/office/drawing/2014/main" id="{050F03A7-29E1-9BB5-DCA2-CC11E9C63812}"/>
                </a:ext>
              </a:extLst>
            </p:cNvPr>
            <p:cNvSpPr/>
            <p:nvPr/>
          </p:nvSpPr>
          <p:spPr>
            <a:xfrm>
              <a:off x="688063" y="1747563"/>
              <a:ext cx="7269933" cy="3775296"/>
            </a:xfrm>
            <a:prstGeom prst="roundRect">
              <a:avLst>
                <a:gd name="adj" fmla="val 275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6" name="Object 5">
              <a:extLst>
                <a:ext uri="{FF2B5EF4-FFF2-40B4-BE49-F238E27FC236}">
                  <a16:creationId xmlns:a16="http://schemas.microsoft.com/office/drawing/2014/main" id="{90B298F4-5B76-C919-ADF9-5C56E8265CBB}"/>
                </a:ext>
              </a:extLst>
            </p:cNvPr>
            <p:cNvGraphicFramePr>
              <a:graphicFrameLocks noChangeAspect="1"/>
            </p:cNvGraphicFramePr>
            <p:nvPr>
              <p:extLst>
                <p:ext uri="{D42A27DB-BD31-4B8C-83A1-F6EECF244321}">
                  <p14:modId xmlns:p14="http://schemas.microsoft.com/office/powerpoint/2010/main" val="2681035286"/>
                </p:ext>
              </p:extLst>
            </p:nvPr>
          </p:nvGraphicFramePr>
          <p:xfrm>
            <a:off x="805848" y="1846815"/>
            <a:ext cx="7067559" cy="3578136"/>
          </p:xfrm>
          <a:graphic>
            <a:graphicData uri="http://schemas.openxmlformats.org/presentationml/2006/ole">
              <mc:AlternateContent xmlns:mc="http://schemas.openxmlformats.org/markup-compatibility/2006">
                <mc:Choice xmlns:v="urn:schemas-microsoft-com:vml" Requires="v">
                  <p:oleObj r:id="rId2" imgW="15098400" imgH="7491960" progId="">
                    <p:embed/>
                  </p:oleObj>
                </mc:Choice>
                <mc:Fallback>
                  <p:oleObj r:id="rId2" imgW="15098400" imgH="7491960" progId="">
                    <p:embed/>
                    <p:pic>
                      <p:nvPicPr>
                        <p:cNvPr id="0" name=""/>
                        <p:cNvPicPr/>
                        <p:nvPr/>
                      </p:nvPicPr>
                      <p:blipFill>
                        <a:blip r:embed="rId3"/>
                        <a:stretch>
                          <a:fillRect/>
                        </a:stretch>
                      </p:blipFill>
                      <p:spPr>
                        <a:xfrm>
                          <a:off x="805848" y="1846815"/>
                          <a:ext cx="7067559" cy="3578136"/>
                        </a:xfrm>
                        <a:prstGeom prst="rect">
                          <a:avLst/>
                        </a:prstGeom>
                      </p:spPr>
                    </p:pic>
                  </p:oleObj>
                </mc:Fallback>
              </mc:AlternateContent>
            </a:graphicData>
          </a:graphic>
        </p:graphicFrame>
      </p:grpSp>
      <p:sp>
        <p:nvSpPr>
          <p:cNvPr id="12" name="Rectangle: Rounded Corners 11">
            <a:extLst>
              <a:ext uri="{FF2B5EF4-FFF2-40B4-BE49-F238E27FC236}">
                <a16:creationId xmlns:a16="http://schemas.microsoft.com/office/drawing/2014/main" id="{C500979B-10D7-281B-2E33-6A4B58824B71}"/>
              </a:ext>
            </a:extLst>
          </p:cNvPr>
          <p:cNvSpPr/>
          <p:nvPr/>
        </p:nvSpPr>
        <p:spPr>
          <a:xfrm>
            <a:off x="8731012" y="2389590"/>
            <a:ext cx="2495286" cy="70797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D1D2760-9C8E-37DE-B847-CAEEBB356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578" y="2498218"/>
            <a:ext cx="2388154" cy="490717"/>
          </a:xfrm>
          <a:prstGeom prst="rect">
            <a:avLst/>
          </a:prstGeom>
        </p:spPr>
      </p:pic>
      <p:sp>
        <p:nvSpPr>
          <p:cNvPr id="13" name="Rectangle: Rounded Corners 12">
            <a:extLst>
              <a:ext uri="{FF2B5EF4-FFF2-40B4-BE49-F238E27FC236}">
                <a16:creationId xmlns:a16="http://schemas.microsoft.com/office/drawing/2014/main" id="{3DCDCA9B-D281-EB0E-6273-44B55A58F604}"/>
              </a:ext>
            </a:extLst>
          </p:cNvPr>
          <p:cNvSpPr/>
          <p:nvPr/>
        </p:nvSpPr>
        <p:spPr>
          <a:xfrm>
            <a:off x="9308865" y="1731521"/>
            <a:ext cx="1339578" cy="49305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085F262-1436-BCB3-6B37-EA316E4D9B92}"/>
              </a:ext>
            </a:extLst>
          </p:cNvPr>
          <p:cNvSpPr txBox="1"/>
          <p:nvPr/>
        </p:nvSpPr>
        <p:spPr>
          <a:xfrm>
            <a:off x="9078664" y="1783428"/>
            <a:ext cx="1742767" cy="461665"/>
          </a:xfrm>
          <a:prstGeom prst="rect">
            <a:avLst/>
          </a:prstGeom>
          <a:noFill/>
        </p:spPr>
        <p:txBody>
          <a:bodyPr wrap="square" rtlCol="0">
            <a:spAutoFit/>
          </a:bodyPr>
          <a:lstStyle/>
          <a:p>
            <a:pPr algn="ctr"/>
            <a:r>
              <a:rPr lang="en-US" sz="2400" i="0" dirty="0">
                <a:solidFill>
                  <a:srgbClr val="00F4EE"/>
                </a:solidFill>
                <a:effectLst>
                  <a:glow rad="228600">
                    <a:schemeClr val="tx1">
                      <a:alpha val="40000"/>
                    </a:schemeClr>
                  </a:glow>
                </a:effectLst>
                <a:latin typeface="Adobe Hebrew" panose="02040503050201020203" pitchFamily="18" charset="-79"/>
                <a:cs typeface="Adobe Hebrew" panose="02040503050201020203" pitchFamily="18" charset="-79"/>
              </a:rPr>
              <a:t>SLRM</a:t>
            </a:r>
          </a:p>
        </p:txBody>
      </p:sp>
      <p:sp>
        <p:nvSpPr>
          <p:cNvPr id="21" name="Rectangle: Rounded Corners 20">
            <a:extLst>
              <a:ext uri="{FF2B5EF4-FFF2-40B4-BE49-F238E27FC236}">
                <a16:creationId xmlns:a16="http://schemas.microsoft.com/office/drawing/2014/main" id="{49D7D3D3-40D9-ED2E-3823-6BD0FB130FD2}"/>
              </a:ext>
            </a:extLst>
          </p:cNvPr>
          <p:cNvSpPr/>
          <p:nvPr/>
        </p:nvSpPr>
        <p:spPr>
          <a:xfrm>
            <a:off x="8659814" y="3908287"/>
            <a:ext cx="2744815" cy="2431942"/>
          </a:xfrm>
          <a:prstGeom prst="roundRect">
            <a:avLst>
              <a:gd name="adj" fmla="val 1042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C998239-DC08-C6C2-4F02-2D7A0BDB2983}"/>
              </a:ext>
            </a:extLst>
          </p:cNvPr>
          <p:cNvSpPr/>
          <p:nvPr/>
        </p:nvSpPr>
        <p:spPr>
          <a:xfrm>
            <a:off x="9362431" y="3260167"/>
            <a:ext cx="1339578" cy="49305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84A1B7B-3C77-0457-5190-2D9DEDE55F94}"/>
              </a:ext>
            </a:extLst>
          </p:cNvPr>
          <p:cNvSpPr txBox="1"/>
          <p:nvPr/>
        </p:nvSpPr>
        <p:spPr>
          <a:xfrm>
            <a:off x="9132230" y="3293968"/>
            <a:ext cx="1742767" cy="461665"/>
          </a:xfrm>
          <a:prstGeom prst="rect">
            <a:avLst/>
          </a:prstGeom>
          <a:noFill/>
        </p:spPr>
        <p:txBody>
          <a:bodyPr wrap="square" rtlCol="0">
            <a:spAutoFit/>
          </a:bodyPr>
          <a:lstStyle/>
          <a:p>
            <a:pPr algn="ctr"/>
            <a:r>
              <a:rPr lang="en-US" sz="2400" i="0" dirty="0">
                <a:solidFill>
                  <a:srgbClr val="00F4EE"/>
                </a:solidFill>
                <a:effectLst>
                  <a:glow rad="228600">
                    <a:schemeClr val="tx1">
                      <a:alpha val="40000"/>
                    </a:schemeClr>
                  </a:glow>
                </a:effectLst>
                <a:latin typeface="Adobe Hebrew" panose="02040503050201020203" pitchFamily="18" charset="-79"/>
                <a:cs typeface="Adobe Hebrew" panose="02040503050201020203" pitchFamily="18" charset="-79"/>
              </a:rPr>
              <a:t>MLRM</a:t>
            </a:r>
          </a:p>
        </p:txBody>
      </p:sp>
      <p:graphicFrame>
        <p:nvGraphicFramePr>
          <p:cNvPr id="25" name="Object 24">
            <a:extLst>
              <a:ext uri="{FF2B5EF4-FFF2-40B4-BE49-F238E27FC236}">
                <a16:creationId xmlns:a16="http://schemas.microsoft.com/office/drawing/2014/main" id="{0D35FCD0-4FFE-FEC6-5F79-62FE9228A6B6}"/>
              </a:ext>
            </a:extLst>
          </p:cNvPr>
          <p:cNvGraphicFramePr>
            <a:graphicFrameLocks noChangeAspect="1"/>
          </p:cNvGraphicFramePr>
          <p:nvPr>
            <p:extLst>
              <p:ext uri="{D42A27DB-BD31-4B8C-83A1-F6EECF244321}">
                <p14:modId xmlns:p14="http://schemas.microsoft.com/office/powerpoint/2010/main" val="1385069448"/>
              </p:ext>
            </p:extLst>
          </p:nvPr>
        </p:nvGraphicFramePr>
        <p:xfrm>
          <a:off x="8723372" y="4124420"/>
          <a:ext cx="2563376" cy="2015870"/>
        </p:xfrm>
        <a:graphic>
          <a:graphicData uri="http://schemas.openxmlformats.org/presentationml/2006/ole">
            <mc:AlternateContent xmlns:mc="http://schemas.openxmlformats.org/markup-compatibility/2006">
              <mc:Choice xmlns:v="urn:schemas-microsoft-com:vml" Requires="v">
                <p:oleObj r:id="rId5" imgW="7314120" imgH="5752080" progId="">
                  <p:embed/>
                </p:oleObj>
              </mc:Choice>
              <mc:Fallback>
                <p:oleObj r:id="rId5" imgW="7314120" imgH="5752080" progId="">
                  <p:embed/>
                  <p:pic>
                    <p:nvPicPr>
                      <p:cNvPr id="0" name=""/>
                      <p:cNvPicPr/>
                      <p:nvPr/>
                    </p:nvPicPr>
                    <p:blipFill>
                      <a:blip r:embed="rId6"/>
                      <a:stretch>
                        <a:fillRect/>
                      </a:stretch>
                    </p:blipFill>
                    <p:spPr>
                      <a:xfrm>
                        <a:off x="8723372" y="4124420"/>
                        <a:ext cx="2563376" cy="2015870"/>
                      </a:xfrm>
                      <a:prstGeom prst="rect">
                        <a:avLst/>
                      </a:prstGeom>
                    </p:spPr>
                  </p:pic>
                </p:oleObj>
              </mc:Fallback>
            </mc:AlternateContent>
          </a:graphicData>
        </a:graphic>
      </p:graphicFrame>
      <p:sp>
        <p:nvSpPr>
          <p:cNvPr id="26" name="Rectangle: Rounded Corners 25">
            <a:extLst>
              <a:ext uri="{FF2B5EF4-FFF2-40B4-BE49-F238E27FC236}">
                <a16:creationId xmlns:a16="http://schemas.microsoft.com/office/drawing/2014/main" id="{9D2A4B6D-21A9-F55D-9759-167C931109A3}"/>
              </a:ext>
            </a:extLst>
          </p:cNvPr>
          <p:cNvSpPr/>
          <p:nvPr/>
        </p:nvSpPr>
        <p:spPr>
          <a:xfrm>
            <a:off x="555278" y="5748507"/>
            <a:ext cx="7568697" cy="591722"/>
          </a:xfrm>
          <a:prstGeom prst="roundRect">
            <a:avLst>
              <a:gd name="adj" fmla="val 3192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F281FAE-6AE2-4818-F8E3-A62967FD9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957" y="5899662"/>
            <a:ext cx="7109337" cy="271305"/>
          </a:xfrm>
          <a:prstGeom prst="rect">
            <a:avLst/>
          </a:prstGeom>
        </p:spPr>
      </p:pic>
    </p:spTree>
    <p:extLst>
      <p:ext uri="{BB962C8B-B14F-4D97-AF65-F5344CB8AC3E}">
        <p14:creationId xmlns:p14="http://schemas.microsoft.com/office/powerpoint/2010/main" val="426690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9E8B9-3410-C93D-F6A9-B16D28F51CA2}"/>
              </a:ext>
            </a:extLst>
          </p:cNvPr>
          <p:cNvSpPr/>
          <p:nvPr/>
        </p:nvSpPr>
        <p:spPr>
          <a:xfrm>
            <a:off x="789844" y="-1692"/>
            <a:ext cx="647323" cy="6858000"/>
          </a:xfrm>
          <a:prstGeom prst="rect">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3D7FC5-D39A-4106-B1B5-7650E24BD839}"/>
              </a:ext>
            </a:extLst>
          </p:cNvPr>
          <p:cNvSpPr/>
          <p:nvPr/>
        </p:nvSpPr>
        <p:spPr>
          <a:xfrm rot="5400000">
            <a:off x="5739973" y="-4955235"/>
            <a:ext cx="712055" cy="12192000"/>
          </a:xfrm>
          <a:prstGeom prst="rect">
            <a:avLst/>
          </a:prstGeom>
          <a:solidFill>
            <a:srgbClr val="00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0DA459-21A0-46DC-6922-86F0A64F1D3A}"/>
              </a:ext>
            </a:extLst>
          </p:cNvPr>
          <p:cNvSpPr/>
          <p:nvPr/>
        </p:nvSpPr>
        <p:spPr>
          <a:xfrm>
            <a:off x="789846" y="787652"/>
            <a:ext cx="647322" cy="70788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9D1497-CC34-2365-DFB5-D8C7344065DF}"/>
              </a:ext>
            </a:extLst>
          </p:cNvPr>
          <p:cNvSpPr txBox="1"/>
          <p:nvPr/>
        </p:nvSpPr>
        <p:spPr>
          <a:xfrm>
            <a:off x="1573106" y="784737"/>
            <a:ext cx="10618894" cy="646331"/>
          </a:xfrm>
          <a:prstGeom prst="rect">
            <a:avLst/>
          </a:prstGeom>
          <a:noFill/>
        </p:spPr>
        <p:txBody>
          <a:bodyPr wrap="square" rtlCol="0">
            <a:spAutoFit/>
          </a:bodyPr>
          <a:lstStyle/>
          <a:p>
            <a:pPr algn="ctr"/>
            <a:r>
              <a:rPr lang="en-US" sz="3600" b="1" i="0" dirty="0">
                <a:ln w="0"/>
                <a:effectLst>
                  <a:outerShdw blurRad="38100" dist="19050" dir="2700000" algn="tl" rotWithShape="0">
                    <a:schemeClr val="dk1">
                      <a:alpha val="40000"/>
                    </a:schemeClr>
                  </a:outerShdw>
                </a:effectLst>
                <a:latin typeface="Franklin Gothic Medium" panose="020B0603020102020204" pitchFamily="34" charset="0"/>
              </a:rPr>
              <a:t>C	O	N	C	L	U	S	I	O	N</a:t>
            </a:r>
          </a:p>
        </p:txBody>
      </p:sp>
      <p:sp>
        <p:nvSpPr>
          <p:cNvPr id="9" name="TextBox 8">
            <a:extLst>
              <a:ext uri="{FF2B5EF4-FFF2-40B4-BE49-F238E27FC236}">
                <a16:creationId xmlns:a16="http://schemas.microsoft.com/office/drawing/2014/main" id="{8EDD7D41-9B0E-88A3-B427-34449FA532A7}"/>
              </a:ext>
            </a:extLst>
          </p:cNvPr>
          <p:cNvSpPr txBox="1"/>
          <p:nvPr/>
        </p:nvSpPr>
        <p:spPr>
          <a:xfrm>
            <a:off x="1437167" y="1495538"/>
            <a:ext cx="10754833" cy="646331"/>
          </a:xfrm>
          <a:prstGeom prst="rect">
            <a:avLst/>
          </a:prstGeom>
          <a:noFill/>
        </p:spPr>
        <p:txBody>
          <a:bodyPr wrap="square" rtlCol="0">
            <a:spAutoFit/>
          </a:bodyPr>
          <a:lstStyle/>
          <a:p>
            <a:pPr algn="ctr"/>
            <a:r>
              <a:rPr lang="en-US" sz="3600" b="1" i="0" dirty="0">
                <a:ln w="0"/>
                <a:solidFill>
                  <a:srgbClr val="00F4EE"/>
                </a:solidFill>
                <a:effectLst>
                  <a:outerShdw blurRad="38100" dist="19050" dir="2700000" algn="tl" rotWithShape="0">
                    <a:schemeClr val="dk1">
                      <a:alpha val="40000"/>
                    </a:schemeClr>
                  </a:outerShdw>
                </a:effectLst>
                <a:latin typeface="Franklin Gothic Medium" panose="020B0603020102020204" pitchFamily="34" charset="0"/>
              </a:rPr>
              <a:t>Project Goals and Outcomes</a:t>
            </a:r>
          </a:p>
        </p:txBody>
      </p:sp>
      <p:sp>
        <p:nvSpPr>
          <p:cNvPr id="10" name="TextBox 9">
            <a:extLst>
              <a:ext uri="{FF2B5EF4-FFF2-40B4-BE49-F238E27FC236}">
                <a16:creationId xmlns:a16="http://schemas.microsoft.com/office/drawing/2014/main" id="{1CE638BB-4DF2-AC90-9C4F-D0D75D70A022}"/>
              </a:ext>
            </a:extLst>
          </p:cNvPr>
          <p:cNvSpPr txBox="1"/>
          <p:nvPr/>
        </p:nvSpPr>
        <p:spPr>
          <a:xfrm>
            <a:off x="1980512" y="2283222"/>
            <a:ext cx="10042490" cy="4339650"/>
          </a:xfrm>
          <a:prstGeom prst="rect">
            <a:avLst/>
          </a:prstGeom>
          <a:noFill/>
        </p:spPr>
        <p:txBody>
          <a:bodyPr wrap="square" rtlCol="0">
            <a:spAutoFit/>
          </a:bodyPr>
          <a:lstStyle/>
          <a:p>
            <a:pPr algn="l"/>
            <a:r>
              <a:rPr lang="en-US" i="0" dirty="0">
                <a:solidFill>
                  <a:srgbClr val="00F4EE"/>
                </a:solidFill>
                <a:effectLst/>
                <a:latin typeface="-apple-system"/>
              </a:rPr>
              <a:t>Understanding Grade Distribution of Students.</a:t>
            </a:r>
          </a:p>
          <a:p>
            <a:pPr algn="l"/>
            <a:r>
              <a:rPr lang="en-US" i="0" dirty="0">
                <a:solidFill>
                  <a:schemeClr val="bg1"/>
                </a:solidFill>
                <a:effectLst/>
                <a:latin typeface="-apple-system"/>
              </a:rPr>
              <a:t>	</a:t>
            </a:r>
            <a:r>
              <a:rPr lang="en-US" sz="1600" i="0" dirty="0">
                <a:solidFill>
                  <a:schemeClr val="bg1"/>
                </a:solidFill>
                <a:effectLst/>
                <a:latin typeface="-apple-system"/>
              </a:rPr>
              <a:t>Grades in general math 1 at Amirkabir University vary widely from 0 to 19.4, with an average of 9.86 	and a standard deviation of 4.9. This indicates differing levels of student performance and achievement.</a:t>
            </a:r>
          </a:p>
          <a:p>
            <a:pPr algn="l"/>
            <a:r>
              <a:rPr lang="en-US" i="0" dirty="0">
                <a:solidFill>
                  <a:srgbClr val="00F4EE"/>
                </a:solidFill>
                <a:effectLst/>
                <a:latin typeface="-apple-system"/>
              </a:rPr>
              <a:t>Exploring the Correlation between Instructors and Average Grades.</a:t>
            </a:r>
          </a:p>
          <a:p>
            <a:pPr algn="l"/>
            <a:r>
              <a:rPr lang="en-US" i="0" dirty="0">
                <a:solidFill>
                  <a:schemeClr val="bg1"/>
                </a:solidFill>
                <a:effectLst/>
                <a:latin typeface="-apple-system"/>
              </a:rPr>
              <a:t>	</a:t>
            </a:r>
            <a:r>
              <a:rPr lang="en-US" sz="1600" i="0" dirty="0">
                <a:solidFill>
                  <a:schemeClr val="bg1"/>
                </a:solidFill>
                <a:effectLst/>
                <a:latin typeface="-apple-system"/>
              </a:rPr>
              <a:t>Dr. Najafi and Shariati's classes facilitate passing and higher grades, unlike Dr. </a:t>
            </a:r>
            <a:r>
              <a:rPr lang="en-US" sz="1600" i="0" dirty="0" err="1">
                <a:solidFill>
                  <a:schemeClr val="bg1"/>
                </a:solidFill>
                <a:effectLst/>
                <a:latin typeface="-apple-system"/>
              </a:rPr>
              <a:t>Broojerdian</a:t>
            </a:r>
            <a:r>
              <a:rPr lang="en-US" sz="1600" i="0" dirty="0">
                <a:solidFill>
                  <a:schemeClr val="bg1"/>
                </a:solidFill>
                <a:effectLst/>
                <a:latin typeface="-apple-system"/>
              </a:rPr>
              <a:t> and </a:t>
            </a:r>
            <a:r>
              <a:rPr lang="en-US" sz="1600" i="0" dirty="0" err="1">
                <a:solidFill>
                  <a:schemeClr val="bg1"/>
                </a:solidFill>
                <a:effectLst/>
                <a:latin typeface="-apple-system"/>
              </a:rPr>
              <a:t>Tavana's</a:t>
            </a:r>
            <a:r>
              <a:rPr lang="en-US" sz="1600" i="0" dirty="0">
                <a:solidFill>
                  <a:schemeClr val="bg1"/>
                </a:solidFill>
                <a:effectLst/>
                <a:latin typeface="-apple-system"/>
              </a:rPr>
              <a:t> class 	which poses greater challenges.</a:t>
            </a:r>
          </a:p>
          <a:p>
            <a:pPr algn="l"/>
            <a:r>
              <a:rPr lang="en-US" i="0" dirty="0">
                <a:solidFill>
                  <a:srgbClr val="00F4EE"/>
                </a:solidFill>
                <a:effectLst/>
                <a:latin typeface="-apple-system"/>
              </a:rPr>
              <a:t>Investigating the Relationship Between Students' Majors and Grade Status.</a:t>
            </a:r>
            <a:endParaRPr lang="en-US" sz="1800" dirty="0">
              <a:solidFill>
                <a:schemeClr val="bg1"/>
              </a:solidFill>
              <a:latin typeface="-apple-system"/>
            </a:endParaRPr>
          </a:p>
          <a:p>
            <a:pPr algn="l"/>
            <a:r>
              <a:rPr lang="en-US" sz="1800" i="0" dirty="0">
                <a:solidFill>
                  <a:schemeClr val="bg1"/>
                </a:solidFill>
                <a:effectLst/>
                <a:latin typeface="-apple-system"/>
              </a:rPr>
              <a:t>	Research highlights field impact on grades. Math and engineering excel (especially Electrical and 	Mechanical), while Mining, Textile, and Marine lag.</a:t>
            </a:r>
          </a:p>
          <a:p>
            <a:pPr algn="l"/>
            <a:r>
              <a:rPr lang="en-US" i="0" dirty="0">
                <a:solidFill>
                  <a:srgbClr val="00F4EE"/>
                </a:solidFill>
                <a:effectLst/>
                <a:latin typeface="-apple-system"/>
              </a:rPr>
              <a:t>Finding the relationships between international and native students' grades.</a:t>
            </a:r>
          </a:p>
          <a:p>
            <a:pPr algn="l"/>
            <a:r>
              <a:rPr lang="en-US" sz="1600" i="0" dirty="0">
                <a:solidFill>
                  <a:schemeClr val="bg1"/>
                </a:solidFill>
                <a:effectLst/>
                <a:latin typeface="-apple-system"/>
              </a:rPr>
              <a:t>	International students have lower grades than natives, but both perform similarly for scores above 5, 	emphasizing the importance of initial support and inclusivity for International student success.</a:t>
            </a:r>
          </a:p>
          <a:p>
            <a:pPr algn="l"/>
            <a:r>
              <a:rPr lang="en-US" i="0" dirty="0">
                <a:solidFill>
                  <a:srgbClr val="00F4EE"/>
                </a:solidFill>
                <a:effectLst/>
                <a:latin typeface="-apple-system"/>
              </a:rPr>
              <a:t>Predicting Final Grades based on Midterm and Homework Scores.</a:t>
            </a:r>
          </a:p>
          <a:p>
            <a:pPr algn="l"/>
            <a:r>
              <a:rPr lang="en-US" sz="1600" i="0" dirty="0">
                <a:solidFill>
                  <a:schemeClr val="bg1"/>
                </a:solidFill>
                <a:effectLst/>
                <a:latin typeface="-apple-system"/>
              </a:rPr>
              <a:t>	Two machine learning models, SLRM and MLRM, accurately predict pre-exam grades, aiding timely course 	decisions.</a:t>
            </a:r>
          </a:p>
          <a:p>
            <a:pPr algn="l"/>
            <a:endParaRPr lang="en-US" i="0" dirty="0">
              <a:solidFill>
                <a:schemeClr val="bg1"/>
              </a:solidFill>
              <a:effectLst/>
              <a:latin typeface="-apple-system"/>
            </a:endParaRPr>
          </a:p>
        </p:txBody>
      </p:sp>
      <p:sp>
        <p:nvSpPr>
          <p:cNvPr id="13" name="TextBox 12">
            <a:extLst>
              <a:ext uri="{FF2B5EF4-FFF2-40B4-BE49-F238E27FC236}">
                <a16:creationId xmlns:a16="http://schemas.microsoft.com/office/drawing/2014/main" id="{520AC1AD-138C-E055-E3EC-FBC6EE6092B2}"/>
              </a:ext>
            </a:extLst>
          </p:cNvPr>
          <p:cNvSpPr txBox="1"/>
          <p:nvPr/>
        </p:nvSpPr>
        <p:spPr>
          <a:xfrm>
            <a:off x="1437167" y="6365220"/>
            <a:ext cx="10754833" cy="369332"/>
          </a:xfrm>
          <a:prstGeom prst="rect">
            <a:avLst/>
          </a:prstGeom>
          <a:noFill/>
        </p:spPr>
        <p:txBody>
          <a:bodyPr wrap="square" rtlCol="0">
            <a:spAutoFit/>
          </a:bodyPr>
          <a:lstStyle/>
          <a:p>
            <a:pPr algn="ctr"/>
            <a:r>
              <a:rPr lang="en-US" i="0" dirty="0">
                <a:ln w="0"/>
                <a:solidFill>
                  <a:srgbClr val="00F4EE"/>
                </a:solidFill>
                <a:effectLst>
                  <a:outerShdw blurRad="38100" dist="19050" dir="2700000" algn="tl" rotWithShape="0">
                    <a:schemeClr val="dk1">
                      <a:alpha val="40000"/>
                    </a:schemeClr>
                  </a:outerShdw>
                </a:effectLst>
                <a:latin typeface="Franklin Gothic Medium" panose="020B0603020102020204" pitchFamily="34" charset="0"/>
              </a:rPr>
              <a:t>Thanks for your attention! </a:t>
            </a:r>
            <a:r>
              <a:rPr lang="en-US" sz="1200" i="0" dirty="0">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By</a:t>
            </a:r>
            <a:r>
              <a:rPr lang="en-US" i="0" dirty="0">
                <a:ln w="0"/>
                <a:solidFill>
                  <a:srgbClr val="00F4EE"/>
                </a:solidFill>
                <a:effectLst>
                  <a:outerShdw blurRad="38100" dist="19050" dir="2700000" algn="tl" rotWithShape="0">
                    <a:schemeClr val="dk1">
                      <a:alpha val="40000"/>
                    </a:schemeClr>
                  </a:outerShdw>
                </a:effectLst>
                <a:latin typeface="Franklin Gothic Medium" panose="020B0603020102020204" pitchFamily="34" charset="0"/>
              </a:rPr>
              <a:t> Koorosh Komeilizadeh</a:t>
            </a:r>
          </a:p>
        </p:txBody>
      </p:sp>
    </p:spTree>
    <p:extLst>
      <p:ext uri="{BB962C8B-B14F-4D97-AF65-F5344CB8AC3E}">
        <p14:creationId xmlns:p14="http://schemas.microsoft.com/office/powerpoint/2010/main" val="4038238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441</Words>
  <Application>Microsoft Office PowerPoint</Application>
  <PresentationFormat>Widescreen</PresentationFormat>
  <Paragraphs>40</Paragraphs>
  <Slides>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6</vt:i4>
      </vt:variant>
    </vt:vector>
  </HeadingPairs>
  <TitlesOfParts>
    <vt:vector size="14" baseType="lpstr">
      <vt:lpstr>Adobe Hebrew</vt:lpstr>
      <vt:lpstr>-apple-system</vt:lpstr>
      <vt:lpstr>Aptos</vt:lpstr>
      <vt:lpstr>Arial</vt:lpstr>
      <vt:lpstr>Calibri</vt:lpstr>
      <vt:lpstr>Calibri Light</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Koorosh Komeilizadeh</dc:creator>
  <cp:lastModifiedBy>Koorosh Komeilizadeh</cp:lastModifiedBy>
  <cp:revision>9</cp:revision>
  <dcterms:created xsi:type="dcterms:W3CDTF">2023-08-03T07:26:41Z</dcterms:created>
  <dcterms:modified xsi:type="dcterms:W3CDTF">2023-08-04T19:29:01Z</dcterms:modified>
</cp:coreProperties>
</file>