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15" r:id="rId6"/>
    <p:sldId id="365" r:id="rId7"/>
    <p:sldId id="366" r:id="rId8"/>
    <p:sldId id="377" r:id="rId9"/>
    <p:sldId id="378" r:id="rId10"/>
    <p:sldId id="373" r:id="rId11"/>
    <p:sldId id="376" r:id="rId12"/>
    <p:sldId id="374" r:id="rId13"/>
    <p:sldId id="375" r:id="rId14"/>
    <p:sldId id="369" r:id="rId15"/>
    <p:sldId id="370" r:id="rId16"/>
    <p:sldId id="3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135" d="100"/>
          <a:sy n="135" d="100"/>
        </p:scale>
        <p:origin x="-900" y="-8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11/27/2017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  <a:endParaRPr lang="en-US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oxx.be/2017/11/the-top-100-rated-devoxx-belgium-2017-talks/" TargetMode="External"/><Relationship Id="rId3" Type="http://schemas.openxmlformats.org/officeDocument/2006/relationships/hyperlink" Target="https://www.youtube.com/watch?v=0QI60O_AjSU" TargetMode="External"/><Relationship Id="rId7" Type="http://schemas.openxmlformats.org/officeDocument/2006/relationships/hyperlink" Target="https://www.youtube.com/watch?v=p5eEl-e_sF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yaLq88OjfoQ" TargetMode="External"/><Relationship Id="rId5" Type="http://schemas.openxmlformats.org/officeDocument/2006/relationships/hyperlink" Target="https://www.youtube.com/watch?v=IwJ-SCfXoAU" TargetMode="External"/><Relationship Id="rId4" Type="http://schemas.openxmlformats.org/officeDocument/2006/relationships/hyperlink" Target="https://www.youtube.com/watch?v=K55tlhPjPO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sbF2sD7JVqZ4RpHYkqSuCNhxumGP5e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oxx.be/2017/11/the-top-100-rated-devoxx-belgium-2017-talk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Devoxx</a:t>
            </a:r>
            <a:r>
              <a:rPr lang="en-US" dirty="0"/>
              <a:t> 2017 </a:t>
            </a:r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/>
              <a:t>Ronald Kooistra &amp; Koos Drost</a:t>
            </a:r>
          </a:p>
          <a:p>
            <a:r>
              <a:rPr lang="en-GB" dirty="0"/>
              <a:t>29-11-2017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Top-5 </a:t>
            </a:r>
            <a:r>
              <a:rPr lang="en-US" dirty="0" err="1"/>
              <a:t>presentaties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74321" y="1266825"/>
            <a:ext cx="8750104" cy="4886325"/>
          </a:xfrm>
        </p:spPr>
        <p:txBody>
          <a:bodyPr>
            <a:normAutofit/>
          </a:bodyPr>
          <a:lstStyle/>
          <a:p>
            <a:r>
              <a:rPr lang="nl-NL" u="sng" dirty="0">
                <a:hlinkClick r:id="rId3"/>
              </a:rPr>
              <a:t>1. “CERN, </a:t>
            </a:r>
            <a:r>
              <a:rPr lang="nl-NL" u="sng" dirty="0" err="1">
                <a:hlinkClick r:id="rId3"/>
              </a:rPr>
              <a:t>from</a:t>
            </a:r>
            <a:r>
              <a:rPr lang="nl-NL" u="sng" dirty="0">
                <a:hlinkClick r:id="rId3"/>
              </a:rPr>
              <a:t> </a:t>
            </a:r>
            <a:r>
              <a:rPr lang="nl-NL" u="sng" dirty="0" err="1">
                <a:hlinkClick r:id="rId3"/>
              </a:rPr>
              <a:t>an</a:t>
            </a:r>
            <a:r>
              <a:rPr lang="nl-NL" u="sng" dirty="0">
                <a:hlinkClick r:id="rId3"/>
              </a:rPr>
              <a:t> IT </a:t>
            </a:r>
            <a:r>
              <a:rPr lang="nl-NL" u="sng" dirty="0" err="1">
                <a:hlinkClick r:id="rId3"/>
              </a:rPr>
              <a:t>Perspective</a:t>
            </a:r>
            <a:r>
              <a:rPr lang="nl-NL" u="sng" dirty="0">
                <a:hlinkClick r:id="rId3"/>
              </a:rPr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Derek </a:t>
            </a:r>
            <a:r>
              <a:rPr lang="nl-NL" dirty="0" err="1"/>
              <a:t>Mathieson</a:t>
            </a:r>
            <a:r>
              <a:rPr lang="nl-NL" dirty="0"/>
              <a:t>; 4.74 with 282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2. “</a:t>
            </a:r>
            <a:r>
              <a:rPr lang="nl-NL" dirty="0">
                <a:hlinkClick r:id="rId4"/>
              </a:rPr>
              <a:t>(</a:t>
            </a:r>
            <a:r>
              <a:rPr lang="nl-NL" dirty="0" err="1">
                <a:hlinkClick r:id="rId4"/>
              </a:rPr>
              <a:t>Deep</a:t>
            </a:r>
            <a:r>
              <a:rPr lang="nl-NL" dirty="0">
                <a:hlinkClick r:id="rId4"/>
              </a:rPr>
              <a:t>) Learning </a:t>
            </a:r>
            <a:r>
              <a:rPr lang="nl-NL" dirty="0" err="1">
                <a:hlinkClick r:id="rId4"/>
              </a:rPr>
              <a:t>to</a:t>
            </a:r>
            <a:r>
              <a:rPr lang="nl-NL" dirty="0">
                <a:hlinkClick r:id="rId4"/>
              </a:rPr>
              <a:t> </a:t>
            </a:r>
            <a:r>
              <a:rPr lang="nl-NL" dirty="0" err="1">
                <a:hlinkClick r:id="rId4"/>
              </a:rPr>
              <a:t>Fly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Krzysztof</a:t>
            </a:r>
            <a:r>
              <a:rPr lang="nl-NL" dirty="0"/>
              <a:t> </a:t>
            </a:r>
            <a:r>
              <a:rPr lang="nl-NL" dirty="0" err="1"/>
              <a:t>Kudrynski</a:t>
            </a:r>
            <a:r>
              <a:rPr lang="nl-NL" dirty="0"/>
              <a:t>, </a:t>
            </a:r>
            <a:r>
              <a:rPr lang="nl-NL" dirty="0" err="1"/>
              <a:t>Blazej</a:t>
            </a:r>
            <a:r>
              <a:rPr lang="nl-NL" dirty="0"/>
              <a:t> Kubiak; 4.74 with 114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3. “</a:t>
            </a:r>
            <a:r>
              <a:rPr lang="nl-NL" dirty="0">
                <a:hlinkClick r:id="rId5"/>
              </a:rPr>
              <a:t>Parallel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</a:t>
            </a:r>
            <a:r>
              <a:rPr lang="nl-NL" dirty="0" err="1">
                <a:hlinkClick r:id="rId5"/>
              </a:rPr>
              <a:t>Asynchronous</a:t>
            </a:r>
            <a:r>
              <a:rPr lang="nl-NL" dirty="0">
                <a:hlinkClick r:id="rId5"/>
              </a:rPr>
              <a:t> Programming with Streams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  </a:t>
            </a:r>
            <a:r>
              <a:rPr lang="nl-NL" dirty="0" err="1">
                <a:hlinkClick r:id="rId5"/>
              </a:rPr>
              <a:t>CompletableFuture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Venkat</a:t>
            </a:r>
            <a:r>
              <a:rPr lang="nl-NL" dirty="0"/>
              <a:t> </a:t>
            </a:r>
            <a:r>
              <a:rPr lang="nl-NL" dirty="0" err="1"/>
              <a:t>Subramaniam</a:t>
            </a:r>
            <a:r>
              <a:rPr lang="nl-NL" dirty="0"/>
              <a:t>; 4.73 with 215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4. “</a:t>
            </a:r>
            <a:r>
              <a:rPr lang="nl-NL" dirty="0">
                <a:hlinkClick r:id="rId6"/>
              </a:rPr>
              <a:t>Blue Team Security.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Security </a:t>
            </a:r>
            <a:r>
              <a:rPr lang="nl-NL" dirty="0" err="1">
                <a:hlinkClick r:id="rId6"/>
              </a:rPr>
              <a:t>work</a:t>
            </a:r>
            <a:r>
              <a:rPr lang="nl-NL" dirty="0">
                <a:hlinkClick r:id="rId6"/>
              </a:rPr>
              <a:t> for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Developers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Siren</a:t>
            </a:r>
            <a:r>
              <a:rPr lang="nl-NL" dirty="0"/>
              <a:t> </a:t>
            </a:r>
            <a:r>
              <a:rPr lang="nl-NL" dirty="0" err="1"/>
              <a:t>Hofvander</a:t>
            </a:r>
            <a:r>
              <a:rPr lang="nl-NL" dirty="0"/>
              <a:t>; 4.71 with 86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5. “</a:t>
            </a:r>
            <a:r>
              <a:rPr lang="nl-NL" dirty="0">
                <a:hlinkClick r:id="rId7"/>
              </a:rPr>
              <a:t>Next </a:t>
            </a:r>
            <a:r>
              <a:rPr lang="nl-NL" dirty="0" err="1">
                <a:hlinkClick r:id="rId7"/>
              </a:rPr>
              <a:t>Generation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Asynchronous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Patterns</a:t>
            </a:r>
            <a:r>
              <a:rPr lang="nl-NL" dirty="0">
                <a:hlinkClick r:id="rId7"/>
              </a:rPr>
              <a:t> in </a:t>
            </a:r>
            <a:r>
              <a:rPr lang="nl-NL" dirty="0" err="1">
                <a:hlinkClick r:id="rId7"/>
              </a:rPr>
              <a:t>JavaScript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Jonathan Mills; 4.69 with 29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endParaRPr lang="nl-NL" dirty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336010" cy="4886325"/>
          </a:xfrm>
        </p:spPr>
        <p:txBody>
          <a:bodyPr/>
          <a:lstStyle/>
          <a:p>
            <a:r>
              <a:rPr lang="nl-NL" dirty="0"/>
              <a:t>Alle links nog even kort van Koos en Ronald</a:t>
            </a:r>
            <a:endParaRPr lang="nl-NL" dirty="0">
              <a:hlinkClick r:id="rId3"/>
            </a:endParaRPr>
          </a:p>
          <a:p>
            <a:endParaRPr lang="nl-NL" dirty="0"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nl-NL" dirty="0" err="1">
                <a:hlinkClick r:id="rId3"/>
              </a:rPr>
              <a:t>Youtube</a:t>
            </a:r>
            <a:r>
              <a:rPr lang="nl-NL" dirty="0">
                <a:hlinkClick r:id="rId3"/>
              </a:rPr>
              <a:t> </a:t>
            </a:r>
            <a:r>
              <a:rPr lang="nl-NL" dirty="0" err="1">
                <a:hlinkClick r:id="rId3"/>
              </a:rPr>
              <a:t>channel</a:t>
            </a:r>
            <a:r>
              <a:rPr lang="nl-NL" dirty="0">
                <a:hlinkClick r:id="rId3"/>
              </a:rPr>
              <a:t> </a:t>
            </a:r>
            <a:r>
              <a:rPr lang="nl-NL" dirty="0" err="1">
                <a:hlinkClick r:id="rId3"/>
              </a:rPr>
              <a:t>Devoxx</a:t>
            </a:r>
            <a:r>
              <a:rPr lang="nl-NL" dirty="0">
                <a:hlinkClick r:id="rId3"/>
              </a:rPr>
              <a:t> 2017</a:t>
            </a:r>
            <a:r>
              <a:rPr lang="nl-NL" dirty="0"/>
              <a:t> </a:t>
            </a:r>
          </a:p>
          <a:p>
            <a:r>
              <a:rPr lang="nl-NL" dirty="0"/>
              <a:t>	bevat alle presentaties van 2017</a:t>
            </a:r>
          </a:p>
          <a:p>
            <a:pPr marL="342900" indent="-342900">
              <a:buFontTx/>
              <a:buChar char="-"/>
            </a:pPr>
            <a:r>
              <a:rPr lang="nl-NL" dirty="0">
                <a:hlinkClick r:id="rId4"/>
              </a:rPr>
              <a:t>Top-100 </a:t>
            </a:r>
            <a:r>
              <a:rPr lang="nl-NL" dirty="0" err="1">
                <a:hlinkClick r:id="rId4"/>
              </a:rPr>
              <a:t>Devoxx</a:t>
            </a:r>
            <a:r>
              <a:rPr lang="nl-NL" dirty="0">
                <a:hlinkClick r:id="rId4"/>
              </a:rPr>
              <a:t> 2017</a:t>
            </a:r>
            <a:endParaRPr lang="nl-NL" dirty="0"/>
          </a:p>
          <a:p>
            <a:pPr lvl="2" indent="0">
              <a:buNone/>
            </a:pPr>
            <a:r>
              <a:rPr lang="nl-NL" dirty="0"/>
              <a:t>	top-100 op basis van de rating van het publiek (inclusief links)</a:t>
            </a:r>
          </a:p>
        </p:txBody>
      </p:sp>
    </p:spTree>
    <p:extLst>
      <p:ext uri="{BB962C8B-B14F-4D97-AF65-F5344CB8AC3E}">
        <p14:creationId xmlns:p14="http://schemas.microsoft.com/office/powerpoint/2010/main" val="29975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9" y="1561515"/>
            <a:ext cx="5054991" cy="3791243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 bwMode="auto">
          <a:xfrm>
            <a:off x="407964" y="203982"/>
            <a:ext cx="815926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dirty="0">
                <a:cs typeface="Arial" pitchFamily="34" charset="0"/>
              </a:rPr>
              <a:t>Misschien even afsluiten met dat je zo snel mensen leert kennen. Samen in de kroeg staan met gelijkgestemden is gezellig en interessant . </a:t>
            </a:r>
          </a:p>
          <a:p>
            <a:r>
              <a:rPr lang="nl-NL" dirty="0">
                <a:cs typeface="Arial" pitchFamily="34" charset="0"/>
              </a:rPr>
              <a:t>Op de foto spontaan met 12 man in </a:t>
            </a:r>
            <a:r>
              <a:rPr lang="nl-NL" dirty="0" err="1">
                <a:cs typeface="Arial" pitchFamily="34" charset="0"/>
              </a:rPr>
              <a:t>pizzaria</a:t>
            </a:r>
            <a:r>
              <a:rPr lang="nl-NL" dirty="0">
                <a:cs typeface="Arial" pitchFamily="34" charset="0"/>
              </a:rPr>
              <a:t> van CGI, DUO, </a:t>
            </a:r>
            <a:r>
              <a:rPr lang="nl-NL" dirty="0" err="1">
                <a:cs typeface="Arial" pitchFamily="34" charset="0"/>
              </a:rPr>
              <a:t>Maven</a:t>
            </a:r>
            <a:r>
              <a:rPr lang="nl-NL" dirty="0">
                <a:cs typeface="Arial" pitchFamily="34" charset="0"/>
              </a:rPr>
              <a:t> + (waar waren die achtersten van?)</a:t>
            </a:r>
          </a:p>
        </p:txBody>
      </p:sp>
    </p:spTree>
    <p:extLst>
      <p:ext uri="{BB962C8B-B14F-4D97-AF65-F5344CB8AC3E}">
        <p14:creationId xmlns:p14="http://schemas.microsoft.com/office/powerpoint/2010/main" val="30149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Devoxx</a:t>
            </a:r>
            <a:r>
              <a:rPr lang="en-US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conferentie</a:t>
            </a:r>
            <a:r>
              <a:rPr lang="en-US" dirty="0"/>
              <a:t> met 12.000+ </a:t>
            </a:r>
            <a:r>
              <a:rPr lang="en-US" dirty="0" err="1"/>
              <a:t>ontwikkelaars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Antwerpen</a:t>
            </a:r>
            <a:r>
              <a:rPr lang="en-US" dirty="0"/>
              <a:t>, </a:t>
            </a:r>
            <a:r>
              <a:rPr lang="en-US" dirty="0" err="1"/>
              <a:t>België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Grote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: 	</a:t>
            </a:r>
          </a:p>
          <a:p>
            <a:pPr lvl="2" indent="0">
              <a:buNone/>
            </a:pPr>
            <a:r>
              <a:rPr lang="en-US" dirty="0"/>
              <a:t>	- Brian </a:t>
            </a:r>
            <a:r>
              <a:rPr lang="en-US" dirty="0" err="1"/>
              <a:t>Götz</a:t>
            </a:r>
            <a:r>
              <a:rPr lang="en-US" dirty="0"/>
              <a:t> (Oracle)</a:t>
            </a:r>
          </a:p>
          <a:p>
            <a:pPr marL="0" lvl="2" indent="0">
              <a:buNone/>
            </a:pPr>
            <a:r>
              <a:rPr lang="en-US" dirty="0"/>
              <a:t>	- Mark Reinhold (Oracle)</a:t>
            </a:r>
          </a:p>
          <a:p>
            <a:r>
              <a:rPr lang="en-US" dirty="0"/>
              <a:t>	- </a:t>
            </a:r>
            <a:r>
              <a:rPr lang="en-US" dirty="0" err="1"/>
              <a:t>Juergen</a:t>
            </a:r>
            <a:r>
              <a:rPr lang="en-US" dirty="0"/>
              <a:t> </a:t>
            </a:r>
            <a:r>
              <a:rPr lang="en-US" dirty="0" err="1"/>
              <a:t>Hoeller</a:t>
            </a:r>
            <a:r>
              <a:rPr lang="en-US" dirty="0"/>
              <a:t> (Spring / Pivotal)</a:t>
            </a:r>
          </a:p>
          <a:p>
            <a:r>
              <a:rPr lang="en-US" dirty="0"/>
              <a:t>	- </a:t>
            </a:r>
            <a:r>
              <a:rPr lang="en-US" dirty="0" err="1"/>
              <a:t>Venkat</a:t>
            </a:r>
            <a:r>
              <a:rPr lang="en-US" dirty="0"/>
              <a:t> </a:t>
            </a:r>
            <a:r>
              <a:rPr lang="en-US" dirty="0" err="1"/>
              <a:t>Subramaniam</a:t>
            </a:r>
            <a:r>
              <a:rPr lang="en-US" dirty="0"/>
              <a:t> (writer / conference speaker)</a:t>
            </a:r>
          </a:p>
          <a:p>
            <a:r>
              <a:rPr lang="en-US" dirty="0"/>
              <a:t>	- Martijn Verburg (</a:t>
            </a:r>
            <a:r>
              <a:rPr lang="en-US" dirty="0" err="1"/>
              <a:t>jClarity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05" y="1766668"/>
            <a:ext cx="3559126" cy="237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3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Keynote 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European Organization for Nuclear </a:t>
            </a:r>
            <a:r>
              <a:rPr lang="en-US" dirty="0" smtClean="0"/>
              <a:t>Research, Genève, </a:t>
            </a:r>
            <a:r>
              <a:rPr lang="en-US" dirty="0" err="1" smtClean="0"/>
              <a:t>Zwitserland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Bekend</a:t>
            </a:r>
            <a:r>
              <a:rPr lang="en-US" dirty="0" smtClean="0"/>
              <a:t> van </a:t>
            </a:r>
            <a:r>
              <a:rPr lang="en-US" dirty="0" err="1" smtClean="0"/>
              <a:t>deeltjesversneller</a:t>
            </a:r>
            <a:r>
              <a:rPr lang="en-US" dirty="0" smtClean="0"/>
              <a:t> LHC / Higgs boson.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Dataverwerking</a:t>
            </a:r>
            <a:r>
              <a:rPr lang="en-US" dirty="0" smtClean="0"/>
              <a:t>: 10,5 gigabyte per </a:t>
            </a:r>
            <a:r>
              <a:rPr lang="en-US" dirty="0" err="1" smtClean="0"/>
              <a:t>seconde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Opslag</a:t>
            </a:r>
            <a:r>
              <a:rPr lang="en-US" dirty="0" smtClean="0"/>
              <a:t>: 240 petabytes </a:t>
            </a:r>
            <a:r>
              <a:rPr lang="en-US" dirty="0" err="1" smtClean="0"/>
              <a:t>capaciteit</a:t>
            </a:r>
            <a:r>
              <a:rPr lang="en-US" dirty="0" smtClean="0"/>
              <a:t>, 50 petabytes per </a:t>
            </a:r>
            <a:r>
              <a:rPr lang="en-US" dirty="0" err="1" smtClean="0"/>
              <a:t>jaar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Herfst</a:t>
            </a:r>
            <a:r>
              <a:rPr lang="en-US" b="1" dirty="0" smtClean="0"/>
              <a:t> 2019: gratis open </a:t>
            </a:r>
            <a:r>
              <a:rPr lang="en-US" b="1" dirty="0" err="1" smtClean="0"/>
              <a:t>dagen</a:t>
            </a:r>
            <a:r>
              <a:rPr lang="en-US" b="1" dirty="0" smtClean="0"/>
              <a:t>, LHC </a:t>
            </a:r>
            <a:r>
              <a:rPr lang="en-US" b="1" dirty="0" err="1" smtClean="0"/>
              <a:t>geopend</a:t>
            </a:r>
            <a:r>
              <a:rPr lang="en-US" b="1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80" y="2163580"/>
            <a:ext cx="3925929" cy="24576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Modular development with JDK 9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jshell</a:t>
            </a:r>
            <a:r>
              <a:rPr lang="en-US" dirty="0" smtClean="0"/>
              <a:t>, HTTP 2.0 &amp; process API upgrade.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Modular system (Project Jigsaw).</a:t>
            </a:r>
          </a:p>
          <a:p>
            <a:pPr marL="342900" indent="-342900">
              <a:buFontTx/>
              <a:buChar char="-"/>
            </a:pPr>
            <a:r>
              <a:rPr lang="en-US" i="1" dirty="0" smtClean="0"/>
              <a:t>“A </a:t>
            </a:r>
            <a:r>
              <a:rPr lang="en-US" i="1" dirty="0" smtClean="0"/>
              <a:t>module is a set of packages designed for reuse.”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Diepgaande</a:t>
            </a:r>
            <a:r>
              <a:rPr lang="en-US" dirty="0" smtClean="0"/>
              <a:t> </a:t>
            </a:r>
            <a:r>
              <a:rPr lang="en-US" dirty="0" err="1" smtClean="0"/>
              <a:t>presentatie</a:t>
            </a:r>
            <a:r>
              <a:rPr lang="en-US" dirty="0" smtClean="0"/>
              <a:t> over </a:t>
            </a:r>
            <a:r>
              <a:rPr lang="en-US" dirty="0" err="1" smtClean="0"/>
              <a:t>implementatie</a:t>
            </a:r>
            <a:r>
              <a:rPr lang="en-US" dirty="0" smtClean="0"/>
              <a:t> en </a:t>
            </a:r>
            <a:r>
              <a:rPr lang="en-US" dirty="0" err="1" smtClean="0"/>
              <a:t>voordelen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02" y="3146147"/>
            <a:ext cx="5124026" cy="28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1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Java </a:t>
            </a:r>
            <a:r>
              <a:rPr lang="nl-NL" dirty="0" smtClean="0"/>
              <a:t>Council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Simon </a:t>
            </a:r>
            <a:r>
              <a:rPr lang="nl-NL" dirty="0" err="1"/>
              <a:t>Maple</a:t>
            </a:r>
            <a:r>
              <a:rPr lang="nl-NL" dirty="0"/>
              <a:t>, Martijn Verburg, Oleg </a:t>
            </a:r>
            <a:r>
              <a:rPr lang="nl-NL" dirty="0" err="1" smtClean="0"/>
              <a:t>Šelajev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special </a:t>
            </a:r>
            <a:r>
              <a:rPr lang="nl-NL" dirty="0" err="1" smtClean="0"/>
              <a:t>guests</a:t>
            </a:r>
            <a:r>
              <a:rPr lang="nl-NL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Vermakelijke onderzoeken.</a:t>
            </a: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/>
              <a:t>I</a:t>
            </a:r>
            <a:r>
              <a:rPr lang="nl-NL" dirty="0" smtClean="0"/>
              <a:t>mprovisatie en gratis bier!</a:t>
            </a:r>
          </a:p>
          <a:p>
            <a:pPr marL="342900" indent="-342900">
              <a:buFontTx/>
              <a:buChar char="-"/>
            </a:pPr>
            <a:endParaRPr lang="nl-NL" dirty="0" smtClean="0"/>
          </a:p>
          <a:p>
            <a:pPr marL="342900" indent="-342900">
              <a:buFontTx/>
              <a:buChar char="-"/>
            </a:pPr>
            <a:endParaRPr lang="nl-NL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6" y="2553287"/>
            <a:ext cx="7101153" cy="35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1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="" xmlns:a16="http://schemas.microsoft.com/office/drawing/2014/main" id="{2B095657-6CD7-4BF4-A7B7-C393713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F973BF76-64CB-409F-8EA7-EF6EE3F7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 10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6F3176B1-4CAF-4FAD-A02F-5F3488A540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9263" y="1266826"/>
            <a:ext cx="7922949" cy="3474310"/>
          </a:xfrm>
        </p:spPr>
        <p:txBody>
          <a:bodyPr>
            <a:normAutofit lnSpcReduction="10000"/>
          </a:bodyPr>
          <a:lstStyle/>
          <a:p>
            <a:r>
              <a:rPr lang="nl-NL" dirty="0"/>
              <a:t>Maart 2018</a:t>
            </a:r>
          </a:p>
          <a:p>
            <a:endParaRPr lang="nl-NL" dirty="0"/>
          </a:p>
          <a:p>
            <a:r>
              <a:rPr lang="nl-NL" dirty="0"/>
              <a:t>Half jaarlijkse releases, September 2018 volgende</a:t>
            </a:r>
          </a:p>
          <a:p>
            <a:endParaRPr lang="nl-NL" dirty="0"/>
          </a:p>
          <a:p>
            <a:r>
              <a:rPr lang="nl-NL" dirty="0"/>
              <a:t>Elke 3 jaar LTS, waarvan september 2018 LTS</a:t>
            </a:r>
          </a:p>
          <a:p>
            <a:endParaRPr lang="nl-NL" dirty="0"/>
          </a:p>
          <a:p>
            <a:r>
              <a:rPr lang="nl-NL" dirty="0"/>
              <a:t>Versienummering</a:t>
            </a:r>
          </a:p>
          <a:p>
            <a:r>
              <a:rPr lang="nl-NL" dirty="0"/>
              <a:t>Geen 18.3 / 18.9 (</a:t>
            </a:r>
            <a:r>
              <a:rPr lang="nl-NL" dirty="0" err="1"/>
              <a:t>ubuntu</a:t>
            </a:r>
            <a:r>
              <a:rPr lang="nl-NL" dirty="0"/>
              <a:t>) maar 10, 11, etc.</a:t>
            </a:r>
          </a:p>
          <a:p>
            <a:endParaRPr lang="nl-NL" dirty="0"/>
          </a:p>
          <a:p>
            <a:r>
              <a:rPr lang="nl-NL" dirty="0"/>
              <a:t>Java 10 project amber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="" xmlns:a16="http://schemas.microsoft.com/office/drawing/2014/main" id="{D1B1E264-E64D-4B3E-867A-00CFCF6D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476" y="4333213"/>
            <a:ext cx="47053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5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="" xmlns:a16="http://schemas.microsoft.com/office/drawing/2014/main" id="{19C2A6B4-F5A9-4A57-9753-E84F967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6EE6395A-1C74-49D4-B5B2-7281017A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8: What's New in the Java EE 8 Release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46A50AAB-F9B6-483D-833A-4CEF2364D0F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Jax-rs</a:t>
            </a:r>
            <a:r>
              <a:rPr lang="nl-NL" dirty="0"/>
              <a:t> </a:t>
            </a:r>
            <a:r>
              <a:rPr lang="nl-NL" dirty="0" err="1"/>
              <a:t>client</a:t>
            </a:r>
            <a:r>
              <a:rPr lang="nl-NL" dirty="0"/>
              <a:t> </a:t>
            </a:r>
            <a:r>
              <a:rPr lang="nl-NL" dirty="0" err="1"/>
              <a:t>api</a:t>
            </a: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="" xmlns:a16="http://schemas.microsoft.com/office/drawing/2014/main" id="{B89BD76F-FD40-4B48-ABAC-4766791E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1106489"/>
            <a:ext cx="4810125" cy="23812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DDDD4534-999C-4812-A99A-2E94DDA4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1" y="3892550"/>
            <a:ext cx="4857750" cy="22955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9C1B5BAB-D861-4C5A-8D48-79AA45A25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1" y="2130424"/>
            <a:ext cx="3943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="" xmlns:a16="http://schemas.microsoft.com/office/drawing/2014/main" id="{AC5E20A8-0E69-47B7-85B8-166FC809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9CAA6795-3930-4248-9E62-E752118E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spring 5 &amp; project reactor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3E18D6BA-14D8-4030-A619-83979697F62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Async</a:t>
            </a:r>
            <a:r>
              <a:rPr lang="nl-NL" dirty="0"/>
              <a:t> streams</a:t>
            </a:r>
          </a:p>
          <a:p>
            <a:endParaRPr lang="nl-NL" dirty="0"/>
          </a:p>
          <a:p>
            <a:r>
              <a:rPr lang="nl-NL" dirty="0"/>
              <a:t>start.spring.io</a:t>
            </a:r>
          </a:p>
          <a:p>
            <a:endParaRPr lang="nl-NL" dirty="0"/>
          </a:p>
          <a:p>
            <a:r>
              <a:rPr lang="nl-NL" dirty="0"/>
              <a:t>Flux&lt;Object&gt;</a:t>
            </a:r>
          </a:p>
          <a:p>
            <a:r>
              <a:rPr lang="nl-NL" dirty="0"/>
              <a:t>Mono&lt;</a:t>
            </a:r>
            <a:r>
              <a:rPr lang="nl-NL" dirty="0" err="1"/>
              <a:t>Ojbect</a:t>
            </a:r>
            <a:r>
              <a:rPr lang="nl-NL" dirty="0"/>
              <a:t>&gt;</a:t>
            </a:r>
          </a:p>
          <a:p>
            <a:endParaRPr lang="nl-NL" dirty="0"/>
          </a:p>
          <a:p>
            <a:r>
              <a:rPr lang="nl-NL" dirty="0"/>
              <a:t>Geen spring </a:t>
            </a:r>
            <a:r>
              <a:rPr lang="nl-NL" dirty="0" err="1"/>
              <a:t>mvc</a:t>
            </a:r>
            <a:r>
              <a:rPr lang="nl-NL" dirty="0"/>
              <a:t> spring </a:t>
            </a:r>
            <a:r>
              <a:rPr lang="nl-NL" dirty="0" err="1"/>
              <a:t>webflux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="" xmlns:a16="http://schemas.microsoft.com/office/drawing/2014/main" id="{2B5DAB0E-A60F-4D33-B1F3-25F4B09F3E7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13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="" xmlns:a16="http://schemas.microsoft.com/office/drawing/2014/main" id="{0A9B8364-BEF8-4B4B-AD8F-09E5C9BA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4EA54E9-55E8-4788-BABF-4E5AEF4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React</a:t>
            </a:r>
            <a:r>
              <a:rPr lang="nl-NL" dirty="0"/>
              <a:t> </a:t>
            </a:r>
            <a:r>
              <a:rPr lang="nl-NL" dirty="0" err="1"/>
              <a:t>Smackdown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F274DA45-BF34-4475-B626-B0F6D6330CF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Front end javascript </a:t>
            </a:r>
            <a:r>
              <a:rPr lang="nl-NL" dirty="0" err="1"/>
              <a:t>frameworks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Angular</a:t>
            </a:r>
            <a:r>
              <a:rPr lang="nl-NL" dirty="0"/>
              <a:t> google</a:t>
            </a:r>
          </a:p>
          <a:p>
            <a:r>
              <a:rPr lang="nl-NL" dirty="0" err="1"/>
              <a:t>React</a:t>
            </a:r>
            <a:r>
              <a:rPr lang="nl-NL" dirty="0"/>
              <a:t> facebook</a:t>
            </a:r>
          </a:p>
          <a:p>
            <a:endParaRPr lang="nl-NL" dirty="0"/>
          </a:p>
          <a:p>
            <a:r>
              <a:rPr lang="nl-NL" dirty="0" err="1"/>
              <a:t>Angular</a:t>
            </a:r>
            <a:r>
              <a:rPr lang="nl-NL" dirty="0"/>
              <a:t> meer gebruikt in de zaal</a:t>
            </a:r>
          </a:p>
          <a:p>
            <a:r>
              <a:rPr lang="nl-NL" dirty="0" err="1"/>
              <a:t>React</a:t>
            </a:r>
            <a:r>
              <a:rPr lang="nl-NL" dirty="0"/>
              <a:t> compacter</a:t>
            </a:r>
          </a:p>
          <a:p>
            <a:endParaRPr lang="nl-NL" dirty="0"/>
          </a:p>
          <a:p>
            <a:r>
              <a:rPr lang="nl-NL" dirty="0"/>
              <a:t>Technical: </a:t>
            </a:r>
            <a:r>
              <a:rPr lang="nl-NL" dirty="0" err="1"/>
              <a:t>Angular</a:t>
            </a:r>
            <a:endParaRPr lang="nl-NL" dirty="0"/>
          </a:p>
          <a:p>
            <a:r>
              <a:rPr lang="nl-NL" dirty="0" err="1"/>
              <a:t>Philosophical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: </a:t>
            </a:r>
            <a:r>
              <a:rPr lang="nl-NL" dirty="0" err="1"/>
              <a:t>Angular</a:t>
            </a:r>
            <a:endParaRPr lang="nl-NL" dirty="0"/>
          </a:p>
          <a:p>
            <a:r>
              <a:rPr lang="nl-NL" dirty="0" err="1"/>
              <a:t>Usability</a:t>
            </a:r>
            <a:r>
              <a:rPr lang="nl-NL" dirty="0"/>
              <a:t>: </a:t>
            </a:r>
            <a:r>
              <a:rPr lang="nl-NL" dirty="0" err="1"/>
              <a:t>React</a:t>
            </a:r>
            <a:r>
              <a:rPr lang="nl-NL" dirty="0"/>
              <a:t> (</a:t>
            </a:r>
            <a:r>
              <a:rPr lang="nl-NL" dirty="0" err="1"/>
              <a:t>angular</a:t>
            </a:r>
            <a:r>
              <a:rPr lang="nl-NL" dirty="0"/>
              <a:t> minder flexibel)</a:t>
            </a:r>
          </a:p>
          <a:p>
            <a:r>
              <a:rPr lang="nl-NL" dirty="0" err="1"/>
              <a:t>Easyer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: </a:t>
            </a:r>
            <a:r>
              <a:rPr lang="nl-NL" dirty="0" err="1"/>
              <a:t>Angular</a:t>
            </a:r>
            <a:endParaRPr lang="nl-NL" dirty="0"/>
          </a:p>
          <a:p>
            <a:r>
              <a:rPr lang="nl-NL" dirty="0" err="1"/>
              <a:t>Ecosystem</a:t>
            </a:r>
            <a:r>
              <a:rPr lang="nl-NL" dirty="0"/>
              <a:t>: </a:t>
            </a:r>
            <a:r>
              <a:rPr lang="nl-NL" dirty="0" err="1"/>
              <a:t>Angular</a:t>
            </a:r>
            <a:r>
              <a:rPr lang="nl-NL" dirty="0"/>
              <a:t> (cijfers zeggen anders, </a:t>
            </a:r>
            <a:r>
              <a:rPr lang="nl-NL" dirty="0" err="1"/>
              <a:t>react</a:t>
            </a:r>
            <a:r>
              <a:rPr lang="nl-NL" dirty="0"/>
              <a:t> 3x zo veel)</a:t>
            </a:r>
          </a:p>
          <a:p>
            <a:endParaRPr lang="nl-NL" dirty="0"/>
          </a:p>
          <a:p>
            <a:r>
              <a:rPr lang="nl-NL" dirty="0" err="1"/>
              <a:t>Angular</a:t>
            </a:r>
            <a:r>
              <a:rPr lang="nl-NL" dirty="0"/>
              <a:t> wint (kwam door publiek)</a:t>
            </a:r>
          </a:p>
          <a:p>
            <a:endParaRPr lang="nl-NL" dirty="0"/>
          </a:p>
          <a:p>
            <a:r>
              <a:rPr lang="nl-NL" dirty="0"/>
              <a:t>Met </a:t>
            </a:r>
            <a:r>
              <a:rPr lang="nl-NL" dirty="0" err="1"/>
              <a:t>react</a:t>
            </a:r>
            <a:r>
              <a:rPr lang="nl-NL" dirty="0"/>
              <a:t> moet je ook veel randzaken doen. </a:t>
            </a:r>
            <a:r>
              <a:rPr lang="nl-NL" dirty="0" err="1"/>
              <a:t>Angular</a:t>
            </a:r>
            <a:r>
              <a:rPr lang="nl-NL" dirty="0"/>
              <a:t> is completer</a:t>
            </a:r>
          </a:p>
        </p:txBody>
      </p:sp>
      <p:pic>
        <p:nvPicPr>
          <p:cNvPr id="1028" name="Picture 4" descr="Afbeeldingsresultaat voor angular">
            <a:extLst>
              <a:ext uri="{FF2B5EF4-FFF2-40B4-BE49-F238E27FC236}">
                <a16:creationId xmlns="" xmlns:a16="http://schemas.microsoft.com/office/drawing/2014/main" id="{2267E85D-2DBD-4F67-8BF2-3920DB9E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64611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react">
            <a:extLst>
              <a:ext uri="{FF2B5EF4-FFF2-40B4-BE49-F238E27FC236}">
                <a16:creationId xmlns="" xmlns:a16="http://schemas.microsoft.com/office/drawing/2014/main" id="{07208215-F457-4CC4-B4E9-01F8A2B2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382960"/>
            <a:ext cx="4003591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CGI-beet-option_EN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2020-08-28T23:00:00+00:00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2015-08-28T23:00:00+00:00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  <b0f7c43cb32a4bb99696cc0157e407bc xmlns="d95a5b16-1b8d-4c7c-9ebf-89c0983b6970">
      <Terms xmlns="http://schemas.microsoft.com/office/infopath/2007/PartnerControls"/>
    </b0f7c43cb32a4bb99696cc0157e407bc>
    <CSMeta2010Field xmlns="http://schemas.microsoft.com/sharepoint/v3">a1a8a2be-0578-4c61-8abd-6dccca5e33fd;2017-08-30 20:15:33;AUTOCLASSIFIED;Business theme:2017-08-30 20:15:33|False||AUTOCLASSIFIED|2017-08-30 20:15:33|UNDEFINED|943f7bb2-08e4-43c9-b50e-b304fe6606a3;Organization:2017-08-30 20:15:33|False||AUTOCLASSIFIED|2017-08-30 20:15:33|UNDEFINED|c79d1264-3ffc-4d60-ab65-7aaa1718cc32;Sector:2017-08-30 20:15:33|False||AUTOCLASSIFIED|2017-08-30 20:15:33|UNDEFINED|c5aebc35-b3e8-40e5-912c-276ffe755dcf;Proposition:2017-08-30 20:15:33|False||AUTOCLASSIFIED|2017-08-30 20:15:33|UNDEFINED|14c66fbf-292e-4125-b0e3-90af25f11c04;Service line:2017-08-30 20:15:33|False||AUTOCLASSIFIED|2017-08-30 20:15:33|UNDEFINED|eafb632c-3f5c-40ba-9824-2be6bbd6bb17;Business Practice:2017-08-30 20:15:33|False||AUTOCLASSIFIED|2017-08-30 20:15:33|UNDEFINED|b0f7c43c-b32a-4bb9-9696-cc0157e407bc;False</CSMeta2010Field>
  </documentManagement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E9891-B8FE-479E-891F-02429D80F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878581-91F4-4FF4-B9D6-BDFD7A6565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sharepoint/v3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95a5b16-1b8d-4c7c-9ebf-89c0983b697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477</TotalTime>
  <Words>371</Words>
  <Application>Microsoft Office PowerPoint</Application>
  <PresentationFormat>Diavoorstelling (4:3)</PresentationFormat>
  <Paragraphs>122</Paragraphs>
  <Slides>12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CGI Beet</vt:lpstr>
      <vt:lpstr>Devoxx 2017 </vt:lpstr>
      <vt:lpstr>Devoxx 2017</vt:lpstr>
      <vt:lpstr>Keynote CERN</vt:lpstr>
      <vt:lpstr>Modular development with JDK 9</vt:lpstr>
      <vt:lpstr>The Java Council</vt:lpstr>
      <vt:lpstr>Java 10</vt:lpstr>
      <vt:lpstr>Java EE 8: What's New in the Java EE 8 Release</vt:lpstr>
      <vt:lpstr>Going reactive with spring 5 &amp; project reactor</vt:lpstr>
      <vt:lpstr>Angular vs React Smackdown</vt:lpstr>
      <vt:lpstr>Top-5 presentaties </vt:lpstr>
      <vt:lpstr>Online content</vt:lpstr>
      <vt:lpstr>PowerPoint-presentatie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Drost, Koos</cp:lastModifiedBy>
  <cp:revision>87</cp:revision>
  <dcterms:created xsi:type="dcterms:W3CDTF">2012-12-22T14:27:28Z</dcterms:created>
  <dcterms:modified xsi:type="dcterms:W3CDTF">2017-11-27T15:51:13Z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6600</vt:r8>
  </property>
  <property fmtid="{D5CDD505-2E9C-101B-9397-08002B2CF9AE}" pid="13" name="TaxKeyword">
    <vt:lpwstr/>
  </property>
  <property fmtid="{D5CDD505-2E9C-101B-9397-08002B2CF9AE}" pid="14" name="CSMeta2010Field">
    <vt:lpwstr>e8eb7b66-0312-4f0f-b8c0-34d454d45d27;2015-05-28 23:45:39;AUTOCLASSIFIED;Business theme:2015-05-28 23:45:39|False||AUTOCLASSIFIED|2015-05-28 23:45:39|UNDEFINED;Organization:2015-05-28 23:45:39|False||AUTOCLASSIFIED|2015-05-28 23:45:39|UNDEFINED;Sector:2015</vt:lpwstr>
  </property>
  <property fmtid="{D5CDD505-2E9C-101B-9397-08002B2CF9AE}" pid="15" name="Business Practice">
    <vt:lpwstr/>
  </property>
</Properties>
</file>