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4" r:id="rId4"/>
    <p:sldId id="277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C59F-5042-414D-90A7-3546F4483C5B}" type="datetimeFigureOut">
              <a:rPr lang="fa-IR" smtClean="0"/>
              <a:pPr/>
              <a:t>1433/08/28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2A60-2EB4-4AB5-AB18-93C06A1CE11A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 rot="10800000">
            <a:off x="0" y="5857892"/>
            <a:ext cx="9144000" cy="1000108"/>
          </a:xfrm>
          <a:prstGeom prst="flowChartDocumen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7" name="Picture 4" descr="D:\G\kosha\shamsipour\adeli primier\Untitled-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14356"/>
            <a:ext cx="7688296" cy="4414838"/>
          </a:xfrm>
          <a:prstGeom prst="rect">
            <a:avLst/>
          </a:prstGeom>
          <a:noFill/>
          <a:effectLst>
            <a:glow rad="63500">
              <a:schemeClr val="tx2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8" name="Rectangle 7"/>
          <p:cNvSpPr/>
          <p:nvPr/>
        </p:nvSpPr>
        <p:spPr>
          <a:xfrm>
            <a:off x="4071934" y="6253483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21/10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5984" y="214290"/>
            <a:ext cx="4758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تحویل گیرندگان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9375" y="1142984"/>
            <a:ext cx="8172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اطلاعات تحویل گیرندگان درج می شود ااز رکوردهای ثبت شده در این فرم برای صدور فاکتور </a:t>
            </a:r>
          </a:p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استفاده می شود. 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 descr="D:\E\anbar\pic\tahvilgirande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26"/>
            <a:ext cx="6248400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21/11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0364" y="214290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انبارها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472" y="1214422"/>
            <a:ext cx="80890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اطلاعات انبارها درج می شوند و امکان جستجو و ویرایش و چاپ و حذف آنها نیز وجود دارد.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122" name="Picture 2" descr="D:\E\anbar\pic\anb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5715040" cy="4334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21/12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0364" y="214290"/>
            <a:ext cx="2752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واحدها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1042" y="1214422"/>
            <a:ext cx="76995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واحدهای اندازه گیری برای کالاها درج می شود از واحد های درج شده در این فرم برای </a:t>
            </a:r>
          </a:p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ثبت فرم کالا ها استفاده می شود.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147" name="Picture 3" descr="D:\E\anbar\pic\vah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857364"/>
            <a:ext cx="3143272" cy="4361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21/13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0364" y="214290"/>
            <a:ext cx="2973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کشورها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6216" y="1214422"/>
            <a:ext cx="79544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فرم نام کشور های سازنده کالا درج می شود که در فرم کالا می توان از نام کشورهای درج شده در </a:t>
            </a:r>
          </a:p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فرم استفاده کرد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147" name="Picture 3" descr="D:\E\anbar\pic\vah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857364"/>
            <a:ext cx="3143272" cy="4361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20"/>
                            </p:stCondLst>
                            <p:childTnLst>
                              <p:par>
                                <p:cTn id="1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21/14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0364" y="214290"/>
            <a:ext cx="2432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کالاها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84224" y="1142984"/>
            <a:ext cx="40975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اطلاعات مربوط به کالا ها درج می شود 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 descr="D:\E\anbar\pic\ka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429420" cy="4222305"/>
          </a:xfrm>
          <a:prstGeom prst="rect">
            <a:avLst/>
          </a:prstGeom>
          <a:noFill/>
        </p:spPr>
      </p:pic>
      <p:sp>
        <p:nvSpPr>
          <p:cNvPr id="13" name="Left Arrow Callout 12"/>
          <p:cNvSpPr/>
          <p:nvPr/>
        </p:nvSpPr>
        <p:spPr>
          <a:xfrm>
            <a:off x="7429520" y="2857496"/>
            <a:ext cx="1643042" cy="857256"/>
          </a:xfrm>
          <a:prstGeom prst="leftArrowCallout">
            <a:avLst>
              <a:gd name="adj1" fmla="val 28536"/>
              <a:gd name="adj2" fmla="val 14268"/>
              <a:gd name="adj3" fmla="val 38008"/>
              <a:gd name="adj4" fmla="val 801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200" b="1" dirty="0" smtClean="0"/>
              <a:t>شامل نام کشورهای ثبت شده در فرم کشورها</a:t>
            </a:r>
            <a:endParaRPr lang="fa-IR" sz="1200" b="1" dirty="0"/>
          </a:p>
        </p:txBody>
      </p:sp>
      <p:sp>
        <p:nvSpPr>
          <p:cNvPr id="15" name="Up Arrow Callout 14"/>
          <p:cNvSpPr/>
          <p:nvPr/>
        </p:nvSpPr>
        <p:spPr>
          <a:xfrm>
            <a:off x="5357818" y="3786190"/>
            <a:ext cx="1500198" cy="1000132"/>
          </a:xfrm>
          <a:prstGeom prst="upArrowCallout">
            <a:avLst>
              <a:gd name="adj1" fmla="val 32440"/>
              <a:gd name="adj2" fmla="val 16220"/>
              <a:gd name="adj3" fmla="val 25000"/>
              <a:gd name="adj4" fmla="val 7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200" b="1" dirty="0" smtClean="0"/>
              <a:t>شامل نام انبارهای ثبت شده در فرم انبارها</a:t>
            </a:r>
            <a:endParaRPr lang="fa-IR" sz="1200" b="1" dirty="0"/>
          </a:p>
        </p:txBody>
      </p:sp>
      <p:sp>
        <p:nvSpPr>
          <p:cNvPr id="17" name="Down Arrow Callout 16"/>
          <p:cNvSpPr/>
          <p:nvPr/>
        </p:nvSpPr>
        <p:spPr>
          <a:xfrm>
            <a:off x="3071802" y="1500174"/>
            <a:ext cx="1285884" cy="928694"/>
          </a:xfrm>
          <a:prstGeom prst="downArrowCallout">
            <a:avLst>
              <a:gd name="adj1" fmla="val 50000"/>
              <a:gd name="adj2" fmla="val 17796"/>
              <a:gd name="adj3" fmla="val 26201"/>
              <a:gd name="adj4" fmla="val 805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sz="1200" b="1" dirty="0" smtClean="0"/>
          </a:p>
          <a:p>
            <a:pPr algn="ctr"/>
            <a:r>
              <a:rPr lang="fa-IR" sz="1200" b="1" dirty="0" smtClean="0"/>
              <a:t>شامل نام اواحدهای اندازه گیری ثبت شده در فرم انبارها</a:t>
            </a:r>
          </a:p>
          <a:p>
            <a:pPr algn="ctr"/>
            <a:endParaRPr lang="fa-I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21/15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5852" y="291092"/>
            <a:ext cx="6732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گزارش موجودی انبارها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8728" y="1214422"/>
            <a:ext cx="67730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فرم گزارشی از موجودی های انبار بر اساس انتخاب نام انبار در لیست کشویی است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0" name="Picture 2" descr="D:\E\anbar\pic\rep anba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229600" cy="3457575"/>
          </a:xfrm>
          <a:prstGeom prst="rect">
            <a:avLst/>
          </a:prstGeom>
          <a:noFill/>
        </p:spPr>
      </p:pic>
      <p:sp>
        <p:nvSpPr>
          <p:cNvPr id="13" name="Up Arrow Callout 12"/>
          <p:cNvSpPr/>
          <p:nvPr/>
        </p:nvSpPr>
        <p:spPr>
          <a:xfrm>
            <a:off x="6500826" y="2500306"/>
            <a:ext cx="1500198" cy="1000132"/>
          </a:xfrm>
          <a:prstGeom prst="upArrowCallout">
            <a:avLst>
              <a:gd name="adj1" fmla="val 32440"/>
              <a:gd name="adj2" fmla="val 16220"/>
              <a:gd name="adj3" fmla="val 25000"/>
              <a:gd name="adj4" fmla="val 7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200" b="1" dirty="0" smtClean="0"/>
              <a:t>لیست کشویی شامل نام انبارها</a:t>
            </a:r>
            <a:endParaRPr lang="fa-IR" sz="1200" b="1" dirty="0"/>
          </a:p>
        </p:txBody>
      </p:sp>
      <p:sp>
        <p:nvSpPr>
          <p:cNvPr id="14" name="Up Arrow Callout 13"/>
          <p:cNvSpPr/>
          <p:nvPr/>
        </p:nvSpPr>
        <p:spPr>
          <a:xfrm>
            <a:off x="2928926" y="2500306"/>
            <a:ext cx="1500198" cy="785818"/>
          </a:xfrm>
          <a:prstGeom prst="upArrowCallout">
            <a:avLst>
              <a:gd name="adj1" fmla="val 32440"/>
              <a:gd name="adj2" fmla="val 16220"/>
              <a:gd name="adj3" fmla="val 25000"/>
              <a:gd name="adj4" fmla="val 7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200" b="1" dirty="0" smtClean="0"/>
              <a:t>   موجودی هر انبار</a:t>
            </a:r>
            <a:endParaRPr lang="fa-I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21/16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5984" y="285728"/>
            <a:ext cx="4286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گزارش کالاها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151" y="1214422"/>
            <a:ext cx="76306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فرم گزارشی از اطلاعات و موجودی هر کالا می باشد و امکان نمایش و چاپ آن نیز وجود دارد.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194" name="Picture 2" descr="D:\E\anbar\pic\rep kal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66892"/>
            <a:ext cx="8429684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800"/>
                            </p:stCondLst>
                            <p:childTnLst>
                              <p:par>
                                <p:cTn id="1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21/17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7356" y="285728"/>
            <a:ext cx="5533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گزارش فروشندگان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010" y="1214422"/>
            <a:ext cx="79656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فرم گزارشی از اطلاعات فروشندگان می باشد و امکان چاپ براساس فیلدهای مورد نیاز وجود دارد.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218" name="Picture 2" descr="D:\E\anbar\pic\rep fro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43116"/>
            <a:ext cx="5381625" cy="3495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21/18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7290" y="285728"/>
            <a:ext cx="6612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گزارش تحویل گیرندگان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472" y="1214422"/>
            <a:ext cx="83134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فرم گزارشی از اطلاعات تحویل گیرندگان می باشد و امکان چاپ براساس فیلدهای مورد نیاز وجود دارد.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42" name="Picture 2" descr="D:\E\anbar\pic\rep tahvi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5381625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21/19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3282" y="142852"/>
            <a:ext cx="2626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فاکتور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7224" y="1000108"/>
            <a:ext cx="78053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می توان فاکتورهای صادر شده را مشاهده کرد و همچنین امکان حذف و صدور و جستجو </a:t>
            </a:r>
          </a:p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میان فاکتورها براساس شماره فاکتور و نام تحویل گیرنده نیز وجود دارد.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266" name="Picture 2" descr="D:\E\anbar\pic\fa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072229" cy="4416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21/2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43372" y="714356"/>
            <a:ext cx="43220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400" b="1" dirty="0" smtClean="0"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نام : کوشا محمدحسین</a:t>
            </a:r>
            <a:endParaRPr lang="en-US" sz="4400" b="1" dirty="0"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3306" y="1571612"/>
            <a:ext cx="48606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400" b="1" dirty="0" smtClean="0"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پروژه : سیستم انبارداری</a:t>
            </a:r>
            <a:endParaRPr lang="en-US" sz="4400" b="1" dirty="0"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86512" y="2428868"/>
            <a:ext cx="21002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400" b="1" dirty="0" smtClean="0"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زبان : </a:t>
            </a:r>
            <a:r>
              <a:rPr lang="en-US" sz="4400" b="1" dirty="0" smtClean="0"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C#</a:t>
            </a:r>
            <a:endParaRPr lang="en-US" sz="4400" b="1" dirty="0"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71736" y="3286124"/>
            <a:ext cx="58253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400" b="1" dirty="0" smtClean="0"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بانک اطلاعاتی : </a:t>
            </a:r>
            <a:r>
              <a:rPr lang="en-US" sz="4400" b="1" dirty="0" err="1" smtClean="0"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SQl</a:t>
            </a:r>
            <a:r>
              <a:rPr lang="en-US" sz="4400" b="1" dirty="0" smtClean="0"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Server</a:t>
            </a:r>
            <a:endParaRPr lang="en-US" sz="4400" b="1" dirty="0">
              <a:ln w="1270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21/20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6050" y="142852"/>
            <a:ext cx="3889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فاکتور جدید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9140" y="1000108"/>
            <a:ext cx="29434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می توان جدید صادر کرد.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290" name="Picture 2" descr="D:\E\anbar\pic\new fa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5783277" cy="434239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214546" y="1857364"/>
            <a:ext cx="5286412" cy="10001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/>
          <p:cNvSpPr/>
          <p:nvPr/>
        </p:nvSpPr>
        <p:spPr>
          <a:xfrm>
            <a:off x="2214546" y="3500438"/>
            <a:ext cx="5357850" cy="7143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b="1" dirty="0"/>
          </a:p>
        </p:txBody>
      </p:sp>
      <p:sp>
        <p:nvSpPr>
          <p:cNvPr id="18" name="Rectangle 17"/>
          <p:cNvSpPr/>
          <p:nvPr/>
        </p:nvSpPr>
        <p:spPr>
          <a:xfrm>
            <a:off x="428596" y="2357430"/>
            <a:ext cx="16850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a-IR" sz="1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ویرایش فاکتورهای قدیمی</a:t>
            </a:r>
            <a:endParaRPr lang="en-US" sz="1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17" y="3643314"/>
            <a:ext cx="19720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a-IR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اضافه کردن نام وتعداد کالاهای</a:t>
            </a:r>
          </a:p>
          <a:p>
            <a:pPr algn="ctr"/>
            <a:r>
              <a:rPr lang="fa-IR" sz="1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خریداری شده  به فاکتور</a:t>
            </a:r>
            <a:endParaRPr lang="en-US" sz="1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4" grpId="0" animBg="1"/>
      <p:bldP spid="17" grpId="0" animBg="1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428860" y="6429372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21/21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4546" y="71414"/>
            <a:ext cx="4304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نمایش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فاکتور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2276" y="1000108"/>
            <a:ext cx="76803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می توان فاکتورهای صادر شده را یز اساس شماره فاکتور مشاهده کرد و آن را چاپ کرد.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314" name="Picture 2" descr="D:\E\anbar\pic\so f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805747" cy="4095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21/3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41884" y="304642"/>
            <a:ext cx="8928726" cy="63401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400" b="1" dirty="0" smtClean="0"/>
              <a:t>شرح کلی برنامه :</a:t>
            </a:r>
            <a:endParaRPr lang="en-US" sz="1400" dirty="0" smtClean="0"/>
          </a:p>
          <a:p>
            <a:r>
              <a:rPr lang="fa-IR" sz="1400" dirty="0" smtClean="0"/>
              <a:t>برنامه نوشته شده، برنامه مدیریت سیستم انبارداری است که اعمال مدیریتی را روی بخش های مختلف یک انبار اعمال می کند</a:t>
            </a:r>
            <a:r>
              <a:rPr lang="fa-IR" sz="1400" dirty="0" smtClean="0"/>
              <a:t>.</a:t>
            </a:r>
          </a:p>
          <a:p>
            <a:r>
              <a:rPr lang="fa-IR" sz="1400" dirty="0" smtClean="0"/>
              <a:t> </a:t>
            </a:r>
            <a:r>
              <a:rPr lang="fa-IR" sz="1400" dirty="0" smtClean="0"/>
              <a:t>این برنامه کاربردی به دیدی کاملا شئ گرایانه عمل می کند. </a:t>
            </a:r>
            <a:endParaRPr lang="en-US" sz="1400" dirty="0" smtClean="0"/>
          </a:p>
          <a:p>
            <a:r>
              <a:rPr lang="fa-IR" sz="1400" dirty="0" smtClean="0"/>
              <a:t>  زبان مورد استفاده </a:t>
            </a:r>
            <a:r>
              <a:rPr lang="en-US" sz="1400" dirty="0" smtClean="0"/>
              <a:t>2008 C#</a:t>
            </a:r>
            <a:r>
              <a:rPr lang="fa-IR" sz="1400" dirty="0" smtClean="0"/>
              <a:t> بوده و نیز از پایگاه داده</a:t>
            </a:r>
            <a:r>
              <a:rPr lang="en-US" sz="1400" dirty="0" smtClean="0"/>
              <a:t>SQL Server 2005 </a:t>
            </a:r>
            <a:r>
              <a:rPr lang="fa-IR" sz="1400" dirty="0" smtClean="0"/>
              <a:t> استفاده می کند.</a:t>
            </a:r>
            <a:endParaRPr lang="en-US" sz="1400" dirty="0" smtClean="0"/>
          </a:p>
          <a:p>
            <a:r>
              <a:rPr lang="fa-IR" sz="1400" dirty="0" smtClean="0"/>
              <a:t>امکاناتی که برای این برنامه در نظر گرفته شده است عبارتند از :</a:t>
            </a:r>
            <a:endParaRPr lang="en-US" sz="1400" dirty="0" smtClean="0"/>
          </a:p>
          <a:p>
            <a:r>
              <a:rPr lang="fa-IR" sz="1400" b="1" dirty="0" smtClean="0"/>
              <a:t> </a:t>
            </a:r>
            <a:endParaRPr lang="en-US" sz="1400" dirty="0" smtClean="0"/>
          </a:p>
          <a:p>
            <a:r>
              <a:rPr lang="fa-IR" sz="1400" b="1" dirty="0" smtClean="0"/>
              <a:t>اطلاعت پایه</a:t>
            </a:r>
            <a:endParaRPr lang="en-US" sz="1400" dirty="0" smtClean="0"/>
          </a:p>
          <a:p>
            <a:r>
              <a:rPr lang="fa-IR" sz="1400" dirty="0" smtClean="0"/>
              <a:t>ثبت و ویرایش و حذف و جستجوی فروشندگان کالاهای انبار</a:t>
            </a:r>
            <a:endParaRPr lang="en-US" sz="1400" dirty="0" smtClean="0"/>
          </a:p>
          <a:p>
            <a:r>
              <a:rPr lang="fa-IR" sz="1400" dirty="0" smtClean="0"/>
              <a:t>ثبت و ویرایش و حذف و جستجوی خریداران کالاها + امکان چاپ اسامی بر روی کاغذ</a:t>
            </a:r>
            <a:endParaRPr lang="en-US" sz="1400" dirty="0" smtClean="0"/>
          </a:p>
          <a:p>
            <a:r>
              <a:rPr lang="fa-IR" sz="1400" dirty="0" smtClean="0"/>
              <a:t>ثبت و ویرایش و حذف و جستجوی انبار های موجود بر حسب نیاز</a:t>
            </a:r>
            <a:endParaRPr lang="en-US" sz="1400" dirty="0" smtClean="0"/>
          </a:p>
          <a:p>
            <a:r>
              <a:rPr lang="fa-IR" sz="1400" dirty="0" smtClean="0"/>
              <a:t>امکان درج و ویرایش و حذف و جستجوی کالا های موجود در انبار بر اساس نام انبار+ امکان چاپ آنها بر روی کاغذ</a:t>
            </a:r>
            <a:endParaRPr lang="en-US" sz="1400" dirty="0" smtClean="0"/>
          </a:p>
          <a:p>
            <a:r>
              <a:rPr lang="fa-IR" sz="1400" dirty="0" smtClean="0"/>
              <a:t> </a:t>
            </a:r>
            <a:endParaRPr lang="en-US" sz="1400" dirty="0" smtClean="0"/>
          </a:p>
          <a:p>
            <a:r>
              <a:rPr lang="fa-IR" sz="1400" b="1" dirty="0" smtClean="0"/>
              <a:t>تنظیمات </a:t>
            </a:r>
            <a:endParaRPr lang="en-US" sz="1400" dirty="0" smtClean="0"/>
          </a:p>
          <a:p>
            <a:r>
              <a:rPr lang="fa-IR" sz="1400" dirty="0" smtClean="0"/>
              <a:t>امکان درج و حذف و ویرایش کشورهای سازنده ی کالاها که تنظیمات این قسمت به صورت یک </a:t>
            </a:r>
            <a:r>
              <a:rPr lang="en-US" sz="1400" dirty="0" smtClean="0"/>
              <a:t>Combo box</a:t>
            </a:r>
            <a:r>
              <a:rPr lang="fa-IR" sz="1400" dirty="0" smtClean="0"/>
              <a:t> در قسمت درج کالا نمایش داده می شود</a:t>
            </a:r>
            <a:endParaRPr lang="en-US" sz="1400" dirty="0" smtClean="0"/>
          </a:p>
          <a:p>
            <a:r>
              <a:rPr lang="fa-IR" sz="1400" dirty="0" smtClean="0"/>
              <a:t>امکان درج و حذف و ویرایش واحدهای سنجش(اندازه گیری) برای کالاها این قسمت به صورت یک </a:t>
            </a:r>
            <a:r>
              <a:rPr lang="en-US" sz="1400" dirty="0" smtClean="0"/>
              <a:t>Combo box</a:t>
            </a:r>
            <a:r>
              <a:rPr lang="fa-IR" sz="1400" dirty="0" smtClean="0"/>
              <a:t> در قسمت درج </a:t>
            </a:r>
            <a:r>
              <a:rPr lang="fa-IR" sz="1400" dirty="0" smtClean="0"/>
              <a:t>کالا</a:t>
            </a:r>
          </a:p>
          <a:p>
            <a:r>
              <a:rPr lang="fa-IR" sz="1400" dirty="0" smtClean="0"/>
              <a:t> </a:t>
            </a:r>
            <a:r>
              <a:rPr lang="fa-IR" sz="1400" dirty="0" smtClean="0"/>
              <a:t>نمایش داده می </a:t>
            </a:r>
            <a:r>
              <a:rPr lang="fa-IR" sz="1400" dirty="0" smtClean="0"/>
              <a:t>شود امکان </a:t>
            </a:r>
            <a:r>
              <a:rPr lang="fa-IR" sz="1400" dirty="0" smtClean="0"/>
              <a:t>درج و حذف و ویرایش کاربران و تعیین نوع کاربری آنها به عنوان مدیر یا کاربر عادی</a:t>
            </a:r>
            <a:endParaRPr lang="en-US" sz="1400" dirty="0" smtClean="0"/>
          </a:p>
          <a:p>
            <a:r>
              <a:rPr lang="fa-IR" sz="1400" dirty="0" smtClean="0"/>
              <a:t> </a:t>
            </a:r>
            <a:endParaRPr lang="en-US" sz="1400" dirty="0" smtClean="0"/>
          </a:p>
          <a:p>
            <a:r>
              <a:rPr lang="fa-IR" sz="1400" b="1" dirty="0" smtClean="0"/>
              <a:t>گزارشات</a:t>
            </a:r>
            <a:endParaRPr lang="en-US" sz="1400" dirty="0" smtClean="0"/>
          </a:p>
          <a:p>
            <a:r>
              <a:rPr lang="fa-IR" sz="1400" dirty="0" smtClean="0"/>
              <a:t>امکان گزارش موجودی انبار بر اساس نام انبار و نمایش تعداد کالاهای موجود در انبار و امکان چاپ بر اساس فیلدهای درخواستی بر روی کاغذ</a:t>
            </a:r>
            <a:endParaRPr lang="en-US" sz="1400" dirty="0" smtClean="0"/>
          </a:p>
          <a:p>
            <a:r>
              <a:rPr lang="fa-IR" sz="1400" dirty="0" smtClean="0"/>
              <a:t> </a:t>
            </a:r>
            <a:endParaRPr lang="en-US" sz="1400" dirty="0" smtClean="0"/>
          </a:p>
          <a:p>
            <a:r>
              <a:rPr lang="fa-IR" sz="1400" dirty="0" smtClean="0"/>
              <a:t>امکان گزارش موجودی کالا ها در انبارها و نمایش تعداد کالاهای موجود در انبارها و امکان چاپ بر اساس فیلدهای درخواستی بر روی کاغذ</a:t>
            </a:r>
            <a:endParaRPr lang="en-US" sz="1400" dirty="0" smtClean="0"/>
          </a:p>
          <a:p>
            <a:r>
              <a:rPr lang="fa-IR" sz="1400" dirty="0" smtClean="0"/>
              <a:t>امکان گزارش کامل از فروشندگان کالاها  و امکان چاپ بر اساس فیلدهای درخواستی بر روی کاغذ</a:t>
            </a:r>
            <a:endParaRPr lang="en-US" sz="1400" dirty="0" smtClean="0"/>
          </a:p>
          <a:p>
            <a:r>
              <a:rPr lang="fa-IR" sz="1400" dirty="0" smtClean="0"/>
              <a:t>امکان گزارش کامل از خریداران  کالاها  و امکان چاپ بر اساس فیلدهای درخواستی بر روی کاغذ</a:t>
            </a:r>
            <a:endParaRPr lang="en-US" sz="1400" dirty="0" smtClean="0"/>
          </a:p>
          <a:p>
            <a:r>
              <a:rPr lang="fa-IR" sz="1400" dirty="0" smtClean="0"/>
              <a:t> </a:t>
            </a:r>
            <a:endParaRPr lang="en-US" sz="1400" dirty="0" smtClean="0"/>
          </a:p>
          <a:p>
            <a:r>
              <a:rPr lang="fa-IR" sz="1400" b="1" dirty="0" smtClean="0"/>
              <a:t>فاکتور</a:t>
            </a:r>
            <a:endParaRPr lang="en-US" sz="1400" dirty="0" smtClean="0"/>
          </a:p>
          <a:p>
            <a:r>
              <a:rPr lang="fa-IR" sz="1400" dirty="0" smtClean="0"/>
              <a:t>امکان مشاهده ی فاکتورها و ویرایش و حذف و درج فاکتور همچنین قابلیت جستجوی فاکتور بر اساس شماره فاکتور و نام خریدار </a:t>
            </a:r>
            <a:endParaRPr lang="en-US" sz="1400" dirty="0" smtClean="0"/>
          </a:p>
          <a:p>
            <a:r>
              <a:rPr lang="fa-IR" sz="1400" dirty="0" smtClean="0"/>
              <a:t>در قسمت درج فاکتور دارای قابلیت درج فاکتور بر اساس جنس خریداری شده و موجودی آن جنس در انبار و دیگر </a:t>
            </a:r>
            <a:r>
              <a:rPr lang="fa-IR" sz="1400" dirty="0" smtClean="0"/>
              <a:t>امکاناتی</a:t>
            </a:r>
          </a:p>
          <a:p>
            <a:r>
              <a:rPr lang="fa-IR" sz="1400" dirty="0" smtClean="0"/>
              <a:t> </a:t>
            </a:r>
            <a:r>
              <a:rPr lang="fa-IR" sz="1400" dirty="0" smtClean="0"/>
              <a:t>که درادامه توضیح خواهم داد می باشد.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21/4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282" y="1071546"/>
            <a:ext cx="8630888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sz="1600" dirty="0" smtClean="0"/>
              <a:t>این برنامه دارای 9 جدول می باشد که به ترتیب آنها را شرح می دهم </a:t>
            </a:r>
            <a:endParaRPr lang="en-US" sz="1600" dirty="0" smtClean="0"/>
          </a:p>
          <a:p>
            <a:r>
              <a:rPr lang="fa-IR" sz="1600" b="1" dirty="0" smtClean="0"/>
              <a:t>جدول </a:t>
            </a:r>
            <a:r>
              <a:rPr lang="en-US" sz="1600" b="1" dirty="0" smtClean="0"/>
              <a:t>Login</a:t>
            </a:r>
            <a:r>
              <a:rPr lang="fa-IR" sz="1600" b="1" dirty="0" smtClean="0"/>
              <a:t> :</a:t>
            </a:r>
            <a:r>
              <a:rPr lang="fa-IR" sz="1600" dirty="0" smtClean="0"/>
              <a:t>این جدول برای درج اطلاعات کاربری برای ورود به سیستم استفاده می شود که دارای 3 فیلد می باشد فیلد </a:t>
            </a:r>
            <a:r>
              <a:rPr lang="en-US" sz="1600" dirty="0" smtClean="0"/>
              <a:t>type</a:t>
            </a:r>
            <a:endParaRPr lang="fa-IR" sz="1600" dirty="0" smtClean="0"/>
          </a:p>
          <a:p>
            <a:r>
              <a:rPr lang="fa-IR" sz="1600" dirty="0" smtClean="0"/>
              <a:t> </a:t>
            </a:r>
            <a:r>
              <a:rPr lang="fa-IR" sz="1600" dirty="0" smtClean="0"/>
              <a:t>که می تواند مدیر یا کاربر عادی باشد و فیلد </a:t>
            </a:r>
            <a:r>
              <a:rPr lang="en-US" sz="1600" dirty="0" smtClean="0"/>
              <a:t>user</a:t>
            </a:r>
            <a:r>
              <a:rPr lang="fa-IR" sz="1600" dirty="0" smtClean="0"/>
              <a:t> که در آن نام کاربری وارد می شود و فیلد </a:t>
            </a:r>
            <a:r>
              <a:rPr lang="en-US" sz="1600" dirty="0" smtClean="0"/>
              <a:t>Id</a:t>
            </a:r>
            <a:r>
              <a:rPr lang="fa-IR" sz="1600" dirty="0" smtClean="0"/>
              <a:t> که برای ذخیره پسورد </a:t>
            </a:r>
            <a:r>
              <a:rPr lang="fa-IR" sz="1600" dirty="0" smtClean="0"/>
              <a:t>بکار</a:t>
            </a:r>
          </a:p>
          <a:p>
            <a:r>
              <a:rPr lang="fa-IR" sz="1600" dirty="0" smtClean="0"/>
              <a:t> </a:t>
            </a:r>
            <a:r>
              <a:rPr lang="fa-IR" sz="1600" dirty="0" smtClean="0"/>
              <a:t>میرود.</a:t>
            </a:r>
            <a:endParaRPr lang="en-US" sz="1600" dirty="0" smtClean="0"/>
          </a:p>
          <a:p>
            <a:r>
              <a:rPr lang="fa-IR" sz="1600" b="1" dirty="0" smtClean="0"/>
              <a:t>جدول </a:t>
            </a:r>
            <a:r>
              <a:rPr lang="en-US" sz="1600" b="1" dirty="0" smtClean="0"/>
              <a:t>Unit</a:t>
            </a:r>
            <a:r>
              <a:rPr lang="fa-IR" sz="1600" b="1" dirty="0" smtClean="0"/>
              <a:t> :</a:t>
            </a:r>
            <a:r>
              <a:rPr lang="fa-IR" sz="1600" dirty="0" smtClean="0"/>
              <a:t> این جدول برای ذخیره ی واحد سنجش کالا بکار می رود و دارای یک فیلد به نام </a:t>
            </a:r>
            <a:r>
              <a:rPr lang="en-US" sz="1600" dirty="0" smtClean="0"/>
              <a:t>name</a:t>
            </a:r>
            <a:r>
              <a:rPr lang="fa-IR" sz="1600" dirty="0" smtClean="0"/>
              <a:t> است</a:t>
            </a:r>
            <a:endParaRPr lang="en-US" sz="1600" dirty="0" smtClean="0"/>
          </a:p>
          <a:p>
            <a:r>
              <a:rPr lang="fa-IR" sz="1600" b="1" dirty="0" smtClean="0"/>
              <a:t>جدول </a:t>
            </a:r>
            <a:r>
              <a:rPr lang="en-US" sz="1600" b="1" dirty="0" smtClean="0"/>
              <a:t>Country</a:t>
            </a:r>
            <a:r>
              <a:rPr lang="fa-IR" sz="1600" b="1" dirty="0" smtClean="0"/>
              <a:t> :</a:t>
            </a:r>
            <a:r>
              <a:rPr lang="fa-IR" sz="1600" dirty="0" smtClean="0"/>
              <a:t> این جدول برای ذخیره ی کشور سازنده محصول است و دارای یک فیلد به نام </a:t>
            </a:r>
            <a:r>
              <a:rPr lang="en-US" sz="1600" dirty="0" smtClean="0"/>
              <a:t>name</a:t>
            </a:r>
            <a:r>
              <a:rPr lang="fa-IR" sz="1600" dirty="0" smtClean="0"/>
              <a:t> است.</a:t>
            </a:r>
            <a:endParaRPr lang="en-US" sz="1600" dirty="0" smtClean="0"/>
          </a:p>
          <a:p>
            <a:r>
              <a:rPr lang="fa-IR" sz="1600" b="1" dirty="0" smtClean="0"/>
              <a:t>جدول </a:t>
            </a:r>
            <a:r>
              <a:rPr lang="en-US" sz="1600" b="1" dirty="0" err="1" smtClean="0"/>
              <a:t>Foroshandeh</a:t>
            </a:r>
            <a:r>
              <a:rPr lang="fa-IR" sz="1600" b="1" dirty="0" smtClean="0"/>
              <a:t> :</a:t>
            </a:r>
            <a:r>
              <a:rPr lang="fa-IR" sz="1600" dirty="0" smtClean="0"/>
              <a:t> این جدول برای ذخیره کردن اطلاعات فروشندگان کالاها بکار میرود و دارای فیلدهای زیر می باشد</a:t>
            </a:r>
            <a:r>
              <a:rPr lang="fa-IR" sz="1600" dirty="0" smtClean="0"/>
              <a:t>:</a:t>
            </a:r>
          </a:p>
          <a:p>
            <a:r>
              <a:rPr lang="fa-IR" sz="1600" dirty="0" smtClean="0"/>
              <a:t>1-فیلد </a:t>
            </a:r>
            <a:r>
              <a:rPr lang="fa-IR" sz="1600" dirty="0" smtClean="0"/>
              <a:t>نام 2- فیلد فامیل 3- فیلد تلفن 4-فیلد آدرس 5- فیلد </a:t>
            </a:r>
            <a:r>
              <a:rPr lang="en-US" sz="1600" dirty="0" smtClean="0"/>
              <a:t>ID</a:t>
            </a:r>
            <a:r>
              <a:rPr lang="fa-IR" sz="1600" dirty="0" smtClean="0"/>
              <a:t> که کلید این جدول می باشد</a:t>
            </a:r>
            <a:endParaRPr lang="en-US" sz="1600" dirty="0" smtClean="0"/>
          </a:p>
          <a:p>
            <a:r>
              <a:rPr lang="fa-IR" sz="1600" b="1" dirty="0" smtClean="0"/>
              <a:t>جدول  </a:t>
            </a:r>
            <a:r>
              <a:rPr lang="en-US" sz="1600" b="1" dirty="0" err="1" smtClean="0"/>
              <a:t>Tahvilgirandeh</a:t>
            </a:r>
            <a:r>
              <a:rPr lang="fa-IR" sz="1600" b="1" dirty="0" smtClean="0"/>
              <a:t> :</a:t>
            </a:r>
            <a:r>
              <a:rPr lang="fa-IR" sz="1600" dirty="0" smtClean="0"/>
              <a:t>  این جدول برای ذخیره کردن اطلاعات تحویل گیرندگان کالاها بکار میرود و دارای </a:t>
            </a:r>
            <a:r>
              <a:rPr lang="fa-IR" sz="1600" dirty="0" smtClean="0"/>
              <a:t>فیلدهای</a:t>
            </a:r>
          </a:p>
          <a:p>
            <a:r>
              <a:rPr lang="fa-IR" sz="1600" dirty="0" smtClean="0"/>
              <a:t> </a:t>
            </a:r>
            <a:r>
              <a:rPr lang="fa-IR" sz="1600" dirty="0" smtClean="0"/>
              <a:t>زیر </a:t>
            </a:r>
            <a:r>
              <a:rPr lang="fa-IR" sz="1600" dirty="0" smtClean="0"/>
              <a:t>می باشد</a:t>
            </a:r>
            <a:r>
              <a:rPr lang="fa-IR" sz="1600" dirty="0" smtClean="0"/>
              <a:t>:</a:t>
            </a:r>
            <a:endParaRPr lang="fa-IR" sz="1600" dirty="0" smtClean="0"/>
          </a:p>
          <a:p>
            <a:r>
              <a:rPr lang="fa-IR" sz="1600" dirty="0" smtClean="0"/>
              <a:t>1-فیلد </a:t>
            </a:r>
            <a:r>
              <a:rPr lang="fa-IR" sz="1600" dirty="0" smtClean="0"/>
              <a:t>نام 2- فیلد فامیل 3- فیلد تلفن 4-فیلد آدرس 5- فیلد </a:t>
            </a:r>
            <a:r>
              <a:rPr lang="en-US" sz="1600" dirty="0" smtClean="0"/>
              <a:t>ID</a:t>
            </a:r>
            <a:r>
              <a:rPr lang="fa-IR" sz="1600" dirty="0" smtClean="0"/>
              <a:t> که کلید این جدول می باشد.</a:t>
            </a:r>
            <a:endParaRPr lang="en-US" sz="1600" dirty="0" smtClean="0"/>
          </a:p>
          <a:p>
            <a:r>
              <a:rPr lang="fa-IR" sz="1600" b="1" dirty="0" smtClean="0"/>
              <a:t>جدول </a:t>
            </a:r>
            <a:r>
              <a:rPr lang="en-US" sz="1600" b="1" dirty="0" err="1" smtClean="0"/>
              <a:t>anbar</a:t>
            </a:r>
            <a:r>
              <a:rPr lang="fa-IR" sz="1600" b="1" dirty="0" smtClean="0"/>
              <a:t> :</a:t>
            </a:r>
            <a:r>
              <a:rPr lang="fa-IR" sz="1600" dirty="0" smtClean="0"/>
              <a:t> این جدول برای ذخیره کردن اطلاعات لازم برای انبار است و می توان توسط آن چندین انبار را وارد کرد </a:t>
            </a:r>
            <a:r>
              <a:rPr lang="fa-IR" sz="1600" dirty="0" smtClean="0"/>
              <a:t>.</a:t>
            </a:r>
          </a:p>
          <a:p>
            <a:r>
              <a:rPr lang="fa-IR" sz="1600" dirty="0" smtClean="0"/>
              <a:t>این </a:t>
            </a:r>
            <a:r>
              <a:rPr lang="fa-IR" sz="1600" dirty="0" smtClean="0"/>
              <a:t>جدول دارای فیلدهای زیر می باشد</a:t>
            </a:r>
            <a:endParaRPr lang="en-US" sz="1600" dirty="0" smtClean="0"/>
          </a:p>
          <a:p>
            <a:r>
              <a:rPr lang="fa-IR" sz="1600" dirty="0" smtClean="0"/>
              <a:t>1-نام انبار 2- نوع انبار(محصولات موجود در انبار) 3- نام مدیر انبار 4-شماره انبار که کلید این جدول نیز می باشد.</a:t>
            </a:r>
            <a:endParaRPr lang="en-US" sz="1600" dirty="0" smtClean="0"/>
          </a:p>
          <a:p>
            <a:r>
              <a:rPr lang="fa-IR" sz="1600" b="1" dirty="0" smtClean="0"/>
              <a:t>جدول </a:t>
            </a:r>
            <a:r>
              <a:rPr lang="en-US" sz="1600" b="1" dirty="0" smtClean="0"/>
              <a:t>Kala</a:t>
            </a:r>
            <a:r>
              <a:rPr lang="fa-IR" sz="1600" b="1" dirty="0" smtClean="0"/>
              <a:t> :</a:t>
            </a:r>
            <a:r>
              <a:rPr lang="fa-IR" sz="1600" dirty="0" smtClean="0"/>
              <a:t>این جدول برای ذخیره سازی اطلاعات کالاها می باشد و دارای فیلد های زیر می باشد.</a:t>
            </a:r>
            <a:endParaRPr lang="en-US" sz="1600" dirty="0" smtClean="0"/>
          </a:p>
          <a:p>
            <a:pPr lvl="0"/>
            <a:r>
              <a:rPr lang="en-US" sz="1600" dirty="0" smtClean="0"/>
              <a:t>ID</a:t>
            </a:r>
            <a:r>
              <a:rPr lang="fa-IR" sz="1600" dirty="0" smtClean="0"/>
              <a:t> :یک شماره منحصر به فرد می باشد که به ترتیب ذخیره می شود و کلید اصلی این جدول نیز می باشد</a:t>
            </a:r>
            <a:endParaRPr lang="en-US" sz="1600" dirty="0" smtClean="0"/>
          </a:p>
          <a:p>
            <a:pPr lvl="0"/>
            <a:r>
              <a:rPr lang="fa-IR" sz="1600" dirty="0" smtClean="0"/>
              <a:t>نام کالا : که نام کالا در این فیلد ذخیره می شود</a:t>
            </a:r>
            <a:endParaRPr lang="en-US" sz="1600" dirty="0" smtClean="0"/>
          </a:p>
          <a:p>
            <a:pPr lvl="0"/>
            <a:r>
              <a:rPr lang="fa-IR" sz="1600" dirty="0" smtClean="0"/>
              <a:t>توضیحات </a:t>
            </a:r>
            <a:r>
              <a:rPr lang="en-US" sz="1600" dirty="0" smtClean="0"/>
              <a:t>(des)</a:t>
            </a:r>
            <a:r>
              <a:rPr lang="fa-IR" sz="1600" dirty="0" smtClean="0"/>
              <a:t>:که برای درج توضیحاتی در مورد کالا استفاده می شود</a:t>
            </a:r>
            <a:r>
              <a:rPr lang="fa-IR" sz="1600" dirty="0" smtClean="0"/>
              <a:t>.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00562" y="500042"/>
            <a:ext cx="41719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a-IR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جداول بانک اطلاعاتی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21/5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282" y="428604"/>
            <a:ext cx="8624476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r>
              <a:rPr lang="en-US" sz="1600" dirty="0" smtClean="0"/>
              <a:t>Country</a:t>
            </a:r>
            <a:r>
              <a:rPr lang="fa-IR" sz="1600" dirty="0" smtClean="0"/>
              <a:t> </a:t>
            </a:r>
            <a:r>
              <a:rPr lang="fa-IR" sz="1600" dirty="0" smtClean="0"/>
              <a:t>: این فیلد برای ذخیره نام کشور سازنده ی کالا استفاده می شود و در ضمن این فیلد توسط یک </a:t>
            </a:r>
            <a:r>
              <a:rPr lang="en-US" sz="1600" dirty="0" smtClean="0"/>
              <a:t>Combo box</a:t>
            </a:r>
            <a:r>
              <a:rPr lang="fa-IR" sz="1600" dirty="0" smtClean="0"/>
              <a:t> که به </a:t>
            </a:r>
            <a:endParaRPr lang="fa-IR" sz="1600" dirty="0" smtClean="0"/>
          </a:p>
          <a:p>
            <a:pPr lvl="0"/>
            <a:r>
              <a:rPr lang="fa-IR" sz="1600" dirty="0" smtClean="0"/>
              <a:t>جدول </a:t>
            </a:r>
            <a:r>
              <a:rPr lang="fa-IR" sz="1600" dirty="0" smtClean="0"/>
              <a:t>کشورها </a:t>
            </a:r>
            <a:r>
              <a:rPr lang="fa-IR" sz="1600" dirty="0" smtClean="0"/>
              <a:t>ارتباط </a:t>
            </a:r>
            <a:r>
              <a:rPr lang="fa-IR" sz="1600" dirty="0" smtClean="0"/>
              <a:t>دارد و بر اساس فیلد نام کشورها ی نمایش داده شده انتخاب می شود.</a:t>
            </a:r>
            <a:endParaRPr lang="en-US" sz="1600" dirty="0" smtClean="0"/>
          </a:p>
          <a:p>
            <a:pPr lvl="0"/>
            <a:r>
              <a:rPr lang="en-US" sz="1600" dirty="0" err="1" smtClean="0"/>
              <a:t>Anbar</a:t>
            </a:r>
            <a:r>
              <a:rPr lang="fa-IR" sz="1600" dirty="0" smtClean="0"/>
              <a:t> : این فیلد برای ذخیره نام انباری است که این کالا در آن قرار می گیرد این فیلد نیز بر اساس جدول انبار ذخیره می </a:t>
            </a:r>
            <a:r>
              <a:rPr lang="fa-IR" sz="1600" dirty="0" smtClean="0"/>
              <a:t>شود</a:t>
            </a:r>
          </a:p>
          <a:p>
            <a:pPr lvl="0"/>
            <a:r>
              <a:rPr lang="fa-IR" sz="1600" dirty="0" smtClean="0"/>
              <a:t> </a:t>
            </a:r>
            <a:r>
              <a:rPr lang="fa-IR" sz="1600" dirty="0" smtClean="0"/>
              <a:t>و </a:t>
            </a:r>
            <a:r>
              <a:rPr lang="fa-IR" sz="1600" dirty="0" smtClean="0"/>
              <a:t>کاربر </a:t>
            </a:r>
            <a:r>
              <a:rPr lang="fa-IR" sz="1600" dirty="0" smtClean="0"/>
              <a:t>فقط می تواند از میان انبار های درج شده انتخاب کند.</a:t>
            </a:r>
            <a:endParaRPr lang="en-US" sz="1600" dirty="0" smtClean="0"/>
          </a:p>
          <a:p>
            <a:pPr lvl="0"/>
            <a:r>
              <a:rPr lang="en-US" sz="1600" dirty="0" err="1" smtClean="0"/>
              <a:t>Cter</a:t>
            </a:r>
            <a:r>
              <a:rPr lang="en-US" sz="1600" dirty="0" smtClean="0"/>
              <a:t> </a:t>
            </a:r>
            <a:r>
              <a:rPr lang="fa-IR" sz="1600" dirty="0" smtClean="0"/>
              <a:t> : این فیلد برای ذخیره کردن میزان موجودی انبار می باشد و در این فیلد عدد قرار می گیرد</a:t>
            </a:r>
            <a:endParaRPr lang="en-US" sz="1600" dirty="0" smtClean="0"/>
          </a:p>
          <a:p>
            <a:pPr lvl="0"/>
            <a:r>
              <a:rPr lang="en-US" sz="1600" dirty="0" smtClean="0"/>
              <a:t>Unit</a:t>
            </a:r>
            <a:r>
              <a:rPr lang="fa-IR" sz="1600" dirty="0" smtClean="0"/>
              <a:t> : این فیلد برای ذخیره واحد اندازه گیری مقداری است که در فیلد قبل پر شده است این فیلد نیز بر اساس جدول </a:t>
            </a:r>
            <a:r>
              <a:rPr lang="en-US" sz="1600" dirty="0" smtClean="0"/>
              <a:t>Unit</a:t>
            </a:r>
            <a:r>
              <a:rPr lang="fa-IR" sz="1600" dirty="0" smtClean="0"/>
              <a:t> </a:t>
            </a:r>
            <a:endParaRPr lang="fa-IR" sz="1600" dirty="0" smtClean="0"/>
          </a:p>
          <a:p>
            <a:pPr lvl="0"/>
            <a:r>
              <a:rPr lang="fa-IR" sz="1600" dirty="0" smtClean="0"/>
              <a:t>ذخیره </a:t>
            </a:r>
            <a:r>
              <a:rPr lang="fa-IR" sz="1600" dirty="0" smtClean="0"/>
              <a:t>می شود و </a:t>
            </a:r>
            <a:r>
              <a:rPr lang="fa-IR" sz="1600" dirty="0" smtClean="0"/>
              <a:t>کاربر </a:t>
            </a:r>
            <a:r>
              <a:rPr lang="fa-IR" sz="1600" dirty="0" smtClean="0"/>
              <a:t>فقط می تواند از میان واحد های درج شده یکی را انتخاب کند.</a:t>
            </a:r>
            <a:endParaRPr lang="en-US" sz="1600" dirty="0" smtClean="0"/>
          </a:p>
          <a:p>
            <a:pPr lvl="0"/>
            <a:r>
              <a:rPr lang="en-US" sz="1600" dirty="0" err="1" smtClean="0"/>
              <a:t>Unitprice</a:t>
            </a:r>
            <a:r>
              <a:rPr lang="fa-IR" sz="1600" dirty="0" smtClean="0"/>
              <a:t> :برای درج قیمت هر واحد از کالا استفاده می شود</a:t>
            </a:r>
            <a:endParaRPr lang="en-US" sz="1600" dirty="0" smtClean="0"/>
          </a:p>
          <a:p>
            <a:pPr lvl="0"/>
            <a:r>
              <a:rPr lang="en-US" sz="1600" dirty="0" err="1" smtClean="0"/>
              <a:t>Totalprice</a:t>
            </a:r>
            <a:r>
              <a:rPr lang="fa-IR" sz="1600" dirty="0" smtClean="0"/>
              <a:t> : این فیلد برای مجموع قیمت کالای موجود در انبار استفاده می شود</a:t>
            </a:r>
            <a:endParaRPr lang="en-US" sz="1600" dirty="0" smtClean="0"/>
          </a:p>
          <a:p>
            <a:r>
              <a:rPr lang="fa-IR" sz="1600" dirty="0" smtClean="0"/>
              <a:t>این فیلد از حاصل ضرب دو فیلد </a:t>
            </a:r>
            <a:r>
              <a:rPr lang="en-US" sz="1600" dirty="0" err="1" smtClean="0"/>
              <a:t>Cter,uniprice</a:t>
            </a:r>
            <a:r>
              <a:rPr lang="fa-IR" sz="1600" dirty="0" smtClean="0"/>
              <a:t> بدست می آید.</a:t>
            </a:r>
            <a:endParaRPr lang="en-US" sz="1600" dirty="0" smtClean="0"/>
          </a:p>
          <a:p>
            <a:r>
              <a:rPr lang="fa-IR" sz="1600" dirty="0" smtClean="0"/>
              <a:t>     10-</a:t>
            </a:r>
            <a:r>
              <a:rPr lang="en-US" sz="1600" dirty="0" err="1" smtClean="0"/>
              <a:t>tarikh</a:t>
            </a:r>
            <a:r>
              <a:rPr lang="fa-IR" sz="1600" dirty="0" smtClean="0"/>
              <a:t> : برای زخیره ی تاریخ ورود کالا به انبار بکار می رود</a:t>
            </a:r>
            <a:endParaRPr lang="en-US" sz="1600" dirty="0" smtClean="0"/>
          </a:p>
          <a:p>
            <a:r>
              <a:rPr lang="fa-IR" sz="1600" b="1" dirty="0" smtClean="0"/>
              <a:t>جدول </a:t>
            </a:r>
            <a:r>
              <a:rPr lang="en-US" sz="1600" b="1" dirty="0" smtClean="0"/>
              <a:t>Factor</a:t>
            </a:r>
            <a:r>
              <a:rPr lang="fa-IR" sz="1600" b="1" dirty="0" smtClean="0"/>
              <a:t> :</a:t>
            </a:r>
            <a:r>
              <a:rPr lang="fa-IR" sz="1600" dirty="0" smtClean="0"/>
              <a:t>این جدول اطلاعات فاکتورها را نگه داری می کند و شامل فیلد های زیر می باشد</a:t>
            </a:r>
            <a:endParaRPr lang="en-US" sz="1600" dirty="0" smtClean="0"/>
          </a:p>
          <a:p>
            <a:r>
              <a:rPr lang="fa-IR" sz="1600" dirty="0" smtClean="0"/>
              <a:t>1-</a:t>
            </a:r>
            <a:r>
              <a:rPr lang="en-US" sz="1600" dirty="0" smtClean="0"/>
              <a:t>ID</a:t>
            </a:r>
            <a:r>
              <a:rPr lang="fa-IR" sz="1600" dirty="0" smtClean="0"/>
              <a:t> برای ذخیره سازی شماره فاکتور می باشد و در ضمن کلید اصلی این جدول نیز می باشد</a:t>
            </a:r>
            <a:endParaRPr lang="en-US" sz="1600" dirty="0" smtClean="0"/>
          </a:p>
          <a:p>
            <a:r>
              <a:rPr lang="fa-IR" sz="1600" dirty="0" smtClean="0"/>
              <a:t>2-</a:t>
            </a:r>
            <a:r>
              <a:rPr lang="en-US" sz="1600" dirty="0" smtClean="0"/>
              <a:t>seller</a:t>
            </a:r>
            <a:r>
              <a:rPr lang="fa-IR" sz="1600" dirty="0" smtClean="0"/>
              <a:t> :نام فروشنده محصول است که از ارتباط با جدول </a:t>
            </a:r>
            <a:r>
              <a:rPr lang="en-US" sz="1600" dirty="0" err="1" smtClean="0"/>
              <a:t>Froshandeh</a:t>
            </a:r>
            <a:r>
              <a:rPr lang="fa-IR" sz="1600" dirty="0" smtClean="0"/>
              <a:t> و فیلد </a:t>
            </a:r>
            <a:r>
              <a:rPr lang="en-US" sz="1600" dirty="0" smtClean="0"/>
              <a:t>Name </a:t>
            </a:r>
            <a:r>
              <a:rPr lang="fa-IR" sz="1600" dirty="0" smtClean="0"/>
              <a:t> آن بدست می آید.</a:t>
            </a:r>
            <a:endParaRPr lang="en-US" sz="1600" dirty="0" smtClean="0"/>
          </a:p>
          <a:p>
            <a:r>
              <a:rPr lang="fa-IR" sz="1600" dirty="0" smtClean="0"/>
              <a:t>3-</a:t>
            </a:r>
            <a:r>
              <a:rPr lang="en-US" sz="1600" dirty="0" err="1" smtClean="0"/>
              <a:t>Custumer</a:t>
            </a:r>
            <a:r>
              <a:rPr lang="fa-IR" sz="1600" dirty="0" smtClean="0"/>
              <a:t> : نام خریدار کالا است که از ارتباط با جدول </a:t>
            </a:r>
            <a:r>
              <a:rPr lang="en-US" sz="1600" dirty="0" err="1" smtClean="0"/>
              <a:t>tahvilgirandeh</a:t>
            </a:r>
            <a:r>
              <a:rPr lang="fa-IR" sz="1600" dirty="0" smtClean="0"/>
              <a:t> و فیلد </a:t>
            </a:r>
            <a:r>
              <a:rPr lang="en-US" sz="1600" dirty="0" smtClean="0"/>
              <a:t>Name </a:t>
            </a:r>
            <a:r>
              <a:rPr lang="fa-IR" sz="1600" dirty="0" smtClean="0"/>
              <a:t> آن بدست می آید.</a:t>
            </a:r>
            <a:endParaRPr lang="en-US" sz="1600" dirty="0" smtClean="0"/>
          </a:p>
          <a:p>
            <a:r>
              <a:rPr lang="fa-IR" sz="1600" dirty="0" smtClean="0"/>
              <a:t>4-</a:t>
            </a:r>
            <a:r>
              <a:rPr lang="en-US" sz="1600" dirty="0" err="1" smtClean="0"/>
              <a:t>dt</a:t>
            </a:r>
            <a:r>
              <a:rPr lang="fa-IR" sz="1600" dirty="0" smtClean="0"/>
              <a:t> :تاریخ صدور فاکتور می باشد</a:t>
            </a:r>
            <a:endParaRPr lang="en-US" sz="1600" dirty="0" smtClean="0"/>
          </a:p>
          <a:p>
            <a:r>
              <a:rPr lang="fa-IR" sz="1600" dirty="0" smtClean="0"/>
              <a:t>5-</a:t>
            </a:r>
            <a:r>
              <a:rPr lang="en-US" sz="1600" dirty="0" err="1" smtClean="0"/>
              <a:t>Num_res_anbar</a:t>
            </a:r>
            <a:r>
              <a:rPr lang="fa-IR" sz="1600" dirty="0" smtClean="0"/>
              <a:t> : مقدار خرید کالا می باشد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21/6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pic>
        <p:nvPicPr>
          <p:cNvPr id="1026" name="Picture 2" descr="D:\E\anbar\pic\load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6929486" cy="4000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2714612" y="214290"/>
            <a:ext cx="3457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Loading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3847" y="1714488"/>
            <a:ext cx="74723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</a:t>
            </a:r>
            <a:r>
              <a:rPr lang="en-US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Form</a:t>
            </a:r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موقع اجرای پروژه نمایش داده می شود و بعد از آن فرم </a:t>
            </a:r>
            <a:r>
              <a:rPr lang="en-US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Login </a:t>
            </a:r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نمایش داده می شود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21/7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0364" y="214290"/>
            <a:ext cx="273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Login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9" y="1353909"/>
            <a:ext cx="7531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این </a:t>
            </a:r>
            <a:r>
              <a:rPr lang="en-US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Form</a:t>
            </a:r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برای ورود به برنامه بر اساس نام کاربری که می تواند مدیر یا کاربر عادی باشد که با</a:t>
            </a:r>
          </a:p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وارد کردن نام کاربری و کلمه ی عبور می تواند وارد سیستم شود. 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D:\E\anbar\pic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14554"/>
            <a:ext cx="5643602" cy="3904858"/>
          </a:xfrm>
          <a:prstGeom prst="rect">
            <a:avLst/>
          </a:prstGeom>
          <a:noFill/>
        </p:spPr>
      </p:pic>
      <p:sp>
        <p:nvSpPr>
          <p:cNvPr id="12" name="Right Arrow Callout 11"/>
          <p:cNvSpPr/>
          <p:nvPr/>
        </p:nvSpPr>
        <p:spPr>
          <a:xfrm>
            <a:off x="2071670" y="4214818"/>
            <a:ext cx="2714644" cy="1357322"/>
          </a:xfrm>
          <a:prstGeom prst="rightArrowCallout">
            <a:avLst>
              <a:gd name="adj1" fmla="val 18427"/>
              <a:gd name="adj2" fmla="val 20071"/>
              <a:gd name="adj3" fmla="val 25000"/>
              <a:gd name="adj4" fmla="val 703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600" dirty="0" smtClean="0"/>
              <a:t>نوع کابری که می تواند مدیر یا کاربر عادی باشد</a:t>
            </a:r>
            <a:endParaRPr lang="fa-I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21/8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0364" y="214290"/>
            <a:ext cx="2678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Main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19089" y="1353909"/>
            <a:ext cx="18533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فرم اصلی برنامه است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E\anbar\pic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1857365"/>
            <a:ext cx="6305931" cy="435771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>
            <a:off x="2357422" y="6429396"/>
            <a:ext cx="4357718" cy="428628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flipH="1">
            <a:off x="7000892" y="0"/>
            <a:ext cx="2143108" cy="171448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7620" y="6467797"/>
            <a:ext cx="13573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a-IR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21/9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Half Frame 9"/>
          <p:cNvSpPr/>
          <p:nvPr/>
        </p:nvSpPr>
        <p:spPr>
          <a:xfrm rot="16200000">
            <a:off x="214310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5400000" flipH="1">
            <a:off x="7215202" y="4929202"/>
            <a:ext cx="1714488" cy="2143108"/>
          </a:xfrm>
          <a:prstGeom prst="halfFrame">
            <a:avLst>
              <a:gd name="adj1" fmla="val 16711"/>
              <a:gd name="adj2" fmla="val 1707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7488" y="214290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a-I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فرم </a:t>
            </a:r>
            <a:r>
              <a:rPr lang="fa-I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فروشندگان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 descr="D:\E\anbar\pic\foroshande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28802"/>
            <a:ext cx="5929354" cy="4380919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57224" y="1142984"/>
            <a:ext cx="78245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در این فرم اطلاعات فروشندگان درج می شود ااز رکوردهای ثبت شده در این فرم برای صدور فاکتور </a:t>
            </a:r>
          </a:p>
          <a:p>
            <a:r>
              <a:rPr lang="fa-IR" b="1" dirty="0" smtClean="0">
                <a:ln w="190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استفاده می شود.</a:t>
            </a:r>
            <a:endParaRPr lang="en-US" b="1" dirty="0">
              <a:ln w="1905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1156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kosha</dc:creator>
  <cp:lastModifiedBy>kosha</cp:lastModifiedBy>
  <cp:revision>49</cp:revision>
  <dcterms:created xsi:type="dcterms:W3CDTF">2012-07-13T12:23:54Z</dcterms:created>
  <dcterms:modified xsi:type="dcterms:W3CDTF">2012-07-17T13:46:43Z</dcterms:modified>
</cp:coreProperties>
</file>