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7" r:id="rId2"/>
    <p:sldId id="318" r:id="rId3"/>
    <p:sldId id="256" r:id="rId4"/>
    <p:sldId id="263" r:id="rId5"/>
    <p:sldId id="257" r:id="rId6"/>
    <p:sldId id="258" r:id="rId7"/>
    <p:sldId id="320" r:id="rId8"/>
    <p:sldId id="319" r:id="rId9"/>
    <p:sldId id="261" r:id="rId10"/>
    <p:sldId id="259" r:id="rId11"/>
    <p:sldId id="260" r:id="rId12"/>
    <p:sldId id="262" r:id="rId13"/>
    <p:sldId id="324" r:id="rId14"/>
    <p:sldId id="325" r:id="rId15"/>
    <p:sldId id="321" r:id="rId16"/>
    <p:sldId id="264" r:id="rId17"/>
    <p:sldId id="265" r:id="rId18"/>
    <p:sldId id="266" r:id="rId19"/>
    <p:sldId id="268" r:id="rId20"/>
    <p:sldId id="269" r:id="rId21"/>
    <p:sldId id="270" r:id="rId22"/>
    <p:sldId id="271" r:id="rId23"/>
    <p:sldId id="272" r:id="rId24"/>
    <p:sldId id="275" r:id="rId25"/>
    <p:sldId id="323" r:id="rId26"/>
    <p:sldId id="273" r:id="rId27"/>
    <p:sldId id="274" r:id="rId28"/>
    <p:sldId id="322" r:id="rId29"/>
    <p:sldId id="277" r:id="rId30"/>
    <p:sldId id="278" r:id="rId31"/>
    <p:sldId id="283" r:id="rId32"/>
    <p:sldId id="279" r:id="rId33"/>
    <p:sldId id="280" r:id="rId34"/>
    <p:sldId id="282" r:id="rId35"/>
    <p:sldId id="281" r:id="rId36"/>
    <p:sldId id="284" r:id="rId37"/>
    <p:sldId id="286" r:id="rId38"/>
    <p:sldId id="285" r:id="rId39"/>
    <p:sldId id="287" r:id="rId40"/>
    <p:sldId id="288" r:id="rId41"/>
    <p:sldId id="289" r:id="rId42"/>
    <p:sldId id="290" r:id="rId43"/>
    <p:sldId id="291" r:id="rId44"/>
    <p:sldId id="293" r:id="rId45"/>
    <p:sldId id="294" r:id="rId46"/>
    <p:sldId id="295" r:id="rId47"/>
    <p:sldId id="296" r:id="rId48"/>
    <p:sldId id="297" r:id="rId49"/>
    <p:sldId id="298" r:id="rId50"/>
    <p:sldId id="300" r:id="rId51"/>
    <p:sldId id="301" r:id="rId52"/>
    <p:sldId id="299" r:id="rId53"/>
    <p:sldId id="302" r:id="rId54"/>
    <p:sldId id="304" r:id="rId55"/>
    <p:sldId id="305" r:id="rId56"/>
    <p:sldId id="307" r:id="rId57"/>
    <p:sldId id="306" r:id="rId58"/>
    <p:sldId id="309" r:id="rId59"/>
    <p:sldId id="308" r:id="rId60"/>
    <p:sldId id="310" r:id="rId61"/>
    <p:sldId id="311" r:id="rId62"/>
    <p:sldId id="312" r:id="rId63"/>
    <p:sldId id="314" r:id="rId64"/>
    <p:sldId id="315" r:id="rId65"/>
    <p:sldId id="316"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1E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C69EED-7DA9-4587-9123-F895EE15909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9F888-9311-4E1B-A415-48F5D9878B7B}" type="slidenum">
              <a:rPr lang="en-US" smtClean="0"/>
              <a:t>‹#›</a:t>
            </a:fld>
            <a:endParaRPr lang="en-US"/>
          </a:p>
        </p:txBody>
      </p:sp>
    </p:spTree>
    <p:extLst>
      <p:ext uri="{BB962C8B-B14F-4D97-AF65-F5344CB8AC3E}">
        <p14:creationId xmlns:p14="http://schemas.microsoft.com/office/powerpoint/2010/main" val="325692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C69EED-7DA9-4587-9123-F895EE15909F}"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9F888-9311-4E1B-A415-48F5D9878B7B}" type="slidenum">
              <a:rPr lang="en-US" smtClean="0"/>
              <a:t>‹#›</a:t>
            </a:fld>
            <a:endParaRPr lang="en-US"/>
          </a:p>
        </p:txBody>
      </p:sp>
    </p:spTree>
    <p:extLst>
      <p:ext uri="{BB962C8B-B14F-4D97-AF65-F5344CB8AC3E}">
        <p14:creationId xmlns:p14="http://schemas.microsoft.com/office/powerpoint/2010/main" val="3067781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C69EED-7DA9-4587-9123-F895EE15909F}"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9F888-9311-4E1B-A415-48F5D9878B7B}" type="slidenum">
              <a:rPr lang="en-US" smtClean="0"/>
              <a:t>‹#›</a:t>
            </a:fld>
            <a:endParaRPr lang="en-US"/>
          </a:p>
        </p:txBody>
      </p:sp>
    </p:spTree>
    <p:extLst>
      <p:ext uri="{BB962C8B-B14F-4D97-AF65-F5344CB8AC3E}">
        <p14:creationId xmlns:p14="http://schemas.microsoft.com/office/powerpoint/2010/main" val="3007461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C69EED-7DA9-4587-9123-F895EE15909F}"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9F888-9311-4E1B-A415-48F5D9878B7B}"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53986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C69EED-7DA9-4587-9123-F895EE15909F}"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9F888-9311-4E1B-A415-48F5D9878B7B}" type="slidenum">
              <a:rPr lang="en-US" smtClean="0"/>
              <a:t>‹#›</a:t>
            </a:fld>
            <a:endParaRPr lang="en-US"/>
          </a:p>
        </p:txBody>
      </p:sp>
    </p:spTree>
    <p:extLst>
      <p:ext uri="{BB962C8B-B14F-4D97-AF65-F5344CB8AC3E}">
        <p14:creationId xmlns:p14="http://schemas.microsoft.com/office/powerpoint/2010/main" val="3337302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6C69EED-7DA9-4587-9123-F895EE15909F}" type="datetimeFigureOut">
              <a:rPr lang="en-US" smtClean="0"/>
              <a:t>4/13/2023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29F888-9311-4E1B-A415-48F5D9878B7B}" type="slidenum">
              <a:rPr lang="en-US" smtClean="0"/>
              <a:t>‹#›</a:t>
            </a:fld>
            <a:endParaRPr lang="en-US"/>
          </a:p>
        </p:txBody>
      </p:sp>
    </p:spTree>
    <p:extLst>
      <p:ext uri="{BB962C8B-B14F-4D97-AF65-F5344CB8AC3E}">
        <p14:creationId xmlns:p14="http://schemas.microsoft.com/office/powerpoint/2010/main" val="581624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6C69EED-7DA9-4587-9123-F895EE15909F}" type="datetimeFigureOut">
              <a:rPr lang="en-US" smtClean="0"/>
              <a:t>4/13/2023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29F888-9311-4E1B-A415-48F5D9878B7B}" type="slidenum">
              <a:rPr lang="en-US" smtClean="0"/>
              <a:t>‹#›</a:t>
            </a:fld>
            <a:endParaRPr lang="en-US"/>
          </a:p>
        </p:txBody>
      </p:sp>
    </p:spTree>
    <p:extLst>
      <p:ext uri="{BB962C8B-B14F-4D97-AF65-F5344CB8AC3E}">
        <p14:creationId xmlns:p14="http://schemas.microsoft.com/office/powerpoint/2010/main" val="3121203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C69EED-7DA9-4587-9123-F895EE15909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9F888-9311-4E1B-A415-48F5D9878B7B}" type="slidenum">
              <a:rPr lang="en-US" smtClean="0"/>
              <a:t>‹#›</a:t>
            </a:fld>
            <a:endParaRPr lang="en-US"/>
          </a:p>
        </p:txBody>
      </p:sp>
    </p:spTree>
    <p:extLst>
      <p:ext uri="{BB962C8B-B14F-4D97-AF65-F5344CB8AC3E}">
        <p14:creationId xmlns:p14="http://schemas.microsoft.com/office/powerpoint/2010/main" val="368330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C69EED-7DA9-4587-9123-F895EE15909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9F888-9311-4E1B-A415-48F5D9878B7B}" type="slidenum">
              <a:rPr lang="en-US" smtClean="0"/>
              <a:t>‹#›</a:t>
            </a:fld>
            <a:endParaRPr lang="en-US"/>
          </a:p>
        </p:txBody>
      </p:sp>
    </p:spTree>
    <p:extLst>
      <p:ext uri="{BB962C8B-B14F-4D97-AF65-F5344CB8AC3E}">
        <p14:creationId xmlns:p14="http://schemas.microsoft.com/office/powerpoint/2010/main" val="2590300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C69EED-7DA9-4587-9123-F895EE15909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9F888-9311-4E1B-A415-48F5D9878B7B}" type="slidenum">
              <a:rPr lang="en-US" smtClean="0"/>
              <a:t>‹#›</a:t>
            </a:fld>
            <a:endParaRPr lang="en-US"/>
          </a:p>
        </p:txBody>
      </p:sp>
    </p:spTree>
    <p:extLst>
      <p:ext uri="{BB962C8B-B14F-4D97-AF65-F5344CB8AC3E}">
        <p14:creationId xmlns:p14="http://schemas.microsoft.com/office/powerpoint/2010/main" val="2065240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C69EED-7DA9-4587-9123-F895EE15909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9F888-9311-4E1B-A415-48F5D9878B7B}" type="slidenum">
              <a:rPr lang="en-US" smtClean="0"/>
              <a:t>‹#›</a:t>
            </a:fld>
            <a:endParaRPr lang="en-US"/>
          </a:p>
        </p:txBody>
      </p:sp>
    </p:spTree>
    <p:extLst>
      <p:ext uri="{BB962C8B-B14F-4D97-AF65-F5344CB8AC3E}">
        <p14:creationId xmlns:p14="http://schemas.microsoft.com/office/powerpoint/2010/main" val="3452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C69EED-7DA9-4587-9123-F895EE15909F}"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9F888-9311-4E1B-A415-48F5D9878B7B}" type="slidenum">
              <a:rPr lang="en-US" smtClean="0"/>
              <a:t>‹#›</a:t>
            </a:fld>
            <a:endParaRPr lang="en-US"/>
          </a:p>
        </p:txBody>
      </p:sp>
    </p:spTree>
    <p:extLst>
      <p:ext uri="{BB962C8B-B14F-4D97-AF65-F5344CB8AC3E}">
        <p14:creationId xmlns:p14="http://schemas.microsoft.com/office/powerpoint/2010/main" val="938747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C69EED-7DA9-4587-9123-F895EE15909F}" type="datetimeFigureOut">
              <a:rPr lang="en-US" smtClean="0"/>
              <a:t>4/13/2023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29F888-9311-4E1B-A415-48F5D9878B7B}" type="slidenum">
              <a:rPr lang="en-US" smtClean="0"/>
              <a:t>‹#›</a:t>
            </a:fld>
            <a:endParaRPr lang="en-US"/>
          </a:p>
        </p:txBody>
      </p:sp>
    </p:spTree>
    <p:extLst>
      <p:ext uri="{BB962C8B-B14F-4D97-AF65-F5344CB8AC3E}">
        <p14:creationId xmlns:p14="http://schemas.microsoft.com/office/powerpoint/2010/main" val="1161951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C69EED-7DA9-4587-9123-F895EE15909F}" type="datetimeFigureOut">
              <a:rPr lang="en-US" smtClean="0"/>
              <a:t>4/13/2023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29F888-9311-4E1B-A415-48F5D9878B7B}" type="slidenum">
              <a:rPr lang="en-US" smtClean="0"/>
              <a:t>‹#›</a:t>
            </a:fld>
            <a:endParaRPr lang="en-US"/>
          </a:p>
        </p:txBody>
      </p:sp>
    </p:spTree>
    <p:extLst>
      <p:ext uri="{BB962C8B-B14F-4D97-AF65-F5344CB8AC3E}">
        <p14:creationId xmlns:p14="http://schemas.microsoft.com/office/powerpoint/2010/main" val="2873983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C69EED-7DA9-4587-9123-F895EE15909F}" type="datetimeFigureOut">
              <a:rPr lang="en-US" smtClean="0"/>
              <a:t>4/13/2023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29F888-9311-4E1B-A415-48F5D9878B7B}" type="slidenum">
              <a:rPr lang="en-US" smtClean="0"/>
              <a:t>‹#›</a:t>
            </a:fld>
            <a:endParaRPr lang="en-US"/>
          </a:p>
        </p:txBody>
      </p:sp>
    </p:spTree>
    <p:extLst>
      <p:ext uri="{BB962C8B-B14F-4D97-AF65-F5344CB8AC3E}">
        <p14:creationId xmlns:p14="http://schemas.microsoft.com/office/powerpoint/2010/main" val="649534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C69EED-7DA9-4587-9123-F895EE15909F}"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9F888-9311-4E1B-A415-48F5D9878B7B}" type="slidenum">
              <a:rPr lang="en-US" smtClean="0"/>
              <a:t>‹#›</a:t>
            </a:fld>
            <a:endParaRPr lang="en-US"/>
          </a:p>
        </p:txBody>
      </p:sp>
    </p:spTree>
    <p:extLst>
      <p:ext uri="{BB962C8B-B14F-4D97-AF65-F5344CB8AC3E}">
        <p14:creationId xmlns:p14="http://schemas.microsoft.com/office/powerpoint/2010/main" val="96941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C69EED-7DA9-4587-9123-F895EE15909F}"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9F888-9311-4E1B-A415-48F5D9878B7B}" type="slidenum">
              <a:rPr lang="en-US" smtClean="0"/>
              <a:t>‹#›</a:t>
            </a:fld>
            <a:endParaRPr lang="en-US"/>
          </a:p>
        </p:txBody>
      </p:sp>
    </p:spTree>
    <p:extLst>
      <p:ext uri="{BB962C8B-B14F-4D97-AF65-F5344CB8AC3E}">
        <p14:creationId xmlns:p14="http://schemas.microsoft.com/office/powerpoint/2010/main" val="477142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6C69EED-7DA9-4587-9123-F895EE15909F}" type="datetimeFigureOut">
              <a:rPr lang="en-US" smtClean="0"/>
              <a:t>4/13/2023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129F888-9311-4E1B-A415-48F5D9878B7B}" type="slidenum">
              <a:rPr lang="en-US" smtClean="0"/>
              <a:t>‹#›</a:t>
            </a:fld>
            <a:endParaRPr lang="en-US"/>
          </a:p>
        </p:txBody>
      </p:sp>
    </p:spTree>
    <p:extLst>
      <p:ext uri="{BB962C8B-B14F-4D97-AF65-F5344CB8AC3E}">
        <p14:creationId xmlns:p14="http://schemas.microsoft.com/office/powerpoint/2010/main" val="5013721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ooshkya@gmail.com" TargetMode="External"/><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hyperlink" Target="mailto:maedeh.heydari212@gmail.com" TargetMode="External"/></Relationships>
</file>

<file path=ppt/slides/_rels/slide10.xml.rels><?xml version="1.0" encoding="UTF-8" standalone="yes"?>
<Relationships xmlns="http://schemas.openxmlformats.org/package/2006/relationships"><Relationship Id="rId2" Type="http://schemas.openxmlformats.org/officeDocument/2006/relationships/hyperlink" Target="my%20notes/New%20Section%201.one"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git-scm.com/docs/git-restore"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stackoverflow.com/questions/3528245/whats-the-difference-between-git-reset-mixed-soft-and-hard"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my%20notes/New%20Section%201.one"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www.w3schools.com/git/git_ignore.asp?remote=github"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my%20notes/New%20Section%201.one"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7.xml"/><Relationship Id="rId4" Type="http://schemas.openxmlformats.org/officeDocument/2006/relationships/hyperlink" Target="https://git-scm.com/book/en/v2/Getting-Started-Installing-Gi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hyperlink" Target="my%20notes/New%20Section%201.one"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hyperlink" Target="my%20notes/New%20Section%201.one"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hyperlink" Target="my%20notes/New%20Section%201.one" TargetMode="Externa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hyperlink" Target="my%20notes/New%20Section%201.one" TargetMode="Externa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hyperlink" Target="my%20notes/New%20Section%201.one" TargetMode="Externa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hyperlink" Target="my%20notes/New%20Section%201.one" TargetMode="Externa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hyperlink" Target="https://docs.github.com/en/authentication/connecting-to-github-with-ssh/about-ssh" TargetMode="External"/><Relationship Id="rId2" Type="http://schemas.openxmlformats.org/officeDocument/2006/relationships/hyperlink" Target="my%20notes/New%20Section%201.one" TargetMode="Externa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hyperlink" Target="my%20notes/New%20Section%201.one" TargetMode="Externa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hyperlink" Target="my%20notes/New%20Section%201.one" TargetMode="Externa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hyperlink" Target="my%20notes/New%20Section%201.one"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my%20notes/New%20Section%201.one"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2C3A4D0C-4929-8843-5FB7-6A0F4791DCFC}"/>
              </a:ext>
            </a:extLst>
          </p:cNvPr>
          <p:cNvGrpSpPr/>
          <p:nvPr/>
        </p:nvGrpSpPr>
        <p:grpSpPr>
          <a:xfrm>
            <a:off x="0" y="-2219"/>
            <a:ext cx="12192000" cy="6862438"/>
            <a:chOff x="0" y="-2219"/>
            <a:chExt cx="12192000" cy="6862438"/>
          </a:xfrm>
        </p:grpSpPr>
        <p:pic>
          <p:nvPicPr>
            <p:cNvPr id="1028" name="Picture 4" descr="Private Investocat">
              <a:extLst>
                <a:ext uri="{FF2B5EF4-FFF2-40B4-BE49-F238E27FC236}">
                  <a16:creationId xmlns:a16="http://schemas.microsoft.com/office/drawing/2014/main" id="{416E46A1-F171-42DC-6850-B0E1805EAC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729" y="-2219"/>
              <a:ext cx="6972855"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F7061D4-BC16-707F-B861-11CD0304E284}"/>
                </a:ext>
              </a:extLst>
            </p:cNvPr>
            <p:cNvSpPr/>
            <p:nvPr/>
          </p:nvSpPr>
          <p:spPr>
            <a:xfrm>
              <a:off x="0" y="0"/>
              <a:ext cx="4445729" cy="6858000"/>
            </a:xfrm>
            <a:prstGeom prst="rect">
              <a:avLst/>
            </a:prstGeom>
            <a:solidFill>
              <a:srgbClr val="221E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C7DA143-ECFD-A705-16C2-72F6D5A5A930}"/>
                </a:ext>
              </a:extLst>
            </p:cNvPr>
            <p:cNvSpPr/>
            <p:nvPr/>
          </p:nvSpPr>
          <p:spPr>
            <a:xfrm>
              <a:off x="11418584" y="2219"/>
              <a:ext cx="773416" cy="6858000"/>
            </a:xfrm>
            <a:prstGeom prst="rect">
              <a:avLst/>
            </a:prstGeom>
            <a:solidFill>
              <a:srgbClr val="221E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263C1B9B-B136-FA5D-AA93-1A44582171C0}"/>
              </a:ext>
            </a:extLst>
          </p:cNvPr>
          <p:cNvSpPr txBox="1"/>
          <p:nvPr/>
        </p:nvSpPr>
        <p:spPr>
          <a:xfrm>
            <a:off x="773416" y="408373"/>
            <a:ext cx="4208016" cy="1200329"/>
          </a:xfrm>
          <a:prstGeom prst="rect">
            <a:avLst/>
          </a:prstGeom>
          <a:noFill/>
        </p:spPr>
        <p:txBody>
          <a:bodyPr wrap="square" rtlCol="0">
            <a:spAutoFit/>
          </a:bodyPr>
          <a:lstStyle/>
          <a:p>
            <a:pPr algn="ctr"/>
            <a:r>
              <a:rPr lang="en-US" sz="7200">
                <a:latin typeface="Agency FB" panose="020B0503020202020204" pitchFamily="34" charset="0"/>
              </a:rPr>
              <a:t>Git Tutorial</a:t>
            </a:r>
            <a:endParaRPr lang="en-US" sz="7200" dirty="0">
              <a:latin typeface="Agency FB" panose="020B0503020202020204" pitchFamily="34" charset="0"/>
            </a:endParaRPr>
          </a:p>
        </p:txBody>
      </p:sp>
      <p:sp>
        <p:nvSpPr>
          <p:cNvPr id="9" name="TextBox 8">
            <a:extLst>
              <a:ext uri="{FF2B5EF4-FFF2-40B4-BE49-F238E27FC236}">
                <a16:creationId xmlns:a16="http://schemas.microsoft.com/office/drawing/2014/main" id="{A26A6B19-EFD5-9FC4-107E-4D7B9D1EF4B8}"/>
              </a:ext>
            </a:extLst>
          </p:cNvPr>
          <p:cNvSpPr txBox="1"/>
          <p:nvPr/>
        </p:nvSpPr>
        <p:spPr>
          <a:xfrm>
            <a:off x="-229761" y="1830779"/>
            <a:ext cx="6214369" cy="923330"/>
          </a:xfrm>
          <a:prstGeom prst="rect">
            <a:avLst/>
          </a:prstGeom>
          <a:noFill/>
        </p:spPr>
        <p:txBody>
          <a:bodyPr wrap="square" rtlCol="0">
            <a:spAutoFit/>
          </a:bodyPr>
          <a:lstStyle/>
          <a:p>
            <a:pPr algn="ctr"/>
            <a:r>
              <a:rPr lang="en-US" dirty="0"/>
              <a:t>Amir Kooshky (</a:t>
            </a:r>
            <a:r>
              <a:rPr lang="en-US" dirty="0">
                <a:hlinkClick r:id="rId3">
                  <a:extLst>
                    <a:ext uri="{A12FA001-AC4F-418D-AE19-62706E023703}">
                      <ahyp:hlinkClr xmlns:ahyp="http://schemas.microsoft.com/office/drawing/2018/hyperlinkcolor" val="tx"/>
                    </a:ext>
                  </a:extLst>
                </a:hlinkClick>
              </a:rPr>
              <a:t>kooshkya@gmail.com</a:t>
            </a:r>
            <a:r>
              <a:rPr lang="en-US" dirty="0"/>
              <a:t>)</a:t>
            </a:r>
          </a:p>
          <a:p>
            <a:pPr algn="ctr"/>
            <a:r>
              <a:rPr lang="en-US" dirty="0"/>
              <a:t>Maedeh Heydari (</a:t>
            </a:r>
            <a:r>
              <a:rPr lang="en-US" b="0" i="0" dirty="0">
                <a:effectLst/>
                <a:latin typeface="Google Sans"/>
                <a:hlinkClick r:id="rId4">
                  <a:extLst>
                    <a:ext uri="{A12FA001-AC4F-418D-AE19-62706E023703}">
                      <ahyp:hlinkClr xmlns:ahyp="http://schemas.microsoft.com/office/drawing/2018/hyperlinkcolor" val="tx"/>
                    </a:ext>
                  </a:extLst>
                </a:hlinkClick>
              </a:rPr>
              <a:t>maedeh.heydari212@gmail.com</a:t>
            </a:r>
            <a:r>
              <a:rPr lang="en-US" b="0" i="0" dirty="0">
                <a:effectLst/>
                <a:latin typeface="Google Sans"/>
              </a:rPr>
              <a:t>)</a:t>
            </a:r>
          </a:p>
          <a:p>
            <a:pPr algn="ctr"/>
            <a:endParaRPr lang="en-US" dirty="0"/>
          </a:p>
        </p:txBody>
      </p:sp>
      <p:sp>
        <p:nvSpPr>
          <p:cNvPr id="19" name="TextBox 18">
            <a:extLst>
              <a:ext uri="{FF2B5EF4-FFF2-40B4-BE49-F238E27FC236}">
                <a16:creationId xmlns:a16="http://schemas.microsoft.com/office/drawing/2014/main" id="{29CD685F-D1CA-551E-9916-D6BAAD6AA9CE}"/>
              </a:ext>
            </a:extLst>
          </p:cNvPr>
          <p:cNvSpPr txBox="1"/>
          <p:nvPr/>
        </p:nvSpPr>
        <p:spPr>
          <a:xfrm>
            <a:off x="702393" y="4911518"/>
            <a:ext cx="4350059" cy="1200329"/>
          </a:xfrm>
          <a:prstGeom prst="rect">
            <a:avLst/>
          </a:prstGeom>
          <a:noFill/>
        </p:spPr>
        <p:txBody>
          <a:bodyPr wrap="square" rtlCol="0">
            <a:spAutoFit/>
          </a:bodyPr>
          <a:lstStyle/>
          <a:p>
            <a:pPr algn="ctr"/>
            <a:r>
              <a:rPr lang="en-US" sz="2400" dirty="0">
                <a:latin typeface="Berlin Sans FB" panose="020E0602020502020306" pitchFamily="34" charset="0"/>
              </a:rPr>
              <a:t>Advanced Programming</a:t>
            </a:r>
          </a:p>
          <a:p>
            <a:pPr algn="ctr"/>
            <a:r>
              <a:rPr lang="en-US" sz="2400" dirty="0">
                <a:latin typeface="Berlin Sans FB" panose="020E0602020502020306" pitchFamily="34" charset="0"/>
              </a:rPr>
              <a:t>Sharif University of Technology</a:t>
            </a:r>
          </a:p>
          <a:p>
            <a:pPr algn="ctr"/>
            <a:r>
              <a:rPr lang="en-US" sz="2400" dirty="0">
                <a:latin typeface="Berlin Sans FB" panose="020E0602020502020306" pitchFamily="34" charset="0"/>
              </a:rPr>
              <a:t>Spring of 2023</a:t>
            </a:r>
          </a:p>
        </p:txBody>
      </p:sp>
    </p:spTree>
    <p:extLst>
      <p:ext uri="{BB962C8B-B14F-4D97-AF65-F5344CB8AC3E}">
        <p14:creationId xmlns:p14="http://schemas.microsoft.com/office/powerpoint/2010/main" val="2678075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hlinkClick r:id="rId2" action="ppaction://hlinkfile"/>
            <a:extLst>
              <a:ext uri="{FF2B5EF4-FFF2-40B4-BE49-F238E27FC236}">
                <a16:creationId xmlns:a16="http://schemas.microsoft.com/office/drawing/2014/main" id="{F6BF91A2-00E6-E79F-8B16-340C988EEFC2}"/>
              </a:ext>
            </a:extLst>
          </p:cNvPr>
          <p:cNvSpPr/>
          <p:nvPr/>
        </p:nvSpPr>
        <p:spPr>
          <a:xfrm>
            <a:off x="2059619" y="724169"/>
            <a:ext cx="7430609" cy="474955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9823D73-4A49-002C-2652-6CFBA430889C}"/>
              </a:ext>
            </a:extLst>
          </p:cNvPr>
          <p:cNvSpPr txBox="1"/>
          <p:nvPr/>
        </p:nvSpPr>
        <p:spPr>
          <a:xfrm>
            <a:off x="4341181" y="2413337"/>
            <a:ext cx="8726750" cy="1015663"/>
          </a:xfrm>
          <a:prstGeom prst="rect">
            <a:avLst/>
          </a:prstGeom>
          <a:noFill/>
        </p:spPr>
        <p:txBody>
          <a:bodyPr wrap="square" rtlCol="0">
            <a:spAutoFit/>
          </a:bodyPr>
          <a:lstStyle/>
          <a:p>
            <a:r>
              <a:rPr lang="en-US" sz="6000" dirty="0">
                <a:latin typeface="Tahoma" panose="020B0604030504040204" pitchFamily="34" charset="0"/>
                <a:ea typeface="Tahoma" panose="020B0604030504040204" pitchFamily="34" charset="0"/>
                <a:cs typeface="Tahoma" panose="020B0604030504040204" pitchFamily="34" charset="0"/>
              </a:rPr>
              <a:t>Project 1</a:t>
            </a:r>
          </a:p>
        </p:txBody>
      </p:sp>
      <p:sp>
        <p:nvSpPr>
          <p:cNvPr id="6" name="AutoShape 2" descr="github logo transparent | TOPpng">
            <a:extLst>
              <a:ext uri="{FF2B5EF4-FFF2-40B4-BE49-F238E27FC236}">
                <a16:creationId xmlns:a16="http://schemas.microsoft.com/office/drawing/2014/main" id="{CBCECAF0-4683-B04D-F1A6-223F5CD77E4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61444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DC221E-E4D4-575D-3A9C-CDDA4D106E23}"/>
              </a:ext>
            </a:extLst>
          </p:cNvPr>
          <p:cNvSpPr txBox="1"/>
          <p:nvPr/>
        </p:nvSpPr>
        <p:spPr>
          <a:xfrm>
            <a:off x="2670329" y="659103"/>
            <a:ext cx="6851342" cy="2677656"/>
          </a:xfrm>
          <a:prstGeom prst="rect">
            <a:avLst/>
          </a:prstGeom>
          <a:noFill/>
        </p:spPr>
        <p:txBody>
          <a:bodyPr wrap="square">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Change the editor </a:t>
            </a:r>
            <a:r>
              <a:rPr lang="en-US" sz="2400" b="1" dirty="0">
                <a:latin typeface="Lucida Bright" panose="02040602050505020304" pitchFamily="18" charset="0"/>
                <a:cs typeface="Times New Roman" panose="02020603050405020304" pitchFamily="18" charset="0"/>
              </a:rPr>
              <a:t>git commit </a:t>
            </a:r>
            <a:r>
              <a:rPr lang="en-US" sz="2400" b="1" dirty="0">
                <a:latin typeface="Times New Roman" panose="02020603050405020304" pitchFamily="18" charset="0"/>
                <a:cs typeface="Times New Roman" panose="02020603050405020304" pitchFamily="18" charset="0"/>
              </a:rPr>
              <a:t>takes commit messages in</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Nano:</a:t>
            </a:r>
          </a:p>
          <a:p>
            <a:r>
              <a:rPr lang="en-US" sz="1800" dirty="0">
                <a:latin typeface="Lucida Console" panose="020B0609040504020204" pitchFamily="49" charset="0"/>
              </a:rPr>
              <a:t>$ git config –global </a:t>
            </a:r>
            <a:r>
              <a:rPr lang="en-US" sz="1800" dirty="0" err="1">
                <a:latin typeface="Lucida Console" panose="020B0609040504020204" pitchFamily="49" charset="0"/>
              </a:rPr>
              <a:t>core.editor</a:t>
            </a:r>
            <a:r>
              <a:rPr lang="en-US" sz="1800" dirty="0">
                <a:latin typeface="Lucida Console" panose="020B0609040504020204" pitchFamily="49" charset="0"/>
              </a:rPr>
              <a:t> “nano”</a:t>
            </a:r>
          </a:p>
          <a:p>
            <a:endParaRPr lang="en-US" sz="1800" dirty="0">
              <a:latin typeface="Lucida Console" panose="020B0609040504020204" pitchFamily="49" charset="0"/>
            </a:endParaRPr>
          </a:p>
          <a:p>
            <a:r>
              <a:rPr lang="en-US" sz="2400" b="1" dirty="0">
                <a:latin typeface="Times New Roman" panose="02020603050405020304" pitchFamily="18" charset="0"/>
                <a:cs typeface="Times New Roman" panose="02020603050405020304" pitchFamily="18" charset="0"/>
              </a:rPr>
              <a:t>VS Code:</a:t>
            </a:r>
          </a:p>
          <a:p>
            <a:r>
              <a:rPr lang="en-US" sz="1800" dirty="0">
                <a:latin typeface="Lucida Console" panose="020B0609040504020204" pitchFamily="49" charset="0"/>
              </a:rPr>
              <a:t>$ git config –global </a:t>
            </a:r>
            <a:r>
              <a:rPr lang="en-US" sz="1800" dirty="0" err="1">
                <a:latin typeface="Lucida Console" panose="020B0609040504020204" pitchFamily="49" charset="0"/>
              </a:rPr>
              <a:t>core.editor</a:t>
            </a:r>
            <a:r>
              <a:rPr lang="en-US" sz="1800" dirty="0">
                <a:latin typeface="Lucida Console" panose="020B0609040504020204" pitchFamily="49" charset="0"/>
              </a:rPr>
              <a:t> “code --wait”</a:t>
            </a:r>
          </a:p>
        </p:txBody>
      </p:sp>
      <p:sp>
        <p:nvSpPr>
          <p:cNvPr id="5" name="TextBox 4">
            <a:extLst>
              <a:ext uri="{FF2B5EF4-FFF2-40B4-BE49-F238E27FC236}">
                <a16:creationId xmlns:a16="http://schemas.microsoft.com/office/drawing/2014/main" id="{452FD31A-D3EF-70B8-125F-ECD902F6EE8C}"/>
              </a:ext>
            </a:extLst>
          </p:cNvPr>
          <p:cNvSpPr txBox="1"/>
          <p:nvPr/>
        </p:nvSpPr>
        <p:spPr>
          <a:xfrm>
            <a:off x="2670329" y="4051853"/>
            <a:ext cx="6851342" cy="1661993"/>
          </a:xfrm>
          <a:prstGeom prst="rect">
            <a:avLst/>
          </a:prstGeom>
          <a:noFill/>
        </p:spPr>
        <p:txBody>
          <a:bodyPr wrap="square">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Check What git’s current core editor is:</a:t>
            </a:r>
          </a:p>
          <a:p>
            <a:endParaRPr lang="en-US"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Lucida Console" panose="020B0609040504020204" pitchFamily="49" charset="0"/>
              </a:rPr>
              <a:t>$ git config –global </a:t>
            </a:r>
            <a:r>
              <a:rPr lang="en-US" sz="1800" dirty="0" err="1">
                <a:latin typeface="Lucida Console" panose="020B0609040504020204" pitchFamily="49" charset="0"/>
              </a:rPr>
              <a:t>core.editor</a:t>
            </a:r>
            <a:endParaRPr lang="en-US" sz="1800" dirty="0">
              <a:latin typeface="Lucida Console" panose="020B0609040504020204" pitchFamily="49" charset="0"/>
            </a:endParaRPr>
          </a:p>
          <a:p>
            <a:pPr marL="285750" indent="-285750">
              <a:buFont typeface="Arial" panose="020B0604020202020204" pitchFamily="34" charset="0"/>
              <a:buChar char="•"/>
            </a:pPr>
            <a:r>
              <a:rPr lang="en-US" sz="1800" dirty="0">
                <a:latin typeface="Lucida Console" panose="020B0609040504020204" pitchFamily="49" charset="0"/>
              </a:rPr>
              <a:t>$ git config </a:t>
            </a:r>
            <a:r>
              <a:rPr lang="en-US" sz="1800" dirty="0" err="1">
                <a:latin typeface="Lucida Console" panose="020B0609040504020204" pitchFamily="49" charset="0"/>
              </a:rPr>
              <a:t>core.editor</a:t>
            </a:r>
            <a:endParaRPr lang="en-US" sz="1800" dirty="0">
              <a:latin typeface="Lucida Console" panose="020B0609040504020204" pitchFamily="49" charset="0"/>
            </a:endParaRPr>
          </a:p>
          <a:p>
            <a:pPr marL="285750" indent="-285750">
              <a:buFont typeface="Arial" panose="020B0604020202020204" pitchFamily="34" charset="0"/>
              <a:buChar char="•"/>
            </a:pPr>
            <a:endParaRPr lang="en-US" sz="1800" dirty="0">
              <a:latin typeface="Lucida Console" panose="020B0609040504020204" pitchFamily="49" charset="0"/>
            </a:endParaRPr>
          </a:p>
        </p:txBody>
      </p:sp>
    </p:spTree>
    <p:extLst>
      <p:ext uri="{BB962C8B-B14F-4D97-AF65-F5344CB8AC3E}">
        <p14:creationId xmlns:p14="http://schemas.microsoft.com/office/powerpoint/2010/main" val="3002781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B88B16-49B4-94AA-D4A8-DE258D7B4113}"/>
              </a:ext>
            </a:extLst>
          </p:cNvPr>
          <p:cNvSpPr txBox="1"/>
          <p:nvPr/>
        </p:nvSpPr>
        <p:spPr>
          <a:xfrm>
            <a:off x="2580443" y="257452"/>
            <a:ext cx="7031114" cy="1015663"/>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Undoing things in git</a:t>
            </a:r>
          </a:p>
          <a:p>
            <a:pPr algn="ctr"/>
            <a:r>
              <a:rPr lang="en-US" sz="2400" b="1" dirty="0">
                <a:latin typeface="Times New Roman" panose="02020603050405020304" pitchFamily="18" charset="0"/>
                <a:cs typeface="Times New Roman" panose="02020603050405020304" pitchFamily="18" charset="0"/>
              </a:rPr>
              <a:t>Restoring working directory changes</a:t>
            </a:r>
          </a:p>
        </p:txBody>
      </p:sp>
      <p:sp>
        <p:nvSpPr>
          <p:cNvPr id="4" name="TextBox 3">
            <a:extLst>
              <a:ext uri="{FF2B5EF4-FFF2-40B4-BE49-F238E27FC236}">
                <a16:creationId xmlns:a16="http://schemas.microsoft.com/office/drawing/2014/main" id="{B9E70E2A-EB06-B6CF-F1EF-5770285F02FB}"/>
              </a:ext>
            </a:extLst>
          </p:cNvPr>
          <p:cNvSpPr txBox="1"/>
          <p:nvPr/>
        </p:nvSpPr>
        <p:spPr>
          <a:xfrm>
            <a:off x="2670329" y="1449215"/>
            <a:ext cx="6851342" cy="4708981"/>
          </a:xfrm>
          <a:prstGeom prst="rect">
            <a:avLst/>
          </a:prstGeom>
          <a:noFill/>
        </p:spPr>
        <p:txBody>
          <a:bodyPr wrap="square">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Use restore to do all types of restorations</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r>
              <a:rPr lang="en-US" sz="2400" b="1" dirty="0" err="1">
                <a:latin typeface="Times New Roman" panose="02020603050405020304" pitchFamily="18" charset="0"/>
                <a:cs typeface="Times New Roman" panose="02020603050405020304" pitchFamily="18" charset="0"/>
              </a:rPr>
              <a:t>Unstage</a:t>
            </a:r>
            <a:r>
              <a:rPr lang="en-US" sz="2400" b="1" dirty="0">
                <a:latin typeface="Times New Roman" panose="02020603050405020304" pitchFamily="18" charset="0"/>
                <a:cs typeface="Times New Roman" panose="02020603050405020304" pitchFamily="18" charset="0"/>
              </a:rPr>
              <a:t> a staged file:</a:t>
            </a:r>
          </a:p>
          <a:p>
            <a:endParaRPr lang="en-US" sz="2400" b="1" dirty="0">
              <a:latin typeface="Times New Roman" panose="02020603050405020304" pitchFamily="18" charset="0"/>
              <a:cs typeface="Times New Roman" panose="02020603050405020304" pitchFamily="18" charset="0"/>
            </a:endParaRPr>
          </a:p>
          <a:p>
            <a:r>
              <a:rPr lang="en-US" sz="1800" dirty="0">
                <a:latin typeface="Lucida Console" panose="020B0609040504020204" pitchFamily="49" charset="0"/>
              </a:rPr>
              <a:t>$ git restore –-staged &lt;filename&gt;</a:t>
            </a:r>
          </a:p>
          <a:p>
            <a:endParaRPr lang="en-US" sz="1800" dirty="0">
              <a:latin typeface="Lucida Console" panose="020B0609040504020204" pitchFamily="49" charset="0"/>
            </a:endParaRPr>
          </a:p>
          <a:p>
            <a:r>
              <a:rPr lang="en-US" sz="2400" b="1" dirty="0">
                <a:latin typeface="Times New Roman" panose="02020603050405020304" pitchFamily="18" charset="0"/>
                <a:cs typeface="Times New Roman" panose="02020603050405020304" pitchFamily="18" charset="0"/>
              </a:rPr>
              <a:t>Restore a modified/deleted file (restores it from the stage, NOT from the last commit)</a:t>
            </a:r>
          </a:p>
          <a:p>
            <a:endParaRPr lang="en-US" sz="2400" b="1" dirty="0">
              <a:latin typeface="Times New Roman" panose="02020603050405020304" pitchFamily="18" charset="0"/>
              <a:cs typeface="Times New Roman" panose="02020603050405020304" pitchFamily="18" charset="0"/>
            </a:endParaRPr>
          </a:p>
          <a:p>
            <a:r>
              <a:rPr lang="en-US" sz="1800" dirty="0">
                <a:latin typeface="Lucida Console" panose="020B0609040504020204" pitchFamily="49" charset="0"/>
              </a:rPr>
              <a:t>$ git restore &lt;filename&gt;</a:t>
            </a:r>
          </a:p>
          <a:p>
            <a:endParaRPr lang="en-US" dirty="0">
              <a:latin typeface="Lucida Console" panose="020B0609040504020204" pitchFamily="49" charset="0"/>
            </a:endParaRPr>
          </a:p>
          <a:p>
            <a:endParaRPr lang="en-US" sz="1800" dirty="0">
              <a:latin typeface="Lucida Console" panose="020B0609040504020204" pitchFamily="49" charset="0"/>
            </a:endParaRPr>
          </a:p>
          <a:p>
            <a:r>
              <a:rPr lang="en-US" sz="2400" b="1" dirty="0"/>
              <a:t>IDEs like </a:t>
            </a:r>
            <a:r>
              <a:rPr lang="en-US" sz="2400" b="1" dirty="0" err="1"/>
              <a:t>VSCode</a:t>
            </a:r>
            <a:r>
              <a:rPr lang="en-US" sz="2400" b="1" dirty="0"/>
              <a:t> and </a:t>
            </a:r>
            <a:r>
              <a:rPr lang="en-US" sz="2400" b="1" dirty="0" err="1"/>
              <a:t>Intellij</a:t>
            </a:r>
            <a:r>
              <a:rPr lang="en-US" sz="2400" b="1" dirty="0"/>
              <a:t> have git extensions that simplify the restoration process</a:t>
            </a:r>
          </a:p>
        </p:txBody>
      </p:sp>
      <p:sp>
        <p:nvSpPr>
          <p:cNvPr id="2" name="Oval 1">
            <a:extLst>
              <a:ext uri="{FF2B5EF4-FFF2-40B4-BE49-F238E27FC236}">
                <a16:creationId xmlns:a16="http://schemas.microsoft.com/office/drawing/2014/main" id="{436FD975-5005-3425-DD40-CBC9835910EA}"/>
              </a:ext>
            </a:extLst>
          </p:cNvPr>
          <p:cNvSpPr/>
          <p:nvPr/>
        </p:nvSpPr>
        <p:spPr>
          <a:xfrm>
            <a:off x="7590408" y="2370338"/>
            <a:ext cx="1358283" cy="772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Index</a:t>
            </a:r>
          </a:p>
        </p:txBody>
      </p:sp>
      <p:sp>
        <p:nvSpPr>
          <p:cNvPr id="5" name="Oval 4">
            <a:extLst>
              <a:ext uri="{FF2B5EF4-FFF2-40B4-BE49-F238E27FC236}">
                <a16:creationId xmlns:a16="http://schemas.microsoft.com/office/drawing/2014/main" id="{0ECA87EA-0287-1BA5-C69D-9B8930D9E978}"/>
              </a:ext>
            </a:extLst>
          </p:cNvPr>
          <p:cNvSpPr/>
          <p:nvPr/>
        </p:nvSpPr>
        <p:spPr>
          <a:xfrm>
            <a:off x="9611557" y="2370337"/>
            <a:ext cx="1358283" cy="772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HEAD</a:t>
            </a:r>
          </a:p>
        </p:txBody>
      </p:sp>
      <p:sp>
        <p:nvSpPr>
          <p:cNvPr id="6" name="Arrow: Down 5">
            <a:extLst>
              <a:ext uri="{FF2B5EF4-FFF2-40B4-BE49-F238E27FC236}">
                <a16:creationId xmlns:a16="http://schemas.microsoft.com/office/drawing/2014/main" id="{4619FE52-3E98-20F3-F615-20FD651DFB83}"/>
              </a:ext>
            </a:extLst>
          </p:cNvPr>
          <p:cNvSpPr/>
          <p:nvPr/>
        </p:nvSpPr>
        <p:spPr>
          <a:xfrm rot="5400000">
            <a:off x="9090179" y="2248684"/>
            <a:ext cx="290004" cy="1015663"/>
          </a:xfrm>
          <a:prstGeom prst="downArrow">
            <a:avLst/>
          </a:prstGeom>
          <a:solidFill>
            <a:srgbClr val="00B0F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D5AA20A-B92F-3FDF-A764-91950EDA4506}"/>
              </a:ext>
            </a:extLst>
          </p:cNvPr>
          <p:cNvSpPr/>
          <p:nvPr/>
        </p:nvSpPr>
        <p:spPr>
          <a:xfrm>
            <a:off x="7590408" y="4094914"/>
            <a:ext cx="1358283" cy="772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Working Tree</a:t>
            </a:r>
          </a:p>
        </p:txBody>
      </p:sp>
      <p:sp>
        <p:nvSpPr>
          <p:cNvPr id="8" name="Oval 7">
            <a:extLst>
              <a:ext uri="{FF2B5EF4-FFF2-40B4-BE49-F238E27FC236}">
                <a16:creationId xmlns:a16="http://schemas.microsoft.com/office/drawing/2014/main" id="{63DB1D50-8D29-144B-DBDB-BA6A2831D30F}"/>
              </a:ext>
            </a:extLst>
          </p:cNvPr>
          <p:cNvSpPr/>
          <p:nvPr/>
        </p:nvSpPr>
        <p:spPr>
          <a:xfrm>
            <a:off x="9611557" y="4094913"/>
            <a:ext cx="1358283" cy="772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Index</a:t>
            </a:r>
          </a:p>
        </p:txBody>
      </p:sp>
      <p:sp>
        <p:nvSpPr>
          <p:cNvPr id="9" name="Arrow: Down 8">
            <a:extLst>
              <a:ext uri="{FF2B5EF4-FFF2-40B4-BE49-F238E27FC236}">
                <a16:creationId xmlns:a16="http://schemas.microsoft.com/office/drawing/2014/main" id="{1DFD3FFE-01B4-48AD-A31B-3701AF5A7564}"/>
              </a:ext>
            </a:extLst>
          </p:cNvPr>
          <p:cNvSpPr/>
          <p:nvPr/>
        </p:nvSpPr>
        <p:spPr>
          <a:xfrm rot="5400000">
            <a:off x="9090179" y="3973260"/>
            <a:ext cx="290004" cy="1015663"/>
          </a:xfrm>
          <a:prstGeom prst="downArrow">
            <a:avLst/>
          </a:prstGeom>
          <a:solidFill>
            <a:srgbClr val="00B0F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8011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B88B16-49B4-94AA-D4A8-DE258D7B4113}"/>
              </a:ext>
            </a:extLst>
          </p:cNvPr>
          <p:cNvSpPr txBox="1"/>
          <p:nvPr/>
        </p:nvSpPr>
        <p:spPr>
          <a:xfrm>
            <a:off x="2373760" y="12486"/>
            <a:ext cx="7031114" cy="1015663"/>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Undoing things in git</a:t>
            </a:r>
          </a:p>
          <a:p>
            <a:pPr algn="ctr"/>
            <a:r>
              <a:rPr lang="en-US" sz="2400" b="1" dirty="0">
                <a:latin typeface="Times New Roman" panose="02020603050405020304" pitchFamily="18" charset="0"/>
                <a:cs typeface="Times New Roman" panose="02020603050405020304" pitchFamily="18" charset="0"/>
              </a:rPr>
              <a:t>Restoring working directory changes</a:t>
            </a:r>
          </a:p>
        </p:txBody>
      </p:sp>
      <p:sp>
        <p:nvSpPr>
          <p:cNvPr id="10" name="Rectangle 9">
            <a:extLst>
              <a:ext uri="{FF2B5EF4-FFF2-40B4-BE49-F238E27FC236}">
                <a16:creationId xmlns:a16="http://schemas.microsoft.com/office/drawing/2014/main" id="{1A118996-58D8-B9C8-6382-AA3D5FC476BB}"/>
              </a:ext>
            </a:extLst>
          </p:cNvPr>
          <p:cNvSpPr/>
          <p:nvPr/>
        </p:nvSpPr>
        <p:spPr>
          <a:xfrm>
            <a:off x="3728621" y="2089960"/>
            <a:ext cx="1078407" cy="426669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Working Dir</a:t>
            </a:r>
          </a:p>
        </p:txBody>
      </p:sp>
      <p:sp>
        <p:nvSpPr>
          <p:cNvPr id="11" name="Rectangle 10">
            <a:extLst>
              <a:ext uri="{FF2B5EF4-FFF2-40B4-BE49-F238E27FC236}">
                <a16:creationId xmlns:a16="http://schemas.microsoft.com/office/drawing/2014/main" id="{3DCDBA6C-DD04-BA56-1CF2-43EFDAC8A936}"/>
              </a:ext>
            </a:extLst>
          </p:cNvPr>
          <p:cNvSpPr/>
          <p:nvPr/>
        </p:nvSpPr>
        <p:spPr>
          <a:xfrm>
            <a:off x="5383290" y="3429000"/>
            <a:ext cx="989630" cy="292765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Stage</a:t>
            </a:r>
          </a:p>
        </p:txBody>
      </p:sp>
      <p:sp>
        <p:nvSpPr>
          <p:cNvPr id="12" name="Rectangle 11">
            <a:extLst>
              <a:ext uri="{FF2B5EF4-FFF2-40B4-BE49-F238E27FC236}">
                <a16:creationId xmlns:a16="http://schemas.microsoft.com/office/drawing/2014/main" id="{616B8F5F-F734-C049-8E30-A36EA30F1E08}"/>
              </a:ext>
            </a:extLst>
          </p:cNvPr>
          <p:cNvSpPr/>
          <p:nvPr/>
        </p:nvSpPr>
        <p:spPr>
          <a:xfrm>
            <a:off x="7080172" y="3429000"/>
            <a:ext cx="989630" cy="292765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HEAD</a:t>
            </a:r>
          </a:p>
        </p:txBody>
      </p:sp>
      <p:sp>
        <p:nvSpPr>
          <p:cNvPr id="13" name="Rectangle 12">
            <a:extLst>
              <a:ext uri="{FF2B5EF4-FFF2-40B4-BE49-F238E27FC236}">
                <a16:creationId xmlns:a16="http://schemas.microsoft.com/office/drawing/2014/main" id="{4ACA8214-BBE5-4FF7-E15A-A49632A1E71D}"/>
              </a:ext>
            </a:extLst>
          </p:cNvPr>
          <p:cNvSpPr/>
          <p:nvPr/>
        </p:nvSpPr>
        <p:spPr>
          <a:xfrm>
            <a:off x="5383290" y="2089960"/>
            <a:ext cx="989630" cy="1339041"/>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575E7E84-4C6A-BF46-1144-B9296C933091}"/>
              </a:ext>
            </a:extLst>
          </p:cNvPr>
          <p:cNvSpPr txBox="1"/>
          <p:nvPr/>
        </p:nvSpPr>
        <p:spPr>
          <a:xfrm>
            <a:off x="2842057" y="1258968"/>
            <a:ext cx="6094520" cy="369332"/>
          </a:xfrm>
          <a:prstGeom prst="rect">
            <a:avLst/>
          </a:prstGeom>
          <a:noFill/>
        </p:spPr>
        <p:txBody>
          <a:bodyPr wrap="square">
            <a:spAutoFit/>
          </a:bodyPr>
          <a:lstStyle/>
          <a:p>
            <a:pPr algn="ctr"/>
            <a:r>
              <a:rPr lang="en-US" sz="1800" dirty="0">
                <a:latin typeface="Lucida Console" panose="020B0609040504020204" pitchFamily="49" charset="0"/>
              </a:rPr>
              <a:t>$ git restore –-staged &lt;filename&gt;</a:t>
            </a:r>
          </a:p>
        </p:txBody>
      </p:sp>
    </p:spTree>
    <p:extLst>
      <p:ext uri="{BB962C8B-B14F-4D97-AF65-F5344CB8AC3E}">
        <p14:creationId xmlns:p14="http://schemas.microsoft.com/office/powerpoint/2010/main" val="3734288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xit" presetSubtype="4" fill="hold" grpId="0" nodeType="clickEffect">
                                  <p:stCondLst>
                                    <p:cond delay="0"/>
                                  </p:stCondLst>
                                  <p:childTnLst>
                                    <p:anim calcmode="lin" valueType="num">
                                      <p:cBhvr additive="base">
                                        <p:cTn id="6" dur="500"/>
                                        <p:tgtEl>
                                          <p:spTgt spid="13"/>
                                        </p:tgtEl>
                                        <p:attrNameLst>
                                          <p:attrName>ppt_y</p:attrName>
                                        </p:attrNameLst>
                                      </p:cBhvr>
                                      <p:tavLst>
                                        <p:tav tm="0">
                                          <p:val>
                                            <p:strVal val="#ppt_y"/>
                                          </p:val>
                                        </p:tav>
                                        <p:tav tm="100000">
                                          <p:val>
                                            <p:strVal val="#ppt_y+#ppt_h*1.125000"/>
                                          </p:val>
                                        </p:tav>
                                      </p:tavLst>
                                    </p:anim>
                                    <p:animEffect transition="out" filter="wipe(down)">
                                      <p:cBhvr>
                                        <p:cTn id="7" dur="500"/>
                                        <p:tgtEl>
                                          <p:spTgt spid="13"/>
                                        </p:tgtEl>
                                      </p:cBhvr>
                                    </p:animEffect>
                                    <p:set>
                                      <p:cBhvr>
                                        <p:cTn id="8"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B88B16-49B4-94AA-D4A8-DE258D7B4113}"/>
              </a:ext>
            </a:extLst>
          </p:cNvPr>
          <p:cNvSpPr txBox="1"/>
          <p:nvPr/>
        </p:nvSpPr>
        <p:spPr>
          <a:xfrm>
            <a:off x="2373760" y="12486"/>
            <a:ext cx="7031114" cy="1015663"/>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Undoing things in git</a:t>
            </a:r>
          </a:p>
          <a:p>
            <a:pPr algn="ctr"/>
            <a:r>
              <a:rPr lang="en-US" sz="2400" b="1" dirty="0">
                <a:latin typeface="Times New Roman" panose="02020603050405020304" pitchFamily="18" charset="0"/>
                <a:cs typeface="Times New Roman" panose="02020603050405020304" pitchFamily="18" charset="0"/>
              </a:rPr>
              <a:t>Restoring working directory changes</a:t>
            </a:r>
          </a:p>
        </p:txBody>
      </p:sp>
      <p:sp>
        <p:nvSpPr>
          <p:cNvPr id="10" name="Rectangle 9">
            <a:extLst>
              <a:ext uri="{FF2B5EF4-FFF2-40B4-BE49-F238E27FC236}">
                <a16:creationId xmlns:a16="http://schemas.microsoft.com/office/drawing/2014/main" id="{1A118996-58D8-B9C8-6382-AA3D5FC476BB}"/>
              </a:ext>
            </a:extLst>
          </p:cNvPr>
          <p:cNvSpPr/>
          <p:nvPr/>
        </p:nvSpPr>
        <p:spPr>
          <a:xfrm>
            <a:off x="3765101" y="2956264"/>
            <a:ext cx="1078407" cy="34003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Working Dir</a:t>
            </a:r>
          </a:p>
        </p:txBody>
      </p:sp>
      <p:sp>
        <p:nvSpPr>
          <p:cNvPr id="11" name="Rectangle 10">
            <a:extLst>
              <a:ext uri="{FF2B5EF4-FFF2-40B4-BE49-F238E27FC236}">
                <a16:creationId xmlns:a16="http://schemas.microsoft.com/office/drawing/2014/main" id="{3DCDBA6C-DD04-BA56-1CF2-43EFDAC8A936}"/>
              </a:ext>
            </a:extLst>
          </p:cNvPr>
          <p:cNvSpPr/>
          <p:nvPr/>
        </p:nvSpPr>
        <p:spPr>
          <a:xfrm>
            <a:off x="5383290" y="2956264"/>
            <a:ext cx="989630" cy="34003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Stage</a:t>
            </a:r>
          </a:p>
        </p:txBody>
      </p:sp>
      <p:sp>
        <p:nvSpPr>
          <p:cNvPr id="12" name="Rectangle 11">
            <a:extLst>
              <a:ext uri="{FF2B5EF4-FFF2-40B4-BE49-F238E27FC236}">
                <a16:creationId xmlns:a16="http://schemas.microsoft.com/office/drawing/2014/main" id="{616B8F5F-F734-C049-8E30-A36EA30F1E08}"/>
              </a:ext>
            </a:extLst>
          </p:cNvPr>
          <p:cNvSpPr/>
          <p:nvPr/>
        </p:nvSpPr>
        <p:spPr>
          <a:xfrm>
            <a:off x="7080172" y="3429000"/>
            <a:ext cx="989630" cy="292765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HEAD</a:t>
            </a:r>
          </a:p>
        </p:txBody>
      </p:sp>
      <p:sp>
        <p:nvSpPr>
          <p:cNvPr id="15" name="TextBox 14">
            <a:extLst>
              <a:ext uri="{FF2B5EF4-FFF2-40B4-BE49-F238E27FC236}">
                <a16:creationId xmlns:a16="http://schemas.microsoft.com/office/drawing/2014/main" id="{575E7E84-4C6A-BF46-1144-B9296C933091}"/>
              </a:ext>
            </a:extLst>
          </p:cNvPr>
          <p:cNvSpPr txBox="1"/>
          <p:nvPr/>
        </p:nvSpPr>
        <p:spPr>
          <a:xfrm>
            <a:off x="2842057" y="1258968"/>
            <a:ext cx="6094520" cy="369332"/>
          </a:xfrm>
          <a:prstGeom prst="rect">
            <a:avLst/>
          </a:prstGeom>
          <a:noFill/>
        </p:spPr>
        <p:txBody>
          <a:bodyPr wrap="square">
            <a:spAutoFit/>
          </a:bodyPr>
          <a:lstStyle/>
          <a:p>
            <a:pPr algn="ctr"/>
            <a:r>
              <a:rPr lang="en-US" sz="1800" dirty="0">
                <a:latin typeface="Lucida Console" panose="020B0609040504020204" pitchFamily="49" charset="0"/>
              </a:rPr>
              <a:t>$ git restore &lt;filename&gt;</a:t>
            </a:r>
          </a:p>
        </p:txBody>
      </p:sp>
      <p:sp>
        <p:nvSpPr>
          <p:cNvPr id="2" name="Rectangle 1">
            <a:extLst>
              <a:ext uri="{FF2B5EF4-FFF2-40B4-BE49-F238E27FC236}">
                <a16:creationId xmlns:a16="http://schemas.microsoft.com/office/drawing/2014/main" id="{ADB7D3F1-A60D-812C-98B1-0D984FBBB2AD}"/>
              </a:ext>
            </a:extLst>
          </p:cNvPr>
          <p:cNvSpPr/>
          <p:nvPr/>
        </p:nvSpPr>
        <p:spPr>
          <a:xfrm>
            <a:off x="3765101" y="2246050"/>
            <a:ext cx="1078407" cy="71021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6484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xit" presetSubtype="4" fill="hold" grpId="0" nodeType="clickEffect">
                                  <p:stCondLst>
                                    <p:cond delay="0"/>
                                  </p:stCondLst>
                                  <p:childTnLst>
                                    <p:anim calcmode="lin" valueType="num">
                                      <p:cBhvr additive="base">
                                        <p:cTn id="6" dur="500"/>
                                        <p:tgtEl>
                                          <p:spTgt spid="2"/>
                                        </p:tgtEl>
                                        <p:attrNameLst>
                                          <p:attrName>ppt_y</p:attrName>
                                        </p:attrNameLst>
                                      </p:cBhvr>
                                      <p:tavLst>
                                        <p:tav tm="0">
                                          <p:val>
                                            <p:strVal val="#ppt_y"/>
                                          </p:val>
                                        </p:tav>
                                        <p:tav tm="100000">
                                          <p:val>
                                            <p:strVal val="#ppt_y+#ppt_h*1.125000"/>
                                          </p:val>
                                        </p:tav>
                                      </p:tavLst>
                                    </p:anim>
                                    <p:animEffect transition="out" filter="wipe(down)">
                                      <p:cBhvr>
                                        <p:cTn id="7" dur="500"/>
                                        <p:tgtEl>
                                          <p:spTgt spid="2"/>
                                        </p:tgtEl>
                                      </p:cBhvr>
                                    </p:animEffect>
                                    <p:set>
                                      <p:cBhvr>
                                        <p:cTn id="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B88B16-49B4-94AA-D4A8-DE258D7B4113}"/>
              </a:ext>
            </a:extLst>
          </p:cNvPr>
          <p:cNvSpPr txBox="1"/>
          <p:nvPr/>
        </p:nvSpPr>
        <p:spPr>
          <a:xfrm>
            <a:off x="2580443" y="257452"/>
            <a:ext cx="7031114" cy="1015663"/>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Undoing things in git</a:t>
            </a:r>
          </a:p>
          <a:p>
            <a:pPr algn="ctr"/>
            <a:r>
              <a:rPr lang="en-US" sz="2400" b="1" dirty="0">
                <a:latin typeface="Times New Roman" panose="02020603050405020304" pitchFamily="18" charset="0"/>
                <a:cs typeface="Times New Roman" panose="02020603050405020304" pitchFamily="18" charset="0"/>
              </a:rPr>
              <a:t>Restoring working directory changes</a:t>
            </a:r>
          </a:p>
        </p:txBody>
      </p:sp>
      <p:sp>
        <p:nvSpPr>
          <p:cNvPr id="4" name="TextBox 3">
            <a:extLst>
              <a:ext uri="{FF2B5EF4-FFF2-40B4-BE49-F238E27FC236}">
                <a16:creationId xmlns:a16="http://schemas.microsoft.com/office/drawing/2014/main" id="{B9E70E2A-EB06-B6CF-F1EF-5770285F02FB}"/>
              </a:ext>
            </a:extLst>
          </p:cNvPr>
          <p:cNvSpPr txBox="1"/>
          <p:nvPr/>
        </p:nvSpPr>
        <p:spPr>
          <a:xfrm>
            <a:off x="2670329" y="1449215"/>
            <a:ext cx="6851342" cy="2031325"/>
          </a:xfrm>
          <a:prstGeom prst="rect">
            <a:avLst/>
          </a:prstGeom>
          <a:noFill/>
        </p:spPr>
        <p:txBody>
          <a:bodyPr wrap="square">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Use restore to do all types of restorations</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Do both of the previous ones:</a:t>
            </a:r>
          </a:p>
          <a:p>
            <a:endParaRPr lang="en-US" sz="2400" b="1" dirty="0">
              <a:latin typeface="Times New Roman" panose="02020603050405020304" pitchFamily="18" charset="0"/>
              <a:cs typeface="Times New Roman" panose="02020603050405020304" pitchFamily="18" charset="0"/>
            </a:endParaRPr>
          </a:p>
          <a:p>
            <a:r>
              <a:rPr lang="en-US" sz="1800" dirty="0">
                <a:latin typeface="Lucida Console" panose="020B0609040504020204" pitchFamily="49" charset="0"/>
              </a:rPr>
              <a:t>$ git restore –-staged --</a:t>
            </a:r>
            <a:r>
              <a:rPr lang="en-US" sz="1800" dirty="0" err="1">
                <a:latin typeface="Lucida Console" panose="020B0609040504020204" pitchFamily="49" charset="0"/>
              </a:rPr>
              <a:t>worktree</a:t>
            </a:r>
            <a:r>
              <a:rPr lang="en-US" sz="1800" dirty="0">
                <a:latin typeface="Lucida Console" panose="020B0609040504020204" pitchFamily="49" charset="0"/>
              </a:rPr>
              <a:t> &lt;filename&gt;</a:t>
            </a:r>
          </a:p>
          <a:p>
            <a:endParaRPr lang="en-US" sz="1800" dirty="0">
              <a:latin typeface="Lucida Console" panose="020B0609040504020204" pitchFamily="49" charset="0"/>
            </a:endParaRPr>
          </a:p>
        </p:txBody>
      </p:sp>
      <p:sp>
        <p:nvSpPr>
          <p:cNvPr id="2" name="Oval 1">
            <a:extLst>
              <a:ext uri="{FF2B5EF4-FFF2-40B4-BE49-F238E27FC236}">
                <a16:creationId xmlns:a16="http://schemas.microsoft.com/office/drawing/2014/main" id="{436FD975-5005-3425-DD40-CBC9835910EA}"/>
              </a:ext>
            </a:extLst>
          </p:cNvPr>
          <p:cNvSpPr/>
          <p:nvPr/>
        </p:nvSpPr>
        <p:spPr>
          <a:xfrm>
            <a:off x="4029951" y="4129662"/>
            <a:ext cx="1358283" cy="772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 Tree</a:t>
            </a:r>
          </a:p>
        </p:txBody>
      </p:sp>
      <p:sp>
        <p:nvSpPr>
          <p:cNvPr id="5" name="Oval 4">
            <a:extLst>
              <a:ext uri="{FF2B5EF4-FFF2-40B4-BE49-F238E27FC236}">
                <a16:creationId xmlns:a16="http://schemas.microsoft.com/office/drawing/2014/main" id="{0ECA87EA-0287-1BA5-C69D-9B8930D9E978}"/>
              </a:ext>
            </a:extLst>
          </p:cNvPr>
          <p:cNvSpPr/>
          <p:nvPr/>
        </p:nvSpPr>
        <p:spPr>
          <a:xfrm>
            <a:off x="6096000" y="4636428"/>
            <a:ext cx="1358283" cy="772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HEAD</a:t>
            </a:r>
          </a:p>
        </p:txBody>
      </p:sp>
      <p:sp>
        <p:nvSpPr>
          <p:cNvPr id="6" name="Arrow: Down 5">
            <a:extLst>
              <a:ext uri="{FF2B5EF4-FFF2-40B4-BE49-F238E27FC236}">
                <a16:creationId xmlns:a16="http://schemas.microsoft.com/office/drawing/2014/main" id="{4619FE52-3E98-20F3-F615-20FD651DFB83}"/>
              </a:ext>
            </a:extLst>
          </p:cNvPr>
          <p:cNvSpPr/>
          <p:nvPr/>
        </p:nvSpPr>
        <p:spPr>
          <a:xfrm rot="6080982">
            <a:off x="5597319" y="4025722"/>
            <a:ext cx="290004" cy="1368071"/>
          </a:xfrm>
          <a:prstGeom prst="downArrow">
            <a:avLst/>
          </a:prstGeom>
          <a:solidFill>
            <a:srgbClr val="00B0F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A994F22-F70C-E58E-D66E-D76DB53AF524}"/>
              </a:ext>
            </a:extLst>
          </p:cNvPr>
          <p:cNvSpPr/>
          <p:nvPr/>
        </p:nvSpPr>
        <p:spPr>
          <a:xfrm>
            <a:off x="4074851" y="5491976"/>
            <a:ext cx="1358283" cy="772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Index</a:t>
            </a:r>
          </a:p>
        </p:txBody>
      </p:sp>
      <p:sp>
        <p:nvSpPr>
          <p:cNvPr id="11" name="Arrow: Down 10">
            <a:extLst>
              <a:ext uri="{FF2B5EF4-FFF2-40B4-BE49-F238E27FC236}">
                <a16:creationId xmlns:a16="http://schemas.microsoft.com/office/drawing/2014/main" id="{CDC32010-92B8-02B3-1F2F-0241A1C90105}"/>
              </a:ext>
            </a:extLst>
          </p:cNvPr>
          <p:cNvSpPr/>
          <p:nvPr/>
        </p:nvSpPr>
        <p:spPr>
          <a:xfrm rot="3262056">
            <a:off x="5638917" y="4875698"/>
            <a:ext cx="290004" cy="1199975"/>
          </a:xfrm>
          <a:prstGeom prst="downArrow">
            <a:avLst/>
          </a:prstGeom>
          <a:solidFill>
            <a:srgbClr val="00B0F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91B026A-3590-B312-F6E4-286705FC856B}"/>
              </a:ext>
            </a:extLst>
          </p:cNvPr>
          <p:cNvSpPr txBox="1"/>
          <p:nvPr/>
        </p:nvSpPr>
        <p:spPr>
          <a:xfrm>
            <a:off x="363984" y="3808520"/>
            <a:ext cx="2216459" cy="461665"/>
          </a:xfrm>
          <a:prstGeom prst="rect">
            <a:avLst/>
          </a:prstGeom>
          <a:noFill/>
        </p:spPr>
        <p:txBody>
          <a:bodyPr wrap="square" rtlCol="0">
            <a:spAutoFit/>
          </a:bodyPr>
          <a:lstStyle/>
          <a:p>
            <a:pPr algn="ctr"/>
            <a:r>
              <a:rPr lang="en-US" sz="2400" b="1" dirty="0">
                <a:hlinkClick r:id="rId2"/>
              </a:rPr>
              <a:t>Restore</a:t>
            </a:r>
            <a:r>
              <a:rPr lang="en-US" sz="2400" b="1" dirty="0"/>
              <a:t> </a:t>
            </a:r>
            <a:r>
              <a:rPr lang="en-US" sz="2400" b="1" dirty="0">
                <a:hlinkClick r:id="rId2"/>
              </a:rPr>
              <a:t>docs</a:t>
            </a:r>
            <a:endParaRPr lang="en-US" sz="2400" b="1" dirty="0"/>
          </a:p>
        </p:txBody>
      </p:sp>
    </p:spTree>
    <p:extLst>
      <p:ext uri="{BB962C8B-B14F-4D97-AF65-F5344CB8AC3E}">
        <p14:creationId xmlns:p14="http://schemas.microsoft.com/office/powerpoint/2010/main" val="984834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A18F3D-6850-8BBD-D8F4-906C83200C08}"/>
              </a:ext>
            </a:extLst>
          </p:cNvPr>
          <p:cNvSpPr txBox="1"/>
          <p:nvPr/>
        </p:nvSpPr>
        <p:spPr>
          <a:xfrm>
            <a:off x="2580443" y="257452"/>
            <a:ext cx="7031114" cy="1015663"/>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Undoing things in git</a:t>
            </a:r>
          </a:p>
          <a:p>
            <a:pPr algn="ctr"/>
            <a:r>
              <a:rPr lang="en-US" sz="2400" b="1" dirty="0">
                <a:latin typeface="Times New Roman" panose="02020603050405020304" pitchFamily="18" charset="0"/>
                <a:cs typeface="Times New Roman" panose="02020603050405020304" pitchFamily="18" charset="0"/>
              </a:rPr>
              <a:t>Undoing Commits</a:t>
            </a:r>
          </a:p>
        </p:txBody>
      </p:sp>
      <p:sp>
        <p:nvSpPr>
          <p:cNvPr id="3" name="TextBox 2">
            <a:extLst>
              <a:ext uri="{FF2B5EF4-FFF2-40B4-BE49-F238E27FC236}">
                <a16:creationId xmlns:a16="http://schemas.microsoft.com/office/drawing/2014/main" id="{2E43EB27-4BE9-393A-EF1D-FEEA73F4890F}"/>
              </a:ext>
            </a:extLst>
          </p:cNvPr>
          <p:cNvSpPr txBox="1"/>
          <p:nvPr/>
        </p:nvSpPr>
        <p:spPr>
          <a:xfrm>
            <a:off x="2670329" y="1449215"/>
            <a:ext cx="6851342" cy="5201424"/>
          </a:xfrm>
          <a:prstGeom prst="rect">
            <a:avLst/>
          </a:prstGeom>
          <a:noFill/>
        </p:spPr>
        <p:txBody>
          <a:bodyPr wrap="square">
            <a:spAutoFit/>
          </a:bodyPr>
          <a:lstStyle/>
          <a:p>
            <a:pPr marL="285750" indent="-285750">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Each commit is linked to the previous, </a:t>
            </a:r>
            <a:r>
              <a:rPr lang="en-US" sz="2000" b="1" dirty="0">
                <a:solidFill>
                  <a:srgbClr val="FF0000"/>
                </a:solidFill>
                <a:latin typeface="Times New Roman" panose="02020603050405020304" pitchFamily="18" charset="0"/>
                <a:cs typeface="Times New Roman" panose="02020603050405020304" pitchFamily="18" charset="0"/>
              </a:rPr>
              <a:t>parent</a:t>
            </a:r>
            <a:r>
              <a:rPr lang="en-US" sz="2000" dirty="0">
                <a:solidFill>
                  <a:srgbClr val="FF0000"/>
                </a:solidFill>
                <a:latin typeface="Times New Roman" panose="02020603050405020304" pitchFamily="18" charset="0"/>
                <a:cs typeface="Times New Roman" panose="02020603050405020304" pitchFamily="18" charset="0"/>
              </a:rPr>
              <a:t> commit. The differences made to the files between the two commits can easily be calculated by Git.</a:t>
            </a:r>
            <a:endParaRPr lang="fa-IR" sz="2000" dirty="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Use revert to undo the changes made in a specific commit</a:t>
            </a:r>
          </a:p>
          <a:p>
            <a:endParaRPr lang="en-US" sz="2400" b="1" dirty="0">
              <a:latin typeface="Times New Roman" panose="02020603050405020304" pitchFamily="18" charset="0"/>
              <a:cs typeface="Times New Roman" panose="02020603050405020304" pitchFamily="18" charset="0"/>
            </a:endParaRPr>
          </a:p>
          <a:p>
            <a:r>
              <a:rPr lang="en-US" sz="1800" dirty="0">
                <a:latin typeface="Lucida Console" panose="020B0609040504020204" pitchFamily="49" charset="0"/>
              </a:rPr>
              <a:t>$ git revert &lt;ref&gt;</a:t>
            </a:r>
          </a:p>
          <a:p>
            <a:endParaRPr lang="en-US" sz="1800" dirty="0">
              <a:solidFill>
                <a:prstClr val="black"/>
              </a:solidFill>
              <a:latin typeface="Lucida Console" panose="020B0609040504020204" pitchFamily="49" charset="0"/>
            </a:endParaRPr>
          </a:p>
          <a:p>
            <a:r>
              <a:rPr lang="en-US" sz="2400" b="1" dirty="0">
                <a:latin typeface="Lucida Bright" panose="02040602050505020304" pitchFamily="18" charset="0"/>
                <a:cs typeface="Times New Roman" panose="02020603050405020304" pitchFamily="18" charset="0"/>
              </a:rPr>
              <a:t>&lt;ref&gt;</a:t>
            </a:r>
            <a:r>
              <a:rPr lang="en-US" sz="2400" b="1" dirty="0">
                <a:latin typeface="Times New Roman" panose="02020603050405020304" pitchFamily="18" charset="0"/>
                <a:cs typeface="Times New Roman" panose="02020603050405020304" pitchFamily="18" charset="0"/>
              </a:rPr>
              <a:t> can be a commit hash (read from </a:t>
            </a:r>
            <a:r>
              <a:rPr lang="en-US" sz="2400" b="1" dirty="0">
                <a:latin typeface="Lucida Bright" panose="02040602050505020304" pitchFamily="18" charset="0"/>
                <a:cs typeface="Times New Roman" panose="02020603050405020304" pitchFamily="18" charset="0"/>
              </a:rPr>
              <a:t>git log</a:t>
            </a:r>
            <a:r>
              <a:rPr lang="en-US" sz="2400" b="1" dirty="0">
                <a:latin typeface="Times New Roman" panose="02020603050405020304" pitchFamily="18" charset="0"/>
                <a:cs typeface="Times New Roman" panose="02020603050405020304" pitchFamily="18" charset="0"/>
              </a:rPr>
              <a:t>), or other things which we do not yet cover.</a:t>
            </a:r>
          </a:p>
          <a:p>
            <a:endParaRPr lang="en-US" sz="2400" b="1" dirty="0">
              <a:solidFill>
                <a:prstClr val="black"/>
              </a:solidFill>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Note that </a:t>
            </a:r>
            <a:r>
              <a:rPr lang="en-US" sz="2400" b="1" dirty="0">
                <a:latin typeface="Lucida Bright" panose="02040602050505020304" pitchFamily="18" charset="0"/>
                <a:cs typeface="Times New Roman" panose="02020603050405020304" pitchFamily="18" charset="0"/>
              </a:rPr>
              <a:t>git revert </a:t>
            </a:r>
            <a:r>
              <a:rPr lang="en-US" sz="2400" b="1" dirty="0">
                <a:latin typeface="Times New Roman" panose="02020603050405020304" pitchFamily="18" charset="0"/>
                <a:cs typeface="Times New Roman" panose="02020603050405020304" pitchFamily="18" charset="0"/>
              </a:rPr>
              <a:t>undoes the changes in exactly the commit specified and does not work if you want to undo several commits at once</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An example will be covered in Project 2</a:t>
            </a:r>
            <a:endParaRPr lang="en-US" sz="2400" b="1" dirty="0"/>
          </a:p>
        </p:txBody>
      </p:sp>
    </p:spTree>
    <p:extLst>
      <p:ext uri="{BB962C8B-B14F-4D97-AF65-F5344CB8AC3E}">
        <p14:creationId xmlns:p14="http://schemas.microsoft.com/office/powerpoint/2010/main" val="332861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C025DB-6FA8-1813-A834-46841D19AF0A}"/>
              </a:ext>
            </a:extLst>
          </p:cNvPr>
          <p:cNvSpPr txBox="1"/>
          <p:nvPr/>
        </p:nvSpPr>
        <p:spPr>
          <a:xfrm>
            <a:off x="2580443" y="137240"/>
            <a:ext cx="7031114" cy="1015663"/>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Undoing things in git</a:t>
            </a:r>
          </a:p>
          <a:p>
            <a:pPr algn="ctr"/>
            <a:r>
              <a:rPr lang="en-US" sz="2400" b="1" dirty="0">
                <a:latin typeface="Times New Roman" panose="02020603050405020304" pitchFamily="18" charset="0"/>
                <a:cs typeface="Times New Roman" panose="02020603050405020304" pitchFamily="18" charset="0"/>
              </a:rPr>
              <a:t>Undoing Commits (2)</a:t>
            </a:r>
          </a:p>
        </p:txBody>
      </p:sp>
      <p:sp>
        <p:nvSpPr>
          <p:cNvPr id="3" name="TextBox 2">
            <a:extLst>
              <a:ext uri="{FF2B5EF4-FFF2-40B4-BE49-F238E27FC236}">
                <a16:creationId xmlns:a16="http://schemas.microsoft.com/office/drawing/2014/main" id="{A7F0AE94-17D5-1021-8F77-8DF331D8BDDB}"/>
              </a:ext>
            </a:extLst>
          </p:cNvPr>
          <p:cNvSpPr txBox="1"/>
          <p:nvPr/>
        </p:nvSpPr>
        <p:spPr>
          <a:xfrm>
            <a:off x="1740578" y="1152903"/>
            <a:ext cx="8710844" cy="5447645"/>
          </a:xfrm>
          <a:prstGeom prst="rect">
            <a:avLst/>
          </a:prstGeom>
          <a:noFill/>
        </p:spPr>
        <p:txBody>
          <a:bodyPr wrap="square">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Use reset to take the HEAD back to a previous commit</a:t>
            </a:r>
          </a:p>
          <a:p>
            <a:endParaRPr lang="en-US" sz="2400" b="1" dirty="0">
              <a:latin typeface="Times New Roman" panose="02020603050405020304" pitchFamily="18" charset="0"/>
              <a:cs typeface="Times New Roman" panose="02020603050405020304" pitchFamily="18" charset="0"/>
            </a:endParaRPr>
          </a:p>
          <a:p>
            <a:r>
              <a:rPr lang="en-US" sz="1800" dirty="0">
                <a:latin typeface="Lucida Console" panose="020B0609040504020204" pitchFamily="49" charset="0"/>
              </a:rPr>
              <a:t>$ git reset &lt;commit hash&gt;</a:t>
            </a:r>
          </a:p>
          <a:p>
            <a:r>
              <a:rPr lang="en-US" sz="1800" dirty="0">
                <a:latin typeface="Lucida Console" panose="020B0609040504020204" pitchFamily="49" charset="0"/>
              </a:rPr>
              <a:t>De</a:t>
            </a:r>
            <a:r>
              <a:rPr lang="en-US" dirty="0">
                <a:latin typeface="Lucida Console" panose="020B0609040504020204" pitchFamily="49" charset="0"/>
              </a:rPr>
              <a:t>faults to –-mixed: index changed to match the destination commit but worktree is unchanged</a:t>
            </a:r>
            <a:endParaRPr lang="en-US" sz="1800" dirty="0">
              <a:latin typeface="Lucida Console" panose="020B0609040504020204" pitchFamily="49" charset="0"/>
            </a:endParaRPr>
          </a:p>
          <a:p>
            <a:r>
              <a:rPr lang="en-US" sz="1800" dirty="0">
                <a:latin typeface="Lucida Console" panose="020B0609040504020204" pitchFamily="49" charset="0"/>
              </a:rPr>
              <a:t>$ git reset --soft &lt;commit hash&gt;</a:t>
            </a:r>
          </a:p>
          <a:p>
            <a:r>
              <a:rPr lang="en-US" sz="1800" dirty="0">
                <a:latin typeface="Lucida Console" panose="020B0609040504020204" pitchFamily="49" charset="0"/>
              </a:rPr>
              <a:t>Neither index nor worktree is changed</a:t>
            </a:r>
          </a:p>
          <a:p>
            <a:r>
              <a:rPr lang="en-US" sz="1800" dirty="0">
                <a:latin typeface="Lucida Console" panose="020B0609040504020204" pitchFamily="49" charset="0"/>
              </a:rPr>
              <a:t>$ git reset --hard &lt;commit hash&gt;</a:t>
            </a:r>
          </a:p>
          <a:p>
            <a:r>
              <a:rPr lang="en-US" sz="1800" dirty="0">
                <a:latin typeface="Lucida Console" panose="020B0609040504020204" pitchFamily="49" charset="0"/>
              </a:rPr>
              <a:t>Index and worktree are changed</a:t>
            </a:r>
          </a:p>
          <a:p>
            <a:endParaRPr lang="en-US" sz="1800" dirty="0">
              <a:latin typeface="Lucida Console" panose="020B0609040504020204" pitchFamily="49" charset="0"/>
            </a:endParaRPr>
          </a:p>
          <a:p>
            <a:r>
              <a:rPr lang="en-US" dirty="0">
                <a:latin typeface="Lucida Console" panose="020B0609040504020204" pitchFamily="49" charset="0"/>
              </a:rPr>
              <a:t># Refer to </a:t>
            </a:r>
            <a:r>
              <a:rPr lang="en-US" dirty="0">
                <a:latin typeface="Lucida Console" panose="020B0609040504020204" pitchFamily="49" charset="0"/>
                <a:hlinkClick r:id="rId2">
                  <a:extLst>
                    <a:ext uri="{A12FA001-AC4F-418D-AE19-62706E023703}">
                      <ahyp:hlinkClr xmlns:ahyp="http://schemas.microsoft.com/office/drawing/2018/hyperlinkcolor" val="tx"/>
                    </a:ext>
                  </a:extLst>
                </a:hlinkClick>
              </a:rPr>
              <a:t>this link </a:t>
            </a:r>
            <a:r>
              <a:rPr lang="en-US" dirty="0">
                <a:latin typeface="Lucida Console" panose="020B0609040504020204" pitchFamily="49" charset="0"/>
              </a:rPr>
              <a:t>for more details</a:t>
            </a:r>
            <a:endParaRPr lang="fa-IR" dirty="0">
              <a:latin typeface="Lucida Console" panose="020B0609040504020204" pitchFamily="49" charset="0"/>
            </a:endParaRPr>
          </a:p>
          <a:p>
            <a:endParaRPr lang="en-US" sz="1800" dirty="0">
              <a:latin typeface="Lucida Console" panose="020B0609040504020204" pitchFamily="49" charset="0"/>
            </a:endParaRPr>
          </a:p>
          <a:p>
            <a:r>
              <a:rPr lang="en-US" sz="2000" b="1" dirty="0">
                <a:latin typeface="Times New Roman" panose="02020603050405020304" pitchFamily="18" charset="0"/>
                <a:cs typeface="Times New Roman" panose="02020603050405020304" pitchFamily="18" charset="0"/>
              </a:rPr>
              <a:t>This is an example of a command that meddles with the commit history. Use of these commands can become troublesome. Try to avoid them and instead use checkouts and branching to undo changes but not lose any data (This method will be covered later)</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An example will be covered in Project 2</a:t>
            </a:r>
            <a:endParaRPr lang="en-US" sz="2000" b="1" dirty="0"/>
          </a:p>
        </p:txBody>
      </p:sp>
    </p:spTree>
    <p:extLst>
      <p:ext uri="{BB962C8B-B14F-4D97-AF65-F5344CB8AC3E}">
        <p14:creationId xmlns:p14="http://schemas.microsoft.com/office/powerpoint/2010/main" val="2992745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C025DB-6FA8-1813-A834-46841D19AF0A}"/>
              </a:ext>
            </a:extLst>
          </p:cNvPr>
          <p:cNvSpPr txBox="1"/>
          <p:nvPr/>
        </p:nvSpPr>
        <p:spPr>
          <a:xfrm>
            <a:off x="2580443" y="257452"/>
            <a:ext cx="7031114" cy="1015663"/>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Undoing things in git</a:t>
            </a:r>
          </a:p>
          <a:p>
            <a:pPr algn="ctr"/>
            <a:r>
              <a:rPr lang="en-US" sz="2400" b="1" dirty="0">
                <a:latin typeface="Times New Roman" panose="02020603050405020304" pitchFamily="18" charset="0"/>
                <a:cs typeface="Times New Roman" panose="02020603050405020304" pitchFamily="18" charset="0"/>
              </a:rPr>
              <a:t>Modifying the last commit</a:t>
            </a:r>
          </a:p>
        </p:txBody>
      </p:sp>
      <p:sp>
        <p:nvSpPr>
          <p:cNvPr id="3" name="TextBox 2">
            <a:extLst>
              <a:ext uri="{FF2B5EF4-FFF2-40B4-BE49-F238E27FC236}">
                <a16:creationId xmlns:a16="http://schemas.microsoft.com/office/drawing/2014/main" id="{A7F0AE94-17D5-1021-8F77-8DF331D8BDDB}"/>
              </a:ext>
            </a:extLst>
          </p:cNvPr>
          <p:cNvSpPr txBox="1"/>
          <p:nvPr/>
        </p:nvSpPr>
        <p:spPr>
          <a:xfrm>
            <a:off x="1740578" y="1429902"/>
            <a:ext cx="8710844" cy="4339650"/>
          </a:xfrm>
          <a:prstGeom prst="rect">
            <a:avLst/>
          </a:prstGeom>
          <a:noFill/>
        </p:spPr>
        <p:txBody>
          <a:bodyPr wrap="square">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Use amend to modify the last commit</a:t>
            </a:r>
          </a:p>
          <a:p>
            <a:pPr marL="285750" indent="-28575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r>
              <a:rPr lang="en-US" sz="1800" dirty="0">
                <a:latin typeface="Lucida Console" panose="020B0609040504020204" pitchFamily="49" charset="0"/>
              </a:rPr>
              <a:t>$ git commit –-amend –m “new commit message”</a:t>
            </a:r>
          </a:p>
          <a:p>
            <a:r>
              <a:rPr lang="en-US" sz="1800" dirty="0">
                <a:latin typeface="Lucida Console" panose="020B0609040504020204" pitchFamily="49" charset="0"/>
              </a:rPr>
              <a:t>Commits the current index (anything you have staged) and renews message</a:t>
            </a:r>
          </a:p>
          <a:p>
            <a:r>
              <a:rPr lang="en-US" sz="1800" dirty="0">
                <a:latin typeface="Lucida Console" panose="020B0609040504020204" pitchFamily="49" charset="0"/>
              </a:rPr>
              <a:t>$ git commit –amend –</a:t>
            </a:r>
            <a:r>
              <a:rPr lang="en-US" dirty="0">
                <a:latin typeface="Lucida Console" panose="020B0609040504020204" pitchFamily="49" charset="0"/>
              </a:rPr>
              <a:t>-no-edit </a:t>
            </a:r>
          </a:p>
          <a:p>
            <a:r>
              <a:rPr lang="en-US" sz="1800" dirty="0">
                <a:latin typeface="Lucida Console" panose="020B0609040504020204" pitchFamily="49" charset="0"/>
              </a:rPr>
              <a:t>Commit the current index but don’t prompt a new message</a:t>
            </a:r>
          </a:p>
          <a:p>
            <a:endParaRPr lang="en-US" sz="1800" dirty="0">
              <a:latin typeface="Lucida Console" panose="020B0609040504020204" pitchFamily="49" charset="0"/>
            </a:endParaRPr>
          </a:p>
          <a:p>
            <a:r>
              <a:rPr lang="en-US" sz="2000" b="1" dirty="0">
                <a:latin typeface="Times New Roman" panose="02020603050405020304" pitchFamily="18" charset="0"/>
                <a:cs typeface="Times New Roman" panose="02020603050405020304" pitchFamily="18" charset="0"/>
              </a:rPr>
              <a:t>This is another example of a command that meddles with the commit history. Use of these commands can become troublesome. Try to avoid them and instead use checkouts and branching to undo changes but not lose any data (This method will be covered later)</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An example will be covered in Project 2</a:t>
            </a:r>
            <a:endParaRPr lang="en-US" sz="2000" b="1" dirty="0"/>
          </a:p>
        </p:txBody>
      </p:sp>
    </p:spTree>
    <p:extLst>
      <p:ext uri="{BB962C8B-B14F-4D97-AF65-F5344CB8AC3E}">
        <p14:creationId xmlns:p14="http://schemas.microsoft.com/office/powerpoint/2010/main" val="4264794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hlinkClick r:id="rId2" action="ppaction://hlinkfile"/>
            <a:extLst>
              <a:ext uri="{FF2B5EF4-FFF2-40B4-BE49-F238E27FC236}">
                <a16:creationId xmlns:a16="http://schemas.microsoft.com/office/drawing/2014/main" id="{F6BF91A2-00E6-E79F-8B16-340C988EEFC2}"/>
              </a:ext>
            </a:extLst>
          </p:cNvPr>
          <p:cNvSpPr/>
          <p:nvPr/>
        </p:nvSpPr>
        <p:spPr>
          <a:xfrm>
            <a:off x="2059619" y="724169"/>
            <a:ext cx="7430609" cy="474955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9823D73-4A49-002C-2652-6CFBA430889C}"/>
              </a:ext>
            </a:extLst>
          </p:cNvPr>
          <p:cNvSpPr txBox="1"/>
          <p:nvPr/>
        </p:nvSpPr>
        <p:spPr>
          <a:xfrm>
            <a:off x="4341181" y="2413337"/>
            <a:ext cx="8726750" cy="1015663"/>
          </a:xfrm>
          <a:prstGeom prst="rect">
            <a:avLst/>
          </a:prstGeom>
          <a:noFill/>
        </p:spPr>
        <p:txBody>
          <a:bodyPr wrap="square" rtlCol="0">
            <a:spAutoFit/>
          </a:bodyPr>
          <a:lstStyle/>
          <a:p>
            <a:r>
              <a:rPr lang="en-US" sz="6000" dirty="0">
                <a:latin typeface="Tahoma" panose="020B0604030504040204" pitchFamily="34" charset="0"/>
                <a:ea typeface="Tahoma" panose="020B0604030504040204" pitchFamily="34" charset="0"/>
                <a:cs typeface="Tahoma" panose="020B0604030504040204" pitchFamily="34" charset="0"/>
              </a:rPr>
              <a:t>Project 2</a:t>
            </a:r>
          </a:p>
        </p:txBody>
      </p:sp>
    </p:spTree>
    <p:extLst>
      <p:ext uri="{BB962C8B-B14F-4D97-AF65-F5344CB8AC3E}">
        <p14:creationId xmlns:p14="http://schemas.microsoft.com/office/powerpoint/2010/main" val="2486134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405DFA-CA24-EA7B-7D07-61535C07DF01}"/>
              </a:ext>
            </a:extLst>
          </p:cNvPr>
          <p:cNvSpPr txBox="1"/>
          <p:nvPr/>
        </p:nvSpPr>
        <p:spPr>
          <a:xfrm>
            <a:off x="3033204" y="133165"/>
            <a:ext cx="6125592" cy="1015663"/>
          </a:xfrm>
          <a:prstGeom prst="rect">
            <a:avLst/>
          </a:prstGeom>
          <a:noFill/>
        </p:spPr>
        <p:txBody>
          <a:bodyPr wrap="square" rtlCol="0">
            <a:spAutoFit/>
          </a:bodyPr>
          <a:lstStyle/>
          <a:p>
            <a:pPr algn="ctr"/>
            <a:r>
              <a:rPr lang="en-US" sz="6000" dirty="0">
                <a:latin typeface="Agency FB" panose="020B0503020202020204" pitchFamily="34" charset="0"/>
              </a:rPr>
              <a:t>What is Git?</a:t>
            </a:r>
          </a:p>
        </p:txBody>
      </p:sp>
      <p:sp>
        <p:nvSpPr>
          <p:cNvPr id="3" name="TextBox 2">
            <a:extLst>
              <a:ext uri="{FF2B5EF4-FFF2-40B4-BE49-F238E27FC236}">
                <a16:creationId xmlns:a16="http://schemas.microsoft.com/office/drawing/2014/main" id="{3FB1F96B-7403-003B-DFF8-0AB6E54CA25B}"/>
              </a:ext>
            </a:extLst>
          </p:cNvPr>
          <p:cNvSpPr txBox="1"/>
          <p:nvPr/>
        </p:nvSpPr>
        <p:spPr>
          <a:xfrm>
            <a:off x="791592" y="1411550"/>
            <a:ext cx="10608816" cy="2862322"/>
          </a:xfrm>
          <a:prstGeom prst="rect">
            <a:avLst/>
          </a:prstGeom>
          <a:noFill/>
        </p:spPr>
        <p:txBody>
          <a:bodyPr wrap="square" rtlCol="0">
            <a:spAutoFit/>
          </a:bodyPr>
          <a:lstStyle/>
          <a:p>
            <a:r>
              <a:rPr lang="en-US" dirty="0"/>
              <a:t>Git offers countless features, one of which is giving you an </a:t>
            </a:r>
            <a:r>
              <a:rPr lang="en-US" b="1" dirty="0">
                <a:solidFill>
                  <a:srgbClr val="FFFF00"/>
                </a:solidFill>
              </a:rPr>
              <a:t>“undo on steroids” </a:t>
            </a:r>
            <a:r>
              <a:rPr lang="en-US" dirty="0"/>
              <a:t>button.</a:t>
            </a:r>
          </a:p>
          <a:p>
            <a:endParaRPr lang="en-US" dirty="0"/>
          </a:p>
          <a:p>
            <a:r>
              <a:rPr lang="en-US" dirty="0"/>
              <a:t>We will use this analogy a lot: Many times, before making a big change to the project, developers make a copy of their entire project directory and then make their desired changes to the original project. This way if they break something, they always have the contingency of bringing back the copy and restarting from there. One of the many applications of Git is facilitating this process. At its core, that’s practically what it’s doing for you! The advantage over your classic “copy” solution is the plethora of extra features that it offers.</a:t>
            </a:r>
          </a:p>
          <a:p>
            <a:endParaRPr lang="en-US" dirty="0"/>
          </a:p>
          <a:p>
            <a:r>
              <a:rPr lang="en-US" dirty="0"/>
              <a:t>Also, Git will allow you to collaborate with others on the same project and work on different parts of it simultaneously, and then eventually merge all the changes you made separately into a single, final version.</a:t>
            </a:r>
          </a:p>
        </p:txBody>
      </p:sp>
    </p:spTree>
    <p:extLst>
      <p:ext uri="{BB962C8B-B14F-4D97-AF65-F5344CB8AC3E}">
        <p14:creationId xmlns:p14="http://schemas.microsoft.com/office/powerpoint/2010/main" val="2140231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45051E-BD63-1DE7-7C98-51A8AE07D5FD}"/>
              </a:ext>
            </a:extLst>
          </p:cNvPr>
          <p:cNvSpPr txBox="1"/>
          <p:nvPr/>
        </p:nvSpPr>
        <p:spPr>
          <a:xfrm>
            <a:off x="3737498" y="221942"/>
            <a:ext cx="4717003"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Git Tags</a:t>
            </a:r>
          </a:p>
        </p:txBody>
      </p:sp>
      <p:sp>
        <p:nvSpPr>
          <p:cNvPr id="5" name="TextBox 4">
            <a:extLst>
              <a:ext uri="{FF2B5EF4-FFF2-40B4-BE49-F238E27FC236}">
                <a16:creationId xmlns:a16="http://schemas.microsoft.com/office/drawing/2014/main" id="{5A8C0B08-2FD9-C105-593E-E2499FA38817}"/>
              </a:ext>
            </a:extLst>
          </p:cNvPr>
          <p:cNvSpPr txBox="1"/>
          <p:nvPr/>
        </p:nvSpPr>
        <p:spPr>
          <a:xfrm>
            <a:off x="2432480" y="3047700"/>
            <a:ext cx="8057224" cy="4585871"/>
          </a:xfrm>
          <a:prstGeom prst="rect">
            <a:avLst/>
          </a:prstGeom>
          <a:noFill/>
        </p:spPr>
        <p:txBody>
          <a:bodyPr wrap="square">
            <a:spAutoFit/>
          </a:bodyPr>
          <a:lstStyle/>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Creating and deleting Tags:</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r>
              <a:rPr lang="en-US" sz="1600" dirty="0">
                <a:latin typeface="Lucida Console" panose="020B0609040504020204" pitchFamily="49" charset="0"/>
              </a:rPr>
              <a:t>$ git tag &lt;tag name&gt;</a:t>
            </a:r>
          </a:p>
          <a:p>
            <a:r>
              <a:rPr lang="en-US" sz="1600" dirty="0">
                <a:latin typeface="+mj-lt"/>
              </a:rPr>
              <a:t>Creates a lightweight tag on the most recent commit (HEAD) with the specified name</a:t>
            </a:r>
          </a:p>
          <a:p>
            <a:r>
              <a:rPr lang="en-US" sz="1600" dirty="0">
                <a:latin typeface="Lucida Console" panose="020B0609040504020204" pitchFamily="49" charset="0"/>
              </a:rPr>
              <a:t>$ git tag &lt;tag name&gt; &lt;commit hash&gt;</a:t>
            </a:r>
          </a:p>
          <a:p>
            <a:r>
              <a:rPr lang="en-US" sz="1600" dirty="0">
                <a:latin typeface="+mj-lt"/>
              </a:rPr>
              <a:t>Creates a lightweight tag on any commit (specified by hash) with the specified name</a:t>
            </a:r>
          </a:p>
          <a:p>
            <a:r>
              <a:rPr lang="en-US" sz="1600" dirty="0">
                <a:latin typeface="Lucida Console" panose="020B0609040504020204" pitchFamily="49" charset="0"/>
              </a:rPr>
              <a:t>$ git tag -a &lt;tag name&gt; -m “tag message”</a:t>
            </a:r>
          </a:p>
          <a:p>
            <a:r>
              <a:rPr lang="en-US" sz="1600" dirty="0">
                <a:latin typeface="+mj-lt"/>
              </a:rPr>
              <a:t>Creates an annotated tag on the most recent commit (HEAD)with the specified message and name.</a:t>
            </a:r>
          </a:p>
          <a:p>
            <a:r>
              <a:rPr lang="en-US" sz="1600" dirty="0">
                <a:latin typeface="Lucida Console" panose="020B0609040504020204" pitchFamily="49" charset="0"/>
              </a:rPr>
              <a:t>$ git tag -a &lt;tag name&gt; -m “tag message” &lt;commit hash&gt;</a:t>
            </a:r>
          </a:p>
          <a:p>
            <a:r>
              <a:rPr lang="en-US" sz="1600" dirty="0">
                <a:latin typeface="+mj-lt"/>
              </a:rPr>
              <a:t>Creates an annotated tag on the hash-specified commit with the specified message and name.</a:t>
            </a:r>
          </a:p>
          <a:p>
            <a:r>
              <a:rPr lang="en-US" sz="1600" dirty="0">
                <a:latin typeface="Lucida Console" panose="020B0609040504020204" pitchFamily="49" charset="0"/>
              </a:rPr>
              <a:t>$ git tag -d &lt;tag name&gt;</a:t>
            </a:r>
          </a:p>
          <a:p>
            <a:r>
              <a:rPr lang="en-US" sz="1600" dirty="0">
                <a:latin typeface="+mj-lt"/>
              </a:rPr>
              <a:t>Deletes a tag locally.</a:t>
            </a:r>
          </a:p>
          <a:p>
            <a:endParaRPr lang="en-US" sz="1600" dirty="0">
              <a:latin typeface="+mj-lt"/>
            </a:endParaRPr>
          </a:p>
          <a:p>
            <a:endParaRPr lang="en-US" sz="1600" dirty="0">
              <a:latin typeface="+mj-lt"/>
            </a:endParaRPr>
          </a:p>
          <a:p>
            <a:endParaRPr lang="en-US" sz="1600" dirty="0">
              <a:latin typeface="Lucida Console" panose="020B0609040504020204" pitchFamily="49" charset="0"/>
            </a:endParaRPr>
          </a:p>
          <a:p>
            <a:endParaRPr 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DC233D0-A37D-C8B5-53D7-9A20663C12A3}"/>
              </a:ext>
            </a:extLst>
          </p:cNvPr>
          <p:cNvSpPr txBox="1"/>
          <p:nvPr/>
        </p:nvSpPr>
        <p:spPr>
          <a:xfrm>
            <a:off x="2432480" y="1883712"/>
            <a:ext cx="2610035" cy="369332"/>
          </a:xfrm>
          <a:prstGeom prst="rect">
            <a:avLst/>
          </a:prstGeom>
          <a:noFill/>
        </p:spPr>
        <p:txBody>
          <a:bodyPr wrap="square" rtlCol="0">
            <a:spAutoFit/>
          </a:bodyPr>
          <a:lstStyle/>
          <a:p>
            <a:r>
              <a:rPr lang="en-US" dirty="0"/>
              <a:t>Tag Types: </a:t>
            </a:r>
          </a:p>
        </p:txBody>
      </p:sp>
      <p:cxnSp>
        <p:nvCxnSpPr>
          <p:cNvPr id="8" name="Straight Arrow Connector 7">
            <a:extLst>
              <a:ext uri="{FF2B5EF4-FFF2-40B4-BE49-F238E27FC236}">
                <a16:creationId xmlns:a16="http://schemas.microsoft.com/office/drawing/2014/main" id="{9FC8FCD9-FA97-AC9D-4D1A-C44B5FF3B4AF}"/>
              </a:ext>
            </a:extLst>
          </p:cNvPr>
          <p:cNvCxnSpPr/>
          <p:nvPr/>
        </p:nvCxnSpPr>
        <p:spPr>
          <a:xfrm flipV="1">
            <a:off x="3622089" y="1429305"/>
            <a:ext cx="1970843" cy="639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52A1328-D7DF-99D2-631A-7801C4C730A5}"/>
              </a:ext>
            </a:extLst>
          </p:cNvPr>
          <p:cNvCxnSpPr/>
          <p:nvPr/>
        </p:nvCxnSpPr>
        <p:spPr>
          <a:xfrm>
            <a:off x="3622089" y="2068378"/>
            <a:ext cx="1970843" cy="523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542E7B3-6BD2-F930-46DE-F913192A02AA}"/>
              </a:ext>
            </a:extLst>
          </p:cNvPr>
          <p:cNvSpPr txBox="1"/>
          <p:nvPr/>
        </p:nvSpPr>
        <p:spPr>
          <a:xfrm>
            <a:off x="5672831" y="1194337"/>
            <a:ext cx="4216894" cy="646331"/>
          </a:xfrm>
          <a:prstGeom prst="rect">
            <a:avLst/>
          </a:prstGeom>
          <a:noFill/>
        </p:spPr>
        <p:txBody>
          <a:bodyPr wrap="square" rtlCol="0">
            <a:spAutoFit/>
          </a:bodyPr>
          <a:lstStyle/>
          <a:p>
            <a:r>
              <a:rPr lang="en-US" b="1" dirty="0"/>
              <a:t>Annotated</a:t>
            </a:r>
            <a:r>
              <a:rPr lang="en-US" dirty="0"/>
              <a:t>: hold information about the author, date created, message, etc.</a:t>
            </a:r>
          </a:p>
        </p:txBody>
      </p:sp>
      <p:sp>
        <p:nvSpPr>
          <p:cNvPr id="13" name="TextBox 12">
            <a:extLst>
              <a:ext uri="{FF2B5EF4-FFF2-40B4-BE49-F238E27FC236}">
                <a16:creationId xmlns:a16="http://schemas.microsoft.com/office/drawing/2014/main" id="{5A16DE50-9F5F-37D0-5C97-B73AE47AEBB8}"/>
              </a:ext>
            </a:extLst>
          </p:cNvPr>
          <p:cNvSpPr txBox="1"/>
          <p:nvPr/>
        </p:nvSpPr>
        <p:spPr>
          <a:xfrm>
            <a:off x="5690588" y="2296088"/>
            <a:ext cx="4216894" cy="646331"/>
          </a:xfrm>
          <a:prstGeom prst="rect">
            <a:avLst/>
          </a:prstGeom>
          <a:noFill/>
        </p:spPr>
        <p:txBody>
          <a:bodyPr wrap="square" rtlCol="0">
            <a:spAutoFit/>
          </a:bodyPr>
          <a:lstStyle/>
          <a:p>
            <a:r>
              <a:rPr lang="en-US" b="1" dirty="0" err="1"/>
              <a:t>Lighweight</a:t>
            </a:r>
            <a:r>
              <a:rPr lang="en-US" dirty="0"/>
              <a:t>: Only holds info about the commit it’s pointing to.</a:t>
            </a:r>
          </a:p>
        </p:txBody>
      </p:sp>
      <p:sp>
        <p:nvSpPr>
          <p:cNvPr id="3" name="Oval 2">
            <a:extLst>
              <a:ext uri="{FF2B5EF4-FFF2-40B4-BE49-F238E27FC236}">
                <a16:creationId xmlns:a16="http://schemas.microsoft.com/office/drawing/2014/main" id="{A6A9EDF2-4B66-3509-C823-7F74A6D8FD11}"/>
              </a:ext>
            </a:extLst>
          </p:cNvPr>
          <p:cNvSpPr/>
          <p:nvPr/>
        </p:nvSpPr>
        <p:spPr>
          <a:xfrm>
            <a:off x="523783" y="461639"/>
            <a:ext cx="2459114" cy="967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is a tag?</a:t>
            </a:r>
          </a:p>
        </p:txBody>
      </p:sp>
    </p:spTree>
    <p:extLst>
      <p:ext uri="{BB962C8B-B14F-4D97-AF65-F5344CB8AC3E}">
        <p14:creationId xmlns:p14="http://schemas.microsoft.com/office/powerpoint/2010/main" val="2035128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6AA237-0A90-E25F-DC26-682D8A18AB46}"/>
              </a:ext>
            </a:extLst>
          </p:cNvPr>
          <p:cNvSpPr txBox="1"/>
          <p:nvPr/>
        </p:nvSpPr>
        <p:spPr>
          <a:xfrm>
            <a:off x="2631119" y="563307"/>
            <a:ext cx="6929762" cy="2031325"/>
          </a:xfrm>
          <a:prstGeom prst="rect">
            <a:avLst/>
          </a:prstGeom>
          <a:noFill/>
        </p:spPr>
        <p:txBody>
          <a:bodyPr wrap="square">
            <a:spAutoFit/>
          </a:bodyPr>
          <a:lstStyle/>
          <a:p>
            <a:pPr marL="285750" indent="-285750">
              <a:buFont typeface="Arial" panose="020B0604020202020204" pitchFamily="34" charset="0"/>
              <a:buChar char="•"/>
            </a:pPr>
            <a:r>
              <a:rPr lang="en-US" b="1" dirty="0">
                <a:solidFill>
                  <a:prstClr val="black"/>
                </a:solidFill>
                <a:latin typeface="Times New Roman" panose="02020603050405020304" pitchFamily="18" charset="0"/>
                <a:cs typeface="Times New Roman" panose="02020603050405020304" pitchFamily="18" charset="0"/>
              </a:rPr>
              <a:t>Reading tags</a:t>
            </a:r>
            <a:endParaRPr lang="en-US" sz="1800" b="1" dirty="0">
              <a:solidFill>
                <a:prstClr val="black"/>
              </a:solidFill>
              <a:latin typeface="Times New Roman" panose="02020603050405020304" pitchFamily="18" charset="0"/>
              <a:cs typeface="Times New Roman" panose="02020603050405020304" pitchFamily="18" charset="0"/>
            </a:endParaRPr>
          </a:p>
          <a:p>
            <a:endParaRPr lang="en-US" sz="1800" dirty="0">
              <a:solidFill>
                <a:prstClr val="black"/>
              </a:solidFill>
              <a:latin typeface="Times New Roman" panose="02020603050405020304" pitchFamily="18" charset="0"/>
              <a:cs typeface="Times New Roman" panose="02020603050405020304" pitchFamily="18" charset="0"/>
            </a:endParaRPr>
          </a:p>
          <a:p>
            <a:r>
              <a:rPr lang="en-US" sz="1800" dirty="0">
                <a:solidFill>
                  <a:prstClr val="black"/>
                </a:solidFill>
                <a:latin typeface="Lucida Console" panose="020B0609040504020204" pitchFamily="49" charset="0"/>
              </a:rPr>
              <a:t>$ git </a:t>
            </a:r>
            <a:r>
              <a:rPr lang="en-US" dirty="0">
                <a:solidFill>
                  <a:prstClr val="black"/>
                </a:solidFill>
                <a:latin typeface="Lucida Console" panose="020B0609040504020204" pitchFamily="49" charset="0"/>
              </a:rPr>
              <a:t>tag</a:t>
            </a:r>
          </a:p>
          <a:p>
            <a:r>
              <a:rPr lang="en-US" sz="1800" dirty="0">
                <a:solidFill>
                  <a:prstClr val="black"/>
                </a:solidFill>
                <a:latin typeface="+mj-lt"/>
              </a:rPr>
              <a:t>Lists the names of all tags</a:t>
            </a:r>
          </a:p>
          <a:p>
            <a:r>
              <a:rPr lang="en-US" sz="1800" dirty="0">
                <a:solidFill>
                  <a:prstClr val="black"/>
                </a:solidFill>
                <a:latin typeface="Lucida Console" panose="020B0609040504020204" pitchFamily="49" charset="0"/>
              </a:rPr>
              <a:t>$ git show &lt;tag name&gt;</a:t>
            </a:r>
          </a:p>
          <a:p>
            <a:r>
              <a:rPr lang="en-US" dirty="0">
                <a:solidFill>
                  <a:prstClr val="black"/>
                </a:solidFill>
                <a:latin typeface="+mj-lt"/>
                <a:cs typeface="Times New Roman" panose="02020603050405020304" pitchFamily="18" charset="0"/>
              </a:rPr>
              <a:t>Show all the data the tag holds (including commit, message, author, date, etc.)</a:t>
            </a:r>
            <a:endParaRPr lang="en-US" sz="2400" dirty="0">
              <a:solidFill>
                <a:prstClr val="black"/>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84B0F2F-F583-23C6-1F76-B26FAE23C673}"/>
              </a:ext>
            </a:extLst>
          </p:cNvPr>
          <p:cNvSpPr txBox="1"/>
          <p:nvPr/>
        </p:nvSpPr>
        <p:spPr>
          <a:xfrm>
            <a:off x="2631119" y="2588765"/>
            <a:ext cx="6929762" cy="2308324"/>
          </a:xfrm>
          <a:prstGeom prst="rect">
            <a:avLst/>
          </a:prstGeom>
          <a:noFill/>
        </p:spPr>
        <p:txBody>
          <a:bodyPr wrap="square">
            <a:spAutoFit/>
          </a:bodyPr>
          <a:lstStyle/>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Pushing tags : git push origin does NOT push tags</a:t>
            </a:r>
          </a:p>
          <a:p>
            <a:endParaRPr lang="en-US" sz="1800" dirty="0">
              <a:latin typeface="Times New Roman" panose="02020603050405020304" pitchFamily="18" charset="0"/>
              <a:cs typeface="Times New Roman" panose="02020603050405020304" pitchFamily="18" charset="0"/>
            </a:endParaRPr>
          </a:p>
          <a:p>
            <a:r>
              <a:rPr lang="en-US" sz="1800" dirty="0">
                <a:latin typeface="Lucida Console" panose="020B0609040504020204" pitchFamily="49" charset="0"/>
              </a:rPr>
              <a:t>$ git push origin &lt;tag name&gt;</a:t>
            </a:r>
            <a:endParaRPr lang="en-US" dirty="0">
              <a:latin typeface="Lucida Console" panose="020B0609040504020204" pitchFamily="49" charset="0"/>
            </a:endParaRPr>
          </a:p>
          <a:p>
            <a:r>
              <a:rPr lang="en-US" dirty="0">
                <a:latin typeface="+mj-lt"/>
              </a:rPr>
              <a:t>Push the specified tag</a:t>
            </a:r>
          </a:p>
          <a:p>
            <a:r>
              <a:rPr lang="en-US" sz="1800" dirty="0">
                <a:latin typeface="Lucida Console" panose="020B0609040504020204" pitchFamily="49" charset="0"/>
              </a:rPr>
              <a:t>$ git push origin --tags</a:t>
            </a:r>
          </a:p>
          <a:p>
            <a:r>
              <a:rPr lang="en-US" dirty="0">
                <a:latin typeface="+mj-lt"/>
                <a:cs typeface="Times New Roman" panose="02020603050405020304" pitchFamily="18" charset="0"/>
              </a:rPr>
              <a:t>Push all tags</a:t>
            </a:r>
          </a:p>
          <a:p>
            <a:r>
              <a:rPr lang="en-US" sz="1800" dirty="0">
                <a:latin typeface="Lucida Console" panose="020B0609040504020204" pitchFamily="49" charset="0"/>
              </a:rPr>
              <a:t>$ git push origin --delete &lt;tag name&gt;</a:t>
            </a:r>
          </a:p>
          <a:p>
            <a:r>
              <a:rPr lang="en-US" dirty="0">
                <a:latin typeface="+mj-lt"/>
                <a:cs typeface="Times New Roman" panose="02020603050405020304" pitchFamily="18" charset="0"/>
              </a:rPr>
              <a:t>Delete tag from origin (git push does not sync tags)</a:t>
            </a:r>
          </a:p>
        </p:txBody>
      </p:sp>
      <p:sp>
        <p:nvSpPr>
          <p:cNvPr id="5" name="TextBox 4">
            <a:extLst>
              <a:ext uri="{FF2B5EF4-FFF2-40B4-BE49-F238E27FC236}">
                <a16:creationId xmlns:a16="http://schemas.microsoft.com/office/drawing/2014/main" id="{8D341353-A26A-2827-104D-004882ABA85B}"/>
              </a:ext>
            </a:extLst>
          </p:cNvPr>
          <p:cNvSpPr txBox="1"/>
          <p:nvPr/>
        </p:nvSpPr>
        <p:spPr>
          <a:xfrm>
            <a:off x="2631119" y="4994744"/>
            <a:ext cx="6929762" cy="1200329"/>
          </a:xfrm>
          <a:prstGeom prst="rect">
            <a:avLst/>
          </a:prstGeom>
          <a:noFill/>
        </p:spPr>
        <p:txBody>
          <a:bodyPr wrap="square">
            <a:spAutoFit/>
          </a:bodyPr>
          <a:lstStyle/>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Check</a:t>
            </a:r>
            <a:r>
              <a:rPr lang="en-US" b="1" dirty="0">
                <a:latin typeface="Times New Roman" panose="02020603050405020304" pitchFamily="18" charset="0"/>
                <a:cs typeface="Times New Roman" panose="02020603050405020304" pitchFamily="18" charset="0"/>
              </a:rPr>
              <a:t>ing out tags</a:t>
            </a:r>
            <a:endParaRPr lang="en-US" sz="1800" b="1"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Lucida Console" panose="020B0609040504020204" pitchFamily="49" charset="0"/>
              </a:rPr>
              <a:t>$ git checkout &lt;tag name&gt;</a:t>
            </a:r>
            <a:endParaRPr lang="en-US" dirty="0">
              <a:latin typeface="Lucida Console" panose="020B0609040504020204" pitchFamily="49" charset="0"/>
            </a:endParaRPr>
          </a:p>
          <a:p>
            <a:r>
              <a:rPr lang="en-US" sz="1800" dirty="0">
                <a:latin typeface="+mj-lt"/>
              </a:rPr>
              <a:t>Check out the tag’s commit</a:t>
            </a:r>
          </a:p>
        </p:txBody>
      </p:sp>
      <p:sp>
        <p:nvSpPr>
          <p:cNvPr id="6" name="TextBox 5">
            <a:extLst>
              <a:ext uri="{FF2B5EF4-FFF2-40B4-BE49-F238E27FC236}">
                <a16:creationId xmlns:a16="http://schemas.microsoft.com/office/drawing/2014/main" id="{9020D0B9-A03C-C6D7-2816-E9E40E040A4A}"/>
              </a:ext>
            </a:extLst>
          </p:cNvPr>
          <p:cNvSpPr txBox="1"/>
          <p:nvPr/>
        </p:nvSpPr>
        <p:spPr>
          <a:xfrm>
            <a:off x="2631119" y="557440"/>
            <a:ext cx="6929762" cy="2031325"/>
          </a:xfrm>
          <a:prstGeom prst="rect">
            <a:avLst/>
          </a:prstGeom>
          <a:noFill/>
        </p:spPr>
        <p:txBody>
          <a:bodyPr wrap="square">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Reading tags</a:t>
            </a:r>
            <a:endParaRPr lang="en-US" sz="1800" b="1"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Lucida Console" panose="020B0609040504020204" pitchFamily="49" charset="0"/>
              </a:rPr>
              <a:t>$ git </a:t>
            </a:r>
            <a:r>
              <a:rPr lang="en-US" dirty="0">
                <a:latin typeface="Lucida Console" panose="020B0609040504020204" pitchFamily="49" charset="0"/>
              </a:rPr>
              <a:t>tag</a:t>
            </a:r>
          </a:p>
          <a:p>
            <a:r>
              <a:rPr lang="en-US" sz="1800" dirty="0">
                <a:latin typeface="+mj-lt"/>
              </a:rPr>
              <a:t>Lists the names of all tags</a:t>
            </a:r>
          </a:p>
          <a:p>
            <a:r>
              <a:rPr lang="en-US" sz="1800" dirty="0">
                <a:latin typeface="Lucida Console" panose="020B0609040504020204" pitchFamily="49" charset="0"/>
              </a:rPr>
              <a:t>$ git show &lt;tag name&gt;</a:t>
            </a:r>
          </a:p>
          <a:p>
            <a:r>
              <a:rPr lang="en-US" dirty="0">
                <a:latin typeface="+mj-lt"/>
                <a:cs typeface="Times New Roman" panose="02020603050405020304" pitchFamily="18" charset="0"/>
              </a:rPr>
              <a:t>Show all the data the tag holds (including commit, message, author, date, etc.)</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1970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8D679F-3A99-35AE-21EE-6C20AEEF8CFF}"/>
              </a:ext>
            </a:extLst>
          </p:cNvPr>
          <p:cNvSpPr txBox="1"/>
          <p:nvPr/>
        </p:nvSpPr>
        <p:spPr>
          <a:xfrm>
            <a:off x="3737498" y="221942"/>
            <a:ext cx="4717003"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Git Ignore</a:t>
            </a:r>
          </a:p>
        </p:txBody>
      </p:sp>
      <p:sp>
        <p:nvSpPr>
          <p:cNvPr id="5" name="TextBox 4">
            <a:extLst>
              <a:ext uri="{FF2B5EF4-FFF2-40B4-BE49-F238E27FC236}">
                <a16:creationId xmlns:a16="http://schemas.microsoft.com/office/drawing/2014/main" id="{1A9836C0-3BC9-6D4B-259F-4F7E000DF9C4}"/>
              </a:ext>
            </a:extLst>
          </p:cNvPr>
          <p:cNvSpPr txBox="1"/>
          <p:nvPr/>
        </p:nvSpPr>
        <p:spPr>
          <a:xfrm>
            <a:off x="2631118" y="1125610"/>
            <a:ext cx="6929762" cy="1200329"/>
          </a:xfrm>
          <a:prstGeom prst="rect">
            <a:avLst/>
          </a:prstGeom>
          <a:noFill/>
        </p:spPr>
        <p:txBody>
          <a:bodyPr wrap="square">
            <a:spAutoFit/>
          </a:bodyPr>
          <a:lstStyle/>
          <a:p>
            <a:pPr marL="285750" indent="-285750">
              <a:buFont typeface="Arial" panose="020B0604020202020204" pitchFamily="34" charset="0"/>
              <a:buChar char="•"/>
            </a:pPr>
            <a:r>
              <a:rPr lang="en-US" b="1" dirty="0">
                <a:solidFill>
                  <a:prstClr val="black"/>
                </a:solidFill>
                <a:latin typeface="Times New Roman" panose="02020603050405020304" pitchFamily="18" charset="0"/>
                <a:cs typeface="Times New Roman" panose="02020603050405020304" pitchFamily="18" charset="0"/>
              </a:rPr>
              <a:t>Creating .</a:t>
            </a:r>
            <a:r>
              <a:rPr lang="en-US" b="1" dirty="0" err="1">
                <a:solidFill>
                  <a:prstClr val="black"/>
                </a:solidFill>
                <a:latin typeface="Times New Roman" panose="02020603050405020304" pitchFamily="18" charset="0"/>
                <a:cs typeface="Times New Roman" panose="02020603050405020304" pitchFamily="18" charset="0"/>
              </a:rPr>
              <a:t>gitignore</a:t>
            </a:r>
            <a:endParaRPr lang="en-US" sz="1800" b="1" dirty="0">
              <a:solidFill>
                <a:prstClr val="black"/>
              </a:solidFill>
              <a:latin typeface="Times New Roman" panose="02020603050405020304" pitchFamily="18" charset="0"/>
              <a:cs typeface="Times New Roman" panose="02020603050405020304" pitchFamily="18" charset="0"/>
            </a:endParaRPr>
          </a:p>
          <a:p>
            <a:endParaRPr lang="en-US" sz="1800" dirty="0">
              <a:solidFill>
                <a:prstClr val="black"/>
              </a:solidFill>
              <a:latin typeface="Times New Roman" panose="02020603050405020304" pitchFamily="18" charset="0"/>
              <a:cs typeface="Times New Roman" panose="02020603050405020304" pitchFamily="18" charset="0"/>
            </a:endParaRPr>
          </a:p>
          <a:p>
            <a:r>
              <a:rPr lang="en-US" sz="1800" dirty="0">
                <a:solidFill>
                  <a:prstClr val="black"/>
                </a:solidFill>
                <a:latin typeface="Lucida Console" panose="020B0609040504020204" pitchFamily="49" charset="0"/>
              </a:rPr>
              <a:t>$ touch .</a:t>
            </a:r>
            <a:r>
              <a:rPr lang="en-US" sz="1800" dirty="0" err="1">
                <a:solidFill>
                  <a:prstClr val="black"/>
                </a:solidFill>
                <a:latin typeface="Lucida Console" panose="020B0609040504020204" pitchFamily="49" charset="0"/>
              </a:rPr>
              <a:t>gitignore</a:t>
            </a:r>
            <a:endParaRPr lang="en-US" dirty="0">
              <a:solidFill>
                <a:prstClr val="black"/>
              </a:solidFill>
              <a:latin typeface="Lucida Console" panose="020B0609040504020204" pitchFamily="49" charset="0"/>
            </a:endParaRPr>
          </a:p>
          <a:p>
            <a:r>
              <a:rPr lang="en-US" dirty="0">
                <a:solidFill>
                  <a:prstClr val="black"/>
                </a:solidFill>
                <a:latin typeface="+mj-lt"/>
              </a:rPr>
              <a:t>Create the .</a:t>
            </a:r>
            <a:r>
              <a:rPr lang="en-US" dirty="0" err="1">
                <a:solidFill>
                  <a:prstClr val="black"/>
                </a:solidFill>
                <a:latin typeface="+mj-lt"/>
              </a:rPr>
              <a:t>gitignore</a:t>
            </a:r>
            <a:r>
              <a:rPr lang="en-US" dirty="0">
                <a:solidFill>
                  <a:prstClr val="black"/>
                </a:solidFill>
                <a:latin typeface="+mj-lt"/>
              </a:rPr>
              <a:t> file</a:t>
            </a:r>
            <a:endParaRPr lang="en-US" sz="1800" dirty="0">
              <a:solidFill>
                <a:prstClr val="black"/>
              </a:solidFill>
              <a:latin typeface="+mj-lt"/>
            </a:endParaRPr>
          </a:p>
        </p:txBody>
      </p:sp>
      <p:sp>
        <p:nvSpPr>
          <p:cNvPr id="6" name="TextBox 5">
            <a:extLst>
              <a:ext uri="{FF2B5EF4-FFF2-40B4-BE49-F238E27FC236}">
                <a16:creationId xmlns:a16="http://schemas.microsoft.com/office/drawing/2014/main" id="{A748C919-94D3-8B95-637E-1529CD30E5DF}"/>
              </a:ext>
            </a:extLst>
          </p:cNvPr>
          <p:cNvSpPr txBox="1"/>
          <p:nvPr/>
        </p:nvSpPr>
        <p:spPr>
          <a:xfrm>
            <a:off x="1500326" y="2743200"/>
            <a:ext cx="8629095" cy="2862322"/>
          </a:xfrm>
          <a:prstGeom prst="rect">
            <a:avLst/>
          </a:prstGeom>
          <a:noFill/>
        </p:spPr>
        <p:txBody>
          <a:bodyPr wrap="square" rtlCol="0">
            <a:spAutoFit/>
          </a:bodyPr>
          <a:lstStyle/>
          <a:p>
            <a:r>
              <a:rPr lang="en-US" dirty="0"/>
              <a:t>You can use the wildcard * in your .</a:t>
            </a:r>
            <a:r>
              <a:rPr lang="en-US" dirty="0" err="1"/>
              <a:t>gitignore</a:t>
            </a:r>
            <a:r>
              <a:rPr lang="en-US" dirty="0"/>
              <a:t> directives:</a:t>
            </a:r>
          </a:p>
          <a:p>
            <a:r>
              <a:rPr lang="en-US" dirty="0"/>
              <a:t>*.txt 	=&gt; 	ignores all txt files (in ANY directory)</a:t>
            </a:r>
          </a:p>
          <a:p>
            <a:r>
              <a:rPr lang="en-US" dirty="0"/>
              <a:t>You can ignore entire directories:</a:t>
            </a:r>
          </a:p>
          <a:p>
            <a:r>
              <a:rPr lang="en-US" dirty="0"/>
              <a:t>hello/	=&gt;	ignores the contents of hello/ directory ANYWHERE in the repo</a:t>
            </a:r>
          </a:p>
          <a:p>
            <a:r>
              <a:rPr lang="en-US" dirty="0"/>
              <a:t>/hello/	=&gt;	ignores the contents of hello/ directory ONLY in the root</a:t>
            </a:r>
          </a:p>
          <a:p>
            <a:endParaRPr lang="en-US" dirty="0"/>
          </a:p>
          <a:p>
            <a:r>
              <a:rPr lang="en-US" dirty="0"/>
              <a:t>To prevent .</a:t>
            </a:r>
            <a:r>
              <a:rPr lang="en-US" dirty="0" err="1"/>
              <a:t>gitignore’s</a:t>
            </a:r>
            <a:r>
              <a:rPr lang="en-US" dirty="0"/>
              <a:t> recursive behavior, you can create .</a:t>
            </a:r>
            <a:r>
              <a:rPr lang="en-US" dirty="0" err="1"/>
              <a:t>gitignores</a:t>
            </a:r>
            <a:r>
              <a:rPr lang="en-US" dirty="0"/>
              <a:t> INSIDE of directories. The rules specified in those will not apply to parent directories.</a:t>
            </a:r>
          </a:p>
          <a:p>
            <a:endParaRPr lang="en-US" dirty="0"/>
          </a:p>
          <a:p>
            <a:r>
              <a:rPr lang="en-US" dirty="0"/>
              <a:t>List of complete </a:t>
            </a:r>
            <a:r>
              <a:rPr lang="en-US" dirty="0" err="1"/>
              <a:t>gitignore</a:t>
            </a:r>
            <a:r>
              <a:rPr lang="en-US" dirty="0"/>
              <a:t> rules can be found </a:t>
            </a:r>
            <a:r>
              <a:rPr lang="en-US" dirty="0">
                <a:hlinkClick r:id="rId2"/>
              </a:rPr>
              <a:t>here</a:t>
            </a:r>
            <a:endParaRPr lang="en-US" dirty="0"/>
          </a:p>
        </p:txBody>
      </p:sp>
      <p:sp>
        <p:nvSpPr>
          <p:cNvPr id="2" name="TextBox 1">
            <a:extLst>
              <a:ext uri="{FF2B5EF4-FFF2-40B4-BE49-F238E27FC236}">
                <a16:creationId xmlns:a16="http://schemas.microsoft.com/office/drawing/2014/main" id="{D6A585BA-6684-1802-3E1D-9C79F99825EF}"/>
              </a:ext>
            </a:extLst>
          </p:cNvPr>
          <p:cNvSpPr txBox="1"/>
          <p:nvPr/>
        </p:nvSpPr>
        <p:spPr>
          <a:xfrm>
            <a:off x="2631119" y="1125610"/>
            <a:ext cx="6929762" cy="1200329"/>
          </a:xfrm>
          <a:prstGeom prst="rect">
            <a:avLst/>
          </a:prstGeom>
          <a:noFill/>
        </p:spPr>
        <p:txBody>
          <a:bodyPr wrap="square">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Creating .</a:t>
            </a:r>
            <a:r>
              <a:rPr lang="en-US" b="1" dirty="0" err="1">
                <a:latin typeface="Times New Roman" panose="02020603050405020304" pitchFamily="18" charset="0"/>
                <a:cs typeface="Times New Roman" panose="02020603050405020304" pitchFamily="18" charset="0"/>
              </a:rPr>
              <a:t>gitignore</a:t>
            </a:r>
            <a:endParaRPr lang="en-US" sz="1800" b="1"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Lucida Console" panose="020B0609040504020204" pitchFamily="49" charset="0"/>
              </a:rPr>
              <a:t>$ touch .</a:t>
            </a:r>
            <a:r>
              <a:rPr lang="en-US" sz="1800" dirty="0" err="1">
                <a:latin typeface="Lucida Console" panose="020B0609040504020204" pitchFamily="49" charset="0"/>
              </a:rPr>
              <a:t>gitignore</a:t>
            </a:r>
            <a:endParaRPr lang="en-US" dirty="0">
              <a:latin typeface="Lucida Console" panose="020B0609040504020204" pitchFamily="49" charset="0"/>
            </a:endParaRPr>
          </a:p>
          <a:p>
            <a:r>
              <a:rPr lang="en-US" dirty="0">
                <a:latin typeface="+mj-lt"/>
              </a:rPr>
              <a:t>Create the .</a:t>
            </a:r>
            <a:r>
              <a:rPr lang="en-US" dirty="0" err="1">
                <a:latin typeface="+mj-lt"/>
              </a:rPr>
              <a:t>gitignore</a:t>
            </a:r>
            <a:r>
              <a:rPr lang="en-US" dirty="0">
                <a:latin typeface="+mj-lt"/>
              </a:rPr>
              <a:t> file</a:t>
            </a:r>
            <a:endParaRPr lang="en-US" sz="1800" dirty="0">
              <a:latin typeface="+mj-lt"/>
            </a:endParaRPr>
          </a:p>
        </p:txBody>
      </p:sp>
    </p:spTree>
    <p:extLst>
      <p:ext uri="{BB962C8B-B14F-4D97-AF65-F5344CB8AC3E}">
        <p14:creationId xmlns:p14="http://schemas.microsoft.com/office/powerpoint/2010/main" val="3370840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1">
            <a:hlinkClick r:id="rId2" action="ppaction://hlinkfile"/>
            <a:extLst>
              <a:ext uri="{FF2B5EF4-FFF2-40B4-BE49-F238E27FC236}">
                <a16:creationId xmlns:a16="http://schemas.microsoft.com/office/drawing/2014/main" id="{27A1C390-28BF-FAF5-7A20-D58D033E59D0}"/>
              </a:ext>
            </a:extLst>
          </p:cNvPr>
          <p:cNvSpPr/>
          <p:nvPr/>
        </p:nvSpPr>
        <p:spPr>
          <a:xfrm>
            <a:off x="2059619" y="724169"/>
            <a:ext cx="7430609" cy="474955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Project 3</a:t>
            </a:r>
          </a:p>
        </p:txBody>
      </p:sp>
    </p:spTree>
    <p:extLst>
      <p:ext uri="{BB962C8B-B14F-4D97-AF65-F5344CB8AC3E}">
        <p14:creationId xmlns:p14="http://schemas.microsoft.com/office/powerpoint/2010/main" val="4200741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060B9B-3CAD-AC16-7343-7EED9565C7A1}"/>
              </a:ext>
            </a:extLst>
          </p:cNvPr>
          <p:cNvSpPr txBox="1"/>
          <p:nvPr/>
        </p:nvSpPr>
        <p:spPr>
          <a:xfrm>
            <a:off x="3308410" y="564952"/>
            <a:ext cx="5575177"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Branches, an introduction</a:t>
            </a:r>
          </a:p>
        </p:txBody>
      </p:sp>
      <p:sp>
        <p:nvSpPr>
          <p:cNvPr id="5" name="TextBox 4">
            <a:extLst>
              <a:ext uri="{FF2B5EF4-FFF2-40B4-BE49-F238E27FC236}">
                <a16:creationId xmlns:a16="http://schemas.microsoft.com/office/drawing/2014/main" id="{E0514DB9-E6DD-6C7A-9B84-A4CF94D9FD79}"/>
              </a:ext>
            </a:extLst>
          </p:cNvPr>
          <p:cNvSpPr txBox="1"/>
          <p:nvPr/>
        </p:nvSpPr>
        <p:spPr>
          <a:xfrm>
            <a:off x="596283" y="1443841"/>
            <a:ext cx="10999433" cy="5078313"/>
          </a:xfrm>
          <a:prstGeom prst="rect">
            <a:avLst/>
          </a:prstGeom>
          <a:noFill/>
        </p:spPr>
        <p:txBody>
          <a:bodyPr wrap="square" rtlCol="0">
            <a:spAutoFit/>
          </a:bodyPr>
          <a:lstStyle/>
          <a:p>
            <a:r>
              <a:rPr lang="en-US" dirty="0"/>
              <a:t>Branches are an incredibly powerful tool in Git. Until now, we have only had a linear development process, where commits are strung along in a line, each one building on the one before it.</a:t>
            </a:r>
          </a:p>
          <a:p>
            <a:r>
              <a:rPr lang="en-US" dirty="0"/>
              <a:t>But what if you need to collaborate with other people on a project? Say you need to split tasks and have each person work on a specific feature. By the time everyone is done, you will have 3 versions of the project, each including one of the features. You would have the extra (rather tedious) task of making those 3 projects into a single one that incorporates all three features.</a:t>
            </a:r>
          </a:p>
          <a:p>
            <a:r>
              <a:rPr lang="en-US" dirty="0"/>
              <a:t>The same issue arises even if there is no collaboration, but you wish to work on 3 different features at the same time without making all the changes to a single version of the project. This is a common case because you will probably want to keep the 3 development processes separate so you will have a less troublesome debug phase (having 3 unfinished features in a single project will prove to be quite a headache if bugs arise down the line.)</a:t>
            </a:r>
          </a:p>
          <a:p>
            <a:r>
              <a:rPr lang="en-US" dirty="0"/>
              <a:t>Git branches offer a solution to the above problems, and more! Essentially, branches allow you to break your development path into separate paths (i.e., branches.) But what makes them practical is Git’s ability to later merge those branches automatically, converging all the changes you made on the three different paths into a single commit, thus incorporating all the implemented features into a single, final commit.</a:t>
            </a:r>
          </a:p>
          <a:p>
            <a:endParaRPr lang="en-US" dirty="0"/>
          </a:p>
          <a:p>
            <a:r>
              <a:rPr lang="en-US" dirty="0"/>
              <a:t>We will present the schematics of how branches typically work on the next slide, and then will delve into the inner workings and technicalities of branches. You absolutely need to learn these basics if you want to efficiently use Git (and not accidentally cause disastrous incidents with Git.)</a:t>
            </a:r>
          </a:p>
        </p:txBody>
      </p:sp>
    </p:spTree>
    <p:extLst>
      <p:ext uri="{BB962C8B-B14F-4D97-AF65-F5344CB8AC3E}">
        <p14:creationId xmlns:p14="http://schemas.microsoft.com/office/powerpoint/2010/main" val="3384470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060B9B-3CAD-AC16-7343-7EED9565C7A1}"/>
              </a:ext>
            </a:extLst>
          </p:cNvPr>
          <p:cNvSpPr txBox="1"/>
          <p:nvPr/>
        </p:nvSpPr>
        <p:spPr>
          <a:xfrm>
            <a:off x="3308410" y="564952"/>
            <a:ext cx="5575177"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Branches, an introduction</a:t>
            </a:r>
          </a:p>
        </p:txBody>
      </p:sp>
      <p:sp>
        <p:nvSpPr>
          <p:cNvPr id="3" name="Oval 2">
            <a:extLst>
              <a:ext uri="{FF2B5EF4-FFF2-40B4-BE49-F238E27FC236}">
                <a16:creationId xmlns:a16="http://schemas.microsoft.com/office/drawing/2014/main" id="{A5CA1B98-D145-AD29-C6B5-D79A1A70E541}"/>
              </a:ext>
            </a:extLst>
          </p:cNvPr>
          <p:cNvSpPr/>
          <p:nvPr/>
        </p:nvSpPr>
        <p:spPr>
          <a:xfrm>
            <a:off x="719091" y="3366855"/>
            <a:ext cx="1384917" cy="10475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Initial version</a:t>
            </a:r>
          </a:p>
        </p:txBody>
      </p:sp>
      <p:cxnSp>
        <p:nvCxnSpPr>
          <p:cNvPr id="6" name="Straight Arrow Connector 5">
            <a:extLst>
              <a:ext uri="{FF2B5EF4-FFF2-40B4-BE49-F238E27FC236}">
                <a16:creationId xmlns:a16="http://schemas.microsoft.com/office/drawing/2014/main" id="{20485B52-7C6E-6C9F-71FA-F705E988DE63}"/>
              </a:ext>
            </a:extLst>
          </p:cNvPr>
          <p:cNvCxnSpPr>
            <a:stCxn id="3" idx="7"/>
          </p:cNvCxnSpPr>
          <p:nvPr/>
        </p:nvCxnSpPr>
        <p:spPr>
          <a:xfrm flipV="1">
            <a:off x="1901192" y="2494625"/>
            <a:ext cx="1019561" cy="1025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0B9F8D1A-9064-ADFF-9509-2F2D79622DA4}"/>
              </a:ext>
            </a:extLst>
          </p:cNvPr>
          <p:cNvSpPr/>
          <p:nvPr/>
        </p:nvSpPr>
        <p:spPr>
          <a:xfrm>
            <a:off x="2920752" y="1971188"/>
            <a:ext cx="1855433" cy="10256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Change A</a:t>
            </a:r>
          </a:p>
        </p:txBody>
      </p:sp>
      <p:cxnSp>
        <p:nvCxnSpPr>
          <p:cNvPr id="9" name="Straight Arrow Connector 8">
            <a:extLst>
              <a:ext uri="{FF2B5EF4-FFF2-40B4-BE49-F238E27FC236}">
                <a16:creationId xmlns:a16="http://schemas.microsoft.com/office/drawing/2014/main" id="{017F790B-F5AC-9B9D-FF3C-1402AEA63083}"/>
              </a:ext>
            </a:extLst>
          </p:cNvPr>
          <p:cNvCxnSpPr>
            <a:stCxn id="7" idx="6"/>
          </p:cNvCxnSpPr>
          <p:nvPr/>
        </p:nvCxnSpPr>
        <p:spPr>
          <a:xfrm>
            <a:off x="4776185" y="2484009"/>
            <a:ext cx="710215" cy="10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9CFC32FB-6A2B-2240-8B43-014F25ECAA06}"/>
              </a:ext>
            </a:extLst>
          </p:cNvPr>
          <p:cNvSpPr/>
          <p:nvPr/>
        </p:nvSpPr>
        <p:spPr>
          <a:xfrm>
            <a:off x="5486399" y="1971188"/>
            <a:ext cx="1855433" cy="10256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Change B</a:t>
            </a:r>
          </a:p>
        </p:txBody>
      </p:sp>
      <p:cxnSp>
        <p:nvCxnSpPr>
          <p:cNvPr id="12" name="Straight Arrow Connector 11">
            <a:extLst>
              <a:ext uri="{FF2B5EF4-FFF2-40B4-BE49-F238E27FC236}">
                <a16:creationId xmlns:a16="http://schemas.microsoft.com/office/drawing/2014/main" id="{7BBB4CDC-803C-9CB6-C2CF-D41D0C9BEB55}"/>
              </a:ext>
            </a:extLst>
          </p:cNvPr>
          <p:cNvCxnSpPr>
            <a:stCxn id="3" idx="6"/>
          </p:cNvCxnSpPr>
          <p:nvPr/>
        </p:nvCxnSpPr>
        <p:spPr>
          <a:xfrm>
            <a:off x="2104008" y="3890638"/>
            <a:ext cx="10653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931FCF8-F1BD-A545-9CE9-686A69248E2D}"/>
              </a:ext>
            </a:extLst>
          </p:cNvPr>
          <p:cNvSpPr/>
          <p:nvPr/>
        </p:nvSpPr>
        <p:spPr>
          <a:xfrm>
            <a:off x="3169328" y="3366855"/>
            <a:ext cx="1855433" cy="10256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Change C</a:t>
            </a:r>
          </a:p>
        </p:txBody>
      </p:sp>
      <p:cxnSp>
        <p:nvCxnSpPr>
          <p:cNvPr id="15" name="Straight Arrow Connector 14">
            <a:extLst>
              <a:ext uri="{FF2B5EF4-FFF2-40B4-BE49-F238E27FC236}">
                <a16:creationId xmlns:a16="http://schemas.microsoft.com/office/drawing/2014/main" id="{FDEED605-A26C-CB62-F650-8AB136F20907}"/>
              </a:ext>
            </a:extLst>
          </p:cNvPr>
          <p:cNvCxnSpPr>
            <a:stCxn id="13" idx="6"/>
          </p:cNvCxnSpPr>
          <p:nvPr/>
        </p:nvCxnSpPr>
        <p:spPr>
          <a:xfrm>
            <a:off x="5024761" y="3879676"/>
            <a:ext cx="5681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44C152A2-ECEE-1637-722D-B559EDF90E36}"/>
              </a:ext>
            </a:extLst>
          </p:cNvPr>
          <p:cNvSpPr/>
          <p:nvPr/>
        </p:nvSpPr>
        <p:spPr>
          <a:xfrm>
            <a:off x="5592932" y="3361170"/>
            <a:ext cx="1855433" cy="10256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Change C again</a:t>
            </a:r>
          </a:p>
        </p:txBody>
      </p:sp>
      <p:sp>
        <p:nvSpPr>
          <p:cNvPr id="17" name="Oval 16">
            <a:extLst>
              <a:ext uri="{FF2B5EF4-FFF2-40B4-BE49-F238E27FC236}">
                <a16:creationId xmlns:a16="http://schemas.microsoft.com/office/drawing/2014/main" id="{2C1C510C-1906-3FA7-4B96-0CCAFF0A26FF}"/>
              </a:ext>
            </a:extLst>
          </p:cNvPr>
          <p:cNvSpPr/>
          <p:nvPr/>
        </p:nvSpPr>
        <p:spPr>
          <a:xfrm>
            <a:off x="4097044" y="5267406"/>
            <a:ext cx="1855433" cy="10256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Change D</a:t>
            </a:r>
          </a:p>
        </p:txBody>
      </p:sp>
      <p:cxnSp>
        <p:nvCxnSpPr>
          <p:cNvPr id="19" name="Straight Arrow Connector 18">
            <a:extLst>
              <a:ext uri="{FF2B5EF4-FFF2-40B4-BE49-F238E27FC236}">
                <a16:creationId xmlns:a16="http://schemas.microsoft.com/office/drawing/2014/main" id="{E47FE132-4B79-C575-28DD-6199365CD5BD}"/>
              </a:ext>
            </a:extLst>
          </p:cNvPr>
          <p:cNvCxnSpPr>
            <a:cxnSpLocks/>
            <a:stCxn id="3" idx="5"/>
            <a:endCxn id="17" idx="2"/>
          </p:cNvCxnSpPr>
          <p:nvPr/>
        </p:nvCxnSpPr>
        <p:spPr>
          <a:xfrm>
            <a:off x="1901192" y="4261009"/>
            <a:ext cx="2195852" cy="1519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6AC5F70B-347E-B891-DA2B-88ADB1CA9BCB}"/>
              </a:ext>
            </a:extLst>
          </p:cNvPr>
          <p:cNvSpPr/>
          <p:nvPr/>
        </p:nvSpPr>
        <p:spPr>
          <a:xfrm>
            <a:off x="2410972" y="1393794"/>
            <a:ext cx="5481277" cy="174890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6AC60CD3-51ED-9A0A-CD60-464742013A90}"/>
              </a:ext>
            </a:extLst>
          </p:cNvPr>
          <p:cNvSpPr txBox="1"/>
          <p:nvPr/>
        </p:nvSpPr>
        <p:spPr>
          <a:xfrm>
            <a:off x="2769828" y="1521788"/>
            <a:ext cx="2885247" cy="369332"/>
          </a:xfrm>
          <a:prstGeom prst="rect">
            <a:avLst/>
          </a:prstGeom>
          <a:noFill/>
        </p:spPr>
        <p:txBody>
          <a:bodyPr wrap="square" rtlCol="0">
            <a:spAutoFit/>
          </a:bodyPr>
          <a:lstStyle/>
          <a:p>
            <a:r>
              <a:rPr lang="en-US" dirty="0"/>
              <a:t>Path (branch) for feature 1</a:t>
            </a:r>
          </a:p>
        </p:txBody>
      </p:sp>
      <p:sp>
        <p:nvSpPr>
          <p:cNvPr id="24" name="Rectangle: Rounded Corners 23">
            <a:extLst>
              <a:ext uri="{FF2B5EF4-FFF2-40B4-BE49-F238E27FC236}">
                <a16:creationId xmlns:a16="http://schemas.microsoft.com/office/drawing/2014/main" id="{69561B93-1F2C-40AF-2E7B-FB9F6CC42891}"/>
              </a:ext>
            </a:extLst>
          </p:cNvPr>
          <p:cNvSpPr/>
          <p:nvPr/>
        </p:nvSpPr>
        <p:spPr>
          <a:xfrm>
            <a:off x="2538506" y="3209966"/>
            <a:ext cx="5481277" cy="12998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112D4D30-2626-E074-E1D3-B2FB92308E71}"/>
              </a:ext>
            </a:extLst>
          </p:cNvPr>
          <p:cNvSpPr txBox="1"/>
          <p:nvPr/>
        </p:nvSpPr>
        <p:spPr>
          <a:xfrm>
            <a:off x="6095998" y="4291728"/>
            <a:ext cx="2299318" cy="369332"/>
          </a:xfrm>
          <a:prstGeom prst="rect">
            <a:avLst/>
          </a:prstGeom>
          <a:noFill/>
        </p:spPr>
        <p:txBody>
          <a:bodyPr wrap="square" rtlCol="0">
            <a:spAutoFit/>
          </a:bodyPr>
          <a:lstStyle/>
          <a:p>
            <a:r>
              <a:rPr lang="en-US" dirty="0"/>
              <a:t>Path for feature 2</a:t>
            </a:r>
          </a:p>
        </p:txBody>
      </p:sp>
      <p:sp>
        <p:nvSpPr>
          <p:cNvPr id="27" name="Rectangle: Rounded Corners 26">
            <a:extLst>
              <a:ext uri="{FF2B5EF4-FFF2-40B4-BE49-F238E27FC236}">
                <a16:creationId xmlns:a16="http://schemas.microsoft.com/office/drawing/2014/main" id="{70CEA171-40E3-8714-1E44-722C5851909F}"/>
              </a:ext>
            </a:extLst>
          </p:cNvPr>
          <p:cNvSpPr/>
          <p:nvPr/>
        </p:nvSpPr>
        <p:spPr>
          <a:xfrm>
            <a:off x="2538506" y="5092877"/>
            <a:ext cx="5481277" cy="12998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06662262-BB4E-A200-E2CE-C805223EF7B7}"/>
              </a:ext>
            </a:extLst>
          </p:cNvPr>
          <p:cNvSpPr txBox="1"/>
          <p:nvPr/>
        </p:nvSpPr>
        <p:spPr>
          <a:xfrm>
            <a:off x="2476867" y="5814140"/>
            <a:ext cx="2299318" cy="646331"/>
          </a:xfrm>
          <a:prstGeom prst="rect">
            <a:avLst/>
          </a:prstGeom>
          <a:noFill/>
        </p:spPr>
        <p:txBody>
          <a:bodyPr wrap="square" rtlCol="0">
            <a:spAutoFit/>
          </a:bodyPr>
          <a:lstStyle/>
          <a:p>
            <a:r>
              <a:rPr lang="en-US" dirty="0"/>
              <a:t>Path for feature 3</a:t>
            </a:r>
          </a:p>
          <a:p>
            <a:endParaRPr lang="en-US" dirty="0"/>
          </a:p>
        </p:txBody>
      </p:sp>
      <p:sp>
        <p:nvSpPr>
          <p:cNvPr id="29" name="Oval 28">
            <a:extLst>
              <a:ext uri="{FF2B5EF4-FFF2-40B4-BE49-F238E27FC236}">
                <a16:creationId xmlns:a16="http://schemas.microsoft.com/office/drawing/2014/main" id="{CFAD1D23-C476-2E1B-F9E4-F92AD3E20011}"/>
              </a:ext>
            </a:extLst>
          </p:cNvPr>
          <p:cNvSpPr/>
          <p:nvPr/>
        </p:nvSpPr>
        <p:spPr>
          <a:xfrm>
            <a:off x="9478391" y="3249227"/>
            <a:ext cx="1997476" cy="1278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Final Version</a:t>
            </a:r>
          </a:p>
        </p:txBody>
      </p:sp>
      <p:cxnSp>
        <p:nvCxnSpPr>
          <p:cNvPr id="31" name="Straight Arrow Connector 30">
            <a:extLst>
              <a:ext uri="{FF2B5EF4-FFF2-40B4-BE49-F238E27FC236}">
                <a16:creationId xmlns:a16="http://schemas.microsoft.com/office/drawing/2014/main" id="{6B532F5C-94E6-5972-BC53-CAF1DA2BAF36}"/>
              </a:ext>
            </a:extLst>
          </p:cNvPr>
          <p:cNvCxnSpPr>
            <a:stCxn id="17" idx="6"/>
            <a:endCxn id="29" idx="3"/>
          </p:cNvCxnSpPr>
          <p:nvPr/>
        </p:nvCxnSpPr>
        <p:spPr>
          <a:xfrm flipV="1">
            <a:off x="5952477" y="4340511"/>
            <a:ext cx="3818438" cy="1439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C1CAF6A-5A06-2165-210D-DA8315FB7B26}"/>
              </a:ext>
            </a:extLst>
          </p:cNvPr>
          <p:cNvCxnSpPr>
            <a:stCxn id="16" idx="6"/>
            <a:endCxn id="29" idx="2"/>
          </p:cNvCxnSpPr>
          <p:nvPr/>
        </p:nvCxnSpPr>
        <p:spPr>
          <a:xfrm>
            <a:off x="7448365" y="3873991"/>
            <a:ext cx="2030026" cy="14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09AB3B9-4E95-5DBD-51B0-5F4BF8CB749C}"/>
              </a:ext>
            </a:extLst>
          </p:cNvPr>
          <p:cNvCxnSpPr>
            <a:stCxn id="10" idx="6"/>
            <a:endCxn id="29" idx="1"/>
          </p:cNvCxnSpPr>
          <p:nvPr/>
        </p:nvCxnSpPr>
        <p:spPr>
          <a:xfrm>
            <a:off x="7341832" y="2484009"/>
            <a:ext cx="2429083" cy="952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569B7264-0718-F523-F7C8-7C5ED09ADBFD}"/>
              </a:ext>
            </a:extLst>
          </p:cNvPr>
          <p:cNvSpPr/>
          <p:nvPr/>
        </p:nvSpPr>
        <p:spPr>
          <a:xfrm>
            <a:off x="8131946" y="1891120"/>
            <a:ext cx="1313894" cy="392302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4381CA46-97F4-414E-73AD-A34856B8B47A}"/>
              </a:ext>
            </a:extLst>
          </p:cNvPr>
          <p:cNvSpPr txBox="1"/>
          <p:nvPr/>
        </p:nvSpPr>
        <p:spPr>
          <a:xfrm>
            <a:off x="8228939" y="2023320"/>
            <a:ext cx="1781673" cy="646331"/>
          </a:xfrm>
          <a:prstGeom prst="rect">
            <a:avLst/>
          </a:prstGeom>
          <a:noFill/>
        </p:spPr>
        <p:txBody>
          <a:bodyPr wrap="square" rtlCol="0">
            <a:spAutoFit/>
          </a:bodyPr>
          <a:lstStyle/>
          <a:p>
            <a:r>
              <a:rPr lang="en-US" dirty="0"/>
              <a:t>MAGIC MERGE!</a:t>
            </a:r>
          </a:p>
        </p:txBody>
      </p:sp>
    </p:spTree>
    <p:extLst>
      <p:ext uri="{BB962C8B-B14F-4D97-AF65-F5344CB8AC3E}">
        <p14:creationId xmlns:p14="http://schemas.microsoft.com/office/powerpoint/2010/main" val="2223874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A9784E-D01B-6CD9-7C62-132678E39B7B}"/>
              </a:ext>
            </a:extLst>
          </p:cNvPr>
          <p:cNvPicPr>
            <a:picLocks noChangeAspect="1"/>
          </p:cNvPicPr>
          <p:nvPr/>
        </p:nvPicPr>
        <p:blipFill>
          <a:blip r:embed="rId2"/>
          <a:stretch>
            <a:fillRect/>
          </a:stretch>
        </p:blipFill>
        <p:spPr>
          <a:xfrm>
            <a:off x="2436314" y="2784722"/>
            <a:ext cx="6200775" cy="2762250"/>
          </a:xfrm>
          <a:prstGeom prst="rect">
            <a:avLst/>
          </a:prstGeom>
        </p:spPr>
      </p:pic>
      <p:sp>
        <p:nvSpPr>
          <p:cNvPr id="4" name="TextBox 3">
            <a:extLst>
              <a:ext uri="{FF2B5EF4-FFF2-40B4-BE49-F238E27FC236}">
                <a16:creationId xmlns:a16="http://schemas.microsoft.com/office/drawing/2014/main" id="{8726FC26-945A-6DA0-1D1A-8C058E8A01D4}"/>
              </a:ext>
            </a:extLst>
          </p:cNvPr>
          <p:cNvSpPr txBox="1"/>
          <p:nvPr/>
        </p:nvSpPr>
        <p:spPr>
          <a:xfrm>
            <a:off x="2798980" y="320796"/>
            <a:ext cx="6043612" cy="707886"/>
          </a:xfrm>
          <a:prstGeom prst="rect">
            <a:avLst/>
          </a:prstGeom>
          <a:noFill/>
        </p:spPr>
        <p:txBody>
          <a:bodyPr wrap="square" rtlCol="0">
            <a:spAutoFit/>
          </a:bodyPr>
          <a:lstStyle/>
          <a:p>
            <a:pPr algn="ctr"/>
            <a:r>
              <a:rPr lang="en-US" sz="4000" dirty="0">
                <a:latin typeface="Aharoni" panose="02010803020104030203" pitchFamily="2" charset="-79"/>
                <a:cs typeface="Aharoni" panose="02010803020104030203" pitchFamily="2" charset="-79"/>
              </a:rPr>
              <a:t>Git Commits, Revisited</a:t>
            </a:r>
          </a:p>
        </p:txBody>
      </p:sp>
      <p:cxnSp>
        <p:nvCxnSpPr>
          <p:cNvPr id="6" name="Straight Arrow Connector 5">
            <a:extLst>
              <a:ext uri="{FF2B5EF4-FFF2-40B4-BE49-F238E27FC236}">
                <a16:creationId xmlns:a16="http://schemas.microsoft.com/office/drawing/2014/main" id="{EE0ADBDF-787D-81A7-9500-B3275F0C3109}"/>
              </a:ext>
            </a:extLst>
          </p:cNvPr>
          <p:cNvCxnSpPr>
            <a:cxnSpLocks/>
            <a:endCxn id="7" idx="1"/>
          </p:cNvCxnSpPr>
          <p:nvPr/>
        </p:nvCxnSpPr>
        <p:spPr>
          <a:xfrm flipV="1">
            <a:off x="8452193" y="3020225"/>
            <a:ext cx="1171197" cy="2219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EFABCE3-2F94-A102-EEA5-38210607252C}"/>
              </a:ext>
            </a:extLst>
          </p:cNvPr>
          <p:cNvSpPr txBox="1"/>
          <p:nvPr/>
        </p:nvSpPr>
        <p:spPr>
          <a:xfrm>
            <a:off x="9623390" y="2281561"/>
            <a:ext cx="2325950" cy="1477328"/>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But it’s also easy for</a:t>
            </a:r>
          </a:p>
          <a:p>
            <a:r>
              <a:rPr lang="en-US" dirty="0">
                <a:latin typeface="Aharoni" panose="02010803020104030203" pitchFamily="2" charset="-79"/>
                <a:cs typeface="Aharoni" panose="02010803020104030203" pitchFamily="2" charset="-79"/>
              </a:rPr>
              <a:t>Git to see the changes between any two commits</a:t>
            </a:r>
          </a:p>
        </p:txBody>
      </p:sp>
      <p:sp>
        <p:nvSpPr>
          <p:cNvPr id="2" name="TextBox 1">
            <a:extLst>
              <a:ext uri="{FF2B5EF4-FFF2-40B4-BE49-F238E27FC236}">
                <a16:creationId xmlns:a16="http://schemas.microsoft.com/office/drawing/2014/main" id="{5C1CD7C8-3353-D346-F22A-B7F0A1324230}"/>
              </a:ext>
            </a:extLst>
          </p:cNvPr>
          <p:cNvSpPr txBox="1"/>
          <p:nvPr/>
        </p:nvSpPr>
        <p:spPr>
          <a:xfrm>
            <a:off x="2514896" y="1430505"/>
            <a:ext cx="6043612" cy="954107"/>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Git Stores “Snapshots” of the files in each commit</a:t>
            </a:r>
          </a:p>
        </p:txBody>
      </p:sp>
    </p:spTree>
    <p:extLst>
      <p:ext uri="{BB962C8B-B14F-4D97-AF65-F5344CB8AC3E}">
        <p14:creationId xmlns:p14="http://schemas.microsoft.com/office/powerpoint/2010/main" val="3030376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7B7AB7-3CB2-3352-337C-CDF390D1A310}"/>
              </a:ext>
            </a:extLst>
          </p:cNvPr>
          <p:cNvSpPr txBox="1"/>
          <p:nvPr/>
        </p:nvSpPr>
        <p:spPr>
          <a:xfrm>
            <a:off x="52388" y="334331"/>
            <a:ext cx="6043612" cy="2246769"/>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Git stores commits as a DAG (a directed acyclic graph) in which each commit “points” to its parent commit(s).</a:t>
            </a:r>
          </a:p>
          <a:p>
            <a:pPr algn="ctr"/>
            <a:r>
              <a:rPr lang="en-US" sz="2800" dirty="0">
                <a:latin typeface="Times New Roman" panose="02020603050405020304" pitchFamily="18" charset="0"/>
                <a:cs typeface="Times New Roman" panose="02020603050405020304" pitchFamily="18" charset="0"/>
              </a:rPr>
              <a:t>Its structure is very similar to linked lists.</a:t>
            </a:r>
          </a:p>
        </p:txBody>
      </p:sp>
      <p:pic>
        <p:nvPicPr>
          <p:cNvPr id="1026" name="Picture 2" descr="Git - Branches in a Nutshell">
            <a:extLst>
              <a:ext uri="{FF2B5EF4-FFF2-40B4-BE49-F238E27FC236}">
                <a16:creationId xmlns:a16="http://schemas.microsoft.com/office/drawing/2014/main" id="{AE07E96B-7990-00F5-D8F4-6B3478663C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7719" y="2418243"/>
            <a:ext cx="6343095" cy="370278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A6579F0-4E3B-0740-A775-B81CE1F0E6CB}"/>
              </a:ext>
            </a:extLst>
          </p:cNvPr>
          <p:cNvSpPr txBox="1"/>
          <p:nvPr/>
        </p:nvSpPr>
        <p:spPr>
          <a:xfrm>
            <a:off x="6440024" y="214382"/>
            <a:ext cx="5421579" cy="1815882"/>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Git branches, and tags (and in specific cases HEAD) are references (pointers) to certain commits in the history</a:t>
            </a:r>
          </a:p>
        </p:txBody>
      </p:sp>
      <p:cxnSp>
        <p:nvCxnSpPr>
          <p:cNvPr id="8" name="Straight Arrow Connector 7">
            <a:extLst>
              <a:ext uri="{FF2B5EF4-FFF2-40B4-BE49-F238E27FC236}">
                <a16:creationId xmlns:a16="http://schemas.microsoft.com/office/drawing/2014/main" id="{79E9E7A8-3B9D-52FE-9BA1-4D8B560822D2}"/>
              </a:ext>
            </a:extLst>
          </p:cNvPr>
          <p:cNvCxnSpPr/>
          <p:nvPr/>
        </p:nvCxnSpPr>
        <p:spPr>
          <a:xfrm flipV="1">
            <a:off x="8922058" y="2769833"/>
            <a:ext cx="1216241" cy="1606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9D51B7C-4DEA-4E6D-043F-E94B05631B1A}"/>
              </a:ext>
            </a:extLst>
          </p:cNvPr>
          <p:cNvSpPr txBox="1"/>
          <p:nvPr/>
        </p:nvSpPr>
        <p:spPr>
          <a:xfrm>
            <a:off x="10138299" y="1993874"/>
            <a:ext cx="2139518"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Head, branches, and tags simply “point to commits” and also hold some metadata</a:t>
            </a:r>
          </a:p>
        </p:txBody>
      </p:sp>
      <p:cxnSp>
        <p:nvCxnSpPr>
          <p:cNvPr id="11" name="Straight Arrow Connector 10">
            <a:extLst>
              <a:ext uri="{FF2B5EF4-FFF2-40B4-BE49-F238E27FC236}">
                <a16:creationId xmlns:a16="http://schemas.microsoft.com/office/drawing/2014/main" id="{FB85EDF4-4EFD-71F0-8B14-627C3845CED5}"/>
              </a:ext>
            </a:extLst>
          </p:cNvPr>
          <p:cNvCxnSpPr/>
          <p:nvPr/>
        </p:nvCxnSpPr>
        <p:spPr>
          <a:xfrm>
            <a:off x="2068497" y="3923930"/>
            <a:ext cx="896645" cy="772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9D76810-BA3C-B9E0-F015-BA32614EE146}"/>
              </a:ext>
            </a:extLst>
          </p:cNvPr>
          <p:cNvSpPr txBox="1"/>
          <p:nvPr/>
        </p:nvSpPr>
        <p:spPr>
          <a:xfrm>
            <a:off x="1290224" y="3573262"/>
            <a:ext cx="1517496" cy="369332"/>
          </a:xfrm>
          <a:prstGeom prst="rect">
            <a:avLst/>
          </a:prstGeom>
          <a:noFill/>
        </p:spPr>
        <p:txBody>
          <a:bodyPr wrap="square" rtlCol="0">
            <a:spAutoFit/>
          </a:bodyPr>
          <a:lstStyle/>
          <a:p>
            <a:r>
              <a:rPr lang="en-US" dirty="0"/>
              <a:t>First commit</a:t>
            </a:r>
          </a:p>
        </p:txBody>
      </p:sp>
      <p:cxnSp>
        <p:nvCxnSpPr>
          <p:cNvPr id="13" name="Straight Arrow Connector 12">
            <a:extLst>
              <a:ext uri="{FF2B5EF4-FFF2-40B4-BE49-F238E27FC236}">
                <a16:creationId xmlns:a16="http://schemas.microsoft.com/office/drawing/2014/main" id="{5151D023-3C44-8A48-F12C-21F529CD4D34}"/>
              </a:ext>
            </a:extLst>
          </p:cNvPr>
          <p:cNvCxnSpPr>
            <a:cxnSpLocks/>
          </p:cNvCxnSpPr>
          <p:nvPr/>
        </p:nvCxnSpPr>
        <p:spPr>
          <a:xfrm>
            <a:off x="5252035" y="3360205"/>
            <a:ext cx="527328" cy="1247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BEB6ED5-BC6A-45B0-9454-7C0C1C932212}"/>
              </a:ext>
            </a:extLst>
          </p:cNvPr>
          <p:cNvSpPr txBox="1"/>
          <p:nvPr/>
        </p:nvSpPr>
        <p:spPr>
          <a:xfrm>
            <a:off x="4473761" y="3009537"/>
            <a:ext cx="1784995" cy="369332"/>
          </a:xfrm>
          <a:prstGeom prst="rect">
            <a:avLst/>
          </a:prstGeom>
          <a:noFill/>
        </p:spPr>
        <p:txBody>
          <a:bodyPr wrap="square" rtlCol="0">
            <a:spAutoFit/>
          </a:bodyPr>
          <a:lstStyle/>
          <a:p>
            <a:r>
              <a:rPr lang="en-US" dirty="0"/>
              <a:t>Second commit</a:t>
            </a:r>
          </a:p>
        </p:txBody>
      </p:sp>
      <p:sp>
        <p:nvSpPr>
          <p:cNvPr id="17" name="TextBox 16">
            <a:extLst>
              <a:ext uri="{FF2B5EF4-FFF2-40B4-BE49-F238E27FC236}">
                <a16:creationId xmlns:a16="http://schemas.microsoft.com/office/drawing/2014/main" id="{425A903C-58DD-9430-CAFB-83B8EA98E493}"/>
              </a:ext>
            </a:extLst>
          </p:cNvPr>
          <p:cNvSpPr txBox="1"/>
          <p:nvPr/>
        </p:nvSpPr>
        <p:spPr>
          <a:xfrm>
            <a:off x="10434668" y="4696287"/>
            <a:ext cx="1961965" cy="369332"/>
          </a:xfrm>
          <a:prstGeom prst="rect">
            <a:avLst/>
          </a:prstGeom>
          <a:noFill/>
        </p:spPr>
        <p:txBody>
          <a:bodyPr wrap="square" rtlCol="0">
            <a:spAutoFit/>
          </a:bodyPr>
          <a:lstStyle/>
          <a:p>
            <a:r>
              <a:rPr lang="en-US" dirty="0"/>
              <a:t>Last commit</a:t>
            </a:r>
          </a:p>
        </p:txBody>
      </p:sp>
      <p:cxnSp>
        <p:nvCxnSpPr>
          <p:cNvPr id="18" name="Straight Arrow Connector 17">
            <a:extLst>
              <a:ext uri="{FF2B5EF4-FFF2-40B4-BE49-F238E27FC236}">
                <a16:creationId xmlns:a16="http://schemas.microsoft.com/office/drawing/2014/main" id="{A35FBAEC-89B6-F233-39D6-9CD12E4ADCED}"/>
              </a:ext>
            </a:extLst>
          </p:cNvPr>
          <p:cNvCxnSpPr>
            <a:cxnSpLocks/>
          </p:cNvCxnSpPr>
          <p:nvPr/>
        </p:nvCxnSpPr>
        <p:spPr>
          <a:xfrm flipH="1">
            <a:off x="9028590" y="4880953"/>
            <a:ext cx="13397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3166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060B9B-3CAD-AC16-7343-7EED9565C7A1}"/>
              </a:ext>
            </a:extLst>
          </p:cNvPr>
          <p:cNvSpPr txBox="1"/>
          <p:nvPr/>
        </p:nvSpPr>
        <p:spPr>
          <a:xfrm>
            <a:off x="3308411" y="310719"/>
            <a:ext cx="5575177"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Branches</a:t>
            </a:r>
          </a:p>
        </p:txBody>
      </p:sp>
      <p:sp>
        <p:nvSpPr>
          <p:cNvPr id="3" name="TextBox 2">
            <a:extLst>
              <a:ext uri="{FF2B5EF4-FFF2-40B4-BE49-F238E27FC236}">
                <a16:creationId xmlns:a16="http://schemas.microsoft.com/office/drawing/2014/main" id="{B90FD741-5312-F17C-7DE3-DDFF7433A49C}"/>
              </a:ext>
            </a:extLst>
          </p:cNvPr>
          <p:cNvSpPr txBox="1"/>
          <p:nvPr/>
        </p:nvSpPr>
        <p:spPr>
          <a:xfrm flipH="1">
            <a:off x="1822066" y="1305017"/>
            <a:ext cx="8547866" cy="923330"/>
          </a:xfrm>
          <a:prstGeom prst="rect">
            <a:avLst/>
          </a:prstGeom>
          <a:noFill/>
        </p:spPr>
        <p:txBody>
          <a:bodyPr wrap="square" rtlCol="0">
            <a:spAutoFit/>
          </a:bodyPr>
          <a:lstStyle/>
          <a:p>
            <a:r>
              <a:rPr lang="en-US" dirty="0"/>
              <a:t>As we have already mentioned, branches are simply “pointers to commits”. When you make the first commit in your repository, a </a:t>
            </a:r>
            <a:r>
              <a:rPr lang="en-US" b="1" dirty="0"/>
              <a:t>default branch</a:t>
            </a:r>
            <a:r>
              <a:rPr lang="en-US" dirty="0"/>
              <a:t>, (names master or main) is automatically created and points to the commit you made.</a:t>
            </a:r>
          </a:p>
        </p:txBody>
      </p:sp>
      <p:pic>
        <p:nvPicPr>
          <p:cNvPr id="4" name="Picture 2" descr="Git - Branches in a Nutshell">
            <a:extLst>
              <a:ext uri="{FF2B5EF4-FFF2-40B4-BE49-F238E27FC236}">
                <a16:creationId xmlns:a16="http://schemas.microsoft.com/office/drawing/2014/main" id="{FE8B88A7-8525-DCD7-15CD-FB08A909FB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4451" y="2576314"/>
            <a:ext cx="6343095" cy="370278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84C39C46-C571-7A54-656C-B9ED7CDA5F72}"/>
              </a:ext>
            </a:extLst>
          </p:cNvPr>
          <p:cNvCxnSpPr/>
          <p:nvPr/>
        </p:nvCxnSpPr>
        <p:spPr>
          <a:xfrm flipV="1">
            <a:off x="9099612" y="3009530"/>
            <a:ext cx="994299" cy="932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9CA6E9A-3D6A-BB69-AECB-4ABD791B6F49}"/>
              </a:ext>
            </a:extLst>
          </p:cNvPr>
          <p:cNvSpPr txBox="1"/>
          <p:nvPr/>
        </p:nvSpPr>
        <p:spPr>
          <a:xfrm>
            <a:off x="10093911" y="2409365"/>
            <a:ext cx="2142478" cy="1200329"/>
          </a:xfrm>
          <a:prstGeom prst="rect">
            <a:avLst/>
          </a:prstGeom>
          <a:noFill/>
        </p:spPr>
        <p:txBody>
          <a:bodyPr wrap="square" rtlCol="0">
            <a:spAutoFit/>
          </a:bodyPr>
          <a:lstStyle/>
          <a:p>
            <a:r>
              <a:rPr lang="en-US" dirty="0"/>
              <a:t>Master here is a branch: it points to the commit with the hash f30ab</a:t>
            </a:r>
          </a:p>
        </p:txBody>
      </p:sp>
    </p:spTree>
    <p:extLst>
      <p:ext uri="{BB962C8B-B14F-4D97-AF65-F5344CB8AC3E}">
        <p14:creationId xmlns:p14="http://schemas.microsoft.com/office/powerpoint/2010/main" val="3342689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EFC64B-D0B0-EF31-C841-E52AFF7D0FB8}"/>
              </a:ext>
            </a:extLst>
          </p:cNvPr>
          <p:cNvSpPr txBox="1"/>
          <p:nvPr/>
        </p:nvSpPr>
        <p:spPr>
          <a:xfrm>
            <a:off x="2676616" y="275208"/>
            <a:ext cx="6019061"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The HEAD</a:t>
            </a:r>
          </a:p>
        </p:txBody>
      </p:sp>
      <p:sp>
        <p:nvSpPr>
          <p:cNvPr id="3" name="TextBox 2">
            <a:extLst>
              <a:ext uri="{FF2B5EF4-FFF2-40B4-BE49-F238E27FC236}">
                <a16:creationId xmlns:a16="http://schemas.microsoft.com/office/drawing/2014/main" id="{B0F7454F-ED50-BA6B-2579-123176C31D4F}"/>
              </a:ext>
            </a:extLst>
          </p:cNvPr>
          <p:cNvSpPr txBox="1"/>
          <p:nvPr/>
        </p:nvSpPr>
        <p:spPr>
          <a:xfrm>
            <a:off x="1473691" y="1189608"/>
            <a:ext cx="8424909" cy="2308324"/>
          </a:xfrm>
          <a:prstGeom prst="rect">
            <a:avLst/>
          </a:prstGeom>
          <a:noFill/>
        </p:spPr>
        <p:txBody>
          <a:bodyPr wrap="square" rtlCol="0">
            <a:spAutoFit/>
          </a:bodyPr>
          <a:lstStyle/>
          <a:p>
            <a:r>
              <a:rPr lang="en-US" dirty="0"/>
              <a:t>The head is yet another pointer! </a:t>
            </a:r>
            <a:r>
              <a:rPr lang="en-US" b="1" dirty="0"/>
              <a:t>It always points (either directly or indirectly) at a commit. </a:t>
            </a:r>
            <a:r>
              <a:rPr lang="en-US" dirty="0"/>
              <a:t>It specifies which commit/branch you are working on.</a:t>
            </a:r>
          </a:p>
          <a:p>
            <a:r>
              <a:rPr lang="en-US" dirty="0"/>
              <a:t>When you make the first commit in your repo, 2 thins happen:</a:t>
            </a:r>
          </a:p>
          <a:p>
            <a:pPr marL="342900" indent="-342900">
              <a:buFont typeface="+mj-lt"/>
              <a:buAutoNum type="arabicPeriod"/>
            </a:pPr>
            <a:r>
              <a:rPr lang="en-US" dirty="0"/>
              <a:t>The default branch (called master or main) is created and points to that commit</a:t>
            </a:r>
          </a:p>
          <a:p>
            <a:pPr marL="342900" indent="-342900">
              <a:buFont typeface="+mj-lt"/>
              <a:buAutoNum type="arabicPeriod"/>
            </a:pPr>
            <a:r>
              <a:rPr lang="en-US" dirty="0"/>
              <a:t>The HEAD is updated to point to the default branch (it’s a pointer to a pointer, in a sense). We can also say that the head is pointing (indirectly) at that commit</a:t>
            </a:r>
          </a:p>
          <a:p>
            <a:pPr marL="342900" indent="-342900">
              <a:buFont typeface="+mj-lt"/>
              <a:buAutoNum type="arabicPeriod"/>
            </a:pPr>
            <a:endParaRPr lang="en-US" dirty="0"/>
          </a:p>
          <a:p>
            <a:endParaRPr lang="en-US" dirty="0"/>
          </a:p>
        </p:txBody>
      </p:sp>
      <p:sp>
        <p:nvSpPr>
          <p:cNvPr id="4" name="Oval 3">
            <a:extLst>
              <a:ext uri="{FF2B5EF4-FFF2-40B4-BE49-F238E27FC236}">
                <a16:creationId xmlns:a16="http://schemas.microsoft.com/office/drawing/2014/main" id="{B4674E6A-A9EE-F0FB-9EF1-5F2AD479D1CA}"/>
              </a:ext>
            </a:extLst>
          </p:cNvPr>
          <p:cNvSpPr/>
          <p:nvPr/>
        </p:nvSpPr>
        <p:spPr>
          <a:xfrm>
            <a:off x="4292351" y="5386526"/>
            <a:ext cx="2805344" cy="1196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First Commit</a:t>
            </a:r>
          </a:p>
        </p:txBody>
      </p:sp>
      <p:sp>
        <p:nvSpPr>
          <p:cNvPr id="5" name="Rectangle 4">
            <a:extLst>
              <a:ext uri="{FF2B5EF4-FFF2-40B4-BE49-F238E27FC236}">
                <a16:creationId xmlns:a16="http://schemas.microsoft.com/office/drawing/2014/main" id="{E4B1164D-3F7E-95F0-2907-294026901CC4}"/>
              </a:ext>
            </a:extLst>
          </p:cNvPr>
          <p:cNvSpPr/>
          <p:nvPr/>
        </p:nvSpPr>
        <p:spPr>
          <a:xfrm>
            <a:off x="4962615" y="4310233"/>
            <a:ext cx="1464815" cy="4438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Master</a:t>
            </a:r>
          </a:p>
        </p:txBody>
      </p:sp>
      <p:cxnSp>
        <p:nvCxnSpPr>
          <p:cNvPr id="7" name="Straight Arrow Connector 6">
            <a:extLst>
              <a:ext uri="{FF2B5EF4-FFF2-40B4-BE49-F238E27FC236}">
                <a16:creationId xmlns:a16="http://schemas.microsoft.com/office/drawing/2014/main" id="{B0AB3507-E28A-17A7-75CE-3A05C97BE6CC}"/>
              </a:ext>
            </a:extLst>
          </p:cNvPr>
          <p:cNvCxnSpPr>
            <a:cxnSpLocks/>
            <a:stCxn id="5" idx="2"/>
            <a:endCxn id="4" idx="0"/>
          </p:cNvCxnSpPr>
          <p:nvPr/>
        </p:nvCxnSpPr>
        <p:spPr>
          <a:xfrm>
            <a:off x="5695023" y="4754117"/>
            <a:ext cx="0" cy="63240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9" name="Rectangle 8">
            <a:extLst>
              <a:ext uri="{FF2B5EF4-FFF2-40B4-BE49-F238E27FC236}">
                <a16:creationId xmlns:a16="http://schemas.microsoft.com/office/drawing/2014/main" id="{67C6AD00-5909-B691-4D18-BAD0A2A15103}"/>
              </a:ext>
            </a:extLst>
          </p:cNvPr>
          <p:cNvSpPr/>
          <p:nvPr/>
        </p:nvSpPr>
        <p:spPr>
          <a:xfrm>
            <a:off x="4962615" y="3212420"/>
            <a:ext cx="1464815" cy="44388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HEAD</a:t>
            </a:r>
          </a:p>
        </p:txBody>
      </p:sp>
      <p:cxnSp>
        <p:nvCxnSpPr>
          <p:cNvPr id="10" name="Straight Arrow Connector 9">
            <a:extLst>
              <a:ext uri="{FF2B5EF4-FFF2-40B4-BE49-F238E27FC236}">
                <a16:creationId xmlns:a16="http://schemas.microsoft.com/office/drawing/2014/main" id="{2EBD950B-A269-D088-8567-8293B137BF02}"/>
              </a:ext>
            </a:extLst>
          </p:cNvPr>
          <p:cNvCxnSpPr>
            <a:cxnSpLocks/>
            <a:stCxn id="9" idx="2"/>
          </p:cNvCxnSpPr>
          <p:nvPr/>
        </p:nvCxnSpPr>
        <p:spPr>
          <a:xfrm>
            <a:off x="5695023" y="3656304"/>
            <a:ext cx="0" cy="63240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102944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40B8B59-A460-047D-4220-169C98282941}"/>
              </a:ext>
            </a:extLst>
          </p:cNvPr>
          <p:cNvSpPr txBox="1"/>
          <p:nvPr/>
        </p:nvSpPr>
        <p:spPr>
          <a:xfrm>
            <a:off x="1591322" y="186264"/>
            <a:ext cx="6094520" cy="923330"/>
          </a:xfrm>
          <a:prstGeom prst="rect">
            <a:avLst/>
          </a:prstGeom>
          <a:noFill/>
        </p:spPr>
        <p:txBody>
          <a:bodyPr wrap="square">
            <a:spAutoFit/>
          </a:bodyPr>
          <a:lstStyle/>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Check git installation/version:</a:t>
            </a:r>
          </a:p>
          <a:p>
            <a:endParaRPr lang="en-US" sz="1800" dirty="0">
              <a:latin typeface="Times New Roman" panose="02020603050405020304" pitchFamily="18" charset="0"/>
              <a:cs typeface="Times New Roman" panose="02020603050405020304" pitchFamily="18" charset="0"/>
            </a:endParaRPr>
          </a:p>
          <a:p>
            <a:r>
              <a:rPr lang="en-US" sz="1800" dirty="0">
                <a:latin typeface="Lucida Console" panose="020B0609040504020204" pitchFamily="49" charset="0"/>
              </a:rPr>
              <a:t>$ git –version</a:t>
            </a:r>
          </a:p>
        </p:txBody>
      </p:sp>
      <p:pic>
        <p:nvPicPr>
          <p:cNvPr id="13" name="Picture 12" descr="Text&#10;&#10;Description automatically generated">
            <a:extLst>
              <a:ext uri="{FF2B5EF4-FFF2-40B4-BE49-F238E27FC236}">
                <a16:creationId xmlns:a16="http://schemas.microsoft.com/office/drawing/2014/main" id="{205C1C66-E101-AEA7-E13E-73F5B7EFE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1322" y="1329784"/>
            <a:ext cx="6504285" cy="1182597"/>
          </a:xfrm>
          <a:prstGeom prst="rect">
            <a:avLst/>
          </a:prstGeom>
        </p:spPr>
      </p:pic>
      <p:sp>
        <p:nvSpPr>
          <p:cNvPr id="14" name="TextBox 13">
            <a:extLst>
              <a:ext uri="{FF2B5EF4-FFF2-40B4-BE49-F238E27FC236}">
                <a16:creationId xmlns:a16="http://schemas.microsoft.com/office/drawing/2014/main" id="{32968067-2A3C-FF34-8A6E-498C4A41E5A6}"/>
              </a:ext>
            </a:extLst>
          </p:cNvPr>
          <p:cNvSpPr txBox="1"/>
          <p:nvPr/>
        </p:nvSpPr>
        <p:spPr>
          <a:xfrm>
            <a:off x="1529178" y="2607963"/>
            <a:ext cx="7895484" cy="1754326"/>
          </a:xfrm>
          <a:prstGeom prst="rect">
            <a:avLst/>
          </a:prstGeom>
          <a:noFill/>
        </p:spPr>
        <p:txBody>
          <a:bodyPr wrap="square">
            <a:spAutoFit/>
          </a:bodyPr>
          <a:lstStyle/>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Change Author Identity (All repositories):</a:t>
            </a:r>
          </a:p>
          <a:p>
            <a:endParaRPr lang="en-US" sz="1800" dirty="0">
              <a:latin typeface="Times New Roman" panose="02020603050405020304" pitchFamily="18" charset="0"/>
              <a:cs typeface="Times New Roman" panose="02020603050405020304" pitchFamily="18" charset="0"/>
            </a:endParaRPr>
          </a:p>
          <a:p>
            <a:r>
              <a:rPr lang="en-US" sz="1800" dirty="0">
                <a:latin typeface="Lucida Console" panose="020B0609040504020204" pitchFamily="49" charset="0"/>
              </a:rPr>
              <a:t>$ git </a:t>
            </a:r>
            <a:r>
              <a:rPr lang="en-US" dirty="0">
                <a:latin typeface="Lucida Console" panose="020B0609040504020204" pitchFamily="49" charset="0"/>
              </a:rPr>
              <a:t>config –-global user.name “</a:t>
            </a:r>
            <a:r>
              <a:rPr lang="en-US" dirty="0" err="1">
                <a:latin typeface="Lucida Console" panose="020B0609040504020204" pitchFamily="49" charset="0"/>
              </a:rPr>
              <a:t>AmirKooshky</a:t>
            </a:r>
            <a:r>
              <a:rPr lang="en-US" dirty="0">
                <a:latin typeface="Lucida Console" panose="020B0609040504020204" pitchFamily="49" charset="0"/>
              </a:rPr>
              <a:t>”</a:t>
            </a:r>
          </a:p>
          <a:p>
            <a:endParaRPr lang="en-US" dirty="0">
              <a:latin typeface="Lucida Console" panose="020B0609040504020204" pitchFamily="49" charset="0"/>
            </a:endParaRPr>
          </a:p>
          <a:p>
            <a:r>
              <a:rPr lang="en-US" sz="1800" dirty="0">
                <a:latin typeface="Lucida Console" panose="020B0609040504020204" pitchFamily="49" charset="0"/>
              </a:rPr>
              <a:t>$ git </a:t>
            </a:r>
            <a:r>
              <a:rPr lang="en-US" dirty="0">
                <a:latin typeface="Lucida Console" panose="020B0609040504020204" pitchFamily="49" charset="0"/>
              </a:rPr>
              <a:t>config –-global </a:t>
            </a:r>
            <a:r>
              <a:rPr lang="en-US" dirty="0" err="1">
                <a:latin typeface="Lucida Console" panose="020B0609040504020204" pitchFamily="49" charset="0"/>
              </a:rPr>
              <a:t>user.email</a:t>
            </a:r>
            <a:r>
              <a:rPr lang="en-US" dirty="0">
                <a:latin typeface="Lucida Console" panose="020B0609040504020204" pitchFamily="49" charset="0"/>
              </a:rPr>
              <a:t> “kooshkya@gmail.com”</a:t>
            </a:r>
          </a:p>
          <a:p>
            <a:endParaRPr lang="en-US" sz="1800" dirty="0">
              <a:latin typeface="Lucida Console" panose="020B0609040504020204" pitchFamily="49" charset="0"/>
            </a:endParaRPr>
          </a:p>
        </p:txBody>
      </p:sp>
      <p:pic>
        <p:nvPicPr>
          <p:cNvPr id="16" name="Picture 15" descr="Text&#10;&#10;Description automatically generated">
            <a:extLst>
              <a:ext uri="{FF2B5EF4-FFF2-40B4-BE49-F238E27FC236}">
                <a16:creationId xmlns:a16="http://schemas.microsoft.com/office/drawing/2014/main" id="{27D6A88B-4387-6359-1DFB-DDA62D9ED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3843" y="4381030"/>
            <a:ext cx="6281764" cy="2198195"/>
          </a:xfrm>
          <a:prstGeom prst="rect">
            <a:avLst/>
          </a:prstGeom>
        </p:spPr>
      </p:pic>
      <p:sp>
        <p:nvSpPr>
          <p:cNvPr id="17" name="Rectangle: Top Corners Rounded 16">
            <a:extLst>
              <a:ext uri="{FF2B5EF4-FFF2-40B4-BE49-F238E27FC236}">
                <a16:creationId xmlns:a16="http://schemas.microsoft.com/office/drawing/2014/main" id="{302F0041-A392-483F-A912-FD9D9748537E}"/>
              </a:ext>
            </a:extLst>
          </p:cNvPr>
          <p:cNvSpPr/>
          <p:nvPr/>
        </p:nvSpPr>
        <p:spPr>
          <a:xfrm>
            <a:off x="8998534" y="2437561"/>
            <a:ext cx="3107184" cy="209513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Remove the --global option to isolate changes to the current repository</a:t>
            </a:r>
          </a:p>
        </p:txBody>
      </p:sp>
      <p:sp>
        <p:nvSpPr>
          <p:cNvPr id="2" name="Rectangle: Top Corners Rounded 1">
            <a:extLst>
              <a:ext uri="{FF2B5EF4-FFF2-40B4-BE49-F238E27FC236}">
                <a16:creationId xmlns:a16="http://schemas.microsoft.com/office/drawing/2014/main" id="{D85CE7BC-B6A9-35C2-A2AF-EEAF3A88139B}"/>
              </a:ext>
            </a:extLst>
          </p:cNvPr>
          <p:cNvSpPr/>
          <p:nvPr/>
        </p:nvSpPr>
        <p:spPr>
          <a:xfrm>
            <a:off x="8998534" y="172029"/>
            <a:ext cx="3107184" cy="209513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you don’t have git installed, refer to </a:t>
            </a:r>
            <a:r>
              <a:rPr lang="en-US" dirty="0">
                <a:hlinkClick r:id="rId4"/>
              </a:rPr>
              <a:t>this link</a:t>
            </a:r>
            <a:endParaRPr lang="en-US" dirty="0"/>
          </a:p>
        </p:txBody>
      </p:sp>
    </p:spTree>
    <p:extLst>
      <p:ext uri="{BB962C8B-B14F-4D97-AF65-F5344CB8AC3E}">
        <p14:creationId xmlns:p14="http://schemas.microsoft.com/office/powerpoint/2010/main" val="4518247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1D4F7A71-16FF-C67C-FBAF-E052CAF45DAA}"/>
              </a:ext>
            </a:extLst>
          </p:cNvPr>
          <p:cNvSpPr/>
          <p:nvPr/>
        </p:nvSpPr>
        <p:spPr>
          <a:xfrm>
            <a:off x="2583402" y="4663934"/>
            <a:ext cx="6844683" cy="19188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8BA2C3E-EEF5-4186-6365-198EC4B9D723}"/>
              </a:ext>
            </a:extLst>
          </p:cNvPr>
          <p:cNvSpPr/>
          <p:nvPr/>
        </p:nvSpPr>
        <p:spPr>
          <a:xfrm>
            <a:off x="1485530" y="859983"/>
            <a:ext cx="9135122" cy="3649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BDE8648-F8BD-4B38-54EB-09CCEFEFACE9}"/>
              </a:ext>
            </a:extLst>
          </p:cNvPr>
          <p:cNvSpPr txBox="1"/>
          <p:nvPr/>
        </p:nvSpPr>
        <p:spPr>
          <a:xfrm>
            <a:off x="2676616" y="275208"/>
            <a:ext cx="6019061"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The HEAD (part 2)</a:t>
            </a:r>
          </a:p>
        </p:txBody>
      </p:sp>
      <p:sp>
        <p:nvSpPr>
          <p:cNvPr id="11" name="TextBox 10">
            <a:extLst>
              <a:ext uri="{FF2B5EF4-FFF2-40B4-BE49-F238E27FC236}">
                <a16:creationId xmlns:a16="http://schemas.microsoft.com/office/drawing/2014/main" id="{C20D166F-D6F4-0C98-189F-2ECF5E345CD7}"/>
              </a:ext>
            </a:extLst>
          </p:cNvPr>
          <p:cNvSpPr txBox="1"/>
          <p:nvPr/>
        </p:nvSpPr>
        <p:spPr>
          <a:xfrm>
            <a:off x="1889243" y="1014061"/>
            <a:ext cx="8413511" cy="3170099"/>
          </a:xfrm>
          <a:prstGeom prst="rect">
            <a:avLst/>
          </a:prstGeom>
          <a:noFill/>
        </p:spPr>
        <p:txBody>
          <a:bodyPr wrap="square" rtlCol="0">
            <a:spAutoFit/>
          </a:bodyPr>
          <a:lstStyle/>
          <a:p>
            <a:pPr algn="ctr"/>
            <a:r>
              <a:rPr lang="en-US" sz="2000" b="1" dirty="0">
                <a:cs typeface="Times New Roman" panose="02020603050405020304" pitchFamily="18" charset="0"/>
              </a:rPr>
              <a:t>A note on the staging area: </a:t>
            </a:r>
            <a:r>
              <a:rPr lang="en-US" sz="2000" dirty="0">
                <a:cs typeface="Times New Roman" panose="02020603050405020304" pitchFamily="18" charset="0"/>
              </a:rPr>
              <a:t>the staging area does NOT change when you make a commit. What changes is what the HEAD points to. When you commit, a new commit is created that matches the content of the index. The head is then updated to point to this new commit. So when the content of HEAD is compared with the index, no differences are detected, and git status does not show any “uncommitted” changes.</a:t>
            </a:r>
          </a:p>
          <a:p>
            <a:r>
              <a:rPr lang="en-US" sz="2000" dirty="0">
                <a:cs typeface="Times New Roman" panose="02020603050405020304" pitchFamily="18" charset="0"/>
              </a:rPr>
              <a:t>So what we have been doing so far by committing has been:</a:t>
            </a:r>
          </a:p>
          <a:p>
            <a:pPr marL="457200" indent="-457200">
              <a:buFont typeface="+mj-lt"/>
              <a:buAutoNum type="arabicPeriod"/>
            </a:pPr>
            <a:r>
              <a:rPr lang="en-US" sz="2000" dirty="0">
                <a:cs typeface="Times New Roman" panose="02020603050405020304" pitchFamily="18" charset="0"/>
              </a:rPr>
              <a:t>Creating new commits that match the current state of the index</a:t>
            </a:r>
          </a:p>
          <a:p>
            <a:pPr marL="457200" indent="-457200">
              <a:buFont typeface="+mj-lt"/>
              <a:buAutoNum type="arabicPeriod"/>
            </a:pPr>
            <a:r>
              <a:rPr lang="en-US" sz="2000" dirty="0">
                <a:cs typeface="Times New Roman" panose="02020603050405020304" pitchFamily="18" charset="0"/>
              </a:rPr>
              <a:t>Updating the master/main branch to point to them, thus causing the HEAD to indirectly point to them.</a:t>
            </a:r>
          </a:p>
        </p:txBody>
      </p:sp>
      <p:sp>
        <p:nvSpPr>
          <p:cNvPr id="13" name="TextBox 12">
            <a:extLst>
              <a:ext uri="{FF2B5EF4-FFF2-40B4-BE49-F238E27FC236}">
                <a16:creationId xmlns:a16="http://schemas.microsoft.com/office/drawing/2014/main" id="{43110D00-94C7-5C31-6764-DEC6EB22859E}"/>
              </a:ext>
            </a:extLst>
          </p:cNvPr>
          <p:cNvSpPr txBox="1"/>
          <p:nvPr/>
        </p:nvSpPr>
        <p:spPr>
          <a:xfrm>
            <a:off x="3048738" y="4761589"/>
            <a:ext cx="6094520" cy="1631216"/>
          </a:xfrm>
          <a:prstGeom prst="rect">
            <a:avLst/>
          </a:prstGeom>
          <a:noFill/>
        </p:spPr>
        <p:txBody>
          <a:bodyPr wrap="square">
            <a:spAutoFit/>
          </a:bodyPr>
          <a:lstStyle/>
          <a:p>
            <a:r>
              <a:rPr lang="en-US" sz="2000" dirty="0"/>
              <a:t>When the head points to a commit </a:t>
            </a:r>
            <a:r>
              <a:rPr lang="en-US" sz="2000" b="1" dirty="0"/>
              <a:t>C</a:t>
            </a:r>
            <a:r>
              <a:rPr lang="en-US" sz="2000" dirty="0"/>
              <a:t>, it means that the “last commit” that the index is compared against the commit </a:t>
            </a:r>
            <a:r>
              <a:rPr lang="en-US" sz="2000" b="1" dirty="0"/>
              <a:t>C</a:t>
            </a:r>
            <a:r>
              <a:rPr lang="en-US" sz="2000" dirty="0"/>
              <a:t>. If the index differs from this commit in any file, that difference is counted as an </a:t>
            </a:r>
            <a:r>
              <a:rPr lang="en-US" sz="2000" dirty="0" err="1"/>
              <a:t>uncommited</a:t>
            </a:r>
            <a:r>
              <a:rPr lang="en-US" sz="2000" dirty="0"/>
              <a:t> change and will be committed if you use git commit</a:t>
            </a:r>
          </a:p>
        </p:txBody>
      </p:sp>
    </p:spTree>
    <p:extLst>
      <p:ext uri="{BB962C8B-B14F-4D97-AF65-F5344CB8AC3E}">
        <p14:creationId xmlns:p14="http://schemas.microsoft.com/office/powerpoint/2010/main" val="3831503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it Detached Head: What Is It &amp; How to Recover">
            <a:extLst>
              <a:ext uri="{FF2B5EF4-FFF2-40B4-BE49-F238E27FC236}">
                <a16:creationId xmlns:a16="http://schemas.microsoft.com/office/drawing/2014/main" id="{2574E050-83B5-519A-0DD2-3C57B93F05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0353" y="2591686"/>
            <a:ext cx="4572567" cy="244195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4F953ACD-DEF0-AD4D-90CD-E083588FA0FA}"/>
              </a:ext>
            </a:extLst>
          </p:cNvPr>
          <p:cNvSpPr/>
          <p:nvPr/>
        </p:nvSpPr>
        <p:spPr>
          <a:xfrm>
            <a:off x="1864311" y="5101726"/>
            <a:ext cx="9037468" cy="16017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DC023DF-845A-B862-E72C-D6E52911EAB4}"/>
              </a:ext>
            </a:extLst>
          </p:cNvPr>
          <p:cNvSpPr txBox="1"/>
          <p:nvPr/>
        </p:nvSpPr>
        <p:spPr>
          <a:xfrm>
            <a:off x="2248549" y="5302440"/>
            <a:ext cx="8424909" cy="1200329"/>
          </a:xfrm>
          <a:prstGeom prst="rect">
            <a:avLst/>
          </a:prstGeom>
          <a:noFill/>
        </p:spPr>
        <p:txBody>
          <a:bodyPr wrap="square" rtlCol="0">
            <a:spAutoFit/>
          </a:bodyPr>
          <a:lstStyle/>
          <a:p>
            <a:r>
              <a:rPr lang="en-US" dirty="0"/>
              <a:t>If you make a new commit using the </a:t>
            </a:r>
            <a:r>
              <a:rPr lang="en-US" dirty="0">
                <a:latin typeface="Lucida Bright" panose="02040602050505020304" pitchFamily="18" charset="0"/>
              </a:rPr>
              <a:t>git commit </a:t>
            </a:r>
            <a:r>
              <a:rPr lang="en-US" dirty="0"/>
              <a:t>instruction while in the </a:t>
            </a:r>
            <a:r>
              <a:rPr lang="en-US" b="1" dirty="0"/>
              <a:t>detached head state, </a:t>
            </a:r>
            <a:r>
              <a:rPr lang="en-US" dirty="0"/>
              <a:t>the HEAD will be updated to point to the new commit. If HEAD was pointing to a branch (meaning we were in </a:t>
            </a:r>
            <a:r>
              <a:rPr lang="en-US" b="1" dirty="0"/>
              <a:t>Normal State</a:t>
            </a:r>
            <a:r>
              <a:rPr lang="en-US" dirty="0"/>
              <a:t>), the branch will be updated to point to the new commit, and HEAD will keep pointing at the branch.</a:t>
            </a:r>
          </a:p>
        </p:txBody>
      </p:sp>
      <p:sp>
        <p:nvSpPr>
          <p:cNvPr id="4" name="TextBox 3">
            <a:extLst>
              <a:ext uri="{FF2B5EF4-FFF2-40B4-BE49-F238E27FC236}">
                <a16:creationId xmlns:a16="http://schemas.microsoft.com/office/drawing/2014/main" id="{7A09CD30-278B-66AC-BE98-1AD3C176256E}"/>
              </a:ext>
            </a:extLst>
          </p:cNvPr>
          <p:cNvSpPr txBox="1"/>
          <p:nvPr/>
        </p:nvSpPr>
        <p:spPr>
          <a:xfrm>
            <a:off x="1091953" y="2077960"/>
            <a:ext cx="2530136" cy="1477328"/>
          </a:xfrm>
          <a:prstGeom prst="rect">
            <a:avLst/>
          </a:prstGeom>
          <a:noFill/>
        </p:spPr>
        <p:txBody>
          <a:bodyPr wrap="square" rtlCol="0">
            <a:spAutoFit/>
          </a:bodyPr>
          <a:lstStyle/>
          <a:p>
            <a:r>
              <a:rPr lang="en-US" dirty="0"/>
              <a:t>The HEAD has two states:</a:t>
            </a:r>
          </a:p>
          <a:p>
            <a:r>
              <a:rPr lang="en-US" dirty="0"/>
              <a:t>Depending on whether it points to a commit or to a branch</a:t>
            </a:r>
          </a:p>
        </p:txBody>
      </p:sp>
      <p:cxnSp>
        <p:nvCxnSpPr>
          <p:cNvPr id="5" name="Straight Arrow Connector 4">
            <a:extLst>
              <a:ext uri="{FF2B5EF4-FFF2-40B4-BE49-F238E27FC236}">
                <a16:creationId xmlns:a16="http://schemas.microsoft.com/office/drawing/2014/main" id="{243843EC-CDF3-4C3D-92EE-A5D2BA15AA7B}"/>
              </a:ext>
            </a:extLst>
          </p:cNvPr>
          <p:cNvCxnSpPr/>
          <p:nvPr/>
        </p:nvCxnSpPr>
        <p:spPr>
          <a:xfrm flipV="1">
            <a:off x="3622089" y="1886286"/>
            <a:ext cx="1651246" cy="788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BA79F275-C312-93CB-F7E6-77FBE3EF6BCF}"/>
              </a:ext>
            </a:extLst>
          </p:cNvPr>
          <p:cNvCxnSpPr>
            <a:cxnSpLocks/>
          </p:cNvCxnSpPr>
          <p:nvPr/>
        </p:nvCxnSpPr>
        <p:spPr>
          <a:xfrm>
            <a:off x="3622089" y="2674634"/>
            <a:ext cx="1402672" cy="1508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E9C7D46-EE25-943F-B3DC-576949F35344}"/>
              </a:ext>
            </a:extLst>
          </p:cNvPr>
          <p:cNvSpPr txBox="1"/>
          <p:nvPr/>
        </p:nvSpPr>
        <p:spPr>
          <a:xfrm>
            <a:off x="5273335" y="1391356"/>
            <a:ext cx="2530136" cy="1200329"/>
          </a:xfrm>
          <a:prstGeom prst="rect">
            <a:avLst/>
          </a:prstGeom>
          <a:noFill/>
        </p:spPr>
        <p:txBody>
          <a:bodyPr wrap="square" rtlCol="0">
            <a:spAutoFit/>
          </a:bodyPr>
          <a:lstStyle/>
          <a:p>
            <a:r>
              <a:rPr lang="en-US" b="1" dirty="0"/>
              <a:t>Normal State</a:t>
            </a:r>
            <a:r>
              <a:rPr lang="en-US" dirty="0"/>
              <a:t>: When head is pointing to a branch (for example master</a:t>
            </a:r>
          </a:p>
        </p:txBody>
      </p:sp>
      <p:pic>
        <p:nvPicPr>
          <p:cNvPr id="8" name="Picture 2" descr="What is HEAD in Git? - Stack Overflow">
            <a:extLst>
              <a:ext uri="{FF2B5EF4-FFF2-40B4-BE49-F238E27FC236}">
                <a16:creationId xmlns:a16="http://schemas.microsoft.com/office/drawing/2014/main" id="{FE7EEC9C-CC82-8999-A5F1-ED7576961E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4897" y="497150"/>
            <a:ext cx="3307499" cy="209453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8A16311-FDB4-3626-2342-A5AAF2099CD3}"/>
              </a:ext>
            </a:extLst>
          </p:cNvPr>
          <p:cNvSpPr txBox="1"/>
          <p:nvPr/>
        </p:nvSpPr>
        <p:spPr>
          <a:xfrm>
            <a:off x="5117976" y="3639127"/>
            <a:ext cx="2530136" cy="923330"/>
          </a:xfrm>
          <a:prstGeom prst="rect">
            <a:avLst/>
          </a:prstGeom>
          <a:noFill/>
        </p:spPr>
        <p:txBody>
          <a:bodyPr wrap="square" rtlCol="0">
            <a:spAutoFit/>
          </a:bodyPr>
          <a:lstStyle/>
          <a:p>
            <a:r>
              <a:rPr lang="en-US" b="1" dirty="0"/>
              <a:t>Detached State</a:t>
            </a:r>
            <a:r>
              <a:rPr lang="en-US" dirty="0"/>
              <a:t>: When head is pointing to a commit, NOT a branch</a:t>
            </a:r>
          </a:p>
        </p:txBody>
      </p:sp>
      <p:sp>
        <p:nvSpPr>
          <p:cNvPr id="10" name="TextBox 9">
            <a:extLst>
              <a:ext uri="{FF2B5EF4-FFF2-40B4-BE49-F238E27FC236}">
                <a16:creationId xmlns:a16="http://schemas.microsoft.com/office/drawing/2014/main" id="{C1D18AD9-BCC1-C21C-652C-EC7CC4D87632}"/>
              </a:ext>
            </a:extLst>
          </p:cNvPr>
          <p:cNvSpPr txBox="1"/>
          <p:nvPr/>
        </p:nvSpPr>
        <p:spPr>
          <a:xfrm>
            <a:off x="2676616" y="275208"/>
            <a:ext cx="6019061"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The HEAD (part 3)</a:t>
            </a:r>
          </a:p>
        </p:txBody>
      </p:sp>
    </p:spTree>
    <p:extLst>
      <p:ext uri="{BB962C8B-B14F-4D97-AF65-F5344CB8AC3E}">
        <p14:creationId xmlns:p14="http://schemas.microsoft.com/office/powerpoint/2010/main" val="1168164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CF7527-4EC2-A094-5516-CA28EECBCD18}"/>
              </a:ext>
            </a:extLst>
          </p:cNvPr>
          <p:cNvSpPr txBox="1"/>
          <p:nvPr/>
        </p:nvSpPr>
        <p:spPr>
          <a:xfrm>
            <a:off x="2676616" y="275208"/>
            <a:ext cx="6019061"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The HEAD (part 4)</a:t>
            </a:r>
          </a:p>
        </p:txBody>
      </p:sp>
      <p:sp>
        <p:nvSpPr>
          <p:cNvPr id="3" name="TextBox 2">
            <a:extLst>
              <a:ext uri="{FF2B5EF4-FFF2-40B4-BE49-F238E27FC236}">
                <a16:creationId xmlns:a16="http://schemas.microsoft.com/office/drawing/2014/main" id="{709DDCCD-5514-E211-ACEF-E155033C0012}"/>
              </a:ext>
            </a:extLst>
          </p:cNvPr>
          <p:cNvSpPr txBox="1"/>
          <p:nvPr/>
        </p:nvSpPr>
        <p:spPr>
          <a:xfrm>
            <a:off x="1883545" y="1176855"/>
            <a:ext cx="8424909" cy="1323439"/>
          </a:xfrm>
          <a:prstGeom prst="rect">
            <a:avLst/>
          </a:prstGeom>
          <a:noFill/>
        </p:spPr>
        <p:txBody>
          <a:bodyPr wrap="square" rtlCol="0">
            <a:spAutoFit/>
          </a:bodyPr>
          <a:lstStyle/>
          <a:p>
            <a:r>
              <a:rPr lang="en-US" sz="1600" dirty="0"/>
              <a:t>If you are in </a:t>
            </a:r>
            <a:r>
              <a:rPr lang="en-US" sz="1600" b="1" dirty="0"/>
              <a:t>detached head state, </a:t>
            </a:r>
            <a:r>
              <a:rPr lang="en-US" sz="1600" dirty="0"/>
              <a:t>if you commit changes, head will be updated to point to the new commit, but no branch will move to point to that commit.</a:t>
            </a:r>
          </a:p>
          <a:p>
            <a:r>
              <a:rPr lang="en-US" sz="1600" dirty="0"/>
              <a:t>If you are in </a:t>
            </a:r>
            <a:r>
              <a:rPr lang="en-US" sz="1600" b="1" dirty="0"/>
              <a:t>normal head state, </a:t>
            </a:r>
            <a:r>
              <a:rPr lang="en-US" sz="1600" dirty="0"/>
              <a:t>HEAD and the branch it is pointing to will be updated to point to the new commit (the branch will point to the commit and the head will still point to the branch). This is called “normal” because you will always have access to that commit through your branch.</a:t>
            </a:r>
          </a:p>
        </p:txBody>
      </p:sp>
      <p:sp>
        <p:nvSpPr>
          <p:cNvPr id="4" name="TextBox 3">
            <a:extLst>
              <a:ext uri="{FF2B5EF4-FFF2-40B4-BE49-F238E27FC236}">
                <a16:creationId xmlns:a16="http://schemas.microsoft.com/office/drawing/2014/main" id="{F55B6AA9-7B78-5082-EBE8-07ABE9C7E1D4}"/>
              </a:ext>
            </a:extLst>
          </p:cNvPr>
          <p:cNvSpPr txBox="1"/>
          <p:nvPr/>
        </p:nvSpPr>
        <p:spPr>
          <a:xfrm>
            <a:off x="2631119" y="2817167"/>
            <a:ext cx="6929762" cy="3970318"/>
          </a:xfrm>
          <a:prstGeom prst="rect">
            <a:avLst/>
          </a:prstGeom>
          <a:noFill/>
        </p:spPr>
        <p:txBody>
          <a:bodyPr wrap="square">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Updating HEAD to point to a new branch/commit</a:t>
            </a:r>
            <a:endParaRPr lang="en-US" sz="1800" b="1"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Lucida Console" panose="020B0609040504020204" pitchFamily="49" charset="0"/>
              </a:rPr>
              <a:t>$ git checkout &lt;branch name&gt;</a:t>
            </a:r>
          </a:p>
          <a:p>
            <a:endParaRPr lang="en-US" sz="1800" dirty="0">
              <a:latin typeface="+mj-lt"/>
            </a:endParaRPr>
          </a:p>
          <a:p>
            <a:r>
              <a:rPr lang="en-US" sz="1800" dirty="0">
                <a:latin typeface="Lucida Console" panose="020B0609040504020204" pitchFamily="49" charset="0"/>
              </a:rPr>
              <a:t>$ git checkout &lt;commit hash&gt;</a:t>
            </a:r>
          </a:p>
          <a:p>
            <a:endParaRPr lang="en-US" dirty="0">
              <a:latin typeface="Lucida Console" panose="020B0609040504020204" pitchFamily="49" charset="0"/>
            </a:endParaRPr>
          </a:p>
          <a:p>
            <a:r>
              <a:rPr lang="en-US" dirty="0">
                <a:latin typeface="Times New Roman" panose="02020603050405020304" pitchFamily="18" charset="0"/>
                <a:cs typeface="Times New Roman" panose="02020603050405020304" pitchFamily="18" charset="0"/>
              </a:rPr>
              <a:t>Git checkout updates the working directory AND staging area to the checked-out commit’s state.</a:t>
            </a:r>
          </a:p>
          <a:p>
            <a:endParaRPr lang="en-US" dirty="0">
              <a:latin typeface="Lucida Console" panose="020B0609040504020204" pitchFamily="49" charset="0"/>
            </a:endParaRPr>
          </a:p>
          <a:p>
            <a:r>
              <a:rPr lang="en-US" dirty="0">
                <a:latin typeface="Times New Roman" panose="02020603050405020304" pitchFamily="18" charset="0"/>
                <a:cs typeface="Times New Roman" panose="02020603050405020304" pitchFamily="18" charset="0"/>
              </a:rPr>
              <a:t>Note that in order to checkout to a commit/branch, you are USUALLY not allowed to have any </a:t>
            </a:r>
            <a:r>
              <a:rPr lang="en-US" dirty="0" err="1">
                <a:latin typeface="Times New Roman" panose="02020603050405020304" pitchFamily="18" charset="0"/>
                <a:cs typeface="Times New Roman" panose="02020603050405020304" pitchFamily="18" charset="0"/>
              </a:rPr>
              <a:t>unstaged</a:t>
            </a:r>
            <a:r>
              <a:rPr lang="en-US" dirty="0">
                <a:latin typeface="Times New Roman" panose="02020603050405020304" pitchFamily="18" charset="0"/>
                <a:cs typeface="Times New Roman" panose="02020603050405020304" pitchFamily="18" charset="0"/>
              </a:rPr>
              <a:t> or </a:t>
            </a:r>
            <a:r>
              <a:rPr lang="en-US" dirty="0" err="1">
                <a:latin typeface="Times New Roman" panose="02020603050405020304" pitchFamily="18" charset="0"/>
                <a:cs typeface="Times New Roman" panose="02020603050405020304" pitchFamily="18" charset="0"/>
              </a:rPr>
              <a:t>uncommited</a:t>
            </a:r>
            <a:r>
              <a:rPr lang="en-US" dirty="0">
                <a:latin typeface="Times New Roman" panose="02020603050405020304" pitchFamily="18" charset="0"/>
                <a:cs typeface="Times New Roman" panose="02020603050405020304" pitchFamily="18" charset="0"/>
              </a:rPr>
              <a:t> changes. In short, </a:t>
            </a:r>
            <a:r>
              <a:rPr lang="en-US" dirty="0">
                <a:latin typeface="Lucida Bright" panose="02040602050505020304" pitchFamily="18" charset="0"/>
                <a:cs typeface="Times New Roman" panose="02020603050405020304" pitchFamily="18" charset="0"/>
              </a:rPr>
              <a:t>git status </a:t>
            </a:r>
            <a:r>
              <a:rPr lang="en-US" dirty="0">
                <a:latin typeface="Times New Roman" panose="02020603050405020304" pitchFamily="18" charset="0"/>
                <a:cs typeface="Times New Roman" panose="02020603050405020304" pitchFamily="18" charset="0"/>
              </a:rPr>
              <a:t>should not return any </a:t>
            </a:r>
            <a:r>
              <a:rPr lang="en-US" dirty="0" err="1">
                <a:latin typeface="Times New Roman" panose="02020603050405020304" pitchFamily="18" charset="0"/>
                <a:cs typeface="Times New Roman" panose="02020603050405020304" pitchFamily="18" charset="0"/>
              </a:rPr>
              <a:t>unstaged</a:t>
            </a:r>
            <a:r>
              <a:rPr lang="en-US" dirty="0">
                <a:latin typeface="Times New Roman" panose="02020603050405020304" pitchFamily="18" charset="0"/>
                <a:cs typeface="Times New Roman" panose="02020603050405020304" pitchFamily="18" charset="0"/>
              </a:rPr>
              <a:t> or staged changes. Just commit your changes and go back to that branch.</a:t>
            </a:r>
          </a:p>
          <a:p>
            <a:endParaRPr lang="en-US" sz="1800" dirty="0">
              <a:latin typeface="+mj-lt"/>
            </a:endParaRPr>
          </a:p>
        </p:txBody>
      </p:sp>
    </p:spTree>
    <p:extLst>
      <p:ext uri="{BB962C8B-B14F-4D97-AF65-F5344CB8AC3E}">
        <p14:creationId xmlns:p14="http://schemas.microsoft.com/office/powerpoint/2010/main" val="4235152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F42BF0-0DE5-A8DF-4303-7B4F70576C32}"/>
              </a:ext>
            </a:extLst>
          </p:cNvPr>
          <p:cNvSpPr txBox="1"/>
          <p:nvPr/>
        </p:nvSpPr>
        <p:spPr>
          <a:xfrm>
            <a:off x="3308411" y="115410"/>
            <a:ext cx="5575177"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Branch Commands</a:t>
            </a:r>
          </a:p>
        </p:txBody>
      </p:sp>
      <p:sp>
        <p:nvSpPr>
          <p:cNvPr id="4" name="TextBox 3">
            <a:extLst>
              <a:ext uri="{FF2B5EF4-FFF2-40B4-BE49-F238E27FC236}">
                <a16:creationId xmlns:a16="http://schemas.microsoft.com/office/drawing/2014/main" id="{889D8BA1-4F41-9C56-B31A-A8E8B4E3D445}"/>
              </a:ext>
            </a:extLst>
          </p:cNvPr>
          <p:cNvSpPr txBox="1"/>
          <p:nvPr/>
        </p:nvSpPr>
        <p:spPr>
          <a:xfrm>
            <a:off x="2329092" y="1098977"/>
            <a:ext cx="7533814" cy="5632311"/>
          </a:xfrm>
          <a:prstGeom prst="rect">
            <a:avLst/>
          </a:prstGeom>
          <a:noFill/>
        </p:spPr>
        <p:txBody>
          <a:bodyPr wrap="square">
            <a:spAutoFit/>
          </a:bodyPr>
          <a:lstStyle/>
          <a:p>
            <a:r>
              <a:rPr lang="en-US" sz="1800" dirty="0">
                <a:latin typeface="Lucida Console" panose="020B0609040504020204" pitchFamily="49" charset="0"/>
              </a:rPr>
              <a:t>$ git branch</a:t>
            </a:r>
          </a:p>
          <a:p>
            <a:r>
              <a:rPr lang="en-US" dirty="0">
                <a:latin typeface="+mj-lt"/>
              </a:rPr>
              <a:t>List all branches. Puts a * beside the branch that HEAD currently points to. If HEAD is detached, will print the commit hash that HEAD points to.</a:t>
            </a:r>
          </a:p>
          <a:p>
            <a:endParaRPr lang="en-US" dirty="0">
              <a:latin typeface="+mj-lt"/>
            </a:endParaRPr>
          </a:p>
          <a:p>
            <a:r>
              <a:rPr lang="en-US" sz="1800" dirty="0">
                <a:latin typeface="Lucida Console" panose="020B0609040504020204" pitchFamily="49" charset="0"/>
              </a:rPr>
              <a:t>$ git branch &lt;branch name&gt;</a:t>
            </a:r>
            <a:endParaRPr lang="en-US" sz="1800" dirty="0">
              <a:latin typeface="+mj-lt"/>
            </a:endParaRPr>
          </a:p>
          <a:p>
            <a:r>
              <a:rPr lang="en-US" sz="1800" dirty="0">
                <a:latin typeface="+mj-lt"/>
              </a:rPr>
              <a:t>Creates a new branch </a:t>
            </a:r>
            <a:r>
              <a:rPr lang="en-US" dirty="0">
                <a:latin typeface="+mj-lt"/>
              </a:rPr>
              <a:t>with the given name to point to whatever commit HEAD is pointing to.</a:t>
            </a:r>
          </a:p>
          <a:p>
            <a:endParaRPr lang="en-US" sz="1800" dirty="0">
              <a:latin typeface="+mj-lt"/>
            </a:endParaRPr>
          </a:p>
          <a:p>
            <a:r>
              <a:rPr lang="en-US" sz="1800" dirty="0">
                <a:latin typeface="Lucida Console" panose="020B0609040504020204" pitchFamily="49" charset="0"/>
              </a:rPr>
              <a:t>$ git checkout -b &lt;branch name&gt; &lt;commit hash&gt;</a:t>
            </a:r>
          </a:p>
          <a:p>
            <a:r>
              <a:rPr lang="en-US" dirty="0">
                <a:latin typeface="+mj-lt"/>
              </a:rPr>
              <a:t>Checks out the given commit and also creates a new branch with the given name to point to it (the HEAD will point to the newly created branch, NOT the commit, so it will not be detached)</a:t>
            </a:r>
          </a:p>
          <a:p>
            <a:endParaRPr lang="en-US" sz="1800" dirty="0">
              <a:latin typeface="+mj-lt"/>
            </a:endParaRPr>
          </a:p>
          <a:p>
            <a:r>
              <a:rPr lang="en-US" sz="1800" dirty="0">
                <a:latin typeface="Lucida Console" panose="020B0609040504020204" pitchFamily="49" charset="0"/>
              </a:rPr>
              <a:t>$ git branch –d &lt;branch name&gt;</a:t>
            </a:r>
          </a:p>
          <a:p>
            <a:r>
              <a:rPr lang="en-US" dirty="0">
                <a:latin typeface="+mj-lt"/>
              </a:rPr>
              <a:t>Deletes the given branch name.</a:t>
            </a:r>
          </a:p>
          <a:p>
            <a:endParaRPr lang="en-US" dirty="0">
              <a:latin typeface="+mj-lt"/>
            </a:endParaRPr>
          </a:p>
          <a:p>
            <a:r>
              <a:rPr lang="en-US" sz="1800" dirty="0">
                <a:latin typeface="Lucida Console" panose="020B0609040504020204" pitchFamily="49" charset="0"/>
              </a:rPr>
              <a:t>$ git log --all</a:t>
            </a:r>
          </a:p>
          <a:p>
            <a:r>
              <a:rPr lang="en-US" dirty="0">
                <a:latin typeface="+mj-lt"/>
              </a:rPr>
              <a:t>Show commits and branches and tags for ALL branches, not just the current one’s</a:t>
            </a:r>
          </a:p>
          <a:p>
            <a:endParaRPr lang="en-US" sz="1800" dirty="0">
              <a:latin typeface="+mj-lt"/>
            </a:endParaRPr>
          </a:p>
        </p:txBody>
      </p:sp>
    </p:spTree>
    <p:extLst>
      <p:ext uri="{BB962C8B-B14F-4D97-AF65-F5344CB8AC3E}">
        <p14:creationId xmlns:p14="http://schemas.microsoft.com/office/powerpoint/2010/main" val="8720255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1">
            <a:hlinkClick r:id="rId2" action="ppaction://hlinkfile"/>
            <a:extLst>
              <a:ext uri="{FF2B5EF4-FFF2-40B4-BE49-F238E27FC236}">
                <a16:creationId xmlns:a16="http://schemas.microsoft.com/office/drawing/2014/main" id="{27A1C390-28BF-FAF5-7A20-D58D033E59D0}"/>
              </a:ext>
            </a:extLst>
          </p:cNvPr>
          <p:cNvSpPr/>
          <p:nvPr/>
        </p:nvSpPr>
        <p:spPr>
          <a:xfrm>
            <a:off x="2380695" y="1054223"/>
            <a:ext cx="7430609" cy="474955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Project 4</a:t>
            </a:r>
          </a:p>
        </p:txBody>
      </p:sp>
    </p:spTree>
    <p:extLst>
      <p:ext uri="{BB962C8B-B14F-4D97-AF65-F5344CB8AC3E}">
        <p14:creationId xmlns:p14="http://schemas.microsoft.com/office/powerpoint/2010/main" val="10326581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F1185C-1629-A781-FC0A-24A564FCC0BC}"/>
              </a:ext>
            </a:extLst>
          </p:cNvPr>
          <p:cNvSpPr txBox="1"/>
          <p:nvPr/>
        </p:nvSpPr>
        <p:spPr>
          <a:xfrm>
            <a:off x="2389572" y="541539"/>
            <a:ext cx="7412855" cy="5016758"/>
          </a:xfrm>
          <a:prstGeom prst="rect">
            <a:avLst/>
          </a:prstGeom>
          <a:noFill/>
        </p:spPr>
        <p:txBody>
          <a:bodyPr wrap="square" rtlCol="0">
            <a:spAutoFit/>
          </a:bodyPr>
          <a:lstStyle/>
          <a:p>
            <a:pPr algn="ctr"/>
            <a:r>
              <a:rPr lang="en-US" sz="3000" dirty="0">
                <a:latin typeface="Aharoni" panose="02010803020104030203" pitchFamily="2" charset="-79"/>
                <a:cs typeface="Aharoni" panose="02010803020104030203" pitchFamily="2" charset="-79"/>
              </a:rPr>
              <a:t>What are branches for?</a:t>
            </a:r>
          </a:p>
          <a:p>
            <a:pPr algn="ctr"/>
            <a:endParaRPr lang="en-US" sz="3000" dirty="0">
              <a:latin typeface="Aharoni" panose="02010803020104030203" pitchFamily="2" charset="-79"/>
              <a:cs typeface="Aharoni" panose="02010803020104030203" pitchFamily="2" charset="-79"/>
            </a:endParaRP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Making features: </a:t>
            </a:r>
            <a:r>
              <a:rPr lang="en-US" sz="2000" dirty="0">
                <a:latin typeface="Times New Roman" panose="02020603050405020304" pitchFamily="18" charset="0"/>
                <a:cs typeface="Times New Roman" panose="02020603050405020304" pitchFamily="18" charset="0"/>
              </a:rPr>
              <a:t>When you want to make changes to the code but still have a backup of the current state of your repo (in case you break things!), you can create a new branch on the commit you are at right now and make the changes you want to make and commit them. As we have seen, the new commits will create their separate “branch” in the git DAG and the commit “path” of our main “branch” will be separate. If at any point we actually “break stuff” and wish to go back to before we had made our changes, we can simply checkout the branch we were originally on and revert any changes we made. But if we don’t break things and actually want to apply the changes we have made on the new branch to our main/master branch, there is a mechanism called “git merge” that we will cover later that allows us to do that.</a:t>
            </a:r>
          </a:p>
        </p:txBody>
      </p:sp>
    </p:spTree>
    <p:extLst>
      <p:ext uri="{BB962C8B-B14F-4D97-AF65-F5344CB8AC3E}">
        <p14:creationId xmlns:p14="http://schemas.microsoft.com/office/powerpoint/2010/main" val="115630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F1185C-1629-A781-FC0A-24A564FCC0BC}"/>
              </a:ext>
            </a:extLst>
          </p:cNvPr>
          <p:cNvSpPr txBox="1"/>
          <p:nvPr/>
        </p:nvSpPr>
        <p:spPr>
          <a:xfrm>
            <a:off x="7768" y="155876"/>
            <a:ext cx="7412855" cy="2092881"/>
          </a:xfrm>
          <a:prstGeom prst="rect">
            <a:avLst/>
          </a:prstGeom>
          <a:noFill/>
        </p:spPr>
        <p:txBody>
          <a:bodyPr wrap="square" rtlCol="0">
            <a:spAutoFit/>
          </a:bodyPr>
          <a:lstStyle/>
          <a:p>
            <a:pPr algn="ctr"/>
            <a:r>
              <a:rPr lang="en-US" sz="3000" dirty="0">
                <a:latin typeface="Aharoni" panose="02010803020104030203" pitchFamily="2" charset="-79"/>
                <a:cs typeface="Aharoni" panose="02010803020104030203" pitchFamily="2" charset="-79"/>
              </a:rPr>
              <a:t>What are branches for?</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Better understanding reset: </a:t>
            </a:r>
            <a:r>
              <a:rPr lang="en-US" sz="2000" dirty="0">
                <a:latin typeface="Times New Roman" panose="02020603050405020304" pitchFamily="18" charset="0"/>
                <a:cs typeface="Times New Roman" panose="02020603050405020304" pitchFamily="18" charset="0"/>
              </a:rPr>
              <a:t>we have introduced used git reset </a:t>
            </a:r>
            <a:r>
              <a:rPr lang="en-US" sz="2000" dirty="0">
                <a:latin typeface="Times New Roman" panose="02020603050405020304" pitchFamily="18" charset="0"/>
                <a:cs typeface="Times New Roman" panose="02020603050405020304" pitchFamily="18" charset="0"/>
                <a:hlinkClick r:id="rId2" action="ppaction://hlinksldjump"/>
              </a:rPr>
              <a:t>here</a:t>
            </a:r>
            <a:r>
              <a:rPr lang="en-US" sz="2000" dirty="0">
                <a:latin typeface="Times New Roman" panose="02020603050405020304" pitchFamily="18" charset="0"/>
                <a:cs typeface="Times New Roman" panose="02020603050405020304" pitchFamily="18" charset="0"/>
              </a:rPr>
              <a:t>. Git reset is a simple git checkout </a:t>
            </a:r>
            <a:r>
              <a:rPr lang="en-US" sz="2000" b="1" dirty="0">
                <a:latin typeface="Times New Roman" panose="02020603050405020304" pitchFamily="18" charset="0"/>
                <a:cs typeface="Times New Roman" panose="02020603050405020304" pitchFamily="18" charset="0"/>
              </a:rPr>
              <a:t>with the difference that if HEAD is in normal state, the HEAD won’t be updated to point to the specified commit, but the branch that HEAD is pointing to will be updated to point to the specified commit</a:t>
            </a:r>
            <a:endParaRPr lang="en-US" sz="2000" dirty="0">
              <a:latin typeface="Times New Roman" panose="02020603050405020304" pitchFamily="18" charset="0"/>
              <a:cs typeface="Times New Roman" panose="02020603050405020304" pitchFamily="18" charset="0"/>
            </a:endParaRPr>
          </a:p>
        </p:txBody>
      </p:sp>
      <p:sp>
        <p:nvSpPr>
          <p:cNvPr id="2" name="Oval 1">
            <a:extLst>
              <a:ext uri="{FF2B5EF4-FFF2-40B4-BE49-F238E27FC236}">
                <a16:creationId xmlns:a16="http://schemas.microsoft.com/office/drawing/2014/main" id="{CFB311AC-0703-8B87-5C92-900732EE310E}"/>
              </a:ext>
            </a:extLst>
          </p:cNvPr>
          <p:cNvSpPr/>
          <p:nvPr/>
        </p:nvSpPr>
        <p:spPr>
          <a:xfrm>
            <a:off x="479394" y="4882718"/>
            <a:ext cx="1482571" cy="14470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 name="Oval 3">
            <a:extLst>
              <a:ext uri="{FF2B5EF4-FFF2-40B4-BE49-F238E27FC236}">
                <a16:creationId xmlns:a16="http://schemas.microsoft.com/office/drawing/2014/main" id="{4BF6A6D4-99E7-6D58-D548-4B3B99A5803D}"/>
              </a:ext>
            </a:extLst>
          </p:cNvPr>
          <p:cNvSpPr/>
          <p:nvPr/>
        </p:nvSpPr>
        <p:spPr>
          <a:xfrm>
            <a:off x="2868966" y="4882718"/>
            <a:ext cx="1482571" cy="14470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6" name="Straight Arrow Connector 5">
            <a:extLst>
              <a:ext uri="{FF2B5EF4-FFF2-40B4-BE49-F238E27FC236}">
                <a16:creationId xmlns:a16="http://schemas.microsoft.com/office/drawing/2014/main" id="{ACAF593A-31A3-4AD0-27DB-73C4A149BE57}"/>
              </a:ext>
            </a:extLst>
          </p:cNvPr>
          <p:cNvCxnSpPr>
            <a:cxnSpLocks/>
            <a:stCxn id="4" idx="2"/>
            <a:endCxn id="2" idx="6"/>
          </p:cNvCxnSpPr>
          <p:nvPr/>
        </p:nvCxnSpPr>
        <p:spPr>
          <a:xfrm flipH="1">
            <a:off x="1961965" y="5606249"/>
            <a:ext cx="90700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2B573147-FDEB-8AE4-0AB9-0760CAE5B24B}"/>
              </a:ext>
            </a:extLst>
          </p:cNvPr>
          <p:cNvSpPr/>
          <p:nvPr/>
        </p:nvSpPr>
        <p:spPr>
          <a:xfrm>
            <a:off x="2936288" y="4031557"/>
            <a:ext cx="1347927"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master</a:t>
            </a:r>
          </a:p>
        </p:txBody>
      </p:sp>
      <p:sp>
        <p:nvSpPr>
          <p:cNvPr id="10" name="Rectangle 9">
            <a:extLst>
              <a:ext uri="{FF2B5EF4-FFF2-40B4-BE49-F238E27FC236}">
                <a16:creationId xmlns:a16="http://schemas.microsoft.com/office/drawing/2014/main" id="{EE526537-143C-9876-AA67-A953875ADC77}"/>
              </a:ext>
            </a:extLst>
          </p:cNvPr>
          <p:cNvSpPr/>
          <p:nvPr/>
        </p:nvSpPr>
        <p:spPr>
          <a:xfrm>
            <a:off x="2936288" y="3152638"/>
            <a:ext cx="1342007"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head</a:t>
            </a:r>
          </a:p>
        </p:txBody>
      </p:sp>
      <p:cxnSp>
        <p:nvCxnSpPr>
          <p:cNvPr id="12" name="Straight Arrow Connector 11">
            <a:extLst>
              <a:ext uri="{FF2B5EF4-FFF2-40B4-BE49-F238E27FC236}">
                <a16:creationId xmlns:a16="http://schemas.microsoft.com/office/drawing/2014/main" id="{F3E6CB08-923D-5E60-F557-60E836323A22}"/>
              </a:ext>
            </a:extLst>
          </p:cNvPr>
          <p:cNvCxnSpPr>
            <a:stCxn id="10" idx="2"/>
            <a:endCxn id="9" idx="0"/>
          </p:cNvCxnSpPr>
          <p:nvPr/>
        </p:nvCxnSpPr>
        <p:spPr>
          <a:xfrm>
            <a:off x="3607292" y="3605399"/>
            <a:ext cx="2960" cy="42615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 name="Straight Arrow Connector 13">
            <a:extLst>
              <a:ext uri="{FF2B5EF4-FFF2-40B4-BE49-F238E27FC236}">
                <a16:creationId xmlns:a16="http://schemas.microsoft.com/office/drawing/2014/main" id="{7860D746-1BD2-C901-6E0A-493630184A62}"/>
              </a:ext>
            </a:extLst>
          </p:cNvPr>
          <p:cNvCxnSpPr>
            <a:stCxn id="9" idx="2"/>
            <a:endCxn id="4" idx="0"/>
          </p:cNvCxnSpPr>
          <p:nvPr/>
        </p:nvCxnSpPr>
        <p:spPr>
          <a:xfrm>
            <a:off x="3610252" y="4484318"/>
            <a:ext cx="0" cy="3984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DBF9D527-1A0B-06BC-DCF3-DEAB62726876}"/>
              </a:ext>
            </a:extLst>
          </p:cNvPr>
          <p:cNvCxnSpPr>
            <a:cxnSpLocks/>
            <a:endCxn id="21" idx="3"/>
          </p:cNvCxnSpPr>
          <p:nvPr/>
        </p:nvCxnSpPr>
        <p:spPr>
          <a:xfrm flipV="1">
            <a:off x="4085733" y="3044177"/>
            <a:ext cx="3668526" cy="2365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5371B9D-9D70-6EE1-F857-D384555FFA92}"/>
              </a:ext>
            </a:extLst>
          </p:cNvPr>
          <p:cNvSpPr txBox="1"/>
          <p:nvPr/>
        </p:nvSpPr>
        <p:spPr>
          <a:xfrm rot="19696260">
            <a:off x="4973150" y="3733428"/>
            <a:ext cx="2086253" cy="369332"/>
          </a:xfrm>
          <a:prstGeom prst="rect">
            <a:avLst/>
          </a:prstGeom>
          <a:noFill/>
        </p:spPr>
        <p:txBody>
          <a:bodyPr wrap="square" rtlCol="0">
            <a:spAutoFit/>
          </a:bodyPr>
          <a:lstStyle/>
          <a:p>
            <a:r>
              <a:rPr lang="en-US" dirty="0">
                <a:latin typeface="Lucida Bright" panose="02040602050505020304" pitchFamily="18" charset="0"/>
              </a:rPr>
              <a:t>$ git checkout 1</a:t>
            </a:r>
          </a:p>
        </p:txBody>
      </p:sp>
      <p:sp>
        <p:nvSpPr>
          <p:cNvPr id="21" name="Oval 20">
            <a:extLst>
              <a:ext uri="{FF2B5EF4-FFF2-40B4-BE49-F238E27FC236}">
                <a16:creationId xmlns:a16="http://schemas.microsoft.com/office/drawing/2014/main" id="{2020C2D5-FD30-2E32-143F-BE4447435A2C}"/>
              </a:ext>
            </a:extLst>
          </p:cNvPr>
          <p:cNvSpPr/>
          <p:nvPr/>
        </p:nvSpPr>
        <p:spPr>
          <a:xfrm>
            <a:off x="7537142" y="1809033"/>
            <a:ext cx="1482571" cy="14470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2" name="Oval 21">
            <a:extLst>
              <a:ext uri="{FF2B5EF4-FFF2-40B4-BE49-F238E27FC236}">
                <a16:creationId xmlns:a16="http://schemas.microsoft.com/office/drawing/2014/main" id="{74B145A4-9D58-A39F-A38E-EBD4E0CD9BC6}"/>
              </a:ext>
            </a:extLst>
          </p:cNvPr>
          <p:cNvSpPr/>
          <p:nvPr/>
        </p:nvSpPr>
        <p:spPr>
          <a:xfrm>
            <a:off x="9926714" y="1809033"/>
            <a:ext cx="1482571" cy="14470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23" name="Straight Arrow Connector 22">
            <a:extLst>
              <a:ext uri="{FF2B5EF4-FFF2-40B4-BE49-F238E27FC236}">
                <a16:creationId xmlns:a16="http://schemas.microsoft.com/office/drawing/2014/main" id="{15A49ECD-BAC1-8448-7EBD-0F4D0FF4E528}"/>
              </a:ext>
            </a:extLst>
          </p:cNvPr>
          <p:cNvCxnSpPr>
            <a:cxnSpLocks/>
            <a:stCxn id="22" idx="2"/>
            <a:endCxn id="21" idx="6"/>
          </p:cNvCxnSpPr>
          <p:nvPr/>
        </p:nvCxnSpPr>
        <p:spPr>
          <a:xfrm flipH="1">
            <a:off x="9019713" y="2532564"/>
            <a:ext cx="90700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4" name="Rectangle 23">
            <a:extLst>
              <a:ext uri="{FF2B5EF4-FFF2-40B4-BE49-F238E27FC236}">
                <a16:creationId xmlns:a16="http://schemas.microsoft.com/office/drawing/2014/main" id="{027002A5-F9A6-3DEF-25B9-1DC52FC58574}"/>
              </a:ext>
            </a:extLst>
          </p:cNvPr>
          <p:cNvSpPr/>
          <p:nvPr/>
        </p:nvSpPr>
        <p:spPr>
          <a:xfrm>
            <a:off x="9994036" y="957872"/>
            <a:ext cx="1347927"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master</a:t>
            </a:r>
          </a:p>
        </p:txBody>
      </p:sp>
      <p:sp>
        <p:nvSpPr>
          <p:cNvPr id="25" name="Rectangle 24">
            <a:extLst>
              <a:ext uri="{FF2B5EF4-FFF2-40B4-BE49-F238E27FC236}">
                <a16:creationId xmlns:a16="http://schemas.microsoft.com/office/drawing/2014/main" id="{9268178F-9A4A-03A2-3033-B99B719BB2AE}"/>
              </a:ext>
            </a:extLst>
          </p:cNvPr>
          <p:cNvSpPr/>
          <p:nvPr/>
        </p:nvSpPr>
        <p:spPr>
          <a:xfrm>
            <a:off x="7607423" y="505111"/>
            <a:ext cx="1342007"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head</a:t>
            </a:r>
          </a:p>
        </p:txBody>
      </p:sp>
      <p:cxnSp>
        <p:nvCxnSpPr>
          <p:cNvPr id="26" name="Straight Arrow Connector 25">
            <a:extLst>
              <a:ext uri="{FF2B5EF4-FFF2-40B4-BE49-F238E27FC236}">
                <a16:creationId xmlns:a16="http://schemas.microsoft.com/office/drawing/2014/main" id="{7E1B2CA0-084B-9C85-5CC7-50AFAFA83158}"/>
              </a:ext>
            </a:extLst>
          </p:cNvPr>
          <p:cNvCxnSpPr>
            <a:cxnSpLocks/>
            <a:stCxn id="25" idx="2"/>
            <a:endCxn id="21" idx="0"/>
          </p:cNvCxnSpPr>
          <p:nvPr/>
        </p:nvCxnSpPr>
        <p:spPr>
          <a:xfrm>
            <a:off x="8278427" y="957872"/>
            <a:ext cx="1" cy="85116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7" name="Straight Arrow Connector 26">
            <a:extLst>
              <a:ext uri="{FF2B5EF4-FFF2-40B4-BE49-F238E27FC236}">
                <a16:creationId xmlns:a16="http://schemas.microsoft.com/office/drawing/2014/main" id="{5B9FE891-FEEF-6C78-E3E0-8729F0702428}"/>
              </a:ext>
            </a:extLst>
          </p:cNvPr>
          <p:cNvCxnSpPr>
            <a:stCxn id="24" idx="2"/>
            <a:endCxn id="22" idx="0"/>
          </p:cNvCxnSpPr>
          <p:nvPr/>
        </p:nvCxnSpPr>
        <p:spPr>
          <a:xfrm>
            <a:off x="10668000" y="1410633"/>
            <a:ext cx="0" cy="3984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1" name="Straight Arrow Connector 30">
            <a:extLst>
              <a:ext uri="{FF2B5EF4-FFF2-40B4-BE49-F238E27FC236}">
                <a16:creationId xmlns:a16="http://schemas.microsoft.com/office/drawing/2014/main" id="{F5EF806B-D5CC-7882-1E3F-8C8DDE48CD2F}"/>
              </a:ext>
            </a:extLst>
          </p:cNvPr>
          <p:cNvCxnSpPr>
            <a:cxnSpLocks/>
          </p:cNvCxnSpPr>
          <p:nvPr/>
        </p:nvCxnSpPr>
        <p:spPr>
          <a:xfrm>
            <a:off x="4492101" y="5823751"/>
            <a:ext cx="3622089" cy="230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94F0AFE-406E-5AEC-45CB-CB6F46A9ADFA}"/>
              </a:ext>
            </a:extLst>
          </p:cNvPr>
          <p:cNvSpPr txBox="1"/>
          <p:nvPr/>
        </p:nvSpPr>
        <p:spPr>
          <a:xfrm rot="167831">
            <a:off x="4832658" y="5514706"/>
            <a:ext cx="2086253" cy="369332"/>
          </a:xfrm>
          <a:prstGeom prst="rect">
            <a:avLst/>
          </a:prstGeom>
          <a:noFill/>
        </p:spPr>
        <p:txBody>
          <a:bodyPr wrap="square" rtlCol="0">
            <a:spAutoFit/>
          </a:bodyPr>
          <a:lstStyle/>
          <a:p>
            <a:r>
              <a:rPr lang="en-US" dirty="0">
                <a:latin typeface="Lucida Bright" panose="02040602050505020304" pitchFamily="18" charset="0"/>
              </a:rPr>
              <a:t>$ git reset 1</a:t>
            </a:r>
          </a:p>
        </p:txBody>
      </p:sp>
      <p:sp>
        <p:nvSpPr>
          <p:cNvPr id="36" name="Oval 35">
            <a:extLst>
              <a:ext uri="{FF2B5EF4-FFF2-40B4-BE49-F238E27FC236}">
                <a16:creationId xmlns:a16="http://schemas.microsoft.com/office/drawing/2014/main" id="{CE75BACF-52C5-D650-FEE3-4D1BE8620D8A}"/>
              </a:ext>
            </a:extLst>
          </p:cNvPr>
          <p:cNvSpPr/>
          <p:nvPr/>
        </p:nvSpPr>
        <p:spPr>
          <a:xfrm>
            <a:off x="8211105" y="5239836"/>
            <a:ext cx="1482571" cy="14470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7" name="Oval 36">
            <a:extLst>
              <a:ext uri="{FF2B5EF4-FFF2-40B4-BE49-F238E27FC236}">
                <a16:creationId xmlns:a16="http://schemas.microsoft.com/office/drawing/2014/main" id="{DB0D0B9F-B774-3BB4-997C-D9D2D53889A0}"/>
              </a:ext>
            </a:extLst>
          </p:cNvPr>
          <p:cNvSpPr/>
          <p:nvPr/>
        </p:nvSpPr>
        <p:spPr>
          <a:xfrm>
            <a:off x="10600677" y="5239836"/>
            <a:ext cx="1482571" cy="14470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38" name="Straight Arrow Connector 37">
            <a:extLst>
              <a:ext uri="{FF2B5EF4-FFF2-40B4-BE49-F238E27FC236}">
                <a16:creationId xmlns:a16="http://schemas.microsoft.com/office/drawing/2014/main" id="{09795694-7CDF-E373-8830-96928EFB5CB5}"/>
              </a:ext>
            </a:extLst>
          </p:cNvPr>
          <p:cNvCxnSpPr>
            <a:cxnSpLocks/>
            <a:stCxn id="37" idx="2"/>
            <a:endCxn id="36" idx="6"/>
          </p:cNvCxnSpPr>
          <p:nvPr/>
        </p:nvCxnSpPr>
        <p:spPr>
          <a:xfrm flipH="1">
            <a:off x="9693676" y="5963367"/>
            <a:ext cx="90700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9" name="Rectangle 38">
            <a:extLst>
              <a:ext uri="{FF2B5EF4-FFF2-40B4-BE49-F238E27FC236}">
                <a16:creationId xmlns:a16="http://schemas.microsoft.com/office/drawing/2014/main" id="{9EC85DBE-AD79-57E6-D6A3-50D51B01757A}"/>
              </a:ext>
            </a:extLst>
          </p:cNvPr>
          <p:cNvSpPr/>
          <p:nvPr/>
        </p:nvSpPr>
        <p:spPr>
          <a:xfrm>
            <a:off x="8211105" y="4436407"/>
            <a:ext cx="1347927"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master</a:t>
            </a:r>
          </a:p>
        </p:txBody>
      </p:sp>
      <p:sp>
        <p:nvSpPr>
          <p:cNvPr id="40" name="Rectangle 39">
            <a:extLst>
              <a:ext uri="{FF2B5EF4-FFF2-40B4-BE49-F238E27FC236}">
                <a16:creationId xmlns:a16="http://schemas.microsoft.com/office/drawing/2014/main" id="{DDCB0056-E6BF-B72D-C18E-A3B04C1E14E5}"/>
              </a:ext>
            </a:extLst>
          </p:cNvPr>
          <p:cNvSpPr/>
          <p:nvPr/>
        </p:nvSpPr>
        <p:spPr>
          <a:xfrm>
            <a:off x="8211105" y="3557488"/>
            <a:ext cx="1342007"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head</a:t>
            </a:r>
          </a:p>
        </p:txBody>
      </p:sp>
      <p:cxnSp>
        <p:nvCxnSpPr>
          <p:cNvPr id="41" name="Straight Arrow Connector 40">
            <a:extLst>
              <a:ext uri="{FF2B5EF4-FFF2-40B4-BE49-F238E27FC236}">
                <a16:creationId xmlns:a16="http://schemas.microsoft.com/office/drawing/2014/main" id="{27915175-E045-0423-B43F-FB0782D42872}"/>
              </a:ext>
            </a:extLst>
          </p:cNvPr>
          <p:cNvCxnSpPr>
            <a:stCxn id="40" idx="2"/>
            <a:endCxn id="39" idx="0"/>
          </p:cNvCxnSpPr>
          <p:nvPr/>
        </p:nvCxnSpPr>
        <p:spPr>
          <a:xfrm>
            <a:off x="8882109" y="4010249"/>
            <a:ext cx="2960" cy="42615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2" name="Straight Arrow Connector 41">
            <a:extLst>
              <a:ext uri="{FF2B5EF4-FFF2-40B4-BE49-F238E27FC236}">
                <a16:creationId xmlns:a16="http://schemas.microsoft.com/office/drawing/2014/main" id="{92CC6B3A-73D7-EEEA-43D6-81B969FBF0AC}"/>
              </a:ext>
            </a:extLst>
          </p:cNvPr>
          <p:cNvCxnSpPr>
            <a:cxnSpLocks/>
            <a:stCxn id="39" idx="2"/>
          </p:cNvCxnSpPr>
          <p:nvPr/>
        </p:nvCxnSpPr>
        <p:spPr>
          <a:xfrm>
            <a:off x="8885069" y="4889168"/>
            <a:ext cx="0" cy="3984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6268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1">
            <a:hlinkClick r:id="rId2" action="ppaction://hlinkfile"/>
            <a:extLst>
              <a:ext uri="{FF2B5EF4-FFF2-40B4-BE49-F238E27FC236}">
                <a16:creationId xmlns:a16="http://schemas.microsoft.com/office/drawing/2014/main" id="{27A1C390-28BF-FAF5-7A20-D58D033E59D0}"/>
              </a:ext>
            </a:extLst>
          </p:cNvPr>
          <p:cNvSpPr/>
          <p:nvPr/>
        </p:nvSpPr>
        <p:spPr>
          <a:xfrm>
            <a:off x="2380695" y="1054223"/>
            <a:ext cx="7430609" cy="474955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Project 5</a:t>
            </a:r>
          </a:p>
        </p:txBody>
      </p:sp>
    </p:spTree>
    <p:extLst>
      <p:ext uri="{BB962C8B-B14F-4D97-AF65-F5344CB8AC3E}">
        <p14:creationId xmlns:p14="http://schemas.microsoft.com/office/powerpoint/2010/main" val="38833512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2B9CE9-E247-5148-DA21-D2BAF5808578}"/>
              </a:ext>
            </a:extLst>
          </p:cNvPr>
          <p:cNvSpPr txBox="1"/>
          <p:nvPr/>
        </p:nvSpPr>
        <p:spPr>
          <a:xfrm>
            <a:off x="2518299" y="257452"/>
            <a:ext cx="7155402" cy="707886"/>
          </a:xfrm>
          <a:prstGeom prst="rect">
            <a:avLst/>
          </a:prstGeom>
          <a:noFill/>
        </p:spPr>
        <p:txBody>
          <a:bodyPr wrap="square" rtlCol="0">
            <a:spAutoFit/>
          </a:bodyPr>
          <a:lstStyle/>
          <a:p>
            <a:pPr algn="ctr"/>
            <a:r>
              <a:rPr lang="en-US" sz="4000" dirty="0">
                <a:latin typeface="Aharoni" panose="02010803020104030203" pitchFamily="2" charset="-79"/>
                <a:cs typeface="Aharoni" panose="02010803020104030203" pitchFamily="2" charset="-79"/>
              </a:rPr>
              <a:t>Merging</a:t>
            </a:r>
          </a:p>
        </p:txBody>
      </p:sp>
      <p:sp>
        <p:nvSpPr>
          <p:cNvPr id="3" name="TextBox 2">
            <a:extLst>
              <a:ext uri="{FF2B5EF4-FFF2-40B4-BE49-F238E27FC236}">
                <a16:creationId xmlns:a16="http://schemas.microsoft.com/office/drawing/2014/main" id="{6A843521-1092-8802-7789-2A2617BC305E}"/>
              </a:ext>
            </a:extLst>
          </p:cNvPr>
          <p:cNvSpPr txBox="1"/>
          <p:nvPr/>
        </p:nvSpPr>
        <p:spPr>
          <a:xfrm>
            <a:off x="1236215" y="1260629"/>
            <a:ext cx="9719569" cy="1477328"/>
          </a:xfrm>
          <a:prstGeom prst="rect">
            <a:avLst/>
          </a:prstGeom>
          <a:noFill/>
        </p:spPr>
        <p:txBody>
          <a:bodyPr wrap="square" rtlCol="0">
            <a:spAutoFit/>
          </a:bodyPr>
          <a:lstStyle/>
          <a:p>
            <a:r>
              <a:rPr lang="en-US" dirty="0"/>
              <a:t>Suppose you are on the master branch. You wish to add a feature so you create a new branch called </a:t>
            </a:r>
            <a:r>
              <a:rPr lang="en-US" b="1" dirty="0"/>
              <a:t>feature</a:t>
            </a:r>
            <a:r>
              <a:rPr lang="en-US" dirty="0"/>
              <a:t> and check it out. You make a few commits and are satisfied with the result so you want to apply the changes to your main branch. The git instruction to do this is </a:t>
            </a:r>
            <a:r>
              <a:rPr lang="en-US" dirty="0">
                <a:latin typeface="Lucida Bright" panose="02040602050505020304" pitchFamily="18" charset="0"/>
              </a:rPr>
              <a:t>“git merge”.</a:t>
            </a:r>
          </a:p>
          <a:p>
            <a:endParaRPr lang="en-US" dirty="0">
              <a:latin typeface="Lucida Bright" panose="02040602050505020304" pitchFamily="18" charset="0"/>
            </a:endParaRPr>
          </a:p>
          <a:p>
            <a:endParaRPr lang="en-US" dirty="0"/>
          </a:p>
        </p:txBody>
      </p:sp>
      <p:sp>
        <p:nvSpPr>
          <p:cNvPr id="5" name="TextBox 4">
            <a:extLst>
              <a:ext uri="{FF2B5EF4-FFF2-40B4-BE49-F238E27FC236}">
                <a16:creationId xmlns:a16="http://schemas.microsoft.com/office/drawing/2014/main" id="{3655307B-6366-B9AB-3829-EA2D5321EE87}"/>
              </a:ext>
            </a:extLst>
          </p:cNvPr>
          <p:cNvSpPr txBox="1"/>
          <p:nvPr/>
        </p:nvSpPr>
        <p:spPr>
          <a:xfrm>
            <a:off x="3048739" y="2360539"/>
            <a:ext cx="6094520" cy="923330"/>
          </a:xfrm>
          <a:prstGeom prst="rect">
            <a:avLst/>
          </a:prstGeom>
          <a:noFill/>
        </p:spPr>
        <p:txBody>
          <a:bodyPr wrap="square">
            <a:spAutoFit/>
          </a:bodyPr>
          <a:lstStyle/>
          <a:p>
            <a:r>
              <a:rPr lang="en-US" sz="1800" dirty="0">
                <a:latin typeface="Lucida Console" panose="020B0609040504020204" pitchFamily="49" charset="0"/>
              </a:rPr>
              <a:t>$ git </a:t>
            </a:r>
            <a:r>
              <a:rPr lang="en-US" dirty="0">
                <a:latin typeface="Lucida Console" panose="020B0609040504020204" pitchFamily="49" charset="0"/>
              </a:rPr>
              <a:t>merge &lt;branch name&gt;</a:t>
            </a:r>
          </a:p>
          <a:p>
            <a:r>
              <a:rPr lang="en-US" dirty="0">
                <a:latin typeface="+mj-lt"/>
              </a:rPr>
              <a:t>Merges &lt;branch name&gt; </a:t>
            </a:r>
            <a:r>
              <a:rPr lang="en-US" b="1" dirty="0">
                <a:latin typeface="+mj-lt"/>
              </a:rPr>
              <a:t>“into” </a:t>
            </a:r>
            <a:r>
              <a:rPr lang="en-US" dirty="0">
                <a:latin typeface="+mj-lt"/>
              </a:rPr>
              <a:t>whatever branch HEAD is pointing to.</a:t>
            </a:r>
            <a:endParaRPr lang="en-US" b="1" dirty="0">
              <a:latin typeface="+mj-lt"/>
            </a:endParaRPr>
          </a:p>
        </p:txBody>
      </p:sp>
      <p:sp>
        <p:nvSpPr>
          <p:cNvPr id="8" name="TextBox 7">
            <a:extLst>
              <a:ext uri="{FF2B5EF4-FFF2-40B4-BE49-F238E27FC236}">
                <a16:creationId xmlns:a16="http://schemas.microsoft.com/office/drawing/2014/main" id="{D487E281-AABB-1895-55E2-E4A890853C57}"/>
              </a:ext>
            </a:extLst>
          </p:cNvPr>
          <p:cNvSpPr txBox="1"/>
          <p:nvPr/>
        </p:nvSpPr>
        <p:spPr>
          <a:xfrm>
            <a:off x="3437136" y="4120044"/>
            <a:ext cx="5317725" cy="1815882"/>
          </a:xfrm>
          <a:prstGeom prst="rect">
            <a:avLst/>
          </a:prstGeom>
          <a:noFill/>
        </p:spPr>
        <p:txBody>
          <a:bodyPr wrap="square" rtlCol="0">
            <a:spAutoFit/>
          </a:bodyPr>
          <a:lstStyle/>
          <a:p>
            <a:pPr algn="ctr"/>
            <a:r>
              <a:rPr lang="en-US" sz="2800" dirty="0">
                <a:solidFill>
                  <a:schemeClr val="accent1"/>
                </a:solidFill>
              </a:rPr>
              <a:t>DON’T EXPECT TO FULLY UNDERSTAND THIS COMMAND JUST YET! THIS IS ONLY A BRIEF SUMMARY OF WHAT IT DOES</a:t>
            </a:r>
          </a:p>
        </p:txBody>
      </p:sp>
    </p:spTree>
    <p:extLst>
      <p:ext uri="{BB962C8B-B14F-4D97-AF65-F5344CB8AC3E}">
        <p14:creationId xmlns:p14="http://schemas.microsoft.com/office/powerpoint/2010/main" val="86552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B1D610-3FAC-74E1-3D07-2282D9175520}"/>
              </a:ext>
            </a:extLst>
          </p:cNvPr>
          <p:cNvSpPr txBox="1"/>
          <p:nvPr/>
        </p:nvSpPr>
        <p:spPr>
          <a:xfrm>
            <a:off x="2518299" y="257452"/>
            <a:ext cx="7155402" cy="707886"/>
          </a:xfrm>
          <a:prstGeom prst="rect">
            <a:avLst/>
          </a:prstGeom>
          <a:noFill/>
        </p:spPr>
        <p:txBody>
          <a:bodyPr wrap="square" rtlCol="0">
            <a:spAutoFit/>
          </a:bodyPr>
          <a:lstStyle/>
          <a:p>
            <a:pPr algn="ctr"/>
            <a:r>
              <a:rPr lang="en-US" sz="4000" dirty="0">
                <a:latin typeface="Aharoni" panose="02010803020104030203" pitchFamily="2" charset="-79"/>
                <a:cs typeface="Aharoni" panose="02010803020104030203" pitchFamily="2" charset="-79"/>
              </a:rPr>
              <a:t>Merging (part 2)</a:t>
            </a:r>
          </a:p>
        </p:txBody>
      </p:sp>
      <p:sp>
        <p:nvSpPr>
          <p:cNvPr id="3" name="TextBox 2">
            <a:extLst>
              <a:ext uri="{FF2B5EF4-FFF2-40B4-BE49-F238E27FC236}">
                <a16:creationId xmlns:a16="http://schemas.microsoft.com/office/drawing/2014/main" id="{51B1A8D8-9921-36BD-D7C6-7B39CFF402C3}"/>
              </a:ext>
            </a:extLst>
          </p:cNvPr>
          <p:cNvSpPr txBox="1"/>
          <p:nvPr/>
        </p:nvSpPr>
        <p:spPr>
          <a:xfrm>
            <a:off x="3086470" y="1961965"/>
            <a:ext cx="6019060" cy="2677656"/>
          </a:xfrm>
          <a:prstGeom prst="rect">
            <a:avLst/>
          </a:prstGeom>
          <a:noFill/>
        </p:spPr>
        <p:txBody>
          <a:bodyPr wrap="square" rtlCol="0">
            <a:spAutoFit/>
          </a:bodyPr>
          <a:lstStyle/>
          <a:p>
            <a:pPr algn="ctr"/>
            <a:r>
              <a:rPr lang="en-US" sz="2400" dirty="0"/>
              <a:t>There are 2 types of merging:</a:t>
            </a:r>
          </a:p>
          <a:p>
            <a:pPr algn="ctr"/>
            <a:endParaRPr lang="en-US" sz="2400" dirty="0"/>
          </a:p>
          <a:p>
            <a:pPr marL="342900" indent="-342900" algn="ctr">
              <a:buFont typeface="+mj-lt"/>
              <a:buAutoNum type="arabicPeriod"/>
            </a:pPr>
            <a:r>
              <a:rPr lang="en-US" sz="2400" b="1" dirty="0"/>
              <a:t>Fast-Forward Merge</a:t>
            </a:r>
          </a:p>
          <a:p>
            <a:pPr marL="342900" indent="-342900" algn="ctr">
              <a:buFont typeface="+mj-lt"/>
              <a:buAutoNum type="arabicPeriod"/>
            </a:pPr>
            <a:r>
              <a:rPr lang="en-US" sz="2400" b="1" dirty="0"/>
              <a:t>Three-Headed Merge</a:t>
            </a:r>
          </a:p>
          <a:p>
            <a:pPr algn="ctr"/>
            <a:endParaRPr lang="en-US" sz="2400" dirty="0"/>
          </a:p>
          <a:p>
            <a:pPr algn="ctr"/>
            <a:r>
              <a:rPr lang="en-US" sz="2400" dirty="0"/>
              <a:t>We will first consider the simpler case: fast-forward merge</a:t>
            </a:r>
          </a:p>
        </p:txBody>
      </p:sp>
    </p:spTree>
    <p:extLst>
      <p:ext uri="{BB962C8B-B14F-4D97-AF65-F5344CB8AC3E}">
        <p14:creationId xmlns:p14="http://schemas.microsoft.com/office/powerpoint/2010/main" val="2572652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loud 5">
            <a:extLst>
              <a:ext uri="{FF2B5EF4-FFF2-40B4-BE49-F238E27FC236}">
                <a16:creationId xmlns:a16="http://schemas.microsoft.com/office/drawing/2014/main" id="{ECDBA742-47C8-BA30-C133-C0E3A53FD72F}"/>
              </a:ext>
            </a:extLst>
          </p:cNvPr>
          <p:cNvSpPr/>
          <p:nvPr/>
        </p:nvSpPr>
        <p:spPr>
          <a:xfrm>
            <a:off x="4018625" y="1866530"/>
            <a:ext cx="4154749" cy="252125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Will be come back to this once we have covered branches</a:t>
            </a:r>
          </a:p>
        </p:txBody>
      </p:sp>
      <p:sp>
        <p:nvSpPr>
          <p:cNvPr id="8" name="TextBox 7">
            <a:extLst>
              <a:ext uri="{FF2B5EF4-FFF2-40B4-BE49-F238E27FC236}">
                <a16:creationId xmlns:a16="http://schemas.microsoft.com/office/drawing/2014/main" id="{B829B769-D2DC-E058-4ACE-F211920CC131}"/>
              </a:ext>
            </a:extLst>
          </p:cNvPr>
          <p:cNvSpPr txBox="1"/>
          <p:nvPr/>
        </p:nvSpPr>
        <p:spPr>
          <a:xfrm>
            <a:off x="2293027" y="545163"/>
            <a:ext cx="7605944" cy="923330"/>
          </a:xfrm>
          <a:prstGeom prst="rect">
            <a:avLst/>
          </a:prstGeom>
          <a:noFill/>
        </p:spPr>
        <p:txBody>
          <a:bodyPr wrap="square">
            <a:spAutoFit/>
          </a:bodyPr>
          <a:lstStyle/>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Change default branch name:</a:t>
            </a:r>
          </a:p>
          <a:p>
            <a:pPr marL="285750" indent="-285750">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Lucida Console" panose="020B0609040504020204" pitchFamily="49" charset="0"/>
              </a:rPr>
              <a:t>$ git </a:t>
            </a:r>
            <a:r>
              <a:rPr lang="en-US" dirty="0">
                <a:latin typeface="Lucida Console" panose="020B0609040504020204" pitchFamily="49" charset="0"/>
              </a:rPr>
              <a:t>config –-global init.defaultBranch main</a:t>
            </a:r>
            <a:endParaRPr lang="en-US" sz="1800" dirty="0">
              <a:latin typeface="Lucida Console" panose="020B0609040504020204" pitchFamily="49" charset="0"/>
            </a:endParaRPr>
          </a:p>
        </p:txBody>
      </p:sp>
      <p:sp>
        <p:nvSpPr>
          <p:cNvPr id="9" name="TextBox 8">
            <a:extLst>
              <a:ext uri="{FF2B5EF4-FFF2-40B4-BE49-F238E27FC236}">
                <a16:creationId xmlns:a16="http://schemas.microsoft.com/office/drawing/2014/main" id="{96AF9B7A-1FF7-6D9B-2389-26C96A0B2EFC}"/>
              </a:ext>
            </a:extLst>
          </p:cNvPr>
          <p:cNvSpPr txBox="1"/>
          <p:nvPr/>
        </p:nvSpPr>
        <p:spPr>
          <a:xfrm>
            <a:off x="2293027" y="4910664"/>
            <a:ext cx="7605944" cy="1200329"/>
          </a:xfrm>
          <a:prstGeom prst="rect">
            <a:avLst/>
          </a:prstGeom>
          <a:noFill/>
        </p:spPr>
        <p:txBody>
          <a:bodyPr wrap="square">
            <a:spAutoFit/>
          </a:bodyPr>
          <a:lstStyle/>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Check all of your git config</a:t>
            </a:r>
          </a:p>
          <a:p>
            <a:pPr marL="285750" indent="-285750">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Lucida Console" panose="020B0609040504020204" pitchFamily="49" charset="0"/>
              </a:rPr>
              <a:t>$ git </a:t>
            </a:r>
            <a:r>
              <a:rPr lang="en-US" dirty="0">
                <a:latin typeface="Lucida Console" panose="020B0609040504020204" pitchFamily="49" charset="0"/>
              </a:rPr>
              <a:t>config –-list</a:t>
            </a:r>
          </a:p>
          <a:p>
            <a:pPr marL="285750" indent="-285750">
              <a:buFont typeface="Arial" panose="020B0604020202020204" pitchFamily="34" charset="0"/>
              <a:buChar char="•"/>
            </a:pPr>
            <a:r>
              <a:rPr lang="en-US" sz="1800" dirty="0">
                <a:latin typeface="Lucida Console" panose="020B0609040504020204" pitchFamily="49" charset="0"/>
              </a:rPr>
              <a:t>$ git config &lt;key name&gt; e.g</a:t>
            </a:r>
            <a:r>
              <a:rPr lang="en-US" dirty="0">
                <a:latin typeface="Lucida Console" panose="020B0609040504020204" pitchFamily="49" charset="0"/>
              </a:rPr>
              <a:t>. $git config user.name</a:t>
            </a:r>
            <a:endParaRPr lang="en-US" sz="1800" dirty="0">
              <a:latin typeface="Lucida Console" panose="020B0609040504020204" pitchFamily="49" charset="0"/>
            </a:endParaRPr>
          </a:p>
        </p:txBody>
      </p:sp>
    </p:spTree>
    <p:extLst>
      <p:ext uri="{BB962C8B-B14F-4D97-AF65-F5344CB8AC3E}">
        <p14:creationId xmlns:p14="http://schemas.microsoft.com/office/powerpoint/2010/main" val="40632727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B1D610-3FAC-74E1-3D07-2282D9175520}"/>
              </a:ext>
            </a:extLst>
          </p:cNvPr>
          <p:cNvSpPr txBox="1"/>
          <p:nvPr/>
        </p:nvSpPr>
        <p:spPr>
          <a:xfrm>
            <a:off x="2518299" y="257452"/>
            <a:ext cx="7155402" cy="707886"/>
          </a:xfrm>
          <a:prstGeom prst="rect">
            <a:avLst/>
          </a:prstGeom>
          <a:noFill/>
        </p:spPr>
        <p:txBody>
          <a:bodyPr wrap="square" rtlCol="0">
            <a:spAutoFit/>
          </a:bodyPr>
          <a:lstStyle/>
          <a:p>
            <a:pPr algn="ctr"/>
            <a:r>
              <a:rPr lang="en-US" sz="4000" dirty="0">
                <a:latin typeface="Aharoni" panose="02010803020104030203" pitchFamily="2" charset="-79"/>
                <a:cs typeface="Aharoni" panose="02010803020104030203" pitchFamily="2" charset="-79"/>
              </a:rPr>
              <a:t>Merging (part 3)</a:t>
            </a:r>
          </a:p>
        </p:txBody>
      </p:sp>
      <p:sp>
        <p:nvSpPr>
          <p:cNvPr id="4" name="TextBox 3">
            <a:extLst>
              <a:ext uri="{FF2B5EF4-FFF2-40B4-BE49-F238E27FC236}">
                <a16:creationId xmlns:a16="http://schemas.microsoft.com/office/drawing/2014/main" id="{831FEC66-FB52-145C-9A06-BE1FA1FE0F80}"/>
              </a:ext>
            </a:extLst>
          </p:cNvPr>
          <p:cNvSpPr txBox="1"/>
          <p:nvPr/>
        </p:nvSpPr>
        <p:spPr>
          <a:xfrm>
            <a:off x="853736" y="1189608"/>
            <a:ext cx="10484528" cy="646331"/>
          </a:xfrm>
          <a:prstGeom prst="rect">
            <a:avLst/>
          </a:prstGeom>
          <a:noFill/>
        </p:spPr>
        <p:txBody>
          <a:bodyPr wrap="square" rtlCol="0">
            <a:spAutoFit/>
          </a:bodyPr>
          <a:lstStyle/>
          <a:p>
            <a:r>
              <a:rPr lang="en-US" dirty="0"/>
              <a:t>If HEAD is on branch </a:t>
            </a:r>
            <a:r>
              <a:rPr lang="en-US" b="1" dirty="0"/>
              <a:t>B1 </a:t>
            </a:r>
            <a:r>
              <a:rPr lang="en-US" dirty="0"/>
              <a:t>pointing to commit </a:t>
            </a:r>
            <a:r>
              <a:rPr lang="en-US" b="1" dirty="0"/>
              <a:t>C1</a:t>
            </a:r>
            <a:r>
              <a:rPr lang="en-US" dirty="0"/>
              <a:t> and there is a branch </a:t>
            </a:r>
            <a:r>
              <a:rPr lang="en-US" b="1" dirty="0"/>
              <a:t>B2</a:t>
            </a:r>
            <a:r>
              <a:rPr lang="en-US" dirty="0"/>
              <a:t> that points to commit </a:t>
            </a:r>
            <a:r>
              <a:rPr lang="en-US" b="1" dirty="0"/>
              <a:t>C2</a:t>
            </a:r>
            <a:r>
              <a:rPr lang="en-US" dirty="0"/>
              <a:t> such that </a:t>
            </a:r>
            <a:r>
              <a:rPr lang="en-US" b="1" dirty="0"/>
              <a:t>C1</a:t>
            </a:r>
            <a:r>
              <a:rPr lang="en-US" dirty="0"/>
              <a:t> is an ancestor of </a:t>
            </a:r>
            <a:r>
              <a:rPr lang="en-US" b="1" dirty="0"/>
              <a:t>C2</a:t>
            </a:r>
            <a:r>
              <a:rPr lang="en-US" dirty="0"/>
              <a:t> (meaning </a:t>
            </a:r>
            <a:r>
              <a:rPr lang="en-US" b="1" dirty="0"/>
              <a:t>C1</a:t>
            </a:r>
            <a:r>
              <a:rPr lang="en-US" dirty="0"/>
              <a:t> was turned into </a:t>
            </a:r>
            <a:r>
              <a:rPr lang="en-US" b="1" dirty="0"/>
              <a:t>C2 </a:t>
            </a:r>
            <a:r>
              <a:rPr lang="en-US" dirty="0"/>
              <a:t>through a series of commits):</a:t>
            </a:r>
          </a:p>
        </p:txBody>
      </p:sp>
      <p:sp>
        <p:nvSpPr>
          <p:cNvPr id="5" name="Oval 4">
            <a:extLst>
              <a:ext uri="{FF2B5EF4-FFF2-40B4-BE49-F238E27FC236}">
                <a16:creationId xmlns:a16="http://schemas.microsoft.com/office/drawing/2014/main" id="{7A7C730C-582E-AA6F-98EF-C6AED7E4F618}"/>
              </a:ext>
            </a:extLst>
          </p:cNvPr>
          <p:cNvSpPr/>
          <p:nvPr/>
        </p:nvSpPr>
        <p:spPr>
          <a:xfrm>
            <a:off x="853736" y="2225593"/>
            <a:ext cx="1106749" cy="9942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C1</a:t>
            </a:r>
          </a:p>
        </p:txBody>
      </p:sp>
      <p:cxnSp>
        <p:nvCxnSpPr>
          <p:cNvPr id="7" name="Straight Arrow Connector 6">
            <a:extLst>
              <a:ext uri="{FF2B5EF4-FFF2-40B4-BE49-F238E27FC236}">
                <a16:creationId xmlns:a16="http://schemas.microsoft.com/office/drawing/2014/main" id="{551D441A-EB82-5DD9-BFA3-216689EB8DC5}"/>
              </a:ext>
            </a:extLst>
          </p:cNvPr>
          <p:cNvCxnSpPr>
            <a:cxnSpLocks/>
            <a:endCxn id="5" idx="6"/>
          </p:cNvCxnSpPr>
          <p:nvPr/>
        </p:nvCxnSpPr>
        <p:spPr>
          <a:xfrm flipH="1">
            <a:off x="1960485" y="2722743"/>
            <a:ext cx="114226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Oval 8">
            <a:extLst>
              <a:ext uri="{FF2B5EF4-FFF2-40B4-BE49-F238E27FC236}">
                <a16:creationId xmlns:a16="http://schemas.microsoft.com/office/drawing/2014/main" id="{E2A5C8AE-0588-E9D8-9790-84BBD5105FAC}"/>
              </a:ext>
            </a:extLst>
          </p:cNvPr>
          <p:cNvSpPr/>
          <p:nvPr/>
        </p:nvSpPr>
        <p:spPr>
          <a:xfrm>
            <a:off x="5388746" y="2203399"/>
            <a:ext cx="1180730" cy="1117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217B3E56-4884-1591-3D09-313AB6D525B4}"/>
              </a:ext>
            </a:extLst>
          </p:cNvPr>
          <p:cNvCxnSpPr>
            <a:cxnSpLocks/>
          </p:cNvCxnSpPr>
          <p:nvPr/>
        </p:nvCxnSpPr>
        <p:spPr>
          <a:xfrm flipH="1">
            <a:off x="6569476" y="2752077"/>
            <a:ext cx="114226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Oval 10">
            <a:extLst>
              <a:ext uri="{FF2B5EF4-FFF2-40B4-BE49-F238E27FC236}">
                <a16:creationId xmlns:a16="http://schemas.microsoft.com/office/drawing/2014/main" id="{4D60908E-2B34-647D-397F-3F0355E91937}"/>
              </a:ext>
            </a:extLst>
          </p:cNvPr>
          <p:cNvSpPr/>
          <p:nvPr/>
        </p:nvSpPr>
        <p:spPr>
          <a:xfrm>
            <a:off x="7711737" y="2203399"/>
            <a:ext cx="1180730" cy="1117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624A8E95-3323-B1E6-1FD1-A14DE227BC96}"/>
              </a:ext>
            </a:extLst>
          </p:cNvPr>
          <p:cNvCxnSpPr>
            <a:cxnSpLocks/>
          </p:cNvCxnSpPr>
          <p:nvPr/>
        </p:nvCxnSpPr>
        <p:spPr>
          <a:xfrm flipH="1">
            <a:off x="8892467" y="2752077"/>
            <a:ext cx="114226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Oval 12">
            <a:extLst>
              <a:ext uri="{FF2B5EF4-FFF2-40B4-BE49-F238E27FC236}">
                <a16:creationId xmlns:a16="http://schemas.microsoft.com/office/drawing/2014/main" id="{F2921705-7695-352D-F037-D4772ABF9466}"/>
              </a:ext>
            </a:extLst>
          </p:cNvPr>
          <p:cNvSpPr/>
          <p:nvPr/>
        </p:nvSpPr>
        <p:spPr>
          <a:xfrm>
            <a:off x="10034728" y="2203399"/>
            <a:ext cx="1180730" cy="1117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C2</a:t>
            </a:r>
          </a:p>
        </p:txBody>
      </p:sp>
      <p:cxnSp>
        <p:nvCxnSpPr>
          <p:cNvPr id="14" name="Straight Arrow Connector 13">
            <a:extLst>
              <a:ext uri="{FF2B5EF4-FFF2-40B4-BE49-F238E27FC236}">
                <a16:creationId xmlns:a16="http://schemas.microsoft.com/office/drawing/2014/main" id="{08F0794E-BF9C-1227-D919-0D0D6C4D1D17}"/>
              </a:ext>
            </a:extLst>
          </p:cNvPr>
          <p:cNvCxnSpPr>
            <a:cxnSpLocks/>
            <a:stCxn id="9" idx="2"/>
            <a:endCxn id="15" idx="6"/>
          </p:cNvCxnSpPr>
          <p:nvPr/>
        </p:nvCxnSpPr>
        <p:spPr>
          <a:xfrm flipH="1" flipV="1">
            <a:off x="4283476" y="2752077"/>
            <a:ext cx="1105270" cy="1032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5" name="Oval 14">
            <a:extLst>
              <a:ext uri="{FF2B5EF4-FFF2-40B4-BE49-F238E27FC236}">
                <a16:creationId xmlns:a16="http://schemas.microsoft.com/office/drawing/2014/main" id="{C1A54933-8499-1175-5931-B7429DEF0A8B}"/>
              </a:ext>
            </a:extLst>
          </p:cNvPr>
          <p:cNvSpPr/>
          <p:nvPr/>
        </p:nvSpPr>
        <p:spPr>
          <a:xfrm>
            <a:off x="3102746" y="2193079"/>
            <a:ext cx="1180730" cy="1117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ECF34109-693D-C097-2967-A283F7667AB3}"/>
              </a:ext>
            </a:extLst>
          </p:cNvPr>
          <p:cNvCxnSpPr/>
          <p:nvPr/>
        </p:nvCxnSpPr>
        <p:spPr>
          <a:xfrm>
            <a:off x="853736" y="4740674"/>
            <a:ext cx="102966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4E04FE2-16E4-0305-04E2-12026CB82514}"/>
              </a:ext>
            </a:extLst>
          </p:cNvPr>
          <p:cNvSpPr txBox="1"/>
          <p:nvPr/>
        </p:nvSpPr>
        <p:spPr>
          <a:xfrm>
            <a:off x="773986" y="4314691"/>
            <a:ext cx="2370189" cy="369332"/>
          </a:xfrm>
          <a:prstGeom prst="rect">
            <a:avLst/>
          </a:prstGeom>
          <a:noFill/>
        </p:spPr>
        <p:txBody>
          <a:bodyPr wrap="square" rtlCol="0">
            <a:spAutoFit/>
          </a:bodyPr>
          <a:lstStyle/>
          <a:p>
            <a:r>
              <a:rPr lang="en-US" dirty="0"/>
              <a:t>Earliest Commit</a:t>
            </a:r>
          </a:p>
        </p:txBody>
      </p:sp>
      <p:sp>
        <p:nvSpPr>
          <p:cNvPr id="21" name="TextBox 20">
            <a:extLst>
              <a:ext uri="{FF2B5EF4-FFF2-40B4-BE49-F238E27FC236}">
                <a16:creationId xmlns:a16="http://schemas.microsoft.com/office/drawing/2014/main" id="{D0928F57-9C97-0021-D00A-97444F985F2B}"/>
              </a:ext>
            </a:extLst>
          </p:cNvPr>
          <p:cNvSpPr txBox="1"/>
          <p:nvPr/>
        </p:nvSpPr>
        <p:spPr>
          <a:xfrm>
            <a:off x="9096653" y="4310344"/>
            <a:ext cx="2370189" cy="369332"/>
          </a:xfrm>
          <a:prstGeom prst="rect">
            <a:avLst/>
          </a:prstGeom>
          <a:noFill/>
        </p:spPr>
        <p:txBody>
          <a:bodyPr wrap="square" rtlCol="0">
            <a:spAutoFit/>
          </a:bodyPr>
          <a:lstStyle/>
          <a:p>
            <a:r>
              <a:rPr lang="en-US" dirty="0"/>
              <a:t>Most Recent Commit</a:t>
            </a:r>
          </a:p>
        </p:txBody>
      </p:sp>
      <p:sp>
        <p:nvSpPr>
          <p:cNvPr id="22" name="TextBox 21">
            <a:extLst>
              <a:ext uri="{FF2B5EF4-FFF2-40B4-BE49-F238E27FC236}">
                <a16:creationId xmlns:a16="http://schemas.microsoft.com/office/drawing/2014/main" id="{6708CF6A-A95C-25C8-6299-6C23C991BB9C}"/>
              </a:ext>
            </a:extLst>
          </p:cNvPr>
          <p:cNvSpPr txBox="1"/>
          <p:nvPr/>
        </p:nvSpPr>
        <p:spPr>
          <a:xfrm>
            <a:off x="10406113" y="3823504"/>
            <a:ext cx="807867" cy="369332"/>
          </a:xfrm>
          <a:prstGeom prst="rect">
            <a:avLst/>
          </a:prstGeom>
          <a:noFill/>
        </p:spPr>
        <p:txBody>
          <a:bodyPr wrap="square" rtlCol="0">
            <a:spAutoFit/>
          </a:bodyPr>
          <a:lstStyle/>
          <a:p>
            <a:r>
              <a:rPr lang="en-US" b="1" dirty="0"/>
              <a:t>B2</a:t>
            </a:r>
          </a:p>
        </p:txBody>
      </p:sp>
      <p:sp>
        <p:nvSpPr>
          <p:cNvPr id="23" name="TextBox 22">
            <a:extLst>
              <a:ext uri="{FF2B5EF4-FFF2-40B4-BE49-F238E27FC236}">
                <a16:creationId xmlns:a16="http://schemas.microsoft.com/office/drawing/2014/main" id="{A1332ABD-638D-ED08-622A-10E503D7A9F1}"/>
              </a:ext>
            </a:extLst>
          </p:cNvPr>
          <p:cNvSpPr txBox="1"/>
          <p:nvPr/>
        </p:nvSpPr>
        <p:spPr>
          <a:xfrm>
            <a:off x="2735804" y="3628800"/>
            <a:ext cx="1142261" cy="369332"/>
          </a:xfrm>
          <a:prstGeom prst="rect">
            <a:avLst/>
          </a:prstGeom>
          <a:noFill/>
        </p:spPr>
        <p:txBody>
          <a:bodyPr wrap="square" rtlCol="0">
            <a:spAutoFit/>
          </a:bodyPr>
          <a:lstStyle/>
          <a:p>
            <a:r>
              <a:rPr lang="en-US" b="1" dirty="0"/>
              <a:t>HEAD</a:t>
            </a:r>
          </a:p>
        </p:txBody>
      </p:sp>
      <p:cxnSp>
        <p:nvCxnSpPr>
          <p:cNvPr id="25" name="Straight Arrow Connector 24">
            <a:extLst>
              <a:ext uri="{FF2B5EF4-FFF2-40B4-BE49-F238E27FC236}">
                <a16:creationId xmlns:a16="http://schemas.microsoft.com/office/drawing/2014/main" id="{CF223472-56B9-54C3-1484-B22257AF4EA6}"/>
              </a:ext>
            </a:extLst>
          </p:cNvPr>
          <p:cNvCxnSpPr>
            <a:cxnSpLocks/>
            <a:stCxn id="23" idx="1"/>
          </p:cNvCxnSpPr>
          <p:nvPr/>
        </p:nvCxnSpPr>
        <p:spPr>
          <a:xfrm flipH="1">
            <a:off x="1715533" y="3813466"/>
            <a:ext cx="1020271" cy="10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C2AE227-6334-D430-B2F1-3F277B68A14F}"/>
              </a:ext>
            </a:extLst>
          </p:cNvPr>
          <p:cNvCxnSpPr>
            <a:cxnSpLocks/>
          </p:cNvCxnSpPr>
          <p:nvPr/>
        </p:nvCxnSpPr>
        <p:spPr>
          <a:xfrm flipV="1">
            <a:off x="10625093" y="3308533"/>
            <a:ext cx="0" cy="51497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3" name="TextBox 32">
            <a:extLst>
              <a:ext uri="{FF2B5EF4-FFF2-40B4-BE49-F238E27FC236}">
                <a16:creationId xmlns:a16="http://schemas.microsoft.com/office/drawing/2014/main" id="{2E0D4F23-4CA1-45C6-49C6-85AC07326D8A}"/>
              </a:ext>
            </a:extLst>
          </p:cNvPr>
          <p:cNvSpPr txBox="1"/>
          <p:nvPr/>
        </p:nvSpPr>
        <p:spPr>
          <a:xfrm>
            <a:off x="1203736" y="3694750"/>
            <a:ext cx="726340" cy="369332"/>
          </a:xfrm>
          <a:prstGeom prst="rect">
            <a:avLst/>
          </a:prstGeom>
          <a:noFill/>
        </p:spPr>
        <p:txBody>
          <a:bodyPr wrap="square" rtlCol="0">
            <a:spAutoFit/>
          </a:bodyPr>
          <a:lstStyle/>
          <a:p>
            <a:r>
              <a:rPr lang="en-US" b="1" dirty="0"/>
              <a:t>B1</a:t>
            </a:r>
          </a:p>
        </p:txBody>
      </p:sp>
      <p:cxnSp>
        <p:nvCxnSpPr>
          <p:cNvPr id="35" name="Straight Arrow Connector 34">
            <a:extLst>
              <a:ext uri="{FF2B5EF4-FFF2-40B4-BE49-F238E27FC236}">
                <a16:creationId xmlns:a16="http://schemas.microsoft.com/office/drawing/2014/main" id="{9CC4702D-168C-6C87-C84D-BFF04509AA13}"/>
              </a:ext>
            </a:extLst>
          </p:cNvPr>
          <p:cNvCxnSpPr>
            <a:cxnSpLocks/>
            <a:endCxn id="5" idx="4"/>
          </p:cNvCxnSpPr>
          <p:nvPr/>
        </p:nvCxnSpPr>
        <p:spPr>
          <a:xfrm flipV="1">
            <a:off x="1407111" y="3219892"/>
            <a:ext cx="0" cy="47485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8" name="TextBox 37">
            <a:extLst>
              <a:ext uri="{FF2B5EF4-FFF2-40B4-BE49-F238E27FC236}">
                <a16:creationId xmlns:a16="http://schemas.microsoft.com/office/drawing/2014/main" id="{B7980516-64DB-AE63-EE4E-CCAAB4CAA214}"/>
              </a:ext>
            </a:extLst>
          </p:cNvPr>
          <p:cNvSpPr txBox="1"/>
          <p:nvPr/>
        </p:nvSpPr>
        <p:spPr>
          <a:xfrm>
            <a:off x="830802" y="4825305"/>
            <a:ext cx="10296617" cy="2031325"/>
          </a:xfrm>
          <a:prstGeom prst="rect">
            <a:avLst/>
          </a:prstGeom>
          <a:noFill/>
        </p:spPr>
        <p:txBody>
          <a:bodyPr wrap="square" rtlCol="0">
            <a:spAutoFit/>
          </a:bodyPr>
          <a:lstStyle/>
          <a:p>
            <a:r>
              <a:rPr lang="en-US" dirty="0"/>
              <a:t>Then calling the command</a:t>
            </a:r>
          </a:p>
          <a:p>
            <a:endParaRPr lang="en-US" dirty="0"/>
          </a:p>
          <a:p>
            <a:r>
              <a:rPr lang="en-US" dirty="0">
                <a:latin typeface="Lucida Bright" panose="02040602050505020304" pitchFamily="18" charset="0"/>
              </a:rPr>
              <a:t>$ git merge B2</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Will result in  a </a:t>
            </a:r>
            <a:r>
              <a:rPr lang="en-US" b="1" dirty="0">
                <a:latin typeface="Times New Roman" panose="02020603050405020304" pitchFamily="18" charset="0"/>
                <a:cs typeface="Times New Roman" panose="02020603050405020304" pitchFamily="18" charset="0"/>
              </a:rPr>
              <a:t>fast-forward merge. </a:t>
            </a:r>
            <a:r>
              <a:rPr lang="en-US" dirty="0">
                <a:latin typeface="Times New Roman" panose="02020603050405020304" pitchFamily="18" charset="0"/>
                <a:cs typeface="Times New Roman" panose="02020603050405020304" pitchFamily="18" charset="0"/>
              </a:rPr>
              <a:t>In this type of merge, the branch that the head points to will simply be updated to point to the same commit as the branch that has been merged into it (in this case </a:t>
            </a:r>
            <a:r>
              <a:rPr lang="en-US" b="1" dirty="0">
                <a:latin typeface="Times New Roman" panose="02020603050405020304" pitchFamily="18" charset="0"/>
                <a:cs typeface="Times New Roman" panose="02020603050405020304" pitchFamily="18" charset="0"/>
              </a:rPr>
              <a:t>B2</a:t>
            </a:r>
            <a:r>
              <a:rPr lang="en-US" dirty="0">
                <a:latin typeface="Times New Roman" panose="02020603050405020304" pitchFamily="18" charset="0"/>
                <a:cs typeface="Times New Roman" panose="02020603050405020304" pitchFamily="18" charset="0"/>
              </a:rPr>
              <a:t>) See the result on the next page</a:t>
            </a:r>
          </a:p>
        </p:txBody>
      </p:sp>
    </p:spTree>
    <p:extLst>
      <p:ext uri="{BB962C8B-B14F-4D97-AF65-F5344CB8AC3E}">
        <p14:creationId xmlns:p14="http://schemas.microsoft.com/office/powerpoint/2010/main" val="10215541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B1D610-3FAC-74E1-3D07-2282D9175520}"/>
              </a:ext>
            </a:extLst>
          </p:cNvPr>
          <p:cNvSpPr txBox="1"/>
          <p:nvPr/>
        </p:nvSpPr>
        <p:spPr>
          <a:xfrm>
            <a:off x="2518299" y="257452"/>
            <a:ext cx="7155402" cy="707886"/>
          </a:xfrm>
          <a:prstGeom prst="rect">
            <a:avLst/>
          </a:prstGeom>
          <a:noFill/>
        </p:spPr>
        <p:txBody>
          <a:bodyPr wrap="square" rtlCol="0">
            <a:spAutoFit/>
          </a:bodyPr>
          <a:lstStyle/>
          <a:p>
            <a:pPr algn="ctr"/>
            <a:r>
              <a:rPr lang="en-US" sz="4000" dirty="0">
                <a:latin typeface="Aharoni" panose="02010803020104030203" pitchFamily="2" charset="-79"/>
                <a:cs typeface="Aharoni" panose="02010803020104030203" pitchFamily="2" charset="-79"/>
              </a:rPr>
              <a:t>Merging (part 4)</a:t>
            </a:r>
          </a:p>
        </p:txBody>
      </p:sp>
      <p:sp>
        <p:nvSpPr>
          <p:cNvPr id="5" name="Oval 4">
            <a:extLst>
              <a:ext uri="{FF2B5EF4-FFF2-40B4-BE49-F238E27FC236}">
                <a16:creationId xmlns:a16="http://schemas.microsoft.com/office/drawing/2014/main" id="{7A7C730C-582E-AA6F-98EF-C6AED7E4F618}"/>
              </a:ext>
            </a:extLst>
          </p:cNvPr>
          <p:cNvSpPr/>
          <p:nvPr/>
        </p:nvSpPr>
        <p:spPr>
          <a:xfrm>
            <a:off x="748092" y="3353056"/>
            <a:ext cx="1106749" cy="9942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C1</a:t>
            </a:r>
          </a:p>
        </p:txBody>
      </p:sp>
      <p:cxnSp>
        <p:nvCxnSpPr>
          <p:cNvPr id="7" name="Straight Arrow Connector 6">
            <a:extLst>
              <a:ext uri="{FF2B5EF4-FFF2-40B4-BE49-F238E27FC236}">
                <a16:creationId xmlns:a16="http://schemas.microsoft.com/office/drawing/2014/main" id="{551D441A-EB82-5DD9-BFA3-216689EB8DC5}"/>
              </a:ext>
            </a:extLst>
          </p:cNvPr>
          <p:cNvCxnSpPr>
            <a:cxnSpLocks/>
            <a:endCxn id="5" idx="6"/>
          </p:cNvCxnSpPr>
          <p:nvPr/>
        </p:nvCxnSpPr>
        <p:spPr>
          <a:xfrm flipH="1">
            <a:off x="1854841" y="3850206"/>
            <a:ext cx="114226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Oval 8">
            <a:extLst>
              <a:ext uri="{FF2B5EF4-FFF2-40B4-BE49-F238E27FC236}">
                <a16:creationId xmlns:a16="http://schemas.microsoft.com/office/drawing/2014/main" id="{E2A5C8AE-0588-E9D8-9790-84BBD5105FAC}"/>
              </a:ext>
            </a:extLst>
          </p:cNvPr>
          <p:cNvSpPr/>
          <p:nvPr/>
        </p:nvSpPr>
        <p:spPr>
          <a:xfrm>
            <a:off x="5283102" y="3330862"/>
            <a:ext cx="1180730" cy="1117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217B3E56-4884-1591-3D09-313AB6D525B4}"/>
              </a:ext>
            </a:extLst>
          </p:cNvPr>
          <p:cNvCxnSpPr>
            <a:cxnSpLocks/>
          </p:cNvCxnSpPr>
          <p:nvPr/>
        </p:nvCxnSpPr>
        <p:spPr>
          <a:xfrm flipH="1">
            <a:off x="6463832" y="3879540"/>
            <a:ext cx="114226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Oval 10">
            <a:extLst>
              <a:ext uri="{FF2B5EF4-FFF2-40B4-BE49-F238E27FC236}">
                <a16:creationId xmlns:a16="http://schemas.microsoft.com/office/drawing/2014/main" id="{4D60908E-2B34-647D-397F-3F0355E91937}"/>
              </a:ext>
            </a:extLst>
          </p:cNvPr>
          <p:cNvSpPr/>
          <p:nvPr/>
        </p:nvSpPr>
        <p:spPr>
          <a:xfrm>
            <a:off x="7606093" y="3330862"/>
            <a:ext cx="1180730" cy="1117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624A8E95-3323-B1E6-1FD1-A14DE227BC96}"/>
              </a:ext>
            </a:extLst>
          </p:cNvPr>
          <p:cNvCxnSpPr>
            <a:cxnSpLocks/>
          </p:cNvCxnSpPr>
          <p:nvPr/>
        </p:nvCxnSpPr>
        <p:spPr>
          <a:xfrm flipH="1">
            <a:off x="8786823" y="3879540"/>
            <a:ext cx="114226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Oval 12">
            <a:extLst>
              <a:ext uri="{FF2B5EF4-FFF2-40B4-BE49-F238E27FC236}">
                <a16:creationId xmlns:a16="http://schemas.microsoft.com/office/drawing/2014/main" id="{F2921705-7695-352D-F037-D4772ABF9466}"/>
              </a:ext>
            </a:extLst>
          </p:cNvPr>
          <p:cNvSpPr/>
          <p:nvPr/>
        </p:nvSpPr>
        <p:spPr>
          <a:xfrm>
            <a:off x="9929084" y="3330862"/>
            <a:ext cx="1180730" cy="1117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C2</a:t>
            </a:r>
          </a:p>
        </p:txBody>
      </p:sp>
      <p:cxnSp>
        <p:nvCxnSpPr>
          <p:cNvPr id="14" name="Straight Arrow Connector 13">
            <a:extLst>
              <a:ext uri="{FF2B5EF4-FFF2-40B4-BE49-F238E27FC236}">
                <a16:creationId xmlns:a16="http://schemas.microsoft.com/office/drawing/2014/main" id="{08F0794E-BF9C-1227-D919-0D0D6C4D1D17}"/>
              </a:ext>
            </a:extLst>
          </p:cNvPr>
          <p:cNvCxnSpPr>
            <a:cxnSpLocks/>
            <a:stCxn id="9" idx="2"/>
            <a:endCxn id="15" idx="6"/>
          </p:cNvCxnSpPr>
          <p:nvPr/>
        </p:nvCxnSpPr>
        <p:spPr>
          <a:xfrm flipH="1" flipV="1">
            <a:off x="4177832" y="3879540"/>
            <a:ext cx="1105270" cy="1032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5" name="Oval 14">
            <a:extLst>
              <a:ext uri="{FF2B5EF4-FFF2-40B4-BE49-F238E27FC236}">
                <a16:creationId xmlns:a16="http://schemas.microsoft.com/office/drawing/2014/main" id="{C1A54933-8499-1175-5931-B7429DEF0A8B}"/>
              </a:ext>
            </a:extLst>
          </p:cNvPr>
          <p:cNvSpPr/>
          <p:nvPr/>
        </p:nvSpPr>
        <p:spPr>
          <a:xfrm>
            <a:off x="2997102" y="3320542"/>
            <a:ext cx="1180730" cy="1117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ECF34109-693D-C097-2967-A283F7667AB3}"/>
              </a:ext>
            </a:extLst>
          </p:cNvPr>
          <p:cNvCxnSpPr/>
          <p:nvPr/>
        </p:nvCxnSpPr>
        <p:spPr>
          <a:xfrm>
            <a:off x="748092" y="5868137"/>
            <a:ext cx="102966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4E04FE2-16E4-0305-04E2-12026CB82514}"/>
              </a:ext>
            </a:extLst>
          </p:cNvPr>
          <p:cNvSpPr txBox="1"/>
          <p:nvPr/>
        </p:nvSpPr>
        <p:spPr>
          <a:xfrm>
            <a:off x="668342" y="5442154"/>
            <a:ext cx="2370189" cy="369332"/>
          </a:xfrm>
          <a:prstGeom prst="rect">
            <a:avLst/>
          </a:prstGeom>
          <a:noFill/>
        </p:spPr>
        <p:txBody>
          <a:bodyPr wrap="square" rtlCol="0">
            <a:spAutoFit/>
          </a:bodyPr>
          <a:lstStyle/>
          <a:p>
            <a:r>
              <a:rPr lang="en-US" dirty="0"/>
              <a:t>Earliest Commit</a:t>
            </a:r>
          </a:p>
        </p:txBody>
      </p:sp>
      <p:sp>
        <p:nvSpPr>
          <p:cNvPr id="21" name="TextBox 20">
            <a:extLst>
              <a:ext uri="{FF2B5EF4-FFF2-40B4-BE49-F238E27FC236}">
                <a16:creationId xmlns:a16="http://schemas.microsoft.com/office/drawing/2014/main" id="{D0928F57-9C97-0021-D00A-97444F985F2B}"/>
              </a:ext>
            </a:extLst>
          </p:cNvPr>
          <p:cNvSpPr txBox="1"/>
          <p:nvPr/>
        </p:nvSpPr>
        <p:spPr>
          <a:xfrm>
            <a:off x="8991009" y="5437807"/>
            <a:ext cx="2370189" cy="369332"/>
          </a:xfrm>
          <a:prstGeom prst="rect">
            <a:avLst/>
          </a:prstGeom>
          <a:noFill/>
        </p:spPr>
        <p:txBody>
          <a:bodyPr wrap="square" rtlCol="0">
            <a:spAutoFit/>
          </a:bodyPr>
          <a:lstStyle/>
          <a:p>
            <a:r>
              <a:rPr lang="en-US" dirty="0"/>
              <a:t>Most Recent Commit</a:t>
            </a:r>
          </a:p>
        </p:txBody>
      </p:sp>
      <p:sp>
        <p:nvSpPr>
          <p:cNvPr id="22" name="TextBox 21">
            <a:extLst>
              <a:ext uri="{FF2B5EF4-FFF2-40B4-BE49-F238E27FC236}">
                <a16:creationId xmlns:a16="http://schemas.microsoft.com/office/drawing/2014/main" id="{6708CF6A-A95C-25C8-6299-6C23C991BB9C}"/>
              </a:ext>
            </a:extLst>
          </p:cNvPr>
          <p:cNvSpPr txBox="1"/>
          <p:nvPr/>
        </p:nvSpPr>
        <p:spPr>
          <a:xfrm>
            <a:off x="10300469" y="4950967"/>
            <a:ext cx="807867" cy="369332"/>
          </a:xfrm>
          <a:prstGeom prst="rect">
            <a:avLst/>
          </a:prstGeom>
          <a:noFill/>
        </p:spPr>
        <p:txBody>
          <a:bodyPr wrap="square" rtlCol="0">
            <a:spAutoFit/>
          </a:bodyPr>
          <a:lstStyle/>
          <a:p>
            <a:r>
              <a:rPr lang="en-US" b="1" dirty="0"/>
              <a:t>B2</a:t>
            </a:r>
          </a:p>
        </p:txBody>
      </p:sp>
      <p:sp>
        <p:nvSpPr>
          <p:cNvPr id="23" name="TextBox 22">
            <a:extLst>
              <a:ext uri="{FF2B5EF4-FFF2-40B4-BE49-F238E27FC236}">
                <a16:creationId xmlns:a16="http://schemas.microsoft.com/office/drawing/2014/main" id="{A1332ABD-638D-ED08-622A-10E503D7A9F1}"/>
              </a:ext>
            </a:extLst>
          </p:cNvPr>
          <p:cNvSpPr txBox="1"/>
          <p:nvPr/>
        </p:nvSpPr>
        <p:spPr>
          <a:xfrm>
            <a:off x="3587467" y="4799555"/>
            <a:ext cx="1055554" cy="369332"/>
          </a:xfrm>
          <a:prstGeom prst="rect">
            <a:avLst/>
          </a:prstGeom>
          <a:noFill/>
        </p:spPr>
        <p:txBody>
          <a:bodyPr wrap="square" rtlCol="0">
            <a:spAutoFit/>
          </a:bodyPr>
          <a:lstStyle/>
          <a:p>
            <a:r>
              <a:rPr lang="en-US" b="1" dirty="0"/>
              <a:t>HEAD</a:t>
            </a:r>
          </a:p>
        </p:txBody>
      </p:sp>
      <p:cxnSp>
        <p:nvCxnSpPr>
          <p:cNvPr id="25" name="Straight Arrow Connector 24">
            <a:extLst>
              <a:ext uri="{FF2B5EF4-FFF2-40B4-BE49-F238E27FC236}">
                <a16:creationId xmlns:a16="http://schemas.microsoft.com/office/drawing/2014/main" id="{CF223472-56B9-54C3-1484-B22257AF4EA6}"/>
              </a:ext>
            </a:extLst>
          </p:cNvPr>
          <p:cNvCxnSpPr>
            <a:cxnSpLocks/>
          </p:cNvCxnSpPr>
          <p:nvPr/>
        </p:nvCxnSpPr>
        <p:spPr>
          <a:xfrm flipH="1" flipV="1">
            <a:off x="1660124" y="4988451"/>
            <a:ext cx="1927343" cy="18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C2AE227-6334-D430-B2F1-3F277B68A14F}"/>
              </a:ext>
            </a:extLst>
          </p:cNvPr>
          <p:cNvCxnSpPr>
            <a:cxnSpLocks/>
          </p:cNvCxnSpPr>
          <p:nvPr/>
        </p:nvCxnSpPr>
        <p:spPr>
          <a:xfrm flipV="1">
            <a:off x="1511772" y="4407426"/>
            <a:ext cx="8664331" cy="47283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33" name="TextBox 32">
            <a:extLst>
              <a:ext uri="{FF2B5EF4-FFF2-40B4-BE49-F238E27FC236}">
                <a16:creationId xmlns:a16="http://schemas.microsoft.com/office/drawing/2014/main" id="{2E0D4F23-4CA1-45C6-49C6-85AC07326D8A}"/>
              </a:ext>
            </a:extLst>
          </p:cNvPr>
          <p:cNvSpPr txBox="1"/>
          <p:nvPr/>
        </p:nvSpPr>
        <p:spPr>
          <a:xfrm>
            <a:off x="1098092" y="4822213"/>
            <a:ext cx="726340" cy="369332"/>
          </a:xfrm>
          <a:prstGeom prst="rect">
            <a:avLst/>
          </a:prstGeom>
          <a:noFill/>
        </p:spPr>
        <p:txBody>
          <a:bodyPr wrap="square" rtlCol="0">
            <a:spAutoFit/>
          </a:bodyPr>
          <a:lstStyle/>
          <a:p>
            <a:r>
              <a:rPr lang="en-US" b="1" dirty="0"/>
              <a:t>B1</a:t>
            </a:r>
          </a:p>
        </p:txBody>
      </p:sp>
      <p:cxnSp>
        <p:nvCxnSpPr>
          <p:cNvPr id="35" name="Straight Arrow Connector 34">
            <a:extLst>
              <a:ext uri="{FF2B5EF4-FFF2-40B4-BE49-F238E27FC236}">
                <a16:creationId xmlns:a16="http://schemas.microsoft.com/office/drawing/2014/main" id="{9CC4702D-168C-6C87-C84D-BFF04509AA13}"/>
              </a:ext>
            </a:extLst>
          </p:cNvPr>
          <p:cNvCxnSpPr>
            <a:cxnSpLocks/>
          </p:cNvCxnSpPr>
          <p:nvPr/>
        </p:nvCxnSpPr>
        <p:spPr>
          <a:xfrm flipV="1">
            <a:off x="10524776" y="4438538"/>
            <a:ext cx="0" cy="47485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8" name="TextBox 37">
            <a:extLst>
              <a:ext uri="{FF2B5EF4-FFF2-40B4-BE49-F238E27FC236}">
                <a16:creationId xmlns:a16="http://schemas.microsoft.com/office/drawing/2014/main" id="{B7980516-64DB-AE63-EE4E-CCAAB4CAA214}"/>
              </a:ext>
            </a:extLst>
          </p:cNvPr>
          <p:cNvSpPr txBox="1"/>
          <p:nvPr/>
        </p:nvSpPr>
        <p:spPr>
          <a:xfrm>
            <a:off x="1301466" y="1445603"/>
            <a:ext cx="10296617" cy="923330"/>
          </a:xfrm>
          <a:prstGeom prst="rect">
            <a:avLst/>
          </a:prstGeom>
          <a:noFill/>
        </p:spPr>
        <p:txBody>
          <a:bodyPr wrap="square" rtlCol="0">
            <a:spAutoFit/>
          </a:bodyPr>
          <a:lstStyle/>
          <a:p>
            <a:pPr algn="ctr"/>
            <a:r>
              <a:rPr lang="en-US" b="1" dirty="0"/>
              <a:t>Result of calling the below command in the previous page</a:t>
            </a:r>
          </a:p>
          <a:p>
            <a:pPr algn="ctr"/>
            <a:endParaRPr lang="en-US" b="1" dirty="0"/>
          </a:p>
          <a:p>
            <a:pPr algn="ctr"/>
            <a:r>
              <a:rPr lang="en-US" b="1" dirty="0">
                <a:latin typeface="Lucida Bright" panose="02040602050505020304" pitchFamily="18" charset="0"/>
              </a:rPr>
              <a:t>$ git merge B2</a:t>
            </a:r>
          </a:p>
        </p:txBody>
      </p:sp>
    </p:spTree>
    <p:extLst>
      <p:ext uri="{BB962C8B-B14F-4D97-AF65-F5344CB8AC3E}">
        <p14:creationId xmlns:p14="http://schemas.microsoft.com/office/powerpoint/2010/main" val="31580486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1666D1E-0F2D-ABE9-9BF0-284AEA927DF7}"/>
              </a:ext>
            </a:extLst>
          </p:cNvPr>
          <p:cNvSpPr/>
          <p:nvPr/>
        </p:nvSpPr>
        <p:spPr>
          <a:xfrm>
            <a:off x="1472951" y="2127939"/>
            <a:ext cx="1106749" cy="9942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C1</a:t>
            </a:r>
          </a:p>
        </p:txBody>
      </p:sp>
      <p:cxnSp>
        <p:nvCxnSpPr>
          <p:cNvPr id="3" name="Straight Arrow Connector 2">
            <a:extLst>
              <a:ext uri="{FF2B5EF4-FFF2-40B4-BE49-F238E27FC236}">
                <a16:creationId xmlns:a16="http://schemas.microsoft.com/office/drawing/2014/main" id="{111598F7-B90B-7A60-1456-65591FF34A42}"/>
              </a:ext>
            </a:extLst>
          </p:cNvPr>
          <p:cNvCxnSpPr>
            <a:cxnSpLocks/>
            <a:endCxn id="2" idx="6"/>
          </p:cNvCxnSpPr>
          <p:nvPr/>
        </p:nvCxnSpPr>
        <p:spPr>
          <a:xfrm flipH="1">
            <a:off x="2579700" y="2625089"/>
            <a:ext cx="114226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 name="Oval 3">
            <a:extLst>
              <a:ext uri="{FF2B5EF4-FFF2-40B4-BE49-F238E27FC236}">
                <a16:creationId xmlns:a16="http://schemas.microsoft.com/office/drawing/2014/main" id="{95E8D613-9D5B-AD1A-8016-2640B97071AF}"/>
              </a:ext>
            </a:extLst>
          </p:cNvPr>
          <p:cNvSpPr/>
          <p:nvPr/>
        </p:nvSpPr>
        <p:spPr>
          <a:xfrm>
            <a:off x="6007961" y="2105745"/>
            <a:ext cx="1180730" cy="1117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F7BCB64E-EEBA-0EAB-BF1F-33DC4E9B7092}"/>
              </a:ext>
            </a:extLst>
          </p:cNvPr>
          <p:cNvCxnSpPr>
            <a:cxnSpLocks/>
          </p:cNvCxnSpPr>
          <p:nvPr/>
        </p:nvCxnSpPr>
        <p:spPr>
          <a:xfrm flipH="1">
            <a:off x="7188691" y="2654423"/>
            <a:ext cx="114226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 name="Oval 5">
            <a:extLst>
              <a:ext uri="{FF2B5EF4-FFF2-40B4-BE49-F238E27FC236}">
                <a16:creationId xmlns:a16="http://schemas.microsoft.com/office/drawing/2014/main" id="{366DF151-C00F-AE47-E9CA-D6E3FBB802C3}"/>
              </a:ext>
            </a:extLst>
          </p:cNvPr>
          <p:cNvSpPr/>
          <p:nvPr/>
        </p:nvSpPr>
        <p:spPr>
          <a:xfrm>
            <a:off x="8330952" y="2105745"/>
            <a:ext cx="1180730" cy="1117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78EDDE75-90A3-A86F-3638-0C24AECCF994}"/>
              </a:ext>
            </a:extLst>
          </p:cNvPr>
          <p:cNvCxnSpPr>
            <a:cxnSpLocks/>
          </p:cNvCxnSpPr>
          <p:nvPr/>
        </p:nvCxnSpPr>
        <p:spPr>
          <a:xfrm flipH="1">
            <a:off x="9511682" y="2654423"/>
            <a:ext cx="114226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 name="Oval 7">
            <a:extLst>
              <a:ext uri="{FF2B5EF4-FFF2-40B4-BE49-F238E27FC236}">
                <a16:creationId xmlns:a16="http://schemas.microsoft.com/office/drawing/2014/main" id="{39863FD3-B9B6-9560-6B5C-3B087050F27F}"/>
              </a:ext>
            </a:extLst>
          </p:cNvPr>
          <p:cNvSpPr/>
          <p:nvPr/>
        </p:nvSpPr>
        <p:spPr>
          <a:xfrm>
            <a:off x="10653943" y="2105745"/>
            <a:ext cx="1180730" cy="1117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C2</a:t>
            </a:r>
          </a:p>
        </p:txBody>
      </p:sp>
      <p:cxnSp>
        <p:nvCxnSpPr>
          <p:cNvPr id="9" name="Straight Arrow Connector 8">
            <a:extLst>
              <a:ext uri="{FF2B5EF4-FFF2-40B4-BE49-F238E27FC236}">
                <a16:creationId xmlns:a16="http://schemas.microsoft.com/office/drawing/2014/main" id="{C3F63CAF-E62A-6DF4-F512-C83B7C49338B}"/>
              </a:ext>
            </a:extLst>
          </p:cNvPr>
          <p:cNvCxnSpPr>
            <a:cxnSpLocks/>
            <a:stCxn id="4" idx="2"/>
            <a:endCxn id="10" idx="6"/>
          </p:cNvCxnSpPr>
          <p:nvPr/>
        </p:nvCxnSpPr>
        <p:spPr>
          <a:xfrm flipH="1" flipV="1">
            <a:off x="4902691" y="2654423"/>
            <a:ext cx="1105270" cy="1032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Oval 9">
            <a:extLst>
              <a:ext uri="{FF2B5EF4-FFF2-40B4-BE49-F238E27FC236}">
                <a16:creationId xmlns:a16="http://schemas.microsoft.com/office/drawing/2014/main" id="{D22ADC89-FD09-5E6C-0208-980A1A4FCB81}"/>
              </a:ext>
            </a:extLst>
          </p:cNvPr>
          <p:cNvSpPr/>
          <p:nvPr/>
        </p:nvSpPr>
        <p:spPr>
          <a:xfrm>
            <a:off x="3721961" y="2095425"/>
            <a:ext cx="1180730" cy="1117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634BD710-89DE-C980-B377-5493F8D0D7D7}"/>
              </a:ext>
            </a:extLst>
          </p:cNvPr>
          <p:cNvCxnSpPr/>
          <p:nvPr/>
        </p:nvCxnSpPr>
        <p:spPr>
          <a:xfrm>
            <a:off x="947691" y="6027936"/>
            <a:ext cx="102966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52ED9AF8-51CE-D51F-F0EE-24651ACE9EAB}"/>
              </a:ext>
            </a:extLst>
          </p:cNvPr>
          <p:cNvSpPr txBox="1"/>
          <p:nvPr/>
        </p:nvSpPr>
        <p:spPr>
          <a:xfrm>
            <a:off x="867941" y="5601953"/>
            <a:ext cx="2370189" cy="369332"/>
          </a:xfrm>
          <a:prstGeom prst="rect">
            <a:avLst/>
          </a:prstGeom>
          <a:noFill/>
        </p:spPr>
        <p:txBody>
          <a:bodyPr wrap="square" rtlCol="0">
            <a:spAutoFit/>
          </a:bodyPr>
          <a:lstStyle/>
          <a:p>
            <a:r>
              <a:rPr lang="en-US" dirty="0"/>
              <a:t>Earliest Commit</a:t>
            </a:r>
          </a:p>
        </p:txBody>
      </p:sp>
      <p:sp>
        <p:nvSpPr>
          <p:cNvPr id="13" name="TextBox 12">
            <a:extLst>
              <a:ext uri="{FF2B5EF4-FFF2-40B4-BE49-F238E27FC236}">
                <a16:creationId xmlns:a16="http://schemas.microsoft.com/office/drawing/2014/main" id="{7C2DAB7F-9F82-1E9B-89E6-B3E349303582}"/>
              </a:ext>
            </a:extLst>
          </p:cNvPr>
          <p:cNvSpPr txBox="1"/>
          <p:nvPr/>
        </p:nvSpPr>
        <p:spPr>
          <a:xfrm>
            <a:off x="9190608" y="5597606"/>
            <a:ext cx="2370189" cy="369332"/>
          </a:xfrm>
          <a:prstGeom prst="rect">
            <a:avLst/>
          </a:prstGeom>
          <a:noFill/>
        </p:spPr>
        <p:txBody>
          <a:bodyPr wrap="square" rtlCol="0">
            <a:spAutoFit/>
          </a:bodyPr>
          <a:lstStyle/>
          <a:p>
            <a:r>
              <a:rPr lang="en-US" dirty="0"/>
              <a:t>Most Recent Commit</a:t>
            </a:r>
          </a:p>
        </p:txBody>
      </p:sp>
      <p:grpSp>
        <p:nvGrpSpPr>
          <p:cNvPr id="22" name="Group 21">
            <a:extLst>
              <a:ext uri="{FF2B5EF4-FFF2-40B4-BE49-F238E27FC236}">
                <a16:creationId xmlns:a16="http://schemas.microsoft.com/office/drawing/2014/main" id="{2C8CC3FC-16F5-8F65-8E72-5C9A5E3AF973}"/>
              </a:ext>
            </a:extLst>
          </p:cNvPr>
          <p:cNvGrpSpPr/>
          <p:nvPr/>
        </p:nvGrpSpPr>
        <p:grpSpPr>
          <a:xfrm>
            <a:off x="175334" y="3115698"/>
            <a:ext cx="2471690" cy="884303"/>
            <a:chOff x="8742290" y="3308533"/>
            <a:chExt cx="2471690" cy="884303"/>
          </a:xfrm>
        </p:grpSpPr>
        <p:sp>
          <p:nvSpPr>
            <p:cNvPr id="14" name="TextBox 13">
              <a:extLst>
                <a:ext uri="{FF2B5EF4-FFF2-40B4-BE49-F238E27FC236}">
                  <a16:creationId xmlns:a16="http://schemas.microsoft.com/office/drawing/2014/main" id="{06C93F31-5FEA-E55B-AEDE-C05FDB9A89BF}"/>
                </a:ext>
              </a:extLst>
            </p:cNvPr>
            <p:cNvSpPr txBox="1"/>
            <p:nvPr/>
          </p:nvSpPr>
          <p:spPr>
            <a:xfrm>
              <a:off x="10406113" y="3823504"/>
              <a:ext cx="807867" cy="369332"/>
            </a:xfrm>
            <a:prstGeom prst="rect">
              <a:avLst/>
            </a:prstGeom>
            <a:noFill/>
          </p:spPr>
          <p:txBody>
            <a:bodyPr wrap="square" rtlCol="0">
              <a:spAutoFit/>
            </a:bodyPr>
            <a:lstStyle/>
            <a:p>
              <a:r>
                <a:rPr lang="en-US" b="1" dirty="0"/>
                <a:t>B1</a:t>
              </a:r>
            </a:p>
          </p:txBody>
        </p:sp>
        <p:sp>
          <p:nvSpPr>
            <p:cNvPr id="15" name="TextBox 14">
              <a:extLst>
                <a:ext uri="{FF2B5EF4-FFF2-40B4-BE49-F238E27FC236}">
                  <a16:creationId xmlns:a16="http://schemas.microsoft.com/office/drawing/2014/main" id="{28F00AE4-B061-3A49-7269-4BC0BB067CCD}"/>
                </a:ext>
              </a:extLst>
            </p:cNvPr>
            <p:cNvSpPr txBox="1"/>
            <p:nvPr/>
          </p:nvSpPr>
          <p:spPr>
            <a:xfrm>
              <a:off x="8742290" y="3806895"/>
              <a:ext cx="931411" cy="369332"/>
            </a:xfrm>
            <a:prstGeom prst="rect">
              <a:avLst/>
            </a:prstGeom>
            <a:noFill/>
          </p:spPr>
          <p:txBody>
            <a:bodyPr wrap="square" rtlCol="0">
              <a:spAutoFit/>
            </a:bodyPr>
            <a:lstStyle/>
            <a:p>
              <a:r>
                <a:rPr lang="en-US" b="1" dirty="0"/>
                <a:t>HEAD</a:t>
              </a:r>
            </a:p>
          </p:txBody>
        </p:sp>
        <p:cxnSp>
          <p:nvCxnSpPr>
            <p:cNvPr id="16" name="Straight Arrow Connector 15">
              <a:extLst>
                <a:ext uri="{FF2B5EF4-FFF2-40B4-BE49-F238E27FC236}">
                  <a16:creationId xmlns:a16="http://schemas.microsoft.com/office/drawing/2014/main" id="{280FF54D-A1A0-E092-7A82-343FAE0FF518}"/>
                </a:ext>
              </a:extLst>
            </p:cNvPr>
            <p:cNvCxnSpPr>
              <a:cxnSpLocks/>
              <a:stCxn id="15" idx="3"/>
              <a:endCxn id="14" idx="1"/>
            </p:cNvCxnSpPr>
            <p:nvPr/>
          </p:nvCxnSpPr>
          <p:spPr>
            <a:xfrm>
              <a:off x="9673701" y="3991561"/>
              <a:ext cx="732412" cy="16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EAF9F23-BEFE-7A8E-7A2C-6ECC853F676E}"/>
                </a:ext>
              </a:extLst>
            </p:cNvPr>
            <p:cNvCxnSpPr>
              <a:cxnSpLocks/>
            </p:cNvCxnSpPr>
            <p:nvPr/>
          </p:nvCxnSpPr>
          <p:spPr>
            <a:xfrm flipV="1">
              <a:off x="10625093" y="3308533"/>
              <a:ext cx="0" cy="51497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sp>
        <p:nvSpPr>
          <p:cNvPr id="25" name="TextBox 24">
            <a:extLst>
              <a:ext uri="{FF2B5EF4-FFF2-40B4-BE49-F238E27FC236}">
                <a16:creationId xmlns:a16="http://schemas.microsoft.com/office/drawing/2014/main" id="{577C87BB-9AB0-3D90-B2B6-B1A845414701}"/>
              </a:ext>
            </a:extLst>
          </p:cNvPr>
          <p:cNvSpPr txBox="1"/>
          <p:nvPr/>
        </p:nvSpPr>
        <p:spPr>
          <a:xfrm>
            <a:off x="3262174" y="406100"/>
            <a:ext cx="5667650" cy="707886"/>
          </a:xfrm>
          <a:prstGeom prst="rect">
            <a:avLst/>
          </a:prstGeom>
          <a:noFill/>
        </p:spPr>
        <p:txBody>
          <a:bodyPr wrap="square" rtlCol="0">
            <a:spAutoFit/>
          </a:bodyPr>
          <a:lstStyle/>
          <a:p>
            <a:pPr algn="ctr"/>
            <a:r>
              <a:rPr lang="en-US" sz="4000" b="1" dirty="0">
                <a:solidFill>
                  <a:srgbClr val="FF0000"/>
                </a:solidFill>
                <a:latin typeface="Aharoni" panose="02010803020104030203" pitchFamily="2" charset="-79"/>
                <a:cs typeface="Aharoni" panose="02010803020104030203" pitchFamily="2" charset="-79"/>
              </a:rPr>
              <a:t>Fast Forwarding</a:t>
            </a:r>
          </a:p>
        </p:txBody>
      </p:sp>
      <p:sp>
        <p:nvSpPr>
          <p:cNvPr id="26" name="TextBox 25">
            <a:extLst>
              <a:ext uri="{FF2B5EF4-FFF2-40B4-BE49-F238E27FC236}">
                <a16:creationId xmlns:a16="http://schemas.microsoft.com/office/drawing/2014/main" id="{99D5F6AD-C54B-A20B-30BE-479F2D86BC85}"/>
              </a:ext>
            </a:extLst>
          </p:cNvPr>
          <p:cNvSpPr txBox="1"/>
          <p:nvPr/>
        </p:nvSpPr>
        <p:spPr>
          <a:xfrm>
            <a:off x="11025328" y="1193320"/>
            <a:ext cx="726340" cy="369332"/>
          </a:xfrm>
          <a:prstGeom prst="rect">
            <a:avLst/>
          </a:prstGeom>
          <a:noFill/>
        </p:spPr>
        <p:txBody>
          <a:bodyPr wrap="square" rtlCol="0">
            <a:spAutoFit/>
          </a:bodyPr>
          <a:lstStyle/>
          <a:p>
            <a:r>
              <a:rPr lang="en-US" b="1" dirty="0"/>
              <a:t>B2</a:t>
            </a:r>
          </a:p>
        </p:txBody>
      </p:sp>
      <p:cxnSp>
        <p:nvCxnSpPr>
          <p:cNvPr id="27" name="Straight Arrow Connector 26">
            <a:extLst>
              <a:ext uri="{FF2B5EF4-FFF2-40B4-BE49-F238E27FC236}">
                <a16:creationId xmlns:a16="http://schemas.microsoft.com/office/drawing/2014/main" id="{015DF880-0CAC-526C-8BBD-4C9C5EA6B891}"/>
              </a:ext>
            </a:extLst>
          </p:cNvPr>
          <p:cNvCxnSpPr>
            <a:cxnSpLocks/>
          </p:cNvCxnSpPr>
          <p:nvPr/>
        </p:nvCxnSpPr>
        <p:spPr>
          <a:xfrm>
            <a:off x="11264213" y="1562652"/>
            <a:ext cx="1" cy="54879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0" name="TextBox 29">
            <a:extLst>
              <a:ext uri="{FF2B5EF4-FFF2-40B4-BE49-F238E27FC236}">
                <a16:creationId xmlns:a16="http://schemas.microsoft.com/office/drawing/2014/main" id="{CF1F7679-B3FB-6235-7AE4-28AB6E5F3697}"/>
              </a:ext>
            </a:extLst>
          </p:cNvPr>
          <p:cNvSpPr txBox="1"/>
          <p:nvPr/>
        </p:nvSpPr>
        <p:spPr>
          <a:xfrm>
            <a:off x="-1738544" y="67925"/>
            <a:ext cx="7155402" cy="584775"/>
          </a:xfrm>
          <a:prstGeom prst="rect">
            <a:avLst/>
          </a:prstGeom>
          <a:noFill/>
        </p:spPr>
        <p:txBody>
          <a:bodyPr wrap="square" rtlCol="0">
            <a:spAutoFit/>
          </a:bodyPr>
          <a:lstStyle/>
          <a:p>
            <a:pPr algn="ctr"/>
            <a:r>
              <a:rPr lang="en-US" sz="3200" dirty="0">
                <a:latin typeface="Aharoni" panose="02010803020104030203" pitchFamily="2" charset="-79"/>
                <a:cs typeface="Aharoni" panose="02010803020104030203" pitchFamily="2" charset="-79"/>
              </a:rPr>
              <a:t>Merging (part 5)</a:t>
            </a:r>
          </a:p>
        </p:txBody>
      </p:sp>
    </p:spTree>
    <p:extLst>
      <p:ext uri="{BB962C8B-B14F-4D97-AF65-F5344CB8AC3E}">
        <p14:creationId xmlns:p14="http://schemas.microsoft.com/office/powerpoint/2010/main" val="3996577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5E-6 0 L 0.74675 0.01111 " pathEditMode="relative" rAng="0" ptsTypes="AA">
                                      <p:cBhvr>
                                        <p:cTn id="6" dur="3000" fill="hold"/>
                                        <p:tgtEl>
                                          <p:spTgt spid="22"/>
                                        </p:tgtEl>
                                        <p:attrNameLst>
                                          <p:attrName>ppt_x</p:attrName>
                                          <p:attrName>ppt_y</p:attrName>
                                        </p:attrNameLst>
                                      </p:cBhvr>
                                      <p:rCtr x="37331" y="556"/>
                                    </p:animMotion>
                                  </p:childTnLst>
                                </p:cTn>
                              </p:par>
                              <p:par>
                                <p:cTn id="7" presetID="26" presetClass="emph" presetSubtype="0" repeatCount="10000" fill="hold" grpId="0" nodeType="withEffect">
                                  <p:stCondLst>
                                    <p:cond delay="0"/>
                                  </p:stCondLst>
                                  <p:childTnLst>
                                    <p:animEffect transition="out" filter="fade">
                                      <p:cBhvr>
                                        <p:cTn id="8" dur="1000" tmFilter="0, 0; .2, .5; .8, .5; 1, 0"/>
                                        <p:tgtEl>
                                          <p:spTgt spid="25"/>
                                        </p:tgtEl>
                                      </p:cBhvr>
                                    </p:animEffect>
                                    <p:animScale>
                                      <p:cBhvr>
                                        <p:cTn id="9" dur="500" autoRev="1" fill="hold"/>
                                        <p:tgtEl>
                                          <p:spTgt spid="2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1">
            <a:hlinkClick r:id="rId2" action="ppaction://hlinkfile"/>
            <a:extLst>
              <a:ext uri="{FF2B5EF4-FFF2-40B4-BE49-F238E27FC236}">
                <a16:creationId xmlns:a16="http://schemas.microsoft.com/office/drawing/2014/main" id="{27A1C390-28BF-FAF5-7A20-D58D033E59D0}"/>
              </a:ext>
            </a:extLst>
          </p:cNvPr>
          <p:cNvSpPr/>
          <p:nvPr/>
        </p:nvSpPr>
        <p:spPr>
          <a:xfrm>
            <a:off x="2380695" y="1054223"/>
            <a:ext cx="7430609" cy="474955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Project 5.1.</a:t>
            </a:r>
          </a:p>
        </p:txBody>
      </p:sp>
    </p:spTree>
    <p:extLst>
      <p:ext uri="{BB962C8B-B14F-4D97-AF65-F5344CB8AC3E}">
        <p14:creationId xmlns:p14="http://schemas.microsoft.com/office/powerpoint/2010/main" val="6254554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B1D610-3FAC-74E1-3D07-2282D9175520}"/>
              </a:ext>
            </a:extLst>
          </p:cNvPr>
          <p:cNvSpPr txBox="1"/>
          <p:nvPr/>
        </p:nvSpPr>
        <p:spPr>
          <a:xfrm>
            <a:off x="2518299" y="257452"/>
            <a:ext cx="7155402" cy="707886"/>
          </a:xfrm>
          <a:prstGeom prst="rect">
            <a:avLst/>
          </a:prstGeom>
          <a:noFill/>
        </p:spPr>
        <p:txBody>
          <a:bodyPr wrap="square" rtlCol="0">
            <a:spAutoFit/>
          </a:bodyPr>
          <a:lstStyle/>
          <a:p>
            <a:pPr algn="ctr"/>
            <a:r>
              <a:rPr lang="en-US" sz="4000" dirty="0">
                <a:latin typeface="Aharoni" panose="02010803020104030203" pitchFamily="2" charset="-79"/>
                <a:cs typeface="Aharoni" panose="02010803020104030203" pitchFamily="2" charset="-79"/>
              </a:rPr>
              <a:t>Merging (part 6)</a:t>
            </a:r>
          </a:p>
        </p:txBody>
      </p:sp>
      <p:sp>
        <p:nvSpPr>
          <p:cNvPr id="3" name="TextBox 2">
            <a:extLst>
              <a:ext uri="{FF2B5EF4-FFF2-40B4-BE49-F238E27FC236}">
                <a16:creationId xmlns:a16="http://schemas.microsoft.com/office/drawing/2014/main" id="{51B1A8D8-9921-36BD-D7C6-7B39CFF402C3}"/>
              </a:ext>
            </a:extLst>
          </p:cNvPr>
          <p:cNvSpPr txBox="1"/>
          <p:nvPr/>
        </p:nvSpPr>
        <p:spPr>
          <a:xfrm>
            <a:off x="2121763" y="2041864"/>
            <a:ext cx="7948474" cy="2308324"/>
          </a:xfrm>
          <a:prstGeom prst="rect">
            <a:avLst/>
          </a:prstGeom>
          <a:noFill/>
        </p:spPr>
        <p:txBody>
          <a:bodyPr wrap="square" rtlCol="0">
            <a:spAutoFit/>
          </a:bodyPr>
          <a:lstStyle/>
          <a:p>
            <a:pPr algn="ctr"/>
            <a:r>
              <a:rPr lang="en-US" sz="2400" dirty="0"/>
              <a:t>There are 2 types of merging:</a:t>
            </a:r>
          </a:p>
          <a:p>
            <a:pPr algn="ctr"/>
            <a:endParaRPr lang="en-US" sz="2400" dirty="0"/>
          </a:p>
          <a:p>
            <a:pPr marL="342900" indent="-342900" algn="ctr">
              <a:buFont typeface="+mj-lt"/>
              <a:buAutoNum type="arabicPeriod"/>
            </a:pPr>
            <a:r>
              <a:rPr lang="en-US" sz="2400" b="1" dirty="0"/>
              <a:t>Fast-Forward Merge</a:t>
            </a:r>
          </a:p>
          <a:p>
            <a:pPr marL="342900" indent="-342900" algn="ctr">
              <a:buFont typeface="+mj-lt"/>
              <a:buAutoNum type="arabicPeriod"/>
            </a:pPr>
            <a:r>
              <a:rPr lang="en-US" sz="2400" b="1" dirty="0"/>
              <a:t>Three-Headed Merge</a:t>
            </a:r>
          </a:p>
          <a:p>
            <a:pPr algn="ctr"/>
            <a:endParaRPr lang="en-US" sz="2400" dirty="0"/>
          </a:p>
          <a:p>
            <a:pPr algn="ctr"/>
            <a:r>
              <a:rPr lang="en-US" sz="2400" dirty="0"/>
              <a:t>We will now consider the second case: </a:t>
            </a:r>
            <a:r>
              <a:rPr lang="en-US" sz="2400" b="1" dirty="0"/>
              <a:t>Three-Headed Merge</a:t>
            </a:r>
            <a:endParaRPr lang="en-US" sz="2400" dirty="0"/>
          </a:p>
        </p:txBody>
      </p:sp>
    </p:spTree>
    <p:extLst>
      <p:ext uri="{BB962C8B-B14F-4D97-AF65-F5344CB8AC3E}">
        <p14:creationId xmlns:p14="http://schemas.microsoft.com/office/powerpoint/2010/main" val="15017122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B1D610-3FAC-74E1-3D07-2282D9175520}"/>
              </a:ext>
            </a:extLst>
          </p:cNvPr>
          <p:cNvSpPr txBox="1"/>
          <p:nvPr/>
        </p:nvSpPr>
        <p:spPr>
          <a:xfrm>
            <a:off x="2518299" y="257452"/>
            <a:ext cx="7155402" cy="707886"/>
          </a:xfrm>
          <a:prstGeom prst="rect">
            <a:avLst/>
          </a:prstGeom>
          <a:noFill/>
        </p:spPr>
        <p:txBody>
          <a:bodyPr wrap="square" rtlCol="0">
            <a:spAutoFit/>
          </a:bodyPr>
          <a:lstStyle/>
          <a:p>
            <a:pPr algn="ctr"/>
            <a:r>
              <a:rPr lang="en-US" sz="4000" dirty="0">
                <a:latin typeface="Aharoni" panose="02010803020104030203" pitchFamily="2" charset="-79"/>
                <a:cs typeface="Aharoni" panose="02010803020104030203" pitchFamily="2" charset="-79"/>
              </a:rPr>
              <a:t>Merging (part 7)</a:t>
            </a:r>
          </a:p>
        </p:txBody>
      </p:sp>
      <p:sp>
        <p:nvSpPr>
          <p:cNvPr id="4" name="TextBox 3">
            <a:extLst>
              <a:ext uri="{FF2B5EF4-FFF2-40B4-BE49-F238E27FC236}">
                <a16:creationId xmlns:a16="http://schemas.microsoft.com/office/drawing/2014/main" id="{831FEC66-FB52-145C-9A06-BE1FA1FE0F80}"/>
              </a:ext>
            </a:extLst>
          </p:cNvPr>
          <p:cNvSpPr txBox="1"/>
          <p:nvPr/>
        </p:nvSpPr>
        <p:spPr>
          <a:xfrm>
            <a:off x="853736" y="1189608"/>
            <a:ext cx="10484528" cy="646331"/>
          </a:xfrm>
          <a:prstGeom prst="rect">
            <a:avLst/>
          </a:prstGeom>
          <a:noFill/>
        </p:spPr>
        <p:txBody>
          <a:bodyPr wrap="square" rtlCol="0">
            <a:spAutoFit/>
          </a:bodyPr>
          <a:lstStyle/>
          <a:p>
            <a:r>
              <a:rPr lang="en-US" dirty="0"/>
              <a:t>If HEAD is on branch </a:t>
            </a:r>
            <a:r>
              <a:rPr lang="en-US" b="1" dirty="0"/>
              <a:t>B1 </a:t>
            </a:r>
            <a:r>
              <a:rPr lang="en-US" dirty="0"/>
              <a:t>pointing to commit </a:t>
            </a:r>
            <a:r>
              <a:rPr lang="en-US" b="1" dirty="0"/>
              <a:t>C1</a:t>
            </a:r>
            <a:r>
              <a:rPr lang="en-US" dirty="0"/>
              <a:t> and there is a branch </a:t>
            </a:r>
            <a:r>
              <a:rPr lang="en-US" b="1" dirty="0"/>
              <a:t>B2</a:t>
            </a:r>
            <a:r>
              <a:rPr lang="en-US" dirty="0"/>
              <a:t> that points to commit </a:t>
            </a:r>
            <a:r>
              <a:rPr lang="en-US" b="1" dirty="0"/>
              <a:t>C2</a:t>
            </a:r>
            <a:r>
              <a:rPr lang="en-US" dirty="0"/>
              <a:t> such that </a:t>
            </a:r>
            <a:r>
              <a:rPr lang="en-US" b="1" dirty="0"/>
              <a:t>C1</a:t>
            </a:r>
            <a:r>
              <a:rPr lang="en-US" dirty="0"/>
              <a:t> is NOT an ancestor of </a:t>
            </a:r>
            <a:r>
              <a:rPr lang="en-US" b="1" dirty="0"/>
              <a:t>C2</a:t>
            </a:r>
            <a:r>
              <a:rPr lang="en-US" dirty="0"/>
              <a:t> (meaning </a:t>
            </a:r>
            <a:r>
              <a:rPr lang="en-US" b="1" dirty="0"/>
              <a:t>C1</a:t>
            </a:r>
            <a:r>
              <a:rPr lang="en-US" dirty="0"/>
              <a:t> and </a:t>
            </a:r>
            <a:r>
              <a:rPr lang="en-US" b="1" dirty="0"/>
              <a:t>C2 </a:t>
            </a:r>
            <a:r>
              <a:rPr lang="en-US" dirty="0"/>
              <a:t>had a most recent common ancestor called </a:t>
            </a:r>
            <a:r>
              <a:rPr lang="en-US" b="1" dirty="0"/>
              <a:t>C3</a:t>
            </a:r>
            <a:r>
              <a:rPr lang="en-US" dirty="0"/>
              <a:t>):</a:t>
            </a:r>
          </a:p>
        </p:txBody>
      </p:sp>
      <p:sp>
        <p:nvSpPr>
          <p:cNvPr id="5" name="Oval 4">
            <a:extLst>
              <a:ext uri="{FF2B5EF4-FFF2-40B4-BE49-F238E27FC236}">
                <a16:creationId xmlns:a16="http://schemas.microsoft.com/office/drawing/2014/main" id="{7A7C730C-582E-AA6F-98EF-C6AED7E4F618}"/>
              </a:ext>
            </a:extLst>
          </p:cNvPr>
          <p:cNvSpPr/>
          <p:nvPr/>
        </p:nvSpPr>
        <p:spPr>
          <a:xfrm>
            <a:off x="5696506" y="1899233"/>
            <a:ext cx="1106749" cy="9942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C1</a:t>
            </a:r>
          </a:p>
        </p:txBody>
      </p:sp>
      <p:cxnSp>
        <p:nvCxnSpPr>
          <p:cNvPr id="7" name="Straight Arrow Connector 6">
            <a:extLst>
              <a:ext uri="{FF2B5EF4-FFF2-40B4-BE49-F238E27FC236}">
                <a16:creationId xmlns:a16="http://schemas.microsoft.com/office/drawing/2014/main" id="{551D441A-EB82-5DD9-BFA3-216689EB8DC5}"/>
              </a:ext>
            </a:extLst>
          </p:cNvPr>
          <p:cNvCxnSpPr>
            <a:cxnSpLocks/>
            <a:stCxn id="5" idx="2"/>
          </p:cNvCxnSpPr>
          <p:nvPr/>
        </p:nvCxnSpPr>
        <p:spPr>
          <a:xfrm flipH="1">
            <a:off x="3848470" y="2396383"/>
            <a:ext cx="1848036" cy="38859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Oval 8">
            <a:extLst>
              <a:ext uri="{FF2B5EF4-FFF2-40B4-BE49-F238E27FC236}">
                <a16:creationId xmlns:a16="http://schemas.microsoft.com/office/drawing/2014/main" id="{E2A5C8AE-0588-E9D8-9790-84BBD5105FAC}"/>
              </a:ext>
            </a:extLst>
          </p:cNvPr>
          <p:cNvSpPr/>
          <p:nvPr/>
        </p:nvSpPr>
        <p:spPr>
          <a:xfrm>
            <a:off x="5795489" y="3057584"/>
            <a:ext cx="1180730" cy="1117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624A8E95-3323-B1E6-1FD1-A14DE227BC96}"/>
              </a:ext>
            </a:extLst>
          </p:cNvPr>
          <p:cNvCxnSpPr>
            <a:cxnSpLocks/>
          </p:cNvCxnSpPr>
          <p:nvPr/>
        </p:nvCxnSpPr>
        <p:spPr>
          <a:xfrm flipH="1">
            <a:off x="7000558" y="3663474"/>
            <a:ext cx="114226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Oval 12">
            <a:extLst>
              <a:ext uri="{FF2B5EF4-FFF2-40B4-BE49-F238E27FC236}">
                <a16:creationId xmlns:a16="http://schemas.microsoft.com/office/drawing/2014/main" id="{F2921705-7695-352D-F037-D4772ABF9466}"/>
              </a:ext>
            </a:extLst>
          </p:cNvPr>
          <p:cNvSpPr/>
          <p:nvPr/>
        </p:nvSpPr>
        <p:spPr>
          <a:xfrm>
            <a:off x="8159909" y="3032514"/>
            <a:ext cx="1180730" cy="1117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C2</a:t>
            </a:r>
          </a:p>
        </p:txBody>
      </p:sp>
      <p:cxnSp>
        <p:nvCxnSpPr>
          <p:cNvPr id="14" name="Straight Arrow Connector 13">
            <a:extLst>
              <a:ext uri="{FF2B5EF4-FFF2-40B4-BE49-F238E27FC236}">
                <a16:creationId xmlns:a16="http://schemas.microsoft.com/office/drawing/2014/main" id="{08F0794E-BF9C-1227-D919-0D0D6C4D1D17}"/>
              </a:ext>
            </a:extLst>
          </p:cNvPr>
          <p:cNvCxnSpPr>
            <a:cxnSpLocks/>
            <a:stCxn id="9" idx="2"/>
            <a:endCxn id="15" idx="6"/>
          </p:cNvCxnSpPr>
          <p:nvPr/>
        </p:nvCxnSpPr>
        <p:spPr>
          <a:xfrm flipH="1" flipV="1">
            <a:off x="3848470" y="2939659"/>
            <a:ext cx="1947019" cy="67692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5" name="Oval 14">
            <a:extLst>
              <a:ext uri="{FF2B5EF4-FFF2-40B4-BE49-F238E27FC236}">
                <a16:creationId xmlns:a16="http://schemas.microsoft.com/office/drawing/2014/main" id="{C1A54933-8499-1175-5931-B7429DEF0A8B}"/>
              </a:ext>
            </a:extLst>
          </p:cNvPr>
          <p:cNvSpPr/>
          <p:nvPr/>
        </p:nvSpPr>
        <p:spPr>
          <a:xfrm>
            <a:off x="2667740" y="2380661"/>
            <a:ext cx="1180730" cy="1117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C3</a:t>
            </a:r>
          </a:p>
        </p:txBody>
      </p:sp>
      <p:cxnSp>
        <p:nvCxnSpPr>
          <p:cNvPr id="19" name="Straight Arrow Connector 18">
            <a:extLst>
              <a:ext uri="{FF2B5EF4-FFF2-40B4-BE49-F238E27FC236}">
                <a16:creationId xmlns:a16="http://schemas.microsoft.com/office/drawing/2014/main" id="{ECF34109-693D-C097-2967-A283F7667AB3}"/>
              </a:ext>
            </a:extLst>
          </p:cNvPr>
          <p:cNvCxnSpPr/>
          <p:nvPr/>
        </p:nvCxnSpPr>
        <p:spPr>
          <a:xfrm>
            <a:off x="853736" y="4740674"/>
            <a:ext cx="102966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4E04FE2-16E4-0305-04E2-12026CB82514}"/>
              </a:ext>
            </a:extLst>
          </p:cNvPr>
          <p:cNvSpPr txBox="1"/>
          <p:nvPr/>
        </p:nvSpPr>
        <p:spPr>
          <a:xfrm>
            <a:off x="773986" y="4314691"/>
            <a:ext cx="2370189" cy="369332"/>
          </a:xfrm>
          <a:prstGeom prst="rect">
            <a:avLst/>
          </a:prstGeom>
          <a:noFill/>
        </p:spPr>
        <p:txBody>
          <a:bodyPr wrap="square" rtlCol="0">
            <a:spAutoFit/>
          </a:bodyPr>
          <a:lstStyle/>
          <a:p>
            <a:r>
              <a:rPr lang="en-US" dirty="0"/>
              <a:t>Earliest Commit</a:t>
            </a:r>
          </a:p>
        </p:txBody>
      </p:sp>
      <p:sp>
        <p:nvSpPr>
          <p:cNvPr id="21" name="TextBox 20">
            <a:extLst>
              <a:ext uri="{FF2B5EF4-FFF2-40B4-BE49-F238E27FC236}">
                <a16:creationId xmlns:a16="http://schemas.microsoft.com/office/drawing/2014/main" id="{D0928F57-9C97-0021-D00A-97444F985F2B}"/>
              </a:ext>
            </a:extLst>
          </p:cNvPr>
          <p:cNvSpPr txBox="1"/>
          <p:nvPr/>
        </p:nvSpPr>
        <p:spPr>
          <a:xfrm>
            <a:off x="9096653" y="4310344"/>
            <a:ext cx="2370189" cy="369332"/>
          </a:xfrm>
          <a:prstGeom prst="rect">
            <a:avLst/>
          </a:prstGeom>
          <a:noFill/>
        </p:spPr>
        <p:txBody>
          <a:bodyPr wrap="square" rtlCol="0">
            <a:spAutoFit/>
          </a:bodyPr>
          <a:lstStyle/>
          <a:p>
            <a:r>
              <a:rPr lang="en-US" dirty="0"/>
              <a:t>Most Recent Commit</a:t>
            </a:r>
          </a:p>
        </p:txBody>
      </p:sp>
      <p:sp>
        <p:nvSpPr>
          <p:cNvPr id="22" name="TextBox 21">
            <a:extLst>
              <a:ext uri="{FF2B5EF4-FFF2-40B4-BE49-F238E27FC236}">
                <a16:creationId xmlns:a16="http://schemas.microsoft.com/office/drawing/2014/main" id="{6708CF6A-A95C-25C8-6299-6C23C991BB9C}"/>
              </a:ext>
            </a:extLst>
          </p:cNvPr>
          <p:cNvSpPr txBox="1"/>
          <p:nvPr/>
        </p:nvSpPr>
        <p:spPr>
          <a:xfrm>
            <a:off x="10033097" y="3402413"/>
            <a:ext cx="807867" cy="369332"/>
          </a:xfrm>
          <a:prstGeom prst="rect">
            <a:avLst/>
          </a:prstGeom>
          <a:noFill/>
        </p:spPr>
        <p:txBody>
          <a:bodyPr wrap="square" rtlCol="0">
            <a:spAutoFit/>
          </a:bodyPr>
          <a:lstStyle/>
          <a:p>
            <a:r>
              <a:rPr lang="en-US" b="1" dirty="0"/>
              <a:t>B2</a:t>
            </a:r>
          </a:p>
        </p:txBody>
      </p:sp>
      <p:sp>
        <p:nvSpPr>
          <p:cNvPr id="23" name="TextBox 22">
            <a:extLst>
              <a:ext uri="{FF2B5EF4-FFF2-40B4-BE49-F238E27FC236}">
                <a16:creationId xmlns:a16="http://schemas.microsoft.com/office/drawing/2014/main" id="{A1332ABD-638D-ED08-622A-10E503D7A9F1}"/>
              </a:ext>
            </a:extLst>
          </p:cNvPr>
          <p:cNvSpPr txBox="1"/>
          <p:nvPr/>
        </p:nvSpPr>
        <p:spPr>
          <a:xfrm>
            <a:off x="8651291" y="2177343"/>
            <a:ext cx="1273944" cy="369332"/>
          </a:xfrm>
          <a:prstGeom prst="rect">
            <a:avLst/>
          </a:prstGeom>
          <a:noFill/>
        </p:spPr>
        <p:txBody>
          <a:bodyPr wrap="square" rtlCol="0">
            <a:spAutoFit/>
          </a:bodyPr>
          <a:lstStyle/>
          <a:p>
            <a:r>
              <a:rPr lang="en-US" b="1" dirty="0"/>
              <a:t>HEAD</a:t>
            </a:r>
          </a:p>
        </p:txBody>
      </p:sp>
      <p:cxnSp>
        <p:nvCxnSpPr>
          <p:cNvPr id="25" name="Straight Arrow Connector 24">
            <a:extLst>
              <a:ext uri="{FF2B5EF4-FFF2-40B4-BE49-F238E27FC236}">
                <a16:creationId xmlns:a16="http://schemas.microsoft.com/office/drawing/2014/main" id="{CF223472-56B9-54C3-1484-B22257AF4EA6}"/>
              </a:ext>
            </a:extLst>
          </p:cNvPr>
          <p:cNvCxnSpPr>
            <a:cxnSpLocks/>
          </p:cNvCxnSpPr>
          <p:nvPr/>
        </p:nvCxnSpPr>
        <p:spPr>
          <a:xfrm flipH="1">
            <a:off x="7590254" y="2377239"/>
            <a:ext cx="1020271" cy="10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C2AE227-6334-D430-B2F1-3F277B68A14F}"/>
              </a:ext>
            </a:extLst>
          </p:cNvPr>
          <p:cNvCxnSpPr>
            <a:cxnSpLocks/>
            <a:stCxn id="22" idx="1"/>
            <a:endCxn id="13" idx="6"/>
          </p:cNvCxnSpPr>
          <p:nvPr/>
        </p:nvCxnSpPr>
        <p:spPr>
          <a:xfrm flipH="1">
            <a:off x="9340639" y="3587079"/>
            <a:ext cx="692458" cy="443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3" name="TextBox 32">
            <a:extLst>
              <a:ext uri="{FF2B5EF4-FFF2-40B4-BE49-F238E27FC236}">
                <a16:creationId xmlns:a16="http://schemas.microsoft.com/office/drawing/2014/main" id="{2E0D4F23-4CA1-45C6-49C6-85AC07326D8A}"/>
              </a:ext>
            </a:extLst>
          </p:cNvPr>
          <p:cNvSpPr txBox="1"/>
          <p:nvPr/>
        </p:nvSpPr>
        <p:spPr>
          <a:xfrm>
            <a:off x="7184179" y="2214768"/>
            <a:ext cx="726340" cy="369332"/>
          </a:xfrm>
          <a:prstGeom prst="rect">
            <a:avLst/>
          </a:prstGeom>
          <a:noFill/>
        </p:spPr>
        <p:txBody>
          <a:bodyPr wrap="square" rtlCol="0">
            <a:spAutoFit/>
          </a:bodyPr>
          <a:lstStyle/>
          <a:p>
            <a:r>
              <a:rPr lang="en-US" b="1" dirty="0"/>
              <a:t>B1</a:t>
            </a:r>
          </a:p>
        </p:txBody>
      </p:sp>
      <p:cxnSp>
        <p:nvCxnSpPr>
          <p:cNvPr id="35" name="Straight Arrow Connector 34">
            <a:extLst>
              <a:ext uri="{FF2B5EF4-FFF2-40B4-BE49-F238E27FC236}">
                <a16:creationId xmlns:a16="http://schemas.microsoft.com/office/drawing/2014/main" id="{9CC4702D-168C-6C87-C84D-BFF04509AA13}"/>
              </a:ext>
            </a:extLst>
          </p:cNvPr>
          <p:cNvCxnSpPr>
            <a:cxnSpLocks/>
            <a:stCxn id="33" idx="1"/>
          </p:cNvCxnSpPr>
          <p:nvPr/>
        </p:nvCxnSpPr>
        <p:spPr>
          <a:xfrm flipH="1" flipV="1">
            <a:off x="6803257" y="2396382"/>
            <a:ext cx="380922" cy="305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8" name="TextBox 37">
            <a:extLst>
              <a:ext uri="{FF2B5EF4-FFF2-40B4-BE49-F238E27FC236}">
                <a16:creationId xmlns:a16="http://schemas.microsoft.com/office/drawing/2014/main" id="{B7980516-64DB-AE63-EE4E-CCAAB4CAA214}"/>
              </a:ext>
            </a:extLst>
          </p:cNvPr>
          <p:cNvSpPr txBox="1"/>
          <p:nvPr/>
        </p:nvSpPr>
        <p:spPr>
          <a:xfrm>
            <a:off x="947691" y="4877270"/>
            <a:ext cx="10296617" cy="2031325"/>
          </a:xfrm>
          <a:prstGeom prst="rect">
            <a:avLst/>
          </a:prstGeom>
          <a:noFill/>
        </p:spPr>
        <p:txBody>
          <a:bodyPr wrap="square" rtlCol="0">
            <a:spAutoFit/>
          </a:bodyPr>
          <a:lstStyle/>
          <a:p>
            <a:r>
              <a:rPr lang="en-US" dirty="0"/>
              <a:t>Then calling the command</a:t>
            </a:r>
          </a:p>
          <a:p>
            <a:endParaRPr lang="en-US" dirty="0"/>
          </a:p>
          <a:p>
            <a:r>
              <a:rPr lang="en-US" dirty="0">
                <a:latin typeface="Lucida Bright" panose="02040602050505020304" pitchFamily="18" charset="0"/>
              </a:rPr>
              <a:t>$ git merge B2</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Will result in  a </a:t>
            </a:r>
            <a:r>
              <a:rPr lang="en-US" b="1" dirty="0">
                <a:latin typeface="Times New Roman" panose="02020603050405020304" pitchFamily="18" charset="0"/>
                <a:cs typeface="Times New Roman" panose="02020603050405020304" pitchFamily="18" charset="0"/>
              </a:rPr>
              <a:t>Three-Headed Merge. </a:t>
            </a:r>
            <a:r>
              <a:rPr lang="en-US" dirty="0">
                <a:latin typeface="Times New Roman" panose="02020603050405020304" pitchFamily="18" charset="0"/>
                <a:cs typeface="Times New Roman" panose="02020603050405020304" pitchFamily="18" charset="0"/>
              </a:rPr>
              <a:t>In this type of merge, a new commit (</a:t>
            </a:r>
            <a:r>
              <a:rPr lang="en-US" b="1"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will be created on the branch that HEAD is pointing to and all changes from </a:t>
            </a:r>
            <a:r>
              <a:rPr lang="en-US" b="1" dirty="0">
                <a:latin typeface="Times New Roman" panose="02020603050405020304" pitchFamily="18" charset="0"/>
                <a:cs typeface="Times New Roman" panose="02020603050405020304" pitchFamily="18" charset="0"/>
              </a:rPr>
              <a:t>C3</a:t>
            </a:r>
            <a:r>
              <a:rPr lang="en-US" dirty="0">
                <a:latin typeface="Times New Roman" panose="02020603050405020304" pitchFamily="18" charset="0"/>
                <a:cs typeface="Times New Roman" panose="02020603050405020304" pitchFamily="18" charset="0"/>
              </a:rPr>
              <a:t> to </a:t>
            </a:r>
            <a:r>
              <a:rPr lang="en-US" b="1" dirty="0">
                <a:latin typeface="Times New Roman" panose="02020603050405020304" pitchFamily="18" charset="0"/>
                <a:cs typeface="Times New Roman" panose="02020603050405020304" pitchFamily="18" charset="0"/>
              </a:rPr>
              <a:t>C1</a:t>
            </a:r>
            <a:r>
              <a:rPr lang="en-US" dirty="0">
                <a:latin typeface="Times New Roman" panose="02020603050405020304" pitchFamily="18" charset="0"/>
                <a:cs typeface="Times New Roman" panose="02020603050405020304" pitchFamily="18" charset="0"/>
              </a:rPr>
              <a:t> and those from </a:t>
            </a:r>
            <a:r>
              <a:rPr lang="en-US" b="1" dirty="0">
                <a:latin typeface="Times New Roman" panose="02020603050405020304" pitchFamily="18" charset="0"/>
                <a:cs typeface="Times New Roman" panose="02020603050405020304" pitchFamily="18" charset="0"/>
              </a:rPr>
              <a:t>C3 to C2</a:t>
            </a:r>
            <a:r>
              <a:rPr lang="en-US" dirty="0">
                <a:latin typeface="Times New Roman" panose="02020603050405020304" pitchFamily="18" charset="0"/>
                <a:cs typeface="Times New Roman" panose="02020603050405020304" pitchFamily="18" charset="0"/>
              </a:rPr>
              <a:t> will be applied to it. (see result on the next page)</a:t>
            </a:r>
          </a:p>
        </p:txBody>
      </p:sp>
    </p:spTree>
    <p:extLst>
      <p:ext uri="{BB962C8B-B14F-4D97-AF65-F5344CB8AC3E}">
        <p14:creationId xmlns:p14="http://schemas.microsoft.com/office/powerpoint/2010/main" val="5021702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B1D610-3FAC-74E1-3D07-2282D9175520}"/>
              </a:ext>
            </a:extLst>
          </p:cNvPr>
          <p:cNvSpPr txBox="1"/>
          <p:nvPr/>
        </p:nvSpPr>
        <p:spPr>
          <a:xfrm>
            <a:off x="2518299" y="257452"/>
            <a:ext cx="7155402" cy="707886"/>
          </a:xfrm>
          <a:prstGeom prst="rect">
            <a:avLst/>
          </a:prstGeom>
          <a:noFill/>
        </p:spPr>
        <p:txBody>
          <a:bodyPr wrap="square" rtlCol="0">
            <a:spAutoFit/>
          </a:bodyPr>
          <a:lstStyle/>
          <a:p>
            <a:pPr algn="ctr"/>
            <a:r>
              <a:rPr lang="en-US" sz="4000" dirty="0">
                <a:latin typeface="Aharoni" panose="02010803020104030203" pitchFamily="2" charset="-79"/>
                <a:cs typeface="Aharoni" panose="02010803020104030203" pitchFamily="2" charset="-79"/>
              </a:rPr>
              <a:t>Merging (part 8)</a:t>
            </a:r>
          </a:p>
        </p:txBody>
      </p:sp>
      <p:sp>
        <p:nvSpPr>
          <p:cNvPr id="38" name="TextBox 37">
            <a:extLst>
              <a:ext uri="{FF2B5EF4-FFF2-40B4-BE49-F238E27FC236}">
                <a16:creationId xmlns:a16="http://schemas.microsoft.com/office/drawing/2014/main" id="{B7980516-64DB-AE63-EE4E-CCAAB4CAA214}"/>
              </a:ext>
            </a:extLst>
          </p:cNvPr>
          <p:cNvSpPr txBox="1"/>
          <p:nvPr/>
        </p:nvSpPr>
        <p:spPr>
          <a:xfrm>
            <a:off x="1301466" y="1445603"/>
            <a:ext cx="10296617" cy="923330"/>
          </a:xfrm>
          <a:prstGeom prst="rect">
            <a:avLst/>
          </a:prstGeom>
          <a:noFill/>
        </p:spPr>
        <p:txBody>
          <a:bodyPr wrap="square" rtlCol="0">
            <a:spAutoFit/>
          </a:bodyPr>
          <a:lstStyle/>
          <a:p>
            <a:pPr algn="ctr"/>
            <a:r>
              <a:rPr lang="en-US" b="1" dirty="0"/>
              <a:t>Result of calling the below command in the previous page</a:t>
            </a:r>
          </a:p>
          <a:p>
            <a:pPr algn="ctr"/>
            <a:endParaRPr lang="en-US" b="1" dirty="0"/>
          </a:p>
          <a:p>
            <a:pPr algn="ctr"/>
            <a:r>
              <a:rPr lang="en-US" b="1" dirty="0">
                <a:latin typeface="Lucida Bright" panose="02040602050505020304" pitchFamily="18" charset="0"/>
              </a:rPr>
              <a:t>$ git merge B2</a:t>
            </a:r>
          </a:p>
        </p:txBody>
      </p:sp>
      <p:sp>
        <p:nvSpPr>
          <p:cNvPr id="3" name="Oval 2">
            <a:extLst>
              <a:ext uri="{FF2B5EF4-FFF2-40B4-BE49-F238E27FC236}">
                <a16:creationId xmlns:a16="http://schemas.microsoft.com/office/drawing/2014/main" id="{726324D7-DD3D-B1E6-E542-BF03116A04DD}"/>
              </a:ext>
            </a:extLst>
          </p:cNvPr>
          <p:cNvSpPr/>
          <p:nvPr/>
        </p:nvSpPr>
        <p:spPr>
          <a:xfrm>
            <a:off x="5083946" y="3293027"/>
            <a:ext cx="1106749" cy="9942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C1</a:t>
            </a:r>
          </a:p>
        </p:txBody>
      </p:sp>
      <p:cxnSp>
        <p:nvCxnSpPr>
          <p:cNvPr id="4" name="Straight Arrow Connector 3">
            <a:extLst>
              <a:ext uri="{FF2B5EF4-FFF2-40B4-BE49-F238E27FC236}">
                <a16:creationId xmlns:a16="http://schemas.microsoft.com/office/drawing/2014/main" id="{FE0C59DC-1EC5-ADC4-3F21-2285D66DFB01}"/>
              </a:ext>
            </a:extLst>
          </p:cNvPr>
          <p:cNvCxnSpPr>
            <a:cxnSpLocks/>
            <a:stCxn id="3" idx="2"/>
          </p:cNvCxnSpPr>
          <p:nvPr/>
        </p:nvCxnSpPr>
        <p:spPr>
          <a:xfrm flipH="1">
            <a:off x="3235910" y="3790177"/>
            <a:ext cx="1848036" cy="38859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 name="Oval 5">
            <a:extLst>
              <a:ext uri="{FF2B5EF4-FFF2-40B4-BE49-F238E27FC236}">
                <a16:creationId xmlns:a16="http://schemas.microsoft.com/office/drawing/2014/main" id="{4946FE9B-F4C5-3088-FDB9-0052FD48A4C7}"/>
              </a:ext>
            </a:extLst>
          </p:cNvPr>
          <p:cNvSpPr/>
          <p:nvPr/>
        </p:nvSpPr>
        <p:spPr>
          <a:xfrm>
            <a:off x="5182929" y="4451378"/>
            <a:ext cx="1180730" cy="1117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BA54D805-3BB5-DC1B-7E9C-B9EC85B00EE8}"/>
              </a:ext>
            </a:extLst>
          </p:cNvPr>
          <p:cNvCxnSpPr>
            <a:cxnSpLocks/>
          </p:cNvCxnSpPr>
          <p:nvPr/>
        </p:nvCxnSpPr>
        <p:spPr>
          <a:xfrm flipH="1">
            <a:off x="6387998" y="5057268"/>
            <a:ext cx="114226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6" name="Oval 15">
            <a:extLst>
              <a:ext uri="{FF2B5EF4-FFF2-40B4-BE49-F238E27FC236}">
                <a16:creationId xmlns:a16="http://schemas.microsoft.com/office/drawing/2014/main" id="{60813795-4ED3-0BD3-7AD0-DE52A793E8A3}"/>
              </a:ext>
            </a:extLst>
          </p:cNvPr>
          <p:cNvSpPr/>
          <p:nvPr/>
        </p:nvSpPr>
        <p:spPr>
          <a:xfrm>
            <a:off x="7547349" y="4426308"/>
            <a:ext cx="1180730" cy="1117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C2</a:t>
            </a:r>
          </a:p>
        </p:txBody>
      </p:sp>
      <p:cxnSp>
        <p:nvCxnSpPr>
          <p:cNvPr id="17" name="Straight Arrow Connector 16">
            <a:extLst>
              <a:ext uri="{FF2B5EF4-FFF2-40B4-BE49-F238E27FC236}">
                <a16:creationId xmlns:a16="http://schemas.microsoft.com/office/drawing/2014/main" id="{B3C74222-9A23-BB07-028A-A3B4F987A135}"/>
              </a:ext>
            </a:extLst>
          </p:cNvPr>
          <p:cNvCxnSpPr>
            <a:cxnSpLocks/>
            <a:stCxn id="6" idx="2"/>
            <a:endCxn id="18" idx="6"/>
          </p:cNvCxnSpPr>
          <p:nvPr/>
        </p:nvCxnSpPr>
        <p:spPr>
          <a:xfrm flipH="1" flipV="1">
            <a:off x="3235910" y="4333453"/>
            <a:ext cx="1947019" cy="67692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8" name="Oval 17">
            <a:extLst>
              <a:ext uri="{FF2B5EF4-FFF2-40B4-BE49-F238E27FC236}">
                <a16:creationId xmlns:a16="http://schemas.microsoft.com/office/drawing/2014/main" id="{DD6515CC-733C-AE6C-C5C0-01317B03634C}"/>
              </a:ext>
            </a:extLst>
          </p:cNvPr>
          <p:cNvSpPr/>
          <p:nvPr/>
        </p:nvSpPr>
        <p:spPr>
          <a:xfrm>
            <a:off x="2055180" y="3774455"/>
            <a:ext cx="1180730" cy="1117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C3</a:t>
            </a:r>
          </a:p>
        </p:txBody>
      </p:sp>
      <p:cxnSp>
        <p:nvCxnSpPr>
          <p:cNvPr id="24" name="Straight Arrow Connector 23">
            <a:extLst>
              <a:ext uri="{FF2B5EF4-FFF2-40B4-BE49-F238E27FC236}">
                <a16:creationId xmlns:a16="http://schemas.microsoft.com/office/drawing/2014/main" id="{1FD7A48C-7FE8-4EDF-E8E0-2E3C4AF4CA55}"/>
              </a:ext>
            </a:extLst>
          </p:cNvPr>
          <p:cNvCxnSpPr/>
          <p:nvPr/>
        </p:nvCxnSpPr>
        <p:spPr>
          <a:xfrm>
            <a:off x="241176" y="6134468"/>
            <a:ext cx="102966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74A9D37-E38E-DA2F-D460-309F19DFDFF5}"/>
              </a:ext>
            </a:extLst>
          </p:cNvPr>
          <p:cNvSpPr txBox="1"/>
          <p:nvPr/>
        </p:nvSpPr>
        <p:spPr>
          <a:xfrm>
            <a:off x="161426" y="5708485"/>
            <a:ext cx="2370189" cy="369332"/>
          </a:xfrm>
          <a:prstGeom prst="rect">
            <a:avLst/>
          </a:prstGeom>
          <a:noFill/>
        </p:spPr>
        <p:txBody>
          <a:bodyPr wrap="square" rtlCol="0">
            <a:spAutoFit/>
          </a:bodyPr>
          <a:lstStyle/>
          <a:p>
            <a:r>
              <a:rPr lang="en-US" dirty="0"/>
              <a:t>Earliest Commit</a:t>
            </a:r>
          </a:p>
        </p:txBody>
      </p:sp>
      <p:sp>
        <p:nvSpPr>
          <p:cNvPr id="28" name="TextBox 27">
            <a:extLst>
              <a:ext uri="{FF2B5EF4-FFF2-40B4-BE49-F238E27FC236}">
                <a16:creationId xmlns:a16="http://schemas.microsoft.com/office/drawing/2014/main" id="{4F8961DD-7315-4056-CB2E-9F190B43B3D6}"/>
              </a:ext>
            </a:extLst>
          </p:cNvPr>
          <p:cNvSpPr txBox="1"/>
          <p:nvPr/>
        </p:nvSpPr>
        <p:spPr>
          <a:xfrm>
            <a:off x="8484093" y="5704138"/>
            <a:ext cx="2370189" cy="369332"/>
          </a:xfrm>
          <a:prstGeom prst="rect">
            <a:avLst/>
          </a:prstGeom>
          <a:noFill/>
        </p:spPr>
        <p:txBody>
          <a:bodyPr wrap="square" rtlCol="0">
            <a:spAutoFit/>
          </a:bodyPr>
          <a:lstStyle/>
          <a:p>
            <a:r>
              <a:rPr lang="en-US" dirty="0"/>
              <a:t>Most Recent Commit</a:t>
            </a:r>
          </a:p>
        </p:txBody>
      </p:sp>
      <p:sp>
        <p:nvSpPr>
          <p:cNvPr id="29" name="TextBox 28">
            <a:extLst>
              <a:ext uri="{FF2B5EF4-FFF2-40B4-BE49-F238E27FC236}">
                <a16:creationId xmlns:a16="http://schemas.microsoft.com/office/drawing/2014/main" id="{46251C7B-C899-1055-39B9-1E238232C2C6}"/>
              </a:ext>
            </a:extLst>
          </p:cNvPr>
          <p:cNvSpPr txBox="1"/>
          <p:nvPr/>
        </p:nvSpPr>
        <p:spPr>
          <a:xfrm>
            <a:off x="9420537" y="4796207"/>
            <a:ext cx="807867" cy="369332"/>
          </a:xfrm>
          <a:prstGeom prst="rect">
            <a:avLst/>
          </a:prstGeom>
          <a:noFill/>
        </p:spPr>
        <p:txBody>
          <a:bodyPr wrap="square" rtlCol="0">
            <a:spAutoFit/>
          </a:bodyPr>
          <a:lstStyle/>
          <a:p>
            <a:r>
              <a:rPr lang="en-US" b="1" dirty="0"/>
              <a:t>B2</a:t>
            </a:r>
          </a:p>
        </p:txBody>
      </p:sp>
      <p:sp>
        <p:nvSpPr>
          <p:cNvPr id="30" name="TextBox 29">
            <a:extLst>
              <a:ext uri="{FF2B5EF4-FFF2-40B4-BE49-F238E27FC236}">
                <a16:creationId xmlns:a16="http://schemas.microsoft.com/office/drawing/2014/main" id="{F3DFC064-50A2-24D2-E6D7-59893338113B}"/>
              </a:ext>
            </a:extLst>
          </p:cNvPr>
          <p:cNvSpPr txBox="1"/>
          <p:nvPr/>
        </p:nvSpPr>
        <p:spPr>
          <a:xfrm>
            <a:off x="10228404" y="1694574"/>
            <a:ext cx="807867" cy="369332"/>
          </a:xfrm>
          <a:prstGeom prst="rect">
            <a:avLst/>
          </a:prstGeom>
          <a:noFill/>
        </p:spPr>
        <p:txBody>
          <a:bodyPr wrap="square" rtlCol="0">
            <a:spAutoFit/>
          </a:bodyPr>
          <a:lstStyle/>
          <a:p>
            <a:r>
              <a:rPr lang="en-US" b="1" dirty="0"/>
              <a:t>HEAD</a:t>
            </a:r>
          </a:p>
        </p:txBody>
      </p:sp>
      <p:cxnSp>
        <p:nvCxnSpPr>
          <p:cNvPr id="31" name="Straight Arrow Connector 30">
            <a:extLst>
              <a:ext uri="{FF2B5EF4-FFF2-40B4-BE49-F238E27FC236}">
                <a16:creationId xmlns:a16="http://schemas.microsoft.com/office/drawing/2014/main" id="{81DA7C77-8CFC-4884-93BF-848BEF75D499}"/>
              </a:ext>
            </a:extLst>
          </p:cNvPr>
          <p:cNvCxnSpPr>
            <a:cxnSpLocks/>
          </p:cNvCxnSpPr>
          <p:nvPr/>
        </p:nvCxnSpPr>
        <p:spPr>
          <a:xfrm>
            <a:off x="10626571" y="2047385"/>
            <a:ext cx="0" cy="374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A34EE31-8961-E58B-91CB-4D6A147063D5}"/>
              </a:ext>
            </a:extLst>
          </p:cNvPr>
          <p:cNvCxnSpPr>
            <a:cxnSpLocks/>
            <a:stCxn id="29" idx="1"/>
            <a:endCxn id="16" idx="6"/>
          </p:cNvCxnSpPr>
          <p:nvPr/>
        </p:nvCxnSpPr>
        <p:spPr>
          <a:xfrm flipH="1">
            <a:off x="8728079" y="4980873"/>
            <a:ext cx="692458" cy="443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4" name="TextBox 33">
            <a:extLst>
              <a:ext uri="{FF2B5EF4-FFF2-40B4-BE49-F238E27FC236}">
                <a16:creationId xmlns:a16="http://schemas.microsoft.com/office/drawing/2014/main" id="{0AAA65FC-4F37-37A8-6812-694CB701F7B7}"/>
              </a:ext>
            </a:extLst>
          </p:cNvPr>
          <p:cNvSpPr txBox="1"/>
          <p:nvPr/>
        </p:nvSpPr>
        <p:spPr>
          <a:xfrm>
            <a:off x="10412843" y="2445009"/>
            <a:ext cx="726340" cy="369332"/>
          </a:xfrm>
          <a:prstGeom prst="rect">
            <a:avLst/>
          </a:prstGeom>
          <a:noFill/>
        </p:spPr>
        <p:txBody>
          <a:bodyPr wrap="square" rtlCol="0">
            <a:spAutoFit/>
          </a:bodyPr>
          <a:lstStyle/>
          <a:p>
            <a:r>
              <a:rPr lang="en-US" b="1" dirty="0"/>
              <a:t>B1</a:t>
            </a:r>
          </a:p>
        </p:txBody>
      </p:sp>
      <p:cxnSp>
        <p:nvCxnSpPr>
          <p:cNvPr id="36" name="Straight Arrow Connector 35">
            <a:extLst>
              <a:ext uri="{FF2B5EF4-FFF2-40B4-BE49-F238E27FC236}">
                <a16:creationId xmlns:a16="http://schemas.microsoft.com/office/drawing/2014/main" id="{B8D04FA2-0A04-2C6E-5F74-CF61334DAAFE}"/>
              </a:ext>
            </a:extLst>
          </p:cNvPr>
          <p:cNvCxnSpPr>
            <a:cxnSpLocks/>
          </p:cNvCxnSpPr>
          <p:nvPr/>
        </p:nvCxnSpPr>
        <p:spPr>
          <a:xfrm>
            <a:off x="10626571" y="2756531"/>
            <a:ext cx="0" cy="38967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7" name="Oval 36">
            <a:extLst>
              <a:ext uri="{FF2B5EF4-FFF2-40B4-BE49-F238E27FC236}">
                <a16:creationId xmlns:a16="http://schemas.microsoft.com/office/drawing/2014/main" id="{43C6D268-C421-06BC-454B-0D2BB723C933}"/>
              </a:ext>
            </a:extLst>
          </p:cNvPr>
          <p:cNvSpPr/>
          <p:nvPr/>
        </p:nvSpPr>
        <p:spPr>
          <a:xfrm>
            <a:off x="10181209" y="3087829"/>
            <a:ext cx="1189608" cy="11426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M</a:t>
            </a:r>
          </a:p>
        </p:txBody>
      </p:sp>
      <p:cxnSp>
        <p:nvCxnSpPr>
          <p:cNvPr id="40" name="Straight Arrow Connector 39">
            <a:extLst>
              <a:ext uri="{FF2B5EF4-FFF2-40B4-BE49-F238E27FC236}">
                <a16:creationId xmlns:a16="http://schemas.microsoft.com/office/drawing/2014/main" id="{9A34D83E-8FAE-2E5F-0223-995BA8F67D65}"/>
              </a:ext>
            </a:extLst>
          </p:cNvPr>
          <p:cNvCxnSpPr>
            <a:stCxn id="37" idx="2"/>
            <a:endCxn id="3" idx="6"/>
          </p:cNvCxnSpPr>
          <p:nvPr/>
        </p:nvCxnSpPr>
        <p:spPr>
          <a:xfrm flipH="1">
            <a:off x="6190695" y="3659134"/>
            <a:ext cx="3990514" cy="131043"/>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41" name="Straight Arrow Connector 40">
            <a:extLst>
              <a:ext uri="{FF2B5EF4-FFF2-40B4-BE49-F238E27FC236}">
                <a16:creationId xmlns:a16="http://schemas.microsoft.com/office/drawing/2014/main" id="{11778D20-C6CB-836A-3887-7986D829A371}"/>
              </a:ext>
            </a:extLst>
          </p:cNvPr>
          <p:cNvCxnSpPr>
            <a:cxnSpLocks/>
          </p:cNvCxnSpPr>
          <p:nvPr/>
        </p:nvCxnSpPr>
        <p:spPr>
          <a:xfrm flipH="1">
            <a:off x="8664606" y="3865098"/>
            <a:ext cx="1563798" cy="857349"/>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48" name="Oval 47">
            <a:extLst>
              <a:ext uri="{FF2B5EF4-FFF2-40B4-BE49-F238E27FC236}">
                <a16:creationId xmlns:a16="http://schemas.microsoft.com/office/drawing/2014/main" id="{F3DD6155-FB97-1427-827B-D7AF52C804D5}"/>
              </a:ext>
            </a:extLst>
          </p:cNvPr>
          <p:cNvSpPr/>
          <p:nvPr/>
        </p:nvSpPr>
        <p:spPr>
          <a:xfrm>
            <a:off x="146849" y="1739129"/>
            <a:ext cx="3396447" cy="1542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Note that M has 2 parents!</a:t>
            </a:r>
          </a:p>
        </p:txBody>
      </p:sp>
    </p:spTree>
    <p:extLst>
      <p:ext uri="{BB962C8B-B14F-4D97-AF65-F5344CB8AC3E}">
        <p14:creationId xmlns:p14="http://schemas.microsoft.com/office/powerpoint/2010/main" val="27559676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1">
            <a:hlinkClick r:id="rId2" action="ppaction://hlinkfile"/>
            <a:extLst>
              <a:ext uri="{FF2B5EF4-FFF2-40B4-BE49-F238E27FC236}">
                <a16:creationId xmlns:a16="http://schemas.microsoft.com/office/drawing/2014/main" id="{27A1C390-28BF-FAF5-7A20-D58D033E59D0}"/>
              </a:ext>
            </a:extLst>
          </p:cNvPr>
          <p:cNvSpPr/>
          <p:nvPr/>
        </p:nvSpPr>
        <p:spPr>
          <a:xfrm>
            <a:off x="2380695" y="1054223"/>
            <a:ext cx="7430609" cy="474955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Project 5.2.</a:t>
            </a:r>
          </a:p>
        </p:txBody>
      </p:sp>
    </p:spTree>
    <p:extLst>
      <p:ext uri="{BB962C8B-B14F-4D97-AF65-F5344CB8AC3E}">
        <p14:creationId xmlns:p14="http://schemas.microsoft.com/office/powerpoint/2010/main" val="20569561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B1D610-3FAC-74E1-3D07-2282D9175520}"/>
              </a:ext>
            </a:extLst>
          </p:cNvPr>
          <p:cNvSpPr txBox="1"/>
          <p:nvPr/>
        </p:nvSpPr>
        <p:spPr>
          <a:xfrm>
            <a:off x="2518299" y="195308"/>
            <a:ext cx="7155402" cy="1323439"/>
          </a:xfrm>
          <a:prstGeom prst="rect">
            <a:avLst/>
          </a:prstGeom>
          <a:noFill/>
        </p:spPr>
        <p:txBody>
          <a:bodyPr wrap="square" rtlCol="0">
            <a:spAutoFit/>
          </a:bodyPr>
          <a:lstStyle/>
          <a:p>
            <a:pPr algn="ctr"/>
            <a:r>
              <a:rPr lang="en-US" sz="4000" dirty="0">
                <a:latin typeface="Aharoni" panose="02010803020104030203" pitchFamily="2" charset="-79"/>
                <a:cs typeface="Aharoni" panose="02010803020104030203" pitchFamily="2" charset="-79"/>
              </a:rPr>
              <a:t>Merging (part 9)</a:t>
            </a:r>
          </a:p>
          <a:p>
            <a:pPr algn="ctr"/>
            <a:r>
              <a:rPr lang="en-US" sz="4000" dirty="0">
                <a:latin typeface="Aharoni" panose="02010803020104030203" pitchFamily="2" charset="-79"/>
                <a:cs typeface="Aharoni" panose="02010803020104030203" pitchFamily="2" charset="-79"/>
              </a:rPr>
              <a:t>Merge Conflicts</a:t>
            </a:r>
          </a:p>
        </p:txBody>
      </p:sp>
      <p:sp>
        <p:nvSpPr>
          <p:cNvPr id="4" name="TextBox 3">
            <a:extLst>
              <a:ext uri="{FF2B5EF4-FFF2-40B4-BE49-F238E27FC236}">
                <a16:creationId xmlns:a16="http://schemas.microsoft.com/office/drawing/2014/main" id="{C34E4E85-6305-DD29-827B-2286577F8D6A}"/>
              </a:ext>
            </a:extLst>
          </p:cNvPr>
          <p:cNvSpPr txBox="1"/>
          <p:nvPr/>
        </p:nvSpPr>
        <p:spPr>
          <a:xfrm>
            <a:off x="656948" y="2041864"/>
            <a:ext cx="10777491" cy="923330"/>
          </a:xfrm>
          <a:prstGeom prst="rect">
            <a:avLst/>
          </a:prstGeom>
          <a:noFill/>
        </p:spPr>
        <p:txBody>
          <a:bodyPr wrap="square" rtlCol="0">
            <a:spAutoFit/>
          </a:bodyPr>
          <a:lstStyle/>
          <a:p>
            <a:r>
              <a:rPr lang="en-US" dirty="0"/>
              <a:t>Suppose you have created a branch and have made a few commits to it. Meanwhile, the master branch has also advanced by a few commits (maybe another developer committed to master or you merged another branch into it.) Your repo will look like this:</a:t>
            </a:r>
          </a:p>
        </p:txBody>
      </p:sp>
      <p:sp>
        <p:nvSpPr>
          <p:cNvPr id="5" name="Oval 4">
            <a:extLst>
              <a:ext uri="{FF2B5EF4-FFF2-40B4-BE49-F238E27FC236}">
                <a16:creationId xmlns:a16="http://schemas.microsoft.com/office/drawing/2014/main" id="{4C4BB694-9CD0-7019-CADF-104329195E05}"/>
              </a:ext>
            </a:extLst>
          </p:cNvPr>
          <p:cNvSpPr/>
          <p:nvPr/>
        </p:nvSpPr>
        <p:spPr>
          <a:xfrm>
            <a:off x="5891172" y="3568235"/>
            <a:ext cx="944230" cy="8482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a:t>
            </a:r>
          </a:p>
        </p:txBody>
      </p:sp>
      <p:cxnSp>
        <p:nvCxnSpPr>
          <p:cNvPr id="6" name="Straight Arrow Connector 5">
            <a:extLst>
              <a:ext uri="{FF2B5EF4-FFF2-40B4-BE49-F238E27FC236}">
                <a16:creationId xmlns:a16="http://schemas.microsoft.com/office/drawing/2014/main" id="{AA2E60A8-2593-5F59-3746-B6F2327AD746}"/>
              </a:ext>
            </a:extLst>
          </p:cNvPr>
          <p:cNvCxnSpPr>
            <a:cxnSpLocks/>
            <a:stCxn id="5" idx="2"/>
          </p:cNvCxnSpPr>
          <p:nvPr/>
        </p:nvCxnSpPr>
        <p:spPr>
          <a:xfrm flipH="1">
            <a:off x="4314509" y="3992382"/>
            <a:ext cx="1576663" cy="33153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 name="Oval 6">
            <a:extLst>
              <a:ext uri="{FF2B5EF4-FFF2-40B4-BE49-F238E27FC236}">
                <a16:creationId xmlns:a16="http://schemas.microsoft.com/office/drawing/2014/main" id="{4B874ADF-91BD-5501-BCE2-9AF96DF34A30}"/>
              </a:ext>
            </a:extLst>
          </p:cNvPr>
          <p:cNvSpPr/>
          <p:nvPr/>
        </p:nvSpPr>
        <p:spPr>
          <a:xfrm>
            <a:off x="5975620" y="4556489"/>
            <a:ext cx="1007347" cy="95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48DCDE62-7652-DCEF-81E0-BFD109251FCB}"/>
              </a:ext>
            </a:extLst>
          </p:cNvPr>
          <p:cNvCxnSpPr>
            <a:cxnSpLocks/>
          </p:cNvCxnSpPr>
          <p:nvPr/>
        </p:nvCxnSpPr>
        <p:spPr>
          <a:xfrm flipH="1">
            <a:off x="7003732" y="5073408"/>
            <a:ext cx="97452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Oval 8">
            <a:extLst>
              <a:ext uri="{FF2B5EF4-FFF2-40B4-BE49-F238E27FC236}">
                <a16:creationId xmlns:a16="http://schemas.microsoft.com/office/drawing/2014/main" id="{108A5D8F-CF9C-BF35-42D0-F27A59701418}"/>
              </a:ext>
            </a:extLst>
          </p:cNvPr>
          <p:cNvSpPr/>
          <p:nvPr/>
        </p:nvSpPr>
        <p:spPr>
          <a:xfrm>
            <a:off x="7992839" y="4535101"/>
            <a:ext cx="1007347" cy="95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a:t>
            </a:r>
          </a:p>
        </p:txBody>
      </p:sp>
      <p:cxnSp>
        <p:nvCxnSpPr>
          <p:cNvPr id="10" name="Straight Arrow Connector 9">
            <a:extLst>
              <a:ext uri="{FF2B5EF4-FFF2-40B4-BE49-F238E27FC236}">
                <a16:creationId xmlns:a16="http://schemas.microsoft.com/office/drawing/2014/main" id="{F955DE27-3B3C-C0B5-E011-86B2EFA18F8A}"/>
              </a:ext>
            </a:extLst>
          </p:cNvPr>
          <p:cNvCxnSpPr>
            <a:cxnSpLocks/>
            <a:stCxn id="7" idx="2"/>
            <a:endCxn id="11" idx="6"/>
          </p:cNvCxnSpPr>
          <p:nvPr/>
        </p:nvCxnSpPr>
        <p:spPr>
          <a:xfrm flipH="1" flipV="1">
            <a:off x="4314509" y="4455881"/>
            <a:ext cx="1661111" cy="5775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Oval 10">
            <a:extLst>
              <a:ext uri="{FF2B5EF4-FFF2-40B4-BE49-F238E27FC236}">
                <a16:creationId xmlns:a16="http://schemas.microsoft.com/office/drawing/2014/main" id="{2750B583-F9E3-3494-3F0D-A7124BB8A86E}"/>
              </a:ext>
            </a:extLst>
          </p:cNvPr>
          <p:cNvSpPr/>
          <p:nvPr/>
        </p:nvSpPr>
        <p:spPr>
          <a:xfrm>
            <a:off x="3307162" y="3978968"/>
            <a:ext cx="1007347" cy="95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cxnSp>
        <p:nvCxnSpPr>
          <p:cNvPr id="12" name="Straight Arrow Connector 11">
            <a:extLst>
              <a:ext uri="{FF2B5EF4-FFF2-40B4-BE49-F238E27FC236}">
                <a16:creationId xmlns:a16="http://schemas.microsoft.com/office/drawing/2014/main" id="{FEC6CC84-32AF-C994-EDAF-6E7773179DFB}"/>
              </a:ext>
            </a:extLst>
          </p:cNvPr>
          <p:cNvCxnSpPr>
            <a:cxnSpLocks/>
          </p:cNvCxnSpPr>
          <p:nvPr/>
        </p:nvCxnSpPr>
        <p:spPr>
          <a:xfrm>
            <a:off x="1759533" y="5992428"/>
            <a:ext cx="8784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A2231A4-B3BC-75FD-2B3F-3DD699D18798}"/>
              </a:ext>
            </a:extLst>
          </p:cNvPr>
          <p:cNvSpPr txBox="1"/>
          <p:nvPr/>
        </p:nvSpPr>
        <p:spPr>
          <a:xfrm>
            <a:off x="1691494" y="5628998"/>
            <a:ext cx="2022141" cy="369332"/>
          </a:xfrm>
          <a:prstGeom prst="rect">
            <a:avLst/>
          </a:prstGeom>
          <a:noFill/>
        </p:spPr>
        <p:txBody>
          <a:bodyPr wrap="square" rtlCol="0">
            <a:spAutoFit/>
          </a:bodyPr>
          <a:lstStyle/>
          <a:p>
            <a:r>
              <a:rPr lang="en-US" dirty="0"/>
              <a:t>Earliest Commit</a:t>
            </a:r>
          </a:p>
        </p:txBody>
      </p:sp>
      <p:sp>
        <p:nvSpPr>
          <p:cNvPr id="14" name="TextBox 13">
            <a:extLst>
              <a:ext uri="{FF2B5EF4-FFF2-40B4-BE49-F238E27FC236}">
                <a16:creationId xmlns:a16="http://schemas.microsoft.com/office/drawing/2014/main" id="{24DA2B1A-8202-4740-08ED-6C2905246A04}"/>
              </a:ext>
            </a:extLst>
          </p:cNvPr>
          <p:cNvSpPr txBox="1"/>
          <p:nvPr/>
        </p:nvSpPr>
        <p:spPr>
          <a:xfrm>
            <a:off x="8792028" y="5625289"/>
            <a:ext cx="2500368" cy="369332"/>
          </a:xfrm>
          <a:prstGeom prst="rect">
            <a:avLst/>
          </a:prstGeom>
          <a:noFill/>
        </p:spPr>
        <p:txBody>
          <a:bodyPr wrap="square" rtlCol="0">
            <a:spAutoFit/>
          </a:bodyPr>
          <a:lstStyle/>
          <a:p>
            <a:r>
              <a:rPr lang="en-US" dirty="0"/>
              <a:t>Most Recent Commit</a:t>
            </a:r>
          </a:p>
        </p:txBody>
      </p:sp>
      <p:sp>
        <p:nvSpPr>
          <p:cNvPr id="15" name="TextBox 14">
            <a:extLst>
              <a:ext uri="{FF2B5EF4-FFF2-40B4-BE49-F238E27FC236}">
                <a16:creationId xmlns:a16="http://schemas.microsoft.com/office/drawing/2014/main" id="{88F487E0-1698-51B8-F0B7-2A6F1F3B87F5}"/>
              </a:ext>
            </a:extLst>
          </p:cNvPr>
          <p:cNvSpPr txBox="1"/>
          <p:nvPr/>
        </p:nvSpPr>
        <p:spPr>
          <a:xfrm>
            <a:off x="9590961" y="4850682"/>
            <a:ext cx="1155042" cy="369332"/>
          </a:xfrm>
          <a:prstGeom prst="rect">
            <a:avLst/>
          </a:prstGeom>
          <a:noFill/>
        </p:spPr>
        <p:txBody>
          <a:bodyPr wrap="square" rtlCol="0">
            <a:spAutoFit/>
          </a:bodyPr>
          <a:lstStyle/>
          <a:p>
            <a:r>
              <a:rPr lang="en-US" b="1" dirty="0">
                <a:solidFill>
                  <a:srgbClr val="FF0000"/>
                </a:solidFill>
              </a:rPr>
              <a:t>Master</a:t>
            </a:r>
          </a:p>
        </p:txBody>
      </p:sp>
      <p:sp>
        <p:nvSpPr>
          <p:cNvPr id="16" name="TextBox 15">
            <a:extLst>
              <a:ext uri="{FF2B5EF4-FFF2-40B4-BE49-F238E27FC236}">
                <a16:creationId xmlns:a16="http://schemas.microsoft.com/office/drawing/2014/main" id="{40E0263B-AF90-6989-FBE1-885D624F35FC}"/>
              </a:ext>
            </a:extLst>
          </p:cNvPr>
          <p:cNvSpPr txBox="1"/>
          <p:nvPr/>
        </p:nvSpPr>
        <p:spPr>
          <a:xfrm>
            <a:off x="8792028" y="3821397"/>
            <a:ext cx="1155042" cy="369332"/>
          </a:xfrm>
          <a:prstGeom prst="rect">
            <a:avLst/>
          </a:prstGeom>
          <a:noFill/>
        </p:spPr>
        <p:txBody>
          <a:bodyPr wrap="square" rtlCol="0">
            <a:spAutoFit/>
          </a:bodyPr>
          <a:lstStyle/>
          <a:p>
            <a:r>
              <a:rPr lang="en-US" b="1" dirty="0"/>
              <a:t>HEAD</a:t>
            </a:r>
          </a:p>
        </p:txBody>
      </p:sp>
      <p:cxnSp>
        <p:nvCxnSpPr>
          <p:cNvPr id="17" name="Straight Arrow Connector 16">
            <a:extLst>
              <a:ext uri="{FF2B5EF4-FFF2-40B4-BE49-F238E27FC236}">
                <a16:creationId xmlns:a16="http://schemas.microsoft.com/office/drawing/2014/main" id="{BC230091-4740-EC46-FCC6-80E8A205C813}"/>
              </a:ext>
            </a:extLst>
          </p:cNvPr>
          <p:cNvCxnSpPr>
            <a:cxnSpLocks/>
          </p:cNvCxnSpPr>
          <p:nvPr/>
        </p:nvCxnSpPr>
        <p:spPr>
          <a:xfrm flipH="1">
            <a:off x="7976840" y="4027317"/>
            <a:ext cx="870450" cy="8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1CBD8B7-0CA5-4D54-33BA-88CBFEAADA2B}"/>
              </a:ext>
            </a:extLst>
          </p:cNvPr>
          <p:cNvCxnSpPr>
            <a:cxnSpLocks/>
            <a:stCxn id="15" idx="1"/>
            <a:endCxn id="9" idx="6"/>
          </p:cNvCxnSpPr>
          <p:nvPr/>
        </p:nvCxnSpPr>
        <p:spPr>
          <a:xfrm flipH="1">
            <a:off x="9000186" y="5008231"/>
            <a:ext cx="590775" cy="378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AA22B9FF-7B85-5C72-77F7-632865ED0A17}"/>
              </a:ext>
            </a:extLst>
          </p:cNvPr>
          <p:cNvSpPr txBox="1"/>
          <p:nvPr/>
        </p:nvSpPr>
        <p:spPr>
          <a:xfrm>
            <a:off x="7160387" y="3837436"/>
            <a:ext cx="974527" cy="369332"/>
          </a:xfrm>
          <a:prstGeom prst="rect">
            <a:avLst/>
          </a:prstGeom>
          <a:noFill/>
        </p:spPr>
        <p:txBody>
          <a:bodyPr wrap="square" rtlCol="0">
            <a:spAutoFit/>
          </a:bodyPr>
          <a:lstStyle/>
          <a:p>
            <a:r>
              <a:rPr lang="en-US" b="1" dirty="0"/>
              <a:t>Branch</a:t>
            </a:r>
          </a:p>
        </p:txBody>
      </p:sp>
      <p:cxnSp>
        <p:nvCxnSpPr>
          <p:cNvPr id="20" name="Straight Arrow Connector 19">
            <a:extLst>
              <a:ext uri="{FF2B5EF4-FFF2-40B4-BE49-F238E27FC236}">
                <a16:creationId xmlns:a16="http://schemas.microsoft.com/office/drawing/2014/main" id="{BCE67521-9127-9E0F-982D-07734BA803A4}"/>
              </a:ext>
            </a:extLst>
          </p:cNvPr>
          <p:cNvCxnSpPr>
            <a:cxnSpLocks/>
            <a:stCxn id="19" idx="1"/>
          </p:cNvCxnSpPr>
          <p:nvPr/>
        </p:nvCxnSpPr>
        <p:spPr>
          <a:xfrm flipH="1" flipV="1">
            <a:off x="6835403" y="3992381"/>
            <a:ext cx="324984" cy="297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704585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B1D610-3FAC-74E1-3D07-2282D9175520}"/>
              </a:ext>
            </a:extLst>
          </p:cNvPr>
          <p:cNvSpPr txBox="1"/>
          <p:nvPr/>
        </p:nvSpPr>
        <p:spPr>
          <a:xfrm>
            <a:off x="2518299" y="195308"/>
            <a:ext cx="7155402" cy="1323439"/>
          </a:xfrm>
          <a:prstGeom prst="rect">
            <a:avLst/>
          </a:prstGeom>
          <a:noFill/>
        </p:spPr>
        <p:txBody>
          <a:bodyPr wrap="square" rtlCol="0">
            <a:spAutoFit/>
          </a:bodyPr>
          <a:lstStyle/>
          <a:p>
            <a:pPr algn="ctr"/>
            <a:r>
              <a:rPr lang="en-US" sz="4000" dirty="0">
                <a:latin typeface="Aharoni" panose="02010803020104030203" pitchFamily="2" charset="-79"/>
                <a:cs typeface="Aharoni" panose="02010803020104030203" pitchFamily="2" charset="-79"/>
              </a:rPr>
              <a:t>Merging (part 10)</a:t>
            </a:r>
          </a:p>
          <a:p>
            <a:pPr algn="ctr"/>
            <a:r>
              <a:rPr lang="en-US" sz="4000" dirty="0">
                <a:latin typeface="Aharoni" panose="02010803020104030203" pitchFamily="2" charset="-79"/>
                <a:cs typeface="Aharoni" panose="02010803020104030203" pitchFamily="2" charset="-79"/>
              </a:rPr>
              <a:t>Merge Conflicts Continued</a:t>
            </a:r>
          </a:p>
        </p:txBody>
      </p:sp>
      <p:sp>
        <p:nvSpPr>
          <p:cNvPr id="3" name="TextBox 2">
            <a:extLst>
              <a:ext uri="{FF2B5EF4-FFF2-40B4-BE49-F238E27FC236}">
                <a16:creationId xmlns:a16="http://schemas.microsoft.com/office/drawing/2014/main" id="{EEF79202-AFD5-2B02-0E71-232C3541FF92}"/>
              </a:ext>
            </a:extLst>
          </p:cNvPr>
          <p:cNvSpPr txBox="1"/>
          <p:nvPr/>
        </p:nvSpPr>
        <p:spPr>
          <a:xfrm>
            <a:off x="707254" y="1661089"/>
            <a:ext cx="10777491" cy="4801314"/>
          </a:xfrm>
          <a:prstGeom prst="rect">
            <a:avLst/>
          </a:prstGeom>
          <a:noFill/>
        </p:spPr>
        <p:txBody>
          <a:bodyPr wrap="square" rtlCol="0">
            <a:spAutoFit/>
          </a:bodyPr>
          <a:lstStyle/>
          <a:p>
            <a:r>
              <a:rPr lang="en-US" dirty="0"/>
              <a:t>Now Also suppose that the commits on the master branch have edited line 2 of a certain file called file1.txt to be “hello master!” and your commits on </a:t>
            </a:r>
            <a:r>
              <a:rPr lang="en-US" b="1" dirty="0"/>
              <a:t>Branch</a:t>
            </a:r>
            <a:r>
              <a:rPr lang="en-US" dirty="0"/>
              <a:t> have also edited line 2 of file1.txt to be “hello branch!”. When you try to merge </a:t>
            </a:r>
            <a:r>
              <a:rPr lang="en-US" b="1" dirty="0"/>
              <a:t>Branch</a:t>
            </a:r>
            <a:r>
              <a:rPr lang="en-US" dirty="0"/>
              <a:t> into </a:t>
            </a:r>
            <a:r>
              <a:rPr lang="en-US" b="1" dirty="0"/>
              <a:t>master</a:t>
            </a:r>
            <a:r>
              <a:rPr lang="en-US" dirty="0"/>
              <a:t>, git does not know which version of the line to put in the resulting “merged” commit, so it uses the </a:t>
            </a:r>
            <a:r>
              <a:rPr lang="en-US" b="1" dirty="0"/>
              <a:t>Merge Conflict Mechanism </a:t>
            </a:r>
            <a:r>
              <a:rPr lang="en-US" dirty="0"/>
              <a:t>to let you decide which changes to keep and which ones to discard.</a:t>
            </a:r>
          </a:p>
          <a:p>
            <a:endParaRPr lang="en-US" dirty="0"/>
          </a:p>
          <a:p>
            <a:r>
              <a:rPr lang="en-US" dirty="0"/>
              <a:t>Git uses special notation to point out </a:t>
            </a:r>
            <a:r>
              <a:rPr lang="en-US" b="1" dirty="0"/>
              <a:t>conflicting lines in files. </a:t>
            </a:r>
            <a:r>
              <a:rPr lang="en-US" dirty="0"/>
              <a:t>If you open these in a plain text editor, you will see the exact notation. IDE’s like </a:t>
            </a:r>
            <a:r>
              <a:rPr lang="en-US" dirty="0" err="1"/>
              <a:t>VSCode</a:t>
            </a:r>
            <a:r>
              <a:rPr lang="en-US" dirty="0"/>
              <a:t> and </a:t>
            </a:r>
            <a:r>
              <a:rPr lang="en-US" dirty="0" err="1"/>
              <a:t>Intellij</a:t>
            </a:r>
            <a:r>
              <a:rPr lang="en-US" dirty="0"/>
              <a:t>, however, don’t let you see these raw notations and style them with colors and buttons to be more readable and easier to work with.</a:t>
            </a:r>
          </a:p>
          <a:p>
            <a:endParaRPr lang="en-US" dirty="0"/>
          </a:p>
          <a:p>
            <a:r>
              <a:rPr lang="en-US" dirty="0"/>
              <a:t>The process of removing the notations that git has </a:t>
            </a:r>
            <a:r>
              <a:rPr lang="en-US" dirty="0" err="1"/>
              <a:t>intalled</a:t>
            </a:r>
            <a:r>
              <a:rPr lang="en-US" dirty="0"/>
              <a:t> in your files and applying your desired changes is called </a:t>
            </a:r>
            <a:r>
              <a:rPr lang="en-US" b="1" dirty="0"/>
              <a:t>“conflict resolution”.</a:t>
            </a:r>
            <a:r>
              <a:rPr lang="en-US" dirty="0"/>
              <a:t> After resolving the conflicts, you should use </a:t>
            </a:r>
            <a:r>
              <a:rPr lang="en-US" dirty="0">
                <a:latin typeface="Lucida Bright" panose="02040602050505020304" pitchFamily="18" charset="0"/>
              </a:rPr>
              <a:t>git commit –m “custom commit message” </a:t>
            </a:r>
            <a:r>
              <a:rPr lang="en-US" dirty="0"/>
              <a:t>or simply </a:t>
            </a:r>
            <a:r>
              <a:rPr lang="en-US" dirty="0">
                <a:latin typeface="Lucida Bright" panose="02040602050505020304" pitchFamily="18" charset="0"/>
              </a:rPr>
              <a:t>git commit </a:t>
            </a:r>
            <a:r>
              <a:rPr lang="en-US" sz="1800" kern="1200" dirty="0">
                <a:effectLst/>
                <a:latin typeface="Calibri" panose="020F0502020204030204" pitchFamily="34" charset="0"/>
                <a:ea typeface="+mn-ea"/>
                <a:cs typeface="+mn-cs"/>
              </a:rPr>
              <a:t>to make the merge commit with the default message.</a:t>
            </a:r>
          </a:p>
          <a:p>
            <a:endParaRPr lang="en-US" dirty="0">
              <a:solidFill>
                <a:srgbClr val="000000"/>
              </a:solidFill>
              <a:latin typeface="Calibri" panose="020F0502020204030204" pitchFamily="34" charset="0"/>
            </a:endParaRPr>
          </a:p>
          <a:p>
            <a:r>
              <a:rPr lang="en-US" dirty="0">
                <a:solidFill>
                  <a:srgbClr val="000000"/>
                </a:solidFill>
                <a:highlight>
                  <a:srgbClr val="FFFF00"/>
                </a:highlight>
                <a:latin typeface="Calibri" panose="020F0502020204030204" pitchFamily="34" charset="0"/>
              </a:rPr>
              <a:t>If you make a mistake in the conflict resolution process and want to undo all changes you made in the process of merging, use:</a:t>
            </a:r>
          </a:p>
          <a:p>
            <a:r>
              <a:rPr lang="en-US" dirty="0">
                <a:highlight>
                  <a:srgbClr val="FF0000"/>
                </a:highlight>
                <a:latin typeface="Lucida Bright" panose="02040602050505020304" pitchFamily="18" charset="0"/>
              </a:rPr>
              <a:t>$ git merge --abort</a:t>
            </a:r>
          </a:p>
        </p:txBody>
      </p:sp>
    </p:spTree>
    <p:extLst>
      <p:ext uri="{BB962C8B-B14F-4D97-AF65-F5344CB8AC3E}">
        <p14:creationId xmlns:p14="http://schemas.microsoft.com/office/powerpoint/2010/main" val="2976373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94998D-FA05-EC62-9B1C-26309C36D9C7}"/>
              </a:ext>
            </a:extLst>
          </p:cNvPr>
          <p:cNvSpPr txBox="1"/>
          <p:nvPr/>
        </p:nvSpPr>
        <p:spPr>
          <a:xfrm>
            <a:off x="2798684" y="1086018"/>
            <a:ext cx="6094520" cy="1200329"/>
          </a:xfrm>
          <a:prstGeom prst="rect">
            <a:avLst/>
          </a:prstGeom>
          <a:noFill/>
        </p:spPr>
        <p:txBody>
          <a:bodyPr wrap="square">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Turn the current folder into a git repo by creating a hidden .git folder inside it.</a:t>
            </a:r>
            <a:endParaRPr lang="en-US" sz="1800" b="1"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Lucida Console" panose="020B0609040504020204" pitchFamily="49" charset="0"/>
              </a:rPr>
              <a:t>$ git </a:t>
            </a:r>
            <a:r>
              <a:rPr lang="en-US" sz="1800" dirty="0" err="1">
                <a:latin typeface="Lucida Console" panose="020B0609040504020204" pitchFamily="49" charset="0"/>
              </a:rPr>
              <a:t>init</a:t>
            </a:r>
            <a:endParaRPr lang="en-US" sz="1800" dirty="0">
              <a:latin typeface="Lucida Console" panose="020B0609040504020204" pitchFamily="49" charset="0"/>
            </a:endParaRPr>
          </a:p>
        </p:txBody>
      </p:sp>
      <p:sp>
        <p:nvSpPr>
          <p:cNvPr id="3" name="TextBox 2">
            <a:extLst>
              <a:ext uri="{FF2B5EF4-FFF2-40B4-BE49-F238E27FC236}">
                <a16:creationId xmlns:a16="http://schemas.microsoft.com/office/drawing/2014/main" id="{BA341D8E-33C9-C249-368F-C05592F4D77A}"/>
              </a:ext>
            </a:extLst>
          </p:cNvPr>
          <p:cNvSpPr txBox="1"/>
          <p:nvPr/>
        </p:nvSpPr>
        <p:spPr>
          <a:xfrm>
            <a:off x="2798684" y="2442673"/>
            <a:ext cx="6948997" cy="1200329"/>
          </a:xfrm>
          <a:prstGeom prst="rect">
            <a:avLst/>
          </a:prstGeom>
          <a:noFill/>
        </p:spPr>
        <p:txBody>
          <a:bodyPr wrap="square">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Get the overall status of the git repository (to be explained later)</a:t>
            </a:r>
            <a:endParaRPr lang="en-US" sz="1800" b="1"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Lucida Console" panose="020B0609040504020204" pitchFamily="49" charset="0"/>
              </a:rPr>
              <a:t>$ git status</a:t>
            </a:r>
          </a:p>
          <a:p>
            <a:r>
              <a:rPr lang="en-US" sz="1800" dirty="0">
                <a:latin typeface="Lucida Console" panose="020B0609040504020204" pitchFamily="49" charset="0"/>
              </a:rPr>
              <a:t>$ git status</a:t>
            </a:r>
            <a:r>
              <a:rPr lang="en-US" dirty="0">
                <a:latin typeface="Lucida Console" panose="020B0609040504020204" pitchFamily="49" charset="0"/>
              </a:rPr>
              <a:t> --short  :  </a:t>
            </a:r>
            <a:r>
              <a:rPr lang="en-US" dirty="0"/>
              <a:t>The short version</a:t>
            </a:r>
            <a:endParaRPr lang="en-US" sz="1800" dirty="0"/>
          </a:p>
        </p:txBody>
      </p:sp>
      <p:sp>
        <p:nvSpPr>
          <p:cNvPr id="4" name="Oval 3">
            <a:extLst>
              <a:ext uri="{FF2B5EF4-FFF2-40B4-BE49-F238E27FC236}">
                <a16:creationId xmlns:a16="http://schemas.microsoft.com/office/drawing/2014/main" id="{DF73FCDA-BB11-0F0D-0232-27EB0B2F170C}"/>
              </a:ext>
            </a:extLst>
          </p:cNvPr>
          <p:cNvSpPr/>
          <p:nvPr/>
        </p:nvSpPr>
        <p:spPr>
          <a:xfrm>
            <a:off x="4172505" y="71024"/>
            <a:ext cx="3266982" cy="918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is a repository (repo)?</a:t>
            </a:r>
          </a:p>
        </p:txBody>
      </p:sp>
      <p:pic>
        <p:nvPicPr>
          <p:cNvPr id="7" name="Picture 6" descr="Text&#10;&#10;Description automatically generated">
            <a:extLst>
              <a:ext uri="{FF2B5EF4-FFF2-40B4-BE49-F238E27FC236}">
                <a16:creationId xmlns:a16="http://schemas.microsoft.com/office/drawing/2014/main" id="{1D59E176-AFE8-926C-9E74-481DACD7F0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0210" y="3799328"/>
            <a:ext cx="6216793" cy="2793623"/>
          </a:xfrm>
          <a:prstGeom prst="rect">
            <a:avLst/>
          </a:prstGeom>
        </p:spPr>
      </p:pic>
    </p:spTree>
    <p:extLst>
      <p:ext uri="{BB962C8B-B14F-4D97-AF65-F5344CB8AC3E}">
        <p14:creationId xmlns:p14="http://schemas.microsoft.com/office/powerpoint/2010/main" val="779196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B1D610-3FAC-74E1-3D07-2282D9175520}"/>
              </a:ext>
            </a:extLst>
          </p:cNvPr>
          <p:cNvSpPr txBox="1"/>
          <p:nvPr/>
        </p:nvSpPr>
        <p:spPr>
          <a:xfrm>
            <a:off x="2518299" y="195308"/>
            <a:ext cx="7155402" cy="1200329"/>
          </a:xfrm>
          <a:prstGeom prst="rect">
            <a:avLst/>
          </a:prstGeom>
          <a:noFill/>
        </p:spPr>
        <p:txBody>
          <a:bodyPr wrap="square" rtlCol="0">
            <a:spAutoFit/>
          </a:bodyPr>
          <a:lstStyle/>
          <a:p>
            <a:pPr algn="ctr"/>
            <a:r>
              <a:rPr lang="en-US" sz="3600" dirty="0">
                <a:latin typeface="Aharoni" panose="02010803020104030203" pitchFamily="2" charset="-79"/>
                <a:cs typeface="Aharoni" panose="02010803020104030203" pitchFamily="2" charset="-79"/>
              </a:rPr>
              <a:t>Merging (part 11)</a:t>
            </a:r>
          </a:p>
          <a:p>
            <a:pPr algn="ctr"/>
            <a:r>
              <a:rPr lang="en-US" sz="3600" dirty="0">
                <a:latin typeface="Aharoni" panose="02010803020104030203" pitchFamily="2" charset="-79"/>
                <a:cs typeface="Aharoni" panose="02010803020104030203" pitchFamily="2" charset="-79"/>
              </a:rPr>
              <a:t>Merge Conflicts Notations</a:t>
            </a:r>
          </a:p>
        </p:txBody>
      </p:sp>
      <p:pic>
        <p:nvPicPr>
          <p:cNvPr id="5" name="Picture 4">
            <a:extLst>
              <a:ext uri="{FF2B5EF4-FFF2-40B4-BE49-F238E27FC236}">
                <a16:creationId xmlns:a16="http://schemas.microsoft.com/office/drawing/2014/main" id="{3998E43F-891E-2E67-0558-D50D3849AFC6}"/>
              </a:ext>
            </a:extLst>
          </p:cNvPr>
          <p:cNvPicPr>
            <a:picLocks noChangeAspect="1"/>
          </p:cNvPicPr>
          <p:nvPr/>
        </p:nvPicPr>
        <p:blipFill>
          <a:blip r:embed="rId2"/>
          <a:stretch>
            <a:fillRect/>
          </a:stretch>
        </p:blipFill>
        <p:spPr>
          <a:xfrm>
            <a:off x="192841" y="1821303"/>
            <a:ext cx="5206256" cy="1323439"/>
          </a:xfrm>
          <a:prstGeom prst="rect">
            <a:avLst/>
          </a:prstGeom>
        </p:spPr>
      </p:pic>
      <p:sp>
        <p:nvSpPr>
          <p:cNvPr id="6" name="TextBox 5">
            <a:extLst>
              <a:ext uri="{FF2B5EF4-FFF2-40B4-BE49-F238E27FC236}">
                <a16:creationId xmlns:a16="http://schemas.microsoft.com/office/drawing/2014/main" id="{31D1F9A3-35B3-F47F-6703-B93574C741C3}"/>
              </a:ext>
            </a:extLst>
          </p:cNvPr>
          <p:cNvSpPr txBox="1"/>
          <p:nvPr/>
        </p:nvSpPr>
        <p:spPr>
          <a:xfrm>
            <a:off x="6409678" y="1420427"/>
            <a:ext cx="5353235" cy="2308324"/>
          </a:xfrm>
          <a:prstGeom prst="rect">
            <a:avLst/>
          </a:prstGeom>
          <a:noFill/>
        </p:spPr>
        <p:txBody>
          <a:bodyPr wrap="square" rtlCol="0">
            <a:spAutoFit/>
          </a:bodyPr>
          <a:lstStyle/>
          <a:p>
            <a:r>
              <a:rPr lang="en-US" b="1" dirty="0"/>
              <a:t>Simple git notation for conflicted lines</a:t>
            </a:r>
            <a:r>
              <a:rPr lang="en-US" dirty="0"/>
              <a:t>: &lt;&lt;&lt;&lt;HEAD signifies the change that the branch that HEAD is currently on is wishing to make.  ======= splits the two changes. The line(s) between ====== and &gt;&gt;&gt;&gt;&gt;feature show the changes that the feature branch is wishing to make. You decide how to manage these changes: you make the changes you want and remove the &lt;&lt;&lt;&lt; and ====== and &gt;&gt;&gt;&gt;&gt; notations</a:t>
            </a:r>
          </a:p>
        </p:txBody>
      </p:sp>
      <p:pic>
        <p:nvPicPr>
          <p:cNvPr id="8" name="Picture 7">
            <a:extLst>
              <a:ext uri="{FF2B5EF4-FFF2-40B4-BE49-F238E27FC236}">
                <a16:creationId xmlns:a16="http://schemas.microsoft.com/office/drawing/2014/main" id="{FE0B64C9-B9E4-D2B6-7C83-EC9CB88993B5}"/>
              </a:ext>
            </a:extLst>
          </p:cNvPr>
          <p:cNvPicPr>
            <a:picLocks noChangeAspect="1"/>
          </p:cNvPicPr>
          <p:nvPr/>
        </p:nvPicPr>
        <p:blipFill>
          <a:blip r:embed="rId3"/>
          <a:stretch>
            <a:fillRect/>
          </a:stretch>
        </p:blipFill>
        <p:spPr>
          <a:xfrm>
            <a:off x="192841" y="4127719"/>
            <a:ext cx="6492044" cy="1885950"/>
          </a:xfrm>
          <a:prstGeom prst="rect">
            <a:avLst/>
          </a:prstGeom>
          <a:ln w="38100">
            <a:solidFill>
              <a:schemeClr val="tx1"/>
            </a:solidFill>
          </a:ln>
        </p:spPr>
      </p:pic>
      <p:sp>
        <p:nvSpPr>
          <p:cNvPr id="9" name="TextBox 8">
            <a:extLst>
              <a:ext uri="{FF2B5EF4-FFF2-40B4-BE49-F238E27FC236}">
                <a16:creationId xmlns:a16="http://schemas.microsoft.com/office/drawing/2014/main" id="{F0B969BA-2ADD-861F-2EEB-17015DCCC3B8}"/>
              </a:ext>
            </a:extLst>
          </p:cNvPr>
          <p:cNvSpPr txBox="1"/>
          <p:nvPr/>
        </p:nvSpPr>
        <p:spPr>
          <a:xfrm>
            <a:off x="6838765" y="4514243"/>
            <a:ext cx="5353235" cy="923330"/>
          </a:xfrm>
          <a:prstGeom prst="rect">
            <a:avLst/>
          </a:prstGeom>
          <a:noFill/>
        </p:spPr>
        <p:txBody>
          <a:bodyPr wrap="square" rtlCol="0">
            <a:spAutoFit/>
          </a:bodyPr>
          <a:lstStyle/>
          <a:p>
            <a:r>
              <a:rPr lang="en-US" b="1" dirty="0" err="1"/>
              <a:t>VSCode</a:t>
            </a:r>
            <a:r>
              <a:rPr lang="en-US" b="1" dirty="0"/>
              <a:t> notation for conflicted lines</a:t>
            </a:r>
            <a:r>
              <a:rPr lang="en-US" dirty="0"/>
              <a:t>: Exactly like simple git notation but has added buttons and coloring to make it easier for the user to resolve the changes</a:t>
            </a:r>
          </a:p>
        </p:txBody>
      </p:sp>
    </p:spTree>
    <p:extLst>
      <p:ext uri="{BB962C8B-B14F-4D97-AF65-F5344CB8AC3E}">
        <p14:creationId xmlns:p14="http://schemas.microsoft.com/office/powerpoint/2010/main" val="33340428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B1D610-3FAC-74E1-3D07-2282D9175520}"/>
              </a:ext>
            </a:extLst>
          </p:cNvPr>
          <p:cNvSpPr txBox="1"/>
          <p:nvPr/>
        </p:nvSpPr>
        <p:spPr>
          <a:xfrm>
            <a:off x="2518299" y="195308"/>
            <a:ext cx="7155402" cy="1200329"/>
          </a:xfrm>
          <a:prstGeom prst="rect">
            <a:avLst/>
          </a:prstGeom>
          <a:noFill/>
        </p:spPr>
        <p:txBody>
          <a:bodyPr wrap="square" rtlCol="0">
            <a:spAutoFit/>
          </a:bodyPr>
          <a:lstStyle/>
          <a:p>
            <a:pPr algn="ctr"/>
            <a:r>
              <a:rPr lang="en-US" sz="3600" dirty="0">
                <a:latin typeface="Aharoni" panose="02010803020104030203" pitchFamily="2" charset="-79"/>
                <a:cs typeface="Aharoni" panose="02010803020104030203" pitchFamily="2" charset="-79"/>
              </a:rPr>
              <a:t>Merging (part 12)</a:t>
            </a:r>
          </a:p>
          <a:p>
            <a:pPr algn="ctr"/>
            <a:r>
              <a:rPr lang="en-US" sz="3600" dirty="0">
                <a:latin typeface="Aharoni" panose="02010803020104030203" pitchFamily="2" charset="-79"/>
                <a:cs typeface="Aharoni" panose="02010803020104030203" pitchFamily="2" charset="-79"/>
              </a:rPr>
              <a:t>Merge Conflicts Notations</a:t>
            </a:r>
          </a:p>
        </p:txBody>
      </p:sp>
      <p:pic>
        <p:nvPicPr>
          <p:cNvPr id="4" name="Picture 3">
            <a:extLst>
              <a:ext uri="{FF2B5EF4-FFF2-40B4-BE49-F238E27FC236}">
                <a16:creationId xmlns:a16="http://schemas.microsoft.com/office/drawing/2014/main" id="{F19F1192-DF7E-533B-6D7E-7C5588CBE6F3}"/>
              </a:ext>
            </a:extLst>
          </p:cNvPr>
          <p:cNvPicPr>
            <a:picLocks noChangeAspect="1"/>
          </p:cNvPicPr>
          <p:nvPr/>
        </p:nvPicPr>
        <p:blipFill>
          <a:blip r:embed="rId2"/>
          <a:stretch>
            <a:fillRect/>
          </a:stretch>
        </p:blipFill>
        <p:spPr>
          <a:xfrm>
            <a:off x="156620" y="1711886"/>
            <a:ext cx="7859917" cy="4444778"/>
          </a:xfrm>
          <a:prstGeom prst="rect">
            <a:avLst/>
          </a:prstGeom>
          <a:ln w="57150">
            <a:solidFill>
              <a:schemeClr val="tx1"/>
            </a:solidFill>
          </a:ln>
        </p:spPr>
      </p:pic>
      <p:sp>
        <p:nvSpPr>
          <p:cNvPr id="7" name="TextBox 6">
            <a:extLst>
              <a:ext uri="{FF2B5EF4-FFF2-40B4-BE49-F238E27FC236}">
                <a16:creationId xmlns:a16="http://schemas.microsoft.com/office/drawing/2014/main" id="{F48A6DD7-4871-9313-8440-60FFCDF09835}"/>
              </a:ext>
            </a:extLst>
          </p:cNvPr>
          <p:cNvSpPr txBox="1"/>
          <p:nvPr/>
        </p:nvSpPr>
        <p:spPr>
          <a:xfrm>
            <a:off x="8318376" y="2849732"/>
            <a:ext cx="3382393" cy="1477328"/>
          </a:xfrm>
          <a:prstGeom prst="rect">
            <a:avLst/>
          </a:prstGeom>
          <a:noFill/>
        </p:spPr>
        <p:txBody>
          <a:bodyPr wrap="square" rtlCol="0">
            <a:spAutoFit/>
          </a:bodyPr>
          <a:lstStyle/>
          <a:p>
            <a:r>
              <a:rPr lang="en-US" b="1" dirty="0" err="1"/>
              <a:t>Intellij</a:t>
            </a:r>
            <a:r>
              <a:rPr lang="en-US" b="1" dirty="0"/>
              <a:t> conflict resolution tab</a:t>
            </a:r>
            <a:r>
              <a:rPr lang="en-US" dirty="0"/>
              <a:t>: Lots of coloring and options. Make sure you familiarize yourself with this feature of </a:t>
            </a:r>
            <a:r>
              <a:rPr lang="en-US" dirty="0" err="1"/>
              <a:t>Intellij</a:t>
            </a:r>
            <a:r>
              <a:rPr lang="en-US" dirty="0"/>
              <a:t> if it’s your editor of choice.</a:t>
            </a:r>
          </a:p>
        </p:txBody>
      </p:sp>
    </p:spTree>
    <p:extLst>
      <p:ext uri="{BB962C8B-B14F-4D97-AF65-F5344CB8AC3E}">
        <p14:creationId xmlns:p14="http://schemas.microsoft.com/office/powerpoint/2010/main" val="12444311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1">
            <a:hlinkClick r:id="rId2" action="ppaction://hlinkfile"/>
            <a:extLst>
              <a:ext uri="{FF2B5EF4-FFF2-40B4-BE49-F238E27FC236}">
                <a16:creationId xmlns:a16="http://schemas.microsoft.com/office/drawing/2014/main" id="{AAD7F57A-6447-2538-CEA1-21731D7D922F}"/>
              </a:ext>
            </a:extLst>
          </p:cNvPr>
          <p:cNvSpPr/>
          <p:nvPr/>
        </p:nvSpPr>
        <p:spPr>
          <a:xfrm>
            <a:off x="2380695" y="1054223"/>
            <a:ext cx="7430609" cy="474955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Project 6</a:t>
            </a:r>
          </a:p>
        </p:txBody>
      </p:sp>
    </p:spTree>
    <p:extLst>
      <p:ext uri="{BB962C8B-B14F-4D97-AF65-F5344CB8AC3E}">
        <p14:creationId xmlns:p14="http://schemas.microsoft.com/office/powerpoint/2010/main" val="8800282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16D7F7-879C-A0F8-BABD-63F36CA4A810}"/>
              </a:ext>
            </a:extLst>
          </p:cNvPr>
          <p:cNvSpPr txBox="1"/>
          <p:nvPr/>
        </p:nvSpPr>
        <p:spPr>
          <a:xfrm>
            <a:off x="2368858" y="408373"/>
            <a:ext cx="7155402" cy="707886"/>
          </a:xfrm>
          <a:prstGeom prst="rect">
            <a:avLst/>
          </a:prstGeom>
          <a:noFill/>
        </p:spPr>
        <p:txBody>
          <a:bodyPr wrap="square" rtlCol="0">
            <a:spAutoFit/>
          </a:bodyPr>
          <a:lstStyle/>
          <a:p>
            <a:pPr algn="ctr"/>
            <a:r>
              <a:rPr lang="en-US" sz="4000" dirty="0">
                <a:latin typeface="Aharoni" panose="02010803020104030203" pitchFamily="2" charset="-79"/>
                <a:cs typeface="Aharoni" panose="02010803020104030203" pitchFamily="2" charset="-79"/>
              </a:rPr>
              <a:t>General Conflicts</a:t>
            </a:r>
          </a:p>
        </p:txBody>
      </p:sp>
      <p:sp>
        <p:nvSpPr>
          <p:cNvPr id="3" name="TextBox 2">
            <a:extLst>
              <a:ext uri="{FF2B5EF4-FFF2-40B4-BE49-F238E27FC236}">
                <a16:creationId xmlns:a16="http://schemas.microsoft.com/office/drawing/2014/main" id="{172316CF-0E47-1C5C-762B-4EA8B140AF7A}"/>
              </a:ext>
            </a:extLst>
          </p:cNvPr>
          <p:cNvSpPr txBox="1"/>
          <p:nvPr/>
        </p:nvSpPr>
        <p:spPr>
          <a:xfrm>
            <a:off x="1839157" y="1340529"/>
            <a:ext cx="7963270" cy="13849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Note that merging is not the only place you will encounter conflicts. We will see later on that conflicts arise when we are pulling from remotes as well.</a:t>
            </a:r>
          </a:p>
        </p:txBody>
      </p:sp>
      <p:sp>
        <p:nvSpPr>
          <p:cNvPr id="4" name="TextBox 3">
            <a:extLst>
              <a:ext uri="{FF2B5EF4-FFF2-40B4-BE49-F238E27FC236}">
                <a16:creationId xmlns:a16="http://schemas.microsoft.com/office/drawing/2014/main" id="{2631C474-480A-476E-DA40-E6164337078E}"/>
              </a:ext>
            </a:extLst>
          </p:cNvPr>
          <p:cNvSpPr txBox="1"/>
          <p:nvPr/>
        </p:nvSpPr>
        <p:spPr>
          <a:xfrm>
            <a:off x="2212019" y="3811142"/>
            <a:ext cx="7767961" cy="1477328"/>
          </a:xfrm>
          <a:prstGeom prst="rect">
            <a:avLst/>
          </a:prstGeom>
          <a:noFill/>
        </p:spPr>
        <p:txBody>
          <a:bodyPr wrap="square" rtlCol="0">
            <a:spAutoFit/>
          </a:bodyPr>
          <a:lstStyle/>
          <a:p>
            <a:r>
              <a:rPr lang="en-US" b="1" dirty="0"/>
              <a:t>Merge conflicts are not based on line numbers:</a:t>
            </a:r>
            <a:r>
              <a:rPr lang="en-US" dirty="0"/>
              <a:t> Git is pretty smart about comparing files and changes. It is incorrect to think that the only way git compares to see if two branches have a merge conflict is by comparing their changes to identical line numbers in files. The Project on the next page will illuminate this concept.</a:t>
            </a:r>
          </a:p>
        </p:txBody>
      </p:sp>
    </p:spTree>
    <p:extLst>
      <p:ext uri="{BB962C8B-B14F-4D97-AF65-F5344CB8AC3E}">
        <p14:creationId xmlns:p14="http://schemas.microsoft.com/office/powerpoint/2010/main" val="13210064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1">
            <a:hlinkClick r:id="rId2" action="ppaction://hlinkfile"/>
            <a:extLst>
              <a:ext uri="{FF2B5EF4-FFF2-40B4-BE49-F238E27FC236}">
                <a16:creationId xmlns:a16="http://schemas.microsoft.com/office/drawing/2014/main" id="{AAD7F57A-6447-2538-CEA1-21731D7D922F}"/>
              </a:ext>
            </a:extLst>
          </p:cNvPr>
          <p:cNvSpPr/>
          <p:nvPr/>
        </p:nvSpPr>
        <p:spPr>
          <a:xfrm>
            <a:off x="2380695" y="1054223"/>
            <a:ext cx="7430609" cy="474955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Project 6.1.</a:t>
            </a:r>
          </a:p>
        </p:txBody>
      </p:sp>
    </p:spTree>
    <p:extLst>
      <p:ext uri="{BB962C8B-B14F-4D97-AF65-F5344CB8AC3E}">
        <p14:creationId xmlns:p14="http://schemas.microsoft.com/office/powerpoint/2010/main" val="21967301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975670-55AF-D3A2-AE73-F180CB9E050A}"/>
              </a:ext>
            </a:extLst>
          </p:cNvPr>
          <p:cNvSpPr txBox="1"/>
          <p:nvPr/>
        </p:nvSpPr>
        <p:spPr>
          <a:xfrm>
            <a:off x="2518299" y="372862"/>
            <a:ext cx="7155402" cy="707886"/>
          </a:xfrm>
          <a:prstGeom prst="rect">
            <a:avLst/>
          </a:prstGeom>
          <a:noFill/>
        </p:spPr>
        <p:txBody>
          <a:bodyPr wrap="square" rtlCol="0">
            <a:spAutoFit/>
          </a:bodyPr>
          <a:lstStyle/>
          <a:p>
            <a:pPr algn="ctr"/>
            <a:r>
              <a:rPr lang="en-US" sz="4000" dirty="0">
                <a:latin typeface="Aharoni" panose="02010803020104030203" pitchFamily="2" charset="-79"/>
                <a:cs typeface="Aharoni" panose="02010803020104030203" pitchFamily="2" charset="-79"/>
              </a:rPr>
              <a:t>GitHub</a:t>
            </a:r>
          </a:p>
        </p:txBody>
      </p:sp>
      <p:sp>
        <p:nvSpPr>
          <p:cNvPr id="3" name="TextBox 2">
            <a:extLst>
              <a:ext uri="{FF2B5EF4-FFF2-40B4-BE49-F238E27FC236}">
                <a16:creationId xmlns:a16="http://schemas.microsoft.com/office/drawing/2014/main" id="{E111CC7A-8D6F-B510-30FB-3AAC2A21EAB6}"/>
              </a:ext>
            </a:extLst>
          </p:cNvPr>
          <p:cNvSpPr txBox="1"/>
          <p:nvPr/>
        </p:nvSpPr>
        <p:spPr>
          <a:xfrm>
            <a:off x="1049045" y="1376039"/>
            <a:ext cx="10093910" cy="1323439"/>
          </a:xfrm>
          <a:prstGeom prst="rect">
            <a:avLst/>
          </a:prstGeom>
          <a:noFill/>
        </p:spPr>
        <p:txBody>
          <a:bodyPr wrap="square" rtlCol="0">
            <a:spAutoFit/>
          </a:bodyPr>
          <a:lstStyle/>
          <a:p>
            <a:r>
              <a:rPr lang="en-US" sz="2000" dirty="0"/>
              <a:t>You have already worked with GitHub! It is simply a website to </a:t>
            </a:r>
            <a:r>
              <a:rPr lang="en-US" sz="2000" b="1" dirty="0"/>
              <a:t>“host” </a:t>
            </a:r>
            <a:r>
              <a:rPr lang="en-US" sz="2000" dirty="0"/>
              <a:t>your code. It stores your repository so you can download (clone) it to any device. It allows you to tweak the stored repository from any of your devices. It also offers countless other features which we will not have time to cover.</a:t>
            </a:r>
          </a:p>
        </p:txBody>
      </p:sp>
      <p:sp>
        <p:nvSpPr>
          <p:cNvPr id="4" name="TextBox 3">
            <a:extLst>
              <a:ext uri="{FF2B5EF4-FFF2-40B4-BE49-F238E27FC236}">
                <a16:creationId xmlns:a16="http://schemas.microsoft.com/office/drawing/2014/main" id="{76B805EF-0738-A69F-EC2D-0120929E051C}"/>
              </a:ext>
            </a:extLst>
          </p:cNvPr>
          <p:cNvSpPr txBox="1"/>
          <p:nvPr/>
        </p:nvSpPr>
        <p:spPr>
          <a:xfrm>
            <a:off x="1049045" y="3541191"/>
            <a:ext cx="10093910" cy="2246769"/>
          </a:xfrm>
          <a:prstGeom prst="rect">
            <a:avLst/>
          </a:prstGeom>
          <a:noFill/>
        </p:spPr>
        <p:txBody>
          <a:bodyPr wrap="square" rtlCol="0">
            <a:spAutoFit/>
          </a:bodyPr>
          <a:lstStyle/>
          <a:p>
            <a:pPr algn="ctr"/>
            <a:r>
              <a:rPr lang="en-US" sz="2000" dirty="0"/>
              <a:t>Remember Git is a </a:t>
            </a:r>
            <a:r>
              <a:rPr lang="en-US" sz="2000" b="1" dirty="0"/>
              <a:t>distributed Version Control System</a:t>
            </a:r>
            <a:r>
              <a:rPr lang="en-US" sz="2000" dirty="0"/>
              <a:t>, so its structure allows a single repository to be on several devices. It offers features that lets these “clones” of the repository stay in sync and communicate. A special case of this relationship is between the repository on your local device and that on GitHub (which can be thought of as just another device out there that stores the repo!)</a:t>
            </a:r>
          </a:p>
          <a:p>
            <a:pPr algn="ctr"/>
            <a:endParaRPr lang="en-US" sz="2000" dirty="0"/>
          </a:p>
          <a:p>
            <a:pPr algn="ctr"/>
            <a:r>
              <a:rPr lang="en-US" sz="2000" dirty="0"/>
              <a:t>In the next part of the tutorial, we will learn to use these features!</a:t>
            </a:r>
          </a:p>
        </p:txBody>
      </p:sp>
    </p:spTree>
    <p:extLst>
      <p:ext uri="{BB962C8B-B14F-4D97-AF65-F5344CB8AC3E}">
        <p14:creationId xmlns:p14="http://schemas.microsoft.com/office/powerpoint/2010/main" val="21256920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CD46E3-C026-D3B1-CDE9-946485438153}"/>
              </a:ext>
            </a:extLst>
          </p:cNvPr>
          <p:cNvSpPr txBox="1"/>
          <p:nvPr/>
        </p:nvSpPr>
        <p:spPr>
          <a:xfrm>
            <a:off x="2829017" y="159798"/>
            <a:ext cx="6533965" cy="707886"/>
          </a:xfrm>
          <a:prstGeom prst="rect">
            <a:avLst/>
          </a:prstGeom>
          <a:noFill/>
        </p:spPr>
        <p:txBody>
          <a:bodyPr wrap="square" rtlCol="0">
            <a:spAutoFit/>
          </a:bodyPr>
          <a:lstStyle/>
          <a:p>
            <a:pPr algn="ctr"/>
            <a:r>
              <a:rPr lang="en-US" sz="4000" dirty="0">
                <a:latin typeface="Aharoni" panose="02010803020104030203" pitchFamily="2" charset="-79"/>
                <a:cs typeface="Aharoni" panose="02010803020104030203" pitchFamily="2" charset="-79"/>
              </a:rPr>
              <a:t>Cloning</a:t>
            </a:r>
          </a:p>
        </p:txBody>
      </p:sp>
      <p:sp>
        <p:nvSpPr>
          <p:cNvPr id="3" name="TextBox 2">
            <a:extLst>
              <a:ext uri="{FF2B5EF4-FFF2-40B4-BE49-F238E27FC236}">
                <a16:creationId xmlns:a16="http://schemas.microsoft.com/office/drawing/2014/main" id="{E9EF35AD-98F7-A7B9-175D-372300941F39}"/>
              </a:ext>
            </a:extLst>
          </p:cNvPr>
          <p:cNvSpPr txBox="1"/>
          <p:nvPr/>
        </p:nvSpPr>
        <p:spPr>
          <a:xfrm>
            <a:off x="2309672" y="1207363"/>
            <a:ext cx="7572653" cy="2308324"/>
          </a:xfrm>
          <a:prstGeom prst="rect">
            <a:avLst/>
          </a:prstGeom>
          <a:noFill/>
        </p:spPr>
        <p:txBody>
          <a:bodyPr wrap="square" rtlCol="0">
            <a:spAutoFit/>
          </a:bodyPr>
          <a:lstStyle/>
          <a:p>
            <a:r>
              <a:rPr lang="en-US" b="1" dirty="0"/>
              <a:t>Cloning </a:t>
            </a:r>
            <a:r>
              <a:rPr lang="en-US" dirty="0"/>
              <a:t>means downloading a repository from GitHub onto your local device. When a repository is cloned, all of its commits, branches, tags, etc. will be downloaded onto your device. Note that if you download the repo from GitHub as a .zip file, it will only give you the files in one of the commits, but there will be no </a:t>
            </a:r>
            <a:r>
              <a:rPr lang="en-US" b="1" dirty="0"/>
              <a:t>.git </a:t>
            </a:r>
            <a:r>
              <a:rPr lang="en-US" dirty="0"/>
              <a:t>folder. Thus, you will not have downloaded a repo, you will have actually downloaded the state of files in a certain commit in the repo. This is not suitable for someone who wants to contribute to the project!</a:t>
            </a:r>
            <a:endParaRPr lang="en-US" b="1" dirty="0"/>
          </a:p>
        </p:txBody>
      </p:sp>
      <p:sp>
        <p:nvSpPr>
          <p:cNvPr id="5" name="TextBox 4">
            <a:extLst>
              <a:ext uri="{FF2B5EF4-FFF2-40B4-BE49-F238E27FC236}">
                <a16:creationId xmlns:a16="http://schemas.microsoft.com/office/drawing/2014/main" id="{F6FB1A30-2E5E-B641-835D-4A3C8F15E561}"/>
              </a:ext>
            </a:extLst>
          </p:cNvPr>
          <p:cNvSpPr txBox="1"/>
          <p:nvPr/>
        </p:nvSpPr>
        <p:spPr>
          <a:xfrm>
            <a:off x="3048738" y="3681559"/>
            <a:ext cx="6094520" cy="1477328"/>
          </a:xfrm>
          <a:prstGeom prst="rect">
            <a:avLst/>
          </a:prstGeom>
          <a:noFill/>
        </p:spPr>
        <p:txBody>
          <a:bodyPr wrap="square">
            <a:spAutoFit/>
          </a:bodyPr>
          <a:lstStyle/>
          <a:p>
            <a:r>
              <a:rPr lang="en-US" dirty="0">
                <a:latin typeface="Lucida Bright" panose="02040602050505020304" pitchFamily="18" charset="0"/>
              </a:rPr>
              <a:t>How to clone a repo from GitHub: </a:t>
            </a:r>
          </a:p>
          <a:p>
            <a:endParaRPr lang="en-US" dirty="0">
              <a:latin typeface="Lucida Bright" panose="02040602050505020304" pitchFamily="18" charset="0"/>
            </a:endParaRPr>
          </a:p>
          <a:p>
            <a:r>
              <a:rPr lang="en-US" dirty="0">
                <a:latin typeface="Lucida Bright" panose="02040602050505020304" pitchFamily="18" charset="0"/>
              </a:rPr>
              <a:t>$ git clone &lt;clone link&gt;</a:t>
            </a:r>
          </a:p>
          <a:p>
            <a:endParaRPr lang="en-US" dirty="0">
              <a:latin typeface="Lucida Bright" panose="02040602050505020304" pitchFamily="18" charset="0"/>
            </a:endParaRPr>
          </a:p>
          <a:p>
            <a:r>
              <a:rPr lang="en-US" dirty="0"/>
              <a:t>You will learn how to obtain the clone link in project 7</a:t>
            </a:r>
            <a:endParaRPr lang="en-US" dirty="0">
              <a:latin typeface="Lucida Bright" panose="02040602050505020304" pitchFamily="18" charset="0"/>
            </a:endParaRPr>
          </a:p>
        </p:txBody>
      </p:sp>
    </p:spTree>
    <p:extLst>
      <p:ext uri="{BB962C8B-B14F-4D97-AF65-F5344CB8AC3E}">
        <p14:creationId xmlns:p14="http://schemas.microsoft.com/office/powerpoint/2010/main" val="8638737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CD46E3-C026-D3B1-CDE9-946485438153}"/>
              </a:ext>
            </a:extLst>
          </p:cNvPr>
          <p:cNvSpPr txBox="1"/>
          <p:nvPr/>
        </p:nvSpPr>
        <p:spPr>
          <a:xfrm>
            <a:off x="2829017" y="159798"/>
            <a:ext cx="6533965" cy="707886"/>
          </a:xfrm>
          <a:prstGeom prst="rect">
            <a:avLst/>
          </a:prstGeom>
          <a:noFill/>
        </p:spPr>
        <p:txBody>
          <a:bodyPr wrap="square" rtlCol="0">
            <a:spAutoFit/>
          </a:bodyPr>
          <a:lstStyle/>
          <a:p>
            <a:pPr algn="ctr"/>
            <a:r>
              <a:rPr lang="en-US" sz="4000" dirty="0">
                <a:latin typeface="Aharoni" panose="02010803020104030203" pitchFamily="2" charset="-79"/>
                <a:cs typeface="Aharoni" panose="02010803020104030203" pitchFamily="2" charset="-79"/>
              </a:rPr>
              <a:t>Remotes</a:t>
            </a:r>
          </a:p>
        </p:txBody>
      </p:sp>
      <p:sp>
        <p:nvSpPr>
          <p:cNvPr id="3" name="TextBox 2">
            <a:extLst>
              <a:ext uri="{FF2B5EF4-FFF2-40B4-BE49-F238E27FC236}">
                <a16:creationId xmlns:a16="http://schemas.microsoft.com/office/drawing/2014/main" id="{E9EF35AD-98F7-A7B9-175D-372300941F39}"/>
              </a:ext>
            </a:extLst>
          </p:cNvPr>
          <p:cNvSpPr txBox="1"/>
          <p:nvPr/>
        </p:nvSpPr>
        <p:spPr>
          <a:xfrm>
            <a:off x="991337" y="932155"/>
            <a:ext cx="10209321" cy="3139321"/>
          </a:xfrm>
          <a:prstGeom prst="rect">
            <a:avLst/>
          </a:prstGeom>
          <a:noFill/>
        </p:spPr>
        <p:txBody>
          <a:bodyPr wrap="square" rtlCol="0">
            <a:spAutoFit/>
          </a:bodyPr>
          <a:lstStyle/>
          <a:p>
            <a:r>
              <a:rPr lang="en-US" dirty="0"/>
              <a:t>A </a:t>
            </a:r>
            <a:r>
              <a:rPr lang="en-US" b="1" dirty="0"/>
              <a:t>git remote</a:t>
            </a:r>
            <a:r>
              <a:rPr lang="en-US" dirty="0"/>
              <a:t> is simply an object that lets your local repository communicate with the repository on another device. Think of each remote as a link to the repo on another device. For example, if you “clone” a repository from GitHub, Git automatically creates a remote called </a:t>
            </a:r>
            <a:r>
              <a:rPr lang="en-US" b="1" dirty="0"/>
              <a:t>origin</a:t>
            </a:r>
            <a:r>
              <a:rPr lang="en-US" dirty="0"/>
              <a:t> that links your version of the repo to the one that is on GitHub. You will learn how to use </a:t>
            </a:r>
            <a:r>
              <a:rPr lang="en-US" b="1" dirty="0"/>
              <a:t>origin</a:t>
            </a:r>
            <a:r>
              <a:rPr lang="en-US" dirty="0"/>
              <a:t> to change the repo on GitHub in later sections.</a:t>
            </a:r>
          </a:p>
          <a:p>
            <a:endParaRPr lang="en-US" dirty="0"/>
          </a:p>
          <a:p>
            <a:r>
              <a:rPr lang="en-US" dirty="0"/>
              <a:t>With each remote comes an </a:t>
            </a:r>
            <a:r>
              <a:rPr lang="en-US" b="1" dirty="0"/>
              <a:t>access right</a:t>
            </a:r>
            <a:r>
              <a:rPr lang="en-US" dirty="0"/>
              <a:t>: there are varying levels of this. Your remote may allow you to only read from the remote repository it links to. Or it may give you read/write privilege, which allows you to also modify the remote repo it links to.</a:t>
            </a:r>
          </a:p>
          <a:p>
            <a:endParaRPr lang="en-US" dirty="0"/>
          </a:p>
          <a:p>
            <a:r>
              <a:rPr lang="en-US" dirty="0"/>
              <a:t>Git remotes store a </a:t>
            </a:r>
            <a:r>
              <a:rPr lang="en-US" b="1" dirty="0"/>
              <a:t>fetch link</a:t>
            </a:r>
            <a:r>
              <a:rPr lang="en-US" dirty="0"/>
              <a:t> (that is used to read from the remote repo) and a </a:t>
            </a:r>
            <a:r>
              <a:rPr lang="en-US" b="1" dirty="0"/>
              <a:t>push link</a:t>
            </a:r>
            <a:r>
              <a:rPr lang="en-US" dirty="0"/>
              <a:t> (used to write changes to the remote repo</a:t>
            </a:r>
          </a:p>
        </p:txBody>
      </p:sp>
      <p:sp>
        <p:nvSpPr>
          <p:cNvPr id="4" name="TextBox 3">
            <a:extLst>
              <a:ext uri="{FF2B5EF4-FFF2-40B4-BE49-F238E27FC236}">
                <a16:creationId xmlns:a16="http://schemas.microsoft.com/office/drawing/2014/main" id="{2A716B3B-7776-2D1C-7486-DEB58653E599}"/>
              </a:ext>
            </a:extLst>
          </p:cNvPr>
          <p:cNvSpPr txBox="1"/>
          <p:nvPr/>
        </p:nvSpPr>
        <p:spPr>
          <a:xfrm>
            <a:off x="3048737" y="4201656"/>
            <a:ext cx="6094520" cy="2585323"/>
          </a:xfrm>
          <a:prstGeom prst="rect">
            <a:avLst/>
          </a:prstGeom>
          <a:noFill/>
        </p:spPr>
        <p:txBody>
          <a:bodyPr wrap="square">
            <a:spAutoFit/>
          </a:bodyPr>
          <a:lstStyle/>
          <a:p>
            <a:r>
              <a:rPr lang="en-US" dirty="0"/>
              <a:t>List all git remotes:</a:t>
            </a:r>
            <a:endParaRPr lang="en-US" dirty="0">
              <a:latin typeface="Lucida Bright" panose="02040602050505020304" pitchFamily="18" charset="0"/>
            </a:endParaRPr>
          </a:p>
          <a:p>
            <a:r>
              <a:rPr lang="en-US" dirty="0">
                <a:latin typeface="Lucida Bright" panose="02040602050505020304" pitchFamily="18" charset="0"/>
              </a:rPr>
              <a:t>$ git remote</a:t>
            </a:r>
          </a:p>
          <a:p>
            <a:endParaRPr lang="en-US" dirty="0">
              <a:latin typeface="Lucida Bright" panose="02040602050505020304" pitchFamily="18" charset="0"/>
            </a:endParaRPr>
          </a:p>
          <a:p>
            <a:r>
              <a:rPr lang="en-US" dirty="0"/>
              <a:t>List all git remotes and their fetch and pull links:</a:t>
            </a:r>
            <a:endParaRPr lang="en-US" dirty="0">
              <a:latin typeface="Lucida Bright" panose="02040602050505020304" pitchFamily="18" charset="0"/>
            </a:endParaRPr>
          </a:p>
          <a:p>
            <a:r>
              <a:rPr lang="en-US" dirty="0">
                <a:latin typeface="Lucida Bright" panose="02040602050505020304" pitchFamily="18" charset="0"/>
              </a:rPr>
              <a:t>$ git remote -v</a:t>
            </a:r>
          </a:p>
          <a:p>
            <a:endParaRPr lang="en-US" dirty="0"/>
          </a:p>
          <a:p>
            <a:r>
              <a:rPr lang="en-US" dirty="0"/>
              <a:t>Add a git remote:</a:t>
            </a:r>
            <a:endParaRPr lang="en-US" dirty="0">
              <a:latin typeface="Lucida Bright" panose="02040602050505020304" pitchFamily="18" charset="0"/>
            </a:endParaRPr>
          </a:p>
          <a:p>
            <a:r>
              <a:rPr lang="en-US" dirty="0">
                <a:latin typeface="Lucida Bright" panose="02040602050505020304" pitchFamily="18" charset="0"/>
              </a:rPr>
              <a:t>$ git remote add &lt;remote name&gt; &lt;remote link&gt;</a:t>
            </a:r>
          </a:p>
          <a:p>
            <a:endParaRPr lang="en-US" dirty="0">
              <a:latin typeface="Lucida Bright" panose="02040602050505020304" pitchFamily="18" charset="0"/>
            </a:endParaRPr>
          </a:p>
        </p:txBody>
      </p:sp>
      <p:sp>
        <p:nvSpPr>
          <p:cNvPr id="6" name="TextBox 5">
            <a:extLst>
              <a:ext uri="{FF2B5EF4-FFF2-40B4-BE49-F238E27FC236}">
                <a16:creationId xmlns:a16="http://schemas.microsoft.com/office/drawing/2014/main" id="{D8B5B0D1-008B-B4B5-B243-5AF3331AAA3A}"/>
              </a:ext>
            </a:extLst>
          </p:cNvPr>
          <p:cNvSpPr txBox="1"/>
          <p:nvPr/>
        </p:nvSpPr>
        <p:spPr>
          <a:xfrm>
            <a:off x="991339" y="932155"/>
            <a:ext cx="10209321" cy="3139321"/>
          </a:xfrm>
          <a:prstGeom prst="rect">
            <a:avLst/>
          </a:prstGeom>
          <a:noFill/>
        </p:spPr>
        <p:txBody>
          <a:bodyPr wrap="square" rtlCol="0">
            <a:spAutoFit/>
          </a:bodyPr>
          <a:lstStyle/>
          <a:p>
            <a:r>
              <a:rPr lang="en-US" dirty="0"/>
              <a:t>A </a:t>
            </a:r>
            <a:r>
              <a:rPr lang="en-US" b="1" dirty="0"/>
              <a:t>git remote</a:t>
            </a:r>
            <a:r>
              <a:rPr lang="en-US" dirty="0"/>
              <a:t> is simply an object that lets your local repository communicate with the repository on another device. Think of each remote as a link to the repo on another device. For example, if you “clone” a repository from GitHub, Git automatically creates a remote called </a:t>
            </a:r>
            <a:r>
              <a:rPr lang="en-US" b="1" dirty="0"/>
              <a:t>origin</a:t>
            </a:r>
            <a:r>
              <a:rPr lang="en-US" dirty="0"/>
              <a:t> that links your version of the repo to the one that is on GitHub. You will learn how to use </a:t>
            </a:r>
            <a:r>
              <a:rPr lang="en-US" b="1" dirty="0"/>
              <a:t>origin</a:t>
            </a:r>
            <a:r>
              <a:rPr lang="en-US" dirty="0"/>
              <a:t> to change the repo on GitHub in later sections.</a:t>
            </a:r>
          </a:p>
          <a:p>
            <a:endParaRPr lang="en-US" dirty="0"/>
          </a:p>
          <a:p>
            <a:r>
              <a:rPr lang="en-US" dirty="0"/>
              <a:t>With each remote comes an </a:t>
            </a:r>
            <a:r>
              <a:rPr lang="en-US" b="1" dirty="0"/>
              <a:t>access right</a:t>
            </a:r>
            <a:r>
              <a:rPr lang="en-US" dirty="0"/>
              <a:t>: there are varying levels of this. Your remote may allow you to only read from the remote repository it links to. Or it may give you read/write privilege, which allows you to also modify the remote repo it links to.</a:t>
            </a:r>
          </a:p>
          <a:p>
            <a:endParaRPr lang="en-US" dirty="0"/>
          </a:p>
          <a:p>
            <a:r>
              <a:rPr lang="en-US" dirty="0"/>
              <a:t>Git remotes store a </a:t>
            </a:r>
            <a:r>
              <a:rPr lang="en-US" b="1" dirty="0"/>
              <a:t>fetch link</a:t>
            </a:r>
            <a:r>
              <a:rPr lang="en-US" dirty="0"/>
              <a:t> (that is used to read from the remote repo) and a </a:t>
            </a:r>
            <a:r>
              <a:rPr lang="en-US" b="1" dirty="0"/>
              <a:t>push link</a:t>
            </a:r>
            <a:r>
              <a:rPr lang="en-US" dirty="0"/>
              <a:t> (used to write changes to the remote repo</a:t>
            </a:r>
          </a:p>
        </p:txBody>
      </p:sp>
    </p:spTree>
    <p:extLst>
      <p:ext uri="{BB962C8B-B14F-4D97-AF65-F5344CB8AC3E}">
        <p14:creationId xmlns:p14="http://schemas.microsoft.com/office/powerpoint/2010/main" val="25992484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1">
            <a:hlinkClick r:id="rId2" action="ppaction://hlinkfile"/>
            <a:extLst>
              <a:ext uri="{FF2B5EF4-FFF2-40B4-BE49-F238E27FC236}">
                <a16:creationId xmlns:a16="http://schemas.microsoft.com/office/drawing/2014/main" id="{AAD7F57A-6447-2538-CEA1-21731D7D922F}"/>
              </a:ext>
            </a:extLst>
          </p:cNvPr>
          <p:cNvSpPr/>
          <p:nvPr/>
        </p:nvSpPr>
        <p:spPr>
          <a:xfrm>
            <a:off x="2380695" y="1054223"/>
            <a:ext cx="7430609" cy="474955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Project 7</a:t>
            </a:r>
          </a:p>
        </p:txBody>
      </p:sp>
      <p:sp>
        <p:nvSpPr>
          <p:cNvPr id="3" name="TextBox 2">
            <a:extLst>
              <a:ext uri="{FF2B5EF4-FFF2-40B4-BE49-F238E27FC236}">
                <a16:creationId xmlns:a16="http://schemas.microsoft.com/office/drawing/2014/main" id="{582E718F-D1C0-7AAA-2D89-0E9592ABC798}"/>
              </a:ext>
            </a:extLst>
          </p:cNvPr>
          <p:cNvSpPr txBox="1"/>
          <p:nvPr/>
        </p:nvSpPr>
        <p:spPr>
          <a:xfrm>
            <a:off x="390617" y="115409"/>
            <a:ext cx="9241654" cy="646331"/>
          </a:xfrm>
          <a:prstGeom prst="rect">
            <a:avLst/>
          </a:prstGeom>
          <a:noFill/>
        </p:spPr>
        <p:txBody>
          <a:bodyPr wrap="square" rtlCol="0">
            <a:spAutoFit/>
          </a:bodyPr>
          <a:lstStyle/>
          <a:p>
            <a:r>
              <a:rPr lang="en-US" dirty="0"/>
              <a:t>SSH link: </a:t>
            </a:r>
            <a:r>
              <a:rPr lang="x-none" dirty="0">
                <a:hlinkClick r:id="rId3"/>
              </a:rPr>
              <a:t>https://docs.github.com/en/authentication/connecting-to-github-with-ssh/about-ssh</a:t>
            </a:r>
            <a:endParaRPr lang="x-none" dirty="0"/>
          </a:p>
          <a:p>
            <a:endParaRPr lang="en-US" dirty="0"/>
          </a:p>
        </p:txBody>
      </p:sp>
    </p:spTree>
    <p:extLst>
      <p:ext uri="{BB962C8B-B14F-4D97-AF65-F5344CB8AC3E}">
        <p14:creationId xmlns:p14="http://schemas.microsoft.com/office/powerpoint/2010/main" val="31335383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7F6A86-F9CB-51A3-2EB3-B09642B8ABFA}"/>
              </a:ext>
            </a:extLst>
          </p:cNvPr>
          <p:cNvSpPr txBox="1"/>
          <p:nvPr/>
        </p:nvSpPr>
        <p:spPr>
          <a:xfrm>
            <a:off x="1961963" y="568819"/>
            <a:ext cx="8268070" cy="707886"/>
          </a:xfrm>
          <a:prstGeom prst="rect">
            <a:avLst/>
          </a:prstGeom>
          <a:noFill/>
        </p:spPr>
        <p:txBody>
          <a:bodyPr wrap="square" rtlCol="0">
            <a:spAutoFit/>
          </a:bodyPr>
          <a:lstStyle/>
          <a:p>
            <a:pPr algn="ctr"/>
            <a:r>
              <a:rPr lang="en-US" sz="4000" dirty="0">
                <a:latin typeface="Aharoni" panose="02010803020104030203" pitchFamily="2" charset="-79"/>
                <a:cs typeface="Aharoni" panose="02010803020104030203" pitchFamily="2" charset="-79"/>
              </a:rPr>
              <a:t>What happens after you clone?</a:t>
            </a:r>
          </a:p>
        </p:txBody>
      </p:sp>
      <p:sp>
        <p:nvSpPr>
          <p:cNvPr id="6" name="TextBox 5">
            <a:extLst>
              <a:ext uri="{FF2B5EF4-FFF2-40B4-BE49-F238E27FC236}">
                <a16:creationId xmlns:a16="http://schemas.microsoft.com/office/drawing/2014/main" id="{73514535-68BD-29AE-FEA0-1BB7D8E414A3}"/>
              </a:ext>
            </a:extLst>
          </p:cNvPr>
          <p:cNvSpPr txBox="1"/>
          <p:nvPr/>
        </p:nvSpPr>
        <p:spPr>
          <a:xfrm>
            <a:off x="991337" y="1491448"/>
            <a:ext cx="10209321" cy="4524315"/>
          </a:xfrm>
          <a:prstGeom prst="rect">
            <a:avLst/>
          </a:prstGeom>
          <a:noFill/>
        </p:spPr>
        <p:txBody>
          <a:bodyPr wrap="square" rtlCol="0">
            <a:spAutoFit/>
          </a:bodyPr>
          <a:lstStyle/>
          <a:p>
            <a:r>
              <a:rPr lang="en-US" dirty="0"/>
              <a:t>Suppose you clone a repository. You will get all the commits and all the branches. Now you go to master and make a change and commit. What will happen to the master branch of the remote repo on GitHub? Will the changes immediately apply there, too? The answer is no. The remote repo has no way of knowing what changes you have made to the repo unless you explicitly tell it about them. So what happens is you will have your own version of the repo. If you make a commit on master, your master branch will split into 2 branches (as you will see in git graph in project 7.1): master (or local master) and origin/master. Origin/master points to the commit that master used to point to when you cloned the repo. Origin/branch-names are all your device’s “memory” of the state of the remote repo when you cloned it. Branches without origin/ at the beginning of their names, however, are branches that you have modified and that are on your device. origin branches can be checked out. But your HEAD </a:t>
            </a:r>
            <a:r>
              <a:rPr lang="en-US" b="1" dirty="0"/>
              <a:t>will NOT point to the origin/branch</a:t>
            </a:r>
            <a:r>
              <a:rPr lang="en-US" dirty="0"/>
              <a:t>es. checking out the origin branch will place you in </a:t>
            </a:r>
            <a:r>
              <a:rPr lang="en-US" b="1" dirty="0"/>
              <a:t>detached head state </a:t>
            </a:r>
            <a:r>
              <a:rPr lang="en-US" dirty="0"/>
              <a:t>and HEAD will only point to a commit.</a:t>
            </a:r>
          </a:p>
          <a:p>
            <a:r>
              <a:rPr lang="en-US" dirty="0"/>
              <a:t>If you check out one of the remote branches without putting origin/ at the beginning, git will make your local version of that branch and point HEAD to it.</a:t>
            </a:r>
          </a:p>
          <a:p>
            <a:r>
              <a:rPr lang="en-US" dirty="0"/>
              <a:t>The master/main branch is the only branch that will have both local and origin versions after cloning. The other branches will only have the origin version. Git will create the local version when you check out the origin version.</a:t>
            </a:r>
          </a:p>
        </p:txBody>
      </p:sp>
    </p:spTree>
    <p:extLst>
      <p:ext uri="{BB962C8B-B14F-4D97-AF65-F5344CB8AC3E}">
        <p14:creationId xmlns:p14="http://schemas.microsoft.com/office/powerpoint/2010/main" val="3621536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43E3F4-7488-3D17-74AD-F5D9019E278E}"/>
              </a:ext>
            </a:extLst>
          </p:cNvPr>
          <p:cNvSpPr txBox="1"/>
          <p:nvPr/>
        </p:nvSpPr>
        <p:spPr>
          <a:xfrm>
            <a:off x="3204838" y="89667"/>
            <a:ext cx="5992428" cy="954107"/>
          </a:xfrm>
          <a:prstGeom prst="rect">
            <a:avLst/>
          </a:prstGeom>
          <a:noFill/>
        </p:spPr>
        <p:txBody>
          <a:bodyPr wrap="square" rtlCol="0">
            <a:spAutoFit/>
          </a:bodyPr>
          <a:lstStyle/>
          <a:p>
            <a:pPr algn="ctr"/>
            <a:r>
              <a:rPr lang="en-US" sz="2800" b="1" dirty="0">
                <a:latin typeface="Avenir Next LT Pro Light" panose="020B0604020202020204" pitchFamily="34" charset="0"/>
              </a:rPr>
              <a:t>Simplified explanations of important Git components</a:t>
            </a:r>
          </a:p>
        </p:txBody>
      </p:sp>
      <p:sp>
        <p:nvSpPr>
          <p:cNvPr id="3" name="TextBox 2">
            <a:extLst>
              <a:ext uri="{FF2B5EF4-FFF2-40B4-BE49-F238E27FC236}">
                <a16:creationId xmlns:a16="http://schemas.microsoft.com/office/drawing/2014/main" id="{48663F94-6BEE-CA14-1730-258636BB55D5}"/>
              </a:ext>
            </a:extLst>
          </p:cNvPr>
          <p:cNvSpPr txBox="1"/>
          <p:nvPr/>
        </p:nvSpPr>
        <p:spPr>
          <a:xfrm>
            <a:off x="711693" y="1139504"/>
            <a:ext cx="10768613" cy="1477328"/>
          </a:xfrm>
          <a:prstGeom prst="rect">
            <a:avLst/>
          </a:prstGeom>
          <a:noFill/>
        </p:spPr>
        <p:txBody>
          <a:bodyPr wrap="square" rtlCol="0">
            <a:spAutoFit/>
          </a:bodyPr>
          <a:lstStyle/>
          <a:p>
            <a:r>
              <a:rPr lang="en-US" dirty="0"/>
              <a:t>In order to save the repo’s state at a certain moment (equivalent to copying it into another directory so you can bring it back if you break it), we make </a:t>
            </a:r>
            <a:r>
              <a:rPr lang="en-US" b="1" dirty="0">
                <a:solidFill>
                  <a:srgbClr val="FF0000"/>
                </a:solidFill>
              </a:rPr>
              <a:t>commits</a:t>
            </a:r>
            <a:r>
              <a:rPr lang="en-US" b="1" dirty="0"/>
              <a:t>. </a:t>
            </a:r>
            <a:r>
              <a:rPr lang="en-US" dirty="0"/>
              <a:t>So each repo consists of many commits.</a:t>
            </a:r>
          </a:p>
          <a:p>
            <a:r>
              <a:rPr lang="en-US" dirty="0"/>
              <a:t>There is a pointer called </a:t>
            </a:r>
            <a:r>
              <a:rPr lang="en-US" b="1" dirty="0">
                <a:solidFill>
                  <a:srgbClr val="FF0000"/>
                </a:solidFill>
              </a:rPr>
              <a:t>HEAD</a:t>
            </a:r>
            <a:r>
              <a:rPr lang="en-US" b="1" dirty="0"/>
              <a:t> </a:t>
            </a:r>
            <a:r>
              <a:rPr lang="en-US" dirty="0"/>
              <a:t>which refers to a certain commit. Git regards this commit as the “last save”. So it calculates your files’ changes relative to their “image” in this commit. The equivalent of copying into another directory would be that HEAD refers to the copied folder of the project.</a:t>
            </a:r>
          </a:p>
        </p:txBody>
      </p:sp>
      <p:sp>
        <p:nvSpPr>
          <p:cNvPr id="5" name="Oval 4">
            <a:extLst>
              <a:ext uri="{FF2B5EF4-FFF2-40B4-BE49-F238E27FC236}">
                <a16:creationId xmlns:a16="http://schemas.microsoft.com/office/drawing/2014/main" id="{FB09B4A6-E507-95CA-E848-5B702F4DD240}"/>
              </a:ext>
            </a:extLst>
          </p:cNvPr>
          <p:cNvSpPr/>
          <p:nvPr/>
        </p:nvSpPr>
        <p:spPr>
          <a:xfrm>
            <a:off x="568171" y="3429000"/>
            <a:ext cx="4030462" cy="3040896"/>
          </a:xfrm>
          <a:prstGeom prst="ellipse">
            <a:avLst/>
          </a:prstGeom>
          <a:solidFill>
            <a:schemeClr val="accent4">
              <a:lumMod val="20000"/>
              <a:lumOff val="80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88B37A2-1AE1-511B-FF85-1C4DB42D3477}"/>
              </a:ext>
            </a:extLst>
          </p:cNvPr>
          <p:cNvSpPr/>
          <p:nvPr/>
        </p:nvSpPr>
        <p:spPr>
          <a:xfrm>
            <a:off x="1447060" y="3817398"/>
            <a:ext cx="656948" cy="9942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8" name="Rectangle 7">
            <a:extLst>
              <a:ext uri="{FF2B5EF4-FFF2-40B4-BE49-F238E27FC236}">
                <a16:creationId xmlns:a16="http://schemas.microsoft.com/office/drawing/2014/main" id="{38541656-7641-C4B0-4701-E70C8A1E53AD}"/>
              </a:ext>
            </a:extLst>
          </p:cNvPr>
          <p:cNvSpPr/>
          <p:nvPr/>
        </p:nvSpPr>
        <p:spPr>
          <a:xfrm>
            <a:off x="2325949" y="4314547"/>
            <a:ext cx="656948" cy="9942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1" name="Rectangle 10">
            <a:extLst>
              <a:ext uri="{FF2B5EF4-FFF2-40B4-BE49-F238E27FC236}">
                <a16:creationId xmlns:a16="http://schemas.microsoft.com/office/drawing/2014/main" id="{7755D93A-AE7F-1A10-755C-0F0FB363580E}"/>
              </a:ext>
            </a:extLst>
          </p:cNvPr>
          <p:cNvSpPr/>
          <p:nvPr/>
        </p:nvSpPr>
        <p:spPr>
          <a:xfrm>
            <a:off x="3204838" y="4674093"/>
            <a:ext cx="656948" cy="9942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13" name="Straight Arrow Connector 12">
            <a:extLst>
              <a:ext uri="{FF2B5EF4-FFF2-40B4-BE49-F238E27FC236}">
                <a16:creationId xmlns:a16="http://schemas.microsoft.com/office/drawing/2014/main" id="{7B6C7915-4931-364D-7420-924FA6D83245}"/>
              </a:ext>
            </a:extLst>
          </p:cNvPr>
          <p:cNvCxnSpPr>
            <a:cxnSpLocks/>
            <a:endCxn id="5" idx="1"/>
          </p:cNvCxnSpPr>
          <p:nvPr/>
        </p:nvCxnSpPr>
        <p:spPr>
          <a:xfrm>
            <a:off x="861134" y="3275860"/>
            <a:ext cx="297284" cy="598469"/>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E6067C1-2FAC-2E7F-290C-8A683C65DF2F}"/>
              </a:ext>
            </a:extLst>
          </p:cNvPr>
          <p:cNvSpPr txBox="1"/>
          <p:nvPr/>
        </p:nvSpPr>
        <p:spPr>
          <a:xfrm>
            <a:off x="346230" y="2885243"/>
            <a:ext cx="1180729" cy="372862"/>
          </a:xfrm>
          <a:prstGeom prst="rect">
            <a:avLst/>
          </a:prstGeom>
          <a:noFill/>
        </p:spPr>
        <p:txBody>
          <a:bodyPr wrap="square" rtlCol="0">
            <a:spAutoFit/>
          </a:bodyPr>
          <a:lstStyle/>
          <a:p>
            <a:r>
              <a:rPr lang="en-US" dirty="0"/>
              <a:t>HEAD</a:t>
            </a:r>
          </a:p>
        </p:txBody>
      </p:sp>
      <p:sp>
        <p:nvSpPr>
          <p:cNvPr id="16" name="Oval 15">
            <a:extLst>
              <a:ext uri="{FF2B5EF4-FFF2-40B4-BE49-F238E27FC236}">
                <a16:creationId xmlns:a16="http://schemas.microsoft.com/office/drawing/2014/main" id="{3C813426-E1AE-DD1C-BA9D-B91640DE3C2F}"/>
              </a:ext>
            </a:extLst>
          </p:cNvPr>
          <p:cNvSpPr/>
          <p:nvPr/>
        </p:nvSpPr>
        <p:spPr>
          <a:xfrm>
            <a:off x="6096000" y="3291249"/>
            <a:ext cx="4030462" cy="3040896"/>
          </a:xfrm>
          <a:prstGeom prst="ellipse">
            <a:avLst/>
          </a:prstGeom>
          <a:solidFill>
            <a:schemeClr val="accent4">
              <a:lumMod val="20000"/>
              <a:lumOff val="80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BFC5C7D-8793-38AE-6308-00F7554D238A}"/>
              </a:ext>
            </a:extLst>
          </p:cNvPr>
          <p:cNvSpPr/>
          <p:nvPr/>
        </p:nvSpPr>
        <p:spPr>
          <a:xfrm>
            <a:off x="6974889" y="3679647"/>
            <a:ext cx="656948" cy="99429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0" name="Rectangle 19">
            <a:extLst>
              <a:ext uri="{FF2B5EF4-FFF2-40B4-BE49-F238E27FC236}">
                <a16:creationId xmlns:a16="http://schemas.microsoft.com/office/drawing/2014/main" id="{6C531C6C-CE53-25E3-0A45-195DA9A9A300}"/>
              </a:ext>
            </a:extLst>
          </p:cNvPr>
          <p:cNvSpPr/>
          <p:nvPr/>
        </p:nvSpPr>
        <p:spPr>
          <a:xfrm>
            <a:off x="7853778" y="4176796"/>
            <a:ext cx="656948" cy="99429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1" name="Rectangle 20">
            <a:extLst>
              <a:ext uri="{FF2B5EF4-FFF2-40B4-BE49-F238E27FC236}">
                <a16:creationId xmlns:a16="http://schemas.microsoft.com/office/drawing/2014/main" id="{A1C90E5F-CC98-D9B8-C7FF-154D909B42F3}"/>
              </a:ext>
            </a:extLst>
          </p:cNvPr>
          <p:cNvSpPr/>
          <p:nvPr/>
        </p:nvSpPr>
        <p:spPr>
          <a:xfrm>
            <a:off x="8732667" y="4536342"/>
            <a:ext cx="656948" cy="99429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23" name="Straight Arrow Connector 22">
            <a:extLst>
              <a:ext uri="{FF2B5EF4-FFF2-40B4-BE49-F238E27FC236}">
                <a16:creationId xmlns:a16="http://schemas.microsoft.com/office/drawing/2014/main" id="{502C6A6B-38E9-6CC9-00A9-4197DE0C1AE7}"/>
              </a:ext>
            </a:extLst>
          </p:cNvPr>
          <p:cNvCxnSpPr>
            <a:cxnSpLocks/>
            <a:stCxn id="24" idx="2"/>
          </p:cNvCxnSpPr>
          <p:nvPr/>
        </p:nvCxnSpPr>
        <p:spPr>
          <a:xfrm flipH="1">
            <a:off x="9103192" y="3118487"/>
            <a:ext cx="498007" cy="419712"/>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4B5B5F6-FFC5-D199-340A-358FA84E09CC}"/>
              </a:ext>
            </a:extLst>
          </p:cNvPr>
          <p:cNvSpPr txBox="1"/>
          <p:nvPr/>
        </p:nvSpPr>
        <p:spPr>
          <a:xfrm>
            <a:off x="9010834" y="2472156"/>
            <a:ext cx="1180729" cy="646331"/>
          </a:xfrm>
          <a:prstGeom prst="rect">
            <a:avLst/>
          </a:prstGeom>
          <a:noFill/>
        </p:spPr>
        <p:txBody>
          <a:bodyPr wrap="square" rtlCol="0">
            <a:spAutoFit/>
          </a:bodyPr>
          <a:lstStyle/>
          <a:p>
            <a:r>
              <a:rPr lang="en-US" dirty="0"/>
              <a:t>Your directory</a:t>
            </a:r>
          </a:p>
        </p:txBody>
      </p:sp>
      <p:cxnSp>
        <p:nvCxnSpPr>
          <p:cNvPr id="26" name="Straight Arrow Connector 25">
            <a:extLst>
              <a:ext uri="{FF2B5EF4-FFF2-40B4-BE49-F238E27FC236}">
                <a16:creationId xmlns:a16="http://schemas.microsoft.com/office/drawing/2014/main" id="{711CA367-6832-CBED-BA6F-0FA001ADC73C}"/>
              </a:ext>
            </a:extLst>
          </p:cNvPr>
          <p:cNvCxnSpPr/>
          <p:nvPr/>
        </p:nvCxnSpPr>
        <p:spPr>
          <a:xfrm flipV="1">
            <a:off x="1882066" y="4021584"/>
            <a:ext cx="5202315" cy="7102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60EC3F6-A327-0645-235B-92C10227C251}"/>
              </a:ext>
            </a:extLst>
          </p:cNvPr>
          <p:cNvCxnSpPr/>
          <p:nvPr/>
        </p:nvCxnSpPr>
        <p:spPr>
          <a:xfrm flipV="1">
            <a:off x="2812742" y="4672835"/>
            <a:ext cx="5202315" cy="7102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47D89B5-BB19-469C-8FE9-2767FCE09E7F}"/>
              </a:ext>
            </a:extLst>
          </p:cNvPr>
          <p:cNvCxnSpPr/>
          <p:nvPr/>
        </p:nvCxnSpPr>
        <p:spPr>
          <a:xfrm flipV="1">
            <a:off x="3662719" y="5218664"/>
            <a:ext cx="5202315" cy="7102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9C4B4FA-94BF-3042-56F8-C10E310F0345}"/>
              </a:ext>
            </a:extLst>
          </p:cNvPr>
          <p:cNvSpPr txBox="1"/>
          <p:nvPr/>
        </p:nvSpPr>
        <p:spPr>
          <a:xfrm>
            <a:off x="3892858" y="2743388"/>
            <a:ext cx="2752077" cy="1200329"/>
          </a:xfrm>
          <a:prstGeom prst="rect">
            <a:avLst/>
          </a:prstGeom>
          <a:solidFill>
            <a:schemeClr val="tx1"/>
          </a:solidFill>
        </p:spPr>
        <p:txBody>
          <a:bodyPr wrap="square" rtlCol="0">
            <a:spAutoFit/>
          </a:bodyPr>
          <a:lstStyle/>
          <a:p>
            <a:r>
              <a:rPr lang="en-US" dirty="0">
                <a:solidFill>
                  <a:schemeClr val="bg1"/>
                </a:solidFill>
              </a:rPr>
              <a:t>Git notices these differences and allows you to save them or undo them</a:t>
            </a:r>
          </a:p>
        </p:txBody>
      </p:sp>
    </p:spTree>
    <p:extLst>
      <p:ext uri="{BB962C8B-B14F-4D97-AF65-F5344CB8AC3E}">
        <p14:creationId xmlns:p14="http://schemas.microsoft.com/office/powerpoint/2010/main" val="29197734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7F6A86-F9CB-51A3-2EB3-B09642B8ABFA}"/>
              </a:ext>
            </a:extLst>
          </p:cNvPr>
          <p:cNvSpPr txBox="1"/>
          <p:nvPr/>
        </p:nvSpPr>
        <p:spPr>
          <a:xfrm>
            <a:off x="1961962" y="302489"/>
            <a:ext cx="8268070" cy="707886"/>
          </a:xfrm>
          <a:prstGeom prst="rect">
            <a:avLst/>
          </a:prstGeom>
          <a:noFill/>
        </p:spPr>
        <p:txBody>
          <a:bodyPr wrap="square" rtlCol="0">
            <a:spAutoFit/>
          </a:bodyPr>
          <a:lstStyle/>
          <a:p>
            <a:pPr algn="ctr"/>
            <a:r>
              <a:rPr lang="en-US" sz="4000" dirty="0">
                <a:latin typeface="Aharoni" panose="02010803020104030203" pitchFamily="2" charset="-79"/>
                <a:cs typeface="Aharoni" panose="02010803020104030203" pitchFamily="2" charset="-79"/>
              </a:rPr>
              <a:t>The origin after cloning</a:t>
            </a:r>
          </a:p>
        </p:txBody>
      </p:sp>
      <p:sp>
        <p:nvSpPr>
          <p:cNvPr id="6" name="TextBox 5">
            <a:extLst>
              <a:ext uri="{FF2B5EF4-FFF2-40B4-BE49-F238E27FC236}">
                <a16:creationId xmlns:a16="http://schemas.microsoft.com/office/drawing/2014/main" id="{73514535-68BD-29AE-FEA0-1BB7D8E414A3}"/>
              </a:ext>
            </a:extLst>
          </p:cNvPr>
          <p:cNvSpPr txBox="1"/>
          <p:nvPr/>
        </p:nvSpPr>
        <p:spPr>
          <a:xfrm>
            <a:off x="991336" y="1200199"/>
            <a:ext cx="10209321" cy="5355312"/>
          </a:xfrm>
          <a:prstGeom prst="rect">
            <a:avLst/>
          </a:prstGeom>
          <a:noFill/>
        </p:spPr>
        <p:txBody>
          <a:bodyPr wrap="square" rtlCol="0">
            <a:spAutoFit/>
          </a:bodyPr>
          <a:lstStyle/>
          <a:p>
            <a:r>
              <a:rPr lang="en-US" dirty="0"/>
              <a:t>Just as your local repo may change after cloning, the origin repo (on GitHub) may also change. For example, someone else may commit on its master branch, or another version of the repo on someone else’s device may have pushed to it(you will see later what this means. As you may guess, the changes made to origin don’t immediately apply to your local repo, because your repo can’t be in constant communication with the origin to see when it has changed. So, your local repo’s “memory” of what the origin repo looks like may get outdated after a while. The branch positions on the origin repo may change, and the origin repo may receive new commits. There is a command you can use to “tell” your local repo to update its data about the origin repo:</a:t>
            </a:r>
          </a:p>
          <a:p>
            <a:endParaRPr lang="en-US" dirty="0"/>
          </a:p>
          <a:p>
            <a:r>
              <a:rPr lang="en-US" dirty="0">
                <a:latin typeface="Lucida Bright" panose="02040602050505020304" pitchFamily="18" charset="0"/>
              </a:rPr>
              <a:t>$ git fetch &lt;remote name, e.g.: origin&gt;</a:t>
            </a:r>
          </a:p>
          <a:p>
            <a:endParaRPr lang="en-US" dirty="0">
              <a:latin typeface="Lucida Bright" panose="02040602050505020304" pitchFamily="18" charset="0"/>
            </a:endParaRPr>
          </a:p>
          <a:p>
            <a:r>
              <a:rPr lang="en-US" dirty="0"/>
              <a:t>This command downloads all of the remote’s new commits and updates all the origin/branch positions, and creates new origin/branches when there have been new branches on the origin. Effectively, this </a:t>
            </a:r>
            <a:r>
              <a:rPr lang="en-US" b="1" dirty="0"/>
              <a:t>updates your repo’s memory of the origin.</a:t>
            </a:r>
            <a:r>
              <a:rPr lang="en-US" dirty="0"/>
              <a:t> Obviously, the remote may still change after you have git fetched, so frequent git fetches are important so you know what is going on in the origin!</a:t>
            </a:r>
          </a:p>
          <a:p>
            <a:endParaRPr lang="en-US" dirty="0"/>
          </a:p>
          <a:p>
            <a:r>
              <a:rPr lang="en-US" b="1" dirty="0">
                <a:highlight>
                  <a:srgbClr val="FF0000"/>
                </a:highlight>
              </a:rPr>
              <a:t>Note that git fetch does NOT affect any of your local branches or commits, it only ADDS information. So it’s a pretty safe operation to do.</a:t>
            </a:r>
          </a:p>
          <a:p>
            <a:endParaRPr lang="en-US" dirty="0"/>
          </a:p>
        </p:txBody>
      </p:sp>
    </p:spTree>
    <p:extLst>
      <p:ext uri="{BB962C8B-B14F-4D97-AF65-F5344CB8AC3E}">
        <p14:creationId xmlns:p14="http://schemas.microsoft.com/office/powerpoint/2010/main" val="15713517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1">
            <a:hlinkClick r:id="rId2" action="ppaction://hlinkfile"/>
            <a:extLst>
              <a:ext uri="{FF2B5EF4-FFF2-40B4-BE49-F238E27FC236}">
                <a16:creationId xmlns:a16="http://schemas.microsoft.com/office/drawing/2014/main" id="{AAD7F57A-6447-2538-CEA1-21731D7D922F}"/>
              </a:ext>
            </a:extLst>
          </p:cNvPr>
          <p:cNvSpPr/>
          <p:nvPr/>
        </p:nvSpPr>
        <p:spPr>
          <a:xfrm>
            <a:off x="2380695" y="1054223"/>
            <a:ext cx="7430609" cy="474955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Project 7.1.</a:t>
            </a:r>
          </a:p>
        </p:txBody>
      </p:sp>
    </p:spTree>
    <p:extLst>
      <p:ext uri="{BB962C8B-B14F-4D97-AF65-F5344CB8AC3E}">
        <p14:creationId xmlns:p14="http://schemas.microsoft.com/office/powerpoint/2010/main" val="6188820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CA4402-0DFC-7EE8-421F-C5313B6539BC}"/>
              </a:ext>
            </a:extLst>
          </p:cNvPr>
          <p:cNvSpPr txBox="1"/>
          <p:nvPr/>
        </p:nvSpPr>
        <p:spPr>
          <a:xfrm>
            <a:off x="1961962" y="302489"/>
            <a:ext cx="8268070" cy="707886"/>
          </a:xfrm>
          <a:prstGeom prst="rect">
            <a:avLst/>
          </a:prstGeom>
          <a:noFill/>
        </p:spPr>
        <p:txBody>
          <a:bodyPr wrap="square" rtlCol="0">
            <a:spAutoFit/>
          </a:bodyPr>
          <a:lstStyle/>
          <a:p>
            <a:pPr algn="ctr"/>
            <a:r>
              <a:rPr lang="en-US" sz="4000" dirty="0">
                <a:latin typeface="Aharoni" panose="02010803020104030203" pitchFamily="2" charset="-79"/>
                <a:cs typeface="Aharoni" panose="02010803020104030203" pitchFamily="2" charset="-79"/>
              </a:rPr>
              <a:t>Syncing up with the origin</a:t>
            </a:r>
          </a:p>
        </p:txBody>
      </p:sp>
      <p:sp>
        <p:nvSpPr>
          <p:cNvPr id="3" name="TextBox 2">
            <a:extLst>
              <a:ext uri="{FF2B5EF4-FFF2-40B4-BE49-F238E27FC236}">
                <a16:creationId xmlns:a16="http://schemas.microsoft.com/office/drawing/2014/main" id="{CB2E9841-B35B-B5E5-FE02-D9FC2C5C6E4B}"/>
              </a:ext>
            </a:extLst>
          </p:cNvPr>
          <p:cNvSpPr txBox="1"/>
          <p:nvPr/>
        </p:nvSpPr>
        <p:spPr>
          <a:xfrm>
            <a:off x="991336" y="1200199"/>
            <a:ext cx="10209321" cy="1754326"/>
          </a:xfrm>
          <a:prstGeom prst="rect">
            <a:avLst/>
          </a:prstGeom>
          <a:noFill/>
        </p:spPr>
        <p:txBody>
          <a:bodyPr wrap="square" rtlCol="0">
            <a:spAutoFit/>
          </a:bodyPr>
          <a:lstStyle/>
          <a:p>
            <a:r>
              <a:rPr lang="en-US" dirty="0"/>
              <a:t>Suppose that you have cloned a repository and have some changes to a branch </a:t>
            </a:r>
            <a:r>
              <a:rPr lang="en-US" b="1" dirty="0"/>
              <a:t>B.</a:t>
            </a:r>
            <a:r>
              <a:rPr lang="en-US" dirty="0"/>
              <a:t> So, your repo has an origin/B and a local B. Now suppose your git fetch origin and find out that branch </a:t>
            </a:r>
            <a:r>
              <a:rPr lang="en-US" b="1" dirty="0"/>
              <a:t>B</a:t>
            </a:r>
            <a:r>
              <a:rPr lang="en-US" dirty="0"/>
              <a:t> has received some new commits and advanced, so your </a:t>
            </a:r>
            <a:r>
              <a:rPr lang="en-US" b="1" dirty="0"/>
              <a:t>B</a:t>
            </a:r>
            <a:r>
              <a:rPr lang="en-US" dirty="0"/>
              <a:t> is out of sync with the origin. What do you do? What we are looking for here is an operation similar to “git merge” that can merge all the changes made to your local </a:t>
            </a:r>
            <a:r>
              <a:rPr lang="en-US" b="1" dirty="0"/>
              <a:t>B </a:t>
            </a:r>
            <a:r>
              <a:rPr lang="en-US" dirty="0"/>
              <a:t>and to the remote </a:t>
            </a:r>
            <a:r>
              <a:rPr lang="en-US" b="1" dirty="0"/>
              <a:t>B</a:t>
            </a:r>
            <a:r>
              <a:rPr lang="en-US" dirty="0"/>
              <a:t>. This operation is called </a:t>
            </a:r>
            <a:r>
              <a:rPr lang="en-US" b="1" dirty="0"/>
              <a:t>Git Pull:</a:t>
            </a:r>
          </a:p>
          <a:p>
            <a:endParaRPr lang="en-US" dirty="0"/>
          </a:p>
        </p:txBody>
      </p:sp>
      <p:sp>
        <p:nvSpPr>
          <p:cNvPr id="5" name="TextBox 4">
            <a:extLst>
              <a:ext uri="{FF2B5EF4-FFF2-40B4-BE49-F238E27FC236}">
                <a16:creationId xmlns:a16="http://schemas.microsoft.com/office/drawing/2014/main" id="{CC6A5FE1-DC13-B67E-27BD-AC2987BBFEA3}"/>
              </a:ext>
            </a:extLst>
          </p:cNvPr>
          <p:cNvSpPr txBox="1"/>
          <p:nvPr/>
        </p:nvSpPr>
        <p:spPr>
          <a:xfrm>
            <a:off x="3048736" y="2887813"/>
            <a:ext cx="6094520" cy="2031325"/>
          </a:xfrm>
          <a:prstGeom prst="rect">
            <a:avLst/>
          </a:prstGeom>
          <a:noFill/>
        </p:spPr>
        <p:txBody>
          <a:bodyPr wrap="square">
            <a:spAutoFit/>
          </a:bodyPr>
          <a:lstStyle/>
          <a:p>
            <a:pPr algn="ctr"/>
            <a:r>
              <a:rPr lang="en-US" dirty="0">
                <a:latin typeface="Lucida Bright" panose="02040602050505020304" pitchFamily="18" charset="0"/>
              </a:rPr>
              <a:t>$ git pull origin &lt;branch name&gt;</a:t>
            </a:r>
          </a:p>
          <a:p>
            <a:r>
              <a:rPr lang="en-US" dirty="0">
                <a:latin typeface="Times New Roman" panose="02020603050405020304" pitchFamily="18" charset="0"/>
                <a:cs typeface="Times New Roman" panose="02020603050405020304" pitchFamily="18" charset="0"/>
              </a:rPr>
              <a:t>First executes git fetch on &lt;branch name&gt; (so origin/&lt;branch name&gt; is up to date with the origin.) Then performs</a:t>
            </a:r>
          </a:p>
          <a:p>
            <a:r>
              <a:rPr lang="en-US" dirty="0">
                <a:latin typeface="Times New Roman" panose="02020603050405020304" pitchFamily="18" charset="0"/>
                <a:cs typeface="Times New Roman" panose="02020603050405020304" pitchFamily="18" charset="0"/>
              </a:rPr>
              <a:t>git merge origin/&lt;branch name&gt;</a:t>
            </a:r>
          </a:p>
          <a:p>
            <a:r>
              <a:rPr lang="en-US" dirty="0">
                <a:latin typeface="Times New Roman" panose="02020603050405020304" pitchFamily="18" charset="0"/>
                <a:cs typeface="Times New Roman" panose="02020603050405020304" pitchFamily="18" charset="0"/>
              </a:rPr>
              <a:t>Effectively merging the origin version of &lt;branch name&gt; into HEAD (which should be on the local version of &lt;branch name&gt; otherwise things get messy!) </a:t>
            </a:r>
          </a:p>
        </p:txBody>
      </p:sp>
      <p:sp>
        <p:nvSpPr>
          <p:cNvPr id="6" name="TextBox 5">
            <a:extLst>
              <a:ext uri="{FF2B5EF4-FFF2-40B4-BE49-F238E27FC236}">
                <a16:creationId xmlns:a16="http://schemas.microsoft.com/office/drawing/2014/main" id="{0D93EDA3-5682-3078-6F7A-45D257D03308}"/>
              </a:ext>
            </a:extLst>
          </p:cNvPr>
          <p:cNvSpPr txBox="1"/>
          <p:nvPr/>
        </p:nvSpPr>
        <p:spPr>
          <a:xfrm>
            <a:off x="991335" y="1200199"/>
            <a:ext cx="10209321" cy="1754326"/>
          </a:xfrm>
          <a:prstGeom prst="rect">
            <a:avLst/>
          </a:prstGeom>
          <a:noFill/>
        </p:spPr>
        <p:txBody>
          <a:bodyPr wrap="square" rtlCol="0">
            <a:spAutoFit/>
          </a:bodyPr>
          <a:lstStyle/>
          <a:p>
            <a:r>
              <a:rPr lang="en-US" dirty="0"/>
              <a:t>Suppose that you have cloned a repository and have some changes to a branch </a:t>
            </a:r>
            <a:r>
              <a:rPr lang="en-US" b="1" dirty="0"/>
              <a:t>B.</a:t>
            </a:r>
            <a:r>
              <a:rPr lang="en-US" dirty="0"/>
              <a:t> So, your repo has an origin/B and a local B. Now suppose your git fetch origin and find out that branch </a:t>
            </a:r>
            <a:r>
              <a:rPr lang="en-US" b="1" dirty="0"/>
              <a:t>B</a:t>
            </a:r>
            <a:r>
              <a:rPr lang="en-US" dirty="0"/>
              <a:t> has received some new commits and advanced, so your </a:t>
            </a:r>
            <a:r>
              <a:rPr lang="en-US" b="1" dirty="0"/>
              <a:t>B</a:t>
            </a:r>
            <a:r>
              <a:rPr lang="en-US" dirty="0"/>
              <a:t> is out of sync with the origin. What do you do? What we are looking for here is an operation similar to “git merge” that can merge all the changes made to your local </a:t>
            </a:r>
            <a:r>
              <a:rPr lang="en-US" b="1" dirty="0"/>
              <a:t>B </a:t>
            </a:r>
            <a:r>
              <a:rPr lang="en-US" dirty="0"/>
              <a:t>and to the remote </a:t>
            </a:r>
            <a:r>
              <a:rPr lang="en-US" b="1" dirty="0"/>
              <a:t>B</a:t>
            </a:r>
            <a:r>
              <a:rPr lang="en-US" dirty="0"/>
              <a:t>. This operation is called </a:t>
            </a:r>
            <a:r>
              <a:rPr lang="en-US" b="1" dirty="0"/>
              <a:t>Git Pull:</a:t>
            </a:r>
          </a:p>
          <a:p>
            <a:endParaRPr lang="en-US" dirty="0"/>
          </a:p>
        </p:txBody>
      </p:sp>
      <p:sp>
        <p:nvSpPr>
          <p:cNvPr id="7" name="TextBox 6">
            <a:extLst>
              <a:ext uri="{FF2B5EF4-FFF2-40B4-BE49-F238E27FC236}">
                <a16:creationId xmlns:a16="http://schemas.microsoft.com/office/drawing/2014/main" id="{0B9595B1-2879-64C9-5AA5-227B43F8309A}"/>
              </a:ext>
            </a:extLst>
          </p:cNvPr>
          <p:cNvSpPr txBox="1"/>
          <p:nvPr/>
        </p:nvSpPr>
        <p:spPr>
          <a:xfrm>
            <a:off x="991334" y="5027954"/>
            <a:ext cx="10209321" cy="1477328"/>
          </a:xfrm>
          <a:prstGeom prst="rect">
            <a:avLst/>
          </a:prstGeom>
          <a:noFill/>
        </p:spPr>
        <p:txBody>
          <a:bodyPr wrap="square" rtlCol="0">
            <a:spAutoFit/>
          </a:bodyPr>
          <a:lstStyle/>
          <a:p>
            <a:r>
              <a:rPr lang="en-US" dirty="0"/>
              <a:t>Note that after git fetch and during merge, you can regard origin/&lt;branch name&gt; exactly like a local branch. Also note that just as with regular merging, a fast-forward merge or a three-headed merge can take place.</a:t>
            </a:r>
          </a:p>
          <a:p>
            <a:endParaRPr lang="en-US" dirty="0"/>
          </a:p>
          <a:p>
            <a:r>
              <a:rPr lang="en-US" dirty="0"/>
              <a:t>Also, as with merging, there may be </a:t>
            </a:r>
            <a:r>
              <a:rPr lang="en-US" b="1" dirty="0"/>
              <a:t>pull conflicts </a:t>
            </a:r>
            <a:r>
              <a:rPr lang="en-US" dirty="0"/>
              <a:t>which are displayed and resolved </a:t>
            </a:r>
            <a:r>
              <a:rPr lang="en-US" b="1" dirty="0"/>
              <a:t>EXACTLY </a:t>
            </a:r>
            <a:r>
              <a:rPr lang="en-US" dirty="0"/>
              <a:t>like typical merge conflicts, so no cause for worry there! (All shall be clearer after Project 7.2. !)</a:t>
            </a:r>
            <a:endParaRPr lang="en-US" b="1" dirty="0"/>
          </a:p>
        </p:txBody>
      </p:sp>
    </p:spTree>
    <p:extLst>
      <p:ext uri="{BB962C8B-B14F-4D97-AF65-F5344CB8AC3E}">
        <p14:creationId xmlns:p14="http://schemas.microsoft.com/office/powerpoint/2010/main" val="1520324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1">
            <a:hlinkClick r:id="rId2" action="ppaction://hlinkfile"/>
            <a:extLst>
              <a:ext uri="{FF2B5EF4-FFF2-40B4-BE49-F238E27FC236}">
                <a16:creationId xmlns:a16="http://schemas.microsoft.com/office/drawing/2014/main" id="{AAD7F57A-6447-2538-CEA1-21731D7D922F}"/>
              </a:ext>
            </a:extLst>
          </p:cNvPr>
          <p:cNvSpPr/>
          <p:nvPr/>
        </p:nvSpPr>
        <p:spPr>
          <a:xfrm>
            <a:off x="2380695" y="1054223"/>
            <a:ext cx="7430609" cy="474955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Project 7.2.</a:t>
            </a:r>
          </a:p>
        </p:txBody>
      </p:sp>
    </p:spTree>
    <p:extLst>
      <p:ext uri="{BB962C8B-B14F-4D97-AF65-F5344CB8AC3E}">
        <p14:creationId xmlns:p14="http://schemas.microsoft.com/office/powerpoint/2010/main" val="41937232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CA4402-0DFC-7EE8-421F-C5313B6539BC}"/>
              </a:ext>
            </a:extLst>
          </p:cNvPr>
          <p:cNvSpPr txBox="1"/>
          <p:nvPr/>
        </p:nvSpPr>
        <p:spPr>
          <a:xfrm>
            <a:off x="1961959" y="122981"/>
            <a:ext cx="8268070" cy="1077218"/>
          </a:xfrm>
          <a:prstGeom prst="rect">
            <a:avLst/>
          </a:prstGeom>
          <a:noFill/>
        </p:spPr>
        <p:txBody>
          <a:bodyPr wrap="square" rtlCol="0">
            <a:spAutoFit/>
          </a:bodyPr>
          <a:lstStyle/>
          <a:p>
            <a:pPr algn="ctr"/>
            <a:r>
              <a:rPr lang="en-US" sz="3200" dirty="0">
                <a:latin typeface="Aharoni" panose="02010803020104030203" pitchFamily="2" charset="-79"/>
                <a:cs typeface="Aharoni" panose="02010803020104030203" pitchFamily="2" charset="-79"/>
              </a:rPr>
              <a:t>Syncing up with the origin, the other way around!</a:t>
            </a:r>
          </a:p>
        </p:txBody>
      </p:sp>
      <p:sp>
        <p:nvSpPr>
          <p:cNvPr id="5" name="TextBox 4">
            <a:extLst>
              <a:ext uri="{FF2B5EF4-FFF2-40B4-BE49-F238E27FC236}">
                <a16:creationId xmlns:a16="http://schemas.microsoft.com/office/drawing/2014/main" id="{CC6A5FE1-DC13-B67E-27BD-AC2987BBFEA3}"/>
              </a:ext>
            </a:extLst>
          </p:cNvPr>
          <p:cNvSpPr txBox="1"/>
          <p:nvPr/>
        </p:nvSpPr>
        <p:spPr>
          <a:xfrm>
            <a:off x="3048734" y="2564647"/>
            <a:ext cx="6094520" cy="2031325"/>
          </a:xfrm>
          <a:prstGeom prst="rect">
            <a:avLst/>
          </a:prstGeom>
          <a:noFill/>
        </p:spPr>
        <p:txBody>
          <a:bodyPr wrap="square">
            <a:spAutoFit/>
          </a:bodyPr>
          <a:lstStyle/>
          <a:p>
            <a:pPr algn="ctr"/>
            <a:r>
              <a:rPr lang="en-US" dirty="0">
                <a:latin typeface="Lucida Bright" panose="02040602050505020304" pitchFamily="18" charset="0"/>
              </a:rPr>
              <a:t>$ git push origin &lt;branch name&gt;</a:t>
            </a:r>
          </a:p>
          <a:p>
            <a:pPr algn="ctr"/>
            <a:r>
              <a:rPr lang="en-US" dirty="0">
                <a:latin typeface="Times New Roman" panose="02020603050405020304" pitchFamily="18" charset="0"/>
                <a:cs typeface="Times New Roman" panose="02020603050405020304" pitchFamily="18" charset="0"/>
              </a:rPr>
              <a:t>Checks out origin/&lt;branch name&gt; and git merges with local &lt;branch name&gt;. So, this is effectively another merge. The only difference with git pull is what is being merged into what!</a:t>
            </a:r>
          </a:p>
          <a:p>
            <a:pPr algn="ctr"/>
            <a:r>
              <a:rPr lang="en-US" b="1" dirty="0">
                <a:latin typeface="Times New Roman" panose="02020603050405020304" pitchFamily="18" charset="0"/>
                <a:cs typeface="Times New Roman" panose="02020603050405020304" pitchFamily="18" charset="0"/>
              </a:rPr>
              <a:t>Note:</a:t>
            </a:r>
            <a:r>
              <a:rPr lang="en-US" dirty="0">
                <a:latin typeface="Times New Roman" panose="02020603050405020304" pitchFamily="18" charset="0"/>
                <a:cs typeface="Times New Roman" panose="02020603050405020304" pitchFamily="18" charset="0"/>
              </a:rPr>
              <a:t> In order for this command to work, your origin/&lt;branch name&gt; HAS to be in sync with GitHub, so always git fetch before running this command.</a:t>
            </a:r>
            <a:endParaRPr lang="en-US"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D93EDA3-5682-3078-6F7A-45D257D03308}"/>
              </a:ext>
            </a:extLst>
          </p:cNvPr>
          <p:cNvSpPr txBox="1"/>
          <p:nvPr/>
        </p:nvSpPr>
        <p:spPr>
          <a:xfrm>
            <a:off x="991335" y="1200199"/>
            <a:ext cx="10209321" cy="1200329"/>
          </a:xfrm>
          <a:prstGeom prst="rect">
            <a:avLst/>
          </a:prstGeom>
          <a:noFill/>
        </p:spPr>
        <p:txBody>
          <a:bodyPr wrap="square" rtlCol="0">
            <a:spAutoFit/>
          </a:bodyPr>
          <a:lstStyle/>
          <a:p>
            <a:r>
              <a:rPr lang="en-US" dirty="0"/>
              <a:t>Suppose that you have cloned a repository and have some changes to a branch </a:t>
            </a:r>
            <a:r>
              <a:rPr lang="en-US" b="1" dirty="0"/>
              <a:t>B.</a:t>
            </a:r>
            <a:r>
              <a:rPr lang="en-US" dirty="0"/>
              <a:t> So, your repo has an origin/B and a local B. Now suppose you are satisfied with these changes and want to update the GitHub repo to incorporate them. In a way, you want to merge your local branch </a:t>
            </a:r>
            <a:r>
              <a:rPr lang="en-US" b="1" dirty="0"/>
              <a:t>B </a:t>
            </a:r>
            <a:r>
              <a:rPr lang="en-US" dirty="0"/>
              <a:t>into </a:t>
            </a:r>
            <a:r>
              <a:rPr lang="en-US" b="1" dirty="0"/>
              <a:t>origin/B</a:t>
            </a:r>
            <a:r>
              <a:rPr lang="en-US" dirty="0"/>
              <a:t>. The git command to do so is </a:t>
            </a:r>
            <a:r>
              <a:rPr lang="en-US" b="1" dirty="0"/>
              <a:t>Git Push:</a:t>
            </a:r>
            <a:endParaRPr lang="en-US" dirty="0"/>
          </a:p>
        </p:txBody>
      </p:sp>
      <p:sp>
        <p:nvSpPr>
          <p:cNvPr id="7" name="TextBox 6">
            <a:extLst>
              <a:ext uri="{FF2B5EF4-FFF2-40B4-BE49-F238E27FC236}">
                <a16:creationId xmlns:a16="http://schemas.microsoft.com/office/drawing/2014/main" id="{0B9595B1-2879-64C9-5AA5-227B43F8309A}"/>
              </a:ext>
            </a:extLst>
          </p:cNvPr>
          <p:cNvSpPr txBox="1"/>
          <p:nvPr/>
        </p:nvSpPr>
        <p:spPr>
          <a:xfrm>
            <a:off x="991335" y="4884379"/>
            <a:ext cx="10209321" cy="1200329"/>
          </a:xfrm>
          <a:prstGeom prst="rect">
            <a:avLst/>
          </a:prstGeom>
          <a:noFill/>
        </p:spPr>
        <p:txBody>
          <a:bodyPr wrap="square" rtlCol="0">
            <a:spAutoFit/>
          </a:bodyPr>
          <a:lstStyle/>
          <a:p>
            <a:r>
              <a:rPr lang="en-US" b="1" dirty="0">
                <a:solidFill>
                  <a:srgbClr val="FF0000"/>
                </a:solidFill>
              </a:rPr>
              <a:t>There are no push conflicts!</a:t>
            </a:r>
            <a:r>
              <a:rPr lang="en-US" dirty="0">
                <a:solidFill>
                  <a:srgbClr val="FF0000"/>
                </a:solidFill>
              </a:rPr>
              <a:t>: </a:t>
            </a:r>
            <a:r>
              <a:rPr lang="en-US" dirty="0"/>
              <a:t>If your local branch conflicts with the origin branch, git push RETURNS AN ERROR CALLED “non-fast forward”, meaning your branch conflicts with the origin’s changes on the branch. What you need to do is first pull the origin branch INTO your local branch and then push so that no conflicts occur. (refer to project 7.3.)</a:t>
            </a:r>
            <a:endParaRPr lang="en-US" b="1" dirty="0"/>
          </a:p>
        </p:txBody>
      </p:sp>
    </p:spTree>
    <p:extLst>
      <p:ext uri="{BB962C8B-B14F-4D97-AF65-F5344CB8AC3E}">
        <p14:creationId xmlns:p14="http://schemas.microsoft.com/office/powerpoint/2010/main" val="14203406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1">
            <a:hlinkClick r:id="rId2" action="ppaction://hlinkfile"/>
            <a:extLst>
              <a:ext uri="{FF2B5EF4-FFF2-40B4-BE49-F238E27FC236}">
                <a16:creationId xmlns:a16="http://schemas.microsoft.com/office/drawing/2014/main" id="{AAD7F57A-6447-2538-CEA1-21731D7D922F}"/>
              </a:ext>
            </a:extLst>
          </p:cNvPr>
          <p:cNvSpPr/>
          <p:nvPr/>
        </p:nvSpPr>
        <p:spPr>
          <a:xfrm>
            <a:off x="2380695" y="1054223"/>
            <a:ext cx="7430609" cy="474955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Project 7.3.</a:t>
            </a:r>
          </a:p>
        </p:txBody>
      </p:sp>
    </p:spTree>
    <p:extLst>
      <p:ext uri="{BB962C8B-B14F-4D97-AF65-F5344CB8AC3E}">
        <p14:creationId xmlns:p14="http://schemas.microsoft.com/office/powerpoint/2010/main" val="1001629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43E3F4-7488-3D17-74AD-F5D9019E278E}"/>
              </a:ext>
            </a:extLst>
          </p:cNvPr>
          <p:cNvSpPr txBox="1"/>
          <p:nvPr/>
        </p:nvSpPr>
        <p:spPr>
          <a:xfrm>
            <a:off x="3099784" y="26658"/>
            <a:ext cx="5992428" cy="523220"/>
          </a:xfrm>
          <a:prstGeom prst="rect">
            <a:avLst/>
          </a:prstGeom>
          <a:noFill/>
        </p:spPr>
        <p:txBody>
          <a:bodyPr wrap="square" rtlCol="0">
            <a:spAutoFit/>
          </a:bodyPr>
          <a:lstStyle/>
          <a:p>
            <a:pPr algn="ctr"/>
            <a:r>
              <a:rPr lang="en-US" sz="2800" b="1" dirty="0">
                <a:latin typeface="Avenir Next LT Pro Light" panose="020B0604020202020204" pitchFamily="34" charset="0"/>
              </a:rPr>
              <a:t>The Three States Of Git Files</a:t>
            </a:r>
          </a:p>
        </p:txBody>
      </p:sp>
      <p:pic>
        <p:nvPicPr>
          <p:cNvPr id="4" name="Picture 3" descr="Diagram&#10;&#10;Description automatically generated">
            <a:extLst>
              <a:ext uri="{FF2B5EF4-FFF2-40B4-BE49-F238E27FC236}">
                <a16:creationId xmlns:a16="http://schemas.microsoft.com/office/drawing/2014/main" id="{D628226D-0C5B-BC68-5B92-A108F792DD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0081" y="550441"/>
            <a:ext cx="6431837" cy="3650296"/>
          </a:xfrm>
          <a:prstGeom prst="rect">
            <a:avLst/>
          </a:prstGeom>
        </p:spPr>
      </p:pic>
      <p:sp>
        <p:nvSpPr>
          <p:cNvPr id="7" name="TextBox 6">
            <a:extLst>
              <a:ext uri="{FF2B5EF4-FFF2-40B4-BE49-F238E27FC236}">
                <a16:creationId xmlns:a16="http://schemas.microsoft.com/office/drawing/2014/main" id="{F396CE59-8962-9F01-2B3C-38E159431A31}"/>
              </a:ext>
            </a:extLst>
          </p:cNvPr>
          <p:cNvSpPr txBox="1"/>
          <p:nvPr/>
        </p:nvSpPr>
        <p:spPr>
          <a:xfrm>
            <a:off x="1247863" y="4238128"/>
            <a:ext cx="9696269" cy="3077766"/>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Commands To Move Files Between States</a:t>
            </a:r>
          </a:p>
          <a:p>
            <a:r>
              <a:rPr lang="en-US" sz="1600" dirty="0">
                <a:latin typeface="Lucida Console" panose="020B0609040504020204" pitchFamily="49" charset="0"/>
              </a:rPr>
              <a:t>$ git add &lt;filename&gt;			:	</a:t>
            </a:r>
            <a:r>
              <a:rPr lang="en-US" sz="1600" dirty="0">
                <a:latin typeface="Times New Roman" panose="02020603050405020304" pitchFamily="18" charset="0"/>
                <a:cs typeface="Times New Roman" panose="02020603050405020304" pitchFamily="18" charset="0"/>
              </a:rPr>
              <a:t>stage modified/untracked file</a:t>
            </a:r>
          </a:p>
          <a:p>
            <a:r>
              <a:rPr lang="en-US" sz="1600" dirty="0">
                <a:latin typeface="Lucida Console" panose="020B0609040504020204" pitchFamily="49" charset="0"/>
              </a:rPr>
              <a:t>$ git add .				:	</a:t>
            </a:r>
            <a:r>
              <a:rPr lang="en-US" sz="1600" dirty="0">
                <a:latin typeface="Times New Roman" panose="02020603050405020304" pitchFamily="18" charset="0"/>
                <a:cs typeface="Times New Roman" panose="02020603050405020304" pitchFamily="18" charset="0"/>
              </a:rPr>
              <a:t>stage all modified/untracked files</a:t>
            </a:r>
          </a:p>
          <a:p>
            <a:r>
              <a:rPr lang="en-US" sz="1600" dirty="0">
                <a:latin typeface="Lucida Console" panose="020B0609040504020204" pitchFamily="49" charset="0"/>
              </a:rPr>
              <a:t>$ git add --all			:	</a:t>
            </a:r>
            <a:r>
              <a:rPr lang="en-US" sz="1600" dirty="0">
                <a:latin typeface="Times New Roman" panose="02020603050405020304" pitchFamily="18" charset="0"/>
                <a:cs typeface="Times New Roman" panose="02020603050405020304" pitchFamily="18" charset="0"/>
              </a:rPr>
              <a:t>stage modified/untracked file</a:t>
            </a:r>
          </a:p>
          <a:p>
            <a:r>
              <a:rPr lang="en-US" sz="1600" dirty="0">
                <a:latin typeface="Lucida Console" panose="020B0609040504020204" pitchFamily="49" charset="0"/>
              </a:rPr>
              <a:t>$ git commit –m “commit message”	:	</a:t>
            </a:r>
            <a:r>
              <a:rPr lang="en-US" sz="1600" dirty="0">
                <a:latin typeface="Times New Roman" panose="02020603050405020304" pitchFamily="18" charset="0"/>
                <a:cs typeface="Times New Roman" panose="02020603050405020304" pitchFamily="18" charset="0"/>
              </a:rPr>
              <a:t>commit the entire staging area</a:t>
            </a:r>
          </a:p>
          <a:p>
            <a:r>
              <a:rPr lang="en-US" sz="1600" dirty="0">
                <a:latin typeface="Lucida Console" panose="020B0609040504020204" pitchFamily="49" charset="0"/>
              </a:rPr>
              <a:t>$ git commit				:	</a:t>
            </a:r>
            <a:r>
              <a:rPr lang="en-US" sz="1600" dirty="0">
                <a:latin typeface="Times New Roman" panose="02020603050405020304" pitchFamily="18" charset="0"/>
                <a:cs typeface="Times New Roman" panose="02020603050405020304" pitchFamily="18" charset="0"/>
              </a:rPr>
              <a:t>commit the entire staging area 								but write “extended” commit 								message in editor.</a:t>
            </a:r>
          </a:p>
          <a:p>
            <a:r>
              <a:rPr lang="en-US" sz="1600" dirty="0">
                <a:latin typeface="Lucida Console" panose="020B0609040504020204" pitchFamily="49" charset="0"/>
              </a:rPr>
              <a:t>$ git commit –a –m “commit message”	:	</a:t>
            </a:r>
            <a:r>
              <a:rPr lang="en-US" sz="1600" dirty="0">
                <a:latin typeface="Times New Roman" panose="02020603050405020304" pitchFamily="18" charset="0"/>
                <a:cs typeface="Times New Roman" panose="02020603050405020304" pitchFamily="18" charset="0"/>
              </a:rPr>
              <a:t>stage and commit the entire staging area (does 						not track untracked files</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70442103-9A44-D083-DB08-D53DD8462BB8}"/>
              </a:ext>
            </a:extLst>
          </p:cNvPr>
          <p:cNvCxnSpPr/>
          <p:nvPr/>
        </p:nvCxnSpPr>
        <p:spPr>
          <a:xfrm flipH="1">
            <a:off x="2183907" y="1145219"/>
            <a:ext cx="915877" cy="603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469A94E-F7CF-3ECB-2A35-40FEFBD3536B}"/>
              </a:ext>
            </a:extLst>
          </p:cNvPr>
          <p:cNvSpPr txBox="1"/>
          <p:nvPr/>
        </p:nvSpPr>
        <p:spPr>
          <a:xfrm>
            <a:off x="612559" y="1792173"/>
            <a:ext cx="2183907" cy="2000548"/>
          </a:xfrm>
          <a:prstGeom prst="rect">
            <a:avLst/>
          </a:prstGeom>
          <a:noFill/>
        </p:spPr>
        <p:txBody>
          <a:bodyPr wrap="square" rtlCol="0">
            <a:spAutoFit/>
          </a:bodyPr>
          <a:lstStyle/>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Unchanged (committed)</a:t>
            </a:r>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Untracked </a:t>
            </a:r>
            <a:r>
              <a:rPr lang="en-US" sz="1200" b="1" dirty="0">
                <a:latin typeface="Times New Roman" panose="02020603050405020304" pitchFamily="18" charset="0"/>
                <a:cs typeface="Times New Roman" panose="02020603050405020304" pitchFamily="18" charset="0"/>
              </a:rPr>
              <a:t>(All the other types are technically “tracked”)</a:t>
            </a:r>
            <a:endParaRPr lang="en-US" sz="20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Modified</a:t>
            </a:r>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Deleted</a:t>
            </a:r>
          </a:p>
        </p:txBody>
      </p:sp>
      <p:cxnSp>
        <p:nvCxnSpPr>
          <p:cNvPr id="17" name="Straight Arrow Connector 16">
            <a:extLst>
              <a:ext uri="{FF2B5EF4-FFF2-40B4-BE49-F238E27FC236}">
                <a16:creationId xmlns:a16="http://schemas.microsoft.com/office/drawing/2014/main" id="{2D7BE96F-47D5-19FA-8E99-47D6B596D1CE}"/>
              </a:ext>
            </a:extLst>
          </p:cNvPr>
          <p:cNvCxnSpPr/>
          <p:nvPr/>
        </p:nvCxnSpPr>
        <p:spPr>
          <a:xfrm>
            <a:off x="6729274" y="1216241"/>
            <a:ext cx="3382392" cy="727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6A0013B-32D4-9175-F79F-04909ADBD5A5}"/>
              </a:ext>
            </a:extLst>
          </p:cNvPr>
          <p:cNvSpPr txBox="1"/>
          <p:nvPr/>
        </p:nvSpPr>
        <p:spPr>
          <a:xfrm>
            <a:off x="9311918" y="1981601"/>
            <a:ext cx="2985856" cy="646331"/>
          </a:xfrm>
          <a:prstGeom prst="rect">
            <a:avLst/>
          </a:prstGeom>
          <a:noFill/>
        </p:spPr>
        <p:txBody>
          <a:bodyPr wrap="square" rtlCol="0">
            <a:spAutoFit/>
          </a:bodyPr>
          <a:lstStyle/>
          <a:p>
            <a:r>
              <a:rPr lang="en-US" dirty="0">
                <a:solidFill>
                  <a:srgbClr val="FF0000"/>
                </a:solidFill>
                <a:latin typeface="Times New Roman" panose="02020603050405020304" pitchFamily="18" charset="0"/>
                <a:cs typeface="Times New Roman" panose="02020603050405020304" pitchFamily="18" charset="0"/>
              </a:rPr>
              <a:t>Also called the </a:t>
            </a:r>
            <a:r>
              <a:rPr lang="en-US" b="1" dirty="0">
                <a:solidFill>
                  <a:srgbClr val="FF0000"/>
                </a:solidFill>
                <a:latin typeface="Times New Roman" panose="02020603050405020304" pitchFamily="18" charset="0"/>
                <a:cs typeface="Times New Roman" panose="02020603050405020304" pitchFamily="18" charset="0"/>
              </a:rPr>
              <a:t>“Git Index” </a:t>
            </a:r>
            <a:r>
              <a:rPr lang="en-US" dirty="0">
                <a:solidFill>
                  <a:srgbClr val="FF0000"/>
                </a:solidFill>
                <a:latin typeface="Times New Roman" panose="02020603050405020304" pitchFamily="18" charset="0"/>
                <a:cs typeface="Times New Roman" panose="02020603050405020304" pitchFamily="18" charset="0"/>
              </a:rPr>
              <a:t>or simply </a:t>
            </a:r>
            <a:r>
              <a:rPr lang="en-US" b="1" dirty="0">
                <a:solidFill>
                  <a:srgbClr val="FF0000"/>
                </a:solidFill>
                <a:latin typeface="Times New Roman" panose="02020603050405020304" pitchFamily="18" charset="0"/>
                <a:cs typeface="Times New Roman" panose="02020603050405020304" pitchFamily="18" charset="0"/>
              </a:rPr>
              <a:t>“Index”</a:t>
            </a:r>
          </a:p>
        </p:txBody>
      </p:sp>
    </p:spTree>
    <p:extLst>
      <p:ext uri="{BB962C8B-B14F-4D97-AF65-F5344CB8AC3E}">
        <p14:creationId xmlns:p14="http://schemas.microsoft.com/office/powerpoint/2010/main" val="1797709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hlinkClick r:id="rId2" action="ppaction://hlinkfile"/>
            <a:extLst>
              <a:ext uri="{FF2B5EF4-FFF2-40B4-BE49-F238E27FC236}">
                <a16:creationId xmlns:a16="http://schemas.microsoft.com/office/drawing/2014/main" id="{F6BF91A2-00E6-E79F-8B16-340C988EEFC2}"/>
              </a:ext>
            </a:extLst>
          </p:cNvPr>
          <p:cNvSpPr/>
          <p:nvPr/>
        </p:nvSpPr>
        <p:spPr>
          <a:xfrm>
            <a:off x="2059619" y="724169"/>
            <a:ext cx="7430609" cy="474955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9823D73-4A49-002C-2652-6CFBA430889C}"/>
              </a:ext>
            </a:extLst>
          </p:cNvPr>
          <p:cNvSpPr txBox="1"/>
          <p:nvPr/>
        </p:nvSpPr>
        <p:spPr>
          <a:xfrm>
            <a:off x="4341181" y="2413337"/>
            <a:ext cx="8726750" cy="1015663"/>
          </a:xfrm>
          <a:prstGeom prst="rect">
            <a:avLst/>
          </a:prstGeom>
          <a:noFill/>
        </p:spPr>
        <p:txBody>
          <a:bodyPr wrap="square" rtlCol="0">
            <a:spAutoFit/>
          </a:bodyPr>
          <a:lstStyle/>
          <a:p>
            <a:r>
              <a:rPr lang="en-US" sz="6000" dirty="0">
                <a:latin typeface="Tahoma" panose="020B0604030504040204" pitchFamily="34" charset="0"/>
                <a:ea typeface="Tahoma" panose="020B0604030504040204" pitchFamily="34" charset="0"/>
                <a:cs typeface="Tahoma" panose="020B0604030504040204" pitchFamily="34" charset="0"/>
              </a:rPr>
              <a:t>Project 0</a:t>
            </a:r>
          </a:p>
        </p:txBody>
      </p:sp>
      <p:sp>
        <p:nvSpPr>
          <p:cNvPr id="6" name="AutoShape 2" descr="github logo transparent | TOPpng">
            <a:extLst>
              <a:ext uri="{FF2B5EF4-FFF2-40B4-BE49-F238E27FC236}">
                <a16:creationId xmlns:a16="http://schemas.microsoft.com/office/drawing/2014/main" id="{CBCECAF0-4683-B04D-F1A6-223F5CD77E4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89731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AD56E0-A01B-481F-F393-D660C82C40C0}"/>
              </a:ext>
            </a:extLst>
          </p:cNvPr>
          <p:cNvSpPr txBox="1"/>
          <p:nvPr/>
        </p:nvSpPr>
        <p:spPr>
          <a:xfrm>
            <a:off x="3331345" y="1120676"/>
            <a:ext cx="6094520" cy="2308324"/>
          </a:xfrm>
          <a:prstGeom prst="rect">
            <a:avLst/>
          </a:prstGeom>
          <a:noFill/>
        </p:spPr>
        <p:txBody>
          <a:bodyPr wrap="square">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Checking commit history</a:t>
            </a:r>
            <a:endParaRPr lang="en-US" sz="1800" b="1"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Lucida Console" panose="020B0609040504020204" pitchFamily="49" charset="0"/>
              </a:rPr>
              <a:t>$ git log</a:t>
            </a:r>
          </a:p>
          <a:p>
            <a:endParaRPr lang="en-US" dirty="0">
              <a:latin typeface="Lucida Console" panose="020B0609040504020204" pitchFamily="49"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 Enter Key to scroll down when the content does not fit in the terminal.</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 Q key to exit the scroll area.</a:t>
            </a:r>
          </a:p>
        </p:txBody>
      </p:sp>
      <p:sp>
        <p:nvSpPr>
          <p:cNvPr id="3" name="TextBox 2">
            <a:extLst>
              <a:ext uri="{FF2B5EF4-FFF2-40B4-BE49-F238E27FC236}">
                <a16:creationId xmlns:a16="http://schemas.microsoft.com/office/drawing/2014/main" id="{7DEE3E5D-189C-8BD2-FE86-6DE6CE66B7B9}"/>
              </a:ext>
            </a:extLst>
          </p:cNvPr>
          <p:cNvSpPr txBox="1"/>
          <p:nvPr/>
        </p:nvSpPr>
        <p:spPr>
          <a:xfrm>
            <a:off x="3331345" y="4132592"/>
            <a:ext cx="6094520" cy="923330"/>
          </a:xfrm>
          <a:prstGeom prst="rect">
            <a:avLst/>
          </a:prstGeom>
          <a:noFill/>
        </p:spPr>
        <p:txBody>
          <a:bodyPr wrap="square">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Checking commit history (short version)</a:t>
            </a:r>
            <a:endParaRPr lang="en-US" sz="1800" b="1"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Lucida Console" panose="020B0609040504020204" pitchFamily="49" charset="0"/>
              </a:rPr>
              <a:t>$ git log --</a:t>
            </a:r>
            <a:r>
              <a:rPr lang="en-US" sz="1800" dirty="0" err="1">
                <a:latin typeface="Lucida Console" panose="020B0609040504020204" pitchFamily="49" charset="0"/>
              </a:rPr>
              <a:t>oneline</a:t>
            </a:r>
            <a:endParaRPr lang="en-US" sz="1800" dirty="0">
              <a:latin typeface="Lucida Console" panose="020B0609040504020204" pitchFamily="49" charset="0"/>
            </a:endParaRPr>
          </a:p>
        </p:txBody>
      </p:sp>
    </p:spTree>
    <p:extLst>
      <p:ext uri="{BB962C8B-B14F-4D97-AF65-F5344CB8AC3E}">
        <p14:creationId xmlns:p14="http://schemas.microsoft.com/office/powerpoint/2010/main" val="32289231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2496</TotalTime>
  <Words>6279</Words>
  <Application>Microsoft Office PowerPoint</Application>
  <PresentationFormat>Widescreen</PresentationFormat>
  <Paragraphs>511</Paragraphs>
  <Slides>65</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65</vt:i4>
      </vt:variant>
    </vt:vector>
  </HeadingPairs>
  <TitlesOfParts>
    <vt:vector size="79" baseType="lpstr">
      <vt:lpstr>Agency FB</vt:lpstr>
      <vt:lpstr>Aharoni</vt:lpstr>
      <vt:lpstr>Arial</vt:lpstr>
      <vt:lpstr>Avenir Next LT Pro Light</vt:lpstr>
      <vt:lpstr>Berlin Sans FB</vt:lpstr>
      <vt:lpstr>Calibri</vt:lpstr>
      <vt:lpstr>Calisto MT</vt:lpstr>
      <vt:lpstr>Google Sans</vt:lpstr>
      <vt:lpstr>Lucida Bright</vt:lpstr>
      <vt:lpstr>Lucida Console</vt:lpstr>
      <vt:lpstr>Tahoma</vt:lpstr>
      <vt:lpstr>Times New Roman</vt:lpstr>
      <vt:lpstr>Wingdings 2</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Amirmohammad Kooshky</dc:creator>
  <cp:lastModifiedBy>Amirmohammad Kooshky</cp:lastModifiedBy>
  <cp:revision>87</cp:revision>
  <dcterms:created xsi:type="dcterms:W3CDTF">2023-02-11T14:37:45Z</dcterms:created>
  <dcterms:modified xsi:type="dcterms:W3CDTF">2023-04-13T15:54:53Z</dcterms:modified>
</cp:coreProperties>
</file>