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AA15FE-EF8F-46A1-A7D0-4F8D939DF9E4}">
  <a:tblStyle styleId="{60AA15FE-EF8F-46A1-A7D0-4F8D939DF9E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e2b029c35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e2b029c35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2b029c355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2b029c355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2b029c355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2b029c355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We record data and then discrad the very first and the very last part where we put the phone into pocket or take out the phon</a:t>
            </a:r>
            <a:r>
              <a:rPr lang="de"/>
              <a:t>e</a:t>
            </a:r>
            <a:endParaRPr/>
          </a:p>
          <a:p>
            <a:pPr indent="0" lvl="0" marL="0" rtl="0" algn="l">
              <a:spcBef>
                <a:spcPts val="0"/>
              </a:spcBef>
              <a:spcAft>
                <a:spcPts val="0"/>
              </a:spcAft>
              <a:buNone/>
            </a:pPr>
            <a:r>
              <a:rPr lang="de"/>
              <a:t>generate many smaller data files from big and long walking data files. the generated data files have the same standard length.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2b029c355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2b029c355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in this section I would like to talk about data generation. we first activate acceleration sensor of matlab app and put smartphone in back pocket. then we start walking, normal or silly. here I give an example from script of silly walk. But in practice, we use our creativity to walk with random silly gesture and collect much data. this random silly walk can also enhance the robustness of our program later. after that we have to do some simple preprocessing, to select useful part of raw data. because we spend some time to do something with our smartphones and did not walk actually. so we delete first 10s for example to enhance robustness of our model. the raw data is saved in timetable. so we convert it, tranpose it, and add variable time as instruction. we manually do this data preprocessing or use script to do with auto labeling, normal or silly, and save data in mat files in this manner. here I present an example of silly walk. as you can see, the data Y changes heavily, which indicates silly movement.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2b029c355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2b029c355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next step is data extraction. this function can resample data from mat file with default interpolation settings and slice interpolated data into small groups. the slices will be saved in cell and ready to be used as the input of our model. except that we add label for training depending on the name of mat file. for example, if the file ends with N.mat, it is normal walk. a highlight in this function is that it checks before slicing some correctness of given parameters, such as path correctness. both message on command window and a generated log file could be useful for debugging and anomaly detection. </a:t>
            </a:r>
            <a:r>
              <a:rPr lang="de">
                <a:solidFill>
                  <a:schemeClr val="dk1"/>
                </a:solidFill>
              </a:rPr>
              <a:t>we use about 20% data after slicing for test and the rest for training.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2b029c35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2b029c35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
                <a:solidFill>
                  <a:schemeClr val="dk1"/>
                </a:solidFill>
              </a:rPr>
              <a:t>A Long-Short Term Memory (LSTM) is an improved RNN. It is more complex, but easier to train, avoiding the vanishing gradient problem. LSTM networks can learn very long-term dependencies, which makes them well suited to model temporal dynamics in activity time-series. it retain important data from the previous inputs and use that information to modify the current output.  it </a:t>
            </a:r>
            <a:r>
              <a:rPr lang="de">
                <a:solidFill>
                  <a:srgbClr val="292929"/>
                </a:solidFill>
                <a:highlight>
                  <a:srgbClr val="FFFFFF"/>
                </a:highlight>
              </a:rPr>
              <a:t>has internal units called gates that can regulate the flow of information. There’re three gates in LSTM unit: input gate, output gate and forget gate. These gates can learn which data in a sequence is important to keep or throw away. By doing that, it can pass relevant information down the long chain of sequences to make predictions.  In our project, considering that our dataset is relative small, so we use only one LSTM layer with 100 hidden units. About 80% data are used for training and the rest 20%of data are used for test.The batch size is set 32, and lr is 0.001. We train 15 epochs.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de">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de">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de">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2b029c355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2b029c355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Our code can successfully pass the Uni Test1 and Uni Test2. As the left figure shows, both accuracy and balanced accuracy are over 90%. The right figure shows how the training accuracy and training loss change during the training. Our result shows, that our model can fit our dataset very well. However, there’s much to be discussed. Our model can perform very well on our dataset, but our data is limited and can be biased. For further improvement, </a:t>
            </a:r>
            <a:r>
              <a:rPr lang="de"/>
              <a:t>We can collect more data to cover people of different ages and different walking style.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2b029c355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2b029c355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200">
                <a:solidFill>
                  <a:schemeClr val="dk1"/>
                </a:solidFill>
              </a:rPr>
              <a:t>We developed an GUI for interactively calling functions and displaying result. User can specify training data and test data folder in an pop-up menu by clicking corresponding button. If user do not specify any folder, the training and test data folder are defined as "TrainingData" and "TestData" in current folder by default respectively. Besides user can modify the default value of samplingRate and windowWidth with any positive number. After clicking the "train" button the training process is displayed in another pop-up menu and model will be automatically generated. With clicking "test" button the test accuracy will be displayed in short time. With help of model choosing button user is able to test other model on test set as well.</a:t>
            </a:r>
            <a:endParaRPr sz="1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2b029c355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2b029c355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666100"/>
            <a:ext cx="8520600" cy="969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de" sz="4800"/>
              <a:t>Monty Matlab Project SS 2021</a:t>
            </a:r>
            <a:endParaRPr sz="4800"/>
          </a:p>
        </p:txBody>
      </p:sp>
      <p:sp>
        <p:nvSpPr>
          <p:cNvPr id="55" name="Google Shape;55;p13"/>
          <p:cNvSpPr txBox="1"/>
          <p:nvPr>
            <p:ph idx="1" type="subTitle"/>
          </p:nvPr>
        </p:nvSpPr>
        <p:spPr>
          <a:xfrm>
            <a:off x="112500" y="2571750"/>
            <a:ext cx="8919000" cy="10551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de" sz="2981"/>
              <a:t>Group 4</a:t>
            </a:r>
            <a:endParaRPr sz="2981"/>
          </a:p>
          <a:p>
            <a:pPr indent="0" lvl="0" marL="0" rtl="0" algn="ctr">
              <a:spcBef>
                <a:spcPts val="0"/>
              </a:spcBef>
              <a:spcAft>
                <a:spcPts val="0"/>
              </a:spcAft>
              <a:buNone/>
            </a:pPr>
            <a:r>
              <a:t/>
            </a:r>
            <a:endParaRPr sz="1500"/>
          </a:p>
          <a:p>
            <a:pPr indent="0" lvl="0" marL="0" rtl="0" algn="ctr">
              <a:spcBef>
                <a:spcPts val="0"/>
              </a:spcBef>
              <a:spcAft>
                <a:spcPts val="0"/>
              </a:spcAft>
              <a:buNone/>
            </a:pPr>
            <a:r>
              <a:rPr lang="de" sz="2981"/>
              <a:t>Jiangnan Huang, Zhouyi Gu, Zhiyuan Wu, Guang Chai</a:t>
            </a:r>
            <a:endParaRPr sz="2981"/>
          </a:p>
          <a:p>
            <a:pPr indent="0" lvl="0" marL="0" rtl="0" algn="ctr">
              <a:spcBef>
                <a:spcPts val="0"/>
              </a:spcBef>
              <a:spcAft>
                <a:spcPts val="0"/>
              </a:spcAft>
              <a:buNone/>
            </a:pPr>
            <a:r>
              <a:t/>
            </a:r>
            <a:endParaRPr sz="1800"/>
          </a:p>
          <a:p>
            <a:pPr indent="0" lvl="0" marL="0" rtl="0" algn="ctr">
              <a:spcBef>
                <a:spcPts val="0"/>
              </a:spcBef>
              <a:spcAft>
                <a:spcPts val="0"/>
              </a:spcAft>
              <a:buNone/>
            </a:pPr>
            <a:r>
              <a:rPr lang="de" sz="2981"/>
              <a:t>11.07.2021</a:t>
            </a:r>
            <a:endParaRPr sz="298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subTitle"/>
          </p:nvPr>
        </p:nvSpPr>
        <p:spPr>
          <a:xfrm>
            <a:off x="-1783575" y="203650"/>
            <a:ext cx="8128800" cy="703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de" sz="2700">
                <a:solidFill>
                  <a:schemeClr val="dk1"/>
                </a:solidFill>
              </a:rPr>
              <a:t>Motivation to this project</a:t>
            </a:r>
            <a:endParaRPr sz="2700"/>
          </a:p>
        </p:txBody>
      </p:sp>
      <p:sp>
        <p:nvSpPr>
          <p:cNvPr id="61" name="Google Shape;61;p14"/>
          <p:cNvSpPr txBox="1"/>
          <p:nvPr/>
        </p:nvSpPr>
        <p:spPr>
          <a:xfrm>
            <a:off x="780950" y="2060225"/>
            <a:ext cx="293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2" name="Google Shape;62;p14"/>
          <p:cNvSpPr txBox="1"/>
          <p:nvPr/>
        </p:nvSpPr>
        <p:spPr>
          <a:xfrm>
            <a:off x="794400" y="1135825"/>
            <a:ext cx="7555200" cy="270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200">
              <a:solidFill>
                <a:schemeClr val="dk1"/>
              </a:solidFill>
            </a:endParaRPr>
          </a:p>
          <a:p>
            <a:pPr indent="-368300" lvl="0" marL="457200" rtl="0" algn="l">
              <a:spcBef>
                <a:spcPts val="0"/>
              </a:spcBef>
              <a:spcAft>
                <a:spcPts val="0"/>
              </a:spcAft>
              <a:buClr>
                <a:schemeClr val="dk1"/>
              </a:buClr>
              <a:buSzPts val="2200"/>
              <a:buChar char="●"/>
            </a:pPr>
            <a:r>
              <a:rPr lang="de" sz="2200">
                <a:solidFill>
                  <a:schemeClr val="dk1"/>
                </a:solidFill>
              </a:rPr>
              <a:t>It’s </a:t>
            </a:r>
            <a:r>
              <a:rPr lang="de" sz="2200">
                <a:solidFill>
                  <a:schemeClr val="dk1"/>
                </a:solidFill>
              </a:rPr>
              <a:t>Part of</a:t>
            </a:r>
            <a:r>
              <a:rPr lang="de">
                <a:solidFill>
                  <a:schemeClr val="dk1"/>
                </a:solidFill>
              </a:rPr>
              <a:t> </a:t>
            </a:r>
            <a:r>
              <a:rPr lang="de" sz="2200">
                <a:solidFill>
                  <a:schemeClr val="dk1"/>
                </a:solidFill>
              </a:rPr>
              <a:t>Human Activity Recognition (HAR)</a:t>
            </a:r>
            <a:endParaRPr sz="2200">
              <a:solidFill>
                <a:schemeClr val="dk1"/>
              </a:solidFill>
            </a:endParaRPr>
          </a:p>
          <a:p>
            <a:pPr indent="-368300" lvl="0" marL="457200" rtl="0" algn="l">
              <a:spcBef>
                <a:spcPts val="0"/>
              </a:spcBef>
              <a:spcAft>
                <a:spcPts val="0"/>
              </a:spcAft>
              <a:buClr>
                <a:schemeClr val="dk1"/>
              </a:buClr>
              <a:buSzPts val="2200"/>
              <a:buChar char="●"/>
            </a:pPr>
            <a:r>
              <a:rPr lang="de" sz="2200">
                <a:solidFill>
                  <a:schemeClr val="dk1"/>
                </a:solidFill>
              </a:rPr>
              <a:t>What’s Human Activity Recognition?</a:t>
            </a:r>
            <a:endParaRPr sz="1900">
              <a:solidFill>
                <a:schemeClr val="dk1"/>
              </a:solidFill>
            </a:endParaRPr>
          </a:p>
          <a:p>
            <a:pPr indent="0" lvl="0" marL="457200" rtl="0" algn="l">
              <a:spcBef>
                <a:spcPts val="0"/>
              </a:spcBef>
              <a:spcAft>
                <a:spcPts val="0"/>
              </a:spcAft>
              <a:buNone/>
            </a:pPr>
            <a:r>
              <a:rPr lang="de" sz="1900">
                <a:solidFill>
                  <a:schemeClr val="dk1"/>
                </a:solidFill>
              </a:rPr>
              <a:t>analyze human activities by observing and interpreting ongoing events</a:t>
            </a:r>
            <a:endParaRPr sz="1900">
              <a:solidFill>
                <a:schemeClr val="dk1"/>
              </a:solidFill>
            </a:endParaRPr>
          </a:p>
          <a:p>
            <a:pPr indent="-368300" lvl="0" marL="457200" rtl="0" algn="l">
              <a:spcBef>
                <a:spcPts val="0"/>
              </a:spcBef>
              <a:spcAft>
                <a:spcPts val="0"/>
              </a:spcAft>
              <a:buClr>
                <a:schemeClr val="dk1"/>
              </a:buClr>
              <a:buSzPts val="2200"/>
              <a:buChar char="●"/>
            </a:pPr>
            <a:r>
              <a:rPr lang="de" sz="2200">
                <a:solidFill>
                  <a:schemeClr val="dk1"/>
                </a:solidFill>
              </a:rPr>
              <a:t>Why do we study HAR?</a:t>
            </a:r>
            <a:endParaRPr sz="2200">
              <a:solidFill>
                <a:schemeClr val="dk1"/>
              </a:solidFill>
            </a:endParaRPr>
          </a:p>
          <a:p>
            <a:pPr indent="0" lvl="0" marL="457200" rtl="0" algn="l">
              <a:spcBef>
                <a:spcPts val="0"/>
              </a:spcBef>
              <a:spcAft>
                <a:spcPts val="0"/>
              </a:spcAft>
              <a:buNone/>
            </a:pPr>
            <a:r>
              <a:rPr lang="de" sz="1900">
                <a:solidFill>
                  <a:schemeClr val="dk1"/>
                </a:solidFill>
              </a:rPr>
              <a:t>empower many real-world applications, such as visual surveillance, human-robot interaction,</a:t>
            </a:r>
            <a:endParaRPr sz="19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140625" y="229425"/>
            <a:ext cx="42627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de" sz="2700">
                <a:solidFill>
                  <a:schemeClr val="dk1"/>
                </a:solidFill>
              </a:rPr>
              <a:t>Workflow and Contribution</a:t>
            </a:r>
            <a:endParaRPr/>
          </a:p>
        </p:txBody>
      </p:sp>
      <p:sp>
        <p:nvSpPr>
          <p:cNvPr id="68" name="Google Shape;68;p15"/>
          <p:cNvSpPr/>
          <p:nvPr/>
        </p:nvSpPr>
        <p:spPr>
          <a:xfrm>
            <a:off x="856850" y="1339550"/>
            <a:ext cx="2901000" cy="53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a:t>Data Collection and Selection: all</a:t>
            </a:r>
            <a:endParaRPr/>
          </a:p>
        </p:txBody>
      </p:sp>
      <p:sp>
        <p:nvSpPr>
          <p:cNvPr id="69" name="Google Shape;69;p15"/>
          <p:cNvSpPr/>
          <p:nvPr/>
        </p:nvSpPr>
        <p:spPr>
          <a:xfrm>
            <a:off x="1579925" y="2002600"/>
            <a:ext cx="3214200" cy="53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a:t>Data Extraction</a:t>
            </a:r>
            <a:r>
              <a:rPr lang="de"/>
              <a:t>: Jiangnan and Zhouyi</a:t>
            </a:r>
            <a:endParaRPr/>
          </a:p>
        </p:txBody>
      </p:sp>
      <p:sp>
        <p:nvSpPr>
          <p:cNvPr id="70" name="Google Shape;70;p15"/>
          <p:cNvSpPr/>
          <p:nvPr/>
        </p:nvSpPr>
        <p:spPr>
          <a:xfrm rot="5400000">
            <a:off x="890450" y="1969000"/>
            <a:ext cx="454500" cy="5217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2194800" y="2665650"/>
            <a:ext cx="3820500" cy="53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a:t>Model Training and Test</a:t>
            </a:r>
            <a:r>
              <a:rPr lang="de"/>
              <a:t>: Guang and Zhiyuan</a:t>
            </a:r>
            <a:endParaRPr/>
          </a:p>
        </p:txBody>
      </p:sp>
      <p:sp>
        <p:nvSpPr>
          <p:cNvPr id="72" name="Google Shape;72;p15"/>
          <p:cNvSpPr/>
          <p:nvPr/>
        </p:nvSpPr>
        <p:spPr>
          <a:xfrm rot="5400000">
            <a:off x="1613525" y="2632050"/>
            <a:ext cx="454500" cy="5217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rot="5400000">
            <a:off x="2228400" y="3341625"/>
            <a:ext cx="454500" cy="5217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2806050" y="3375225"/>
            <a:ext cx="2328300" cy="53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a:t>GUI</a:t>
            </a:r>
            <a:r>
              <a:rPr lang="de"/>
              <a:t>: </a:t>
            </a:r>
            <a:r>
              <a:rPr lang="de">
                <a:solidFill>
                  <a:schemeClr val="dk1"/>
                </a:solidFill>
              </a:rPr>
              <a:t>Jiangnan and Zhouyi</a:t>
            </a:r>
            <a:endParaRPr/>
          </a:p>
        </p:txBody>
      </p:sp>
      <p:sp>
        <p:nvSpPr>
          <p:cNvPr id="75" name="Google Shape;75;p15"/>
          <p:cNvSpPr/>
          <p:nvPr/>
        </p:nvSpPr>
        <p:spPr>
          <a:xfrm rot="5400000">
            <a:off x="2839650" y="4012075"/>
            <a:ext cx="454500" cy="5217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3402500" y="4045675"/>
            <a:ext cx="4218600" cy="53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a:t>Optimization, Documentation and Presentation</a:t>
            </a:r>
            <a:r>
              <a:rPr lang="de"/>
              <a:t>: all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nvSpPr>
        <p:spPr>
          <a:xfrm>
            <a:off x="399625" y="222025"/>
            <a:ext cx="2109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2700"/>
              <a:t>Data</a:t>
            </a:r>
            <a:endParaRPr sz="2700"/>
          </a:p>
        </p:txBody>
      </p:sp>
      <p:pic>
        <p:nvPicPr>
          <p:cNvPr id="82" name="Google Shape;82;p16"/>
          <p:cNvPicPr preferRelativeResize="0"/>
          <p:nvPr/>
        </p:nvPicPr>
        <p:blipFill>
          <a:blip r:embed="rId3">
            <a:alphaModFix/>
          </a:blip>
          <a:stretch>
            <a:fillRect/>
          </a:stretch>
        </p:blipFill>
        <p:spPr>
          <a:xfrm>
            <a:off x="3880550" y="222025"/>
            <a:ext cx="4944725" cy="1776176"/>
          </a:xfrm>
          <a:prstGeom prst="rect">
            <a:avLst/>
          </a:prstGeom>
          <a:noFill/>
          <a:ln>
            <a:noFill/>
          </a:ln>
        </p:spPr>
      </p:pic>
      <p:sp>
        <p:nvSpPr>
          <p:cNvPr id="83" name="Google Shape;83;p16"/>
          <p:cNvSpPr txBox="1"/>
          <p:nvPr/>
        </p:nvSpPr>
        <p:spPr>
          <a:xfrm>
            <a:off x="399625" y="747975"/>
            <a:ext cx="32268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368300" lvl="0" marL="457200" marR="0" rtl="0" algn="l">
              <a:lnSpc>
                <a:spcPct val="100000"/>
              </a:lnSpc>
              <a:spcBef>
                <a:spcPts val="0"/>
              </a:spcBef>
              <a:spcAft>
                <a:spcPts val="0"/>
              </a:spcAft>
              <a:buClr>
                <a:schemeClr val="dk1"/>
              </a:buClr>
              <a:buSzPts val="2200"/>
              <a:buAutoNum type="arabicPeriod"/>
            </a:pPr>
            <a:r>
              <a:rPr lang="de" sz="2200">
                <a:solidFill>
                  <a:schemeClr val="dk1"/>
                </a:solidFill>
              </a:rPr>
              <a:t>Collection </a:t>
            </a:r>
            <a:endParaRPr sz="2200">
              <a:solidFill>
                <a:schemeClr val="dk1"/>
              </a:solidFill>
            </a:endParaRPr>
          </a:p>
          <a:p>
            <a:pPr indent="-368300" lvl="0" marL="457200" marR="0" rtl="0" algn="l">
              <a:lnSpc>
                <a:spcPct val="100000"/>
              </a:lnSpc>
              <a:spcBef>
                <a:spcPts val="0"/>
              </a:spcBef>
              <a:spcAft>
                <a:spcPts val="0"/>
              </a:spcAft>
              <a:buClr>
                <a:schemeClr val="dk1"/>
              </a:buClr>
              <a:buSzPts val="2200"/>
              <a:buAutoNum type="arabicPeriod"/>
            </a:pPr>
            <a:r>
              <a:rPr lang="de" sz="2200">
                <a:solidFill>
                  <a:schemeClr val="dk1"/>
                </a:solidFill>
              </a:rPr>
              <a:t>Selection</a:t>
            </a:r>
            <a:endParaRPr sz="2200">
              <a:solidFill>
                <a:schemeClr val="dk1"/>
              </a:solidFill>
            </a:endParaRPr>
          </a:p>
          <a:p>
            <a:pPr indent="-368300" lvl="0" marL="457200" marR="0" rtl="0" algn="l">
              <a:lnSpc>
                <a:spcPct val="100000"/>
              </a:lnSpc>
              <a:spcBef>
                <a:spcPts val="0"/>
              </a:spcBef>
              <a:spcAft>
                <a:spcPts val="0"/>
              </a:spcAft>
              <a:buClr>
                <a:schemeClr val="dk1"/>
              </a:buClr>
              <a:buSzPts val="2200"/>
              <a:buAutoNum type="arabicPeriod"/>
            </a:pPr>
            <a:r>
              <a:rPr lang="de" sz="2200">
                <a:solidFill>
                  <a:schemeClr val="dk1"/>
                </a:solidFill>
              </a:rPr>
              <a:t>Auto-labeling</a:t>
            </a:r>
            <a:endParaRPr>
              <a:solidFill>
                <a:schemeClr val="dk1"/>
              </a:solidFill>
            </a:endParaRPr>
          </a:p>
          <a:p>
            <a:pPr indent="-317500" lvl="0" marL="457200" marR="0" rtl="0" algn="l">
              <a:lnSpc>
                <a:spcPct val="100000"/>
              </a:lnSpc>
              <a:spcBef>
                <a:spcPts val="0"/>
              </a:spcBef>
              <a:spcAft>
                <a:spcPts val="0"/>
              </a:spcAft>
              <a:buClr>
                <a:schemeClr val="dk1"/>
              </a:buClr>
              <a:buSzPts val="1400"/>
              <a:buChar char="●"/>
            </a:pPr>
            <a:r>
              <a:rPr lang="de" sz="1900">
                <a:solidFill>
                  <a:schemeClr val="dk1"/>
                </a:solidFill>
              </a:rPr>
              <a:t>normal walk, Group4_Walk&lt;i&gt;_N.mat</a:t>
            </a:r>
            <a:endParaRPr sz="1900">
              <a:solidFill>
                <a:schemeClr val="dk1"/>
              </a:solidFill>
            </a:endParaRPr>
          </a:p>
          <a:p>
            <a:pPr indent="-317500" lvl="0" marL="457200" marR="0" rtl="0" algn="l">
              <a:lnSpc>
                <a:spcPct val="100000"/>
              </a:lnSpc>
              <a:spcBef>
                <a:spcPts val="0"/>
              </a:spcBef>
              <a:spcAft>
                <a:spcPts val="0"/>
              </a:spcAft>
              <a:buClr>
                <a:schemeClr val="dk1"/>
              </a:buClr>
              <a:buSzPts val="1400"/>
              <a:buChar char="●"/>
            </a:pPr>
            <a:r>
              <a:rPr lang="de" sz="1900">
                <a:solidFill>
                  <a:schemeClr val="dk1"/>
                </a:solidFill>
              </a:rPr>
              <a:t>silly walk, Group4_Walk&lt;i&gt;_S.mat</a:t>
            </a:r>
            <a:r>
              <a:rPr lang="de" sz="1900">
                <a:solidFill>
                  <a:schemeClr val="dk1"/>
                </a:solidFill>
              </a:rPr>
              <a:t> </a:t>
            </a:r>
            <a:endParaRPr/>
          </a:p>
          <a:p>
            <a:pPr indent="0" lvl="0" marL="457200" rtl="0" algn="l">
              <a:spcBef>
                <a:spcPts val="0"/>
              </a:spcBef>
              <a:spcAft>
                <a:spcPts val="0"/>
              </a:spcAft>
              <a:buNone/>
            </a:pPr>
            <a:r>
              <a:t/>
            </a:r>
            <a:endParaRPr/>
          </a:p>
        </p:txBody>
      </p:sp>
      <p:sp>
        <p:nvSpPr>
          <p:cNvPr id="84" name="Google Shape;84;p16"/>
          <p:cNvSpPr txBox="1"/>
          <p:nvPr/>
        </p:nvSpPr>
        <p:spPr>
          <a:xfrm>
            <a:off x="4370650" y="1979325"/>
            <a:ext cx="4262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source: MMLProjectKickOff2021.pdf</a:t>
            </a:r>
            <a:endParaRPr sz="1000"/>
          </a:p>
        </p:txBody>
      </p:sp>
      <p:pic>
        <p:nvPicPr>
          <p:cNvPr id="85" name="Google Shape;85;p16"/>
          <p:cNvPicPr preferRelativeResize="0"/>
          <p:nvPr/>
        </p:nvPicPr>
        <p:blipFill>
          <a:blip r:embed="rId4">
            <a:alphaModFix/>
          </a:blip>
          <a:stretch>
            <a:fillRect/>
          </a:stretch>
        </p:blipFill>
        <p:spPr>
          <a:xfrm>
            <a:off x="3880550" y="2371925"/>
            <a:ext cx="4944725" cy="248008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nvSpPr>
        <p:spPr>
          <a:xfrm>
            <a:off x="399625" y="222025"/>
            <a:ext cx="2109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2700"/>
              <a:t>Data</a:t>
            </a:r>
            <a:endParaRPr sz="2700"/>
          </a:p>
        </p:txBody>
      </p:sp>
      <p:sp>
        <p:nvSpPr>
          <p:cNvPr id="91" name="Google Shape;91;p17"/>
          <p:cNvSpPr txBox="1"/>
          <p:nvPr/>
        </p:nvSpPr>
        <p:spPr>
          <a:xfrm>
            <a:off x="163425" y="1049275"/>
            <a:ext cx="881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Extraction: </a:t>
            </a:r>
            <a:r>
              <a:rPr b="1" i="1" lang="de" sz="1300"/>
              <a:t>function [X,Y]=extractData(matFileContent,filename,samplingRateHz,windowWidthSeconds)</a:t>
            </a:r>
            <a:endParaRPr b="1" i="1" sz="1300"/>
          </a:p>
          <a:p>
            <a:pPr indent="0" lvl="0" marL="0" rtl="0" algn="l">
              <a:spcBef>
                <a:spcPts val="0"/>
              </a:spcBef>
              <a:spcAft>
                <a:spcPts val="0"/>
              </a:spcAft>
              <a:buNone/>
            </a:pPr>
            <a:r>
              <a:t/>
            </a:r>
            <a:endParaRPr/>
          </a:p>
        </p:txBody>
      </p:sp>
      <p:pic>
        <p:nvPicPr>
          <p:cNvPr id="92" name="Google Shape;92;p17"/>
          <p:cNvPicPr preferRelativeResize="0"/>
          <p:nvPr/>
        </p:nvPicPr>
        <p:blipFill>
          <a:blip r:embed="rId3">
            <a:alphaModFix/>
          </a:blip>
          <a:stretch>
            <a:fillRect/>
          </a:stretch>
        </p:blipFill>
        <p:spPr>
          <a:xfrm>
            <a:off x="163450" y="1987700"/>
            <a:ext cx="8817100" cy="1367550"/>
          </a:xfrm>
          <a:prstGeom prst="rect">
            <a:avLst/>
          </a:prstGeom>
          <a:noFill/>
          <a:ln>
            <a:noFill/>
          </a:ln>
        </p:spPr>
      </p:pic>
      <p:sp>
        <p:nvSpPr>
          <p:cNvPr id="93" name="Google Shape;93;p17"/>
          <p:cNvSpPr txBox="1"/>
          <p:nvPr/>
        </p:nvSpPr>
        <p:spPr>
          <a:xfrm>
            <a:off x="2800250" y="37226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solidFill>
                  <a:schemeClr val="dk1"/>
                </a:solidFill>
              </a:rPr>
              <a:t>source: MMLProjectKickOff2021.pdf</a:t>
            </a:r>
            <a:endParaRPr sz="1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ctrTitle"/>
          </p:nvPr>
        </p:nvSpPr>
        <p:spPr>
          <a:xfrm>
            <a:off x="-3236375" y="-111075"/>
            <a:ext cx="8510700" cy="92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sz="4000"/>
          </a:p>
          <a:p>
            <a:pPr indent="0" lvl="0" marL="0" rtl="0" algn="ctr">
              <a:spcBef>
                <a:spcPts val="0"/>
              </a:spcBef>
              <a:spcAft>
                <a:spcPts val="0"/>
              </a:spcAft>
              <a:buNone/>
            </a:pPr>
            <a:r>
              <a:t/>
            </a:r>
            <a:endParaRPr sz="4000"/>
          </a:p>
          <a:p>
            <a:pPr indent="0" lvl="0" marL="0" rtl="0" algn="ctr">
              <a:spcBef>
                <a:spcPts val="0"/>
              </a:spcBef>
              <a:spcAft>
                <a:spcPts val="0"/>
              </a:spcAft>
              <a:buNone/>
            </a:pPr>
            <a:r>
              <a:t/>
            </a:r>
            <a:endParaRPr sz="4000"/>
          </a:p>
          <a:p>
            <a:pPr indent="0" lvl="0" marL="0" rtl="0" algn="ctr">
              <a:spcBef>
                <a:spcPts val="0"/>
              </a:spcBef>
              <a:spcAft>
                <a:spcPts val="0"/>
              </a:spcAft>
              <a:buNone/>
            </a:pPr>
            <a:r>
              <a:rPr lang="de" sz="3000"/>
              <a:t>M</a:t>
            </a:r>
            <a:r>
              <a:rPr lang="de" sz="3000"/>
              <a:t>odel</a:t>
            </a:r>
            <a:endParaRPr sz="3000"/>
          </a:p>
        </p:txBody>
      </p:sp>
      <p:sp>
        <p:nvSpPr>
          <p:cNvPr id="99" name="Google Shape;99;p18"/>
          <p:cNvSpPr txBox="1"/>
          <p:nvPr>
            <p:ph idx="1" type="subTitle"/>
          </p:nvPr>
        </p:nvSpPr>
        <p:spPr>
          <a:xfrm>
            <a:off x="5844700" y="1024750"/>
            <a:ext cx="3207300" cy="1607400"/>
          </a:xfrm>
          <a:prstGeom prst="rect">
            <a:avLst/>
          </a:prstGeom>
        </p:spPr>
        <p:txBody>
          <a:bodyPr anchorCtr="0" anchor="t" bIns="91425" lIns="91425" spcFirstLastPara="1" rIns="91425" wrap="square" tIns="91425">
            <a:normAutofit fontScale="32500"/>
          </a:bodyPr>
          <a:lstStyle/>
          <a:p>
            <a:pPr indent="0" lvl="0" marL="0" rtl="0" algn="l">
              <a:lnSpc>
                <a:spcPct val="150000"/>
              </a:lnSpc>
              <a:spcBef>
                <a:spcPts val="0"/>
              </a:spcBef>
              <a:spcAft>
                <a:spcPts val="0"/>
              </a:spcAft>
              <a:buClr>
                <a:schemeClr val="dk1"/>
              </a:buClr>
              <a:buSzPct val="27500"/>
              <a:buFont typeface="Arial"/>
              <a:buNone/>
            </a:pPr>
            <a:r>
              <a:rPr lang="de" sz="4000">
                <a:solidFill>
                  <a:schemeClr val="dk1"/>
                </a:solidFill>
              </a:rPr>
              <a:t>LSTM</a:t>
            </a:r>
            <a:endParaRPr sz="4000">
              <a:solidFill>
                <a:schemeClr val="dk1"/>
              </a:solidFill>
            </a:endParaRPr>
          </a:p>
          <a:p>
            <a:pPr indent="0" lvl="0" marL="0" rtl="0" algn="l">
              <a:lnSpc>
                <a:spcPct val="115000"/>
              </a:lnSpc>
              <a:spcBef>
                <a:spcPts val="0"/>
              </a:spcBef>
              <a:spcAft>
                <a:spcPts val="0"/>
              </a:spcAft>
              <a:buClr>
                <a:schemeClr val="dk1"/>
              </a:buClr>
              <a:buSzPct val="27500"/>
              <a:buFont typeface="Arial"/>
              <a:buNone/>
            </a:pPr>
            <a:r>
              <a:rPr lang="de" sz="4000">
                <a:solidFill>
                  <a:schemeClr val="dk1"/>
                </a:solidFill>
              </a:rPr>
              <a:t>●Model with memory for time-series data</a:t>
            </a:r>
            <a:endParaRPr sz="4000">
              <a:solidFill>
                <a:schemeClr val="dk1"/>
              </a:solidFill>
            </a:endParaRPr>
          </a:p>
          <a:p>
            <a:pPr indent="0" lvl="0" marL="0" rtl="0" algn="l">
              <a:lnSpc>
                <a:spcPct val="115000"/>
              </a:lnSpc>
              <a:spcBef>
                <a:spcPts val="0"/>
              </a:spcBef>
              <a:spcAft>
                <a:spcPts val="0"/>
              </a:spcAft>
              <a:buNone/>
            </a:pPr>
            <a:r>
              <a:rPr lang="de" sz="4000">
                <a:solidFill>
                  <a:schemeClr val="dk1"/>
                </a:solidFill>
              </a:rPr>
              <a:t>●Can learn very long-term dependencies</a:t>
            </a:r>
            <a:r>
              <a:rPr lang="de" sz="2884">
                <a:solidFill>
                  <a:schemeClr val="dk1"/>
                </a:solidFill>
              </a:rPr>
              <a:t> </a:t>
            </a:r>
            <a:endParaRPr sz="2884">
              <a:solidFill>
                <a:schemeClr val="dk1"/>
              </a:solidFill>
            </a:endParaRPr>
          </a:p>
          <a:p>
            <a:pPr indent="0" lvl="0" marL="0" rtl="0" algn="l">
              <a:lnSpc>
                <a:spcPct val="115000"/>
              </a:lnSpc>
              <a:spcBef>
                <a:spcPts val="0"/>
              </a:spcBef>
              <a:spcAft>
                <a:spcPts val="0"/>
              </a:spcAft>
              <a:buNone/>
            </a:pPr>
            <a:r>
              <a:rPr lang="de" sz="2500">
                <a:solidFill>
                  <a:schemeClr val="dk1"/>
                </a:solidFill>
              </a:rPr>
              <a:t>				</a:t>
            </a:r>
            <a:endParaRPr sz="2500">
              <a:solidFill>
                <a:schemeClr val="dk1"/>
              </a:solidFill>
            </a:endParaRPr>
          </a:p>
          <a:p>
            <a:pPr indent="0" lvl="0" marL="0" rtl="0" algn="l">
              <a:lnSpc>
                <a:spcPct val="115000"/>
              </a:lnSpc>
              <a:spcBef>
                <a:spcPts val="0"/>
              </a:spcBef>
              <a:spcAft>
                <a:spcPts val="0"/>
              </a:spcAft>
              <a:buNone/>
            </a:pPr>
            <a:r>
              <a:rPr lang="de"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rPr lang="de"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p:txBody>
      </p:sp>
      <p:pic>
        <p:nvPicPr>
          <p:cNvPr id="100" name="Google Shape;100;p18"/>
          <p:cNvPicPr preferRelativeResize="0"/>
          <p:nvPr/>
        </p:nvPicPr>
        <p:blipFill>
          <a:blip r:embed="rId3">
            <a:alphaModFix/>
          </a:blip>
          <a:stretch>
            <a:fillRect/>
          </a:stretch>
        </p:blipFill>
        <p:spPr>
          <a:xfrm>
            <a:off x="630650" y="1024750"/>
            <a:ext cx="5214050" cy="1902700"/>
          </a:xfrm>
          <a:prstGeom prst="rect">
            <a:avLst/>
          </a:prstGeom>
          <a:noFill/>
          <a:ln>
            <a:noFill/>
          </a:ln>
        </p:spPr>
      </p:pic>
      <p:graphicFrame>
        <p:nvGraphicFramePr>
          <p:cNvPr id="101" name="Google Shape;101;p18"/>
          <p:cNvGraphicFramePr/>
          <p:nvPr/>
        </p:nvGraphicFramePr>
        <p:xfrm>
          <a:off x="1326900" y="3286750"/>
          <a:ext cx="3000000" cy="3000000"/>
        </p:xfrm>
        <a:graphic>
          <a:graphicData uri="http://schemas.openxmlformats.org/drawingml/2006/table">
            <a:tbl>
              <a:tblPr>
                <a:noFill/>
                <a:tableStyleId>{60AA15FE-EF8F-46A1-A7D0-4F8D939DF9E4}</a:tableStyleId>
              </a:tblPr>
              <a:tblGrid>
                <a:gridCol w="3268075"/>
              </a:tblGrid>
              <a:tr h="365725">
                <a:tc>
                  <a:txBody>
                    <a:bodyPr/>
                    <a:lstStyle/>
                    <a:p>
                      <a:pPr indent="0" lvl="0" marL="0" rtl="0" algn="ctr">
                        <a:spcBef>
                          <a:spcPts val="0"/>
                        </a:spcBef>
                        <a:spcAft>
                          <a:spcPts val="0"/>
                        </a:spcAft>
                        <a:buNone/>
                      </a:pPr>
                      <a:r>
                        <a:rPr lang="de" sz="1200"/>
                        <a:t>LSTM(100 Hidden Units)</a:t>
                      </a:r>
                      <a:endParaRPr sz="1200"/>
                    </a:p>
                  </a:txBody>
                  <a:tcPr marT="91425" marB="91425" marR="91425" marL="91425"/>
                </a:tc>
              </a:tr>
              <a:tr h="365725">
                <a:tc>
                  <a:txBody>
                    <a:bodyPr/>
                    <a:lstStyle/>
                    <a:p>
                      <a:pPr indent="0" lvl="0" marL="0" rtl="0" algn="ctr">
                        <a:spcBef>
                          <a:spcPts val="0"/>
                        </a:spcBef>
                        <a:spcAft>
                          <a:spcPts val="0"/>
                        </a:spcAft>
                        <a:buNone/>
                      </a:pPr>
                      <a:r>
                        <a:rPr lang="de" sz="1200"/>
                        <a:t>Dropout layer +</a:t>
                      </a:r>
                      <a:r>
                        <a:rPr lang="de" sz="1200">
                          <a:solidFill>
                            <a:schemeClr val="dk1"/>
                          </a:solidFill>
                        </a:rPr>
                        <a:t>ReLU layer</a:t>
                      </a:r>
                      <a:endParaRPr sz="1200"/>
                    </a:p>
                  </a:txBody>
                  <a:tcPr marT="91425" marB="91425" marR="91425" marL="91425"/>
                </a:tc>
              </a:tr>
              <a:tr h="365725">
                <a:tc>
                  <a:txBody>
                    <a:bodyPr/>
                    <a:lstStyle/>
                    <a:p>
                      <a:pPr indent="0" lvl="0" marL="0" rtl="0" algn="ctr">
                        <a:spcBef>
                          <a:spcPts val="0"/>
                        </a:spcBef>
                        <a:spcAft>
                          <a:spcPts val="0"/>
                        </a:spcAft>
                        <a:buClr>
                          <a:schemeClr val="dk1"/>
                        </a:buClr>
                        <a:buSzPts val="1100"/>
                        <a:buFont typeface="Arial"/>
                        <a:buNone/>
                      </a:pPr>
                      <a:r>
                        <a:rPr lang="de" sz="1200">
                          <a:solidFill>
                            <a:schemeClr val="dk1"/>
                          </a:solidFill>
                        </a:rPr>
                        <a:t>Fully connected layer + Softmax layer</a:t>
                      </a:r>
                      <a:endParaRPr sz="1200"/>
                    </a:p>
                  </a:txBody>
                  <a:tcPr marT="91425" marB="91425" marR="91425" marL="91425"/>
                </a:tc>
              </a:tr>
              <a:tr h="365725">
                <a:tc>
                  <a:txBody>
                    <a:bodyPr/>
                    <a:lstStyle/>
                    <a:p>
                      <a:pPr indent="0" lvl="0" marL="0" rtl="0" algn="ctr">
                        <a:spcBef>
                          <a:spcPts val="0"/>
                        </a:spcBef>
                        <a:spcAft>
                          <a:spcPts val="0"/>
                        </a:spcAft>
                        <a:buNone/>
                      </a:pPr>
                      <a:r>
                        <a:rPr lang="de" sz="1200"/>
                        <a:t> Classification layer</a:t>
                      </a:r>
                      <a:endParaRPr sz="1200"/>
                    </a:p>
                  </a:txBody>
                  <a:tcPr marT="91425" marB="91425" marR="91425" marL="91425"/>
                </a:tc>
              </a:tr>
            </a:tbl>
          </a:graphicData>
        </a:graphic>
      </p:graphicFrame>
      <p:sp>
        <p:nvSpPr>
          <p:cNvPr id="102" name="Google Shape;102;p18"/>
          <p:cNvSpPr txBox="1"/>
          <p:nvPr>
            <p:ph idx="1" type="subTitle"/>
          </p:nvPr>
        </p:nvSpPr>
        <p:spPr>
          <a:xfrm>
            <a:off x="5690375" y="3177425"/>
            <a:ext cx="2792100" cy="12471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lang="de" sz="5800">
                <a:solidFill>
                  <a:schemeClr val="dk1"/>
                </a:solidFill>
              </a:rPr>
              <a:t>Training</a:t>
            </a:r>
            <a:endParaRPr sz="5800">
              <a:solidFill>
                <a:schemeClr val="dk1"/>
              </a:solidFill>
            </a:endParaRPr>
          </a:p>
          <a:p>
            <a:pPr indent="-320675" lvl="0" marL="457200" rtl="0" algn="l">
              <a:lnSpc>
                <a:spcPct val="115000"/>
              </a:lnSpc>
              <a:spcBef>
                <a:spcPts val="0"/>
              </a:spcBef>
              <a:spcAft>
                <a:spcPts val="0"/>
              </a:spcAft>
              <a:buClr>
                <a:schemeClr val="dk1"/>
              </a:buClr>
              <a:buSzPct val="100000"/>
              <a:buChar char="●"/>
            </a:pPr>
            <a:r>
              <a:rPr lang="de" sz="5800">
                <a:solidFill>
                  <a:schemeClr val="dk1"/>
                </a:solidFill>
              </a:rPr>
              <a:t>Batch size: 32</a:t>
            </a:r>
            <a:endParaRPr sz="5800">
              <a:solidFill>
                <a:schemeClr val="dk1"/>
              </a:solidFill>
            </a:endParaRPr>
          </a:p>
          <a:p>
            <a:pPr indent="-320675" lvl="0" marL="457200" rtl="0" algn="l">
              <a:lnSpc>
                <a:spcPct val="115000"/>
              </a:lnSpc>
              <a:spcBef>
                <a:spcPts val="0"/>
              </a:spcBef>
              <a:spcAft>
                <a:spcPts val="0"/>
              </a:spcAft>
              <a:buClr>
                <a:schemeClr val="dk1"/>
              </a:buClr>
              <a:buSzPct val="100000"/>
              <a:buChar char="●"/>
            </a:pPr>
            <a:r>
              <a:rPr lang="de" sz="5800">
                <a:solidFill>
                  <a:schemeClr val="dk1"/>
                </a:solidFill>
              </a:rPr>
              <a:t>Learning rate: 0.001</a:t>
            </a:r>
            <a:endParaRPr sz="5800">
              <a:solidFill>
                <a:schemeClr val="dk1"/>
              </a:solidFill>
            </a:endParaRPr>
          </a:p>
          <a:p>
            <a:pPr indent="-320675" lvl="0" marL="457200" rtl="0" algn="l">
              <a:lnSpc>
                <a:spcPct val="115000"/>
              </a:lnSpc>
              <a:spcBef>
                <a:spcPts val="0"/>
              </a:spcBef>
              <a:spcAft>
                <a:spcPts val="0"/>
              </a:spcAft>
              <a:buClr>
                <a:schemeClr val="dk1"/>
              </a:buClr>
              <a:buSzPct val="100000"/>
              <a:buChar char="●"/>
            </a:pPr>
            <a:r>
              <a:rPr lang="de" sz="5800">
                <a:solidFill>
                  <a:schemeClr val="dk1"/>
                </a:solidFill>
              </a:rPr>
              <a:t>Epoch: 15</a:t>
            </a:r>
            <a:endParaRPr sz="5800">
              <a:solidFill>
                <a:schemeClr val="dk1"/>
              </a:solidFill>
            </a:endParaRPr>
          </a:p>
          <a:p>
            <a:pPr indent="0" lvl="0" marL="0" rtl="0" algn="l">
              <a:lnSpc>
                <a:spcPct val="115000"/>
              </a:lnSpc>
              <a:spcBef>
                <a:spcPts val="0"/>
              </a:spcBef>
              <a:spcAft>
                <a:spcPts val="0"/>
              </a:spcAft>
              <a:buNone/>
            </a:pPr>
            <a:r>
              <a:rPr lang="de" sz="3700">
                <a:solidFill>
                  <a:schemeClr val="dk1"/>
                </a:solidFill>
              </a:rPr>
              <a:t>				</a:t>
            </a:r>
            <a:endParaRPr sz="3700">
              <a:solidFill>
                <a:schemeClr val="dk1"/>
              </a:solidFill>
            </a:endParaRPr>
          </a:p>
          <a:p>
            <a:pPr indent="0" lvl="0" marL="0" rtl="0" algn="l">
              <a:lnSpc>
                <a:spcPct val="115000"/>
              </a:lnSpc>
              <a:spcBef>
                <a:spcPts val="0"/>
              </a:spcBef>
              <a:spcAft>
                <a:spcPts val="0"/>
              </a:spcAft>
              <a:buNone/>
            </a:pPr>
            <a:r>
              <a:rPr lang="de" sz="2300">
                <a:solidFill>
                  <a:schemeClr val="dk1"/>
                </a:solidFill>
              </a:rPr>
              <a:t>			</a:t>
            </a:r>
            <a:endParaRPr sz="2300">
              <a:solidFill>
                <a:schemeClr val="dk1"/>
              </a:solidFill>
            </a:endParaRPr>
          </a:p>
          <a:p>
            <a:pPr indent="0" lvl="0" marL="0" rtl="0" algn="l">
              <a:lnSpc>
                <a:spcPct val="115000"/>
              </a:lnSpc>
              <a:spcBef>
                <a:spcPts val="0"/>
              </a:spcBef>
              <a:spcAft>
                <a:spcPts val="0"/>
              </a:spcAft>
              <a:buNone/>
            </a:pPr>
            <a:r>
              <a:rPr lang="de"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ctrTitle"/>
          </p:nvPr>
        </p:nvSpPr>
        <p:spPr>
          <a:xfrm>
            <a:off x="-2959425" y="256125"/>
            <a:ext cx="8520600" cy="58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de" sz="2700"/>
              <a:t>Result</a:t>
            </a:r>
            <a:endParaRPr sz="2700"/>
          </a:p>
        </p:txBody>
      </p:sp>
      <p:sp>
        <p:nvSpPr>
          <p:cNvPr id="108" name="Google Shape;108;p19"/>
          <p:cNvSpPr txBox="1"/>
          <p:nvPr>
            <p:ph type="ctrTitle"/>
          </p:nvPr>
        </p:nvSpPr>
        <p:spPr>
          <a:xfrm>
            <a:off x="311700" y="1374550"/>
            <a:ext cx="8520600" cy="66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1000"/>
          </a:p>
          <a:p>
            <a:pPr indent="-326752" lvl="0" marL="457200" marR="0" rtl="0" algn="l">
              <a:lnSpc>
                <a:spcPct val="100000"/>
              </a:lnSpc>
              <a:spcBef>
                <a:spcPts val="0"/>
              </a:spcBef>
              <a:spcAft>
                <a:spcPts val="0"/>
              </a:spcAft>
              <a:buSzPts val="1546"/>
              <a:buAutoNum type="arabicPeriod"/>
            </a:pPr>
            <a:r>
              <a:rPr lang="de" sz="1545"/>
              <a:t>Uni Test1:</a:t>
            </a:r>
            <a:endParaRPr sz="1545"/>
          </a:p>
          <a:p>
            <a:pPr indent="-326752" lvl="0" marL="457200" marR="0" rtl="0" algn="l">
              <a:lnSpc>
                <a:spcPct val="100000"/>
              </a:lnSpc>
              <a:spcBef>
                <a:spcPts val="0"/>
              </a:spcBef>
              <a:spcAft>
                <a:spcPts val="0"/>
              </a:spcAft>
              <a:buSzPts val="1546"/>
              <a:buAutoNum type="arabicPeriod"/>
            </a:pPr>
            <a:r>
              <a:rPr lang="de" sz="1545"/>
              <a:t>Uni Test2:</a:t>
            </a:r>
            <a:endParaRPr sz="1545"/>
          </a:p>
          <a:p>
            <a:pPr indent="0" lvl="0" marL="0" marR="0" rtl="0" algn="l">
              <a:lnSpc>
                <a:spcPct val="100000"/>
              </a:lnSpc>
              <a:spcBef>
                <a:spcPts val="0"/>
              </a:spcBef>
              <a:spcAft>
                <a:spcPts val="0"/>
              </a:spcAft>
              <a:buNone/>
            </a:pPr>
            <a:r>
              <a:rPr lang="de" sz="1545"/>
              <a:t> </a:t>
            </a:r>
            <a:r>
              <a:rPr lang="de" sz="1545"/>
              <a:t>3.    </a:t>
            </a:r>
            <a:r>
              <a:rPr lang="de" sz="1545"/>
              <a:t>Our own test on test data: Test accuracy 97%</a:t>
            </a:r>
            <a:r>
              <a:rPr lang="de" sz="1200"/>
              <a:t>: </a:t>
            </a:r>
            <a:endParaRPr sz="1200"/>
          </a:p>
        </p:txBody>
      </p:sp>
      <p:pic>
        <p:nvPicPr>
          <p:cNvPr id="109" name="Google Shape;109;p19"/>
          <p:cNvPicPr preferRelativeResize="0"/>
          <p:nvPr/>
        </p:nvPicPr>
        <p:blipFill>
          <a:blip r:embed="rId3">
            <a:alphaModFix/>
          </a:blip>
          <a:stretch>
            <a:fillRect/>
          </a:stretch>
        </p:blipFill>
        <p:spPr>
          <a:xfrm>
            <a:off x="4776649" y="228125"/>
            <a:ext cx="3724428" cy="2317847"/>
          </a:xfrm>
          <a:prstGeom prst="rect">
            <a:avLst/>
          </a:prstGeom>
          <a:noFill/>
          <a:ln>
            <a:noFill/>
          </a:ln>
        </p:spPr>
      </p:pic>
      <p:pic>
        <p:nvPicPr>
          <p:cNvPr id="110" name="Google Shape;110;p19"/>
          <p:cNvPicPr preferRelativeResize="0"/>
          <p:nvPr/>
        </p:nvPicPr>
        <p:blipFill>
          <a:blip r:embed="rId4">
            <a:alphaModFix/>
          </a:blip>
          <a:stretch>
            <a:fillRect/>
          </a:stretch>
        </p:blipFill>
        <p:spPr>
          <a:xfrm>
            <a:off x="356975" y="3040550"/>
            <a:ext cx="5688150" cy="1183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idx="1" type="subTitle"/>
          </p:nvPr>
        </p:nvSpPr>
        <p:spPr>
          <a:xfrm>
            <a:off x="5062800" y="520675"/>
            <a:ext cx="4081200" cy="2865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t/>
            </a:r>
            <a:endParaRPr sz="2500"/>
          </a:p>
          <a:p>
            <a:pPr indent="0" lvl="0" marL="0" rtl="0" algn="l">
              <a:spcBef>
                <a:spcPts val="0"/>
              </a:spcBef>
              <a:spcAft>
                <a:spcPts val="0"/>
              </a:spcAft>
              <a:buNone/>
            </a:pPr>
            <a:r>
              <a:t/>
            </a:r>
            <a:endParaRPr sz="600"/>
          </a:p>
          <a:p>
            <a:pPr indent="-317726" lvl="0" marL="457200" rtl="0" algn="l">
              <a:spcBef>
                <a:spcPts val="0"/>
              </a:spcBef>
              <a:spcAft>
                <a:spcPts val="0"/>
              </a:spcAft>
              <a:buSzPct val="84881"/>
              <a:buChar char="●"/>
            </a:pPr>
            <a:r>
              <a:rPr lang="de" sz="2645">
                <a:solidFill>
                  <a:schemeClr val="dk1"/>
                </a:solidFill>
              </a:rPr>
              <a:t>Specify data folder with help of pop-up menu</a:t>
            </a:r>
            <a:endParaRPr sz="2645">
              <a:solidFill>
                <a:schemeClr val="dk1"/>
              </a:solidFill>
            </a:endParaRPr>
          </a:p>
          <a:p>
            <a:pPr indent="0" lvl="0" marL="457200" rtl="0" algn="l">
              <a:spcBef>
                <a:spcPts val="0"/>
              </a:spcBef>
              <a:spcAft>
                <a:spcPts val="0"/>
              </a:spcAft>
              <a:buNone/>
            </a:pPr>
            <a:r>
              <a:t/>
            </a:r>
            <a:endParaRPr sz="2645">
              <a:solidFill>
                <a:schemeClr val="dk1"/>
              </a:solidFill>
            </a:endParaRPr>
          </a:p>
          <a:p>
            <a:pPr indent="-317726" lvl="0" marL="457200" rtl="0" algn="l">
              <a:spcBef>
                <a:spcPts val="0"/>
              </a:spcBef>
              <a:spcAft>
                <a:spcPts val="0"/>
              </a:spcAft>
              <a:buSzPct val="84881"/>
              <a:buChar char="●"/>
            </a:pPr>
            <a:r>
              <a:rPr lang="de" sz="2645">
                <a:solidFill>
                  <a:schemeClr val="dk1"/>
                </a:solidFill>
              </a:rPr>
              <a:t>Modify default value of Sampling Rate and Window Width</a:t>
            </a:r>
            <a:endParaRPr sz="2645">
              <a:solidFill>
                <a:schemeClr val="dk1"/>
              </a:solidFill>
            </a:endParaRPr>
          </a:p>
          <a:p>
            <a:pPr indent="0" lvl="0" marL="457200" rtl="0" algn="l">
              <a:spcBef>
                <a:spcPts val="0"/>
              </a:spcBef>
              <a:spcAft>
                <a:spcPts val="0"/>
              </a:spcAft>
              <a:buNone/>
            </a:pPr>
            <a:r>
              <a:t/>
            </a:r>
            <a:endParaRPr sz="2645">
              <a:solidFill>
                <a:schemeClr val="dk1"/>
              </a:solidFill>
            </a:endParaRPr>
          </a:p>
          <a:p>
            <a:pPr indent="-317726" lvl="0" marL="457200" rtl="0" algn="l">
              <a:spcBef>
                <a:spcPts val="0"/>
              </a:spcBef>
              <a:spcAft>
                <a:spcPts val="0"/>
              </a:spcAft>
              <a:buSzPct val="84881"/>
              <a:buChar char="●"/>
            </a:pPr>
            <a:r>
              <a:rPr lang="de" sz="2645">
                <a:solidFill>
                  <a:schemeClr val="dk1"/>
                </a:solidFill>
              </a:rPr>
              <a:t>Train and display test accuracy in few clicks</a:t>
            </a:r>
            <a:endParaRPr sz="2645">
              <a:solidFill>
                <a:schemeClr val="dk1"/>
              </a:solidFill>
            </a:endParaRPr>
          </a:p>
          <a:p>
            <a:pPr indent="0" lvl="0" marL="457200" rtl="0" algn="l">
              <a:spcBef>
                <a:spcPts val="0"/>
              </a:spcBef>
              <a:spcAft>
                <a:spcPts val="0"/>
              </a:spcAft>
              <a:buNone/>
            </a:pPr>
            <a:r>
              <a:t/>
            </a:r>
            <a:endParaRPr sz="2645">
              <a:solidFill>
                <a:schemeClr val="dk1"/>
              </a:solidFill>
            </a:endParaRPr>
          </a:p>
          <a:p>
            <a:pPr indent="-317726" lvl="0" marL="457200" rtl="0" algn="l">
              <a:spcBef>
                <a:spcPts val="0"/>
              </a:spcBef>
              <a:spcAft>
                <a:spcPts val="0"/>
              </a:spcAft>
              <a:buSzPct val="84881"/>
              <a:buChar char="●"/>
            </a:pPr>
            <a:r>
              <a:rPr lang="de" sz="2645">
                <a:solidFill>
                  <a:schemeClr val="dk1"/>
                </a:solidFill>
              </a:rPr>
              <a:t>Load and test other model with simply choosing test folder, model file and clicking test button </a:t>
            </a:r>
            <a:endParaRPr sz="2645">
              <a:solidFill>
                <a:schemeClr val="dk1"/>
              </a:solidFill>
            </a:endParaRPr>
          </a:p>
        </p:txBody>
      </p:sp>
      <p:pic>
        <p:nvPicPr>
          <p:cNvPr id="116" name="Google Shape;116;p20"/>
          <p:cNvPicPr preferRelativeResize="0"/>
          <p:nvPr/>
        </p:nvPicPr>
        <p:blipFill>
          <a:blip r:embed="rId3">
            <a:alphaModFix/>
          </a:blip>
          <a:stretch>
            <a:fillRect/>
          </a:stretch>
        </p:blipFill>
        <p:spPr>
          <a:xfrm>
            <a:off x="221972" y="942288"/>
            <a:ext cx="4840824" cy="3454625"/>
          </a:xfrm>
          <a:prstGeom prst="rect">
            <a:avLst/>
          </a:prstGeom>
          <a:noFill/>
          <a:ln>
            <a:noFill/>
          </a:ln>
        </p:spPr>
      </p:pic>
      <p:sp>
        <p:nvSpPr>
          <p:cNvPr id="117" name="Google Shape;117;p20"/>
          <p:cNvSpPr txBox="1"/>
          <p:nvPr/>
        </p:nvSpPr>
        <p:spPr>
          <a:xfrm>
            <a:off x="-12" y="188625"/>
            <a:ext cx="4840800" cy="6003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de" sz="2700">
                <a:solidFill>
                  <a:schemeClr val="dk1"/>
                </a:solidFill>
              </a:rPr>
              <a:t>Graphical User Interface</a:t>
            </a:r>
            <a:endParaRPr sz="2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nvSpPr>
        <p:spPr>
          <a:xfrm>
            <a:off x="140625" y="229425"/>
            <a:ext cx="4262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2700">
                <a:solidFill>
                  <a:schemeClr val="dk1"/>
                </a:solidFill>
              </a:rPr>
              <a:t>Demonstration</a:t>
            </a:r>
            <a:endParaRPr/>
          </a:p>
        </p:txBody>
      </p:sp>
      <p:pic>
        <p:nvPicPr>
          <p:cNvPr id="123" name="Google Shape;123;p21"/>
          <p:cNvPicPr preferRelativeResize="0"/>
          <p:nvPr/>
        </p:nvPicPr>
        <p:blipFill rotWithShape="1">
          <a:blip r:embed="rId3">
            <a:alphaModFix/>
          </a:blip>
          <a:srcRect b="4443" l="0" r="0" t="0"/>
          <a:stretch/>
        </p:blipFill>
        <p:spPr>
          <a:xfrm>
            <a:off x="1536325" y="1278000"/>
            <a:ext cx="5800725" cy="3176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