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72" r:id="rId6"/>
    <p:sldId id="273" r:id="rId7"/>
    <p:sldId id="270" r:id="rId8"/>
    <p:sldId id="265" r:id="rId9"/>
    <p:sldId id="267" r:id="rId10"/>
    <p:sldId id="268" r:id="rId11"/>
    <p:sldId id="269" r:id="rId12"/>
    <p:sldId id="271"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92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14.06.2022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14.06.2022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14.06.2022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14.06.2022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14.06.2022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14.06.2022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14.06.2022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14.06.2022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14.06.2022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14.06.2022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14.06.2022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14.06.2022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ulia\Desktop\taylor-bVmY2XNkX8c-unsplash.jpg"/>
          <p:cNvPicPr>
            <a:picLocks noChangeAspect="1" noChangeArrowheads="1"/>
          </p:cNvPicPr>
          <p:nvPr/>
        </p:nvPicPr>
        <p:blipFill>
          <a:blip r:embed="rId2" cstate="print"/>
          <a:srcRect/>
          <a:stretch>
            <a:fillRect/>
          </a:stretch>
        </p:blipFill>
        <p:spPr bwMode="auto">
          <a:xfrm>
            <a:off x="-338057" y="0"/>
            <a:ext cx="9482057" cy="11852572"/>
          </a:xfrm>
          <a:prstGeom prst="rect">
            <a:avLst/>
          </a:prstGeom>
          <a:noFill/>
        </p:spPr>
      </p:pic>
      <p:sp>
        <p:nvSpPr>
          <p:cNvPr id="4" name="Прямоугольник 3"/>
          <p:cNvSpPr/>
          <p:nvPr/>
        </p:nvSpPr>
        <p:spPr>
          <a:xfrm>
            <a:off x="2051720" y="5157192"/>
            <a:ext cx="4968552" cy="720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7564" y="5229200"/>
            <a:ext cx="7848872" cy="646331"/>
          </a:xfrm>
          <a:prstGeom prst="rect">
            <a:avLst/>
          </a:prstGeom>
          <a:noFill/>
        </p:spPr>
        <p:txBody>
          <a:bodyPr wrap="square" rtlCol="0">
            <a:spAutoFit/>
          </a:bodyPr>
          <a:lstStyle/>
          <a:p>
            <a:pPr algn="ctr"/>
            <a:r>
              <a:rPr lang="en-US" sz="2000" b="1" dirty="0" smtClean="0">
                <a:solidFill>
                  <a:schemeClr val="bg1"/>
                </a:solidFill>
                <a:latin typeface="Courier New" pitchFamily="49" charset="0"/>
                <a:cs typeface="Courier New" pitchFamily="49" charset="0"/>
              </a:rPr>
              <a:t>Analysis of Stephen King novels</a:t>
            </a:r>
          </a:p>
          <a:p>
            <a:pPr algn="ctr"/>
            <a:r>
              <a:rPr lang="en-US" sz="1600" b="1" dirty="0" smtClean="0">
                <a:solidFill>
                  <a:schemeClr val="bg1"/>
                </a:solidFill>
                <a:latin typeface="Courier New" pitchFamily="49" charset="0"/>
                <a:cs typeface="Courier New" pitchFamily="49" charset="0"/>
              </a:rPr>
              <a:t>May 2022</a:t>
            </a:r>
          </a:p>
        </p:txBody>
      </p:sp>
      <p:sp>
        <p:nvSpPr>
          <p:cNvPr id="6" name="TextBox 5"/>
          <p:cNvSpPr txBox="1"/>
          <p:nvPr/>
        </p:nvSpPr>
        <p:spPr>
          <a:xfrm rot="16200000">
            <a:off x="6310064" y="4255839"/>
            <a:ext cx="4896545" cy="307777"/>
          </a:xfrm>
          <a:prstGeom prst="rect">
            <a:avLst/>
          </a:prstGeom>
          <a:noFill/>
        </p:spPr>
        <p:txBody>
          <a:bodyPr wrap="square" rtlCol="0">
            <a:spAutoFit/>
          </a:bodyPr>
          <a:lstStyle/>
          <a:p>
            <a:r>
              <a:rPr lang="en-US" sz="1400" b="1" dirty="0" smtClean="0">
                <a:latin typeface="Courier New" pitchFamily="49" charset="0"/>
                <a:cs typeface="Courier New" pitchFamily="49" charset="0"/>
              </a:rPr>
              <a:t>Prepared by Julia </a:t>
            </a:r>
            <a:r>
              <a:rPr lang="en-US" sz="1400" b="1" dirty="0" err="1" smtClean="0">
                <a:latin typeface="Courier New" pitchFamily="49" charset="0"/>
                <a:cs typeface="Courier New" pitchFamily="49" charset="0"/>
              </a:rPr>
              <a:t>Kuznetsova</a:t>
            </a:r>
            <a:endParaRPr lang="en-US" sz="1400" b="1" dirty="0">
              <a:latin typeface="Courier New" pitchFamily="49" charset="0"/>
              <a:cs typeface="Courier New"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b="1" dirty="0" smtClean="0"/>
              <a:t>Novels similar to Sleeping Beauties</a:t>
            </a:r>
            <a:endParaRPr lang="en-US" sz="3600" b="1" dirty="0"/>
          </a:p>
        </p:txBody>
      </p:sp>
      <p:sp>
        <p:nvSpPr>
          <p:cNvPr id="3" name="Прямоугольник 2"/>
          <p:cNvSpPr/>
          <p:nvPr/>
        </p:nvSpPr>
        <p:spPr>
          <a:xfrm>
            <a:off x="467544" y="1340768"/>
            <a:ext cx="8352928" cy="369332"/>
          </a:xfrm>
          <a:prstGeom prst="rect">
            <a:avLst/>
          </a:prstGeom>
        </p:spPr>
        <p:txBody>
          <a:bodyPr wrap="square">
            <a:spAutoFit/>
          </a:bodyPr>
          <a:lstStyle/>
          <a:p>
            <a:r>
              <a:rPr lang="en-US" dirty="0" smtClean="0"/>
              <a:t>The following novels are similar to Sleeping Beauties (similarity ≥ 0.85):</a:t>
            </a:r>
            <a:endParaRPr lang="en-US" dirty="0"/>
          </a:p>
        </p:txBody>
      </p:sp>
      <p:graphicFrame>
        <p:nvGraphicFramePr>
          <p:cNvPr id="4" name="Таблица 3"/>
          <p:cNvGraphicFramePr>
            <a:graphicFrameLocks noGrp="1"/>
          </p:cNvGraphicFramePr>
          <p:nvPr/>
        </p:nvGraphicFramePr>
        <p:xfrm>
          <a:off x="503548" y="1988840"/>
          <a:ext cx="8136904" cy="3942080"/>
        </p:xfrm>
        <a:graphic>
          <a:graphicData uri="http://schemas.openxmlformats.org/drawingml/2006/table">
            <a:tbl>
              <a:tblPr>
                <a:tableStyleId>{5C22544A-7EE6-4342-B048-85BDC9FD1C3A}</a:tableStyleId>
              </a:tblPr>
              <a:tblGrid>
                <a:gridCol w="1692188"/>
                <a:gridCol w="2376264"/>
                <a:gridCol w="2034226"/>
                <a:gridCol w="2034226"/>
              </a:tblGrid>
              <a:tr h="370840">
                <a:tc>
                  <a:txBody>
                    <a:bodyPr/>
                    <a:lstStyle/>
                    <a:p>
                      <a:pPr>
                        <a:spcBef>
                          <a:spcPts val="0"/>
                        </a:spcBef>
                        <a:spcAft>
                          <a:spcPts val="500"/>
                        </a:spcAft>
                      </a:pPr>
                      <a:r>
                        <a:rPr lang="en-US" sz="1300" b="0" dirty="0" err="1" smtClean="0"/>
                        <a:t>Joyland</a:t>
                      </a:r>
                      <a:r>
                        <a:rPr lang="en-US" sz="1300" b="0" dirty="0" smtClean="0"/>
                        <a:t> (2013)</a:t>
                      </a:r>
                      <a:endParaRPr lang="en-US" sz="1300" b="0" dirty="0"/>
                    </a:p>
                  </a:txBody>
                  <a:tcPr/>
                </a:tc>
                <a:tc>
                  <a:txBody>
                    <a:bodyPr/>
                    <a:lstStyle/>
                    <a:p>
                      <a:pPr>
                        <a:spcBef>
                          <a:spcPts val="0"/>
                        </a:spcBef>
                        <a:spcAft>
                          <a:spcPts val="500"/>
                        </a:spcAft>
                      </a:pPr>
                      <a:r>
                        <a:rPr lang="en-US" sz="1300" dirty="0" smtClean="0"/>
                        <a:t>0.949744</a:t>
                      </a:r>
                      <a:endParaRPr lang="en-US" sz="1300" dirty="0"/>
                    </a:p>
                  </a:txBody>
                  <a:tcPr/>
                </a:tc>
                <a:tc>
                  <a:txBody>
                    <a:bodyPr/>
                    <a:lstStyle/>
                    <a:p>
                      <a:pPr>
                        <a:spcBef>
                          <a:spcPts val="0"/>
                        </a:spcBef>
                        <a:spcAft>
                          <a:spcPts val="500"/>
                        </a:spcAft>
                      </a:pPr>
                      <a:r>
                        <a:rPr lang="en-US" sz="1300" dirty="0" smtClean="0"/>
                        <a:t>The Wind Through The Keyhole (2012)</a:t>
                      </a:r>
                      <a:endParaRPr lang="en-US" sz="1300" dirty="0"/>
                    </a:p>
                  </a:txBody>
                  <a:tcPr/>
                </a:tc>
                <a:tc>
                  <a:txBody>
                    <a:bodyPr/>
                    <a:lstStyle/>
                    <a:p>
                      <a:pPr>
                        <a:spcBef>
                          <a:spcPts val="0"/>
                        </a:spcBef>
                        <a:spcAft>
                          <a:spcPts val="500"/>
                        </a:spcAft>
                      </a:pPr>
                      <a:r>
                        <a:rPr lang="en-US" sz="1300" b="0" dirty="0" smtClean="0"/>
                        <a:t>0.914879</a:t>
                      </a:r>
                      <a:endParaRPr lang="en-US" sz="1300" b="0" dirty="0"/>
                    </a:p>
                  </a:txBody>
                  <a:tcPr/>
                </a:tc>
              </a:tr>
              <a:tr h="370840">
                <a:tc>
                  <a:txBody>
                    <a:bodyPr/>
                    <a:lstStyle/>
                    <a:p>
                      <a:pPr>
                        <a:spcBef>
                          <a:spcPts val="0"/>
                        </a:spcBef>
                        <a:spcAft>
                          <a:spcPts val="500"/>
                        </a:spcAft>
                      </a:pPr>
                      <a:r>
                        <a:rPr lang="en-US" sz="1300" b="0" dirty="0" smtClean="0"/>
                        <a:t>Under The Dome (2009)</a:t>
                      </a:r>
                      <a:endParaRPr lang="en-US" sz="1300" b="0" dirty="0"/>
                    </a:p>
                  </a:txBody>
                  <a:tcPr/>
                </a:tc>
                <a:tc>
                  <a:txBody>
                    <a:bodyPr/>
                    <a:lstStyle/>
                    <a:p>
                      <a:pPr>
                        <a:spcBef>
                          <a:spcPts val="0"/>
                        </a:spcBef>
                        <a:spcAft>
                          <a:spcPts val="500"/>
                        </a:spcAft>
                      </a:pPr>
                      <a:r>
                        <a:rPr lang="en-US" sz="1300" dirty="0" smtClean="0"/>
                        <a:t>0.945271</a:t>
                      </a:r>
                      <a:endParaRPr lang="en-US" sz="1300" dirty="0"/>
                    </a:p>
                  </a:txBody>
                  <a:tcPr/>
                </a:tc>
                <a:tc>
                  <a:txBody>
                    <a:bodyPr/>
                    <a:lstStyle/>
                    <a:p>
                      <a:pPr>
                        <a:spcBef>
                          <a:spcPts val="0"/>
                        </a:spcBef>
                        <a:spcAft>
                          <a:spcPts val="500"/>
                        </a:spcAft>
                      </a:pPr>
                      <a:r>
                        <a:rPr lang="en-US" sz="1300" dirty="0" smtClean="0"/>
                        <a:t>The Colorado Kid (2005)</a:t>
                      </a:r>
                      <a:endParaRPr lang="en-US" sz="1300" dirty="0"/>
                    </a:p>
                  </a:txBody>
                  <a:tcPr/>
                </a:tc>
                <a:tc>
                  <a:txBody>
                    <a:bodyPr/>
                    <a:lstStyle/>
                    <a:p>
                      <a:pPr>
                        <a:spcBef>
                          <a:spcPts val="0"/>
                        </a:spcBef>
                        <a:spcAft>
                          <a:spcPts val="500"/>
                        </a:spcAft>
                      </a:pPr>
                      <a:r>
                        <a:rPr lang="en-US" sz="1300" dirty="0" smtClean="0"/>
                        <a:t>0.913519</a:t>
                      </a:r>
                      <a:endParaRPr lang="en-US" sz="1300" dirty="0"/>
                    </a:p>
                  </a:txBody>
                  <a:tcPr/>
                </a:tc>
              </a:tr>
              <a:tr h="370840">
                <a:tc>
                  <a:txBody>
                    <a:bodyPr/>
                    <a:lstStyle/>
                    <a:p>
                      <a:pPr>
                        <a:spcBef>
                          <a:spcPts val="0"/>
                        </a:spcBef>
                        <a:spcAft>
                          <a:spcPts val="500"/>
                        </a:spcAft>
                      </a:pPr>
                      <a:r>
                        <a:rPr lang="en-US" sz="1300" b="0" dirty="0" smtClean="0"/>
                        <a:t>Revival (2014)</a:t>
                      </a:r>
                      <a:endParaRPr lang="en-US" sz="1300" b="0" dirty="0"/>
                    </a:p>
                  </a:txBody>
                  <a:tcPr/>
                </a:tc>
                <a:tc>
                  <a:txBody>
                    <a:bodyPr/>
                    <a:lstStyle/>
                    <a:p>
                      <a:pPr marL="0" marR="0" indent="0" algn="l" defTabSz="914400" rtl="0" eaLnBrk="1" fontAlgn="auto" latinLnBrk="0" hangingPunct="1">
                        <a:lnSpc>
                          <a:spcPct val="100000"/>
                        </a:lnSpc>
                        <a:spcBef>
                          <a:spcPts val="0"/>
                        </a:spcBef>
                        <a:spcAft>
                          <a:spcPts val="500"/>
                        </a:spcAft>
                        <a:buClrTx/>
                        <a:buSzTx/>
                        <a:buFontTx/>
                        <a:buNone/>
                        <a:tabLst/>
                        <a:defRPr/>
                      </a:pPr>
                      <a:r>
                        <a:rPr lang="en-US" sz="1300" dirty="0" smtClean="0"/>
                        <a:t>0.938211</a:t>
                      </a:r>
                    </a:p>
                  </a:txBody>
                  <a:tcPr/>
                </a:tc>
                <a:tc>
                  <a:txBody>
                    <a:bodyPr/>
                    <a:lstStyle/>
                    <a:p>
                      <a:pPr>
                        <a:spcBef>
                          <a:spcPts val="0"/>
                        </a:spcBef>
                        <a:spcAft>
                          <a:spcPts val="500"/>
                        </a:spcAft>
                      </a:pPr>
                      <a:r>
                        <a:rPr lang="en-US" sz="1300" dirty="0" smtClean="0"/>
                        <a:t>Cell (2006)</a:t>
                      </a:r>
                      <a:endParaRPr lang="en-US" sz="1300" dirty="0"/>
                    </a:p>
                  </a:txBody>
                  <a:tcPr/>
                </a:tc>
                <a:tc>
                  <a:txBody>
                    <a:bodyPr/>
                    <a:lstStyle/>
                    <a:p>
                      <a:pPr>
                        <a:spcBef>
                          <a:spcPts val="0"/>
                        </a:spcBef>
                        <a:spcAft>
                          <a:spcPts val="500"/>
                        </a:spcAft>
                      </a:pPr>
                      <a:r>
                        <a:rPr lang="en-US" sz="1300" dirty="0" smtClean="0"/>
                        <a:t>0.913498</a:t>
                      </a:r>
                      <a:endParaRPr lang="en-US" sz="1300" dirty="0"/>
                    </a:p>
                  </a:txBody>
                  <a:tcPr/>
                </a:tc>
              </a:tr>
              <a:tr h="370840">
                <a:tc>
                  <a:txBody>
                    <a:bodyPr/>
                    <a:lstStyle/>
                    <a:p>
                      <a:pPr>
                        <a:spcBef>
                          <a:spcPts val="0"/>
                        </a:spcBef>
                        <a:spcAft>
                          <a:spcPts val="500"/>
                        </a:spcAft>
                      </a:pPr>
                      <a:r>
                        <a:rPr lang="en-US" sz="1300" b="0" dirty="0" smtClean="0"/>
                        <a:t>The Outsider (2018)</a:t>
                      </a:r>
                      <a:endParaRPr lang="en-US" sz="1300" b="0" dirty="0"/>
                    </a:p>
                  </a:txBody>
                  <a:tcPr/>
                </a:tc>
                <a:tc>
                  <a:txBody>
                    <a:bodyPr/>
                    <a:lstStyle/>
                    <a:p>
                      <a:pPr>
                        <a:spcBef>
                          <a:spcPts val="0"/>
                        </a:spcBef>
                        <a:spcAft>
                          <a:spcPts val="500"/>
                        </a:spcAft>
                      </a:pPr>
                      <a:r>
                        <a:rPr lang="en-US" sz="1300" dirty="0" smtClean="0"/>
                        <a:t>0.935828</a:t>
                      </a:r>
                      <a:endParaRPr lang="en-US" sz="1300" dirty="0"/>
                    </a:p>
                  </a:txBody>
                  <a:tcPr/>
                </a:tc>
                <a:tc>
                  <a:txBody>
                    <a:bodyPr/>
                    <a:lstStyle/>
                    <a:p>
                      <a:pPr marL="0" marR="0" indent="0" algn="l" defTabSz="914400" rtl="0" eaLnBrk="1" fontAlgn="auto" latinLnBrk="0" hangingPunct="1">
                        <a:lnSpc>
                          <a:spcPct val="100000"/>
                        </a:lnSpc>
                        <a:spcBef>
                          <a:spcPts val="0"/>
                        </a:spcBef>
                        <a:spcAft>
                          <a:spcPts val="500"/>
                        </a:spcAft>
                        <a:buClrTx/>
                        <a:buSzTx/>
                        <a:buFontTx/>
                        <a:buNone/>
                        <a:tabLst/>
                        <a:defRPr/>
                      </a:pPr>
                      <a:r>
                        <a:rPr lang="en-US" sz="1300" dirty="0" smtClean="0"/>
                        <a:t>Billy Summers (2021)</a:t>
                      </a:r>
                    </a:p>
                  </a:txBody>
                  <a:tcPr/>
                </a:tc>
                <a:tc>
                  <a:txBody>
                    <a:bodyPr/>
                    <a:lstStyle/>
                    <a:p>
                      <a:pPr>
                        <a:spcBef>
                          <a:spcPts val="0"/>
                        </a:spcBef>
                        <a:spcAft>
                          <a:spcPts val="500"/>
                        </a:spcAft>
                      </a:pPr>
                      <a:r>
                        <a:rPr lang="en-US" sz="1300" dirty="0" smtClean="0"/>
                        <a:t>0.911454</a:t>
                      </a:r>
                      <a:endParaRPr lang="en-US" sz="1300" dirty="0"/>
                    </a:p>
                  </a:txBody>
                  <a:tcPr/>
                </a:tc>
              </a:tr>
              <a:tr h="370840">
                <a:tc>
                  <a:txBody>
                    <a:bodyPr/>
                    <a:lstStyle/>
                    <a:p>
                      <a:pPr>
                        <a:spcBef>
                          <a:spcPts val="0"/>
                        </a:spcBef>
                        <a:spcAft>
                          <a:spcPts val="500"/>
                        </a:spcAft>
                      </a:pPr>
                      <a:r>
                        <a:rPr lang="en-US" sz="1300" b="0" dirty="0" smtClean="0"/>
                        <a:t>Bag Of Bones (1998)</a:t>
                      </a:r>
                      <a:endParaRPr lang="en-US" sz="1300" b="0" dirty="0"/>
                    </a:p>
                  </a:txBody>
                  <a:tcPr/>
                </a:tc>
                <a:tc>
                  <a:txBody>
                    <a:bodyPr/>
                    <a:lstStyle/>
                    <a:p>
                      <a:pPr marL="0" marR="0" indent="0" algn="l" defTabSz="914400" rtl="0" eaLnBrk="1" fontAlgn="auto" latinLnBrk="0" hangingPunct="1">
                        <a:lnSpc>
                          <a:spcPct val="100000"/>
                        </a:lnSpc>
                        <a:spcBef>
                          <a:spcPts val="0"/>
                        </a:spcBef>
                        <a:spcAft>
                          <a:spcPts val="500"/>
                        </a:spcAft>
                        <a:buClrTx/>
                        <a:buSzTx/>
                        <a:buFontTx/>
                        <a:buNone/>
                        <a:tabLst/>
                        <a:defRPr/>
                      </a:pPr>
                      <a:r>
                        <a:rPr lang="en-US" sz="1300" dirty="0" smtClean="0"/>
                        <a:t>0.933672</a:t>
                      </a:r>
                    </a:p>
                  </a:txBody>
                  <a:tcPr/>
                </a:tc>
                <a:tc>
                  <a:txBody>
                    <a:bodyPr/>
                    <a:lstStyle/>
                    <a:p>
                      <a:pPr>
                        <a:spcBef>
                          <a:spcPts val="0"/>
                        </a:spcBef>
                        <a:spcAft>
                          <a:spcPts val="500"/>
                        </a:spcAft>
                      </a:pPr>
                      <a:r>
                        <a:rPr lang="en-US" sz="1300" dirty="0" smtClean="0"/>
                        <a:t>The Regulators (1996)</a:t>
                      </a:r>
                      <a:endParaRPr lang="en-US" sz="1300" dirty="0"/>
                    </a:p>
                  </a:txBody>
                  <a:tcPr/>
                </a:tc>
                <a:tc>
                  <a:txBody>
                    <a:bodyPr/>
                    <a:lstStyle/>
                    <a:p>
                      <a:pPr>
                        <a:spcBef>
                          <a:spcPts val="0"/>
                        </a:spcBef>
                        <a:spcAft>
                          <a:spcPts val="500"/>
                        </a:spcAft>
                      </a:pPr>
                      <a:r>
                        <a:rPr lang="en-US" sz="1300" dirty="0" smtClean="0"/>
                        <a:t>0.910473</a:t>
                      </a:r>
                      <a:endParaRPr lang="en-US" sz="1300" dirty="0"/>
                    </a:p>
                  </a:txBody>
                  <a:tcPr/>
                </a:tc>
              </a:tr>
              <a:tr h="370840">
                <a:tc>
                  <a:txBody>
                    <a:bodyPr/>
                    <a:lstStyle/>
                    <a:p>
                      <a:pPr>
                        <a:spcBef>
                          <a:spcPts val="0"/>
                        </a:spcBef>
                        <a:spcAft>
                          <a:spcPts val="500"/>
                        </a:spcAft>
                      </a:pPr>
                      <a:r>
                        <a:rPr lang="en-US" sz="1300" b="0" dirty="0" smtClean="0"/>
                        <a:t>Needful Things (1991)</a:t>
                      </a:r>
                      <a:endParaRPr lang="en-US" sz="1300" b="0" dirty="0"/>
                    </a:p>
                  </a:txBody>
                  <a:tcPr/>
                </a:tc>
                <a:tc>
                  <a:txBody>
                    <a:bodyPr/>
                    <a:lstStyle/>
                    <a:p>
                      <a:pPr marL="0" marR="0" indent="0" algn="l" defTabSz="914400" rtl="0" eaLnBrk="1" fontAlgn="auto" latinLnBrk="0" hangingPunct="1">
                        <a:lnSpc>
                          <a:spcPct val="100000"/>
                        </a:lnSpc>
                        <a:spcBef>
                          <a:spcPts val="0"/>
                        </a:spcBef>
                        <a:spcAft>
                          <a:spcPts val="500"/>
                        </a:spcAft>
                        <a:buClrTx/>
                        <a:buSzTx/>
                        <a:buFontTx/>
                        <a:buNone/>
                        <a:tabLst/>
                        <a:defRPr/>
                      </a:pPr>
                      <a:r>
                        <a:rPr lang="en-US" sz="1300" dirty="0" smtClean="0"/>
                        <a:t>0.928754</a:t>
                      </a:r>
                    </a:p>
                  </a:txBody>
                  <a:tcPr/>
                </a:tc>
                <a:tc>
                  <a:txBody>
                    <a:bodyPr/>
                    <a:lstStyle/>
                    <a:p>
                      <a:pPr>
                        <a:spcBef>
                          <a:spcPts val="0"/>
                        </a:spcBef>
                        <a:spcAft>
                          <a:spcPts val="500"/>
                        </a:spcAft>
                      </a:pPr>
                      <a:r>
                        <a:rPr lang="en-US" sz="1300" dirty="0" smtClean="0"/>
                        <a:t>The Dark Tower (2004)</a:t>
                      </a:r>
                      <a:endParaRPr lang="en-US" sz="1300" dirty="0"/>
                    </a:p>
                  </a:txBody>
                  <a:tcPr/>
                </a:tc>
                <a:tc>
                  <a:txBody>
                    <a:bodyPr/>
                    <a:lstStyle/>
                    <a:p>
                      <a:pPr>
                        <a:spcBef>
                          <a:spcPts val="0"/>
                        </a:spcBef>
                        <a:spcAft>
                          <a:spcPts val="500"/>
                        </a:spcAft>
                      </a:pPr>
                      <a:r>
                        <a:rPr lang="en-US" sz="1300" dirty="0" smtClean="0"/>
                        <a:t>0.910413</a:t>
                      </a:r>
                      <a:endParaRPr lang="en-US" sz="1300" dirty="0"/>
                    </a:p>
                  </a:txBody>
                  <a:tcPr/>
                </a:tc>
              </a:tr>
              <a:tr h="370840">
                <a:tc>
                  <a:txBody>
                    <a:bodyPr/>
                    <a:lstStyle/>
                    <a:p>
                      <a:pPr>
                        <a:spcBef>
                          <a:spcPts val="0"/>
                        </a:spcBef>
                        <a:spcAft>
                          <a:spcPts val="500"/>
                        </a:spcAft>
                      </a:pPr>
                      <a:r>
                        <a:rPr lang="en-US" sz="1300" b="0" dirty="0" smtClean="0"/>
                        <a:t>Later (2021)</a:t>
                      </a:r>
                      <a:endParaRPr lang="en-US" sz="1300" b="0" dirty="0"/>
                    </a:p>
                  </a:txBody>
                  <a:tcPr/>
                </a:tc>
                <a:tc>
                  <a:txBody>
                    <a:bodyPr/>
                    <a:lstStyle/>
                    <a:p>
                      <a:pPr marL="0" marR="0" indent="0" algn="l" defTabSz="914400" rtl="0" eaLnBrk="1" fontAlgn="auto" latinLnBrk="0" hangingPunct="1">
                        <a:lnSpc>
                          <a:spcPct val="100000"/>
                        </a:lnSpc>
                        <a:spcBef>
                          <a:spcPts val="0"/>
                        </a:spcBef>
                        <a:spcAft>
                          <a:spcPts val="500"/>
                        </a:spcAft>
                        <a:buClrTx/>
                        <a:buSzTx/>
                        <a:buFontTx/>
                        <a:buNone/>
                        <a:tabLst/>
                        <a:defRPr/>
                      </a:pPr>
                      <a:r>
                        <a:rPr lang="en-US" sz="1300" dirty="0" smtClean="0"/>
                        <a:t>0.928649</a:t>
                      </a:r>
                    </a:p>
                  </a:txBody>
                  <a:tcPr/>
                </a:tc>
                <a:tc>
                  <a:txBody>
                    <a:bodyPr/>
                    <a:lstStyle/>
                    <a:p>
                      <a:pPr>
                        <a:spcBef>
                          <a:spcPts val="0"/>
                        </a:spcBef>
                        <a:spcAft>
                          <a:spcPts val="500"/>
                        </a:spcAft>
                      </a:pPr>
                      <a:r>
                        <a:rPr lang="en-US" sz="1300" dirty="0" smtClean="0"/>
                        <a:t>Elevation (2018)</a:t>
                      </a:r>
                      <a:endParaRPr lang="en-US" sz="1300" dirty="0"/>
                    </a:p>
                  </a:txBody>
                  <a:tcPr/>
                </a:tc>
                <a:tc>
                  <a:txBody>
                    <a:bodyPr/>
                    <a:lstStyle/>
                    <a:p>
                      <a:pPr>
                        <a:spcBef>
                          <a:spcPts val="0"/>
                        </a:spcBef>
                        <a:spcAft>
                          <a:spcPts val="500"/>
                        </a:spcAft>
                      </a:pPr>
                      <a:r>
                        <a:rPr lang="en-US" sz="1300" dirty="0" smtClean="0"/>
                        <a:t>0.907241</a:t>
                      </a:r>
                      <a:endParaRPr lang="en-US" sz="1300" dirty="0"/>
                    </a:p>
                  </a:txBody>
                  <a:tcPr/>
                </a:tc>
              </a:tr>
              <a:tr h="370840">
                <a:tc>
                  <a:txBody>
                    <a:bodyPr/>
                    <a:lstStyle/>
                    <a:p>
                      <a:pPr>
                        <a:spcBef>
                          <a:spcPts val="0"/>
                        </a:spcBef>
                        <a:spcAft>
                          <a:spcPts val="500"/>
                        </a:spcAft>
                      </a:pPr>
                      <a:r>
                        <a:rPr lang="en-US" sz="1300" b="0" dirty="0" err="1" smtClean="0"/>
                        <a:t>Duma</a:t>
                      </a:r>
                      <a:r>
                        <a:rPr lang="en-US" sz="1300" b="0" dirty="0" smtClean="0"/>
                        <a:t> Key (2008)</a:t>
                      </a:r>
                      <a:endParaRPr lang="en-US" sz="1300" b="0" dirty="0"/>
                    </a:p>
                  </a:txBody>
                  <a:tcPr/>
                </a:tc>
                <a:tc>
                  <a:txBody>
                    <a:bodyPr/>
                    <a:lstStyle/>
                    <a:p>
                      <a:pPr marL="0" marR="0" indent="0" algn="l" defTabSz="914400" rtl="0" eaLnBrk="1" fontAlgn="auto" latinLnBrk="0" hangingPunct="1">
                        <a:lnSpc>
                          <a:spcPct val="100000"/>
                        </a:lnSpc>
                        <a:spcBef>
                          <a:spcPts val="0"/>
                        </a:spcBef>
                        <a:spcAft>
                          <a:spcPts val="500"/>
                        </a:spcAft>
                        <a:buClrTx/>
                        <a:buSzTx/>
                        <a:buFontTx/>
                        <a:buNone/>
                        <a:tabLst/>
                        <a:defRPr/>
                      </a:pPr>
                      <a:r>
                        <a:rPr lang="en-US" sz="1300" dirty="0" smtClean="0"/>
                        <a:t>0.928171</a:t>
                      </a:r>
                    </a:p>
                  </a:txBody>
                  <a:tcPr/>
                </a:tc>
                <a:tc>
                  <a:txBody>
                    <a:bodyPr/>
                    <a:lstStyle/>
                    <a:p>
                      <a:pPr>
                        <a:spcBef>
                          <a:spcPts val="0"/>
                        </a:spcBef>
                        <a:spcAft>
                          <a:spcPts val="500"/>
                        </a:spcAft>
                      </a:pPr>
                      <a:r>
                        <a:rPr lang="en-US" sz="1300" dirty="0" smtClean="0"/>
                        <a:t>Blaze (2007)</a:t>
                      </a:r>
                      <a:endParaRPr lang="en-US" sz="1300" dirty="0"/>
                    </a:p>
                  </a:txBody>
                  <a:tcPr/>
                </a:tc>
                <a:tc>
                  <a:txBody>
                    <a:bodyPr/>
                    <a:lstStyle/>
                    <a:p>
                      <a:pPr>
                        <a:spcBef>
                          <a:spcPts val="0"/>
                        </a:spcBef>
                        <a:spcAft>
                          <a:spcPts val="500"/>
                        </a:spcAft>
                      </a:pPr>
                      <a:r>
                        <a:rPr lang="en-US" sz="1300" dirty="0" smtClean="0"/>
                        <a:t>0.895995</a:t>
                      </a:r>
                      <a:endParaRPr lang="en-US" sz="1300" dirty="0"/>
                    </a:p>
                  </a:txBody>
                  <a:tcPr/>
                </a:tc>
              </a:tr>
              <a:tr h="370840">
                <a:tc>
                  <a:txBody>
                    <a:bodyPr/>
                    <a:lstStyle/>
                    <a:p>
                      <a:pPr>
                        <a:spcBef>
                          <a:spcPts val="0"/>
                        </a:spcBef>
                        <a:spcAft>
                          <a:spcPts val="500"/>
                        </a:spcAft>
                      </a:pPr>
                      <a:r>
                        <a:rPr lang="en-US" sz="1300" b="0" dirty="0" smtClean="0"/>
                        <a:t>Doctor Sleep (2013)</a:t>
                      </a:r>
                      <a:endParaRPr lang="en-US" sz="1300" b="0" dirty="0"/>
                    </a:p>
                  </a:txBody>
                  <a:tcPr/>
                </a:tc>
                <a:tc>
                  <a:txBody>
                    <a:bodyPr/>
                    <a:lstStyle/>
                    <a:p>
                      <a:pPr marL="0" marR="0" indent="0" algn="l" defTabSz="914400" rtl="0" eaLnBrk="1" fontAlgn="auto" latinLnBrk="0" hangingPunct="1">
                        <a:lnSpc>
                          <a:spcPct val="100000"/>
                        </a:lnSpc>
                        <a:spcBef>
                          <a:spcPts val="0"/>
                        </a:spcBef>
                        <a:spcAft>
                          <a:spcPts val="500"/>
                        </a:spcAft>
                        <a:buClrTx/>
                        <a:buSzTx/>
                        <a:buFontTx/>
                        <a:buNone/>
                        <a:tabLst/>
                        <a:defRPr/>
                      </a:pPr>
                      <a:r>
                        <a:rPr lang="en-US" sz="1300" dirty="0" smtClean="0"/>
                        <a:t>0.923030</a:t>
                      </a:r>
                    </a:p>
                  </a:txBody>
                  <a:tcPr/>
                </a:tc>
                <a:tc>
                  <a:txBody>
                    <a:bodyPr/>
                    <a:lstStyle/>
                    <a:p>
                      <a:pPr>
                        <a:spcBef>
                          <a:spcPts val="0"/>
                        </a:spcBef>
                        <a:spcAft>
                          <a:spcPts val="500"/>
                        </a:spcAft>
                      </a:pPr>
                      <a:r>
                        <a:rPr lang="en-US" sz="1300" dirty="0" err="1" smtClean="0"/>
                        <a:t>Mr</a:t>
                      </a:r>
                      <a:r>
                        <a:rPr lang="en-US" sz="1300" dirty="0" smtClean="0"/>
                        <a:t> Mercedes (2014)</a:t>
                      </a:r>
                      <a:endParaRPr lang="en-US" sz="1300" dirty="0"/>
                    </a:p>
                  </a:txBody>
                  <a:tcPr/>
                </a:tc>
                <a:tc>
                  <a:txBody>
                    <a:bodyPr/>
                    <a:lstStyle/>
                    <a:p>
                      <a:pPr>
                        <a:spcBef>
                          <a:spcPts val="0"/>
                        </a:spcBef>
                        <a:spcAft>
                          <a:spcPts val="500"/>
                        </a:spcAft>
                      </a:pPr>
                      <a:r>
                        <a:rPr lang="en-US" sz="1300" dirty="0" smtClean="0"/>
                        <a:t>0.887420</a:t>
                      </a:r>
                      <a:endParaRPr lang="en-US" sz="1300" dirty="0"/>
                    </a:p>
                  </a:txBody>
                  <a:tcPr/>
                </a:tc>
              </a:tr>
              <a:tr h="370840">
                <a:tc>
                  <a:txBody>
                    <a:bodyPr/>
                    <a:lstStyle/>
                    <a:p>
                      <a:pPr>
                        <a:spcBef>
                          <a:spcPts val="0"/>
                        </a:spcBef>
                        <a:spcAft>
                          <a:spcPts val="500"/>
                        </a:spcAft>
                      </a:pPr>
                      <a:r>
                        <a:rPr lang="en-US" sz="1300" b="0" dirty="0" smtClean="0"/>
                        <a:t>The Institute (2019)</a:t>
                      </a:r>
                      <a:endParaRPr lang="en-US" sz="1300" b="0" dirty="0"/>
                    </a:p>
                  </a:txBody>
                  <a:tcPr/>
                </a:tc>
                <a:tc>
                  <a:txBody>
                    <a:bodyPr/>
                    <a:lstStyle/>
                    <a:p>
                      <a:pPr marL="0" marR="0" indent="0" algn="l" defTabSz="914400" rtl="0" eaLnBrk="1" fontAlgn="auto" latinLnBrk="0" hangingPunct="1">
                        <a:lnSpc>
                          <a:spcPct val="100000"/>
                        </a:lnSpc>
                        <a:spcBef>
                          <a:spcPts val="0"/>
                        </a:spcBef>
                        <a:spcAft>
                          <a:spcPts val="500"/>
                        </a:spcAft>
                        <a:buClrTx/>
                        <a:buSzTx/>
                        <a:buFontTx/>
                        <a:buNone/>
                        <a:tabLst/>
                        <a:defRPr/>
                      </a:pPr>
                      <a:r>
                        <a:rPr lang="en-US" sz="1300" dirty="0" smtClean="0"/>
                        <a:t>0.916117</a:t>
                      </a:r>
                    </a:p>
                  </a:txBody>
                  <a:tcPr/>
                </a:tc>
                <a:tc>
                  <a:txBody>
                    <a:bodyPr/>
                    <a:lstStyle/>
                    <a:p>
                      <a:pPr>
                        <a:spcBef>
                          <a:spcPts val="0"/>
                        </a:spcBef>
                        <a:spcAft>
                          <a:spcPts val="500"/>
                        </a:spcAft>
                      </a:pPr>
                      <a:r>
                        <a:rPr lang="en-US" sz="1300" dirty="0" smtClean="0"/>
                        <a:t>Insomnia (1994)</a:t>
                      </a:r>
                      <a:endParaRPr lang="en-US" sz="1300" dirty="0"/>
                    </a:p>
                  </a:txBody>
                  <a:tcPr/>
                </a:tc>
                <a:tc>
                  <a:txBody>
                    <a:bodyPr/>
                    <a:lstStyle/>
                    <a:p>
                      <a:pPr>
                        <a:spcBef>
                          <a:spcPts val="0"/>
                        </a:spcBef>
                        <a:spcAft>
                          <a:spcPts val="500"/>
                        </a:spcAft>
                      </a:pPr>
                      <a:r>
                        <a:rPr lang="en-US" sz="1300" dirty="0" smtClean="0"/>
                        <a:t>0.874596</a:t>
                      </a:r>
                      <a:endParaRPr lang="en-US" sz="1300"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b="1" dirty="0" smtClean="0"/>
              <a:t>Word frequency in all Stephen King novels</a:t>
            </a:r>
            <a:endParaRPr lang="en-US" sz="3200" b="1" dirty="0"/>
          </a:p>
        </p:txBody>
      </p:sp>
      <p:pic>
        <p:nvPicPr>
          <p:cNvPr id="4098" name="Picture 2" descr="C:\Users\Julia\Desktop\Untitled.png"/>
          <p:cNvPicPr>
            <a:picLocks noChangeAspect="1" noChangeArrowheads="1"/>
          </p:cNvPicPr>
          <p:nvPr/>
        </p:nvPicPr>
        <p:blipFill>
          <a:blip r:embed="rId2" cstate="print"/>
          <a:srcRect/>
          <a:stretch>
            <a:fillRect/>
          </a:stretch>
        </p:blipFill>
        <p:spPr bwMode="auto">
          <a:xfrm>
            <a:off x="2483768" y="1484784"/>
            <a:ext cx="3867150" cy="30861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b="1" dirty="0" smtClean="0"/>
              <a:t>Contacts</a:t>
            </a:r>
            <a:endParaRPr lang="en-US" sz="3200" b="1" dirty="0"/>
          </a:p>
        </p:txBody>
      </p:sp>
      <p:sp>
        <p:nvSpPr>
          <p:cNvPr id="4" name="Прямоугольник 3"/>
          <p:cNvSpPr/>
          <p:nvPr/>
        </p:nvSpPr>
        <p:spPr>
          <a:xfrm>
            <a:off x="1280592" y="1628800"/>
            <a:ext cx="7272808" cy="907941"/>
          </a:xfrm>
          <a:prstGeom prst="rect">
            <a:avLst/>
          </a:prstGeom>
        </p:spPr>
        <p:txBody>
          <a:bodyPr wrap="square">
            <a:spAutoFit/>
          </a:bodyPr>
          <a:lstStyle/>
          <a:p>
            <a:pPr>
              <a:spcAft>
                <a:spcPts val="600"/>
              </a:spcAft>
              <a:buFont typeface="Wingdings" pitchFamily="2" charset="2"/>
              <a:buChar char="§"/>
            </a:pPr>
            <a:r>
              <a:rPr lang="en-US" sz="2400" b="1" dirty="0" smtClean="0"/>
              <a:t> GITHUB:</a:t>
            </a:r>
            <a:r>
              <a:rPr lang="en-US" sz="2400" dirty="0" smtClean="0"/>
              <a:t> github.com/</a:t>
            </a:r>
            <a:r>
              <a:rPr lang="en-US" sz="2400" dirty="0" err="1" smtClean="0"/>
              <a:t>kooznitsa</a:t>
            </a:r>
            <a:endParaRPr lang="en-US" sz="2400" dirty="0" smtClean="0"/>
          </a:p>
          <a:p>
            <a:pPr>
              <a:spcAft>
                <a:spcPts val="600"/>
              </a:spcAft>
              <a:buFont typeface="Wingdings" pitchFamily="2" charset="2"/>
              <a:buChar char="§"/>
            </a:pPr>
            <a:r>
              <a:rPr lang="en-US" sz="2400" dirty="0" smtClean="0"/>
              <a:t> </a:t>
            </a:r>
            <a:r>
              <a:rPr lang="en-US" sz="2400" b="1" dirty="0" smtClean="0"/>
              <a:t>EMAIL:</a:t>
            </a:r>
            <a:r>
              <a:rPr lang="en-US" sz="2400" dirty="0" smtClean="0"/>
              <a:t> jukuznetswork@gmail.com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b="1" dirty="0" smtClean="0"/>
              <a:t>Scope of analysis</a:t>
            </a:r>
            <a:endParaRPr lang="en-US" sz="3600" b="1" dirty="0"/>
          </a:p>
        </p:txBody>
      </p:sp>
      <p:sp>
        <p:nvSpPr>
          <p:cNvPr id="3" name="Прямоугольник 2"/>
          <p:cNvSpPr/>
          <p:nvPr/>
        </p:nvSpPr>
        <p:spPr>
          <a:xfrm>
            <a:off x="467544" y="1340768"/>
            <a:ext cx="8352928" cy="369332"/>
          </a:xfrm>
          <a:prstGeom prst="rect">
            <a:avLst/>
          </a:prstGeom>
        </p:spPr>
        <p:txBody>
          <a:bodyPr wrap="square">
            <a:spAutoFit/>
          </a:bodyPr>
          <a:lstStyle/>
          <a:p>
            <a:r>
              <a:rPr lang="en-US" dirty="0" smtClean="0"/>
              <a:t>The analysis includes </a:t>
            </a:r>
            <a:r>
              <a:rPr lang="en-US" b="1" dirty="0" smtClean="0"/>
              <a:t>63 novels </a:t>
            </a:r>
            <a:r>
              <a:rPr lang="en-US" dirty="0" smtClean="0"/>
              <a:t>written by Stephen Kings and published as of May 2022.</a:t>
            </a:r>
            <a:endParaRPr lang="en-US" dirty="0"/>
          </a:p>
        </p:txBody>
      </p:sp>
      <p:graphicFrame>
        <p:nvGraphicFramePr>
          <p:cNvPr id="6" name="Таблица 5"/>
          <p:cNvGraphicFramePr>
            <a:graphicFrameLocks noGrp="1"/>
          </p:cNvGraphicFramePr>
          <p:nvPr/>
        </p:nvGraphicFramePr>
        <p:xfrm>
          <a:off x="503548" y="1844824"/>
          <a:ext cx="8136904" cy="4610100"/>
        </p:xfrm>
        <a:graphic>
          <a:graphicData uri="http://schemas.openxmlformats.org/drawingml/2006/table">
            <a:tbl>
              <a:tblPr>
                <a:tableStyleId>{5C22544A-7EE6-4342-B048-85BDC9FD1C3A}</a:tableStyleId>
              </a:tblPr>
              <a:tblGrid>
                <a:gridCol w="2034226"/>
                <a:gridCol w="2034226"/>
                <a:gridCol w="2034226"/>
                <a:gridCol w="2034226"/>
              </a:tblGrid>
              <a:tr h="370840">
                <a:tc>
                  <a:txBody>
                    <a:bodyPr/>
                    <a:lstStyle/>
                    <a:p>
                      <a:pPr>
                        <a:spcBef>
                          <a:spcPts val="0"/>
                        </a:spcBef>
                        <a:spcAft>
                          <a:spcPts val="500"/>
                        </a:spcAft>
                      </a:pPr>
                      <a:r>
                        <a:rPr lang="en-US" sz="1300" dirty="0" smtClean="0"/>
                        <a:t>1974</a:t>
                      </a:r>
                      <a:r>
                        <a:rPr lang="en-US" sz="1300" baseline="0" dirty="0" smtClean="0"/>
                        <a:t>     </a:t>
                      </a:r>
                      <a:r>
                        <a:rPr lang="en-US" sz="1300" dirty="0" smtClean="0"/>
                        <a:t>Carrie</a:t>
                      </a:r>
                    </a:p>
                    <a:p>
                      <a:pPr>
                        <a:spcBef>
                          <a:spcPts val="0"/>
                        </a:spcBef>
                        <a:spcAft>
                          <a:spcPts val="500"/>
                        </a:spcAft>
                      </a:pPr>
                      <a:r>
                        <a:rPr lang="en-US" sz="1300" dirty="0" smtClean="0"/>
                        <a:t>1975</a:t>
                      </a:r>
                      <a:r>
                        <a:rPr lang="en-US" sz="1300" baseline="0" dirty="0" smtClean="0"/>
                        <a:t>     </a:t>
                      </a:r>
                      <a:r>
                        <a:rPr lang="en-US" sz="1300" dirty="0" smtClean="0"/>
                        <a:t>'Salem's Lot</a:t>
                      </a:r>
                    </a:p>
                    <a:p>
                      <a:pPr>
                        <a:spcBef>
                          <a:spcPts val="0"/>
                        </a:spcBef>
                        <a:spcAft>
                          <a:spcPts val="500"/>
                        </a:spcAft>
                      </a:pPr>
                      <a:r>
                        <a:rPr lang="en-US" sz="1300" dirty="0" smtClean="0"/>
                        <a:t>1977</a:t>
                      </a:r>
                      <a:r>
                        <a:rPr lang="en-US" sz="1300" baseline="0" dirty="0" smtClean="0"/>
                        <a:t>     </a:t>
                      </a:r>
                      <a:r>
                        <a:rPr lang="en-US" sz="1300" dirty="0" smtClean="0"/>
                        <a:t>The Shining</a:t>
                      </a:r>
                    </a:p>
                    <a:p>
                      <a:pPr>
                        <a:spcBef>
                          <a:spcPts val="0"/>
                        </a:spcBef>
                        <a:spcAft>
                          <a:spcPts val="500"/>
                        </a:spcAft>
                      </a:pPr>
                      <a:r>
                        <a:rPr lang="en-US" sz="1300" dirty="0" smtClean="0"/>
                        <a:t>1977</a:t>
                      </a:r>
                      <a:r>
                        <a:rPr lang="en-US" sz="1300" baseline="0" dirty="0" smtClean="0"/>
                        <a:t>     </a:t>
                      </a:r>
                      <a:r>
                        <a:rPr lang="en-US" sz="1300" dirty="0" smtClean="0"/>
                        <a:t>Rage</a:t>
                      </a:r>
                    </a:p>
                    <a:p>
                      <a:pPr>
                        <a:spcBef>
                          <a:spcPts val="0"/>
                        </a:spcBef>
                        <a:spcAft>
                          <a:spcPts val="500"/>
                        </a:spcAft>
                      </a:pPr>
                      <a:r>
                        <a:rPr lang="en-US" sz="1300" dirty="0" smtClean="0"/>
                        <a:t>1979</a:t>
                      </a:r>
                      <a:r>
                        <a:rPr lang="en-US" sz="1300" baseline="0" dirty="0" smtClean="0"/>
                        <a:t>     </a:t>
                      </a:r>
                      <a:r>
                        <a:rPr lang="en-US" sz="1300" dirty="0" smtClean="0"/>
                        <a:t>The Long Walk</a:t>
                      </a:r>
                    </a:p>
                    <a:p>
                      <a:pPr>
                        <a:spcBef>
                          <a:spcPts val="0"/>
                        </a:spcBef>
                        <a:spcAft>
                          <a:spcPts val="500"/>
                        </a:spcAft>
                      </a:pPr>
                      <a:r>
                        <a:rPr lang="en-US" sz="1300" dirty="0" smtClean="0"/>
                        <a:t>1979</a:t>
                      </a:r>
                      <a:r>
                        <a:rPr lang="en-US" sz="1300" baseline="0" dirty="0" smtClean="0"/>
                        <a:t>     </a:t>
                      </a:r>
                      <a:r>
                        <a:rPr lang="en-US" sz="1300" dirty="0" smtClean="0"/>
                        <a:t>The Dead Zone</a:t>
                      </a:r>
                    </a:p>
                    <a:p>
                      <a:pPr>
                        <a:spcBef>
                          <a:spcPts val="0"/>
                        </a:spcBef>
                        <a:spcAft>
                          <a:spcPts val="500"/>
                        </a:spcAft>
                      </a:pPr>
                      <a:r>
                        <a:rPr lang="en-US" sz="1300" dirty="0" smtClean="0"/>
                        <a:t>1980</a:t>
                      </a:r>
                      <a:r>
                        <a:rPr lang="en-US" sz="1300" baseline="0" dirty="0" smtClean="0"/>
                        <a:t>     </a:t>
                      </a:r>
                      <a:r>
                        <a:rPr lang="en-US" sz="1300" dirty="0" err="1" smtClean="0"/>
                        <a:t>Firestarter</a:t>
                      </a:r>
                      <a:endParaRPr lang="en-US" sz="1300" dirty="0" smtClean="0"/>
                    </a:p>
                    <a:p>
                      <a:pPr>
                        <a:spcBef>
                          <a:spcPts val="0"/>
                        </a:spcBef>
                        <a:spcAft>
                          <a:spcPts val="500"/>
                        </a:spcAft>
                      </a:pPr>
                      <a:r>
                        <a:rPr lang="en-US" sz="1300" dirty="0" smtClean="0"/>
                        <a:t>1981</a:t>
                      </a:r>
                      <a:r>
                        <a:rPr lang="en-US" sz="1300" baseline="0" dirty="0" smtClean="0"/>
                        <a:t>     </a:t>
                      </a:r>
                      <a:r>
                        <a:rPr lang="en-US" sz="1300" dirty="0" smtClean="0"/>
                        <a:t>Roadwork</a:t>
                      </a:r>
                    </a:p>
                    <a:p>
                      <a:pPr>
                        <a:spcBef>
                          <a:spcPts val="0"/>
                        </a:spcBef>
                        <a:spcAft>
                          <a:spcPts val="500"/>
                        </a:spcAft>
                      </a:pPr>
                      <a:r>
                        <a:rPr lang="en-US" sz="1300" dirty="0" smtClean="0"/>
                        <a:t>1981</a:t>
                      </a:r>
                      <a:r>
                        <a:rPr lang="en-US" sz="1300" baseline="0" dirty="0" smtClean="0"/>
                        <a:t>     </a:t>
                      </a:r>
                      <a:r>
                        <a:rPr lang="en-US" sz="1300" dirty="0" err="1" smtClean="0"/>
                        <a:t>Cujo</a:t>
                      </a:r>
                      <a:endParaRPr lang="en-US" sz="1300" dirty="0" smtClean="0"/>
                    </a:p>
                    <a:p>
                      <a:pPr>
                        <a:spcBef>
                          <a:spcPts val="0"/>
                        </a:spcBef>
                        <a:spcAft>
                          <a:spcPts val="500"/>
                        </a:spcAft>
                      </a:pPr>
                      <a:r>
                        <a:rPr lang="en-US" sz="1300" dirty="0" smtClean="0"/>
                        <a:t>1982</a:t>
                      </a:r>
                      <a:r>
                        <a:rPr lang="en-US" sz="1300" baseline="0" dirty="0" smtClean="0"/>
                        <a:t>     </a:t>
                      </a:r>
                      <a:r>
                        <a:rPr lang="en-US" sz="1300" dirty="0" smtClean="0"/>
                        <a:t>The Running Man</a:t>
                      </a:r>
                    </a:p>
                    <a:p>
                      <a:pPr>
                        <a:spcBef>
                          <a:spcPts val="0"/>
                        </a:spcBef>
                        <a:spcAft>
                          <a:spcPts val="500"/>
                        </a:spcAft>
                      </a:pPr>
                      <a:r>
                        <a:rPr lang="en-US" sz="1300" dirty="0" smtClean="0"/>
                        <a:t>1982</a:t>
                      </a:r>
                      <a:r>
                        <a:rPr lang="en-US" sz="1300" baseline="0" dirty="0" smtClean="0"/>
                        <a:t>     </a:t>
                      </a:r>
                      <a:r>
                        <a:rPr lang="en-US" sz="1300" dirty="0" smtClean="0"/>
                        <a:t>The Gunslinger</a:t>
                      </a:r>
                    </a:p>
                    <a:p>
                      <a:pPr>
                        <a:spcBef>
                          <a:spcPts val="0"/>
                        </a:spcBef>
                        <a:spcAft>
                          <a:spcPts val="500"/>
                        </a:spcAft>
                      </a:pPr>
                      <a:r>
                        <a:rPr lang="en-US" sz="1300" dirty="0" smtClean="0"/>
                        <a:t>1983</a:t>
                      </a:r>
                      <a:r>
                        <a:rPr lang="en-US" sz="1300" baseline="0" dirty="0" smtClean="0"/>
                        <a:t>     </a:t>
                      </a:r>
                      <a:r>
                        <a:rPr lang="en-US" sz="1300" dirty="0" smtClean="0"/>
                        <a:t>Christine</a:t>
                      </a:r>
                    </a:p>
                    <a:p>
                      <a:pPr>
                        <a:spcBef>
                          <a:spcPts val="0"/>
                        </a:spcBef>
                        <a:spcAft>
                          <a:spcPts val="500"/>
                        </a:spcAft>
                      </a:pPr>
                      <a:r>
                        <a:rPr lang="en-US" sz="1300" dirty="0" smtClean="0"/>
                        <a:t>1983</a:t>
                      </a:r>
                      <a:r>
                        <a:rPr lang="en-US" sz="1300" baseline="0" dirty="0" smtClean="0"/>
                        <a:t>     </a:t>
                      </a:r>
                      <a:r>
                        <a:rPr lang="en-US" sz="1300" dirty="0" smtClean="0"/>
                        <a:t>Pet </a:t>
                      </a:r>
                      <a:r>
                        <a:rPr lang="en-US" sz="1300" dirty="0" err="1" smtClean="0"/>
                        <a:t>Sematary</a:t>
                      </a:r>
                      <a:endParaRPr lang="en-US" sz="1300" dirty="0" smtClean="0"/>
                    </a:p>
                    <a:p>
                      <a:pPr>
                        <a:spcBef>
                          <a:spcPts val="0"/>
                        </a:spcBef>
                        <a:spcAft>
                          <a:spcPts val="500"/>
                        </a:spcAft>
                      </a:pPr>
                      <a:r>
                        <a:rPr lang="en-US" sz="1300" dirty="0" smtClean="0"/>
                        <a:t>1983</a:t>
                      </a:r>
                      <a:r>
                        <a:rPr lang="en-US" sz="1300" baseline="0" dirty="0" smtClean="0"/>
                        <a:t>     </a:t>
                      </a:r>
                      <a:r>
                        <a:rPr lang="en-US" sz="1300" dirty="0" smtClean="0"/>
                        <a:t>Cycle of the Werewolf</a:t>
                      </a:r>
                    </a:p>
                    <a:p>
                      <a:pPr>
                        <a:spcBef>
                          <a:spcPts val="0"/>
                        </a:spcBef>
                        <a:spcAft>
                          <a:spcPts val="500"/>
                        </a:spcAft>
                      </a:pPr>
                      <a:r>
                        <a:rPr lang="en-US" sz="1300" dirty="0" smtClean="0"/>
                        <a:t>1984</a:t>
                      </a:r>
                      <a:r>
                        <a:rPr lang="en-US" sz="1300" baseline="0" dirty="0" smtClean="0"/>
                        <a:t>     </a:t>
                      </a:r>
                      <a:r>
                        <a:rPr lang="en-US" sz="1300" dirty="0" smtClean="0"/>
                        <a:t>The Talisman</a:t>
                      </a:r>
                    </a:p>
                    <a:p>
                      <a:pPr>
                        <a:spcBef>
                          <a:spcPts val="0"/>
                        </a:spcBef>
                        <a:spcAft>
                          <a:spcPts val="500"/>
                        </a:spcAft>
                      </a:pPr>
                      <a:r>
                        <a:rPr lang="en-US" sz="1300" dirty="0" smtClean="0"/>
                        <a:t>1984</a:t>
                      </a:r>
                      <a:r>
                        <a:rPr lang="en-US" sz="1300" baseline="0" dirty="0" smtClean="0"/>
                        <a:t>     </a:t>
                      </a:r>
                      <a:r>
                        <a:rPr lang="en-US" sz="1300" dirty="0" smtClean="0"/>
                        <a:t>The Eyes of the Dragon</a:t>
                      </a:r>
                      <a:endParaRPr lang="en-US" sz="1300" dirty="0"/>
                    </a:p>
                  </a:txBody>
                  <a:tcPr/>
                </a:tc>
                <a:tc>
                  <a:txBody>
                    <a:bodyPr/>
                    <a:lstStyle/>
                    <a:p>
                      <a:pPr>
                        <a:spcBef>
                          <a:spcPts val="0"/>
                        </a:spcBef>
                        <a:spcAft>
                          <a:spcPts val="500"/>
                        </a:spcAft>
                      </a:pPr>
                      <a:r>
                        <a:rPr lang="en-US" sz="1300" dirty="0" smtClean="0"/>
                        <a:t>1984</a:t>
                      </a:r>
                      <a:r>
                        <a:rPr lang="en-US" sz="1300" baseline="0" dirty="0" smtClean="0"/>
                        <a:t>     </a:t>
                      </a:r>
                      <a:r>
                        <a:rPr lang="en-US" sz="1300" dirty="0" smtClean="0"/>
                        <a:t>Thinner</a:t>
                      </a:r>
                    </a:p>
                    <a:p>
                      <a:pPr>
                        <a:spcBef>
                          <a:spcPts val="0"/>
                        </a:spcBef>
                        <a:spcAft>
                          <a:spcPts val="500"/>
                        </a:spcAft>
                      </a:pPr>
                      <a:r>
                        <a:rPr lang="en-US" sz="1300" dirty="0" smtClean="0"/>
                        <a:t>1986</a:t>
                      </a:r>
                      <a:r>
                        <a:rPr lang="en-US" sz="1300" baseline="0" dirty="0" smtClean="0"/>
                        <a:t>     </a:t>
                      </a:r>
                      <a:r>
                        <a:rPr lang="en-US" sz="1300" dirty="0" smtClean="0"/>
                        <a:t>It</a:t>
                      </a:r>
                    </a:p>
                    <a:p>
                      <a:pPr>
                        <a:spcBef>
                          <a:spcPts val="0"/>
                        </a:spcBef>
                        <a:spcAft>
                          <a:spcPts val="500"/>
                        </a:spcAft>
                      </a:pPr>
                      <a:r>
                        <a:rPr lang="en-US" sz="1300" dirty="0" smtClean="0"/>
                        <a:t>1987</a:t>
                      </a:r>
                      <a:r>
                        <a:rPr lang="en-US" sz="1300" baseline="0" dirty="0" smtClean="0"/>
                        <a:t>     </a:t>
                      </a:r>
                      <a:r>
                        <a:rPr lang="en-US" sz="1300" dirty="0" smtClean="0"/>
                        <a:t>The Drawing of the Three</a:t>
                      </a:r>
                    </a:p>
                    <a:p>
                      <a:pPr>
                        <a:spcBef>
                          <a:spcPts val="0"/>
                        </a:spcBef>
                        <a:spcAft>
                          <a:spcPts val="500"/>
                        </a:spcAft>
                      </a:pPr>
                      <a:r>
                        <a:rPr lang="en-US" sz="1300" dirty="0" smtClean="0"/>
                        <a:t>1987</a:t>
                      </a:r>
                      <a:r>
                        <a:rPr lang="en-US" sz="1300" baseline="0" dirty="0" smtClean="0"/>
                        <a:t>     </a:t>
                      </a:r>
                      <a:r>
                        <a:rPr lang="en-US" sz="1300" dirty="0" smtClean="0"/>
                        <a:t>Misery</a:t>
                      </a:r>
                    </a:p>
                    <a:p>
                      <a:pPr>
                        <a:spcBef>
                          <a:spcPts val="0"/>
                        </a:spcBef>
                        <a:spcAft>
                          <a:spcPts val="500"/>
                        </a:spcAft>
                      </a:pPr>
                      <a:r>
                        <a:rPr lang="en-US" sz="1300" dirty="0" smtClean="0"/>
                        <a:t>1987</a:t>
                      </a:r>
                      <a:r>
                        <a:rPr lang="en-US" sz="1300" baseline="0" dirty="0" smtClean="0"/>
                        <a:t>     </a:t>
                      </a:r>
                      <a:r>
                        <a:rPr lang="en-US" sz="1300" dirty="0" smtClean="0"/>
                        <a:t>The </a:t>
                      </a:r>
                      <a:r>
                        <a:rPr lang="en-US" sz="1300" dirty="0" err="1" smtClean="0"/>
                        <a:t>Tommyknockers</a:t>
                      </a:r>
                      <a:endParaRPr lang="en-US" sz="1300" dirty="0" smtClean="0"/>
                    </a:p>
                    <a:p>
                      <a:pPr>
                        <a:spcBef>
                          <a:spcPts val="0"/>
                        </a:spcBef>
                        <a:spcAft>
                          <a:spcPts val="500"/>
                        </a:spcAft>
                      </a:pPr>
                      <a:r>
                        <a:rPr lang="en-US" sz="1300" dirty="0" smtClean="0"/>
                        <a:t>1989</a:t>
                      </a:r>
                      <a:r>
                        <a:rPr lang="en-US" sz="1300" baseline="0" dirty="0" smtClean="0"/>
                        <a:t>     </a:t>
                      </a:r>
                      <a:r>
                        <a:rPr lang="en-US" sz="1300" dirty="0" smtClean="0"/>
                        <a:t>The Dark Half</a:t>
                      </a:r>
                    </a:p>
                    <a:p>
                      <a:pPr>
                        <a:spcBef>
                          <a:spcPts val="0"/>
                        </a:spcBef>
                        <a:spcAft>
                          <a:spcPts val="500"/>
                        </a:spcAft>
                      </a:pPr>
                      <a:r>
                        <a:rPr lang="en-US" sz="1300" dirty="0" smtClean="0"/>
                        <a:t>1990</a:t>
                      </a:r>
                      <a:r>
                        <a:rPr lang="en-US" sz="1300" baseline="0" dirty="0" smtClean="0"/>
                        <a:t>     </a:t>
                      </a:r>
                      <a:r>
                        <a:rPr lang="en-US" sz="1300" dirty="0" smtClean="0"/>
                        <a:t>The Stand</a:t>
                      </a:r>
                    </a:p>
                    <a:p>
                      <a:pPr>
                        <a:spcBef>
                          <a:spcPts val="0"/>
                        </a:spcBef>
                        <a:spcAft>
                          <a:spcPts val="500"/>
                        </a:spcAft>
                      </a:pPr>
                      <a:r>
                        <a:rPr lang="en-US" sz="1300" dirty="0" smtClean="0"/>
                        <a:t>1991</a:t>
                      </a:r>
                      <a:r>
                        <a:rPr lang="en-US" sz="1300" baseline="0" dirty="0" smtClean="0"/>
                        <a:t>     </a:t>
                      </a:r>
                      <a:r>
                        <a:rPr lang="en-US" sz="1300" dirty="0" smtClean="0"/>
                        <a:t>The Waste Lands</a:t>
                      </a:r>
                    </a:p>
                    <a:p>
                      <a:pPr>
                        <a:spcBef>
                          <a:spcPts val="0"/>
                        </a:spcBef>
                        <a:spcAft>
                          <a:spcPts val="500"/>
                        </a:spcAft>
                      </a:pPr>
                      <a:r>
                        <a:rPr lang="en-US" sz="1300" dirty="0" smtClean="0"/>
                        <a:t>1991</a:t>
                      </a:r>
                      <a:r>
                        <a:rPr lang="en-US" sz="1300" baseline="0" dirty="0" smtClean="0"/>
                        <a:t>     </a:t>
                      </a:r>
                      <a:r>
                        <a:rPr lang="en-US" sz="1300" dirty="0" smtClean="0"/>
                        <a:t>Needful Things</a:t>
                      </a:r>
                    </a:p>
                    <a:p>
                      <a:pPr>
                        <a:spcBef>
                          <a:spcPts val="0"/>
                        </a:spcBef>
                        <a:spcAft>
                          <a:spcPts val="500"/>
                        </a:spcAft>
                      </a:pPr>
                      <a:r>
                        <a:rPr lang="en-US" sz="1300" dirty="0" smtClean="0"/>
                        <a:t>1992</a:t>
                      </a:r>
                      <a:r>
                        <a:rPr lang="en-US" sz="1300" baseline="0" dirty="0" smtClean="0"/>
                        <a:t>     </a:t>
                      </a:r>
                      <a:r>
                        <a:rPr lang="en-US" sz="1300" dirty="0" smtClean="0"/>
                        <a:t>Gerald's Game</a:t>
                      </a:r>
                    </a:p>
                    <a:p>
                      <a:pPr>
                        <a:spcBef>
                          <a:spcPts val="0"/>
                        </a:spcBef>
                        <a:spcAft>
                          <a:spcPts val="500"/>
                        </a:spcAft>
                      </a:pPr>
                      <a:r>
                        <a:rPr lang="en-US" sz="1300" dirty="0" smtClean="0"/>
                        <a:t>1992</a:t>
                      </a:r>
                      <a:r>
                        <a:rPr lang="en-US" sz="1300" baseline="0" dirty="0" smtClean="0"/>
                        <a:t>     </a:t>
                      </a:r>
                      <a:r>
                        <a:rPr lang="en-US" sz="1300" dirty="0" smtClean="0"/>
                        <a:t>Dolores Claiborne</a:t>
                      </a:r>
                    </a:p>
                    <a:p>
                      <a:pPr>
                        <a:spcBef>
                          <a:spcPts val="0"/>
                        </a:spcBef>
                        <a:spcAft>
                          <a:spcPts val="500"/>
                        </a:spcAft>
                      </a:pPr>
                      <a:r>
                        <a:rPr lang="en-US" sz="1300" dirty="0" smtClean="0"/>
                        <a:t>1994</a:t>
                      </a:r>
                      <a:r>
                        <a:rPr lang="en-US" sz="1300" baseline="0" dirty="0" smtClean="0"/>
                        <a:t>     </a:t>
                      </a:r>
                      <a:r>
                        <a:rPr lang="en-US" sz="1300" dirty="0" smtClean="0"/>
                        <a:t>Insomnia</a:t>
                      </a:r>
                    </a:p>
                    <a:p>
                      <a:pPr>
                        <a:spcBef>
                          <a:spcPts val="0"/>
                        </a:spcBef>
                        <a:spcAft>
                          <a:spcPts val="500"/>
                        </a:spcAft>
                      </a:pPr>
                      <a:r>
                        <a:rPr lang="en-US" sz="1300" dirty="0" smtClean="0"/>
                        <a:t>1995</a:t>
                      </a:r>
                      <a:r>
                        <a:rPr lang="en-US" sz="1300" baseline="0" dirty="0" smtClean="0"/>
                        <a:t>     </a:t>
                      </a:r>
                      <a:r>
                        <a:rPr lang="en-US" sz="1300" dirty="0" smtClean="0"/>
                        <a:t>Rose Madder</a:t>
                      </a:r>
                    </a:p>
                    <a:p>
                      <a:pPr>
                        <a:spcBef>
                          <a:spcPts val="0"/>
                        </a:spcBef>
                        <a:spcAft>
                          <a:spcPts val="500"/>
                        </a:spcAft>
                      </a:pPr>
                      <a:r>
                        <a:rPr lang="en-US" sz="1300" dirty="0" smtClean="0"/>
                        <a:t>1996</a:t>
                      </a:r>
                      <a:r>
                        <a:rPr lang="en-US" sz="1300" baseline="0" dirty="0" smtClean="0"/>
                        <a:t>     </a:t>
                      </a:r>
                      <a:r>
                        <a:rPr lang="en-US" sz="1300" dirty="0" smtClean="0"/>
                        <a:t>The Green Mile</a:t>
                      </a:r>
                    </a:p>
                    <a:p>
                      <a:pPr>
                        <a:spcBef>
                          <a:spcPts val="0"/>
                        </a:spcBef>
                        <a:spcAft>
                          <a:spcPts val="500"/>
                        </a:spcAft>
                      </a:pPr>
                      <a:r>
                        <a:rPr lang="en-US" sz="1300" dirty="0" smtClean="0"/>
                        <a:t>1996</a:t>
                      </a:r>
                      <a:r>
                        <a:rPr lang="en-US" sz="1300" baseline="0" dirty="0" smtClean="0"/>
                        <a:t>     </a:t>
                      </a:r>
                      <a:r>
                        <a:rPr lang="en-US" sz="1300" dirty="0" smtClean="0"/>
                        <a:t>Desperation</a:t>
                      </a:r>
                    </a:p>
                    <a:p>
                      <a:pPr>
                        <a:spcBef>
                          <a:spcPts val="0"/>
                        </a:spcBef>
                        <a:spcAft>
                          <a:spcPts val="500"/>
                        </a:spcAft>
                      </a:pPr>
                      <a:r>
                        <a:rPr lang="en-US" sz="1300" dirty="0" smtClean="0"/>
                        <a:t>1996</a:t>
                      </a:r>
                      <a:r>
                        <a:rPr lang="en-US" sz="1300" baseline="0" dirty="0" smtClean="0"/>
                        <a:t>     </a:t>
                      </a:r>
                      <a:r>
                        <a:rPr lang="en-US" sz="1300" dirty="0" smtClean="0"/>
                        <a:t>The Regulators</a:t>
                      </a:r>
                      <a:endParaRPr lang="en-US" sz="1300" dirty="0"/>
                    </a:p>
                  </a:txBody>
                  <a:tcPr/>
                </a:tc>
                <a:tc>
                  <a:txBody>
                    <a:bodyPr/>
                    <a:lstStyle/>
                    <a:p>
                      <a:pPr>
                        <a:spcBef>
                          <a:spcPts val="0"/>
                        </a:spcBef>
                        <a:spcAft>
                          <a:spcPts val="500"/>
                        </a:spcAft>
                      </a:pPr>
                      <a:r>
                        <a:rPr lang="en-US" sz="1300" dirty="0" smtClean="0"/>
                        <a:t>1997</a:t>
                      </a:r>
                      <a:r>
                        <a:rPr lang="en-US" sz="1300" baseline="0" dirty="0" smtClean="0"/>
                        <a:t>     </a:t>
                      </a:r>
                      <a:r>
                        <a:rPr lang="en-US" sz="1300" dirty="0" smtClean="0"/>
                        <a:t>Wizard and Glass</a:t>
                      </a:r>
                    </a:p>
                    <a:p>
                      <a:pPr>
                        <a:spcBef>
                          <a:spcPts val="0"/>
                        </a:spcBef>
                        <a:spcAft>
                          <a:spcPts val="500"/>
                        </a:spcAft>
                      </a:pPr>
                      <a:r>
                        <a:rPr lang="en-US" sz="1300" dirty="0" smtClean="0"/>
                        <a:t>1998</a:t>
                      </a:r>
                      <a:r>
                        <a:rPr lang="en-US" sz="1300" baseline="0" dirty="0" smtClean="0"/>
                        <a:t>     </a:t>
                      </a:r>
                      <a:r>
                        <a:rPr lang="en-US" sz="1300" dirty="0" smtClean="0"/>
                        <a:t>Bag of Bones</a:t>
                      </a:r>
                    </a:p>
                    <a:p>
                      <a:pPr>
                        <a:spcBef>
                          <a:spcPts val="0"/>
                        </a:spcBef>
                        <a:spcAft>
                          <a:spcPts val="500"/>
                        </a:spcAft>
                      </a:pPr>
                      <a:r>
                        <a:rPr lang="en-US" sz="1300" dirty="0" smtClean="0"/>
                        <a:t>1999</a:t>
                      </a:r>
                      <a:r>
                        <a:rPr lang="en-US" sz="1300" baseline="0" dirty="0" smtClean="0"/>
                        <a:t>     </a:t>
                      </a:r>
                      <a:r>
                        <a:rPr lang="en-US" sz="1300" dirty="0" smtClean="0"/>
                        <a:t>The Girl Who Loved Tom Gordon</a:t>
                      </a:r>
                    </a:p>
                    <a:p>
                      <a:pPr>
                        <a:spcBef>
                          <a:spcPts val="0"/>
                        </a:spcBef>
                        <a:spcAft>
                          <a:spcPts val="500"/>
                        </a:spcAft>
                      </a:pPr>
                      <a:r>
                        <a:rPr lang="en-US" sz="1300" dirty="0" smtClean="0"/>
                        <a:t>2001</a:t>
                      </a:r>
                      <a:r>
                        <a:rPr lang="en-US" sz="1300" baseline="0" dirty="0" smtClean="0"/>
                        <a:t>     </a:t>
                      </a:r>
                      <a:r>
                        <a:rPr lang="en-US" sz="1300" dirty="0" err="1" smtClean="0"/>
                        <a:t>Dreamcatcher</a:t>
                      </a:r>
                      <a:endParaRPr lang="en-US" sz="1300" dirty="0" smtClean="0"/>
                    </a:p>
                    <a:p>
                      <a:pPr>
                        <a:spcBef>
                          <a:spcPts val="0"/>
                        </a:spcBef>
                        <a:spcAft>
                          <a:spcPts val="500"/>
                        </a:spcAft>
                      </a:pPr>
                      <a:r>
                        <a:rPr lang="en-US" sz="1300" dirty="0" smtClean="0"/>
                        <a:t>2001</a:t>
                      </a:r>
                      <a:r>
                        <a:rPr lang="en-US" sz="1300" baseline="0" dirty="0" smtClean="0"/>
                        <a:t>     </a:t>
                      </a:r>
                      <a:r>
                        <a:rPr lang="en-US" sz="1300" dirty="0" smtClean="0"/>
                        <a:t>Black House</a:t>
                      </a:r>
                    </a:p>
                    <a:p>
                      <a:pPr>
                        <a:spcBef>
                          <a:spcPts val="0"/>
                        </a:spcBef>
                        <a:spcAft>
                          <a:spcPts val="500"/>
                        </a:spcAft>
                      </a:pPr>
                      <a:r>
                        <a:rPr lang="en-US" sz="1300" dirty="0" smtClean="0"/>
                        <a:t>2002</a:t>
                      </a:r>
                      <a:r>
                        <a:rPr lang="en-US" sz="1300" baseline="0" dirty="0" smtClean="0"/>
                        <a:t>     </a:t>
                      </a:r>
                      <a:r>
                        <a:rPr lang="en-US" sz="1300" dirty="0" smtClean="0"/>
                        <a:t>From a Buick 8</a:t>
                      </a:r>
                    </a:p>
                    <a:p>
                      <a:pPr>
                        <a:spcBef>
                          <a:spcPts val="0"/>
                        </a:spcBef>
                        <a:spcAft>
                          <a:spcPts val="500"/>
                        </a:spcAft>
                      </a:pPr>
                      <a:r>
                        <a:rPr lang="en-US" sz="1300" dirty="0" smtClean="0"/>
                        <a:t>2003</a:t>
                      </a:r>
                      <a:r>
                        <a:rPr lang="en-US" sz="1300" baseline="0" dirty="0" smtClean="0"/>
                        <a:t>     </a:t>
                      </a:r>
                      <a:r>
                        <a:rPr lang="en-US" sz="1300" dirty="0" smtClean="0"/>
                        <a:t>Wolves of the Calla</a:t>
                      </a:r>
                    </a:p>
                    <a:p>
                      <a:pPr>
                        <a:spcBef>
                          <a:spcPts val="0"/>
                        </a:spcBef>
                        <a:spcAft>
                          <a:spcPts val="500"/>
                        </a:spcAft>
                      </a:pPr>
                      <a:r>
                        <a:rPr lang="en-US" sz="1300" dirty="0" smtClean="0"/>
                        <a:t>2004</a:t>
                      </a:r>
                      <a:r>
                        <a:rPr lang="en-US" sz="1300" baseline="0" dirty="0" smtClean="0"/>
                        <a:t>     </a:t>
                      </a:r>
                      <a:r>
                        <a:rPr lang="en-US" sz="1300" dirty="0" smtClean="0"/>
                        <a:t>Song of Susannah</a:t>
                      </a:r>
                    </a:p>
                    <a:p>
                      <a:pPr>
                        <a:spcBef>
                          <a:spcPts val="0"/>
                        </a:spcBef>
                        <a:spcAft>
                          <a:spcPts val="500"/>
                        </a:spcAft>
                      </a:pPr>
                      <a:r>
                        <a:rPr lang="en-US" sz="1300" dirty="0" smtClean="0"/>
                        <a:t>2004</a:t>
                      </a:r>
                      <a:r>
                        <a:rPr lang="en-US" sz="1300" baseline="0" dirty="0" smtClean="0"/>
                        <a:t>     </a:t>
                      </a:r>
                      <a:r>
                        <a:rPr lang="en-US" sz="1300" dirty="0" smtClean="0"/>
                        <a:t>The Dark Tower</a:t>
                      </a:r>
                    </a:p>
                    <a:p>
                      <a:pPr>
                        <a:spcBef>
                          <a:spcPts val="0"/>
                        </a:spcBef>
                        <a:spcAft>
                          <a:spcPts val="500"/>
                        </a:spcAft>
                      </a:pPr>
                      <a:r>
                        <a:rPr lang="en-US" sz="1300" dirty="0" smtClean="0"/>
                        <a:t>2005</a:t>
                      </a:r>
                      <a:r>
                        <a:rPr lang="en-US" sz="1300" baseline="0" dirty="0" smtClean="0"/>
                        <a:t>     </a:t>
                      </a:r>
                      <a:r>
                        <a:rPr lang="en-US" sz="1300" dirty="0" smtClean="0"/>
                        <a:t>The Colorado Kid</a:t>
                      </a:r>
                    </a:p>
                    <a:p>
                      <a:pPr>
                        <a:spcBef>
                          <a:spcPts val="0"/>
                        </a:spcBef>
                        <a:spcAft>
                          <a:spcPts val="500"/>
                        </a:spcAft>
                      </a:pPr>
                      <a:r>
                        <a:rPr lang="en-US" sz="1300" dirty="0" smtClean="0"/>
                        <a:t>2006</a:t>
                      </a:r>
                      <a:r>
                        <a:rPr lang="en-US" sz="1300" baseline="0" dirty="0" smtClean="0"/>
                        <a:t>     </a:t>
                      </a:r>
                      <a:r>
                        <a:rPr lang="en-US" sz="1300" dirty="0" smtClean="0"/>
                        <a:t>Cell</a:t>
                      </a:r>
                    </a:p>
                    <a:p>
                      <a:pPr>
                        <a:spcBef>
                          <a:spcPts val="0"/>
                        </a:spcBef>
                        <a:spcAft>
                          <a:spcPts val="500"/>
                        </a:spcAft>
                      </a:pPr>
                      <a:r>
                        <a:rPr lang="en-US" sz="1300" dirty="0" smtClean="0"/>
                        <a:t>2006</a:t>
                      </a:r>
                      <a:r>
                        <a:rPr lang="en-US" sz="1300" baseline="0" dirty="0" smtClean="0"/>
                        <a:t>     </a:t>
                      </a:r>
                      <a:r>
                        <a:rPr lang="en-US" sz="1300" dirty="0" err="1" smtClean="0"/>
                        <a:t>Lisey's</a:t>
                      </a:r>
                      <a:r>
                        <a:rPr lang="en-US" sz="1300" dirty="0" smtClean="0"/>
                        <a:t> Story</a:t>
                      </a:r>
                    </a:p>
                    <a:p>
                      <a:pPr>
                        <a:spcBef>
                          <a:spcPts val="0"/>
                        </a:spcBef>
                        <a:spcAft>
                          <a:spcPts val="500"/>
                        </a:spcAft>
                      </a:pPr>
                      <a:r>
                        <a:rPr lang="en-US" sz="1300" dirty="0" smtClean="0"/>
                        <a:t>2007</a:t>
                      </a:r>
                      <a:r>
                        <a:rPr lang="en-US" sz="1300" baseline="0" dirty="0" smtClean="0"/>
                        <a:t>     </a:t>
                      </a:r>
                      <a:r>
                        <a:rPr lang="en-US" sz="1300" dirty="0" smtClean="0"/>
                        <a:t>Blaze</a:t>
                      </a:r>
                    </a:p>
                    <a:p>
                      <a:pPr>
                        <a:spcBef>
                          <a:spcPts val="0"/>
                        </a:spcBef>
                        <a:spcAft>
                          <a:spcPts val="500"/>
                        </a:spcAft>
                      </a:pPr>
                      <a:r>
                        <a:rPr lang="en-US" sz="1300" dirty="0" smtClean="0"/>
                        <a:t>2008</a:t>
                      </a:r>
                      <a:r>
                        <a:rPr lang="en-US" sz="1300" baseline="0" dirty="0" smtClean="0"/>
                        <a:t>     </a:t>
                      </a:r>
                      <a:r>
                        <a:rPr lang="en-US" sz="1300" dirty="0" err="1" smtClean="0"/>
                        <a:t>Duma</a:t>
                      </a:r>
                      <a:r>
                        <a:rPr lang="en-US" sz="1300" dirty="0" smtClean="0"/>
                        <a:t> Key</a:t>
                      </a:r>
                    </a:p>
                    <a:p>
                      <a:pPr>
                        <a:spcBef>
                          <a:spcPts val="0"/>
                        </a:spcBef>
                        <a:spcAft>
                          <a:spcPts val="500"/>
                        </a:spcAft>
                      </a:pPr>
                      <a:r>
                        <a:rPr lang="en-US" sz="1300" dirty="0" smtClean="0"/>
                        <a:t>2009</a:t>
                      </a:r>
                      <a:r>
                        <a:rPr lang="en-US" sz="1300" baseline="0" dirty="0" smtClean="0"/>
                        <a:t>     </a:t>
                      </a:r>
                      <a:r>
                        <a:rPr lang="en-US" sz="1300" dirty="0" smtClean="0"/>
                        <a:t>Under the Dome</a:t>
                      </a:r>
                    </a:p>
                    <a:p>
                      <a:pPr>
                        <a:spcBef>
                          <a:spcPts val="0"/>
                        </a:spcBef>
                        <a:spcAft>
                          <a:spcPts val="500"/>
                        </a:spcAft>
                      </a:pPr>
                      <a:r>
                        <a:rPr lang="en-US" sz="1300" dirty="0" smtClean="0"/>
                        <a:t>2011</a:t>
                      </a:r>
                      <a:r>
                        <a:rPr lang="en-US" sz="1300" baseline="0" dirty="0" smtClean="0"/>
                        <a:t>     </a:t>
                      </a:r>
                      <a:r>
                        <a:rPr lang="en-US" sz="1300" dirty="0" smtClean="0"/>
                        <a:t>11/22/63</a:t>
                      </a:r>
                      <a:endParaRPr lang="en-US" sz="1300" dirty="0"/>
                    </a:p>
                  </a:txBody>
                  <a:tcPr/>
                </a:tc>
                <a:tc>
                  <a:txBody>
                    <a:bodyPr/>
                    <a:lstStyle/>
                    <a:p>
                      <a:pPr>
                        <a:spcBef>
                          <a:spcPts val="0"/>
                        </a:spcBef>
                        <a:spcAft>
                          <a:spcPts val="500"/>
                        </a:spcAft>
                      </a:pPr>
                      <a:r>
                        <a:rPr lang="en-US" sz="1300" dirty="0" smtClean="0"/>
                        <a:t>2012</a:t>
                      </a:r>
                      <a:r>
                        <a:rPr lang="en-US" sz="1300" baseline="0" dirty="0" smtClean="0"/>
                        <a:t>     </a:t>
                      </a:r>
                      <a:r>
                        <a:rPr lang="en-US" sz="1300" dirty="0" smtClean="0"/>
                        <a:t>The Wind Through the Keyhole</a:t>
                      </a:r>
                    </a:p>
                    <a:p>
                      <a:pPr>
                        <a:spcBef>
                          <a:spcPts val="0"/>
                        </a:spcBef>
                        <a:spcAft>
                          <a:spcPts val="500"/>
                        </a:spcAft>
                      </a:pPr>
                      <a:r>
                        <a:rPr lang="en-US" sz="1300" dirty="0" smtClean="0"/>
                        <a:t>2013</a:t>
                      </a:r>
                      <a:r>
                        <a:rPr lang="en-US" sz="1300" baseline="0" dirty="0" smtClean="0"/>
                        <a:t>     </a:t>
                      </a:r>
                      <a:r>
                        <a:rPr lang="en-US" sz="1300" dirty="0" err="1" smtClean="0"/>
                        <a:t>Joyland</a:t>
                      </a:r>
                      <a:endParaRPr lang="en-US" sz="1300" dirty="0" smtClean="0"/>
                    </a:p>
                    <a:p>
                      <a:pPr>
                        <a:spcBef>
                          <a:spcPts val="0"/>
                        </a:spcBef>
                        <a:spcAft>
                          <a:spcPts val="500"/>
                        </a:spcAft>
                      </a:pPr>
                      <a:r>
                        <a:rPr lang="en-US" sz="1300" dirty="0" smtClean="0"/>
                        <a:t>2013</a:t>
                      </a:r>
                      <a:r>
                        <a:rPr lang="en-US" sz="1300" baseline="0" dirty="0" smtClean="0"/>
                        <a:t>     </a:t>
                      </a:r>
                      <a:r>
                        <a:rPr lang="en-US" sz="1300" dirty="0" smtClean="0"/>
                        <a:t>Doctor Sleep</a:t>
                      </a:r>
                    </a:p>
                    <a:p>
                      <a:pPr>
                        <a:spcBef>
                          <a:spcPts val="0"/>
                        </a:spcBef>
                        <a:spcAft>
                          <a:spcPts val="500"/>
                        </a:spcAft>
                      </a:pPr>
                      <a:r>
                        <a:rPr lang="en-US" sz="1300" dirty="0" smtClean="0"/>
                        <a:t>2014</a:t>
                      </a:r>
                      <a:r>
                        <a:rPr lang="en-US" sz="1300" baseline="0" dirty="0" smtClean="0"/>
                        <a:t>     </a:t>
                      </a:r>
                      <a:r>
                        <a:rPr lang="en-US" sz="1300" dirty="0" smtClean="0"/>
                        <a:t>Mr. Mercedes</a:t>
                      </a:r>
                    </a:p>
                    <a:p>
                      <a:pPr>
                        <a:spcBef>
                          <a:spcPts val="0"/>
                        </a:spcBef>
                        <a:spcAft>
                          <a:spcPts val="500"/>
                        </a:spcAft>
                      </a:pPr>
                      <a:r>
                        <a:rPr lang="en-US" sz="1300" dirty="0" smtClean="0"/>
                        <a:t>2014</a:t>
                      </a:r>
                      <a:r>
                        <a:rPr lang="en-US" sz="1300" baseline="0" dirty="0" smtClean="0"/>
                        <a:t>     </a:t>
                      </a:r>
                      <a:r>
                        <a:rPr lang="en-US" sz="1300" dirty="0" smtClean="0"/>
                        <a:t>Revival</a:t>
                      </a:r>
                    </a:p>
                    <a:p>
                      <a:pPr>
                        <a:spcBef>
                          <a:spcPts val="0"/>
                        </a:spcBef>
                        <a:spcAft>
                          <a:spcPts val="500"/>
                        </a:spcAft>
                      </a:pPr>
                      <a:r>
                        <a:rPr lang="en-US" sz="1300" dirty="0" smtClean="0"/>
                        <a:t>2015</a:t>
                      </a:r>
                      <a:r>
                        <a:rPr lang="en-US" sz="1300" baseline="0" dirty="0" smtClean="0"/>
                        <a:t>     </a:t>
                      </a:r>
                      <a:r>
                        <a:rPr lang="en-US" sz="1300" dirty="0" smtClean="0"/>
                        <a:t>Finders Keepers</a:t>
                      </a:r>
                    </a:p>
                    <a:p>
                      <a:pPr>
                        <a:spcBef>
                          <a:spcPts val="0"/>
                        </a:spcBef>
                        <a:spcAft>
                          <a:spcPts val="500"/>
                        </a:spcAft>
                      </a:pPr>
                      <a:r>
                        <a:rPr lang="en-US" sz="1300" dirty="0" smtClean="0"/>
                        <a:t>2016</a:t>
                      </a:r>
                      <a:r>
                        <a:rPr lang="en-US" sz="1300" baseline="0" dirty="0" smtClean="0"/>
                        <a:t>     </a:t>
                      </a:r>
                      <a:r>
                        <a:rPr lang="en-US" sz="1300" dirty="0" smtClean="0"/>
                        <a:t>End of Watch</a:t>
                      </a:r>
                    </a:p>
                    <a:p>
                      <a:pPr>
                        <a:spcBef>
                          <a:spcPts val="0"/>
                        </a:spcBef>
                        <a:spcAft>
                          <a:spcPts val="500"/>
                        </a:spcAft>
                      </a:pPr>
                      <a:r>
                        <a:rPr lang="en-US" sz="1300" dirty="0" smtClean="0"/>
                        <a:t>2017</a:t>
                      </a:r>
                      <a:r>
                        <a:rPr lang="en-US" sz="1300" baseline="0" dirty="0" smtClean="0"/>
                        <a:t>     </a:t>
                      </a:r>
                      <a:r>
                        <a:rPr lang="en-US" sz="1300" dirty="0" err="1" smtClean="0"/>
                        <a:t>Gwendy's</a:t>
                      </a:r>
                      <a:r>
                        <a:rPr lang="en-US" sz="1300" dirty="0" smtClean="0"/>
                        <a:t> Button Box</a:t>
                      </a:r>
                    </a:p>
                    <a:p>
                      <a:pPr>
                        <a:spcBef>
                          <a:spcPts val="0"/>
                        </a:spcBef>
                        <a:spcAft>
                          <a:spcPts val="500"/>
                        </a:spcAft>
                      </a:pPr>
                      <a:r>
                        <a:rPr lang="en-US" sz="1300" dirty="0" smtClean="0"/>
                        <a:t>2017</a:t>
                      </a:r>
                      <a:r>
                        <a:rPr lang="en-US" sz="1300" baseline="0" dirty="0" smtClean="0"/>
                        <a:t>     </a:t>
                      </a:r>
                      <a:r>
                        <a:rPr lang="en-US" sz="1300" dirty="0" smtClean="0"/>
                        <a:t>Sleeping Beauties</a:t>
                      </a:r>
                    </a:p>
                    <a:p>
                      <a:pPr>
                        <a:spcBef>
                          <a:spcPts val="0"/>
                        </a:spcBef>
                        <a:spcAft>
                          <a:spcPts val="500"/>
                        </a:spcAft>
                      </a:pPr>
                      <a:r>
                        <a:rPr lang="en-US" sz="1300" dirty="0" smtClean="0"/>
                        <a:t>2018</a:t>
                      </a:r>
                      <a:r>
                        <a:rPr lang="en-US" sz="1300" baseline="0" dirty="0" smtClean="0"/>
                        <a:t>     </a:t>
                      </a:r>
                      <a:r>
                        <a:rPr lang="en-US" sz="1300" dirty="0" smtClean="0"/>
                        <a:t>The Outsider</a:t>
                      </a:r>
                    </a:p>
                    <a:p>
                      <a:pPr>
                        <a:spcBef>
                          <a:spcPts val="0"/>
                        </a:spcBef>
                        <a:spcAft>
                          <a:spcPts val="500"/>
                        </a:spcAft>
                      </a:pPr>
                      <a:r>
                        <a:rPr lang="en-US" sz="1300" dirty="0" smtClean="0"/>
                        <a:t>2018</a:t>
                      </a:r>
                      <a:r>
                        <a:rPr lang="en-US" sz="1300" baseline="0" dirty="0" smtClean="0"/>
                        <a:t>     </a:t>
                      </a:r>
                      <a:r>
                        <a:rPr lang="en-US" sz="1300" dirty="0" smtClean="0"/>
                        <a:t>Elevation</a:t>
                      </a:r>
                    </a:p>
                    <a:p>
                      <a:pPr>
                        <a:spcBef>
                          <a:spcPts val="0"/>
                        </a:spcBef>
                        <a:spcAft>
                          <a:spcPts val="500"/>
                        </a:spcAft>
                      </a:pPr>
                      <a:r>
                        <a:rPr lang="en-US" sz="1300" dirty="0" smtClean="0"/>
                        <a:t>2019</a:t>
                      </a:r>
                      <a:r>
                        <a:rPr lang="en-US" sz="1300" baseline="0" dirty="0" smtClean="0"/>
                        <a:t>     </a:t>
                      </a:r>
                      <a:r>
                        <a:rPr lang="en-US" sz="1300" dirty="0" smtClean="0"/>
                        <a:t>The Institute</a:t>
                      </a:r>
                    </a:p>
                    <a:p>
                      <a:pPr>
                        <a:spcBef>
                          <a:spcPts val="0"/>
                        </a:spcBef>
                        <a:spcAft>
                          <a:spcPts val="500"/>
                        </a:spcAft>
                      </a:pPr>
                      <a:r>
                        <a:rPr lang="en-US" sz="1300" dirty="0" smtClean="0"/>
                        <a:t>2021</a:t>
                      </a:r>
                      <a:r>
                        <a:rPr lang="en-US" sz="1300" baseline="0" dirty="0" smtClean="0"/>
                        <a:t>     </a:t>
                      </a:r>
                      <a:r>
                        <a:rPr lang="en-US" sz="1300" dirty="0" smtClean="0"/>
                        <a:t>Later</a:t>
                      </a:r>
                    </a:p>
                    <a:p>
                      <a:pPr>
                        <a:spcBef>
                          <a:spcPts val="0"/>
                        </a:spcBef>
                        <a:spcAft>
                          <a:spcPts val="500"/>
                        </a:spcAft>
                      </a:pPr>
                      <a:r>
                        <a:rPr lang="en-US" sz="1300" dirty="0" smtClean="0"/>
                        <a:t>2021</a:t>
                      </a:r>
                      <a:r>
                        <a:rPr lang="en-US" sz="1300" baseline="0" dirty="0" smtClean="0"/>
                        <a:t>     </a:t>
                      </a:r>
                      <a:r>
                        <a:rPr lang="en-US" sz="1300" dirty="0" smtClean="0"/>
                        <a:t>Billy Summers</a:t>
                      </a:r>
                    </a:p>
                    <a:p>
                      <a:pPr>
                        <a:spcBef>
                          <a:spcPts val="0"/>
                        </a:spcBef>
                        <a:spcAft>
                          <a:spcPts val="500"/>
                        </a:spcAft>
                      </a:pPr>
                      <a:r>
                        <a:rPr lang="en-US" sz="1300" dirty="0" smtClean="0"/>
                        <a:t>2022</a:t>
                      </a:r>
                      <a:r>
                        <a:rPr lang="en-US" sz="1300" baseline="0" dirty="0" smtClean="0"/>
                        <a:t>     </a:t>
                      </a:r>
                      <a:r>
                        <a:rPr lang="en-US" sz="1300" dirty="0" err="1" smtClean="0"/>
                        <a:t>Gwendy's</a:t>
                      </a:r>
                      <a:r>
                        <a:rPr lang="en-US" sz="1300" dirty="0" smtClean="0"/>
                        <a:t> Final Task</a:t>
                      </a:r>
                      <a:endParaRPr lang="en-US" sz="130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b="1" dirty="0" smtClean="0"/>
              <a:t>Method of comparison</a:t>
            </a:r>
            <a:endParaRPr lang="en-US" sz="3600" b="1" dirty="0"/>
          </a:p>
        </p:txBody>
      </p:sp>
      <p:sp>
        <p:nvSpPr>
          <p:cNvPr id="3" name="Прямоугольник 2"/>
          <p:cNvSpPr/>
          <p:nvPr/>
        </p:nvSpPr>
        <p:spPr>
          <a:xfrm>
            <a:off x="467544" y="1340768"/>
            <a:ext cx="8352928" cy="2585323"/>
          </a:xfrm>
          <a:prstGeom prst="rect">
            <a:avLst/>
          </a:prstGeom>
        </p:spPr>
        <p:txBody>
          <a:bodyPr wrap="square">
            <a:spAutoFit/>
          </a:bodyPr>
          <a:lstStyle/>
          <a:p>
            <a:r>
              <a:rPr lang="en-US" dirty="0" smtClean="0"/>
              <a:t>63 novels were compared among themselves using </a:t>
            </a:r>
            <a:r>
              <a:rPr lang="en-US" b="1" dirty="0" err="1" smtClean="0"/>
              <a:t>TfidfVectorizer</a:t>
            </a:r>
            <a:r>
              <a:rPr lang="en-US" b="1" dirty="0" smtClean="0"/>
              <a:t>, </a:t>
            </a:r>
            <a:r>
              <a:rPr lang="en-US" dirty="0" smtClean="0"/>
              <a:t>a </a:t>
            </a:r>
            <a:r>
              <a:rPr lang="en-US" dirty="0" err="1" smtClean="0"/>
              <a:t>sklearn</a:t>
            </a:r>
            <a:r>
              <a:rPr lang="en-US" dirty="0" smtClean="0"/>
              <a:t> feature extraction tool that converts a collection of raw documents to a matrix of </a:t>
            </a:r>
            <a:r>
              <a:rPr lang="en-US" b="1" dirty="0" smtClean="0"/>
              <a:t>TF-IDF</a:t>
            </a:r>
            <a:r>
              <a:rPr lang="en-US" dirty="0" smtClean="0"/>
              <a:t> (term frequency — inverse document frequency) features.</a:t>
            </a:r>
          </a:p>
          <a:p>
            <a:endParaRPr lang="en-US" dirty="0" smtClean="0"/>
          </a:p>
          <a:p>
            <a:r>
              <a:rPr lang="en-US" b="1" dirty="0" smtClean="0"/>
              <a:t>TF-IDF</a:t>
            </a:r>
            <a:r>
              <a:rPr lang="en-US" dirty="0" smtClean="0"/>
              <a:t> </a:t>
            </a:r>
            <a:r>
              <a:rPr lang="en-US" dirty="0" smtClean="0"/>
              <a:t>is a measure of the originality (weight) of a word, in which the frequency of a word in a document is compared with the number of documents in which the word occurs. Only the frequency of words in a document is </a:t>
            </a:r>
            <a:r>
              <a:rPr lang="en-US" dirty="0" smtClean="0"/>
              <a:t>considered; </a:t>
            </a:r>
            <a:r>
              <a:rPr lang="en-US" dirty="0" smtClean="0"/>
              <a:t>while information about the relative position of words is ignored. </a:t>
            </a:r>
            <a:r>
              <a:rPr lang="en-US" dirty="0" smtClean="0"/>
              <a:t>For </a:t>
            </a:r>
            <a:r>
              <a:rPr lang="en-US" dirty="0" smtClean="0"/>
              <a:t>each pair of books, </a:t>
            </a:r>
            <a:r>
              <a:rPr lang="en-US" dirty="0" smtClean="0"/>
              <a:t>the result is a </a:t>
            </a:r>
            <a:r>
              <a:rPr lang="en-US" dirty="0" smtClean="0"/>
              <a:t>number </a:t>
            </a:r>
            <a:r>
              <a:rPr lang="en-US" dirty="0" smtClean="0"/>
              <a:t>from </a:t>
            </a:r>
            <a:r>
              <a:rPr lang="en-US" b="1" dirty="0" smtClean="0"/>
              <a:t>0</a:t>
            </a:r>
            <a:r>
              <a:rPr lang="en-US" dirty="0" smtClean="0"/>
              <a:t> (least similarity) to </a:t>
            </a:r>
            <a:r>
              <a:rPr lang="en-US" b="1" dirty="0" smtClean="0"/>
              <a:t>1</a:t>
            </a:r>
            <a:r>
              <a:rPr lang="en-US" dirty="0" smtClean="0"/>
              <a:t> (most similarity).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b="1" dirty="0" smtClean="0"/>
              <a:t>The most similar novels</a:t>
            </a:r>
            <a:endParaRPr lang="en-US" sz="3600" b="1" dirty="0"/>
          </a:p>
        </p:txBody>
      </p:sp>
      <p:sp>
        <p:nvSpPr>
          <p:cNvPr id="3" name="Прямоугольник 2"/>
          <p:cNvSpPr/>
          <p:nvPr/>
        </p:nvSpPr>
        <p:spPr>
          <a:xfrm>
            <a:off x="467544" y="1340768"/>
            <a:ext cx="8352928" cy="646331"/>
          </a:xfrm>
          <a:prstGeom prst="rect">
            <a:avLst/>
          </a:prstGeom>
        </p:spPr>
        <p:txBody>
          <a:bodyPr wrap="square">
            <a:spAutoFit/>
          </a:bodyPr>
          <a:lstStyle/>
          <a:p>
            <a:r>
              <a:rPr lang="en-US" dirty="0" smtClean="0"/>
              <a:t>All novels in pairs of very similar books (similarity ≥ 0.95) </a:t>
            </a:r>
            <a:r>
              <a:rPr lang="en-US" b="1" dirty="0" smtClean="0"/>
              <a:t>were written after 2009, </a:t>
            </a:r>
            <a:r>
              <a:rPr lang="en-US" dirty="0" smtClean="0"/>
              <a:t>except Bag of Bones.</a:t>
            </a:r>
            <a:endParaRPr lang="en-US" dirty="0"/>
          </a:p>
        </p:txBody>
      </p:sp>
      <p:graphicFrame>
        <p:nvGraphicFramePr>
          <p:cNvPr id="4" name="Таблица 3"/>
          <p:cNvGraphicFramePr>
            <a:graphicFrameLocks noGrp="1"/>
          </p:cNvGraphicFramePr>
          <p:nvPr/>
        </p:nvGraphicFramePr>
        <p:xfrm>
          <a:off x="503548" y="2204864"/>
          <a:ext cx="8136904" cy="2966720"/>
        </p:xfrm>
        <a:graphic>
          <a:graphicData uri="http://schemas.openxmlformats.org/drawingml/2006/table">
            <a:tbl>
              <a:tblPr>
                <a:tableStyleId>{5C22544A-7EE6-4342-B048-85BDC9FD1C3A}</a:tableStyleId>
              </a:tblPr>
              <a:tblGrid>
                <a:gridCol w="1044116"/>
                <a:gridCol w="2664296"/>
                <a:gridCol w="2394266"/>
                <a:gridCol w="2034226"/>
              </a:tblGrid>
              <a:tr h="370840">
                <a:tc>
                  <a:txBody>
                    <a:bodyPr/>
                    <a:lstStyle/>
                    <a:p>
                      <a:pPr>
                        <a:spcBef>
                          <a:spcPts val="0"/>
                        </a:spcBef>
                        <a:spcAft>
                          <a:spcPts val="500"/>
                        </a:spcAft>
                      </a:pPr>
                      <a:endParaRPr lang="en-US" sz="1300" b="1" dirty="0"/>
                    </a:p>
                  </a:txBody>
                  <a:tcPr/>
                </a:tc>
                <a:tc>
                  <a:txBody>
                    <a:bodyPr/>
                    <a:lstStyle/>
                    <a:p>
                      <a:pPr>
                        <a:spcBef>
                          <a:spcPts val="0"/>
                        </a:spcBef>
                        <a:spcAft>
                          <a:spcPts val="500"/>
                        </a:spcAft>
                      </a:pPr>
                      <a:endParaRPr lang="en-US" sz="1300" dirty="0"/>
                    </a:p>
                  </a:txBody>
                  <a:tcPr/>
                </a:tc>
                <a:tc>
                  <a:txBody>
                    <a:bodyPr/>
                    <a:lstStyle/>
                    <a:p>
                      <a:pPr>
                        <a:spcBef>
                          <a:spcPts val="0"/>
                        </a:spcBef>
                        <a:spcAft>
                          <a:spcPts val="500"/>
                        </a:spcAft>
                      </a:pPr>
                      <a:endParaRPr lang="en-US" sz="1300" dirty="0"/>
                    </a:p>
                  </a:txBody>
                  <a:tcPr/>
                </a:tc>
                <a:tc>
                  <a:txBody>
                    <a:bodyPr/>
                    <a:lstStyle/>
                    <a:p>
                      <a:pPr>
                        <a:spcBef>
                          <a:spcPts val="0"/>
                        </a:spcBef>
                        <a:spcAft>
                          <a:spcPts val="500"/>
                        </a:spcAft>
                      </a:pPr>
                      <a:r>
                        <a:rPr lang="en-US" sz="1300" b="1" dirty="0" smtClean="0"/>
                        <a:t>Similarity</a:t>
                      </a:r>
                      <a:endParaRPr lang="en-US" sz="1300" b="1" dirty="0"/>
                    </a:p>
                  </a:txBody>
                  <a:tcPr/>
                </a:tc>
              </a:tr>
              <a:tr h="370840">
                <a:tc>
                  <a:txBody>
                    <a:bodyPr/>
                    <a:lstStyle/>
                    <a:p>
                      <a:pPr>
                        <a:spcBef>
                          <a:spcPts val="0"/>
                        </a:spcBef>
                        <a:spcAft>
                          <a:spcPts val="500"/>
                        </a:spcAft>
                      </a:pPr>
                      <a:r>
                        <a:rPr lang="en-US" sz="1300" b="1" smtClean="0"/>
                        <a:t>Pair 1</a:t>
                      </a:r>
                      <a:endParaRPr lang="en-US" sz="1300" b="1" dirty="0"/>
                    </a:p>
                  </a:txBody>
                  <a:tcPr/>
                </a:tc>
                <a:tc>
                  <a:txBody>
                    <a:bodyPr/>
                    <a:lstStyle/>
                    <a:p>
                      <a:pPr>
                        <a:spcBef>
                          <a:spcPts val="0"/>
                        </a:spcBef>
                        <a:spcAft>
                          <a:spcPts val="500"/>
                        </a:spcAft>
                      </a:pPr>
                      <a:r>
                        <a:rPr lang="en-US" sz="1300" b="1" dirty="0" smtClean="0">
                          <a:solidFill>
                            <a:schemeClr val="accent4"/>
                          </a:solidFill>
                        </a:rPr>
                        <a:t>End Of Watch (2016)</a:t>
                      </a:r>
                      <a:endParaRPr lang="en-US" sz="1300" b="1" dirty="0">
                        <a:solidFill>
                          <a:schemeClr val="accent4"/>
                        </a:solidFill>
                      </a:endParaRPr>
                    </a:p>
                  </a:txBody>
                  <a:tcPr/>
                </a:tc>
                <a:tc>
                  <a:txBody>
                    <a:bodyPr/>
                    <a:lstStyle/>
                    <a:p>
                      <a:pPr>
                        <a:spcBef>
                          <a:spcPts val="0"/>
                        </a:spcBef>
                        <a:spcAft>
                          <a:spcPts val="500"/>
                        </a:spcAft>
                      </a:pPr>
                      <a:r>
                        <a:rPr lang="en-US" sz="1300" b="1" dirty="0" smtClean="0">
                          <a:solidFill>
                            <a:schemeClr val="accent4"/>
                          </a:solidFill>
                        </a:rPr>
                        <a:t>Finders Keepers (2015)</a:t>
                      </a:r>
                      <a:endParaRPr lang="en-US" sz="1300" b="1" dirty="0">
                        <a:solidFill>
                          <a:schemeClr val="accent4"/>
                        </a:solidFill>
                      </a:endParaRPr>
                    </a:p>
                  </a:txBody>
                  <a:tcPr/>
                </a:tc>
                <a:tc>
                  <a:txBody>
                    <a:bodyPr/>
                    <a:lstStyle/>
                    <a:p>
                      <a:pPr>
                        <a:spcBef>
                          <a:spcPts val="0"/>
                        </a:spcBef>
                        <a:spcAft>
                          <a:spcPts val="500"/>
                        </a:spcAft>
                      </a:pPr>
                      <a:r>
                        <a:rPr lang="en-US" sz="1300" dirty="0" smtClean="0"/>
                        <a:t>0.966924</a:t>
                      </a:r>
                      <a:endParaRPr lang="en-US" sz="1300" dirty="0"/>
                    </a:p>
                  </a:txBody>
                  <a:tcPr/>
                </a:tc>
              </a:tr>
              <a:tr h="370840">
                <a:tc>
                  <a:txBody>
                    <a:bodyPr/>
                    <a:lstStyle/>
                    <a:p>
                      <a:pPr>
                        <a:spcBef>
                          <a:spcPts val="0"/>
                        </a:spcBef>
                        <a:spcAft>
                          <a:spcPts val="500"/>
                        </a:spcAft>
                      </a:pPr>
                      <a:r>
                        <a:rPr lang="en-US" sz="1300" b="1" dirty="0" smtClean="0"/>
                        <a:t>Pair 2</a:t>
                      </a:r>
                      <a:endParaRPr lang="en-US" sz="1300" b="1" dirty="0"/>
                    </a:p>
                  </a:txBody>
                  <a:tcPr/>
                </a:tc>
                <a:tc>
                  <a:txBody>
                    <a:bodyPr/>
                    <a:lstStyle/>
                    <a:p>
                      <a:pPr>
                        <a:spcBef>
                          <a:spcPts val="0"/>
                        </a:spcBef>
                        <a:spcAft>
                          <a:spcPts val="500"/>
                        </a:spcAft>
                      </a:pPr>
                      <a:r>
                        <a:rPr lang="en-US" sz="1300" b="1" dirty="0" err="1" smtClean="0">
                          <a:solidFill>
                            <a:schemeClr val="accent1"/>
                          </a:solidFill>
                        </a:rPr>
                        <a:t>Gwendy’s</a:t>
                      </a:r>
                      <a:r>
                        <a:rPr lang="en-US" sz="1300" b="1" dirty="0" smtClean="0">
                          <a:solidFill>
                            <a:schemeClr val="accent1"/>
                          </a:solidFill>
                        </a:rPr>
                        <a:t> Button Box (2017)</a:t>
                      </a:r>
                      <a:endParaRPr lang="en-US" sz="1300" b="1" dirty="0">
                        <a:solidFill>
                          <a:schemeClr val="accent1"/>
                        </a:solidFill>
                      </a:endParaRPr>
                    </a:p>
                  </a:txBody>
                  <a:tcPr/>
                </a:tc>
                <a:tc>
                  <a:txBody>
                    <a:bodyPr/>
                    <a:lstStyle/>
                    <a:p>
                      <a:pPr>
                        <a:spcBef>
                          <a:spcPts val="0"/>
                        </a:spcBef>
                        <a:spcAft>
                          <a:spcPts val="500"/>
                        </a:spcAft>
                      </a:pPr>
                      <a:r>
                        <a:rPr lang="en-US" sz="1300" b="1" dirty="0" err="1" smtClean="0">
                          <a:solidFill>
                            <a:schemeClr val="accent1"/>
                          </a:solidFill>
                        </a:rPr>
                        <a:t>Gwendy’s</a:t>
                      </a:r>
                      <a:r>
                        <a:rPr lang="en-US" sz="1300" b="1" dirty="0" smtClean="0">
                          <a:solidFill>
                            <a:schemeClr val="accent1"/>
                          </a:solidFill>
                        </a:rPr>
                        <a:t> Final Task (2022)</a:t>
                      </a:r>
                      <a:endParaRPr lang="en-US" sz="1300" b="1" dirty="0">
                        <a:solidFill>
                          <a:schemeClr val="accent1"/>
                        </a:solidFill>
                      </a:endParaRPr>
                    </a:p>
                  </a:txBody>
                  <a:tcPr/>
                </a:tc>
                <a:tc>
                  <a:txBody>
                    <a:bodyPr/>
                    <a:lstStyle/>
                    <a:p>
                      <a:pPr>
                        <a:spcBef>
                          <a:spcPts val="0"/>
                        </a:spcBef>
                        <a:spcAft>
                          <a:spcPts val="500"/>
                        </a:spcAft>
                      </a:pPr>
                      <a:r>
                        <a:rPr lang="en-US" sz="1300" dirty="0" smtClean="0"/>
                        <a:t>0.965771</a:t>
                      </a:r>
                      <a:endParaRPr lang="en-US" sz="1300" dirty="0"/>
                    </a:p>
                  </a:txBody>
                  <a:tcPr/>
                </a:tc>
              </a:tr>
              <a:tr h="370840">
                <a:tc>
                  <a:txBody>
                    <a:bodyPr/>
                    <a:lstStyle/>
                    <a:p>
                      <a:pPr>
                        <a:spcBef>
                          <a:spcPts val="0"/>
                        </a:spcBef>
                        <a:spcAft>
                          <a:spcPts val="500"/>
                        </a:spcAft>
                      </a:pPr>
                      <a:r>
                        <a:rPr lang="en-US" sz="1300" b="1" dirty="0" smtClean="0"/>
                        <a:t>Pair 3</a:t>
                      </a:r>
                      <a:endParaRPr lang="en-US" sz="1300" b="1" dirty="0"/>
                    </a:p>
                  </a:txBody>
                  <a:tcPr/>
                </a:tc>
                <a:tc>
                  <a:txBody>
                    <a:bodyPr/>
                    <a:lstStyle/>
                    <a:p>
                      <a:pPr>
                        <a:spcBef>
                          <a:spcPts val="0"/>
                        </a:spcBef>
                        <a:spcAft>
                          <a:spcPts val="500"/>
                        </a:spcAft>
                      </a:pPr>
                      <a:r>
                        <a:rPr lang="en-US" sz="1300" b="1" dirty="0" err="1" smtClean="0">
                          <a:solidFill>
                            <a:srgbClr val="FF0000"/>
                          </a:solidFill>
                        </a:rPr>
                        <a:t>Joyland</a:t>
                      </a:r>
                      <a:r>
                        <a:rPr lang="en-US" sz="1300" b="1" dirty="0" smtClean="0">
                          <a:solidFill>
                            <a:srgbClr val="FF0000"/>
                          </a:solidFill>
                        </a:rPr>
                        <a:t> (2013)</a:t>
                      </a:r>
                      <a:endParaRPr lang="en-US" sz="1300" b="1" dirty="0">
                        <a:solidFill>
                          <a:srgbClr val="FF0000"/>
                        </a:solidFill>
                      </a:endParaRPr>
                    </a:p>
                  </a:txBody>
                  <a:tcPr/>
                </a:tc>
                <a:tc>
                  <a:txBody>
                    <a:bodyPr/>
                    <a:lstStyle/>
                    <a:p>
                      <a:pPr>
                        <a:spcBef>
                          <a:spcPts val="0"/>
                        </a:spcBef>
                        <a:spcAft>
                          <a:spcPts val="500"/>
                        </a:spcAft>
                      </a:pPr>
                      <a:r>
                        <a:rPr lang="en-US" sz="1300" b="1" dirty="0" smtClean="0">
                          <a:solidFill>
                            <a:schemeClr val="accent6"/>
                          </a:solidFill>
                        </a:rPr>
                        <a:t>Under The Dome (2009)</a:t>
                      </a:r>
                      <a:endParaRPr lang="en-US" sz="1300" b="1" dirty="0">
                        <a:solidFill>
                          <a:schemeClr val="accent6"/>
                        </a:solidFill>
                      </a:endParaRPr>
                    </a:p>
                  </a:txBody>
                  <a:tcPr/>
                </a:tc>
                <a:tc>
                  <a:txBody>
                    <a:bodyPr/>
                    <a:lstStyle/>
                    <a:p>
                      <a:pPr>
                        <a:spcBef>
                          <a:spcPts val="0"/>
                        </a:spcBef>
                        <a:spcAft>
                          <a:spcPts val="500"/>
                        </a:spcAft>
                      </a:pPr>
                      <a:r>
                        <a:rPr lang="en-US" sz="1300" dirty="0" smtClean="0"/>
                        <a:t>0.964749</a:t>
                      </a:r>
                      <a:endParaRPr lang="en-US" sz="1300" dirty="0"/>
                    </a:p>
                  </a:txBody>
                  <a:tcPr/>
                </a:tc>
              </a:tr>
              <a:tr h="370840">
                <a:tc>
                  <a:txBody>
                    <a:bodyPr/>
                    <a:lstStyle/>
                    <a:p>
                      <a:pPr>
                        <a:spcBef>
                          <a:spcPts val="0"/>
                        </a:spcBef>
                        <a:spcAft>
                          <a:spcPts val="500"/>
                        </a:spcAft>
                      </a:pPr>
                      <a:r>
                        <a:rPr lang="en-US" sz="1300" b="1" smtClean="0"/>
                        <a:t>Pair 4</a:t>
                      </a:r>
                      <a:endParaRPr lang="en-US" sz="1300" b="1" dirty="0"/>
                    </a:p>
                  </a:txBody>
                  <a:tcPr/>
                </a:tc>
                <a:tc>
                  <a:txBody>
                    <a:bodyPr/>
                    <a:lstStyle/>
                    <a:p>
                      <a:pPr marL="0" marR="0" indent="0" algn="l" defTabSz="914400" rtl="0" eaLnBrk="1" fontAlgn="auto" latinLnBrk="0" hangingPunct="1">
                        <a:lnSpc>
                          <a:spcPct val="100000"/>
                        </a:lnSpc>
                        <a:spcBef>
                          <a:spcPts val="0"/>
                        </a:spcBef>
                        <a:spcAft>
                          <a:spcPts val="500"/>
                        </a:spcAft>
                        <a:buClrTx/>
                        <a:buSzTx/>
                        <a:buFontTx/>
                        <a:buNone/>
                        <a:tabLst/>
                        <a:defRPr/>
                      </a:pPr>
                      <a:r>
                        <a:rPr lang="en-US" sz="1300" b="1" dirty="0" err="1" smtClean="0">
                          <a:solidFill>
                            <a:srgbClr val="FF0000"/>
                          </a:solidFill>
                        </a:rPr>
                        <a:t>Joyland</a:t>
                      </a:r>
                      <a:r>
                        <a:rPr lang="en-US" sz="1300" b="1" dirty="0" smtClean="0">
                          <a:solidFill>
                            <a:srgbClr val="FF0000"/>
                          </a:solidFill>
                        </a:rPr>
                        <a:t> (2013)</a:t>
                      </a:r>
                    </a:p>
                  </a:txBody>
                  <a:tcPr/>
                </a:tc>
                <a:tc>
                  <a:txBody>
                    <a:bodyPr/>
                    <a:lstStyle/>
                    <a:p>
                      <a:pPr>
                        <a:spcBef>
                          <a:spcPts val="0"/>
                        </a:spcBef>
                        <a:spcAft>
                          <a:spcPts val="500"/>
                        </a:spcAft>
                      </a:pPr>
                      <a:r>
                        <a:rPr lang="en-US" sz="1300" b="1" dirty="0" smtClean="0">
                          <a:solidFill>
                            <a:schemeClr val="accent3">
                              <a:lumMod val="75000"/>
                            </a:schemeClr>
                          </a:solidFill>
                        </a:rPr>
                        <a:t>Revival (2014)</a:t>
                      </a:r>
                      <a:endParaRPr lang="en-US" sz="1300" b="1" dirty="0">
                        <a:solidFill>
                          <a:schemeClr val="accent3">
                            <a:lumMod val="75000"/>
                          </a:schemeClr>
                        </a:solidFill>
                      </a:endParaRPr>
                    </a:p>
                  </a:txBody>
                  <a:tcPr/>
                </a:tc>
                <a:tc>
                  <a:txBody>
                    <a:bodyPr/>
                    <a:lstStyle/>
                    <a:p>
                      <a:pPr>
                        <a:spcBef>
                          <a:spcPts val="0"/>
                        </a:spcBef>
                        <a:spcAft>
                          <a:spcPts val="500"/>
                        </a:spcAft>
                      </a:pPr>
                      <a:r>
                        <a:rPr lang="en-US" sz="1300" dirty="0" smtClean="0"/>
                        <a:t>0.956291</a:t>
                      </a:r>
                      <a:endParaRPr lang="en-US" sz="1300" dirty="0"/>
                    </a:p>
                  </a:txBody>
                  <a:tcPr/>
                </a:tc>
              </a:tr>
              <a:tr h="370840">
                <a:tc>
                  <a:txBody>
                    <a:bodyPr/>
                    <a:lstStyle/>
                    <a:p>
                      <a:pPr>
                        <a:spcBef>
                          <a:spcPts val="0"/>
                        </a:spcBef>
                        <a:spcAft>
                          <a:spcPts val="500"/>
                        </a:spcAft>
                      </a:pPr>
                      <a:r>
                        <a:rPr lang="en-US" sz="1300" b="1" dirty="0" smtClean="0"/>
                        <a:t>Pair 5</a:t>
                      </a:r>
                      <a:endParaRPr lang="en-US" sz="1300" b="1" dirty="0"/>
                    </a:p>
                  </a:txBody>
                  <a:tcPr/>
                </a:tc>
                <a:tc>
                  <a:txBody>
                    <a:bodyPr/>
                    <a:lstStyle/>
                    <a:p>
                      <a:pPr marL="0" marR="0" indent="0" algn="l" defTabSz="914400" rtl="0" eaLnBrk="1" fontAlgn="auto" latinLnBrk="0" hangingPunct="1">
                        <a:lnSpc>
                          <a:spcPct val="100000"/>
                        </a:lnSpc>
                        <a:spcBef>
                          <a:spcPts val="0"/>
                        </a:spcBef>
                        <a:spcAft>
                          <a:spcPts val="500"/>
                        </a:spcAft>
                        <a:buClrTx/>
                        <a:buSzTx/>
                        <a:buFontTx/>
                        <a:buNone/>
                        <a:tabLst/>
                        <a:defRPr/>
                      </a:pPr>
                      <a:r>
                        <a:rPr lang="en-US" sz="1300" b="1" dirty="0" err="1" smtClean="0">
                          <a:solidFill>
                            <a:srgbClr val="FF0000"/>
                          </a:solidFill>
                        </a:rPr>
                        <a:t>Joyland</a:t>
                      </a:r>
                      <a:r>
                        <a:rPr lang="en-US" sz="1300" b="1" dirty="0" smtClean="0">
                          <a:solidFill>
                            <a:srgbClr val="FF0000"/>
                          </a:solidFill>
                        </a:rPr>
                        <a:t> (2013)</a:t>
                      </a:r>
                    </a:p>
                  </a:txBody>
                  <a:tcPr/>
                </a:tc>
                <a:tc>
                  <a:txBody>
                    <a:bodyPr/>
                    <a:lstStyle/>
                    <a:p>
                      <a:pPr marL="0" marR="0" indent="0" algn="l" defTabSz="914400" rtl="0" eaLnBrk="1" fontAlgn="auto" latinLnBrk="0" hangingPunct="1">
                        <a:lnSpc>
                          <a:spcPct val="100000"/>
                        </a:lnSpc>
                        <a:spcBef>
                          <a:spcPts val="0"/>
                        </a:spcBef>
                        <a:spcAft>
                          <a:spcPts val="500"/>
                        </a:spcAft>
                        <a:buClrTx/>
                        <a:buSzTx/>
                        <a:buFontTx/>
                        <a:buNone/>
                        <a:tabLst/>
                        <a:defRPr/>
                      </a:pPr>
                      <a:r>
                        <a:rPr lang="en-US" sz="1300" b="1" dirty="0" smtClean="0">
                          <a:solidFill>
                            <a:schemeClr val="accent2"/>
                          </a:solidFill>
                        </a:rPr>
                        <a:t>Bag Of Bones (1998)</a:t>
                      </a:r>
                    </a:p>
                  </a:txBody>
                  <a:tcPr/>
                </a:tc>
                <a:tc>
                  <a:txBody>
                    <a:bodyPr/>
                    <a:lstStyle/>
                    <a:p>
                      <a:pPr>
                        <a:spcBef>
                          <a:spcPts val="0"/>
                        </a:spcBef>
                        <a:spcAft>
                          <a:spcPts val="500"/>
                        </a:spcAft>
                      </a:pPr>
                      <a:r>
                        <a:rPr lang="en-US" sz="1300" dirty="0" smtClean="0"/>
                        <a:t>0.951275</a:t>
                      </a:r>
                      <a:endParaRPr lang="en-US" sz="1300" dirty="0"/>
                    </a:p>
                  </a:txBody>
                  <a:tcPr/>
                </a:tc>
              </a:tr>
              <a:tr h="370840">
                <a:tc>
                  <a:txBody>
                    <a:bodyPr/>
                    <a:lstStyle/>
                    <a:p>
                      <a:pPr>
                        <a:spcBef>
                          <a:spcPts val="0"/>
                        </a:spcBef>
                        <a:spcAft>
                          <a:spcPts val="500"/>
                        </a:spcAft>
                      </a:pPr>
                      <a:r>
                        <a:rPr lang="en-US" sz="1300" b="1" dirty="0" smtClean="0"/>
                        <a:t>Pair 6</a:t>
                      </a:r>
                      <a:endParaRPr lang="en-US" sz="1300" b="1" dirty="0"/>
                    </a:p>
                  </a:txBody>
                  <a:tcPr/>
                </a:tc>
                <a:tc>
                  <a:txBody>
                    <a:bodyPr/>
                    <a:lstStyle/>
                    <a:p>
                      <a:pPr marL="0" marR="0" indent="0" algn="l" defTabSz="914400" rtl="0" eaLnBrk="1" fontAlgn="auto" latinLnBrk="0" hangingPunct="1">
                        <a:lnSpc>
                          <a:spcPct val="100000"/>
                        </a:lnSpc>
                        <a:spcBef>
                          <a:spcPts val="0"/>
                        </a:spcBef>
                        <a:spcAft>
                          <a:spcPts val="500"/>
                        </a:spcAft>
                        <a:buClrTx/>
                        <a:buSzTx/>
                        <a:buFontTx/>
                        <a:buNone/>
                        <a:tabLst/>
                        <a:defRPr/>
                      </a:pPr>
                      <a:r>
                        <a:rPr lang="en-US" sz="1300" b="1" dirty="0" err="1" smtClean="0">
                          <a:solidFill>
                            <a:srgbClr val="FF0000"/>
                          </a:solidFill>
                        </a:rPr>
                        <a:t>Joyland</a:t>
                      </a:r>
                      <a:r>
                        <a:rPr lang="en-US" sz="1300" b="1" dirty="0" smtClean="0">
                          <a:solidFill>
                            <a:srgbClr val="FF0000"/>
                          </a:solidFill>
                        </a:rPr>
                        <a:t> (2013)</a:t>
                      </a:r>
                    </a:p>
                  </a:txBody>
                  <a:tcPr/>
                </a:tc>
                <a:tc>
                  <a:txBody>
                    <a:bodyPr/>
                    <a:lstStyle/>
                    <a:p>
                      <a:pPr>
                        <a:spcBef>
                          <a:spcPts val="0"/>
                        </a:spcBef>
                        <a:spcAft>
                          <a:spcPts val="500"/>
                        </a:spcAft>
                      </a:pPr>
                      <a:r>
                        <a:rPr lang="en-US" sz="1300" b="1" dirty="0" smtClean="0">
                          <a:solidFill>
                            <a:schemeClr val="accent5"/>
                          </a:solidFill>
                        </a:rPr>
                        <a:t>The Outsider (2018)</a:t>
                      </a:r>
                      <a:endParaRPr lang="en-US" sz="1300" b="1" dirty="0">
                        <a:solidFill>
                          <a:schemeClr val="accent5"/>
                        </a:solidFill>
                      </a:endParaRPr>
                    </a:p>
                  </a:txBody>
                  <a:tcPr/>
                </a:tc>
                <a:tc>
                  <a:txBody>
                    <a:bodyPr/>
                    <a:lstStyle/>
                    <a:p>
                      <a:pPr>
                        <a:spcBef>
                          <a:spcPts val="0"/>
                        </a:spcBef>
                        <a:spcAft>
                          <a:spcPts val="500"/>
                        </a:spcAft>
                      </a:pPr>
                      <a:r>
                        <a:rPr lang="en-US" sz="1300" dirty="0" smtClean="0"/>
                        <a:t>0.950588</a:t>
                      </a:r>
                      <a:endParaRPr lang="en-US" sz="1300" dirty="0"/>
                    </a:p>
                  </a:txBody>
                  <a:tcPr/>
                </a:tc>
              </a:tr>
              <a:tr h="370840">
                <a:tc>
                  <a:txBody>
                    <a:bodyPr/>
                    <a:lstStyle/>
                    <a:p>
                      <a:pPr>
                        <a:spcBef>
                          <a:spcPts val="0"/>
                        </a:spcBef>
                        <a:spcAft>
                          <a:spcPts val="500"/>
                        </a:spcAft>
                      </a:pPr>
                      <a:r>
                        <a:rPr lang="en-US" sz="1300" b="1" dirty="0" smtClean="0"/>
                        <a:t>Pair 7</a:t>
                      </a:r>
                      <a:endParaRPr lang="en-US" sz="1300" b="1" dirty="0"/>
                    </a:p>
                  </a:txBody>
                  <a:tcPr/>
                </a:tc>
                <a:tc>
                  <a:txBody>
                    <a:bodyPr/>
                    <a:lstStyle/>
                    <a:p>
                      <a:pPr>
                        <a:spcBef>
                          <a:spcPts val="0"/>
                        </a:spcBef>
                        <a:spcAft>
                          <a:spcPts val="500"/>
                        </a:spcAft>
                      </a:pPr>
                      <a:r>
                        <a:rPr lang="en-US" sz="1300" b="1" dirty="0" smtClean="0">
                          <a:solidFill>
                            <a:schemeClr val="accent3">
                              <a:lumMod val="75000"/>
                            </a:schemeClr>
                          </a:solidFill>
                        </a:rPr>
                        <a:t>Revival (2014)</a:t>
                      </a:r>
                      <a:endParaRPr lang="en-US" sz="1300" b="1" dirty="0">
                        <a:solidFill>
                          <a:schemeClr val="accent3">
                            <a:lumMod val="75000"/>
                          </a:schemeClr>
                        </a:solidFill>
                      </a:endParaRPr>
                    </a:p>
                  </a:txBody>
                  <a:tcPr/>
                </a:tc>
                <a:tc>
                  <a:txBody>
                    <a:bodyPr/>
                    <a:lstStyle/>
                    <a:p>
                      <a:pPr>
                        <a:spcBef>
                          <a:spcPts val="0"/>
                        </a:spcBef>
                        <a:spcAft>
                          <a:spcPts val="500"/>
                        </a:spcAft>
                      </a:pPr>
                      <a:r>
                        <a:rPr lang="en-US" sz="1300" b="1" dirty="0" smtClean="0">
                          <a:solidFill>
                            <a:schemeClr val="accent6"/>
                          </a:solidFill>
                        </a:rPr>
                        <a:t>Under The Dome (2009)</a:t>
                      </a:r>
                      <a:endParaRPr lang="en-US" sz="1300" b="1" dirty="0">
                        <a:solidFill>
                          <a:schemeClr val="accent6"/>
                        </a:solidFill>
                      </a:endParaRPr>
                    </a:p>
                  </a:txBody>
                  <a:tcPr/>
                </a:tc>
                <a:tc>
                  <a:txBody>
                    <a:bodyPr/>
                    <a:lstStyle/>
                    <a:p>
                      <a:pPr>
                        <a:spcBef>
                          <a:spcPts val="0"/>
                        </a:spcBef>
                        <a:spcAft>
                          <a:spcPts val="500"/>
                        </a:spcAft>
                      </a:pPr>
                      <a:r>
                        <a:rPr lang="en-US" sz="1300" dirty="0" smtClean="0"/>
                        <a:t>0.950219</a:t>
                      </a:r>
                      <a:endParaRPr lang="en-US" sz="13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b="1" dirty="0" smtClean="0"/>
              <a:t>The most similar novels</a:t>
            </a:r>
            <a:endParaRPr lang="en-US" sz="3600" b="1" dirty="0"/>
          </a:p>
        </p:txBody>
      </p:sp>
      <p:sp>
        <p:nvSpPr>
          <p:cNvPr id="3" name="Прямоугольник 2"/>
          <p:cNvSpPr/>
          <p:nvPr/>
        </p:nvSpPr>
        <p:spPr>
          <a:xfrm>
            <a:off x="467544" y="1340768"/>
            <a:ext cx="8352928" cy="646331"/>
          </a:xfrm>
          <a:prstGeom prst="rect">
            <a:avLst/>
          </a:prstGeom>
        </p:spPr>
        <p:txBody>
          <a:bodyPr wrap="square">
            <a:spAutoFit/>
          </a:bodyPr>
          <a:lstStyle/>
          <a:p>
            <a:r>
              <a:rPr lang="en-US" b="1" dirty="0" smtClean="0"/>
              <a:t>End Of Watch </a:t>
            </a:r>
            <a:r>
              <a:rPr lang="en-US" dirty="0" smtClean="0"/>
              <a:t>and</a:t>
            </a:r>
            <a:r>
              <a:rPr lang="ru-RU" dirty="0" smtClean="0"/>
              <a:t> </a:t>
            </a:r>
            <a:r>
              <a:rPr lang="en-US" b="1" dirty="0" smtClean="0"/>
              <a:t>Finders Keepers</a:t>
            </a:r>
            <a:r>
              <a:rPr lang="ru-RU" b="1" dirty="0" smtClean="0"/>
              <a:t> </a:t>
            </a:r>
            <a:r>
              <a:rPr lang="en-US" dirty="0" smtClean="0"/>
              <a:t>are two parts of Bill Hodges trilogy</a:t>
            </a:r>
            <a:r>
              <a:rPr lang="ru-RU" dirty="0" smtClean="0"/>
              <a:t>.</a:t>
            </a:r>
            <a:r>
              <a:rPr lang="en-US" dirty="0" smtClean="0"/>
              <a:t> Thus, it shoul</a:t>
            </a:r>
            <a:r>
              <a:rPr lang="en-US" dirty="0" smtClean="0"/>
              <a:t>d not come as a surprise that they are similar.</a:t>
            </a:r>
            <a:endParaRPr lang="en-US" dirty="0"/>
          </a:p>
        </p:txBody>
      </p:sp>
      <p:pic>
        <p:nvPicPr>
          <p:cNvPr id="2050" name="Picture 2" descr="C:\Users\Julia\Desktop\wf1.png"/>
          <p:cNvPicPr>
            <a:picLocks noChangeAspect="1" noChangeArrowheads="1"/>
          </p:cNvPicPr>
          <p:nvPr/>
        </p:nvPicPr>
        <p:blipFill>
          <a:blip r:embed="rId2" cstate="print"/>
          <a:srcRect/>
          <a:stretch>
            <a:fillRect/>
          </a:stretch>
        </p:blipFill>
        <p:spPr bwMode="auto">
          <a:xfrm>
            <a:off x="539552" y="2381579"/>
            <a:ext cx="8352928" cy="321723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0648"/>
            <a:ext cx="8229600" cy="1143000"/>
          </a:xfrm>
        </p:spPr>
        <p:txBody>
          <a:bodyPr>
            <a:normAutofit/>
          </a:bodyPr>
          <a:lstStyle/>
          <a:p>
            <a:r>
              <a:rPr lang="en-US" sz="3600" b="1" dirty="0" smtClean="0"/>
              <a:t>The most similar novels</a:t>
            </a:r>
            <a:endParaRPr lang="en-US" sz="3600" b="1" dirty="0"/>
          </a:p>
        </p:txBody>
      </p:sp>
      <p:sp>
        <p:nvSpPr>
          <p:cNvPr id="3" name="Прямоугольник 2"/>
          <p:cNvSpPr/>
          <p:nvPr/>
        </p:nvSpPr>
        <p:spPr>
          <a:xfrm>
            <a:off x="467544" y="1340768"/>
            <a:ext cx="8352928" cy="646331"/>
          </a:xfrm>
          <a:prstGeom prst="rect">
            <a:avLst/>
          </a:prstGeom>
        </p:spPr>
        <p:txBody>
          <a:bodyPr wrap="square">
            <a:spAutoFit/>
          </a:bodyPr>
          <a:lstStyle/>
          <a:p>
            <a:r>
              <a:rPr lang="en-US" b="1" dirty="0" err="1" smtClean="0"/>
              <a:t>Gwendy’s</a:t>
            </a:r>
            <a:r>
              <a:rPr lang="en-US" b="1" dirty="0" smtClean="0"/>
              <a:t> Final Task</a:t>
            </a:r>
            <a:r>
              <a:rPr lang="ru-RU" b="1" dirty="0" smtClean="0"/>
              <a:t> </a:t>
            </a:r>
            <a:r>
              <a:rPr lang="en-US" dirty="0" smtClean="0"/>
              <a:t>continues the</a:t>
            </a:r>
            <a:r>
              <a:rPr lang="ru-RU" dirty="0" smtClean="0"/>
              <a:t> </a:t>
            </a:r>
            <a:r>
              <a:rPr lang="en-US" b="1" dirty="0" err="1" smtClean="0"/>
              <a:t>Gwendy’s</a:t>
            </a:r>
            <a:r>
              <a:rPr lang="en-US" b="1" dirty="0" smtClean="0"/>
              <a:t> Button </a:t>
            </a:r>
            <a:r>
              <a:rPr lang="en-US" b="1" dirty="0" smtClean="0"/>
              <a:t>Box </a:t>
            </a:r>
            <a:r>
              <a:rPr lang="en-US" dirty="0" smtClean="0"/>
              <a:t>novel.</a:t>
            </a:r>
            <a:r>
              <a:rPr lang="ru-RU" dirty="0" smtClean="0"/>
              <a:t> </a:t>
            </a:r>
            <a:r>
              <a:rPr lang="en-US" dirty="0" smtClean="0"/>
              <a:t>It is also obvious that they can have similarity in terms of word frequency</a:t>
            </a:r>
            <a:r>
              <a:rPr lang="ru-RU" dirty="0" smtClean="0"/>
              <a:t>.</a:t>
            </a:r>
            <a:endParaRPr lang="en-US" dirty="0"/>
          </a:p>
        </p:txBody>
      </p:sp>
      <p:pic>
        <p:nvPicPr>
          <p:cNvPr id="2050" name="Picture 2" descr="C:\Users\Julia\Desktop\wf1.png"/>
          <p:cNvPicPr>
            <a:picLocks noChangeAspect="1" noChangeArrowheads="1"/>
          </p:cNvPicPr>
          <p:nvPr/>
        </p:nvPicPr>
        <p:blipFill>
          <a:blip r:embed="rId2" cstate="print"/>
          <a:srcRect/>
          <a:stretch>
            <a:fillRect/>
          </a:stretch>
        </p:blipFill>
        <p:spPr bwMode="auto">
          <a:xfrm>
            <a:off x="395536" y="2132856"/>
            <a:ext cx="8352928" cy="3217236"/>
          </a:xfrm>
          <a:prstGeom prst="rect">
            <a:avLst/>
          </a:prstGeom>
          <a:noFill/>
        </p:spPr>
      </p:pic>
      <p:sp>
        <p:nvSpPr>
          <p:cNvPr id="5" name="Прямоугольник 4"/>
          <p:cNvSpPr/>
          <p:nvPr/>
        </p:nvSpPr>
        <p:spPr>
          <a:xfrm>
            <a:off x="539552" y="5445224"/>
            <a:ext cx="7560840" cy="923330"/>
          </a:xfrm>
          <a:prstGeom prst="rect">
            <a:avLst/>
          </a:prstGeom>
        </p:spPr>
        <p:txBody>
          <a:bodyPr wrap="square">
            <a:spAutoFit/>
          </a:bodyPr>
          <a:lstStyle/>
          <a:p>
            <a:r>
              <a:rPr lang="en-US" b="1" dirty="0" err="1" smtClean="0"/>
              <a:t>Joyland</a:t>
            </a:r>
            <a:r>
              <a:rPr lang="en-US" b="1" dirty="0" smtClean="0"/>
              <a:t>, </a:t>
            </a:r>
            <a:r>
              <a:rPr lang="en-US" dirty="0" smtClean="0"/>
              <a:t>however,</a:t>
            </a:r>
            <a:r>
              <a:rPr lang="ru-RU" dirty="0" smtClean="0"/>
              <a:t> </a:t>
            </a:r>
            <a:r>
              <a:rPr lang="en-US" dirty="0" smtClean="0"/>
              <a:t>is </a:t>
            </a:r>
            <a:r>
              <a:rPr lang="en-US" dirty="0" smtClean="0"/>
              <a:t>strongly </a:t>
            </a:r>
            <a:r>
              <a:rPr lang="en-US" dirty="0" smtClean="0"/>
              <a:t>similar to four </a:t>
            </a:r>
            <a:r>
              <a:rPr lang="en-US" dirty="0" smtClean="0"/>
              <a:t>novels, </a:t>
            </a:r>
            <a:r>
              <a:rPr lang="en-US" dirty="0" smtClean="0"/>
              <a:t>with which it is not </a:t>
            </a:r>
            <a:r>
              <a:rPr lang="en-US" dirty="0" smtClean="0"/>
              <a:t>in </a:t>
            </a:r>
            <a:r>
              <a:rPr lang="en-US" dirty="0" smtClean="0"/>
              <a:t>the same cycle: Bag Of Bones, Under The Dome, Revival, </a:t>
            </a:r>
            <a:r>
              <a:rPr lang="en-US" dirty="0" smtClean="0"/>
              <a:t>and Outsider</a:t>
            </a:r>
            <a:r>
              <a:rPr lang="en-US" dirty="0" smtClean="0"/>
              <a:t>. At the same time, the last three are also all similar to each other.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Julia\Documents\p\code\sking\dt-heatmap.png"/>
          <p:cNvPicPr>
            <a:picLocks noChangeAspect="1" noChangeArrowheads="1"/>
          </p:cNvPicPr>
          <p:nvPr/>
        </p:nvPicPr>
        <p:blipFill>
          <a:blip r:embed="rId2" cstate="print"/>
          <a:srcRect/>
          <a:stretch>
            <a:fillRect/>
          </a:stretch>
        </p:blipFill>
        <p:spPr bwMode="auto">
          <a:xfrm>
            <a:off x="1259028" y="980728"/>
            <a:ext cx="6625943" cy="5638035"/>
          </a:xfrm>
          <a:prstGeom prst="rect">
            <a:avLst/>
          </a:prstGeom>
          <a:noFill/>
        </p:spPr>
      </p:pic>
      <p:sp>
        <p:nvSpPr>
          <p:cNvPr id="2" name="Заголовок 1"/>
          <p:cNvSpPr>
            <a:spLocks noGrp="1"/>
          </p:cNvSpPr>
          <p:nvPr>
            <p:ph type="title"/>
          </p:nvPr>
        </p:nvSpPr>
        <p:spPr/>
        <p:txBody>
          <a:bodyPr>
            <a:normAutofit/>
          </a:bodyPr>
          <a:lstStyle/>
          <a:p>
            <a:r>
              <a:rPr lang="en-US" sz="3600" b="1" dirty="0" smtClean="0"/>
              <a:t>Similarity among The Dark Tower novels</a:t>
            </a:r>
            <a:endParaRPr lang="en-US" sz="3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b="1" dirty="0" smtClean="0"/>
              <a:t>Similarity among The Dark Tower novels</a:t>
            </a:r>
            <a:endParaRPr lang="en-US" sz="3600" b="1" dirty="0"/>
          </a:p>
        </p:txBody>
      </p:sp>
      <p:sp>
        <p:nvSpPr>
          <p:cNvPr id="3" name="Прямоугольник 2"/>
          <p:cNvSpPr/>
          <p:nvPr/>
        </p:nvSpPr>
        <p:spPr>
          <a:xfrm>
            <a:off x="467544" y="1340768"/>
            <a:ext cx="8352928" cy="2739211"/>
          </a:xfrm>
          <a:prstGeom prst="rect">
            <a:avLst/>
          </a:prstGeom>
        </p:spPr>
        <p:txBody>
          <a:bodyPr wrap="square">
            <a:spAutoFit/>
          </a:bodyPr>
          <a:lstStyle/>
          <a:p>
            <a:pPr>
              <a:spcAft>
                <a:spcPts val="600"/>
              </a:spcAft>
            </a:pPr>
            <a:r>
              <a:rPr lang="en-US" b="1" dirty="0" smtClean="0"/>
              <a:t>There are two groups of books</a:t>
            </a:r>
            <a:r>
              <a:rPr lang="en-US" b="1" dirty="0" smtClean="0"/>
              <a:t>:</a:t>
            </a:r>
          </a:p>
          <a:p>
            <a:pPr marL="342900" indent="-342900">
              <a:spcAft>
                <a:spcPts val="600"/>
              </a:spcAft>
              <a:buAutoNum type="arabicParenR"/>
            </a:pPr>
            <a:r>
              <a:rPr lang="en-US" b="1" dirty="0" smtClean="0"/>
              <a:t>The </a:t>
            </a:r>
            <a:r>
              <a:rPr lang="en-US" b="1" dirty="0" smtClean="0"/>
              <a:t>Drawing Of The Three, The Waste Lands, Wizard and Glass, Wolves Of The Calla, and Song of Susannah </a:t>
            </a:r>
            <a:r>
              <a:rPr lang="en-US" dirty="0" smtClean="0"/>
              <a:t>turned out to be quite similar to each other: their pairs have a degree of similarity of </a:t>
            </a:r>
            <a:r>
              <a:rPr lang="en-US" dirty="0" smtClean="0"/>
              <a:t>0.7–0.9.</a:t>
            </a:r>
          </a:p>
          <a:p>
            <a:pPr marL="342900" indent="-342900">
              <a:spcAft>
                <a:spcPts val="600"/>
              </a:spcAft>
              <a:buAutoNum type="arabicParenR"/>
            </a:pPr>
            <a:r>
              <a:rPr lang="en-US" b="1" dirty="0" smtClean="0"/>
              <a:t>The Gunslinger, </a:t>
            </a:r>
            <a:r>
              <a:rPr lang="en-US" b="1" dirty="0" smtClean="0"/>
              <a:t>The Dark </a:t>
            </a:r>
            <a:r>
              <a:rPr lang="en-US" b="1" dirty="0" smtClean="0"/>
              <a:t>Tower, and </a:t>
            </a:r>
            <a:r>
              <a:rPr lang="en-US" b="1" dirty="0" smtClean="0"/>
              <a:t>The Wind Through The Keyhole </a:t>
            </a:r>
            <a:r>
              <a:rPr lang="en-US" dirty="0" smtClean="0"/>
              <a:t>stand </a:t>
            </a:r>
            <a:r>
              <a:rPr lang="en-US" dirty="0" smtClean="0"/>
              <a:t>apart: they are similar to each other, but </a:t>
            </a:r>
            <a:r>
              <a:rPr lang="en-US" dirty="0" smtClean="0"/>
              <a:t>are not </a:t>
            </a:r>
            <a:r>
              <a:rPr lang="en-US" dirty="0" smtClean="0"/>
              <a:t>like the rest of the books in the cycle. The Gunslinger is the very first novel in the cycle, The Dark Tower is the last, and The Wind Through the Keyhole was written </a:t>
            </a:r>
            <a:r>
              <a:rPr lang="en-US" dirty="0" smtClean="0"/>
              <a:t>after </a:t>
            </a:r>
            <a:r>
              <a:rPr lang="en-US" dirty="0" smtClean="0"/>
              <a:t>the completion of the main cycle, </a:t>
            </a:r>
            <a:r>
              <a:rPr lang="en-US" dirty="0" smtClean="0"/>
              <a:t>taking </a:t>
            </a:r>
            <a:r>
              <a:rPr lang="en-US" dirty="0" smtClean="0"/>
              <a:t>place between the end of the fourth and the beginning of the fifth books.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b="1" dirty="0" smtClean="0"/>
              <a:t>Novels written in co-authorship</a:t>
            </a:r>
            <a:endParaRPr lang="en-US" sz="3600" b="1" dirty="0"/>
          </a:p>
        </p:txBody>
      </p:sp>
      <p:sp>
        <p:nvSpPr>
          <p:cNvPr id="3" name="Прямоугольник 2"/>
          <p:cNvSpPr/>
          <p:nvPr/>
        </p:nvSpPr>
        <p:spPr>
          <a:xfrm>
            <a:off x="467544" y="1340768"/>
            <a:ext cx="8352928" cy="3847207"/>
          </a:xfrm>
          <a:prstGeom prst="rect">
            <a:avLst/>
          </a:prstGeom>
        </p:spPr>
        <p:txBody>
          <a:bodyPr wrap="square">
            <a:spAutoFit/>
          </a:bodyPr>
          <a:lstStyle/>
          <a:p>
            <a:pPr>
              <a:spcAft>
                <a:spcPts val="600"/>
              </a:spcAft>
            </a:pPr>
            <a:r>
              <a:rPr lang="en-US" b="1" dirty="0" smtClean="0"/>
              <a:t>Five novels were written in co-authorship:</a:t>
            </a:r>
          </a:p>
          <a:p>
            <a:pPr>
              <a:buFont typeface="Wingdings" pitchFamily="2" charset="2"/>
              <a:buChar char="§"/>
            </a:pPr>
            <a:r>
              <a:rPr lang="en-US" dirty="0" smtClean="0"/>
              <a:t>  The Talisman (1984, with Peter Straub)</a:t>
            </a:r>
          </a:p>
          <a:p>
            <a:pPr>
              <a:buFont typeface="Wingdings" pitchFamily="2" charset="2"/>
              <a:buChar char="§"/>
            </a:pPr>
            <a:r>
              <a:rPr lang="en-US" dirty="0" smtClean="0"/>
              <a:t>  Black House (2001, with Peter Straub)</a:t>
            </a:r>
          </a:p>
          <a:p>
            <a:pPr>
              <a:buFont typeface="Wingdings" pitchFamily="2" charset="2"/>
              <a:buChar char="§"/>
            </a:pPr>
            <a:r>
              <a:rPr lang="en-US" dirty="0" smtClean="0"/>
              <a:t>  </a:t>
            </a:r>
            <a:r>
              <a:rPr lang="en-US" dirty="0" err="1" smtClean="0"/>
              <a:t>Gwendy’s</a:t>
            </a:r>
            <a:r>
              <a:rPr lang="en-US" dirty="0" smtClean="0"/>
              <a:t> Button Box (2017, with Richard </a:t>
            </a:r>
            <a:r>
              <a:rPr lang="en-US" dirty="0" err="1" smtClean="0"/>
              <a:t>Chizmar</a:t>
            </a:r>
            <a:r>
              <a:rPr lang="en-US" dirty="0" smtClean="0"/>
              <a:t>)</a:t>
            </a:r>
          </a:p>
          <a:p>
            <a:pPr>
              <a:buFont typeface="Wingdings" pitchFamily="2" charset="2"/>
              <a:buChar char="§"/>
            </a:pPr>
            <a:r>
              <a:rPr lang="en-US" dirty="0" smtClean="0"/>
              <a:t>  Sleeping Beauties (2017, with Owen King)</a:t>
            </a:r>
          </a:p>
          <a:p>
            <a:pPr>
              <a:buFont typeface="Wingdings" pitchFamily="2" charset="2"/>
              <a:buChar char="§"/>
            </a:pPr>
            <a:r>
              <a:rPr lang="en-US" dirty="0" smtClean="0"/>
              <a:t>  </a:t>
            </a:r>
            <a:r>
              <a:rPr lang="en-US" dirty="0" err="1" smtClean="0"/>
              <a:t>Gwendy’s</a:t>
            </a:r>
            <a:r>
              <a:rPr lang="en-US" dirty="0" smtClean="0"/>
              <a:t> Final Task (2022, with Richard </a:t>
            </a:r>
            <a:r>
              <a:rPr lang="en-US" dirty="0" err="1" smtClean="0"/>
              <a:t>Chizmar</a:t>
            </a:r>
            <a:r>
              <a:rPr lang="en-US" dirty="0" smtClean="0"/>
              <a:t>)</a:t>
            </a:r>
          </a:p>
          <a:p>
            <a:pPr>
              <a:buFont typeface="Wingdings" pitchFamily="2" charset="2"/>
              <a:buChar char="§"/>
            </a:pPr>
            <a:endParaRPr lang="en-US" dirty="0" smtClean="0"/>
          </a:p>
          <a:p>
            <a:pPr>
              <a:spcAft>
                <a:spcPts val="600"/>
              </a:spcAft>
            </a:pPr>
            <a:r>
              <a:rPr lang="en-US" b="1" dirty="0" smtClean="0"/>
              <a:t>Similarity analysis has shown that:</a:t>
            </a:r>
          </a:p>
          <a:p>
            <a:pPr>
              <a:buFont typeface="Wingdings" pitchFamily="2" charset="2"/>
              <a:buChar char="§"/>
            </a:pPr>
            <a:r>
              <a:rPr lang="en-US" dirty="0" smtClean="0"/>
              <a:t>  The Talisman and Black House are different from other Stephen King books (similarity &lt; 0.5)</a:t>
            </a:r>
          </a:p>
          <a:p>
            <a:pPr>
              <a:buFont typeface="Wingdings" pitchFamily="2" charset="2"/>
              <a:buChar char="§"/>
            </a:pPr>
            <a:r>
              <a:rPr lang="en-US" dirty="0" smtClean="0"/>
              <a:t>  Both </a:t>
            </a:r>
            <a:r>
              <a:rPr lang="en-US" dirty="0" err="1" smtClean="0"/>
              <a:t>Gwendy</a:t>
            </a:r>
            <a:r>
              <a:rPr lang="en-US" dirty="0" smtClean="0"/>
              <a:t> novels are very similar between each other (similarity = 0.96)</a:t>
            </a:r>
          </a:p>
          <a:p>
            <a:pPr>
              <a:buFont typeface="Wingdings" pitchFamily="2" charset="2"/>
              <a:buChar char="§"/>
            </a:pPr>
            <a:r>
              <a:rPr lang="en-US" dirty="0" smtClean="0"/>
              <a:t>  Sleeping Beauties wording looks very similar (≥ 0.85) to a variety of Stephen King books</a:t>
            </a: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972</Words>
  <Application>Microsoft Office PowerPoint</Application>
  <PresentationFormat>Экран (4:3)</PresentationFormat>
  <Paragraphs>171</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Тема Office</vt:lpstr>
      <vt:lpstr>Слайд 1</vt:lpstr>
      <vt:lpstr>Scope of analysis</vt:lpstr>
      <vt:lpstr>Method of comparison</vt:lpstr>
      <vt:lpstr>The most similar novels</vt:lpstr>
      <vt:lpstr>The most similar novels</vt:lpstr>
      <vt:lpstr>The most similar novels</vt:lpstr>
      <vt:lpstr>Similarity among The Dark Tower novels</vt:lpstr>
      <vt:lpstr>Similarity among The Dark Tower novels</vt:lpstr>
      <vt:lpstr>Novels written in co-authorship</vt:lpstr>
      <vt:lpstr>Novels similar to Sleeping Beauties</vt:lpstr>
      <vt:lpstr>Word frequency in all Stephen King novels</vt:lpstr>
      <vt:lpstr>Contacts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Julia</dc:creator>
  <cp:lastModifiedBy>Julia</cp:lastModifiedBy>
  <cp:revision>47</cp:revision>
  <dcterms:created xsi:type="dcterms:W3CDTF">2022-05-20T09:51:19Z</dcterms:created>
  <dcterms:modified xsi:type="dcterms:W3CDTF">2022-06-14T07:50:40Z</dcterms:modified>
</cp:coreProperties>
</file>