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72" r:id="rId6"/>
    <p:sldId id="273" r:id="rId7"/>
    <p:sldId id="270" r:id="rId8"/>
    <p:sldId id="265" r:id="rId9"/>
    <p:sldId id="267" r:id="rId10"/>
    <p:sldId id="268" r:id="rId11"/>
    <p:sldId id="269" r:id="rId12"/>
    <p:sldId id="271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60"/>
  </p:normalViewPr>
  <p:slideViewPr>
    <p:cSldViewPr>
      <p:cViewPr>
        <p:scale>
          <a:sx n="70" d="100"/>
          <a:sy n="70" d="100"/>
        </p:scale>
        <p:origin x="-122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ulia\Desktop\taylor-bVmY2XNkX8c-unspl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38057" y="0"/>
            <a:ext cx="9482057" cy="11852572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2051720" y="5157192"/>
            <a:ext cx="4968552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564" y="522920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Анализ романов Стивена Кинга</a:t>
            </a:r>
            <a:endParaRPr lang="en-US" sz="20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Май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2022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6310064" y="4255839"/>
            <a:ext cx="4896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Выполнила Юлия Кузнецова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Романы, похожие на </a:t>
            </a:r>
            <a:r>
              <a:rPr lang="en-US" sz="3600" b="1" dirty="0" smtClean="0"/>
              <a:t>Sleeping Beauties</a:t>
            </a:r>
            <a:endParaRPr lang="en-US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34076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Следующие романы Стивена Кинга очень похожи на</a:t>
            </a:r>
            <a:r>
              <a:rPr lang="en-US" dirty="0" smtClean="0"/>
              <a:t> Sleeping Beauties (</a:t>
            </a:r>
            <a:r>
              <a:rPr lang="ru-RU" dirty="0" smtClean="0"/>
              <a:t>степень сходства</a:t>
            </a:r>
            <a:r>
              <a:rPr lang="en-US" dirty="0" smtClean="0"/>
              <a:t> ≥ 0.85):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03548" y="1988840"/>
          <a:ext cx="8136904" cy="3942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2188"/>
                <a:gridCol w="2376264"/>
                <a:gridCol w="2034226"/>
                <a:gridCol w="2034226"/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0" dirty="0" err="1" smtClean="0"/>
                        <a:t>Joyland</a:t>
                      </a:r>
                      <a:r>
                        <a:rPr lang="en-US" sz="1300" b="0" dirty="0" smtClean="0"/>
                        <a:t> (2013)</a:t>
                      </a:r>
                      <a:endParaRPr 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0.949744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The Wind Through The Keyhole (2012)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0" dirty="0" smtClean="0"/>
                        <a:t>0.914879</a:t>
                      </a:r>
                      <a:endParaRPr lang="en-US" sz="13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0" dirty="0" smtClean="0"/>
                        <a:t>Under The Dome (2009)</a:t>
                      </a:r>
                      <a:endParaRPr 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0.945271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The Colorado Kid (2005)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0.913519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0" dirty="0" smtClean="0"/>
                        <a:t>Revival (2014)</a:t>
                      </a:r>
                      <a:endParaRPr 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0.938211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Cell (2006)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0.913498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0" dirty="0" smtClean="0"/>
                        <a:t>The Outsider (2018)</a:t>
                      </a:r>
                      <a:endParaRPr 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0.935828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Billy Summers (2021)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0.911454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0" dirty="0" smtClean="0"/>
                        <a:t>Bag Of Bones (1998)</a:t>
                      </a:r>
                      <a:endParaRPr 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0.933672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The Regulators (1996)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0.910473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0" dirty="0" smtClean="0"/>
                        <a:t>Needful Things (1991)</a:t>
                      </a:r>
                      <a:endParaRPr 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0.928754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The Dark Tower (2004)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0.910413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0" dirty="0" smtClean="0"/>
                        <a:t>Later (2021)</a:t>
                      </a:r>
                      <a:endParaRPr 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0.928649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Elevation (2018)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0.907241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0" dirty="0" err="1" smtClean="0"/>
                        <a:t>Duma</a:t>
                      </a:r>
                      <a:r>
                        <a:rPr lang="en-US" sz="1300" b="0" dirty="0" smtClean="0"/>
                        <a:t> Key (2008)</a:t>
                      </a:r>
                      <a:endParaRPr 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0.928171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Blaze (2007)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0.895995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0" dirty="0" smtClean="0"/>
                        <a:t>Doctor Sleep (2013)</a:t>
                      </a:r>
                      <a:endParaRPr 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0.923030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err="1" smtClean="0"/>
                        <a:t>Mr</a:t>
                      </a:r>
                      <a:r>
                        <a:rPr lang="en-US" sz="1300" dirty="0" smtClean="0"/>
                        <a:t> Mercedes (2014)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0.887420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0" dirty="0" smtClean="0"/>
                        <a:t>The Institute (2019)</a:t>
                      </a:r>
                      <a:endParaRPr 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0.916117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Insomnia (1994)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0.874596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Частота слов во всех романах Стивена Кинга</a:t>
            </a:r>
            <a:endParaRPr lang="en-US" sz="3200" b="1" dirty="0"/>
          </a:p>
        </p:txBody>
      </p:sp>
      <p:pic>
        <p:nvPicPr>
          <p:cNvPr id="4098" name="Picture 2" descr="C:\Users\Julia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484784"/>
            <a:ext cx="3867150" cy="3086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Контакты</a:t>
            </a:r>
            <a:endParaRPr lang="en-US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80592" y="1628800"/>
            <a:ext cx="7272808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b="1" dirty="0" smtClean="0"/>
              <a:t> GITHUB:</a:t>
            </a:r>
            <a:r>
              <a:rPr lang="en-US" sz="2400" dirty="0" smtClean="0"/>
              <a:t> github.com/</a:t>
            </a:r>
            <a:r>
              <a:rPr lang="en-US" sz="2400" dirty="0" err="1" smtClean="0"/>
              <a:t>kooznitsa</a:t>
            </a:r>
            <a:endParaRPr lang="en-US" sz="2400" dirty="0" smtClean="0"/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b="1" dirty="0" smtClean="0"/>
              <a:t>EMAIL:</a:t>
            </a:r>
            <a:r>
              <a:rPr lang="en-US" sz="2400" dirty="0" smtClean="0"/>
              <a:t> jukuznetswork@gmail.com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Объём исследования</a:t>
            </a:r>
            <a:endParaRPr lang="en-US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340768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Анализ включает</a:t>
            </a:r>
            <a:r>
              <a:rPr lang="en-US" dirty="0" smtClean="0"/>
              <a:t> </a:t>
            </a:r>
            <a:r>
              <a:rPr lang="en-US" b="1" dirty="0" smtClean="0"/>
              <a:t>63 </a:t>
            </a:r>
            <a:r>
              <a:rPr lang="ru-RU" b="1" dirty="0" smtClean="0"/>
              <a:t>романа</a:t>
            </a:r>
            <a:r>
              <a:rPr lang="en-US" b="1" dirty="0" smtClean="0"/>
              <a:t> </a:t>
            </a:r>
            <a:r>
              <a:rPr lang="ru-RU" dirty="0" smtClean="0"/>
              <a:t>Стивена Кинга на английском языке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03548" y="1844824"/>
          <a:ext cx="8136904" cy="4610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4226"/>
                <a:gridCol w="2034226"/>
                <a:gridCol w="2034226"/>
                <a:gridCol w="2034226"/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1974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Carrie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1975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'Salem's Lot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1977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The Shining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1977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Rage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1979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The Long Walk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1979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The Dead Zone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1980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err="1" smtClean="0"/>
                        <a:t>Firestarter</a:t>
                      </a:r>
                      <a:endParaRPr lang="en-US" sz="1300" dirty="0" smtClean="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1981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Roadwork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1981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err="1" smtClean="0"/>
                        <a:t>Cujo</a:t>
                      </a:r>
                      <a:endParaRPr lang="en-US" sz="1300" dirty="0" smtClean="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1982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The Running Man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1982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The Gunslinger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1983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Christine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1983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Pet </a:t>
                      </a:r>
                      <a:r>
                        <a:rPr lang="en-US" sz="1300" dirty="0" err="1" smtClean="0"/>
                        <a:t>Sematary</a:t>
                      </a:r>
                      <a:endParaRPr lang="en-US" sz="1300" dirty="0" smtClean="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1983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Cycle of the Werewolf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1984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The Talisman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1984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The Eyes of the Dragon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1984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Thinner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1986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It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1987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The Drawing of the Three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1987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Misery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1987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The </a:t>
                      </a:r>
                      <a:r>
                        <a:rPr lang="en-US" sz="1300" dirty="0" err="1" smtClean="0"/>
                        <a:t>Tommyknockers</a:t>
                      </a:r>
                      <a:endParaRPr lang="en-US" sz="1300" dirty="0" smtClean="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1989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The Dark Half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1990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The Stand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1991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The Waste Lands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1991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Needful Things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1992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Gerald's Game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1992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Dolores Claiborne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1994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Insomnia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1995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Rose Madder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1996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The Green Mile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1996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Desperation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1996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The Regulators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1997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Wizard and Glass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1998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Bag of Bones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1999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The Girl Who Loved Tom Gordon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2001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err="1" smtClean="0"/>
                        <a:t>Dreamcatcher</a:t>
                      </a:r>
                      <a:endParaRPr lang="en-US" sz="1300" dirty="0" smtClean="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2001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Black House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2002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From a Buick 8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2003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Wolves of the Calla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2004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Song of Susannah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2004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The Dark Tower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2005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The Colorado Kid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2006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Cell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2006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err="1" smtClean="0"/>
                        <a:t>Lisey's</a:t>
                      </a:r>
                      <a:r>
                        <a:rPr lang="en-US" sz="1300" dirty="0" smtClean="0"/>
                        <a:t> Story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2007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Blaze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2008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err="1" smtClean="0"/>
                        <a:t>Duma</a:t>
                      </a:r>
                      <a:r>
                        <a:rPr lang="en-US" sz="1300" dirty="0" smtClean="0"/>
                        <a:t> Key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2009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Under the Dome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2011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11/22/63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2012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The Wind Through the Keyhole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2013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err="1" smtClean="0"/>
                        <a:t>Joyland</a:t>
                      </a:r>
                      <a:endParaRPr lang="en-US" sz="1300" dirty="0" smtClean="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2013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Doctor Sleep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2014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Mr. Mercedes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2014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Revival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2015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Finders Keepers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2016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End of Watch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2017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err="1" smtClean="0"/>
                        <a:t>Gwendy's</a:t>
                      </a:r>
                      <a:r>
                        <a:rPr lang="en-US" sz="1300" dirty="0" smtClean="0"/>
                        <a:t> Button Box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2017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Sleeping Beauties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2018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The Outsider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2018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Elevation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2019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The Institute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2021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Later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2021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smtClean="0"/>
                        <a:t>Billy Summers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2022</a:t>
                      </a:r>
                      <a:r>
                        <a:rPr lang="en-US" sz="1300" baseline="0" dirty="0" smtClean="0"/>
                        <a:t>     </a:t>
                      </a:r>
                      <a:r>
                        <a:rPr lang="en-US" sz="1300" dirty="0" err="1" smtClean="0"/>
                        <a:t>Gwendy's</a:t>
                      </a:r>
                      <a:r>
                        <a:rPr lang="en-US" sz="1300" dirty="0" smtClean="0"/>
                        <a:t> Final Task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Метод сравнения</a:t>
            </a:r>
            <a:endParaRPr lang="en-US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340768"/>
            <a:ext cx="83529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анализа использовался инструмент </a:t>
            </a:r>
            <a:r>
              <a:rPr lang="ru-RU" b="1" dirty="0" err="1" smtClean="0"/>
              <a:t>TfidfVectorizer</a:t>
            </a:r>
            <a:r>
              <a:rPr lang="ru-RU" dirty="0" smtClean="0"/>
              <a:t> из библиотеки </a:t>
            </a:r>
            <a:r>
              <a:rPr lang="ru-RU" dirty="0" err="1" smtClean="0"/>
              <a:t>sklearn</a:t>
            </a:r>
            <a:r>
              <a:rPr lang="ru-RU" dirty="0" smtClean="0"/>
              <a:t>. Он превращает документы в матрицу чисел </a:t>
            </a:r>
            <a:r>
              <a:rPr lang="ru-RU" b="1" dirty="0" smtClean="0"/>
              <a:t>TF-IDF</a:t>
            </a:r>
            <a:r>
              <a:rPr lang="ru-RU" dirty="0" smtClean="0"/>
              <a:t> (</a:t>
            </a:r>
            <a:r>
              <a:rPr lang="ru-RU" dirty="0" err="1" smtClean="0"/>
              <a:t>term</a:t>
            </a:r>
            <a:r>
              <a:rPr lang="ru-RU" dirty="0" smtClean="0"/>
              <a:t> </a:t>
            </a:r>
            <a:r>
              <a:rPr lang="ru-RU" dirty="0" err="1" smtClean="0"/>
              <a:t>frequency</a:t>
            </a:r>
            <a:r>
              <a:rPr lang="ru-RU" dirty="0" smtClean="0"/>
              <a:t> — </a:t>
            </a:r>
            <a:r>
              <a:rPr lang="ru-RU" dirty="0" err="1" smtClean="0"/>
              <a:t>inverse</a:t>
            </a:r>
            <a:r>
              <a:rPr lang="ru-RU" dirty="0" smtClean="0"/>
              <a:t> </a:t>
            </a:r>
            <a:r>
              <a:rPr lang="ru-RU" dirty="0" err="1" smtClean="0"/>
              <a:t>document</a:t>
            </a:r>
            <a:r>
              <a:rPr lang="ru-RU" dirty="0" smtClean="0"/>
              <a:t> </a:t>
            </a:r>
            <a:r>
              <a:rPr lang="ru-RU" dirty="0" err="1" smtClean="0"/>
              <a:t>frequency</a:t>
            </a:r>
            <a:r>
              <a:rPr lang="ru-RU" dirty="0" smtClean="0"/>
              <a:t>; частота термина — обратная частота документа). </a:t>
            </a:r>
          </a:p>
          <a:p>
            <a:endParaRPr lang="ru-RU" dirty="0" smtClean="0"/>
          </a:p>
          <a:p>
            <a:r>
              <a:rPr lang="ru-RU" b="1" dirty="0" smtClean="0"/>
              <a:t>TF-IDF</a:t>
            </a:r>
            <a:r>
              <a:rPr lang="ru-RU" dirty="0" smtClean="0"/>
              <a:t> — мера оригинальности (веса) слова, при которой частота слова в документе сравнивается с количеством документов, в которых встречается слово. Оценивается только частота слов в документе; при этом информация об относительном положении слов игнорируется. В итоге для каждой пары книг получается число от 0 (наименьшее сходство) до 1 (наибольшее сходство).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Самые похожие романы</a:t>
            </a:r>
            <a:endParaRPr lang="en-US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340768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Оказалось, что все из наиболее похожих романов в парах похожих произведений </a:t>
            </a:r>
            <a:r>
              <a:rPr lang="en-US" dirty="0" smtClean="0"/>
              <a:t>(</a:t>
            </a:r>
            <a:r>
              <a:rPr lang="ru-RU" dirty="0" smtClean="0"/>
              <a:t>степень сходства</a:t>
            </a:r>
            <a:r>
              <a:rPr lang="en-US" dirty="0" smtClean="0"/>
              <a:t> ≥ 0</a:t>
            </a:r>
            <a:r>
              <a:rPr lang="ru-RU" dirty="0" smtClean="0"/>
              <a:t>,</a:t>
            </a:r>
            <a:r>
              <a:rPr lang="en-US" dirty="0" smtClean="0"/>
              <a:t>95)</a:t>
            </a:r>
            <a:r>
              <a:rPr lang="ru-RU" dirty="0" smtClean="0"/>
              <a:t> </a:t>
            </a:r>
            <a:r>
              <a:rPr lang="ru-RU" b="1" dirty="0" smtClean="0"/>
              <a:t>написаны после 2009 года </a:t>
            </a:r>
            <a:r>
              <a:rPr lang="ru-RU" dirty="0" smtClean="0"/>
              <a:t>(кроме книги «Мешок с костями»).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03548" y="2276872"/>
          <a:ext cx="8136904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4116"/>
                <a:gridCol w="2664296"/>
                <a:gridCol w="2394266"/>
                <a:gridCol w="2034226"/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1" dirty="0" smtClean="0"/>
                        <a:t>Similarity</a:t>
                      </a:r>
                      <a:endParaRPr lang="en-US" sz="13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1" smtClean="0"/>
                        <a:t>Pair 1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1" dirty="0" smtClean="0">
                          <a:solidFill>
                            <a:schemeClr val="accent4"/>
                          </a:solidFill>
                        </a:rPr>
                        <a:t>End Of Watch (2016)</a:t>
                      </a:r>
                      <a:endParaRPr lang="en-US" sz="1300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1" dirty="0" smtClean="0">
                          <a:solidFill>
                            <a:schemeClr val="accent4"/>
                          </a:solidFill>
                        </a:rPr>
                        <a:t>Finders Keepers (2015)</a:t>
                      </a:r>
                      <a:endParaRPr lang="en-US" sz="1300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0.966924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1" dirty="0" smtClean="0"/>
                        <a:t>Pair 2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1" dirty="0" err="1" smtClean="0">
                          <a:solidFill>
                            <a:schemeClr val="accent1"/>
                          </a:solidFill>
                        </a:rPr>
                        <a:t>Gwendy’s</a:t>
                      </a:r>
                      <a:r>
                        <a:rPr lang="en-US" sz="1300" b="1" dirty="0" smtClean="0">
                          <a:solidFill>
                            <a:schemeClr val="accent1"/>
                          </a:solidFill>
                        </a:rPr>
                        <a:t> Button Box (2017)</a:t>
                      </a:r>
                      <a:endParaRPr lang="en-US" sz="13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1" dirty="0" err="1" smtClean="0">
                          <a:solidFill>
                            <a:schemeClr val="accent1"/>
                          </a:solidFill>
                        </a:rPr>
                        <a:t>Gwendy’s</a:t>
                      </a:r>
                      <a:r>
                        <a:rPr lang="en-US" sz="1300" b="1" dirty="0" smtClean="0">
                          <a:solidFill>
                            <a:schemeClr val="accent1"/>
                          </a:solidFill>
                        </a:rPr>
                        <a:t> Final Task (2022)</a:t>
                      </a:r>
                      <a:endParaRPr lang="en-US" sz="13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0.965771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1" dirty="0" smtClean="0"/>
                        <a:t>Pair 3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1" dirty="0" err="1" smtClean="0">
                          <a:solidFill>
                            <a:srgbClr val="FF0000"/>
                          </a:solidFill>
                        </a:rPr>
                        <a:t>Joyland</a:t>
                      </a:r>
                      <a:r>
                        <a:rPr lang="en-US" sz="1300" b="1" dirty="0" smtClean="0">
                          <a:solidFill>
                            <a:srgbClr val="FF0000"/>
                          </a:solidFill>
                        </a:rPr>
                        <a:t> (2013)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1" dirty="0" smtClean="0">
                          <a:solidFill>
                            <a:schemeClr val="accent6"/>
                          </a:solidFill>
                        </a:rPr>
                        <a:t>Under The Dome (2009)</a:t>
                      </a:r>
                      <a:endParaRPr lang="en-US" sz="13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0.964749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1" smtClean="0"/>
                        <a:t>Pair 4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 smtClean="0">
                          <a:solidFill>
                            <a:srgbClr val="FF0000"/>
                          </a:solidFill>
                        </a:rPr>
                        <a:t>Joyland</a:t>
                      </a:r>
                      <a:r>
                        <a:rPr lang="en-US" sz="1300" b="1" dirty="0" smtClean="0">
                          <a:solidFill>
                            <a:srgbClr val="FF0000"/>
                          </a:solidFill>
                        </a:rPr>
                        <a:t> (2013)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Revival (2014)</a:t>
                      </a:r>
                      <a:endParaRPr lang="en-US" sz="13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0.956291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1" dirty="0" smtClean="0"/>
                        <a:t>Pair 5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 smtClean="0">
                          <a:solidFill>
                            <a:srgbClr val="FF0000"/>
                          </a:solidFill>
                        </a:rPr>
                        <a:t>Joyland</a:t>
                      </a:r>
                      <a:r>
                        <a:rPr lang="en-US" sz="1300" b="1" dirty="0" smtClean="0">
                          <a:solidFill>
                            <a:srgbClr val="FF0000"/>
                          </a:solidFill>
                        </a:rPr>
                        <a:t> (2013)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accent2"/>
                          </a:solidFill>
                        </a:rPr>
                        <a:t>Bag Of Bones (1998)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0.951275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1" dirty="0" smtClean="0"/>
                        <a:t>Pair 6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 smtClean="0">
                          <a:solidFill>
                            <a:srgbClr val="FF0000"/>
                          </a:solidFill>
                        </a:rPr>
                        <a:t>Joyland</a:t>
                      </a:r>
                      <a:r>
                        <a:rPr lang="en-US" sz="1300" b="1" dirty="0" smtClean="0">
                          <a:solidFill>
                            <a:srgbClr val="FF0000"/>
                          </a:solidFill>
                        </a:rPr>
                        <a:t> (2013)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1" dirty="0" smtClean="0">
                          <a:solidFill>
                            <a:schemeClr val="accent5"/>
                          </a:solidFill>
                        </a:rPr>
                        <a:t>The Outsider (2018)</a:t>
                      </a:r>
                      <a:endParaRPr lang="en-US" sz="1300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0.950588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1" dirty="0" smtClean="0"/>
                        <a:t>Pair 7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Revival (2014)</a:t>
                      </a:r>
                      <a:endParaRPr lang="en-US" sz="13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b="1" dirty="0" smtClean="0">
                          <a:solidFill>
                            <a:schemeClr val="accent6"/>
                          </a:solidFill>
                        </a:rPr>
                        <a:t>Under The Dome (2009)</a:t>
                      </a:r>
                      <a:endParaRPr lang="en-US" sz="13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300" dirty="0" smtClean="0"/>
                        <a:t>0.950219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Самые похожие романы</a:t>
            </a:r>
            <a:endParaRPr lang="en-US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34076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End Of Watch </a:t>
            </a:r>
            <a:r>
              <a:rPr lang="ru-RU" dirty="0" smtClean="0"/>
              <a:t>и </a:t>
            </a:r>
            <a:r>
              <a:rPr lang="en-US" b="1" dirty="0" smtClean="0"/>
              <a:t>Finders Keepers</a:t>
            </a:r>
            <a:r>
              <a:rPr lang="ru-RU" b="1" dirty="0" smtClean="0"/>
              <a:t> </a:t>
            </a:r>
            <a:r>
              <a:rPr lang="ru-RU" dirty="0" smtClean="0"/>
              <a:t>— это две части трилогии о Билле </a:t>
            </a:r>
            <a:r>
              <a:rPr lang="ru-RU" dirty="0" err="1" smtClean="0"/>
              <a:t>Ходжесе</a:t>
            </a:r>
            <a:r>
              <a:rPr lang="ru-RU" dirty="0" smtClean="0"/>
              <a:t>, которые вышли одна за другой. Логично, что они похожи.</a:t>
            </a:r>
            <a:endParaRPr lang="en-US" dirty="0"/>
          </a:p>
        </p:txBody>
      </p:sp>
      <p:pic>
        <p:nvPicPr>
          <p:cNvPr id="2050" name="Picture 2" descr="C:\Users\Julia\Desktop\wf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81579"/>
            <a:ext cx="8352928" cy="32172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Самые похожие романы</a:t>
            </a:r>
            <a:endParaRPr lang="en-US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34076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Gwendy’s</a:t>
            </a:r>
            <a:r>
              <a:rPr lang="en-US" b="1" dirty="0" smtClean="0"/>
              <a:t> Final Task</a:t>
            </a:r>
            <a:r>
              <a:rPr lang="ru-RU" b="1" dirty="0" smtClean="0"/>
              <a:t> </a:t>
            </a:r>
            <a:r>
              <a:rPr lang="ru-RU" dirty="0" smtClean="0"/>
              <a:t>— продолжение романа </a:t>
            </a:r>
            <a:r>
              <a:rPr lang="en-US" b="1" dirty="0" err="1" smtClean="0"/>
              <a:t>Gwendy’s</a:t>
            </a:r>
            <a:r>
              <a:rPr lang="en-US" b="1" dirty="0" smtClean="0"/>
              <a:t> Button Box</a:t>
            </a:r>
            <a:r>
              <a:rPr lang="ru-RU" b="1" dirty="0" smtClean="0"/>
              <a:t>. </a:t>
            </a:r>
            <a:r>
              <a:rPr lang="ru-RU" dirty="0" smtClean="0"/>
              <a:t>Тоже неудивительно, что у них много сходства по частоте слов.</a:t>
            </a:r>
            <a:endParaRPr lang="en-US" dirty="0"/>
          </a:p>
        </p:txBody>
      </p:sp>
      <p:pic>
        <p:nvPicPr>
          <p:cNvPr id="2050" name="Picture 2" descr="C:\Users\Julia\Desktop\wf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8352928" cy="3217236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539552" y="5445224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Однако </a:t>
            </a:r>
            <a:r>
              <a:rPr lang="en-US" b="1" dirty="0" err="1" smtClean="0"/>
              <a:t>Joyland</a:t>
            </a:r>
            <a:r>
              <a:rPr lang="ru-RU" dirty="0" smtClean="0"/>
              <a:t> сильно похожа сразу на четыре романа, с которыми не входит в один цикл: </a:t>
            </a:r>
            <a:r>
              <a:rPr lang="en-US" dirty="0" smtClean="0"/>
              <a:t>Bag Of Bones</a:t>
            </a:r>
            <a:r>
              <a:rPr lang="ru-RU" dirty="0" smtClean="0"/>
              <a:t>, </a:t>
            </a:r>
            <a:r>
              <a:rPr lang="en-US" dirty="0" smtClean="0"/>
              <a:t>Under The Dome</a:t>
            </a:r>
            <a:r>
              <a:rPr lang="ru-RU" dirty="0" smtClean="0"/>
              <a:t>, </a:t>
            </a:r>
            <a:r>
              <a:rPr lang="en-US" dirty="0" smtClean="0"/>
              <a:t>Revival, Outsider</a:t>
            </a:r>
            <a:r>
              <a:rPr lang="ru-RU" dirty="0" smtClean="0"/>
              <a:t>. При этом последние три также все похожи между собой.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ulia\Documents\p\code\sking\dt-heatm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028" y="980728"/>
            <a:ext cx="6625943" cy="5638035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Сходство внутри цикла</a:t>
            </a:r>
            <a:r>
              <a:rPr lang="en-US" sz="3600" b="1" dirty="0" smtClean="0"/>
              <a:t> The Dark Tower</a:t>
            </a:r>
            <a:endParaRPr lang="en-US" sz="3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Сходство внутри цикла</a:t>
            </a:r>
            <a:r>
              <a:rPr lang="en-US" sz="3600" b="1" dirty="0" smtClean="0"/>
              <a:t> The Dark Tower</a:t>
            </a:r>
            <a:endParaRPr lang="en-US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340768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Выделяются две группы книг: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1) </a:t>
            </a:r>
            <a:r>
              <a:rPr lang="ru-RU" b="1" dirty="0" err="1" smtClean="0"/>
              <a:t>The</a:t>
            </a:r>
            <a:r>
              <a:rPr lang="ru-RU" b="1" dirty="0" smtClean="0"/>
              <a:t> </a:t>
            </a:r>
            <a:r>
              <a:rPr lang="ru-RU" b="1" dirty="0" err="1" smtClean="0"/>
              <a:t>Drawing</a:t>
            </a:r>
            <a:r>
              <a:rPr lang="ru-RU" b="1" dirty="0" smtClean="0"/>
              <a:t> </a:t>
            </a:r>
            <a:r>
              <a:rPr lang="ru-RU" b="1" dirty="0" err="1" smtClean="0"/>
              <a:t>Of</a:t>
            </a:r>
            <a:r>
              <a:rPr lang="ru-RU" b="1" dirty="0" smtClean="0"/>
              <a:t> </a:t>
            </a:r>
            <a:r>
              <a:rPr lang="ru-RU" b="1" dirty="0" err="1" smtClean="0"/>
              <a:t>The</a:t>
            </a:r>
            <a:r>
              <a:rPr lang="ru-RU" b="1" dirty="0" smtClean="0"/>
              <a:t> </a:t>
            </a:r>
            <a:r>
              <a:rPr lang="ru-RU" b="1" dirty="0" err="1" smtClean="0"/>
              <a:t>Three</a:t>
            </a:r>
            <a:r>
              <a:rPr lang="ru-RU" b="1" dirty="0" smtClean="0"/>
              <a:t>, </a:t>
            </a:r>
            <a:r>
              <a:rPr lang="ru-RU" b="1" dirty="0" err="1" smtClean="0"/>
              <a:t>The</a:t>
            </a:r>
            <a:r>
              <a:rPr lang="ru-RU" b="1" dirty="0" smtClean="0"/>
              <a:t> </a:t>
            </a:r>
            <a:r>
              <a:rPr lang="ru-RU" b="1" dirty="0" err="1" smtClean="0"/>
              <a:t>Waste</a:t>
            </a:r>
            <a:r>
              <a:rPr lang="ru-RU" b="1" dirty="0" smtClean="0"/>
              <a:t> </a:t>
            </a:r>
            <a:r>
              <a:rPr lang="ru-RU" b="1" dirty="0" err="1" smtClean="0"/>
              <a:t>Lands</a:t>
            </a:r>
            <a:r>
              <a:rPr lang="ru-RU" b="1" dirty="0" smtClean="0"/>
              <a:t>, </a:t>
            </a:r>
            <a:r>
              <a:rPr lang="ru-RU" b="1" dirty="0" err="1" smtClean="0"/>
              <a:t>Wizard</a:t>
            </a:r>
            <a:r>
              <a:rPr lang="ru-RU" b="1" dirty="0" smtClean="0"/>
              <a:t> </a:t>
            </a:r>
            <a:r>
              <a:rPr lang="ru-RU" b="1" dirty="0" err="1" smtClean="0"/>
              <a:t>and</a:t>
            </a:r>
            <a:r>
              <a:rPr lang="ru-RU" b="1" dirty="0" smtClean="0"/>
              <a:t> </a:t>
            </a:r>
            <a:r>
              <a:rPr lang="ru-RU" b="1" dirty="0" err="1" smtClean="0"/>
              <a:t>Glass</a:t>
            </a:r>
            <a:r>
              <a:rPr lang="ru-RU" b="1" dirty="0" smtClean="0"/>
              <a:t>, </a:t>
            </a:r>
            <a:r>
              <a:rPr lang="ru-RU" b="1" dirty="0" err="1" smtClean="0"/>
              <a:t>Wolves</a:t>
            </a:r>
            <a:r>
              <a:rPr lang="ru-RU" b="1" dirty="0" smtClean="0"/>
              <a:t> </a:t>
            </a:r>
            <a:r>
              <a:rPr lang="ru-RU" b="1" dirty="0" err="1" smtClean="0"/>
              <a:t>Of</a:t>
            </a:r>
            <a:r>
              <a:rPr lang="ru-RU" b="1" dirty="0" smtClean="0"/>
              <a:t> </a:t>
            </a:r>
            <a:r>
              <a:rPr lang="ru-RU" b="1" dirty="0" err="1" smtClean="0"/>
              <a:t>The</a:t>
            </a:r>
            <a:r>
              <a:rPr lang="ru-RU" b="1" dirty="0" smtClean="0"/>
              <a:t> </a:t>
            </a:r>
            <a:r>
              <a:rPr lang="ru-RU" b="1" dirty="0" err="1" smtClean="0"/>
              <a:t>Calla</a:t>
            </a:r>
            <a:r>
              <a:rPr lang="ru-RU" b="1" dirty="0" smtClean="0"/>
              <a:t> и </a:t>
            </a:r>
            <a:r>
              <a:rPr lang="ru-RU" b="1" dirty="0" err="1" smtClean="0"/>
              <a:t>Song</a:t>
            </a:r>
            <a:r>
              <a:rPr lang="ru-RU" b="1" dirty="0" smtClean="0"/>
              <a:t> </a:t>
            </a:r>
            <a:r>
              <a:rPr lang="ru-RU" b="1" dirty="0" err="1" smtClean="0"/>
              <a:t>of</a:t>
            </a:r>
            <a:r>
              <a:rPr lang="ru-RU" b="1" dirty="0" smtClean="0"/>
              <a:t> </a:t>
            </a:r>
            <a:r>
              <a:rPr lang="ru-RU" b="1" dirty="0" err="1" smtClean="0"/>
              <a:t>Susannah</a:t>
            </a:r>
            <a:r>
              <a:rPr lang="ru-RU" b="1" dirty="0" smtClean="0"/>
              <a:t> </a:t>
            </a:r>
            <a:r>
              <a:rPr lang="ru-RU" dirty="0" smtClean="0"/>
              <a:t>оказались </a:t>
            </a:r>
            <a:r>
              <a:rPr lang="ru-RU" dirty="0" smtClean="0"/>
              <a:t>довольно похожи между собой: их пары имеют степень сходства 0,7–0,9.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2) </a:t>
            </a:r>
            <a:r>
              <a:rPr lang="ru-RU" b="1" dirty="0" err="1" smtClean="0"/>
              <a:t>The</a:t>
            </a:r>
            <a:r>
              <a:rPr lang="ru-RU" b="1" dirty="0" smtClean="0"/>
              <a:t> </a:t>
            </a:r>
            <a:r>
              <a:rPr lang="ru-RU" b="1" dirty="0" err="1" smtClean="0"/>
              <a:t>Gunslinger</a:t>
            </a:r>
            <a:r>
              <a:rPr lang="ru-RU" b="1" dirty="0" smtClean="0"/>
              <a:t>, </a:t>
            </a:r>
            <a:r>
              <a:rPr lang="ru-RU" b="1" dirty="0" err="1" smtClean="0"/>
              <a:t>The</a:t>
            </a:r>
            <a:r>
              <a:rPr lang="ru-RU" b="1" dirty="0" smtClean="0"/>
              <a:t> </a:t>
            </a:r>
            <a:r>
              <a:rPr lang="ru-RU" b="1" dirty="0" err="1" smtClean="0"/>
              <a:t>Dark</a:t>
            </a:r>
            <a:r>
              <a:rPr lang="ru-RU" b="1" dirty="0" smtClean="0"/>
              <a:t> </a:t>
            </a:r>
            <a:r>
              <a:rPr lang="ru-RU" b="1" dirty="0" err="1" smtClean="0"/>
              <a:t>Tower</a:t>
            </a:r>
            <a:r>
              <a:rPr lang="ru-RU" b="1" dirty="0" smtClean="0"/>
              <a:t> </a:t>
            </a:r>
            <a:r>
              <a:rPr lang="ru-RU" b="1" dirty="0" smtClean="0"/>
              <a:t>и </a:t>
            </a:r>
            <a:r>
              <a:rPr lang="ru-RU" b="1" dirty="0" err="1" smtClean="0"/>
              <a:t>The</a:t>
            </a:r>
            <a:r>
              <a:rPr lang="ru-RU" b="1" dirty="0" smtClean="0"/>
              <a:t> </a:t>
            </a:r>
            <a:r>
              <a:rPr lang="ru-RU" b="1" dirty="0" err="1" smtClean="0"/>
              <a:t>Wind</a:t>
            </a:r>
            <a:r>
              <a:rPr lang="ru-RU" b="1" dirty="0" smtClean="0"/>
              <a:t> </a:t>
            </a:r>
            <a:r>
              <a:rPr lang="ru-RU" b="1" dirty="0" err="1" smtClean="0"/>
              <a:t>Through</a:t>
            </a:r>
            <a:r>
              <a:rPr lang="ru-RU" b="1" dirty="0" smtClean="0"/>
              <a:t> </a:t>
            </a:r>
            <a:r>
              <a:rPr lang="ru-RU" b="1" dirty="0" err="1" smtClean="0"/>
              <a:t>The</a:t>
            </a:r>
            <a:r>
              <a:rPr lang="ru-RU" b="1" dirty="0" smtClean="0"/>
              <a:t> </a:t>
            </a:r>
            <a:r>
              <a:rPr lang="ru-RU" b="1" dirty="0" err="1" smtClean="0"/>
              <a:t>Keyhole</a:t>
            </a:r>
            <a:r>
              <a:rPr lang="ru-RU" dirty="0" smtClean="0"/>
              <a:t> </a:t>
            </a:r>
            <a:r>
              <a:rPr lang="ru-RU" dirty="0" smtClean="0"/>
              <a:t>стоят </a:t>
            </a:r>
            <a:r>
              <a:rPr lang="ru-RU" dirty="0" smtClean="0"/>
              <a:t>особняком: они похожи друг на друга, но не похожи на остальные книги цикла. «Стрелок» — самый первый роман цикла, «Тёмная башня» — последний, а «Ветер сквозь замочную скважину» был написан вообще после завершения основного цикла, действие этого произведения происходит в промежутке между концом четвёртой и началом пятой книг.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Романы, написанные в соавторстве</a:t>
            </a:r>
            <a:endParaRPr lang="en-US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340768"/>
            <a:ext cx="8352928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b="1" dirty="0" smtClean="0"/>
              <a:t>Пять романов были написаны в соавторстве</a:t>
            </a:r>
            <a:r>
              <a:rPr lang="en-US" b="1" dirty="0" smtClean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</a:t>
            </a:r>
            <a:r>
              <a:rPr lang="en-US" dirty="0" smtClean="0"/>
              <a:t>The Talisman / «</a:t>
            </a:r>
            <a:r>
              <a:rPr lang="ru-RU" dirty="0" smtClean="0"/>
              <a:t>Талисман» (1984, с Питером </a:t>
            </a:r>
            <a:r>
              <a:rPr lang="ru-RU" dirty="0" err="1" smtClean="0"/>
              <a:t>Страубом</a:t>
            </a:r>
            <a:r>
              <a:rPr lang="ru-RU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</a:t>
            </a:r>
            <a:r>
              <a:rPr lang="en-US" dirty="0" smtClean="0"/>
              <a:t>Black House / «</a:t>
            </a:r>
            <a:r>
              <a:rPr lang="ru-RU" dirty="0" smtClean="0"/>
              <a:t>Чёрный дом» (2001, с Питером </a:t>
            </a:r>
            <a:r>
              <a:rPr lang="ru-RU" dirty="0" err="1" smtClean="0"/>
              <a:t>Страубом</a:t>
            </a:r>
            <a:r>
              <a:rPr lang="ru-RU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</a:t>
            </a:r>
            <a:r>
              <a:rPr lang="en-US" dirty="0" err="1" smtClean="0"/>
              <a:t>Gwendy’s</a:t>
            </a:r>
            <a:r>
              <a:rPr lang="en-US" dirty="0" smtClean="0"/>
              <a:t> Button Box / «</a:t>
            </a:r>
            <a:r>
              <a:rPr lang="ru-RU" dirty="0" err="1" smtClean="0"/>
              <a:t>Гвенди</a:t>
            </a:r>
            <a:r>
              <a:rPr lang="ru-RU" dirty="0" smtClean="0"/>
              <a:t> и её шкатулка»  (2017, с Ричардом </a:t>
            </a:r>
            <a:r>
              <a:rPr lang="ru-RU" dirty="0" err="1" smtClean="0"/>
              <a:t>Чизмаром</a:t>
            </a:r>
            <a:r>
              <a:rPr lang="ru-RU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</a:t>
            </a:r>
            <a:r>
              <a:rPr lang="en-US" dirty="0" smtClean="0"/>
              <a:t>Sleeping Beauties / «</a:t>
            </a:r>
            <a:r>
              <a:rPr lang="ru-RU" dirty="0" smtClean="0"/>
              <a:t>Спящие красавицы» (2017, с Оуэном Кингом)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</a:t>
            </a:r>
            <a:r>
              <a:rPr lang="en-US" dirty="0" err="1" smtClean="0"/>
              <a:t>Gwendy’s</a:t>
            </a:r>
            <a:r>
              <a:rPr lang="en-US" dirty="0" smtClean="0"/>
              <a:t> Final Task / «</a:t>
            </a:r>
            <a:r>
              <a:rPr lang="ru-RU" dirty="0" smtClean="0"/>
              <a:t>Последняя задача </a:t>
            </a:r>
            <a:r>
              <a:rPr lang="ru-RU" dirty="0" err="1" smtClean="0"/>
              <a:t>Гвенди</a:t>
            </a:r>
            <a:r>
              <a:rPr lang="ru-RU" dirty="0" smtClean="0"/>
              <a:t>» (2022, с Ричардом </a:t>
            </a:r>
            <a:r>
              <a:rPr lang="ru-RU" dirty="0" err="1" smtClean="0"/>
              <a:t>Чизмаром</a:t>
            </a:r>
            <a:r>
              <a:rPr lang="ru-RU" dirty="0" smtClean="0"/>
              <a:t>)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ru-RU" b="1" dirty="0" smtClean="0"/>
              <a:t>Анализ показал следующее</a:t>
            </a:r>
            <a:r>
              <a:rPr lang="en-US" b="1" dirty="0" smtClean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ru-RU" dirty="0" smtClean="0"/>
              <a:t>Как и ожидалось, «Талисман» и «Чёрный дом» оказались довольно отличными от других романов Кинга (степень сходства &lt; 0,5)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«</a:t>
            </a:r>
            <a:r>
              <a:rPr lang="ru-RU" dirty="0" err="1" smtClean="0"/>
              <a:t>Гвенди</a:t>
            </a:r>
            <a:r>
              <a:rPr lang="ru-RU" dirty="0" smtClean="0"/>
              <a:t> и её шкатулка» и «Последняя задача </a:t>
            </a:r>
            <a:r>
              <a:rPr lang="ru-RU" dirty="0" err="1" smtClean="0"/>
              <a:t>Гвенди</a:t>
            </a:r>
            <a:r>
              <a:rPr lang="ru-RU" dirty="0" smtClean="0"/>
              <a:t>» похожи в основном только друг на друга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Однако роман «Спящие красавицы», написанный в соавторстве с сыном писателя, похож на сразу множество произведений Стивена Кинга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877</Words>
  <Application>Microsoft Office PowerPoint</Application>
  <PresentationFormat>Экран (4:3)</PresentationFormat>
  <Paragraphs>172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Слайд 1</vt:lpstr>
      <vt:lpstr>Объём исследования</vt:lpstr>
      <vt:lpstr>Метод сравнения</vt:lpstr>
      <vt:lpstr>Самые похожие романы</vt:lpstr>
      <vt:lpstr>Самые похожие романы</vt:lpstr>
      <vt:lpstr>Самые похожие романы</vt:lpstr>
      <vt:lpstr>Сходство внутри цикла The Dark Tower</vt:lpstr>
      <vt:lpstr>Сходство внутри цикла The Dark Tower</vt:lpstr>
      <vt:lpstr>Романы, написанные в соавторстве</vt:lpstr>
      <vt:lpstr>Романы, похожие на Sleeping Beauties</vt:lpstr>
      <vt:lpstr>Частота слов во всех романах Стивена Кинга</vt:lpstr>
      <vt:lpstr>Контакты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Julia</dc:creator>
  <cp:lastModifiedBy>Julia</cp:lastModifiedBy>
  <cp:revision>52</cp:revision>
  <dcterms:created xsi:type="dcterms:W3CDTF">2022-05-20T09:51:19Z</dcterms:created>
  <dcterms:modified xsi:type="dcterms:W3CDTF">2022-06-14T07:50:19Z</dcterms:modified>
</cp:coreProperties>
</file>