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56" y="-17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ulia\Desktop\saman-taheri-MXMs8q2OjeA-unsplash_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906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953000" y="692696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SPANISH RED WINE ANALYSIS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</a:rPr>
              <a:t>April 2022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7225898" y="432445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Made by Julia </a:t>
            </a:r>
            <a:r>
              <a:rPr lang="en-US" dirty="0" err="1" smtClean="0">
                <a:solidFill>
                  <a:schemeClr val="bg1"/>
                </a:solidFill>
              </a:rPr>
              <a:t>Kuznetsova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DATA</a:t>
            </a:r>
            <a:endParaRPr lang="en-US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80592" y="1628800"/>
            <a:ext cx="72728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Scope of analysis: </a:t>
            </a:r>
            <a:r>
              <a:rPr lang="en-US" sz="2400" dirty="0" smtClean="0"/>
              <a:t>2017 Spanish red wines, all prices, all ratings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Data source: </a:t>
            </a:r>
            <a:r>
              <a:rPr lang="en-US" sz="2400" dirty="0" smtClean="0"/>
              <a:t>Vivino.com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User IP: </a:t>
            </a:r>
            <a:r>
              <a:rPr lang="en-US" sz="2400" dirty="0" smtClean="0"/>
              <a:t>Netherlands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Period:</a:t>
            </a:r>
            <a:r>
              <a:rPr lang="en-US" sz="2400" dirty="0" smtClean="0"/>
              <a:t> April 2022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PRICE/RATING CORRELATION</a:t>
            </a:r>
            <a:endParaRPr lang="en-US" b="1" dirty="0"/>
          </a:p>
        </p:txBody>
      </p:sp>
      <p:pic>
        <p:nvPicPr>
          <p:cNvPr id="1026" name="Picture 2" descr="C:\Users\Julia\Desktop\price_vs_ra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24744"/>
            <a:ext cx="8229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PRICE/RATING CORRELATION</a:t>
            </a:r>
            <a:endParaRPr lang="en-US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80592" y="1628800"/>
            <a:ext cx="72728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There is </a:t>
            </a:r>
            <a:r>
              <a:rPr lang="en-US" sz="2400" dirty="0" smtClean="0"/>
              <a:t>strong </a:t>
            </a:r>
            <a:r>
              <a:rPr lang="en-US" sz="2400" dirty="0" smtClean="0"/>
              <a:t>positive correlation (r = </a:t>
            </a:r>
            <a:r>
              <a:rPr lang="en-US" sz="2400" dirty="0" smtClean="0"/>
              <a:t>0.76) </a:t>
            </a:r>
            <a:r>
              <a:rPr lang="en-US" sz="2400" dirty="0" smtClean="0"/>
              <a:t>between price and </a:t>
            </a:r>
            <a:r>
              <a:rPr lang="en-US" sz="2400" dirty="0" smtClean="0"/>
              <a:t>rating</a:t>
            </a:r>
            <a:endParaRPr lang="en-US" sz="2400" dirty="0" smtClean="0"/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Top-100 wines with the </a:t>
            </a:r>
            <a:r>
              <a:rPr lang="en-US" sz="2400" b="1" dirty="0" smtClean="0"/>
              <a:t>highest prices </a:t>
            </a:r>
            <a:r>
              <a:rPr lang="en-US" sz="2400" dirty="0" smtClean="0"/>
              <a:t>have a median rating of </a:t>
            </a:r>
            <a:r>
              <a:rPr lang="en-US" sz="2400" b="1" dirty="0" smtClean="0"/>
              <a:t>4.6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Top-100 wines with the </a:t>
            </a:r>
            <a:r>
              <a:rPr lang="en-US" sz="2400" b="1" dirty="0" smtClean="0"/>
              <a:t>lowest prices </a:t>
            </a:r>
            <a:r>
              <a:rPr lang="en-US" sz="2400" dirty="0" smtClean="0"/>
              <a:t>have a median rating of </a:t>
            </a:r>
            <a:r>
              <a:rPr lang="en-US" sz="2400" b="1" dirty="0" smtClean="0"/>
              <a:t>3.9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Top-100 wines with the </a:t>
            </a:r>
            <a:r>
              <a:rPr lang="en-US" sz="2400" b="1" dirty="0" smtClean="0"/>
              <a:t>highest ratings </a:t>
            </a:r>
            <a:r>
              <a:rPr lang="en-US" sz="2400" dirty="0" smtClean="0"/>
              <a:t>have a median price of </a:t>
            </a:r>
            <a:r>
              <a:rPr lang="en-US" sz="2400" b="1" dirty="0" smtClean="0"/>
              <a:t>€</a:t>
            </a:r>
            <a:r>
              <a:rPr lang="en-US" sz="2400" dirty="0" smtClean="0"/>
              <a:t> </a:t>
            </a:r>
            <a:r>
              <a:rPr lang="en-US" sz="2400" b="1" dirty="0" smtClean="0"/>
              <a:t>440.14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 Top-100 wines with the </a:t>
            </a:r>
            <a:r>
              <a:rPr lang="en-US" sz="2400" b="1" dirty="0" smtClean="0"/>
              <a:t>lowest ratings </a:t>
            </a:r>
            <a:r>
              <a:rPr lang="en-US" sz="2400" dirty="0" smtClean="0"/>
              <a:t>have a median price of </a:t>
            </a:r>
            <a:r>
              <a:rPr lang="en-US" sz="2400" b="1" dirty="0" smtClean="0"/>
              <a:t>€</a:t>
            </a:r>
            <a:r>
              <a:rPr lang="en-US" sz="2400" dirty="0" smtClean="0"/>
              <a:t> </a:t>
            </a:r>
            <a:r>
              <a:rPr lang="en-US" sz="2400" b="1" dirty="0" smtClean="0"/>
              <a:t>14.30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PRICE/YEAR CORRELATION</a:t>
            </a:r>
            <a:endParaRPr lang="en-US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80592" y="1628800"/>
            <a:ext cx="727280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The overall price/year correlation is weak (−</a:t>
            </a:r>
            <a:r>
              <a:rPr lang="en-US" sz="2400" dirty="0" smtClean="0"/>
              <a:t>0.49)</a:t>
            </a:r>
            <a:endParaRPr lang="en-US" sz="2400" dirty="0" smtClean="0"/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Top-100 </a:t>
            </a:r>
            <a:r>
              <a:rPr lang="en-US" sz="2400" b="1" dirty="0" smtClean="0"/>
              <a:t>oldest wines </a:t>
            </a:r>
            <a:r>
              <a:rPr lang="en-US" sz="2400" dirty="0" smtClean="0"/>
              <a:t>have a median price of </a:t>
            </a:r>
            <a:r>
              <a:rPr lang="en-US" sz="2400" b="1" dirty="0" smtClean="0"/>
              <a:t>€</a:t>
            </a:r>
            <a:r>
              <a:rPr lang="en-US" sz="2400" dirty="0" smtClean="0"/>
              <a:t> </a:t>
            </a:r>
            <a:r>
              <a:rPr lang="en-US" sz="2400" b="1" dirty="0" smtClean="0"/>
              <a:t>197.44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Top-100 </a:t>
            </a:r>
            <a:r>
              <a:rPr lang="en-US" sz="2400" b="1" dirty="0" smtClean="0"/>
              <a:t>youngest wines </a:t>
            </a:r>
            <a:r>
              <a:rPr lang="en-US" sz="2400" dirty="0" smtClean="0"/>
              <a:t>have a median price of </a:t>
            </a:r>
            <a:r>
              <a:rPr lang="en-US" sz="2400" b="1" dirty="0" smtClean="0"/>
              <a:t>€</a:t>
            </a:r>
            <a:r>
              <a:rPr lang="en-US" sz="2400" dirty="0" smtClean="0"/>
              <a:t> </a:t>
            </a:r>
            <a:r>
              <a:rPr lang="en-US" sz="2400" b="1" dirty="0" smtClean="0"/>
              <a:t>15.10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1" dirty="0" smtClean="0"/>
              <a:t> </a:t>
            </a:r>
            <a:r>
              <a:rPr lang="en-US" sz="2400" dirty="0" smtClean="0"/>
              <a:t>Top-100 wines with the </a:t>
            </a:r>
            <a:r>
              <a:rPr lang="en-US" sz="2400" b="1" dirty="0" smtClean="0"/>
              <a:t>highest prices </a:t>
            </a:r>
            <a:r>
              <a:rPr lang="en-US" sz="2400" dirty="0" smtClean="0"/>
              <a:t>are older: </a:t>
            </a:r>
            <a:r>
              <a:rPr lang="en-US" sz="2400" b="1" dirty="0" smtClean="0"/>
              <a:t>2007</a:t>
            </a:r>
            <a:r>
              <a:rPr lang="en-US" sz="2400" dirty="0" smtClean="0"/>
              <a:t> is the median year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Top-100 wines with the </a:t>
            </a:r>
            <a:r>
              <a:rPr lang="en-US" sz="2400" b="1" dirty="0" smtClean="0"/>
              <a:t>lowest prices </a:t>
            </a:r>
            <a:r>
              <a:rPr lang="en-US" sz="2400" dirty="0" smtClean="0"/>
              <a:t>are younger: </a:t>
            </a:r>
            <a:r>
              <a:rPr lang="en-US" sz="2400" b="1" dirty="0" smtClean="0"/>
              <a:t>2018</a:t>
            </a:r>
            <a:r>
              <a:rPr lang="en-US" sz="2400" dirty="0" smtClean="0"/>
              <a:t> is the median year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BEST-VALUE WINES: CRITERIA</a:t>
            </a:r>
            <a:endParaRPr lang="en-US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80592" y="1628800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1" dirty="0" smtClean="0"/>
              <a:t> Price:</a:t>
            </a:r>
            <a:r>
              <a:rPr lang="en-US" sz="2400" dirty="0" smtClean="0"/>
              <a:t> less than median* (under € 30)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Rating:</a:t>
            </a:r>
            <a:r>
              <a:rPr lang="en-US" sz="2400" dirty="0" smtClean="0"/>
              <a:t> more than median* (4.1)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Number of ratings*:</a:t>
            </a:r>
            <a:r>
              <a:rPr lang="en-US" sz="2400" dirty="0" smtClean="0"/>
              <a:t> more than median* (227)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Body:</a:t>
            </a:r>
            <a:r>
              <a:rPr lang="en-US" sz="2400" dirty="0" smtClean="0"/>
              <a:t> 4–5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Alcohol:</a:t>
            </a:r>
            <a:r>
              <a:rPr lang="en-US" sz="2400" dirty="0" smtClean="0"/>
              <a:t> 14.5 or less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20752" y="5805264"/>
            <a:ext cx="6825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* Based on the median values of all Spanish red wines (2017 entries)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ANNEXES</a:t>
            </a:r>
            <a:endParaRPr lang="en-US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80592" y="162880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1" dirty="0" smtClean="0"/>
              <a:t> List of best-value wines:</a:t>
            </a:r>
            <a:r>
              <a:rPr lang="en-US" sz="2400" dirty="0" smtClean="0"/>
              <a:t> best_value_wines.html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CONTACTS</a:t>
            </a:r>
            <a:endParaRPr lang="en-US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80592" y="1628800"/>
            <a:ext cx="727280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1" dirty="0" smtClean="0"/>
              <a:t> GITHUB:</a:t>
            </a:r>
            <a:r>
              <a:rPr lang="en-US" sz="2400" dirty="0" smtClean="0"/>
              <a:t> github.com/</a:t>
            </a:r>
            <a:r>
              <a:rPr lang="en-US" sz="2400" dirty="0" err="1" smtClean="0"/>
              <a:t>kooznitsa</a:t>
            </a:r>
            <a:endParaRPr lang="en-US" sz="2400" dirty="0" smtClean="0"/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EMAIL:</a:t>
            </a:r>
            <a:r>
              <a:rPr lang="en-US" sz="2400" dirty="0" smtClean="0"/>
              <a:t> jukuznetswork@gmail.com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204</Words>
  <Application>Microsoft Office PowerPoint</Application>
  <PresentationFormat>Лист A4 (210x297 мм)</PresentationFormat>
  <Paragraphs>33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ABOUT DATA</vt:lpstr>
      <vt:lpstr>PRICE/RATING CORRELATION</vt:lpstr>
      <vt:lpstr>PRICE/RATING CORRELATION</vt:lpstr>
      <vt:lpstr>PRICE/YEAR CORRELATION</vt:lpstr>
      <vt:lpstr>BEST-VALUE WINES: CRITERIA</vt:lpstr>
      <vt:lpstr>ANNEXES</vt:lpstr>
      <vt:lpstr>CONTACTS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Julia</dc:creator>
  <cp:lastModifiedBy>Julia</cp:lastModifiedBy>
  <cp:revision>24</cp:revision>
  <dcterms:created xsi:type="dcterms:W3CDTF">2022-04-22T11:28:17Z</dcterms:created>
  <dcterms:modified xsi:type="dcterms:W3CDTF">2022-04-26T10:36:33Z</dcterms:modified>
</cp:coreProperties>
</file>