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0C94-6E2F-4BE0-81E4-C45AFFA2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BC64-189E-406F-8B76-9ABC3EA29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8779-92F7-4697-9714-F8991902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8FD2-E4A2-438B-86B8-0FE4FC7D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E97D-05BE-4730-B183-E70ACC32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234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DC24-489A-46D3-8A3C-9B2A2C71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6BA3F-BDF2-4AA7-83A3-21F4026D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11E6-C4CF-441D-A47F-6DFEA017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74BB-7FB2-4F2E-B99F-07F2A5F0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4990-144A-40FD-A8F2-D7BDF407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73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703C-FE5D-4404-AD1C-F3FFA76D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6F2D0-0F20-4DF1-8AFE-10F8443B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E1D1-DD7A-483B-BD12-B1B28A81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4E5F-F76E-4591-8E80-9520C38A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9D24-4C97-4ED0-9560-96ACEEF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66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C77C-E532-4DDC-A35C-4EC128D9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6E37-28DA-4903-AB8E-E5DB47CC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3554-213A-42B1-8919-F1C7CB4C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C173-C9C4-4BE9-BBD1-D201BD52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F26D-595A-48AF-8B2C-27A4FE5E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3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A90A-4F68-4BC0-A2FB-F130CE49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2697E-C054-4B24-9A1C-907ECD92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C75C-EB45-4C9A-8F01-671A2F2C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FBC95-9781-40CA-8067-E7E856B1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A422-2B32-496B-A9E4-F18121CF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52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BEC4-73ED-4E8B-B597-CA026245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1EBF-852B-4EC0-8220-9BD852CB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38EC-9194-4DF2-A88B-8B05F3227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14EC-8A41-41DD-AE47-135B209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F4CC-0413-4759-94DF-9704EF46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2F16-198D-4CDD-9FA2-D6F7B23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53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E277-5417-4A59-AFD1-11736334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66CF-0CD7-48F8-BC2D-040C1363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A054-E670-4D72-BDDA-E040AEE8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9EA7-62A9-4F77-AFEB-BB03E8AE9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37B54-9CB7-4C86-802E-70761EC82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AD68F-C9C8-45A1-8B9E-ED00F913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C5DBA-0E5D-4E3F-A9B7-B6280F90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0E952-084B-4F6F-8E44-1A57B292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29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9310-6117-468B-B480-8D6E665B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77AE-9E0D-4EDD-95F3-7C93B14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EB208-CA45-4B17-BEC7-3E31BC6E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6D8-F5D4-463A-83AF-8F7DEC18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462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3E6E-3495-4424-8808-4FBE3FC3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2F142-C3A3-4A48-B7B3-C80FB6A0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E45A-EFE7-46FF-8425-33E3BD00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91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2C4-9CAA-4227-9FC1-5420E325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0A67-F8F8-4EF9-8B0B-B32B7ADE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171E-3CCF-4F80-B1F8-816864084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4D78-0D79-45BD-B173-C7907488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EA8E-3BAE-4E68-828B-B8DD107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2E199-2561-403F-88E1-8CBFC3B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99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1777-32B8-48EC-A27C-30368C43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48C43-2C2E-41B7-81A9-94549873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0808-486B-4640-95AF-6A0DD55C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2A1A-CBEB-4743-A9D0-2F5ABB3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761CA-E577-4094-9D75-9DB673E1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9221-1354-4F53-9398-5DDA5C66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69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151C2-98EE-4AAF-9674-E7BBE7C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E9D4-A667-4C17-9556-1F77ABCA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D192-9668-4158-B959-14ECC8C5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7826-BBED-436E-97B5-85302942DE76}" type="datetimeFigureOut">
              <a:rPr lang="sk-SK" smtClean="0"/>
              <a:t>17. 1. 2019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4195-E0CD-4027-A5C1-145E9878F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96E4-7765-4789-AC55-17D1B09B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1CFC-5EC4-4894-97A3-47C3BABF9AF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02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BE94-B2A8-40A9-B61E-4D758809D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Separati</a:t>
            </a:r>
            <a:r>
              <a:rPr lang="sk-SK" dirty="0" err="1"/>
              <a:t>ng</a:t>
            </a:r>
            <a:r>
              <a:rPr lang="en-US" dirty="0"/>
              <a:t> </a:t>
            </a:r>
            <a:r>
              <a:rPr lang="sk-SK" dirty="0" err="1"/>
              <a:t>images</a:t>
            </a:r>
            <a:r>
              <a:rPr lang="sk-SK" dirty="0"/>
              <a:t> of</a:t>
            </a:r>
            <a:r>
              <a:rPr lang="en-US" dirty="0"/>
              <a:t> dogs vs. cats and dogs vs. snakes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9FF20-5021-4871-9F04-A0911CA2C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Jakub </a:t>
            </a:r>
            <a:r>
              <a:rPr lang="sk-SK" dirty="0" err="1"/>
              <a:t>Kopál</a:t>
            </a:r>
            <a:r>
              <a:rPr lang="sk-SK" dirty="0"/>
              <a:t> </a:t>
            </a:r>
            <a:r>
              <a:rPr lang="en-US" dirty="0"/>
              <a:t>&amp; </a:t>
            </a:r>
            <a:r>
              <a:rPr lang="en-US" dirty="0" err="1"/>
              <a:t>Mich</a:t>
            </a:r>
            <a:r>
              <a:rPr lang="sk-SK" dirty="0" err="1"/>
              <a:t>al</a:t>
            </a:r>
            <a:r>
              <a:rPr lang="sk-SK" dirty="0"/>
              <a:t> Belák</a:t>
            </a:r>
          </a:p>
        </p:txBody>
      </p:sp>
    </p:spTree>
    <p:extLst>
      <p:ext uri="{BB962C8B-B14F-4D97-AF65-F5344CB8AC3E}">
        <p14:creationId xmlns:p14="http://schemas.microsoft.com/office/powerpoint/2010/main" val="56973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CFCA-E89F-4FE9-8883-9A22E6B0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51AB-6546-4BB8-995E-D0E13C8D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Dogs vs. Cats are indeed more difficult with a lower achieved accuracy</a:t>
            </a:r>
          </a:p>
        </p:txBody>
      </p:sp>
    </p:spTree>
    <p:extLst>
      <p:ext uri="{BB962C8B-B14F-4D97-AF65-F5344CB8AC3E}">
        <p14:creationId xmlns:p14="http://schemas.microsoft.com/office/powerpoint/2010/main" val="296707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90CAF-7C48-434C-80C4-DEA4EE2E8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sk-SK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454613-8C94-4146-8527-3B352AF1F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820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E679-6DA1-4B97-A970-7730729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8CEA-3CBB-459F-A830-4183FF20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Objective</a:t>
            </a:r>
            <a:r>
              <a:rPr lang="en-US" dirty="0"/>
              <a:t>: Train 2 separate neural networks for binary image classification and compare their performance</a:t>
            </a:r>
          </a:p>
          <a:p>
            <a:r>
              <a:rPr lang="en-US" dirty="0"/>
              <a:t>Dogs vs. Cats</a:t>
            </a:r>
          </a:p>
          <a:p>
            <a:pPr lvl="1"/>
            <a:r>
              <a:rPr lang="en-US" dirty="0"/>
              <a:t>Trained and tested on images of dogs and cats</a:t>
            </a:r>
          </a:p>
          <a:p>
            <a:pPr lvl="1"/>
            <a:r>
              <a:rPr lang="en-US" dirty="0"/>
              <a:t>Difficult because dogs and cats are quite similar</a:t>
            </a:r>
          </a:p>
          <a:p>
            <a:pPr lvl="1"/>
            <a:r>
              <a:rPr lang="en-US" dirty="0"/>
              <a:t>High variance in dogs</a:t>
            </a:r>
          </a:p>
          <a:p>
            <a:pPr lvl="1"/>
            <a:r>
              <a:rPr lang="en-US" dirty="0"/>
              <a:t>The setting in which they appear tends to be similar</a:t>
            </a:r>
          </a:p>
          <a:p>
            <a:r>
              <a:rPr lang="en-US" dirty="0"/>
              <a:t>Dogs vs. Snakes</a:t>
            </a:r>
          </a:p>
          <a:p>
            <a:pPr lvl="1"/>
            <a:r>
              <a:rPr lang="en-US" dirty="0"/>
              <a:t>Trained and tested on images of dogs and snakes</a:t>
            </a:r>
          </a:p>
          <a:p>
            <a:pPr lvl="1"/>
            <a:r>
              <a:rPr lang="en-US" dirty="0"/>
              <a:t>Theoretically an easier task due to lower similarity between classes</a:t>
            </a:r>
          </a:p>
          <a:p>
            <a:pPr lvl="1"/>
            <a:r>
              <a:rPr lang="en-US" dirty="0"/>
              <a:t>We expect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40780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C5B1-8767-490F-8F1C-AB916E7A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1FA7-360E-453C-8210-0ADC4FF3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Images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>
                <a:hlinkClick r:id="rId2"/>
              </a:rPr>
              <a:t>ImageNe</a:t>
            </a:r>
            <a:r>
              <a:rPr lang="en-US" dirty="0">
                <a:hlinkClick r:id="rId2"/>
              </a:rPr>
              <a:t>t</a:t>
            </a:r>
            <a:r>
              <a:rPr lang="sk-SK" dirty="0"/>
              <a:t>, 6000</a:t>
            </a:r>
            <a:r>
              <a:rPr lang="en-US" dirty="0"/>
              <a:t> (</a:t>
            </a:r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pouzili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realne</a:t>
            </a:r>
            <a:r>
              <a:rPr lang="en-US" dirty="0"/>
              <a:t> 6000 ci </a:t>
            </a:r>
            <a:r>
              <a:rPr lang="en-US" dirty="0" err="1"/>
              <a:t>jako</a:t>
            </a:r>
            <a:r>
              <a:rPr lang="en-US" dirty="0"/>
              <a:t>?)</a:t>
            </a:r>
            <a:r>
              <a:rPr lang="sk-SK" dirty="0"/>
              <a:t> </a:t>
            </a:r>
            <a:r>
              <a:rPr lang="sk-SK" dirty="0" err="1"/>
              <a:t>images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of </a:t>
            </a:r>
            <a:r>
              <a:rPr lang="en-US" dirty="0"/>
              <a:t>the three classes</a:t>
            </a:r>
          </a:p>
          <a:p>
            <a:pPr lvl="1"/>
            <a:r>
              <a:rPr lang="en-US" dirty="0"/>
              <a:t>Downloading a bit tricky, there are definitely better accessible datasets, e.g. </a:t>
            </a:r>
            <a:r>
              <a:rPr lang="en-US"/>
              <a:t>Kaggle</a:t>
            </a:r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ukazka</a:t>
            </a:r>
            <a:r>
              <a:rPr lang="en-US" dirty="0"/>
              <a:t> </a:t>
            </a:r>
            <a:r>
              <a:rPr lang="en-US" dirty="0" err="1"/>
              <a:t>zopar</a:t>
            </a:r>
            <a:r>
              <a:rPr lang="en-US" dirty="0"/>
              <a:t> </a:t>
            </a:r>
            <a:r>
              <a:rPr lang="en-US" dirty="0" err="1"/>
              <a:t>povodnych</a:t>
            </a:r>
            <a:r>
              <a:rPr lang="en-US" dirty="0"/>
              <a:t> </a:t>
            </a:r>
            <a:r>
              <a:rPr lang="en-US" dirty="0" err="1"/>
              <a:t>obrazkov</a:t>
            </a:r>
            <a:r>
              <a:rPr lang="en-US" dirty="0"/>
              <a:t> z </a:t>
            </a:r>
            <a:r>
              <a:rPr lang="en-US" dirty="0" err="1"/>
              <a:t>kazdej</a:t>
            </a:r>
            <a:r>
              <a:rPr lang="en-US" dirty="0"/>
              <a:t> </a:t>
            </a:r>
            <a:r>
              <a:rPr lang="en-US" dirty="0" err="1"/>
              <a:t>kategorie</a:t>
            </a:r>
            <a:r>
              <a:rPr lang="en-US" dirty="0"/>
              <a:t> (</a:t>
            </a:r>
            <a:r>
              <a:rPr lang="en-US" dirty="0" err="1"/>
              <a:t>nejake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a </a:t>
            </a:r>
            <a:r>
              <a:rPr lang="en-US" dirty="0" err="1"/>
              <a:t>nejake</a:t>
            </a:r>
            <a:r>
              <a:rPr lang="en-US" dirty="0"/>
              <a:t> </a:t>
            </a:r>
            <a:r>
              <a:rPr lang="en-US" dirty="0" err="1"/>
              <a:t>zle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97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DA7A-A9F1-4AC0-92D6-EDE10B87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CE9C-F404-40CD-8417-0A8FC239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nieco</a:t>
            </a:r>
            <a:r>
              <a:rPr lang="en-US" dirty="0"/>
              <a:t> o tom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predspracovane</a:t>
            </a:r>
            <a:r>
              <a:rPr lang="en-US" dirty="0"/>
              <a:t> </a:t>
            </a:r>
            <a:r>
              <a:rPr lang="en-US" dirty="0" err="1"/>
              <a:t>obrazky</a:t>
            </a:r>
            <a:r>
              <a:rPr lang="en-US" dirty="0"/>
              <a:t>, </a:t>
            </a:r>
            <a:r>
              <a:rPr lang="en-US" dirty="0" err="1"/>
              <a:t>kolko</a:t>
            </a:r>
            <a:r>
              <a:rPr lang="en-US" dirty="0"/>
              <a:t> ich je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vysledku</a:t>
            </a:r>
            <a:r>
              <a:rPr lang="en-US" dirty="0"/>
              <a:t> (train a test), </a:t>
            </a:r>
            <a:r>
              <a:rPr lang="en-US" dirty="0" err="1"/>
              <a:t>ake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rozmery</a:t>
            </a:r>
            <a:r>
              <a:rPr lang="en-US" dirty="0"/>
              <a:t>, …</a:t>
            </a:r>
          </a:p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ukazka</a:t>
            </a:r>
            <a:r>
              <a:rPr lang="en-US" dirty="0"/>
              <a:t> </a:t>
            </a:r>
            <a:r>
              <a:rPr lang="en-US" dirty="0" err="1"/>
              <a:t>nejakych</a:t>
            </a:r>
            <a:r>
              <a:rPr lang="en-US" dirty="0"/>
              <a:t> </a:t>
            </a:r>
            <a:r>
              <a:rPr lang="en-US" dirty="0" err="1"/>
              <a:t>spracovanych</a:t>
            </a:r>
            <a:r>
              <a:rPr lang="en-US" dirty="0"/>
              <a:t> </a:t>
            </a:r>
            <a:r>
              <a:rPr lang="en-US" dirty="0" err="1"/>
              <a:t>obrazkov</a:t>
            </a:r>
            <a:r>
              <a:rPr lang="en-US" dirty="0"/>
              <a:t> – </a:t>
            </a:r>
            <a:r>
              <a:rPr lang="en-US" dirty="0" err="1"/>
              <a:t>mozno</a:t>
            </a:r>
            <a:r>
              <a:rPr lang="en-US" dirty="0"/>
              <a:t>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slajd</a:t>
            </a:r>
            <a:r>
              <a:rPr lang="en-US" dirty="0"/>
              <a:t> (</a:t>
            </a:r>
            <a:r>
              <a:rPr lang="en-US" dirty="0" err="1"/>
              <a:t>ak</a:t>
            </a:r>
            <a:r>
              <a:rPr lang="en-US" dirty="0"/>
              <a:t> to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motanica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tych</a:t>
            </a:r>
            <a:r>
              <a:rPr lang="en-US" dirty="0"/>
              <a:t> co </a:t>
            </a:r>
            <a:r>
              <a:rPr lang="en-US" dirty="0" err="1"/>
              <a:t>vidime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v </a:t>
            </a:r>
            <a:r>
              <a:rPr lang="en-US" dirty="0" err="1"/>
              <a:t>povodnej</a:t>
            </a:r>
            <a:r>
              <a:rPr lang="en-US" dirty="0"/>
              <a:t> </a:t>
            </a:r>
            <a:r>
              <a:rPr lang="en-US" dirty="0" err="1"/>
              <a:t>verzii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932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11E0-7378-446B-9AF6-194E265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DABB-F09D-43F1-9E70-526A1BED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idea: Use (partially) own implementation of neural networks using Python library Theano</a:t>
            </a:r>
          </a:p>
          <a:p>
            <a:pPr lvl="1"/>
            <a:r>
              <a:rPr lang="en-US" dirty="0"/>
              <a:t>Could not achieve any meaningful learning</a:t>
            </a:r>
          </a:p>
          <a:p>
            <a:r>
              <a:rPr lang="en-US" dirty="0"/>
              <a:t>Second idea: Use TensorFlow with high-level API </a:t>
            </a:r>
            <a:r>
              <a:rPr lang="en-US" dirty="0" err="1">
                <a:hlinkClick r:id="rId2"/>
              </a:rPr>
              <a:t>Keras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can run on Theano as well (as we found out later)</a:t>
            </a:r>
          </a:p>
          <a:p>
            <a:r>
              <a:rPr lang="en-US" dirty="0"/>
              <a:t>Notable mentions: </a:t>
            </a:r>
            <a:r>
              <a:rPr lang="en-US" dirty="0" err="1"/>
              <a:t>numpy</a:t>
            </a:r>
            <a:r>
              <a:rPr lang="en-US" dirty="0"/>
              <a:t>, Pickle, OpenCV, matplotlib</a:t>
            </a:r>
          </a:p>
        </p:txBody>
      </p:sp>
    </p:spTree>
    <p:extLst>
      <p:ext uri="{BB962C8B-B14F-4D97-AF65-F5344CB8AC3E}">
        <p14:creationId xmlns:p14="http://schemas.microsoft.com/office/powerpoint/2010/main" val="26646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09CB-DBD1-4563-A077-B88CB9A2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B4B8-CE4F-4443-87C4-036D376A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 convolutional layers, with 5x5, 4x4 and 3x3 windows</a:t>
            </a:r>
          </a:p>
          <a:p>
            <a:pPr lvl="1"/>
            <a:r>
              <a:rPr lang="en-US" dirty="0"/>
              <a:t>Dropout: 0.4  (avoid overfitting)</a:t>
            </a:r>
          </a:p>
          <a:p>
            <a:pPr lvl="1"/>
            <a:r>
              <a:rPr lang="en-US" dirty="0"/>
              <a:t>2x2 Max Pooling after each layer</a:t>
            </a:r>
          </a:p>
          <a:p>
            <a:pPr lvl="1"/>
            <a:r>
              <a:rPr lang="en-US" dirty="0"/>
              <a:t>Batch normalization after each layer – very important (no learning achieved without)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Fully-connected hidden layer</a:t>
            </a:r>
          </a:p>
          <a:p>
            <a:pPr lvl="1"/>
            <a:r>
              <a:rPr lang="en-US" dirty="0"/>
              <a:t>200 neurons</a:t>
            </a:r>
          </a:p>
          <a:p>
            <a:pPr lvl="1"/>
            <a:r>
              <a:rPr lang="en-US" dirty="0"/>
              <a:t>Sigmoid activation</a:t>
            </a:r>
          </a:p>
          <a:p>
            <a:pPr lvl="1"/>
            <a:r>
              <a:rPr lang="en-US" dirty="0"/>
              <a:t>Slight L2 regularization</a:t>
            </a:r>
          </a:p>
          <a:p>
            <a:r>
              <a:rPr lang="en-US" dirty="0"/>
              <a:t>2 output neurons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r>
              <a:rPr lang="en-US" dirty="0"/>
              <a:t>Categorial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16269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C8A5-2791-4A32-9499-750B81D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2002-7D27-49EB-9027-CD02BB5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Mini-batches: size 32</a:t>
            </a:r>
          </a:p>
          <a:p>
            <a:r>
              <a:rPr lang="en-US" dirty="0"/>
              <a:t>Optimizer: </a:t>
            </a:r>
            <a:r>
              <a:rPr lang="en-US" dirty="0" err="1"/>
              <a:t>AdaGrad</a:t>
            </a:r>
            <a:endParaRPr lang="en-US" dirty="0"/>
          </a:p>
          <a:p>
            <a:r>
              <a:rPr lang="en-US" dirty="0"/>
              <a:t>100 epochs</a:t>
            </a:r>
          </a:p>
          <a:p>
            <a:r>
              <a:rPr lang="en-US" dirty="0"/>
              <a:t>Testing after each epoch</a:t>
            </a:r>
          </a:p>
          <a:p>
            <a:r>
              <a:rPr lang="en-US" dirty="0"/>
              <a:t>Training time: a bit over 30s/epoch – about 1 hour for 100 epochs on a laptop GPU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136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31B9-1CA9-41BE-A223-DF085DB2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Dogs vs. Cats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F795-67D0-49C7-9A77-679272CB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priebehu</a:t>
            </a:r>
            <a:r>
              <a:rPr lang="en-US" dirty="0"/>
              <a:t> </a:t>
            </a:r>
            <a:r>
              <a:rPr lang="en-US" dirty="0" err="1"/>
              <a:t>trenovania</a:t>
            </a:r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 confusion matrix</a:t>
            </a:r>
          </a:p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ukazky</a:t>
            </a:r>
            <a:r>
              <a:rPr lang="en-US" dirty="0"/>
              <a:t> </a:t>
            </a:r>
            <a:r>
              <a:rPr lang="en-US" dirty="0" err="1"/>
              <a:t>nejakych</a:t>
            </a:r>
            <a:r>
              <a:rPr lang="en-US" dirty="0"/>
              <a:t> </a:t>
            </a:r>
            <a:r>
              <a:rPr lang="en-US" dirty="0" err="1"/>
              <a:t>zle</a:t>
            </a:r>
            <a:r>
              <a:rPr lang="en-US" dirty="0"/>
              <a:t> </a:t>
            </a:r>
            <a:r>
              <a:rPr lang="en-US" dirty="0" err="1"/>
              <a:t>klasifikovanych</a:t>
            </a:r>
            <a:r>
              <a:rPr lang="en-US" dirty="0"/>
              <a:t> </a:t>
            </a:r>
            <a:r>
              <a:rPr lang="en-US" dirty="0" err="1"/>
              <a:t>obrazkov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379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7654-C1D6-44B4-AB13-DA9BBA9C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Dogs vs. Snakes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B07B-3F2E-4A6F-B9B5-BD9AC15A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priebehu</a:t>
            </a:r>
            <a:r>
              <a:rPr lang="en-US" dirty="0"/>
              <a:t> </a:t>
            </a:r>
            <a:r>
              <a:rPr lang="en-US" dirty="0" err="1"/>
              <a:t>trenovania</a:t>
            </a:r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: confusion matrix</a:t>
            </a:r>
          </a:p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ukazky</a:t>
            </a:r>
            <a:r>
              <a:rPr lang="en-US" dirty="0"/>
              <a:t> </a:t>
            </a:r>
            <a:r>
              <a:rPr lang="en-US" dirty="0" err="1"/>
              <a:t>nejakych</a:t>
            </a:r>
            <a:r>
              <a:rPr lang="en-US" dirty="0"/>
              <a:t> </a:t>
            </a:r>
            <a:r>
              <a:rPr lang="en-US" dirty="0" err="1"/>
              <a:t>zle</a:t>
            </a:r>
            <a:r>
              <a:rPr lang="en-US" dirty="0"/>
              <a:t> </a:t>
            </a:r>
            <a:r>
              <a:rPr lang="en-US" dirty="0" err="1"/>
              <a:t>klasifikovanych</a:t>
            </a:r>
            <a:r>
              <a:rPr lang="en-US" dirty="0"/>
              <a:t> </a:t>
            </a:r>
            <a:r>
              <a:rPr lang="en-US" dirty="0" err="1"/>
              <a:t>obrazkov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045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Separating images of dogs vs. cats and dogs vs. snakes</vt:lpstr>
      <vt:lpstr>Introduction</vt:lpstr>
      <vt:lpstr>Data</vt:lpstr>
      <vt:lpstr>Data preprocessing</vt:lpstr>
      <vt:lpstr>Technologies</vt:lpstr>
      <vt:lpstr>Network</vt:lpstr>
      <vt:lpstr>Training</vt:lpstr>
      <vt:lpstr>Results – Dogs vs. Cats</vt:lpstr>
      <vt:lpstr>Results – Dogs vs. Snakes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images of dogs vs. cats and dogs vs. snakes</dc:title>
  <dc:creator>Michal Belák</dc:creator>
  <cp:lastModifiedBy>Michal Belák</cp:lastModifiedBy>
  <cp:revision>7</cp:revision>
  <dcterms:created xsi:type="dcterms:W3CDTF">2019-01-17T13:10:11Z</dcterms:created>
  <dcterms:modified xsi:type="dcterms:W3CDTF">2019-01-17T14:06:04Z</dcterms:modified>
</cp:coreProperties>
</file>