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6" r:id="rId3"/>
    <p:sldId id="272" r:id="rId4"/>
    <p:sldId id="258" r:id="rId5"/>
    <p:sldId id="261" r:id="rId6"/>
    <p:sldId id="273" r:id="rId7"/>
    <p:sldId id="257" r:id="rId8"/>
    <p:sldId id="284" r:id="rId9"/>
    <p:sldId id="294" r:id="rId10"/>
    <p:sldId id="295" r:id="rId11"/>
    <p:sldId id="281" r:id="rId12"/>
    <p:sldId id="262" r:id="rId13"/>
    <p:sldId id="279" r:id="rId14"/>
    <p:sldId id="280" r:id="rId15"/>
    <p:sldId id="266" r:id="rId16"/>
    <p:sldId id="292" r:id="rId17"/>
    <p:sldId id="290"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p:restoredTop sz="96327"/>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38D0E-C1CE-4CBC-A3EF-24CF07AFDA1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B02D54D-FD88-48AC-B3EF-5A79F4F67196}">
      <dgm:prSet/>
      <dgm:spPr/>
      <dgm:t>
        <a:bodyPr/>
        <a:lstStyle/>
        <a:p>
          <a:r>
            <a:rPr lang="en-US" b="1" dirty="0"/>
            <a:t>Unit Testing</a:t>
          </a:r>
          <a:r>
            <a:rPr lang="en-US" dirty="0"/>
            <a:t> on individual classes and components and individual modules</a:t>
          </a:r>
        </a:p>
      </dgm:t>
    </dgm:pt>
    <dgm:pt modelId="{3910F614-799A-46CC-A995-D7D197B0F7E8}" type="parTrans" cxnId="{C740EE4C-9906-4780-9649-3037AFAD66DC}">
      <dgm:prSet/>
      <dgm:spPr/>
      <dgm:t>
        <a:bodyPr/>
        <a:lstStyle/>
        <a:p>
          <a:endParaRPr lang="en-US"/>
        </a:p>
      </dgm:t>
    </dgm:pt>
    <dgm:pt modelId="{2B664E87-DE4D-4D08-AB51-A5D7F95A657B}" type="sibTrans" cxnId="{C740EE4C-9906-4780-9649-3037AFAD66DC}">
      <dgm:prSet/>
      <dgm:spPr/>
      <dgm:t>
        <a:bodyPr/>
        <a:lstStyle/>
        <a:p>
          <a:endParaRPr lang="en-US"/>
        </a:p>
      </dgm:t>
    </dgm:pt>
    <dgm:pt modelId="{F1D11904-0AED-4B4B-B129-81A730AD16A8}">
      <dgm:prSet/>
      <dgm:spPr/>
      <dgm:t>
        <a:bodyPr/>
        <a:lstStyle/>
        <a:p>
          <a:r>
            <a:rPr lang="en-US" b="1" dirty="0"/>
            <a:t>QA testing</a:t>
          </a:r>
          <a:endParaRPr lang="en-US" dirty="0"/>
        </a:p>
      </dgm:t>
    </dgm:pt>
    <dgm:pt modelId="{6A82663B-F1A7-4691-BB98-D61CFDDC869E}" type="parTrans" cxnId="{CE266500-E9ED-497F-8511-CD95F1831CB8}">
      <dgm:prSet/>
      <dgm:spPr/>
      <dgm:t>
        <a:bodyPr/>
        <a:lstStyle/>
        <a:p>
          <a:endParaRPr lang="en-US"/>
        </a:p>
      </dgm:t>
    </dgm:pt>
    <dgm:pt modelId="{C45B9359-7C1F-4855-B1C4-7C97F52746A0}" type="sibTrans" cxnId="{CE266500-E9ED-497F-8511-CD95F1831CB8}">
      <dgm:prSet/>
      <dgm:spPr/>
      <dgm:t>
        <a:bodyPr/>
        <a:lstStyle/>
        <a:p>
          <a:endParaRPr lang="en-US"/>
        </a:p>
      </dgm:t>
    </dgm:pt>
    <dgm:pt modelId="{EC27D413-E6E2-45B2-8D83-1F4B6AC23A5B}">
      <dgm:prSet/>
      <dgm:spPr/>
      <dgm:t>
        <a:bodyPr/>
        <a:lstStyle/>
        <a:p>
          <a:r>
            <a:rPr lang="en-US" b="1" dirty="0"/>
            <a:t>Acceptance Testing</a:t>
          </a:r>
          <a:r>
            <a:rPr lang="en-US" dirty="0"/>
            <a:t> for system requirements</a:t>
          </a:r>
        </a:p>
      </dgm:t>
    </dgm:pt>
    <dgm:pt modelId="{DF73A2B5-BC12-4109-8CC9-CF635159FBF2}" type="parTrans" cxnId="{76412967-5738-4180-98AD-0383F1211640}">
      <dgm:prSet/>
      <dgm:spPr/>
      <dgm:t>
        <a:bodyPr/>
        <a:lstStyle/>
        <a:p>
          <a:endParaRPr lang="en-US"/>
        </a:p>
      </dgm:t>
    </dgm:pt>
    <dgm:pt modelId="{B566B08A-72C3-4F7A-A4F7-4983ED8AD259}" type="sibTrans" cxnId="{76412967-5738-4180-98AD-0383F1211640}">
      <dgm:prSet/>
      <dgm:spPr/>
      <dgm:t>
        <a:bodyPr/>
        <a:lstStyle/>
        <a:p>
          <a:endParaRPr lang="en-US"/>
        </a:p>
      </dgm:t>
    </dgm:pt>
    <dgm:pt modelId="{17CDE152-B9C7-4983-8FE0-D216F52D6B22}">
      <dgm:prSet/>
      <dgm:spPr/>
      <dgm:t>
        <a:bodyPr/>
        <a:lstStyle/>
        <a:p>
          <a:r>
            <a:rPr lang="en-US" b="1"/>
            <a:t>Manual UI/UX Testing </a:t>
          </a:r>
          <a:r>
            <a:rPr lang="en-US"/>
            <a:t>with users</a:t>
          </a:r>
        </a:p>
      </dgm:t>
    </dgm:pt>
    <dgm:pt modelId="{5E3DBDB5-99EB-4FF7-B69C-2E86B6288925}" type="parTrans" cxnId="{2E629960-1F6C-4B72-8DDE-1FB2B2CBF6E3}">
      <dgm:prSet/>
      <dgm:spPr/>
      <dgm:t>
        <a:bodyPr/>
        <a:lstStyle/>
        <a:p>
          <a:endParaRPr lang="en-US"/>
        </a:p>
      </dgm:t>
    </dgm:pt>
    <dgm:pt modelId="{EE030CF4-618A-4182-815C-BE492AA01BAE}" type="sibTrans" cxnId="{2E629960-1F6C-4B72-8DDE-1FB2B2CBF6E3}">
      <dgm:prSet/>
      <dgm:spPr/>
      <dgm:t>
        <a:bodyPr/>
        <a:lstStyle/>
        <a:p>
          <a:endParaRPr lang="en-US"/>
        </a:p>
      </dgm:t>
    </dgm:pt>
    <dgm:pt modelId="{55588ACF-E984-46D3-8680-B26852510DF7}">
      <dgm:prSet/>
      <dgm:spPr/>
      <dgm:t>
        <a:bodyPr/>
        <a:lstStyle/>
        <a:p>
          <a:r>
            <a:rPr lang="en-US" dirty="0"/>
            <a:t>Test for security vulnerabilities</a:t>
          </a:r>
        </a:p>
      </dgm:t>
    </dgm:pt>
    <dgm:pt modelId="{3B259BEE-82F8-44D8-94AB-3B130AA3A975}" type="parTrans" cxnId="{05ECD1ED-9E38-4861-B110-F34BCD8579CF}">
      <dgm:prSet/>
      <dgm:spPr/>
      <dgm:t>
        <a:bodyPr/>
        <a:lstStyle/>
        <a:p>
          <a:endParaRPr lang="en-US"/>
        </a:p>
      </dgm:t>
    </dgm:pt>
    <dgm:pt modelId="{2E3C1A08-D54D-47FF-9948-8788C29697C6}" type="sibTrans" cxnId="{05ECD1ED-9E38-4861-B110-F34BCD8579CF}">
      <dgm:prSet/>
      <dgm:spPr/>
      <dgm:t>
        <a:bodyPr/>
        <a:lstStyle/>
        <a:p>
          <a:endParaRPr lang="en-US"/>
        </a:p>
      </dgm:t>
    </dgm:pt>
    <dgm:pt modelId="{E4A41C33-3A4B-4378-8C45-37ACB59C91FD}">
      <dgm:prSet/>
      <dgm:spPr/>
      <dgm:t>
        <a:bodyPr/>
        <a:lstStyle/>
        <a:p>
          <a:r>
            <a:rPr lang="en-US"/>
            <a:t>Test performance under high user load</a:t>
          </a:r>
        </a:p>
      </dgm:t>
    </dgm:pt>
    <dgm:pt modelId="{BA301BEC-423A-4CC6-B8A7-297B2F14303C}" type="parTrans" cxnId="{AB75D742-BA37-408F-8292-025BD817A0DC}">
      <dgm:prSet/>
      <dgm:spPr/>
      <dgm:t>
        <a:bodyPr/>
        <a:lstStyle/>
        <a:p>
          <a:endParaRPr lang="en-US"/>
        </a:p>
      </dgm:t>
    </dgm:pt>
    <dgm:pt modelId="{C119D15E-9528-489B-803F-BDFC7A4D5384}" type="sibTrans" cxnId="{AB75D742-BA37-408F-8292-025BD817A0DC}">
      <dgm:prSet/>
      <dgm:spPr/>
      <dgm:t>
        <a:bodyPr/>
        <a:lstStyle/>
        <a:p>
          <a:endParaRPr lang="en-US"/>
        </a:p>
      </dgm:t>
    </dgm:pt>
    <dgm:pt modelId="{CC488AC8-B33D-4069-9369-6E80BB0100AB}" type="pres">
      <dgm:prSet presAssocID="{0CC38D0E-C1CE-4CBC-A3EF-24CF07AFDA17}" presName="diagram" presStyleCnt="0">
        <dgm:presLayoutVars>
          <dgm:dir/>
          <dgm:resizeHandles val="exact"/>
        </dgm:presLayoutVars>
      </dgm:prSet>
      <dgm:spPr/>
    </dgm:pt>
    <dgm:pt modelId="{AF4E66D3-F11A-495A-AE37-13881857B921}" type="pres">
      <dgm:prSet presAssocID="{7B02D54D-FD88-48AC-B3EF-5A79F4F67196}" presName="node" presStyleLbl="node1" presStyleIdx="0" presStyleCnt="6">
        <dgm:presLayoutVars>
          <dgm:bulletEnabled val="1"/>
        </dgm:presLayoutVars>
      </dgm:prSet>
      <dgm:spPr/>
    </dgm:pt>
    <dgm:pt modelId="{A8B48156-E9FC-4C1E-A4DF-6E2C30C44007}" type="pres">
      <dgm:prSet presAssocID="{2B664E87-DE4D-4D08-AB51-A5D7F95A657B}" presName="sibTrans" presStyleCnt="0"/>
      <dgm:spPr/>
    </dgm:pt>
    <dgm:pt modelId="{D1C76FCF-137A-4C71-AF8F-C9AC6ACFA73C}" type="pres">
      <dgm:prSet presAssocID="{F1D11904-0AED-4B4B-B129-81A730AD16A8}" presName="node" presStyleLbl="node1" presStyleIdx="1" presStyleCnt="6">
        <dgm:presLayoutVars>
          <dgm:bulletEnabled val="1"/>
        </dgm:presLayoutVars>
      </dgm:prSet>
      <dgm:spPr/>
    </dgm:pt>
    <dgm:pt modelId="{CE4352C0-206B-4BC0-8471-E17D21ADC03F}" type="pres">
      <dgm:prSet presAssocID="{C45B9359-7C1F-4855-B1C4-7C97F52746A0}" presName="sibTrans" presStyleCnt="0"/>
      <dgm:spPr/>
    </dgm:pt>
    <dgm:pt modelId="{140EC8B4-F814-46F8-89FD-ADED6AF511A2}" type="pres">
      <dgm:prSet presAssocID="{EC27D413-E6E2-45B2-8D83-1F4B6AC23A5B}" presName="node" presStyleLbl="node1" presStyleIdx="2" presStyleCnt="6">
        <dgm:presLayoutVars>
          <dgm:bulletEnabled val="1"/>
        </dgm:presLayoutVars>
      </dgm:prSet>
      <dgm:spPr/>
    </dgm:pt>
    <dgm:pt modelId="{592393F0-CC9C-49E0-A28D-6B8552B10C4D}" type="pres">
      <dgm:prSet presAssocID="{B566B08A-72C3-4F7A-A4F7-4983ED8AD259}" presName="sibTrans" presStyleCnt="0"/>
      <dgm:spPr/>
    </dgm:pt>
    <dgm:pt modelId="{AB70B07B-4BC0-4DD7-A7B4-C287E14BB1EF}" type="pres">
      <dgm:prSet presAssocID="{17CDE152-B9C7-4983-8FE0-D216F52D6B22}" presName="node" presStyleLbl="node1" presStyleIdx="3" presStyleCnt="6">
        <dgm:presLayoutVars>
          <dgm:bulletEnabled val="1"/>
        </dgm:presLayoutVars>
      </dgm:prSet>
      <dgm:spPr/>
    </dgm:pt>
    <dgm:pt modelId="{A42EAD76-7C16-4194-93CD-215AC1026D78}" type="pres">
      <dgm:prSet presAssocID="{EE030CF4-618A-4182-815C-BE492AA01BAE}" presName="sibTrans" presStyleCnt="0"/>
      <dgm:spPr/>
    </dgm:pt>
    <dgm:pt modelId="{55754141-BD37-44A3-AC23-B74B15D9292B}" type="pres">
      <dgm:prSet presAssocID="{55588ACF-E984-46D3-8680-B26852510DF7}" presName="node" presStyleLbl="node1" presStyleIdx="4" presStyleCnt="6">
        <dgm:presLayoutVars>
          <dgm:bulletEnabled val="1"/>
        </dgm:presLayoutVars>
      </dgm:prSet>
      <dgm:spPr/>
    </dgm:pt>
    <dgm:pt modelId="{6B439F94-16AC-4587-9286-FD03FDFE32D3}" type="pres">
      <dgm:prSet presAssocID="{2E3C1A08-D54D-47FF-9948-8788C29697C6}" presName="sibTrans" presStyleCnt="0"/>
      <dgm:spPr/>
    </dgm:pt>
    <dgm:pt modelId="{C50E3DA5-8965-4327-BBDB-82EFD940BFE2}" type="pres">
      <dgm:prSet presAssocID="{E4A41C33-3A4B-4378-8C45-37ACB59C91FD}" presName="node" presStyleLbl="node1" presStyleIdx="5" presStyleCnt="6">
        <dgm:presLayoutVars>
          <dgm:bulletEnabled val="1"/>
        </dgm:presLayoutVars>
      </dgm:prSet>
      <dgm:spPr/>
    </dgm:pt>
  </dgm:ptLst>
  <dgm:cxnLst>
    <dgm:cxn modelId="{CE266500-E9ED-497F-8511-CD95F1831CB8}" srcId="{0CC38D0E-C1CE-4CBC-A3EF-24CF07AFDA17}" destId="{F1D11904-0AED-4B4B-B129-81A730AD16A8}" srcOrd="1" destOrd="0" parTransId="{6A82663B-F1A7-4691-BB98-D61CFDDC869E}" sibTransId="{C45B9359-7C1F-4855-B1C4-7C97F52746A0}"/>
    <dgm:cxn modelId="{764B4D5D-976E-4F0E-B7E3-15E110536D32}" type="presOf" srcId="{F1D11904-0AED-4B4B-B129-81A730AD16A8}" destId="{D1C76FCF-137A-4C71-AF8F-C9AC6ACFA73C}" srcOrd="0" destOrd="0" presId="urn:microsoft.com/office/officeart/2005/8/layout/default"/>
    <dgm:cxn modelId="{2E629960-1F6C-4B72-8DDE-1FB2B2CBF6E3}" srcId="{0CC38D0E-C1CE-4CBC-A3EF-24CF07AFDA17}" destId="{17CDE152-B9C7-4983-8FE0-D216F52D6B22}" srcOrd="3" destOrd="0" parTransId="{5E3DBDB5-99EB-4FF7-B69C-2E86B6288925}" sibTransId="{EE030CF4-618A-4182-815C-BE492AA01BAE}"/>
    <dgm:cxn modelId="{AB75D742-BA37-408F-8292-025BD817A0DC}" srcId="{0CC38D0E-C1CE-4CBC-A3EF-24CF07AFDA17}" destId="{E4A41C33-3A4B-4378-8C45-37ACB59C91FD}" srcOrd="5" destOrd="0" parTransId="{BA301BEC-423A-4CC6-B8A7-297B2F14303C}" sibTransId="{C119D15E-9528-489B-803F-BDFC7A4D5384}"/>
    <dgm:cxn modelId="{76412967-5738-4180-98AD-0383F1211640}" srcId="{0CC38D0E-C1CE-4CBC-A3EF-24CF07AFDA17}" destId="{EC27D413-E6E2-45B2-8D83-1F4B6AC23A5B}" srcOrd="2" destOrd="0" parTransId="{DF73A2B5-BC12-4109-8CC9-CF635159FBF2}" sibTransId="{B566B08A-72C3-4F7A-A4F7-4983ED8AD259}"/>
    <dgm:cxn modelId="{C740EE4C-9906-4780-9649-3037AFAD66DC}" srcId="{0CC38D0E-C1CE-4CBC-A3EF-24CF07AFDA17}" destId="{7B02D54D-FD88-48AC-B3EF-5A79F4F67196}" srcOrd="0" destOrd="0" parTransId="{3910F614-799A-46CC-A995-D7D197B0F7E8}" sibTransId="{2B664E87-DE4D-4D08-AB51-A5D7F95A657B}"/>
    <dgm:cxn modelId="{96C7BF55-7F40-46E2-9949-BD3BB50B3CCB}" type="presOf" srcId="{17CDE152-B9C7-4983-8FE0-D216F52D6B22}" destId="{AB70B07B-4BC0-4DD7-A7B4-C287E14BB1EF}" srcOrd="0" destOrd="0" presId="urn:microsoft.com/office/officeart/2005/8/layout/default"/>
    <dgm:cxn modelId="{0957C680-A367-404D-B2A4-4C00AB889CDC}" type="presOf" srcId="{EC27D413-E6E2-45B2-8D83-1F4B6AC23A5B}" destId="{140EC8B4-F814-46F8-89FD-ADED6AF511A2}" srcOrd="0" destOrd="0" presId="urn:microsoft.com/office/officeart/2005/8/layout/default"/>
    <dgm:cxn modelId="{ADED7793-8DFF-4653-885A-F2701DE79066}" type="presOf" srcId="{E4A41C33-3A4B-4378-8C45-37ACB59C91FD}" destId="{C50E3DA5-8965-4327-BBDB-82EFD940BFE2}" srcOrd="0" destOrd="0" presId="urn:microsoft.com/office/officeart/2005/8/layout/default"/>
    <dgm:cxn modelId="{E7FF869F-CF9C-40AB-BDDE-0FFFADEAB0DD}" type="presOf" srcId="{0CC38D0E-C1CE-4CBC-A3EF-24CF07AFDA17}" destId="{CC488AC8-B33D-4069-9369-6E80BB0100AB}" srcOrd="0" destOrd="0" presId="urn:microsoft.com/office/officeart/2005/8/layout/default"/>
    <dgm:cxn modelId="{9F1935E9-A968-43BD-B278-4D38C47FF05A}" type="presOf" srcId="{55588ACF-E984-46D3-8680-B26852510DF7}" destId="{55754141-BD37-44A3-AC23-B74B15D9292B}" srcOrd="0" destOrd="0" presId="urn:microsoft.com/office/officeart/2005/8/layout/default"/>
    <dgm:cxn modelId="{05ECD1ED-9E38-4861-B110-F34BCD8579CF}" srcId="{0CC38D0E-C1CE-4CBC-A3EF-24CF07AFDA17}" destId="{55588ACF-E984-46D3-8680-B26852510DF7}" srcOrd="4" destOrd="0" parTransId="{3B259BEE-82F8-44D8-94AB-3B130AA3A975}" sibTransId="{2E3C1A08-D54D-47FF-9948-8788C29697C6}"/>
    <dgm:cxn modelId="{F26FDCF2-8C15-4F89-AFAB-80DF803385AB}" type="presOf" srcId="{7B02D54D-FD88-48AC-B3EF-5A79F4F67196}" destId="{AF4E66D3-F11A-495A-AE37-13881857B921}" srcOrd="0" destOrd="0" presId="urn:microsoft.com/office/officeart/2005/8/layout/default"/>
    <dgm:cxn modelId="{A7A42174-92BE-482B-9013-FDE51BD50052}" type="presParOf" srcId="{CC488AC8-B33D-4069-9369-6E80BB0100AB}" destId="{AF4E66D3-F11A-495A-AE37-13881857B921}" srcOrd="0" destOrd="0" presId="urn:microsoft.com/office/officeart/2005/8/layout/default"/>
    <dgm:cxn modelId="{E33819F1-39B0-42B8-B7A9-0F52E0034151}" type="presParOf" srcId="{CC488AC8-B33D-4069-9369-6E80BB0100AB}" destId="{A8B48156-E9FC-4C1E-A4DF-6E2C30C44007}" srcOrd="1" destOrd="0" presId="urn:microsoft.com/office/officeart/2005/8/layout/default"/>
    <dgm:cxn modelId="{6A813EEF-0BFF-4536-BBB1-9646DC94EB0B}" type="presParOf" srcId="{CC488AC8-B33D-4069-9369-6E80BB0100AB}" destId="{D1C76FCF-137A-4C71-AF8F-C9AC6ACFA73C}" srcOrd="2" destOrd="0" presId="urn:microsoft.com/office/officeart/2005/8/layout/default"/>
    <dgm:cxn modelId="{A9D46014-90AC-4C2F-8244-90B7594903B6}" type="presParOf" srcId="{CC488AC8-B33D-4069-9369-6E80BB0100AB}" destId="{CE4352C0-206B-4BC0-8471-E17D21ADC03F}" srcOrd="3" destOrd="0" presId="urn:microsoft.com/office/officeart/2005/8/layout/default"/>
    <dgm:cxn modelId="{F2557A80-1BC0-4AF2-9EA1-79FA7F5A9083}" type="presParOf" srcId="{CC488AC8-B33D-4069-9369-6E80BB0100AB}" destId="{140EC8B4-F814-46F8-89FD-ADED6AF511A2}" srcOrd="4" destOrd="0" presId="urn:microsoft.com/office/officeart/2005/8/layout/default"/>
    <dgm:cxn modelId="{47D59AF3-5FA1-4975-9499-F038855CE48D}" type="presParOf" srcId="{CC488AC8-B33D-4069-9369-6E80BB0100AB}" destId="{592393F0-CC9C-49E0-A28D-6B8552B10C4D}" srcOrd="5" destOrd="0" presId="urn:microsoft.com/office/officeart/2005/8/layout/default"/>
    <dgm:cxn modelId="{BE4E87F4-321D-4EC5-B075-3598931EC398}" type="presParOf" srcId="{CC488AC8-B33D-4069-9369-6E80BB0100AB}" destId="{AB70B07B-4BC0-4DD7-A7B4-C287E14BB1EF}" srcOrd="6" destOrd="0" presId="urn:microsoft.com/office/officeart/2005/8/layout/default"/>
    <dgm:cxn modelId="{B8B9A327-FAA8-4B19-ADF6-DDCDB48D76AB}" type="presParOf" srcId="{CC488AC8-B33D-4069-9369-6E80BB0100AB}" destId="{A42EAD76-7C16-4194-93CD-215AC1026D78}" srcOrd="7" destOrd="0" presId="urn:microsoft.com/office/officeart/2005/8/layout/default"/>
    <dgm:cxn modelId="{2E2A01F8-3AAF-4085-B87B-5D1A41A22611}" type="presParOf" srcId="{CC488AC8-B33D-4069-9369-6E80BB0100AB}" destId="{55754141-BD37-44A3-AC23-B74B15D9292B}" srcOrd="8" destOrd="0" presId="urn:microsoft.com/office/officeart/2005/8/layout/default"/>
    <dgm:cxn modelId="{8A56DB8E-B867-42FF-8E02-8CCD7AF2FABC}" type="presParOf" srcId="{CC488AC8-B33D-4069-9369-6E80BB0100AB}" destId="{6B439F94-16AC-4587-9286-FD03FDFE32D3}" srcOrd="9" destOrd="0" presId="urn:microsoft.com/office/officeart/2005/8/layout/default"/>
    <dgm:cxn modelId="{5873B5FD-837F-47B9-A8CE-37146587A696}" type="presParOf" srcId="{CC488AC8-B33D-4069-9369-6E80BB0100AB}" destId="{C50E3DA5-8965-4327-BBDB-82EFD940BFE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66D3-F11A-495A-AE37-13881857B921}">
      <dsp:nvSpPr>
        <dsp:cNvPr id="0" name=""/>
        <dsp:cNvSpPr/>
      </dsp:nvSpPr>
      <dsp:spPr>
        <a:xfrm>
          <a:off x="0" y="36934"/>
          <a:ext cx="3037581" cy="18225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Unit Testing</a:t>
          </a:r>
          <a:r>
            <a:rPr lang="en-US" sz="2700" kern="1200" dirty="0"/>
            <a:t> on individual classes and components and individual modules</a:t>
          </a:r>
        </a:p>
      </dsp:txBody>
      <dsp:txXfrm>
        <a:off x="0" y="36934"/>
        <a:ext cx="3037581" cy="1822549"/>
      </dsp:txXfrm>
    </dsp:sp>
    <dsp:sp modelId="{D1C76FCF-137A-4C71-AF8F-C9AC6ACFA73C}">
      <dsp:nvSpPr>
        <dsp:cNvPr id="0" name=""/>
        <dsp:cNvSpPr/>
      </dsp:nvSpPr>
      <dsp:spPr>
        <a:xfrm>
          <a:off x="3341340" y="36934"/>
          <a:ext cx="3037581" cy="1822549"/>
        </a:xfrm>
        <a:prstGeom prst="rect">
          <a:avLst/>
        </a:prstGeom>
        <a:solidFill>
          <a:schemeClr val="accent2">
            <a:hueOff val="-1468225"/>
            <a:satOff val="6479"/>
            <a:lumOff val="-1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QA testing</a:t>
          </a:r>
          <a:endParaRPr lang="en-US" sz="2700" kern="1200" dirty="0"/>
        </a:p>
      </dsp:txBody>
      <dsp:txXfrm>
        <a:off x="3341340" y="36934"/>
        <a:ext cx="3037581" cy="1822549"/>
      </dsp:txXfrm>
    </dsp:sp>
    <dsp:sp modelId="{140EC8B4-F814-46F8-89FD-ADED6AF511A2}">
      <dsp:nvSpPr>
        <dsp:cNvPr id="0" name=""/>
        <dsp:cNvSpPr/>
      </dsp:nvSpPr>
      <dsp:spPr>
        <a:xfrm>
          <a:off x="6682680" y="36934"/>
          <a:ext cx="3037581" cy="1822549"/>
        </a:xfrm>
        <a:prstGeom prst="rect">
          <a:avLst/>
        </a:prstGeom>
        <a:solidFill>
          <a:schemeClr val="accent2">
            <a:hueOff val="-2936450"/>
            <a:satOff val="12957"/>
            <a:lumOff val="-2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Acceptance Testing</a:t>
          </a:r>
          <a:r>
            <a:rPr lang="en-US" sz="2700" kern="1200" dirty="0"/>
            <a:t> for system requirements</a:t>
          </a:r>
        </a:p>
      </dsp:txBody>
      <dsp:txXfrm>
        <a:off x="6682680" y="36934"/>
        <a:ext cx="3037581" cy="1822549"/>
      </dsp:txXfrm>
    </dsp:sp>
    <dsp:sp modelId="{AB70B07B-4BC0-4DD7-A7B4-C287E14BB1EF}">
      <dsp:nvSpPr>
        <dsp:cNvPr id="0" name=""/>
        <dsp:cNvSpPr/>
      </dsp:nvSpPr>
      <dsp:spPr>
        <a:xfrm>
          <a:off x="0" y="2163241"/>
          <a:ext cx="3037581" cy="1822549"/>
        </a:xfrm>
        <a:prstGeom prst="rect">
          <a:avLst/>
        </a:prstGeom>
        <a:solidFill>
          <a:schemeClr val="accent2">
            <a:hueOff val="-4404675"/>
            <a:satOff val="19436"/>
            <a:lumOff val="-3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Manual UI/UX Testing </a:t>
          </a:r>
          <a:r>
            <a:rPr lang="en-US" sz="2700" kern="1200"/>
            <a:t>with users</a:t>
          </a:r>
        </a:p>
      </dsp:txBody>
      <dsp:txXfrm>
        <a:off x="0" y="2163241"/>
        <a:ext cx="3037581" cy="1822549"/>
      </dsp:txXfrm>
    </dsp:sp>
    <dsp:sp modelId="{55754141-BD37-44A3-AC23-B74B15D9292B}">
      <dsp:nvSpPr>
        <dsp:cNvPr id="0" name=""/>
        <dsp:cNvSpPr/>
      </dsp:nvSpPr>
      <dsp:spPr>
        <a:xfrm>
          <a:off x="3341340" y="2163241"/>
          <a:ext cx="3037581" cy="1822549"/>
        </a:xfrm>
        <a:prstGeom prst="rect">
          <a:avLst/>
        </a:prstGeom>
        <a:solidFill>
          <a:schemeClr val="accent2">
            <a:hueOff val="-5872900"/>
            <a:satOff val="25914"/>
            <a:lumOff val="-4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Test for security vulnerabilities</a:t>
          </a:r>
        </a:p>
      </dsp:txBody>
      <dsp:txXfrm>
        <a:off x="3341340" y="2163241"/>
        <a:ext cx="3037581" cy="1822549"/>
      </dsp:txXfrm>
    </dsp:sp>
    <dsp:sp modelId="{C50E3DA5-8965-4327-BBDB-82EFD940BFE2}">
      <dsp:nvSpPr>
        <dsp:cNvPr id="0" name=""/>
        <dsp:cNvSpPr/>
      </dsp:nvSpPr>
      <dsp:spPr>
        <a:xfrm>
          <a:off x="6682680" y="2163241"/>
          <a:ext cx="3037581" cy="1822549"/>
        </a:xfrm>
        <a:prstGeom prst="rect">
          <a:avLst/>
        </a:prstGeom>
        <a:solidFill>
          <a:schemeClr val="accent2">
            <a:hueOff val="-7341125"/>
            <a:satOff val="32393"/>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Test performance under high user load</a:t>
          </a:r>
        </a:p>
      </dsp:txBody>
      <dsp:txXfrm>
        <a:off x="6682680" y="2163241"/>
        <a:ext cx="3037581" cy="182254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6B5E9F6-2AF5-4A92-BB0B-06FF658A3F42}" type="datetimeFigureOut">
              <a:rPr lang="he-IL" smtClean="0"/>
              <a:t>י"ב/תשרי/תשפ"ה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2A27301-80DF-4F52-8ED4-ADF06533B8FE}" type="slidenum">
              <a:rPr lang="he-IL" smtClean="0"/>
              <a:t>‹#›</a:t>
            </a:fld>
            <a:endParaRPr lang="he-IL"/>
          </a:p>
        </p:txBody>
      </p:sp>
    </p:spTree>
    <p:extLst>
      <p:ext uri="{BB962C8B-B14F-4D97-AF65-F5344CB8AC3E}">
        <p14:creationId xmlns:p14="http://schemas.microsoft.com/office/powerpoint/2010/main" val="282898586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en-US" err="1">
                <a:latin typeface="Calibri"/>
                <a:ea typeface="Calibri"/>
                <a:cs typeface="Calibri"/>
              </a:rPr>
              <a:t>גל</a:t>
            </a:r>
            <a:endParaRPr lang="he-IL" err="1"/>
          </a:p>
        </p:txBody>
      </p:sp>
      <p:sp>
        <p:nvSpPr>
          <p:cNvPr id="4" name="מציין מיקום של מספר שקופית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0EC1A8-D720-4D6F-B8AF-44A4AA18AAD4}" type="slidenum">
              <a:rPr kumimoji="0" lang="en-I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302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6C4D-6AE5-2818-19A1-F575267BD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BAF9539-D295-CF13-12FE-1CE3B343F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7F815B00-9577-6ADB-E103-723C34119067}"/>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BD0A79D7-03C4-20F3-742D-B6CED549B47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EA93233-2EA2-4829-6445-D2A39BA85865}"/>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78749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B5DE-31CC-C9C5-9BCB-06F56F9F644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6FD7378-23CC-18A4-981A-5B2518B1B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0C03BB-8CA6-3AA8-C99B-9310C9128F13}"/>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834973F8-1EA2-13D2-CDF2-F561572D298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91477FD-CE6B-6A1F-D6CA-6A5988143F13}"/>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244564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0BBFF-9EF1-FA62-05CC-9B6D6EA86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0739B09-CF70-1183-39F2-5C0949270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D3D1ED6-19A3-DD9C-CAFB-EF9FD2DE832D}"/>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7407E854-B65C-0061-7FA8-1ADF528FE76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6AC834F-A9F7-3961-B677-5C89CAC8176F}"/>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335836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lgn="l">
              <a:defRPr/>
            </a:lvl1pPr>
          </a:lstStyle>
          <a:p>
            <a:fld id="{4BC9743E-B57B-0844-AB41-8176AE8D863F}" type="datetimeFigureOut">
              <a:rPr lang="en-IL" smtClean="0"/>
              <a:t>10/14/2024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8B7615F-E33B-3848-BD22-4AC293A6C7B8}" type="slidenum">
              <a:rPr lang="en-IL" smtClean="0"/>
              <a:t>‹#›</a:t>
            </a:fld>
            <a:endParaRPr lang="en-IL"/>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83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230324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8B7615F-E33B-3848-BD22-4AC293A6C7B8}" type="slidenum">
              <a:rPr lang="en-IL" smtClean="0"/>
              <a:t>‹#›</a:t>
            </a:fld>
            <a:endParaRPr lang="en-IL"/>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17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a:p>
        </p:txBody>
      </p:sp>
      <p:sp>
        <p:nvSpPr>
          <p:cNvPr id="3" name="Content Placeholder 2"/>
          <p:cNvSpPr>
            <a:spLocks noGrp="1"/>
          </p:cNvSpPr>
          <p:nvPr>
            <p:ph sz="half" idx="1"/>
          </p:nvPr>
        </p:nvSpPr>
        <p:spPr>
          <a:xfrm>
            <a:off x="1024128"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133721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BC9743E-B57B-0844-AB41-8176AE8D863F}" type="datetimeFigureOut">
              <a:rPr lang="en-IL" smtClean="0"/>
              <a:t>10/14/2024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522891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BC9743E-B57B-0844-AB41-8176AE8D863F}" type="datetimeFigureOut">
              <a:rPr lang="en-IL" smtClean="0"/>
              <a:t>10/14/2024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506905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9743E-B57B-0844-AB41-8176AE8D863F}" type="datetimeFigureOut">
              <a:rPr lang="en-IL" smtClean="0"/>
              <a:t>10/14/2024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427464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385171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5722-2CC1-6C1B-D6CE-4388FC2CD9D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27EC026-26E4-26B5-894A-7BBF9D5D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37A5FCE-DFE9-6949-D1D7-003C53FF8140}"/>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16EF1218-069F-2E3B-1F00-B287789C46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F98DAEB-62F9-E597-3201-BCC230937F20}"/>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054402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8B7615F-E33B-3848-BD22-4AC293A6C7B8}" type="slidenum">
              <a:rPr lang="en-IL" smtClean="0"/>
              <a:t>‹#›</a:t>
            </a:fld>
            <a:endParaRPr lang="en-IL"/>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867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3659862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8B7615F-E33B-3848-BD22-4AC293A6C7B8}" type="slidenum">
              <a:rPr lang="en-IL" smtClean="0"/>
              <a:t>‹#›</a:t>
            </a:fld>
            <a:endParaRPr lang="en-IL"/>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41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AF7A-C86B-7501-5646-AF29B0735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54C0CB0-58BB-7CF4-E7D0-123818702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063DC-B744-C4F7-AB71-396D5B4FE237}"/>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1CB1FD35-C457-7131-0D7C-B419680D240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FA9E4E0-72D6-1521-1321-DCB93669312C}"/>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249339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4B21-C61F-51F0-01D4-F03521EA29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9235B2C-E26E-2F7D-D233-2A30E61F8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EDFECDE-9A7C-3FA1-6222-21EFF8697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266E198-9BDD-F503-A60A-67BC58160DC1}"/>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a:extLst>
              <a:ext uri="{FF2B5EF4-FFF2-40B4-BE49-F238E27FC236}">
                <a16:creationId xmlns:a16="http://schemas.microsoft.com/office/drawing/2014/main" id="{469CE2A5-B382-7332-9A69-5396A77315A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0DF4C44-958F-5361-EC83-AC5A15F74EC8}"/>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12036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CD0-9F0F-CF05-0516-42511894436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2392A8-16C9-1169-25EB-29BFDC397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AF6B-CE3A-3E90-0C60-93BEA8E0D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EAB4E6B-9D8A-0D90-8468-B5D7F029D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54DB6-17C4-6007-E324-6121B7CC4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A1F47D8-2A9A-C7BD-1E1B-E78F2F961AB4}"/>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8" name="Footer Placeholder 7">
            <a:extLst>
              <a:ext uri="{FF2B5EF4-FFF2-40B4-BE49-F238E27FC236}">
                <a16:creationId xmlns:a16="http://schemas.microsoft.com/office/drawing/2014/main" id="{62ACC8BF-06E8-2367-A56F-E88DB07BEA0A}"/>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172A5A3-C03D-F3A3-E707-B0F8ADA9FD58}"/>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291434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FF3B-B8D0-4191-412C-89A9E63F0AD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85664B1-5A0E-066A-D3A3-6F5438945F92}"/>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4" name="Footer Placeholder 3">
            <a:extLst>
              <a:ext uri="{FF2B5EF4-FFF2-40B4-BE49-F238E27FC236}">
                <a16:creationId xmlns:a16="http://schemas.microsoft.com/office/drawing/2014/main" id="{E3ED8E04-6FFE-B008-3F6C-0F793949699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AFB5DCF-AA88-1175-1110-104E67639836}"/>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6820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2C031-4B85-322E-BE58-2471E8F093A4}"/>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3" name="Footer Placeholder 2">
            <a:extLst>
              <a:ext uri="{FF2B5EF4-FFF2-40B4-BE49-F238E27FC236}">
                <a16:creationId xmlns:a16="http://schemas.microsoft.com/office/drawing/2014/main" id="{1F1EC322-81CC-29FE-D405-252B8C2D117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7B4C2DEA-A28D-0862-873E-8E12E26F9E72}"/>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21384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A50C-21EF-8E9A-5C0D-ECA3439ED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A7F8893-EA77-55AC-0637-0851C9503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07E56FC-76FB-8139-CDE3-05DC24CD9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56FF8-072F-F39B-EDFA-9D03F1C55854}"/>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a:extLst>
              <a:ext uri="{FF2B5EF4-FFF2-40B4-BE49-F238E27FC236}">
                <a16:creationId xmlns:a16="http://schemas.microsoft.com/office/drawing/2014/main" id="{B5B2AD08-6366-FBE9-8D95-D7F4ED7016A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5EF79AE-8C70-722A-09F1-343A165AE690}"/>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72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71A9-DB0C-CBE6-8BE3-A903EDB92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A5B2149-6CD6-9213-81A1-A392B068D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F259B25-D95F-FB73-D150-2117E1CFA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94434-47AE-3A4D-C371-D3046A23A39A}"/>
              </a:ext>
            </a:extLst>
          </p:cNvPr>
          <p:cNvSpPr>
            <a:spLocks noGrp="1"/>
          </p:cNvSpPr>
          <p:nvPr>
            <p:ph type="dt" sz="half" idx="10"/>
          </p:nvPr>
        </p:nvSpPr>
        <p:spPr/>
        <p:txBody>
          <a:bodyPr/>
          <a:lstStyle/>
          <a:p>
            <a:fld id="{4BC9743E-B57B-0844-AB41-8176AE8D863F}" type="datetimeFigureOut">
              <a:rPr lang="en-IL" smtClean="0"/>
              <a:t>10/14/2024</a:t>
            </a:fld>
            <a:endParaRPr lang="en-IL"/>
          </a:p>
        </p:txBody>
      </p:sp>
      <p:sp>
        <p:nvSpPr>
          <p:cNvPr id="6" name="Footer Placeholder 5">
            <a:extLst>
              <a:ext uri="{FF2B5EF4-FFF2-40B4-BE49-F238E27FC236}">
                <a16:creationId xmlns:a16="http://schemas.microsoft.com/office/drawing/2014/main" id="{9C0D8145-7EA8-58CB-B2B4-DAAD190257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E4535DE-858C-DEC0-C946-F441B4FB6C10}"/>
              </a:ext>
            </a:extLst>
          </p:cNvPr>
          <p:cNvSpPr>
            <a:spLocks noGrp="1"/>
          </p:cNvSpPr>
          <p:nvPr>
            <p:ph type="sldNum" sz="quarter" idx="12"/>
          </p:nvPr>
        </p:nvSpPr>
        <p:spPr/>
        <p:txBody>
          <a:bodyPr/>
          <a:lstStyle/>
          <a:p>
            <a:fld id="{98B7615F-E33B-3848-BD22-4AC293A6C7B8}" type="slidenum">
              <a:rPr lang="en-IL" smtClean="0"/>
              <a:t>‹#›</a:t>
            </a:fld>
            <a:endParaRPr lang="en-IL"/>
          </a:p>
        </p:txBody>
      </p:sp>
    </p:spTree>
    <p:extLst>
      <p:ext uri="{BB962C8B-B14F-4D97-AF65-F5344CB8AC3E}">
        <p14:creationId xmlns:p14="http://schemas.microsoft.com/office/powerpoint/2010/main" val="195356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84888-AE22-7EFC-A60D-20CD410BA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345B3ED-9295-2F4C-3FF7-CE1067EFF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6E59D22-BC29-5D43-A169-74DF43F07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9743E-B57B-0844-AB41-8176AE8D863F}" type="datetimeFigureOut">
              <a:rPr lang="en-IL" smtClean="0"/>
              <a:t>10/14/2024</a:t>
            </a:fld>
            <a:endParaRPr lang="en-IL"/>
          </a:p>
        </p:txBody>
      </p:sp>
      <p:sp>
        <p:nvSpPr>
          <p:cNvPr id="5" name="Footer Placeholder 4">
            <a:extLst>
              <a:ext uri="{FF2B5EF4-FFF2-40B4-BE49-F238E27FC236}">
                <a16:creationId xmlns:a16="http://schemas.microsoft.com/office/drawing/2014/main" id="{D576830B-A33E-2DD9-443B-ADEE057AF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6D06D4-9FD5-B5BC-50ED-806B335B7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7615F-E33B-3848-BD22-4AC293A6C7B8}" type="slidenum">
              <a:rPr lang="en-IL" smtClean="0"/>
              <a:t>‹#›</a:t>
            </a:fld>
            <a:endParaRPr lang="en-IL"/>
          </a:p>
        </p:txBody>
      </p:sp>
    </p:spTree>
    <p:extLst>
      <p:ext uri="{BB962C8B-B14F-4D97-AF65-F5344CB8AC3E}">
        <p14:creationId xmlns:p14="http://schemas.microsoft.com/office/powerpoint/2010/main" val="265346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BC9743E-B57B-0844-AB41-8176AE8D863F}" type="datetimeFigureOut">
              <a:rPr lang="en-IL" smtClean="0"/>
              <a:t>10/14/2024</a:t>
            </a:fld>
            <a:endParaRPr lang="en-IL"/>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L"/>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8B7615F-E33B-3848-BD22-4AC293A6C7B8}" type="slidenum">
              <a:rPr lang="en-IL" smtClean="0"/>
              <a:t>‹#›</a:t>
            </a:fld>
            <a:endParaRPr lang="en-IL"/>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15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olyuval@post.bgu.ac.il" TargetMode="External"/><Relationship Id="rId2" Type="http://schemas.openxmlformats.org/officeDocument/2006/relationships/hyperlink" Target="mailto:kopansev@post.bgu.ac.i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benbapel@post.bgu.ac.il" TargetMode="External"/><Relationship Id="rId4" Type="http://schemas.openxmlformats.org/officeDocument/2006/relationships/hyperlink" Target="mailto:ronfr@post.bgu.ac.i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mailto:ariel.orbach@user1s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C5FA62-C095-E0FA-B574-15C0BAAE7B54}"/>
              </a:ext>
            </a:extLst>
          </p:cNvPr>
          <p:cNvSpPr>
            <a:spLocks noGrp="1"/>
          </p:cNvSpPr>
          <p:nvPr>
            <p:ph type="subTitle" idx="1"/>
          </p:nvPr>
        </p:nvSpPr>
        <p:spPr>
          <a:xfrm>
            <a:off x="1523999" y="3619859"/>
            <a:ext cx="9144000" cy="1655762"/>
          </a:xfrm>
        </p:spPr>
        <p:txBody>
          <a:bodyPr>
            <a:normAutofit lnSpcReduction="10000"/>
          </a:bodyPr>
          <a:lstStyle/>
          <a:p>
            <a:endPar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r>
              <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Software Engineering</a:t>
            </a:r>
          </a:p>
          <a:p>
            <a:r>
              <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Faculty of E</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t>
            </a:r>
            <a:r>
              <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gineering</a:t>
            </a:r>
          </a:p>
          <a:p>
            <a:r>
              <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Ben G</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a:t>
            </a:r>
            <a:r>
              <a:rPr lang="en-IL"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rion University of the Negev</a:t>
            </a:r>
          </a:p>
        </p:txBody>
      </p:sp>
      <p:sp>
        <p:nvSpPr>
          <p:cNvPr id="8" name="מלבן 7">
            <a:extLst>
              <a:ext uri="{FF2B5EF4-FFF2-40B4-BE49-F238E27FC236}">
                <a16:creationId xmlns:a16="http://schemas.microsoft.com/office/drawing/2014/main" id="{07EACB40-EC39-37DD-0E5D-BB6D292CABFF}"/>
              </a:ext>
            </a:extLst>
          </p:cNvPr>
          <p:cNvSpPr/>
          <p:nvPr/>
        </p:nvSpPr>
        <p:spPr>
          <a:xfrm>
            <a:off x="2640534" y="655935"/>
            <a:ext cx="6910931" cy="1754326"/>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Data-Driven Marketing </a:t>
            </a:r>
          </a:p>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Intelligence Platform</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0834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2C09C-BBD3-AF16-C50D-53F95928925A}"/>
            </a:ext>
          </a:extLst>
        </p:cNvPr>
        <p:cNvGrpSpPr/>
        <p:nvPr/>
      </p:nvGrpSpPr>
      <p:grpSpPr>
        <a:xfrm>
          <a:off x="0" y="0"/>
          <a:ext cx="0" cy="0"/>
          <a:chOff x="0" y="0"/>
          <a:chExt cx="0" cy="0"/>
        </a:xfrm>
      </p:grpSpPr>
      <p:sp>
        <p:nvSpPr>
          <p:cNvPr id="4" name="מלבן 3">
            <a:extLst>
              <a:ext uri="{FF2B5EF4-FFF2-40B4-BE49-F238E27FC236}">
                <a16:creationId xmlns:a16="http://schemas.microsoft.com/office/drawing/2014/main" id="{78498723-2D5D-D833-5976-F82725C29B42}"/>
              </a:ext>
            </a:extLst>
          </p:cNvPr>
          <p:cNvSpPr/>
          <p:nvPr/>
        </p:nvSpPr>
        <p:spPr>
          <a:xfrm>
            <a:off x="0" y="0"/>
            <a:ext cx="437726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E64D6C6E-A2EC-2927-C2C7-469039B03215}"/>
              </a:ext>
            </a:extLst>
          </p:cNvPr>
          <p:cNvSpPr txBox="1">
            <a:spLocks/>
          </p:cNvSpPr>
          <p:nvPr/>
        </p:nvSpPr>
        <p:spPr>
          <a:xfrm>
            <a:off x="143932" y="-916448"/>
            <a:ext cx="4089403" cy="46523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Current Students Resources</a:t>
            </a:r>
            <a:endPar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תיבת טקסט 12">
            <a:extLst>
              <a:ext uri="{FF2B5EF4-FFF2-40B4-BE49-F238E27FC236}">
                <a16:creationId xmlns:a16="http://schemas.microsoft.com/office/drawing/2014/main" id="{F35CC7FB-2022-84F4-265F-4FC9E72EFA5A}"/>
              </a:ext>
            </a:extLst>
          </p:cNvPr>
          <p:cNvSpPr txBox="1"/>
          <p:nvPr/>
        </p:nvSpPr>
        <p:spPr>
          <a:xfrm>
            <a:off x="4521200" y="1185458"/>
            <a:ext cx="7409132" cy="4524315"/>
          </a:xfrm>
          <a:prstGeom prst="rect">
            <a:avLst/>
          </a:prstGeom>
          <a:noFill/>
        </p:spPr>
        <p:txBody>
          <a:bodyPr wrap="square">
            <a:spAutoFit/>
          </a:bodyPr>
          <a:lstStyle/>
          <a:p>
            <a:pPr algn="just"/>
            <a:r>
              <a:rPr lang="en-US" b="1" dirty="0"/>
              <a:t>Educated Staff</a:t>
            </a:r>
            <a:r>
              <a:rPr lang="en-US" dirty="0"/>
              <a:t>: User1st's team is highly skilled and knowledgeable, bringing expertise across various domains of marketing, data analysis, and technology. Their solid professional expertise background ensures a deep understanding of both the industry and technical aspects of the project.</a:t>
            </a:r>
          </a:p>
          <a:p>
            <a:pPr algn="just"/>
            <a:endParaRPr lang="en-US" dirty="0"/>
          </a:p>
          <a:p>
            <a:pPr algn="just"/>
            <a:r>
              <a:rPr lang="en-US" b="1" dirty="0"/>
              <a:t>Agility in Learning</a:t>
            </a:r>
            <a:r>
              <a:rPr lang="en-US" dirty="0"/>
              <a:t>: Our team has a proven ability to quickly absorb new information and adapt to emerging systems and coding languages. This flexibility enables us to integrate the latest tools and technologies, ensuring that our platform remains cutting-edge and effective.</a:t>
            </a:r>
          </a:p>
          <a:p>
            <a:pPr algn="just"/>
            <a:endParaRPr lang="en-US" sz="1800" dirty="0"/>
          </a:p>
          <a:p>
            <a:pPr algn="just"/>
            <a:r>
              <a:rPr lang="en-US" b="1" dirty="0"/>
              <a:t>Support from Academia</a:t>
            </a:r>
            <a:r>
              <a:rPr lang="en-US" dirty="0"/>
              <a:t>: We can leverage partnerships with BGU to gain insights into the best practices in data analytics, machine learning, marketing strategies and other useful information.</a:t>
            </a:r>
          </a:p>
          <a:p>
            <a:pPr algn="just"/>
            <a:endParaRPr lang="en-US" sz="1800" dirty="0"/>
          </a:p>
          <a:p>
            <a:pPr algn="ctr"/>
            <a:r>
              <a:rPr lang="en-US" b="1" dirty="0"/>
              <a:t>Access to User1st’s google analytics, LinkedIn profile, meta-accounts, cloud account.</a:t>
            </a:r>
            <a:endParaRPr lang="he-IL" b="1" dirty="0"/>
          </a:p>
        </p:txBody>
      </p:sp>
    </p:spTree>
    <p:extLst>
      <p:ext uri="{BB962C8B-B14F-4D97-AF65-F5344CB8AC3E}">
        <p14:creationId xmlns:p14="http://schemas.microsoft.com/office/powerpoint/2010/main" val="337364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2BCB-FD45-75F5-3FD6-9E8B900AD88C}"/>
              </a:ext>
            </a:extLst>
          </p:cNvPr>
          <p:cNvSpPr>
            <a:spLocks noGrp="1"/>
          </p:cNvSpPr>
          <p:nvPr>
            <p:ph type="title"/>
          </p:nvPr>
        </p:nvSpPr>
        <p:spPr>
          <a:xfrm>
            <a:off x="838200" y="229658"/>
            <a:ext cx="10515600" cy="1717675"/>
          </a:xfrm>
        </p:spPr>
        <p:txBody>
          <a:bodyPr>
            <a:normAutofit/>
          </a:bodyPr>
          <a:lstStyle/>
          <a:p>
            <a:pPr algn="ctr"/>
            <a:r>
              <a:rPr lang="en-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Project’s Risk Assesment </a:t>
            </a:r>
            <a:br>
              <a:rPr lang="en-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(and how </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we’ll</a:t>
            </a:r>
            <a:r>
              <a:rPr lang="en-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overcome)</a:t>
            </a:r>
          </a:p>
        </p:txBody>
      </p:sp>
      <p:graphicFrame>
        <p:nvGraphicFramePr>
          <p:cNvPr id="5" name="Table 5">
            <a:extLst>
              <a:ext uri="{FF2B5EF4-FFF2-40B4-BE49-F238E27FC236}">
                <a16:creationId xmlns:a16="http://schemas.microsoft.com/office/drawing/2014/main" id="{5AD1B856-8CC0-F629-D5B7-1AD4A598A8B2}"/>
              </a:ext>
            </a:extLst>
          </p:cNvPr>
          <p:cNvGraphicFramePr>
            <a:graphicFrameLocks noGrp="1"/>
          </p:cNvGraphicFramePr>
          <p:nvPr>
            <p:ph idx="1"/>
            <p:extLst>
              <p:ext uri="{D42A27DB-BD31-4B8C-83A1-F6EECF244321}">
                <p14:modId xmlns:p14="http://schemas.microsoft.com/office/powerpoint/2010/main" val="1260742571"/>
              </p:ext>
            </p:extLst>
          </p:nvPr>
        </p:nvGraphicFramePr>
        <p:xfrm>
          <a:off x="838200" y="2166245"/>
          <a:ext cx="10515600" cy="4094724"/>
        </p:xfrm>
        <a:graphic>
          <a:graphicData uri="http://schemas.openxmlformats.org/drawingml/2006/table">
            <a:tbl>
              <a:tblPr firstRow="1" bandRow="1">
                <a:tableStyleId>{7DF18680-E054-41AD-8BC1-D1AEF772440D}</a:tableStyleId>
              </a:tblPr>
              <a:tblGrid>
                <a:gridCol w="5223933">
                  <a:extLst>
                    <a:ext uri="{9D8B030D-6E8A-4147-A177-3AD203B41FA5}">
                      <a16:colId xmlns:a16="http://schemas.microsoft.com/office/drawing/2014/main" val="4244167213"/>
                    </a:ext>
                  </a:extLst>
                </a:gridCol>
                <a:gridCol w="5291667">
                  <a:extLst>
                    <a:ext uri="{9D8B030D-6E8A-4147-A177-3AD203B41FA5}">
                      <a16:colId xmlns:a16="http://schemas.microsoft.com/office/drawing/2014/main" val="26083179"/>
                    </a:ext>
                  </a:extLst>
                </a:gridCol>
              </a:tblGrid>
              <a:tr h="437124">
                <a:tc>
                  <a:txBody>
                    <a:bodyPr/>
                    <a:lstStyle/>
                    <a:p>
                      <a:r>
                        <a:rPr lang="en-IL" dirty="0"/>
                        <a:t>Challenge</a:t>
                      </a:r>
                    </a:p>
                  </a:txBody>
                  <a:tcPr/>
                </a:tc>
                <a:tc>
                  <a:txBody>
                    <a:bodyPr/>
                    <a:lstStyle/>
                    <a:p>
                      <a:r>
                        <a:rPr lang="en-IL" dirty="0"/>
                        <a:t>How to overcome?</a:t>
                      </a:r>
                    </a:p>
                  </a:txBody>
                  <a:tcPr/>
                </a:tc>
                <a:extLst>
                  <a:ext uri="{0D108BD9-81ED-4DB2-BD59-A6C34878D82A}">
                    <a16:rowId xmlns:a16="http://schemas.microsoft.com/office/drawing/2014/main" val="3736699948"/>
                  </a:ext>
                </a:extLst>
              </a:tr>
              <a:tr h="437124">
                <a:tc>
                  <a:txBody>
                    <a:bodyPr/>
                    <a:lstStyle/>
                    <a:p>
                      <a:r>
                        <a:rPr lang="en-US" dirty="0"/>
                        <a:t>New Programming Languages &amp; Technologies</a:t>
                      </a:r>
                      <a:endParaRPr lang="en-IL" dirty="0"/>
                    </a:p>
                  </a:txBody>
                  <a:tcPr/>
                </a:tc>
                <a:tc>
                  <a:txBody>
                    <a:bodyPr/>
                    <a:lstStyle/>
                    <a:p>
                      <a:pPr marL="0" algn="l" defTabSz="914400" rtl="0" eaLnBrk="1" latinLnBrk="0" hangingPunct="1"/>
                      <a:r>
                        <a:rPr lang="en-US" dirty="0"/>
                        <a:t>Provide hands-on training sessions, pair programming, and access to online tutorials and resources to accelerate the learning curve.</a:t>
                      </a:r>
                      <a:endParaRPr lang="en-IL" dirty="0"/>
                    </a:p>
                  </a:txBody>
                  <a:tcPr/>
                </a:tc>
                <a:extLst>
                  <a:ext uri="{0D108BD9-81ED-4DB2-BD59-A6C34878D82A}">
                    <a16:rowId xmlns:a16="http://schemas.microsoft.com/office/drawing/2014/main" val="33982769"/>
                  </a:ext>
                </a:extLst>
              </a:tr>
              <a:tr h="437124">
                <a:tc>
                  <a:txBody>
                    <a:bodyPr/>
                    <a:lstStyle/>
                    <a:p>
                      <a:r>
                        <a:rPr lang="en-US" dirty="0"/>
                        <a:t>UTM Analysis Complexity</a:t>
                      </a:r>
                    </a:p>
                  </a:txBody>
                  <a:tcPr/>
                </a:tc>
                <a:tc>
                  <a:txBody>
                    <a:bodyPr/>
                    <a:lstStyle/>
                    <a:p>
                      <a:r>
                        <a:rPr lang="en-US" dirty="0"/>
                        <a:t>Use automated tools for UTM tracking and regularly validate the accuracy of UTM data to ensure precise attribution.</a:t>
                      </a:r>
                      <a:endParaRPr lang="en-IL" dirty="0"/>
                    </a:p>
                  </a:txBody>
                  <a:tcPr/>
                </a:tc>
                <a:extLst>
                  <a:ext uri="{0D108BD9-81ED-4DB2-BD59-A6C34878D82A}">
                    <a16:rowId xmlns:a16="http://schemas.microsoft.com/office/drawing/2014/main" val="1566291749"/>
                  </a:ext>
                </a:extLst>
              </a:tr>
              <a:tr h="437124">
                <a:tc>
                  <a:txBody>
                    <a:bodyPr/>
                    <a:lstStyle/>
                    <a:p>
                      <a:r>
                        <a:rPr lang="en-US" dirty="0"/>
                        <a:t>Integration with Multiple Data Sources</a:t>
                      </a:r>
                      <a:endParaRPr lang="en-IL" dirty="0"/>
                    </a:p>
                  </a:txBody>
                  <a:tcPr/>
                </a:tc>
                <a:tc>
                  <a:txBody>
                    <a:bodyPr/>
                    <a:lstStyle/>
                    <a:p>
                      <a:pPr marL="0" algn="l" defTabSz="914400" rtl="0" eaLnBrk="1" latinLnBrk="0" hangingPunct="1"/>
                      <a:r>
                        <a:rPr lang="en-US" dirty="0"/>
                        <a:t>Develop standardized data formats and use ETL (Extract, Transform, Load) tools to streamline data integration. Ensure API compatibility and run integration tests regularly</a:t>
                      </a:r>
                      <a:endParaRPr lang="en-IL" dirty="0"/>
                    </a:p>
                  </a:txBody>
                  <a:tcPr/>
                </a:tc>
                <a:extLst>
                  <a:ext uri="{0D108BD9-81ED-4DB2-BD59-A6C34878D82A}">
                    <a16:rowId xmlns:a16="http://schemas.microsoft.com/office/drawing/2014/main" val="3879932401"/>
                  </a:ext>
                </a:extLst>
              </a:tr>
              <a:tr h="437124">
                <a:tc>
                  <a:txBody>
                    <a:bodyPr/>
                    <a:lstStyle/>
                    <a:p>
                      <a:r>
                        <a:rPr lang="en-US" dirty="0"/>
                        <a:t>Adopting Machine Learning Models</a:t>
                      </a:r>
                      <a:endParaRPr lang="en-IL" dirty="0"/>
                    </a:p>
                  </a:txBody>
                  <a:tcPr/>
                </a:tc>
                <a:tc>
                  <a:txBody>
                    <a:bodyPr/>
                    <a:lstStyle/>
                    <a:p>
                      <a:r>
                        <a:rPr lang="en-US" dirty="0"/>
                        <a:t>Continuously refine models with diverse datasets and validate their accuracy against real-world outcomes.</a:t>
                      </a:r>
                      <a:endParaRPr lang="en-IL" dirty="0"/>
                    </a:p>
                  </a:txBody>
                  <a:tcPr/>
                </a:tc>
                <a:extLst>
                  <a:ext uri="{0D108BD9-81ED-4DB2-BD59-A6C34878D82A}">
                    <a16:rowId xmlns:a16="http://schemas.microsoft.com/office/drawing/2014/main" val="3803318983"/>
                  </a:ext>
                </a:extLst>
              </a:tr>
            </a:tbl>
          </a:graphicData>
        </a:graphic>
      </p:graphicFrame>
    </p:spTree>
    <p:extLst>
      <p:ext uri="{BB962C8B-B14F-4D97-AF65-F5344CB8AC3E}">
        <p14:creationId xmlns:p14="http://schemas.microsoft.com/office/powerpoint/2010/main" val="345274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4EF7BB-80D1-ACAA-6CC4-0DC90A523BEC}"/>
              </a:ext>
            </a:extLst>
          </p:cNvPr>
          <p:cNvSpPr txBox="1">
            <a:spLocks/>
          </p:cNvSpPr>
          <p:nvPr/>
        </p:nvSpPr>
        <p:spPr>
          <a:xfrm>
            <a:off x="838200" y="358460"/>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Project’s Environments and Language</a:t>
            </a:r>
            <a:endParaRPr lang="en-IL"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026" name="Picture 2" descr="YouTube Community Guidelines &amp; Policies - How YouTube Works">
            <a:extLst>
              <a:ext uri="{FF2B5EF4-FFF2-40B4-BE49-F238E27FC236}">
                <a16:creationId xmlns:a16="http://schemas.microsoft.com/office/drawing/2014/main" id="{4D15588A-C724-9BC1-989D-D0BD03A36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5478463"/>
            <a:ext cx="3162300" cy="1306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demy New Logo PNG vector in SVG, PDF, AI, CDR format">
            <a:extLst>
              <a:ext uri="{FF2B5EF4-FFF2-40B4-BE49-F238E27FC236}">
                <a16:creationId xmlns:a16="http://schemas.microsoft.com/office/drawing/2014/main" id="{73E68E0A-11EE-69DE-1E86-1BEED972F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38" b="29349"/>
          <a:stretch/>
        </p:blipFill>
        <p:spPr bwMode="auto">
          <a:xfrm>
            <a:off x="8610600" y="5327233"/>
            <a:ext cx="3286125" cy="11620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קבוצה 6">
            <a:extLst>
              <a:ext uri="{FF2B5EF4-FFF2-40B4-BE49-F238E27FC236}">
                <a16:creationId xmlns:a16="http://schemas.microsoft.com/office/drawing/2014/main" id="{EAEBAD04-633C-09D5-A840-ED08911B2972}"/>
              </a:ext>
            </a:extLst>
          </p:cNvPr>
          <p:cNvGrpSpPr/>
          <p:nvPr/>
        </p:nvGrpSpPr>
        <p:grpSpPr>
          <a:xfrm>
            <a:off x="1429487" y="3708734"/>
            <a:ext cx="8285276" cy="781627"/>
            <a:chOff x="4176" y="117070"/>
            <a:chExt cx="1825850" cy="1868053"/>
          </a:xfrm>
          <a:scene3d>
            <a:camera prst="orthographicFront"/>
            <a:lightRig rig="flat" dir="t"/>
          </a:scene3d>
        </p:grpSpPr>
        <p:sp>
          <p:nvSpPr>
            <p:cNvPr id="8" name="מלבן: פינות מעוגלות 7">
              <a:extLst>
                <a:ext uri="{FF2B5EF4-FFF2-40B4-BE49-F238E27FC236}">
                  <a16:creationId xmlns:a16="http://schemas.microsoft.com/office/drawing/2014/main" id="{16E55ED6-0E56-7E71-59DD-325640578B18}"/>
                </a:ext>
              </a:extLst>
            </p:cNvPr>
            <p:cNvSpPr/>
            <p:nvPr/>
          </p:nvSpPr>
          <p:spPr>
            <a:xfrm>
              <a:off x="4176" y="117070"/>
              <a:ext cx="1825850" cy="186805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L"/>
            </a:p>
          </p:txBody>
        </p:sp>
        <p:sp>
          <p:nvSpPr>
            <p:cNvPr id="9" name="מלבן: פינות מעוגלות 4">
              <a:extLst>
                <a:ext uri="{FF2B5EF4-FFF2-40B4-BE49-F238E27FC236}">
                  <a16:creationId xmlns:a16="http://schemas.microsoft.com/office/drawing/2014/main" id="{F12106E8-AA0B-A0E9-8164-1B3DDE5D2EBA}"/>
                </a:ext>
              </a:extLst>
            </p:cNvPr>
            <p:cNvSpPr txBox="1"/>
            <p:nvPr/>
          </p:nvSpPr>
          <p:spPr>
            <a:xfrm>
              <a:off x="4176" y="170548"/>
              <a:ext cx="1825850" cy="176110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2400" kern="1200" dirty="0"/>
                <a:t>Our learning platforms:</a:t>
              </a:r>
              <a:endParaRPr lang="en-IL" sz="2400" kern="1200" dirty="0"/>
            </a:p>
          </p:txBody>
        </p:sp>
      </p:grpSp>
      <p:grpSp>
        <p:nvGrpSpPr>
          <p:cNvPr id="10" name="קבוצה 9">
            <a:extLst>
              <a:ext uri="{FF2B5EF4-FFF2-40B4-BE49-F238E27FC236}">
                <a16:creationId xmlns:a16="http://schemas.microsoft.com/office/drawing/2014/main" id="{FF8955BC-48D9-D755-E656-1594E36C3618}"/>
              </a:ext>
            </a:extLst>
          </p:cNvPr>
          <p:cNvGrpSpPr/>
          <p:nvPr/>
        </p:nvGrpSpPr>
        <p:grpSpPr>
          <a:xfrm>
            <a:off x="2553437" y="1833490"/>
            <a:ext cx="1380388" cy="547760"/>
            <a:chOff x="4176" y="117070"/>
            <a:chExt cx="1825850" cy="1868053"/>
          </a:xfrm>
          <a:scene3d>
            <a:camera prst="orthographicFront"/>
            <a:lightRig rig="flat" dir="t"/>
          </a:scene3d>
        </p:grpSpPr>
        <p:sp>
          <p:nvSpPr>
            <p:cNvPr id="11" name="מלבן: פינות מעוגלות 10">
              <a:extLst>
                <a:ext uri="{FF2B5EF4-FFF2-40B4-BE49-F238E27FC236}">
                  <a16:creationId xmlns:a16="http://schemas.microsoft.com/office/drawing/2014/main" id="{59F97DBE-4833-4FD1-A9D0-550B0A4AC96A}"/>
                </a:ext>
              </a:extLst>
            </p:cNvPr>
            <p:cNvSpPr/>
            <p:nvPr/>
          </p:nvSpPr>
          <p:spPr>
            <a:xfrm>
              <a:off x="4176" y="117070"/>
              <a:ext cx="1825850" cy="186805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L"/>
            </a:p>
          </p:txBody>
        </p:sp>
        <p:sp>
          <p:nvSpPr>
            <p:cNvPr id="12" name="מלבן: פינות מעוגלות 4">
              <a:extLst>
                <a:ext uri="{FF2B5EF4-FFF2-40B4-BE49-F238E27FC236}">
                  <a16:creationId xmlns:a16="http://schemas.microsoft.com/office/drawing/2014/main" id="{CE982938-C2AB-E197-8512-B9276C8E3463}"/>
                </a:ext>
              </a:extLst>
            </p:cNvPr>
            <p:cNvSpPr txBox="1"/>
            <p:nvPr/>
          </p:nvSpPr>
          <p:spPr>
            <a:xfrm>
              <a:off x="4176" y="170548"/>
              <a:ext cx="1825850" cy="176110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2400" kern="1200" dirty="0"/>
                <a:t>Backend</a:t>
              </a:r>
              <a:endParaRPr lang="en-IL" sz="2400" kern="1200" dirty="0"/>
            </a:p>
          </p:txBody>
        </p:sp>
      </p:grpSp>
      <p:grpSp>
        <p:nvGrpSpPr>
          <p:cNvPr id="13" name="קבוצה 12">
            <a:extLst>
              <a:ext uri="{FF2B5EF4-FFF2-40B4-BE49-F238E27FC236}">
                <a16:creationId xmlns:a16="http://schemas.microsoft.com/office/drawing/2014/main" id="{AD60B365-B1BA-6062-F7F1-875AB560084B}"/>
              </a:ext>
            </a:extLst>
          </p:cNvPr>
          <p:cNvGrpSpPr/>
          <p:nvPr/>
        </p:nvGrpSpPr>
        <p:grpSpPr>
          <a:xfrm>
            <a:off x="6996849" y="1833490"/>
            <a:ext cx="1380388" cy="547760"/>
            <a:chOff x="4176" y="117070"/>
            <a:chExt cx="1825850" cy="1868053"/>
          </a:xfrm>
          <a:scene3d>
            <a:camera prst="orthographicFront"/>
            <a:lightRig rig="flat" dir="t"/>
          </a:scene3d>
        </p:grpSpPr>
        <p:sp>
          <p:nvSpPr>
            <p:cNvPr id="14" name="מלבן: פינות מעוגלות 13">
              <a:extLst>
                <a:ext uri="{FF2B5EF4-FFF2-40B4-BE49-F238E27FC236}">
                  <a16:creationId xmlns:a16="http://schemas.microsoft.com/office/drawing/2014/main" id="{8B9B4503-EACA-841A-C05B-526E244F5EBE}"/>
                </a:ext>
              </a:extLst>
            </p:cNvPr>
            <p:cNvSpPr/>
            <p:nvPr/>
          </p:nvSpPr>
          <p:spPr>
            <a:xfrm>
              <a:off x="4176" y="117070"/>
              <a:ext cx="1825850" cy="186805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L"/>
            </a:p>
          </p:txBody>
        </p:sp>
        <p:sp>
          <p:nvSpPr>
            <p:cNvPr id="15" name="מלבן: פינות מעוגלות 4">
              <a:extLst>
                <a:ext uri="{FF2B5EF4-FFF2-40B4-BE49-F238E27FC236}">
                  <a16:creationId xmlns:a16="http://schemas.microsoft.com/office/drawing/2014/main" id="{7336C5AA-275C-125B-6762-DB4A3C3F901D}"/>
                </a:ext>
              </a:extLst>
            </p:cNvPr>
            <p:cNvSpPr txBox="1"/>
            <p:nvPr/>
          </p:nvSpPr>
          <p:spPr>
            <a:xfrm>
              <a:off x="4176" y="170548"/>
              <a:ext cx="1825850" cy="176110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2400" dirty="0"/>
                <a:t>Frontend</a:t>
              </a:r>
              <a:endParaRPr lang="en-IL" sz="2400" kern="1200" dirty="0"/>
            </a:p>
          </p:txBody>
        </p:sp>
      </p:grpSp>
      <p:pic>
        <p:nvPicPr>
          <p:cNvPr id="1040" name="Picture 16" descr="How to Display Images in JavaScript ? - GeeksforGeeks">
            <a:extLst>
              <a:ext uri="{FF2B5EF4-FFF2-40B4-BE49-F238E27FC236}">
                <a16:creationId xmlns:a16="http://schemas.microsoft.com/office/drawing/2014/main" id="{682E79D2-FC16-7B3E-9A55-6C998A77DC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03" t="9536" r="13382" b="15776"/>
          <a:stretch/>
        </p:blipFill>
        <p:spPr bwMode="auto">
          <a:xfrm>
            <a:off x="1791437" y="4600051"/>
            <a:ext cx="1524000" cy="10886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rontend Development With React - AgileSparks">
            <a:extLst>
              <a:ext uri="{FF2B5EF4-FFF2-40B4-BE49-F238E27FC236}">
                <a16:creationId xmlns:a16="http://schemas.microsoft.com/office/drawing/2014/main" id="{9A23A82B-90CB-A650-67A8-02680F727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494" y="2464807"/>
            <a:ext cx="2391512" cy="8030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Download Stack Overflow Logo in SVG Vector or PNG File Format - Logo.wine">
            <a:extLst>
              <a:ext uri="{FF2B5EF4-FFF2-40B4-BE49-F238E27FC236}">
                <a16:creationId xmlns:a16="http://schemas.microsoft.com/office/drawing/2014/main" id="{365F1E73-C9B8-F4F3-FB85-63FFB53E93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9774" y="5259056"/>
            <a:ext cx="2981325" cy="19875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ecome a University Lecturer Without A Levels | Stonebridge Associated  Colleges Blog‬‏">
            <a:extLst>
              <a:ext uri="{FF2B5EF4-FFF2-40B4-BE49-F238E27FC236}">
                <a16:creationId xmlns:a16="http://schemas.microsoft.com/office/drawing/2014/main" id="{3BA6DB98-5581-0FB7-79ED-E91E9898E5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12" y="4567866"/>
            <a:ext cx="2276475" cy="130618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BD55242-3CBF-B1BD-DDFB-3A164A24CF8C}"/>
              </a:ext>
            </a:extLst>
          </p:cNvPr>
          <p:cNvSpPr>
            <a:spLocks noGrp="1"/>
          </p:cNvSpPr>
          <p:nvPr>
            <p:ph type="sldNum" sz="quarter" idx="12"/>
          </p:nvPr>
        </p:nvSpPr>
        <p:spPr/>
        <p:txBody>
          <a:bodyPr/>
          <a:lstStyle/>
          <a:p>
            <a:fld id="{98B7615F-E33B-3848-BD22-4AC293A6C7B8}" type="slidenum">
              <a:rPr lang="en-IL" smtClean="0"/>
              <a:t>12</a:t>
            </a:fld>
            <a:endParaRPr lang="en-IL"/>
          </a:p>
        </p:txBody>
      </p:sp>
      <p:pic>
        <p:nvPicPr>
          <p:cNvPr id="5" name="תמונה 4" descr="תמונה שמכילה גופן, לוגו, גרפיקה, סמל&#10;&#10;התיאור נוצר באופן אוטומטי">
            <a:extLst>
              <a:ext uri="{FF2B5EF4-FFF2-40B4-BE49-F238E27FC236}">
                <a16:creationId xmlns:a16="http://schemas.microsoft.com/office/drawing/2014/main" id="{FA66A8E1-2777-4350-4CB8-144C9DDE4676}"/>
              </a:ext>
            </a:extLst>
          </p:cNvPr>
          <p:cNvPicPr>
            <a:picLocks noChangeAspect="1"/>
          </p:cNvPicPr>
          <p:nvPr/>
        </p:nvPicPr>
        <p:blipFill>
          <a:blip r:embed="rId8"/>
          <a:stretch>
            <a:fillRect/>
          </a:stretch>
        </p:blipFill>
        <p:spPr>
          <a:xfrm>
            <a:off x="8837877" y="2387548"/>
            <a:ext cx="2288645" cy="1309998"/>
          </a:xfrm>
          <a:prstGeom prst="rect">
            <a:avLst/>
          </a:prstGeom>
        </p:spPr>
      </p:pic>
      <p:pic>
        <p:nvPicPr>
          <p:cNvPr id="16" name="תמונה 15" descr="תמונה שמכילה לוגו, גרפיקה, סמל, גופן&#10;&#10;התיאור נוצר באופן אוטומטי">
            <a:extLst>
              <a:ext uri="{FF2B5EF4-FFF2-40B4-BE49-F238E27FC236}">
                <a16:creationId xmlns:a16="http://schemas.microsoft.com/office/drawing/2014/main" id="{9257B883-2D8E-2BCC-EB72-300FD038BBE1}"/>
              </a:ext>
            </a:extLst>
          </p:cNvPr>
          <p:cNvPicPr>
            <a:picLocks noChangeAspect="1"/>
          </p:cNvPicPr>
          <p:nvPr/>
        </p:nvPicPr>
        <p:blipFill>
          <a:blip r:embed="rId9"/>
          <a:stretch>
            <a:fillRect/>
          </a:stretch>
        </p:blipFill>
        <p:spPr>
          <a:xfrm>
            <a:off x="415416" y="2294834"/>
            <a:ext cx="1266296" cy="1266296"/>
          </a:xfrm>
          <a:prstGeom prst="rect">
            <a:avLst/>
          </a:prstGeom>
        </p:spPr>
      </p:pic>
      <p:pic>
        <p:nvPicPr>
          <p:cNvPr id="18" name="תמונה 17" descr="תמונה שמכילה גרפיקה, לוגו, גופן, אומנות קליפיפם&#10;&#10;התיאור נוצר באופן אוטומטי">
            <a:extLst>
              <a:ext uri="{FF2B5EF4-FFF2-40B4-BE49-F238E27FC236}">
                <a16:creationId xmlns:a16="http://schemas.microsoft.com/office/drawing/2014/main" id="{A14C5BB9-0573-9C06-B231-B9BAB70551D8}"/>
              </a:ext>
            </a:extLst>
          </p:cNvPr>
          <p:cNvPicPr>
            <a:picLocks noChangeAspect="1"/>
          </p:cNvPicPr>
          <p:nvPr/>
        </p:nvPicPr>
        <p:blipFill>
          <a:blip r:embed="rId10"/>
          <a:stretch>
            <a:fillRect/>
          </a:stretch>
        </p:blipFill>
        <p:spPr>
          <a:xfrm>
            <a:off x="1652768" y="2419193"/>
            <a:ext cx="2080683" cy="1165182"/>
          </a:xfrm>
          <a:prstGeom prst="rect">
            <a:avLst/>
          </a:prstGeom>
        </p:spPr>
      </p:pic>
      <p:pic>
        <p:nvPicPr>
          <p:cNvPr id="20" name="תמונה 19" descr="תמונה שמכילה לוגו, גופן, סמל, גרפיקה&#10;&#10;התיאור נוצר באופן אוטומטי">
            <a:extLst>
              <a:ext uri="{FF2B5EF4-FFF2-40B4-BE49-F238E27FC236}">
                <a16:creationId xmlns:a16="http://schemas.microsoft.com/office/drawing/2014/main" id="{D3301DFD-1D46-06FA-7154-36F788CC77BC}"/>
              </a:ext>
            </a:extLst>
          </p:cNvPr>
          <p:cNvPicPr>
            <a:picLocks noChangeAspect="1"/>
          </p:cNvPicPr>
          <p:nvPr/>
        </p:nvPicPr>
        <p:blipFill>
          <a:blip r:embed="rId11"/>
          <a:stretch>
            <a:fillRect/>
          </a:stretch>
        </p:blipFill>
        <p:spPr>
          <a:xfrm>
            <a:off x="3509057" y="2446073"/>
            <a:ext cx="1989566" cy="1117883"/>
          </a:xfrm>
          <a:prstGeom prst="rect">
            <a:avLst/>
          </a:prstGeom>
        </p:spPr>
      </p:pic>
      <p:pic>
        <p:nvPicPr>
          <p:cNvPr id="6" name="תמונה 5">
            <a:extLst>
              <a:ext uri="{FF2B5EF4-FFF2-40B4-BE49-F238E27FC236}">
                <a16:creationId xmlns:a16="http://schemas.microsoft.com/office/drawing/2014/main" id="{90859579-36E4-D42D-5211-B6E37F282124}"/>
              </a:ext>
            </a:extLst>
          </p:cNvPr>
          <p:cNvPicPr>
            <a:picLocks noChangeAspect="1"/>
          </p:cNvPicPr>
          <p:nvPr/>
        </p:nvPicPr>
        <p:blipFill>
          <a:blip r:embed="rId12"/>
          <a:stretch>
            <a:fillRect/>
          </a:stretch>
        </p:blipFill>
        <p:spPr>
          <a:xfrm>
            <a:off x="6876839" y="4567866"/>
            <a:ext cx="3000794" cy="857370"/>
          </a:xfrm>
          <a:prstGeom prst="rect">
            <a:avLst/>
          </a:prstGeom>
        </p:spPr>
      </p:pic>
    </p:spTree>
    <p:extLst>
      <p:ext uri="{BB962C8B-B14F-4D97-AF65-F5344CB8AC3E}">
        <p14:creationId xmlns:p14="http://schemas.microsoft.com/office/powerpoint/2010/main" val="390342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38593D2-DF43-EF0B-93F3-1075843E37E7}"/>
              </a:ext>
            </a:extLst>
          </p:cNvPr>
          <p:cNvGraphicFramePr>
            <a:graphicFrameLocks noGrp="1"/>
          </p:cNvGraphicFramePr>
          <p:nvPr>
            <p:ph idx="1"/>
            <p:extLst>
              <p:ext uri="{D42A27DB-BD31-4B8C-83A1-F6EECF244321}">
                <p14:modId xmlns:p14="http://schemas.microsoft.com/office/powerpoint/2010/main" val="3857088673"/>
              </p:ext>
            </p:extLst>
          </p:nvPr>
        </p:nvGraphicFramePr>
        <p:xfrm>
          <a:off x="1023938" y="2012876"/>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DD762E5C-DB30-B2F9-F740-17518605A1C2}"/>
              </a:ext>
            </a:extLst>
          </p:cNvPr>
          <p:cNvSpPr txBox="1">
            <a:spLocks/>
          </p:cNvSpPr>
          <p:nvPr/>
        </p:nvSpPr>
        <p:spPr>
          <a:xfrm>
            <a:off x="1705901" y="159617"/>
            <a:ext cx="83563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n w="9525">
                  <a:solidFill>
                    <a:prstClr val="white"/>
                  </a:solidFill>
                  <a:prstDash val="solid"/>
                </a:ln>
                <a:solidFill>
                  <a:srgbClr val="5B9BD5"/>
                </a:solidFill>
                <a:effectLst>
                  <a:outerShdw blurRad="12700" dist="38100" dir="2700000" algn="tl" rotWithShape="0">
                    <a:srgbClr val="5B9BD5">
                      <a:lumMod val="60000"/>
                      <a:lumOff val="40000"/>
                    </a:srgbClr>
                  </a:outerShdw>
                </a:effectLst>
                <a:latin typeface="Calibri Light" panose="020F0302020204030204"/>
              </a:rPr>
              <a:t>Evaluation and Testing Plan</a:t>
            </a:r>
          </a:p>
        </p:txBody>
      </p:sp>
    </p:spTree>
    <p:extLst>
      <p:ext uri="{BB962C8B-B14F-4D97-AF65-F5344CB8AC3E}">
        <p14:creationId xmlns:p14="http://schemas.microsoft.com/office/powerpoint/2010/main" val="301359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DA21-DED9-73A3-F008-1700FC8FC99B}"/>
              </a:ext>
            </a:extLst>
          </p:cNvPr>
          <p:cNvSpPr>
            <a:spLocks noGrp="1"/>
          </p:cNvSpPr>
          <p:nvPr>
            <p:ph type="title"/>
          </p:nvPr>
        </p:nvSpPr>
        <p:spPr>
          <a:xfrm>
            <a:off x="0" y="1854202"/>
            <a:ext cx="4089400" cy="2582332"/>
          </a:xfrm>
        </p:spPr>
        <p:txBody>
          <a:bodyPr>
            <a:noAutofit/>
          </a:bodyPr>
          <a:lstStyle/>
          <a:p>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UI</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Example</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Of a Marketing Intelligence System</a:t>
            </a:r>
            <a:endParaRPr lang="en-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תמונה 3" descr="תמונה שמכילה טקסט, תוכנה, סמל מחשב, מערכת הפעלה&#10;&#10;התיאור נוצר באופן אוטומטי">
            <a:extLst>
              <a:ext uri="{FF2B5EF4-FFF2-40B4-BE49-F238E27FC236}">
                <a16:creationId xmlns:a16="http://schemas.microsoft.com/office/drawing/2014/main" id="{CB296AB3-3245-5001-D0AF-B4B1C167D3C5}"/>
              </a:ext>
            </a:extLst>
          </p:cNvPr>
          <p:cNvPicPr>
            <a:picLocks noChangeAspect="1"/>
          </p:cNvPicPr>
          <p:nvPr/>
        </p:nvPicPr>
        <p:blipFill>
          <a:blip r:embed="rId2"/>
          <a:stretch>
            <a:fillRect/>
          </a:stretch>
        </p:blipFill>
        <p:spPr>
          <a:xfrm>
            <a:off x="5635923" y="1940942"/>
            <a:ext cx="6556077" cy="4917057"/>
          </a:xfrm>
          <a:prstGeom prst="rect">
            <a:avLst/>
          </a:prstGeom>
        </p:spPr>
      </p:pic>
      <p:pic>
        <p:nvPicPr>
          <p:cNvPr id="6" name="תמונה 5">
            <a:extLst>
              <a:ext uri="{FF2B5EF4-FFF2-40B4-BE49-F238E27FC236}">
                <a16:creationId xmlns:a16="http://schemas.microsoft.com/office/drawing/2014/main" id="{9208C604-2EF8-4E4D-2C8D-27A942D8B3D1}"/>
              </a:ext>
            </a:extLst>
          </p:cNvPr>
          <p:cNvPicPr>
            <a:picLocks noChangeAspect="1"/>
          </p:cNvPicPr>
          <p:nvPr/>
        </p:nvPicPr>
        <p:blipFill>
          <a:blip r:embed="rId3"/>
          <a:stretch>
            <a:fillRect/>
          </a:stretch>
        </p:blipFill>
        <p:spPr>
          <a:xfrm>
            <a:off x="3519577" y="44588"/>
            <a:ext cx="8672423" cy="1815850"/>
          </a:xfrm>
          <a:prstGeom prst="rect">
            <a:avLst/>
          </a:prstGeom>
        </p:spPr>
      </p:pic>
      <p:pic>
        <p:nvPicPr>
          <p:cNvPr id="8" name="תמונה 7">
            <a:extLst>
              <a:ext uri="{FF2B5EF4-FFF2-40B4-BE49-F238E27FC236}">
                <a16:creationId xmlns:a16="http://schemas.microsoft.com/office/drawing/2014/main" id="{F76CAAA7-1C3A-AF45-72AA-A05575109027}"/>
              </a:ext>
            </a:extLst>
          </p:cNvPr>
          <p:cNvPicPr>
            <a:picLocks noChangeAspect="1"/>
          </p:cNvPicPr>
          <p:nvPr/>
        </p:nvPicPr>
        <p:blipFill>
          <a:blip r:embed="rId4"/>
          <a:stretch>
            <a:fillRect/>
          </a:stretch>
        </p:blipFill>
        <p:spPr>
          <a:xfrm>
            <a:off x="3519577" y="1896354"/>
            <a:ext cx="2939074" cy="4917058"/>
          </a:xfrm>
          <a:prstGeom prst="rect">
            <a:avLst/>
          </a:prstGeom>
        </p:spPr>
      </p:pic>
    </p:spTree>
    <p:extLst>
      <p:ext uri="{BB962C8B-B14F-4D97-AF65-F5344CB8AC3E}">
        <p14:creationId xmlns:p14="http://schemas.microsoft.com/office/powerpoint/2010/main" val="327745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4AF80-45B5-42A6-36B6-5975243A55C1}"/>
            </a:ext>
          </a:extLst>
        </p:cNvPr>
        <p:cNvGrpSpPr/>
        <p:nvPr/>
      </p:nvGrpSpPr>
      <p:grpSpPr>
        <a:xfrm>
          <a:off x="0" y="0"/>
          <a:ext cx="0" cy="0"/>
          <a:chOff x="0" y="0"/>
          <a:chExt cx="0" cy="0"/>
        </a:xfrm>
      </p:grpSpPr>
      <p:pic>
        <p:nvPicPr>
          <p:cNvPr id="2050" name="Picture 2" descr="Overview of the UTM Campaigns Feature">
            <a:extLst>
              <a:ext uri="{FF2B5EF4-FFF2-40B4-BE49-F238E27FC236}">
                <a16:creationId xmlns:a16="http://schemas.microsoft.com/office/drawing/2014/main" id="{6A8DE6C2-AD56-9BFC-4F37-528372F60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052" y="1"/>
            <a:ext cx="5773947" cy="36168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verview of your UTM Sources">
            <a:extLst>
              <a:ext uri="{FF2B5EF4-FFF2-40B4-BE49-F238E27FC236}">
                <a16:creationId xmlns:a16="http://schemas.microsoft.com/office/drawing/2014/main" id="{730CB902-CD6E-8E72-5182-6542D2347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057" y="411943"/>
            <a:ext cx="4157931" cy="65365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402EE7-E6FA-3748-B902-5165E461A3B0}"/>
              </a:ext>
            </a:extLst>
          </p:cNvPr>
          <p:cNvSpPr>
            <a:spLocks noGrp="1"/>
          </p:cNvSpPr>
          <p:nvPr>
            <p:ph type="title"/>
          </p:nvPr>
        </p:nvSpPr>
        <p:spPr>
          <a:xfrm>
            <a:off x="0" y="76574"/>
            <a:ext cx="3700732" cy="5055079"/>
          </a:xfrm>
        </p:spPr>
        <p:txBody>
          <a:bodyPr>
            <a:noAutofit/>
          </a:bodyPr>
          <a:lstStyle/>
          <a:p>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UI</a:t>
            </a:r>
            <a:b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Example</a:t>
            </a:r>
            <a:b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(UTM parameters handing)</a:t>
            </a:r>
            <a:endParaRPr lang="en-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תיבת טקסט 4">
            <a:extLst>
              <a:ext uri="{FF2B5EF4-FFF2-40B4-BE49-F238E27FC236}">
                <a16:creationId xmlns:a16="http://schemas.microsoft.com/office/drawing/2014/main" id="{18DBE597-F320-7182-94BF-6D3636A7E270}"/>
              </a:ext>
            </a:extLst>
          </p:cNvPr>
          <p:cNvSpPr txBox="1"/>
          <p:nvPr/>
        </p:nvSpPr>
        <p:spPr>
          <a:xfrm>
            <a:off x="0" y="5218981"/>
            <a:ext cx="2855344" cy="1077218"/>
          </a:xfrm>
          <a:prstGeom prst="rect">
            <a:avLst/>
          </a:prstGeom>
          <a:noFill/>
        </p:spPr>
        <p:txBody>
          <a:bodyPr wrap="square" rtlCol="1">
            <a:spAutoFit/>
          </a:bodyPr>
          <a:lstStyle/>
          <a:p>
            <a:r>
              <a:rPr lang="en-US" sz="1600" dirty="0"/>
              <a:t>* More advanced and thorough design will be published after the PRD review and requirements gathering.</a:t>
            </a:r>
            <a:endParaRPr lang="he-IL" sz="1600" dirty="0"/>
          </a:p>
        </p:txBody>
      </p:sp>
      <p:pic>
        <p:nvPicPr>
          <p:cNvPr id="2052" name="Picture 4" descr="UTM Campaigns Overview">
            <a:extLst>
              <a:ext uri="{FF2B5EF4-FFF2-40B4-BE49-F238E27FC236}">
                <a16:creationId xmlns:a16="http://schemas.microsoft.com/office/drawing/2014/main" id="{399ADF3D-6471-12B8-1BF3-02247B5E6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823" y="3544233"/>
            <a:ext cx="5653177" cy="317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6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5">
            <a:extLst>
              <a:ext uri="{FF2B5EF4-FFF2-40B4-BE49-F238E27FC236}">
                <a16:creationId xmlns:a16="http://schemas.microsoft.com/office/drawing/2014/main" id="{8FE6BE40-F333-E82A-99F4-EBBFAD637B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072" y="2665562"/>
            <a:ext cx="11767855" cy="3695026"/>
          </a:xfrm>
          <a:prstGeom prst="rect">
            <a:avLst/>
          </a:prstGeom>
        </p:spPr>
      </p:pic>
      <p:sp>
        <p:nvSpPr>
          <p:cNvPr id="5" name="מלבן 4">
            <a:extLst>
              <a:ext uri="{FF2B5EF4-FFF2-40B4-BE49-F238E27FC236}">
                <a16:creationId xmlns:a16="http://schemas.microsoft.com/office/drawing/2014/main" id="{004D8C07-6B7B-5D92-055E-568BBF620952}"/>
              </a:ext>
            </a:extLst>
          </p:cNvPr>
          <p:cNvSpPr/>
          <p:nvPr/>
        </p:nvSpPr>
        <p:spPr>
          <a:xfrm>
            <a:off x="0" y="0"/>
            <a:ext cx="12192000" cy="243264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itle 1">
            <a:extLst>
              <a:ext uri="{FF2B5EF4-FFF2-40B4-BE49-F238E27FC236}">
                <a16:creationId xmlns:a16="http://schemas.microsoft.com/office/drawing/2014/main" id="{0EAAE5A6-2AC6-0A1A-89FC-01B20F42A2E2}"/>
              </a:ext>
            </a:extLst>
          </p:cNvPr>
          <p:cNvSpPr>
            <a:spLocks noGrp="1"/>
          </p:cNvSpPr>
          <p:nvPr>
            <p:ph type="title"/>
          </p:nvPr>
        </p:nvSpPr>
        <p:spPr>
          <a:xfrm>
            <a:off x="432757" y="0"/>
            <a:ext cx="7408654" cy="2582332"/>
          </a:xfrm>
        </p:spPr>
        <p:txBody>
          <a:bodyPr>
            <a:noAutofit/>
          </a:bodyPr>
          <a:lstStyle/>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Timeline</a:t>
            </a:r>
            <a:endPar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05988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F6078D3-65AA-F72B-F37F-D9B00B839691}"/>
              </a:ext>
            </a:extLst>
          </p:cNvPr>
          <p:cNvGraphicFramePr>
            <a:graphicFrameLocks noGrp="1"/>
          </p:cNvGraphicFramePr>
          <p:nvPr>
            <p:extLst>
              <p:ext uri="{D42A27DB-BD31-4B8C-83A1-F6EECF244321}">
                <p14:modId xmlns:p14="http://schemas.microsoft.com/office/powerpoint/2010/main" val="3747289552"/>
              </p:ext>
            </p:extLst>
          </p:nvPr>
        </p:nvGraphicFramePr>
        <p:xfrm>
          <a:off x="892809" y="3465923"/>
          <a:ext cx="10406380" cy="1828800"/>
        </p:xfrm>
        <a:graphic>
          <a:graphicData uri="http://schemas.openxmlformats.org/drawingml/2006/table">
            <a:tbl>
              <a:tblPr firstRow="1" bandRow="1">
                <a:tableStyleId>{616DA210-FB5B-4158-B5E0-FEB733F419BA}</a:tableStyleId>
              </a:tblPr>
              <a:tblGrid>
                <a:gridCol w="2081276">
                  <a:extLst>
                    <a:ext uri="{9D8B030D-6E8A-4147-A177-3AD203B41FA5}">
                      <a16:colId xmlns:a16="http://schemas.microsoft.com/office/drawing/2014/main" val="1301077502"/>
                    </a:ext>
                  </a:extLst>
                </a:gridCol>
                <a:gridCol w="2081276">
                  <a:extLst>
                    <a:ext uri="{9D8B030D-6E8A-4147-A177-3AD203B41FA5}">
                      <a16:colId xmlns:a16="http://schemas.microsoft.com/office/drawing/2014/main" val="880678584"/>
                    </a:ext>
                  </a:extLst>
                </a:gridCol>
                <a:gridCol w="2766696">
                  <a:extLst>
                    <a:ext uri="{9D8B030D-6E8A-4147-A177-3AD203B41FA5}">
                      <a16:colId xmlns:a16="http://schemas.microsoft.com/office/drawing/2014/main" val="2389802636"/>
                    </a:ext>
                  </a:extLst>
                </a:gridCol>
                <a:gridCol w="1669076">
                  <a:extLst>
                    <a:ext uri="{9D8B030D-6E8A-4147-A177-3AD203B41FA5}">
                      <a16:colId xmlns:a16="http://schemas.microsoft.com/office/drawing/2014/main" val="4014467268"/>
                    </a:ext>
                  </a:extLst>
                </a:gridCol>
                <a:gridCol w="1808056">
                  <a:extLst>
                    <a:ext uri="{9D8B030D-6E8A-4147-A177-3AD203B41FA5}">
                      <a16:colId xmlns:a16="http://schemas.microsoft.com/office/drawing/2014/main" val="2208080845"/>
                    </a:ext>
                  </a:extLst>
                </a:gridCol>
              </a:tblGrid>
              <a:tr h="356870">
                <a:tc>
                  <a:txBody>
                    <a:bodyPr/>
                    <a:lstStyle/>
                    <a:p>
                      <a:pPr rtl="0"/>
                      <a:r>
                        <a:rPr lang="en-IL" dirty="0">
                          <a:solidFill>
                            <a:schemeClr val="accent1"/>
                          </a:solidFill>
                        </a:rPr>
                        <a:t>Student Name</a:t>
                      </a:r>
                    </a:p>
                  </a:txBody>
                  <a:tcPr/>
                </a:tc>
                <a:tc>
                  <a:txBody>
                    <a:bodyPr/>
                    <a:lstStyle/>
                    <a:p>
                      <a:pPr rtl="0"/>
                      <a:r>
                        <a:rPr lang="en-IL" dirty="0">
                          <a:solidFill>
                            <a:schemeClr val="accent1"/>
                          </a:solidFill>
                        </a:rPr>
                        <a:t>ID</a:t>
                      </a:r>
                    </a:p>
                  </a:txBody>
                  <a:tcPr/>
                </a:tc>
                <a:tc>
                  <a:txBody>
                    <a:bodyPr/>
                    <a:lstStyle/>
                    <a:p>
                      <a:pPr rtl="0"/>
                      <a:r>
                        <a:rPr lang="en-IL" dirty="0">
                          <a:solidFill>
                            <a:schemeClr val="accent1"/>
                          </a:solidFill>
                        </a:rPr>
                        <a:t>Email</a:t>
                      </a:r>
                    </a:p>
                  </a:txBody>
                  <a:tcPr/>
                </a:tc>
                <a:tc>
                  <a:txBody>
                    <a:bodyPr/>
                    <a:lstStyle/>
                    <a:p>
                      <a:pPr rtl="0"/>
                      <a:r>
                        <a:rPr lang="en-IL" dirty="0">
                          <a:solidFill>
                            <a:schemeClr val="accent1"/>
                          </a:solidFill>
                        </a:rPr>
                        <a:t>Phone</a:t>
                      </a:r>
                    </a:p>
                  </a:txBody>
                  <a:tcPr/>
                </a:tc>
                <a:tc>
                  <a:txBody>
                    <a:bodyPr/>
                    <a:lstStyle/>
                    <a:p>
                      <a:pPr rtl="0"/>
                      <a:r>
                        <a:rPr lang="en-IL" dirty="0">
                          <a:solidFill>
                            <a:schemeClr val="accent1"/>
                          </a:solidFill>
                        </a:rPr>
                        <a:t>Signature</a:t>
                      </a:r>
                    </a:p>
                  </a:txBody>
                  <a:tcPr/>
                </a:tc>
                <a:extLst>
                  <a:ext uri="{0D108BD9-81ED-4DB2-BD59-A6C34878D82A}">
                    <a16:rowId xmlns:a16="http://schemas.microsoft.com/office/drawing/2014/main" val="2658813419"/>
                  </a:ext>
                </a:extLst>
              </a:tr>
              <a:tr h="0">
                <a:tc>
                  <a:txBody>
                    <a:bodyPr/>
                    <a:lstStyle/>
                    <a:p>
                      <a:pPr marL="0" algn="l" defTabSz="914400" rtl="0" eaLnBrk="1" latinLnBrk="0" hangingPunct="1"/>
                      <a:r>
                        <a:rPr lang="en-US" dirty="0">
                          <a:solidFill>
                            <a:schemeClr val="tx1"/>
                          </a:solidFill>
                        </a:rPr>
                        <a:t>Evyatar Kopans</a:t>
                      </a:r>
                    </a:p>
                  </a:txBody>
                  <a:tcPr/>
                </a:tc>
                <a:tc>
                  <a:txBody>
                    <a:bodyPr/>
                    <a:lstStyle/>
                    <a:p>
                      <a:pPr rtl="0"/>
                      <a:r>
                        <a:rPr lang="en-JM" dirty="0">
                          <a:solidFill>
                            <a:schemeClr val="tx1"/>
                          </a:solidFill>
                        </a:rPr>
                        <a:t>209130335</a:t>
                      </a:r>
                      <a:endParaRPr lang="en-IL" dirty="0">
                        <a:solidFill>
                          <a:schemeClr val="tx1"/>
                        </a:solidFill>
                      </a:endParaRPr>
                    </a:p>
                  </a:txBody>
                  <a:tcPr/>
                </a:tc>
                <a:tc>
                  <a:txBody>
                    <a:bodyPr/>
                    <a:lstStyle/>
                    <a:p>
                      <a:pPr rtl="0"/>
                      <a:r>
                        <a:rPr lang="en-US" sz="1800" b="0" i="0" kern="1200" dirty="0">
                          <a:solidFill>
                            <a:schemeClr val="tx1"/>
                          </a:solidFill>
                          <a:effectLst/>
                          <a:latin typeface="+mn-lt"/>
                          <a:ea typeface="+mn-ea"/>
                          <a:cs typeface="+mn-cs"/>
                          <a:hlinkClick r:id="rId2"/>
                        </a:rPr>
                        <a:t>kopansev@post.bgu.ac.il</a:t>
                      </a:r>
                      <a:r>
                        <a:rPr lang="en-US" sz="1800" b="0" i="0" kern="1200" dirty="0">
                          <a:solidFill>
                            <a:schemeClr val="tx1"/>
                          </a:solidFill>
                          <a:effectLst/>
                          <a:latin typeface="+mn-lt"/>
                          <a:ea typeface="+mn-ea"/>
                          <a:cs typeface="+mn-cs"/>
                        </a:rPr>
                        <a:t>‏ </a:t>
                      </a:r>
                      <a:endParaRPr lang="en-JM" dirty="0">
                        <a:solidFill>
                          <a:schemeClr val="tx1"/>
                        </a:solidFill>
                      </a:endParaRPr>
                    </a:p>
                  </a:txBody>
                  <a:tcPr/>
                </a:tc>
                <a:tc>
                  <a:txBody>
                    <a:bodyPr/>
                    <a:lstStyle/>
                    <a:p>
                      <a:pPr rtl="0"/>
                      <a:r>
                        <a:rPr lang="en-JM" dirty="0">
                          <a:solidFill>
                            <a:schemeClr val="tx1"/>
                          </a:solidFill>
                        </a:rPr>
                        <a:t>052-790-3414</a:t>
                      </a:r>
                    </a:p>
                  </a:txBody>
                  <a:tcPr/>
                </a:tc>
                <a:tc>
                  <a:txBody>
                    <a:bodyPr/>
                    <a:lstStyle/>
                    <a:p>
                      <a:pPr rtl="0"/>
                      <a:endParaRPr lang="en-IL" dirty="0">
                        <a:solidFill>
                          <a:schemeClr val="tx1"/>
                        </a:solidFill>
                      </a:endParaRPr>
                    </a:p>
                  </a:txBody>
                  <a:tcPr/>
                </a:tc>
                <a:extLst>
                  <a:ext uri="{0D108BD9-81ED-4DB2-BD59-A6C34878D82A}">
                    <a16:rowId xmlns:a16="http://schemas.microsoft.com/office/drawing/2014/main" val="2439746224"/>
                  </a:ext>
                </a:extLst>
              </a:tr>
              <a:tr h="356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Yuval Goldstein</a:t>
                      </a:r>
                      <a:endParaRPr lang="en-IL" dirty="0">
                        <a:solidFill>
                          <a:schemeClr val="tx1"/>
                        </a:solidFill>
                      </a:endParaRPr>
                    </a:p>
                  </a:txBody>
                  <a:tcPr/>
                </a:tc>
                <a:tc>
                  <a:txBody>
                    <a:bodyPr/>
                    <a:lstStyle/>
                    <a:p>
                      <a:pPr rtl="0"/>
                      <a:r>
                        <a:rPr lang="en-JM" dirty="0">
                          <a:solidFill>
                            <a:schemeClr val="tx1"/>
                          </a:solidFill>
                        </a:rPr>
                        <a:t>208668442</a:t>
                      </a:r>
                      <a:endParaRPr lang="en-I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3"/>
                        </a:rPr>
                        <a:t>golyuval@post.bgu.ac.il</a:t>
                      </a:r>
                      <a:endParaRPr lang="en-IL" dirty="0">
                        <a:solidFill>
                          <a:schemeClr val="tx1"/>
                        </a:solidFill>
                      </a:endParaRPr>
                    </a:p>
                  </a:txBody>
                  <a:tcPr/>
                </a:tc>
                <a:tc>
                  <a:txBody>
                    <a:bodyPr/>
                    <a:lstStyle/>
                    <a:p>
                      <a:pPr marL="0" algn="l" defTabSz="914400" rtl="0" eaLnBrk="1" latinLnBrk="0" hangingPunct="1"/>
                      <a:r>
                        <a:rPr lang="en-JM" sz="1800" kern="1200" dirty="0">
                          <a:solidFill>
                            <a:schemeClr val="tx1"/>
                          </a:solidFill>
                          <a:latin typeface="+mn-lt"/>
                          <a:ea typeface="+mn-ea"/>
                          <a:cs typeface="+mn-cs"/>
                        </a:rPr>
                        <a:t>052-725-2886</a:t>
                      </a:r>
                    </a:p>
                  </a:txBody>
                  <a:tcPr/>
                </a:tc>
                <a:tc>
                  <a:txBody>
                    <a:bodyPr/>
                    <a:lstStyle/>
                    <a:p>
                      <a:pPr marL="0" algn="r" defTabSz="914400" rtl="1" eaLnBrk="1" latinLnBrk="0" hangingPunct="1"/>
                      <a:endParaRPr lang="en-IL" dirty="0">
                        <a:solidFill>
                          <a:schemeClr val="tx1"/>
                        </a:solidFill>
                      </a:endParaRPr>
                    </a:p>
                  </a:txBody>
                  <a:tcPr/>
                </a:tc>
                <a:extLst>
                  <a:ext uri="{0D108BD9-81ED-4DB2-BD59-A6C34878D82A}">
                    <a16:rowId xmlns:a16="http://schemas.microsoft.com/office/drawing/2014/main" val="688693662"/>
                  </a:ext>
                </a:extLst>
              </a:tr>
              <a:tr h="356870">
                <a:tc>
                  <a:txBody>
                    <a:bodyPr/>
                    <a:lstStyle/>
                    <a:p>
                      <a:pPr rtl="0"/>
                      <a:r>
                        <a:rPr lang="en-JM" dirty="0">
                          <a:solidFill>
                            <a:schemeClr val="tx1"/>
                          </a:solidFill>
                        </a:rPr>
                        <a:t>Ron Franco</a:t>
                      </a:r>
                    </a:p>
                  </a:txBody>
                  <a:tcPr/>
                </a:tc>
                <a:tc>
                  <a:txBody>
                    <a:bodyPr/>
                    <a:lstStyle/>
                    <a:p>
                      <a:pPr rtl="0"/>
                      <a:r>
                        <a:rPr lang="en-JM" dirty="0">
                          <a:solidFill>
                            <a:schemeClr val="tx1"/>
                          </a:solidFill>
                        </a:rPr>
                        <a:t>206556045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4"/>
                        </a:rPr>
                        <a:t>ronfr@post.bgu.ac.il</a:t>
                      </a:r>
                      <a:endParaRPr lang="en-IL" dirty="0">
                        <a:solidFill>
                          <a:schemeClr val="tx1"/>
                        </a:solidFill>
                      </a:endParaRPr>
                    </a:p>
                  </a:txBody>
                  <a:tcPr/>
                </a:tc>
                <a:tc>
                  <a:txBody>
                    <a:bodyPr/>
                    <a:lstStyle/>
                    <a:p>
                      <a:pPr rtl="0"/>
                      <a:r>
                        <a:rPr lang="en-JM" dirty="0">
                          <a:solidFill>
                            <a:schemeClr val="tx1"/>
                          </a:solidFill>
                        </a:rPr>
                        <a:t>055-954-2077</a:t>
                      </a:r>
                    </a:p>
                  </a:txBody>
                  <a:tcPr/>
                </a:tc>
                <a:tc>
                  <a:txBody>
                    <a:bodyPr/>
                    <a:lstStyle/>
                    <a:p>
                      <a:pPr rtl="0"/>
                      <a:endParaRPr lang="en-IL" dirty="0">
                        <a:solidFill>
                          <a:schemeClr val="tx1"/>
                        </a:solidFill>
                      </a:endParaRPr>
                    </a:p>
                  </a:txBody>
                  <a:tcPr/>
                </a:tc>
                <a:extLst>
                  <a:ext uri="{0D108BD9-81ED-4DB2-BD59-A6C34878D82A}">
                    <a16:rowId xmlns:a16="http://schemas.microsoft.com/office/drawing/2014/main" val="3457001699"/>
                  </a:ext>
                </a:extLst>
              </a:tr>
              <a:tr h="356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Peleg Ben Barak</a:t>
                      </a:r>
                      <a:endParaRPr lang="en-JM"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dirty="0">
                          <a:solidFill>
                            <a:schemeClr val="tx1"/>
                          </a:solidFill>
                        </a:rPr>
                        <a:t>207233560</a:t>
                      </a:r>
                      <a:endParaRPr lang="en-I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5"/>
                        </a:rPr>
                        <a:t>benbapel@post.bgu.ac.il</a:t>
                      </a:r>
                      <a:endParaRPr lang="en-I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solidFill>
                            <a:schemeClr val="tx1"/>
                          </a:solidFill>
                        </a:rPr>
                        <a:t>050-679-2401</a:t>
                      </a:r>
                    </a:p>
                  </a:txBody>
                  <a:tcPr/>
                </a:tc>
                <a:tc>
                  <a:txBody>
                    <a:bodyPr/>
                    <a:lstStyle/>
                    <a:p>
                      <a:pPr marL="0" algn="r" defTabSz="914400" rtl="1" eaLnBrk="1" latinLnBrk="0" hangingPunct="1"/>
                      <a:endParaRPr lang="en-IL" dirty="0">
                        <a:solidFill>
                          <a:schemeClr val="tx1"/>
                        </a:solidFill>
                      </a:endParaRPr>
                    </a:p>
                  </a:txBody>
                  <a:tcPr/>
                </a:tc>
                <a:extLst>
                  <a:ext uri="{0D108BD9-81ED-4DB2-BD59-A6C34878D82A}">
                    <a16:rowId xmlns:a16="http://schemas.microsoft.com/office/drawing/2014/main" val="4293998864"/>
                  </a:ext>
                </a:extLst>
              </a:tr>
            </a:tbl>
          </a:graphicData>
        </a:graphic>
      </p:graphicFrame>
      <p:sp>
        <p:nvSpPr>
          <p:cNvPr id="5" name="Title 1">
            <a:extLst>
              <a:ext uri="{FF2B5EF4-FFF2-40B4-BE49-F238E27FC236}">
                <a16:creationId xmlns:a16="http://schemas.microsoft.com/office/drawing/2014/main" id="{F0B786B7-66D4-373C-D39E-F18EFC86F958}"/>
              </a:ext>
            </a:extLst>
          </p:cNvPr>
          <p:cNvSpPr txBox="1">
            <a:spLocks/>
          </p:cNvSpPr>
          <p:nvPr/>
        </p:nvSpPr>
        <p:spPr>
          <a:xfrm>
            <a:off x="2595561" y="532872"/>
            <a:ext cx="70008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a:t>
            </a:r>
            <a:r>
              <a:rPr lang="en-JM" sz="72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eam</a:t>
            </a:r>
            <a:r>
              <a:rPr lang="en-JM"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Details</a:t>
            </a:r>
            <a:endPar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lide Number Placeholder 2">
            <a:extLst>
              <a:ext uri="{FF2B5EF4-FFF2-40B4-BE49-F238E27FC236}">
                <a16:creationId xmlns:a16="http://schemas.microsoft.com/office/drawing/2014/main" id="{CC1AFF5D-450F-05B7-F19C-5096AC23BE6F}"/>
              </a:ext>
            </a:extLst>
          </p:cNvPr>
          <p:cNvSpPr>
            <a:spLocks noGrp="1"/>
          </p:cNvSpPr>
          <p:nvPr>
            <p:ph type="sldNum" sz="quarter" idx="12"/>
          </p:nvPr>
        </p:nvSpPr>
        <p:spPr/>
        <p:txBody>
          <a:bodyPr/>
          <a:lstStyle/>
          <a:p>
            <a:fld id="{98B7615F-E33B-3848-BD22-4AC293A6C7B8}" type="slidenum">
              <a:rPr lang="en-IL" smtClean="0"/>
              <a:t>2</a:t>
            </a:fld>
            <a:endParaRPr lang="en-IL"/>
          </a:p>
        </p:txBody>
      </p:sp>
      <p:sp>
        <p:nvSpPr>
          <p:cNvPr id="6" name="תיבת טקסט 5">
            <a:extLst>
              <a:ext uri="{FF2B5EF4-FFF2-40B4-BE49-F238E27FC236}">
                <a16:creationId xmlns:a16="http://schemas.microsoft.com/office/drawing/2014/main" id="{977743AA-C2BE-EF56-A00B-79B83D65CA19}"/>
              </a:ext>
            </a:extLst>
          </p:cNvPr>
          <p:cNvSpPr txBox="1"/>
          <p:nvPr/>
        </p:nvSpPr>
        <p:spPr>
          <a:xfrm>
            <a:off x="1210733" y="609600"/>
            <a:ext cx="1727200" cy="369332"/>
          </a:xfrm>
          <a:prstGeom prst="rect">
            <a:avLst/>
          </a:prstGeom>
          <a:noFill/>
        </p:spPr>
        <p:txBody>
          <a:bodyPr wrap="square" rtlCol="1">
            <a:spAutoFit/>
          </a:bodyPr>
          <a:lstStyle/>
          <a:p>
            <a:endParaRPr lang="he-IL" dirty="0"/>
          </a:p>
        </p:txBody>
      </p:sp>
      <p:pic>
        <p:nvPicPr>
          <p:cNvPr id="14" name="תמונה 13" descr="תמונה שמכילה טקסט, גרפיקה, גופן, לוגו&#10;&#10;התיאור נוצר באופן אוטומטי">
            <a:extLst>
              <a:ext uri="{FF2B5EF4-FFF2-40B4-BE49-F238E27FC236}">
                <a16:creationId xmlns:a16="http://schemas.microsoft.com/office/drawing/2014/main" id="{24DD72CC-889D-6D3C-8DEB-AEFD7CCEAC4F}"/>
              </a:ext>
            </a:extLst>
          </p:cNvPr>
          <p:cNvPicPr>
            <a:picLocks noChangeAspect="1"/>
          </p:cNvPicPr>
          <p:nvPr/>
        </p:nvPicPr>
        <p:blipFill>
          <a:blip r:embed="rId6"/>
          <a:stretch>
            <a:fillRect/>
          </a:stretch>
        </p:blipFill>
        <p:spPr>
          <a:xfrm>
            <a:off x="321736" y="355605"/>
            <a:ext cx="2596208" cy="25962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3074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67915-CC19-1276-FBA9-6CA0EEBB7F2E}"/>
              </a:ext>
            </a:extLst>
          </p:cNvPr>
          <p:cNvSpPr>
            <a:spLocks noGrp="1"/>
          </p:cNvSpPr>
          <p:nvPr>
            <p:ph idx="1"/>
          </p:nvPr>
        </p:nvSpPr>
        <p:spPr>
          <a:xfrm>
            <a:off x="4521200" y="918897"/>
            <a:ext cx="6815666" cy="4351338"/>
          </a:xfrm>
        </p:spPr>
        <p:txBody>
          <a:bodyPr>
            <a:normAutofit/>
          </a:bodyPr>
          <a:lstStyle/>
          <a:p>
            <a:r>
              <a:rPr lang="en-US" sz="2400" dirty="0"/>
              <a:t>User1st’s</a:t>
            </a:r>
            <a:r>
              <a:rPr lang="en-IL" sz="2400" dirty="0"/>
              <a:t> Representative</a:t>
            </a:r>
            <a:r>
              <a:rPr lang="en-US" sz="2400" dirty="0"/>
              <a:t>: </a:t>
            </a:r>
            <a:r>
              <a:rPr lang="en-IL" sz="2400" b="1" dirty="0"/>
              <a:t>Ariel Orbach</a:t>
            </a:r>
          </a:p>
          <a:p>
            <a:pPr lvl="1"/>
            <a:r>
              <a:rPr lang="en-IL" sz="2000" dirty="0"/>
              <a:t>Role: Co-Founder CTO</a:t>
            </a:r>
          </a:p>
          <a:p>
            <a:pPr lvl="1"/>
            <a:r>
              <a:rPr lang="en-IL" sz="2000" dirty="0"/>
              <a:t>Email: </a:t>
            </a:r>
            <a:r>
              <a:rPr lang="en-IL" sz="2000" dirty="0">
                <a:hlinkClick r:id="rId2"/>
              </a:rPr>
              <a:t>ariel.orbach@user1st.com</a:t>
            </a:r>
            <a:r>
              <a:rPr lang="en-IL" sz="2000" dirty="0"/>
              <a:t> </a:t>
            </a:r>
          </a:p>
          <a:p>
            <a:pPr lvl="1"/>
            <a:r>
              <a:rPr lang="en-IL" sz="2000" dirty="0"/>
              <a:t>Phone: Number +972-(0)5203000970</a:t>
            </a:r>
          </a:p>
          <a:p>
            <a:pPr lvl="1"/>
            <a:r>
              <a:rPr lang="en-IL" sz="2000" dirty="0"/>
              <a:t>Address: </a:t>
            </a:r>
            <a:r>
              <a:rPr lang="en-US" sz="2000" dirty="0"/>
              <a:t>Azrieli Sarona Tower - </a:t>
            </a:r>
            <a:r>
              <a:rPr lang="en-US" sz="2000" dirty="0" err="1"/>
              <a:t>Derech</a:t>
            </a:r>
            <a:r>
              <a:rPr lang="en-US" sz="2000" dirty="0"/>
              <a:t> Menachem Begin 121, Tel Aviv-Yafo</a:t>
            </a:r>
          </a:p>
          <a:p>
            <a:pPr algn="just"/>
            <a:r>
              <a:rPr lang="en-US" sz="2000" dirty="0"/>
              <a:t>Other advisors will also be appointed for specific purposes such as: </a:t>
            </a:r>
            <a:r>
              <a:rPr lang="en-IL" sz="2000" dirty="0"/>
              <a:t>CMO, Product</a:t>
            </a:r>
            <a:r>
              <a:rPr lang="en-US" sz="2000" dirty="0"/>
              <a:t> Department</a:t>
            </a:r>
            <a:r>
              <a:rPr lang="en-IL" sz="2000" dirty="0"/>
              <a:t>, Compliance, Backend &amp; Frontend arc</a:t>
            </a:r>
            <a:r>
              <a:rPr lang="en-US" sz="2000" dirty="0"/>
              <a:t>h</a:t>
            </a:r>
            <a:r>
              <a:rPr lang="en-IL" sz="2000" dirty="0"/>
              <a:t>itect</a:t>
            </a:r>
            <a:r>
              <a:rPr lang="en-US" sz="2000" dirty="0"/>
              <a:t>s</a:t>
            </a:r>
            <a:r>
              <a:rPr lang="en-IL" sz="2000" dirty="0"/>
              <a:t>, </a:t>
            </a:r>
            <a:r>
              <a:rPr lang="en-US" sz="2000" b="0" i="0" dirty="0">
                <a:solidFill>
                  <a:srgbClr val="040C28"/>
                </a:solidFill>
                <a:effectLst/>
                <a:latin typeface="Google Sans"/>
              </a:rPr>
              <a:t>infrastructure</a:t>
            </a:r>
            <a:r>
              <a:rPr lang="en-IL" sz="2000" dirty="0"/>
              <a:t> / DevOps / SRE / Data / Sales)</a:t>
            </a:r>
          </a:p>
        </p:txBody>
      </p:sp>
      <p:sp>
        <p:nvSpPr>
          <p:cNvPr id="4" name="מלבן 3">
            <a:extLst>
              <a:ext uri="{FF2B5EF4-FFF2-40B4-BE49-F238E27FC236}">
                <a16:creationId xmlns:a16="http://schemas.microsoft.com/office/drawing/2014/main" id="{211043A8-8D0E-E3E6-BF5E-C4E7482B6956}"/>
              </a:ext>
            </a:extLst>
          </p:cNvPr>
          <p:cNvSpPr/>
          <p:nvPr/>
        </p:nvSpPr>
        <p:spPr>
          <a:xfrm>
            <a:off x="-1" y="0"/>
            <a:ext cx="437726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itle 1">
            <a:extLst>
              <a:ext uri="{FF2B5EF4-FFF2-40B4-BE49-F238E27FC236}">
                <a16:creationId xmlns:a16="http://schemas.microsoft.com/office/drawing/2014/main" id="{EF5204B4-D4B4-2EFB-0BE5-AE99EFDBA163}"/>
              </a:ext>
            </a:extLst>
          </p:cNvPr>
          <p:cNvSpPr txBox="1">
            <a:spLocks/>
          </p:cNvSpPr>
          <p:nvPr/>
        </p:nvSpPr>
        <p:spPr>
          <a:xfrm>
            <a:off x="143932" y="-113242"/>
            <a:ext cx="4089401" cy="3207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a:t>
            </a: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User1st</a:t>
            </a:r>
            <a:endPar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6509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4AFCA55F-DC5F-52E1-FD9F-A01C2F7A2D67}"/>
              </a:ext>
            </a:extLst>
          </p:cNvPr>
          <p:cNvSpPr/>
          <p:nvPr/>
        </p:nvSpPr>
        <p:spPr>
          <a:xfrm>
            <a:off x="0" y="0"/>
            <a:ext cx="437726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Content Placeholder 2">
            <a:extLst>
              <a:ext uri="{FF2B5EF4-FFF2-40B4-BE49-F238E27FC236}">
                <a16:creationId xmlns:a16="http://schemas.microsoft.com/office/drawing/2014/main" id="{EA60053F-14CA-E694-9B80-E95BE89E2BF9}"/>
              </a:ext>
            </a:extLst>
          </p:cNvPr>
          <p:cNvSpPr>
            <a:spLocks noGrp="1"/>
          </p:cNvSpPr>
          <p:nvPr>
            <p:ph idx="1"/>
          </p:nvPr>
        </p:nvSpPr>
        <p:spPr>
          <a:xfrm>
            <a:off x="4699001" y="1463932"/>
            <a:ext cx="6756400" cy="4351338"/>
          </a:xfrm>
        </p:spPr>
        <p:txBody>
          <a:bodyPr>
            <a:normAutofit/>
          </a:bodyPr>
          <a:lstStyle/>
          <a:p>
            <a:pPr algn="just">
              <a:spcAft>
                <a:spcPts val="1200"/>
              </a:spcAft>
            </a:pPr>
            <a:r>
              <a:rPr lang="en-US" sz="2000" dirty="0"/>
              <a:t>In today's competitive digital landscape, data-driven strategies are essential for optimizing marketing efforts. </a:t>
            </a:r>
          </a:p>
          <a:p>
            <a:pPr algn="just">
              <a:spcAft>
                <a:spcPts val="1200"/>
              </a:spcAft>
            </a:pPr>
            <a:r>
              <a:rPr lang="en-US" sz="2000" dirty="0"/>
              <a:t>Traditional methods lack the agility to adapt to changing markets and customer behaviors. </a:t>
            </a:r>
          </a:p>
          <a:p>
            <a:pPr algn="just">
              <a:spcAft>
                <a:spcPts val="1200"/>
              </a:spcAft>
            </a:pPr>
            <a:r>
              <a:rPr lang="en-US" sz="2000" dirty="0"/>
              <a:t>This project aims to build a data-centric platform offering real-time marketing insights, leveraging analytics and machine learning to improve performance, eliminate inefficiencies, and reduce costs.</a:t>
            </a:r>
            <a:endParaRPr lang="en-IL" sz="2000" dirty="0"/>
          </a:p>
        </p:txBody>
      </p:sp>
      <p:sp>
        <p:nvSpPr>
          <p:cNvPr id="8" name="מלבן 7">
            <a:extLst>
              <a:ext uri="{FF2B5EF4-FFF2-40B4-BE49-F238E27FC236}">
                <a16:creationId xmlns:a16="http://schemas.microsoft.com/office/drawing/2014/main" id="{AE558C26-CB6C-54E7-A932-10F4A29C0828}"/>
              </a:ext>
            </a:extLst>
          </p:cNvPr>
          <p:cNvSpPr/>
          <p:nvPr/>
        </p:nvSpPr>
        <p:spPr>
          <a:xfrm>
            <a:off x="-321734" y="956101"/>
            <a:ext cx="5020735"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Introduction</a:t>
            </a:r>
            <a:endParaRPr lang="he-IL"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6747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at a desk with his head in his hands&#10;&#10;Description automatically generated">
            <a:extLst>
              <a:ext uri="{FF2B5EF4-FFF2-40B4-BE49-F238E27FC236}">
                <a16:creationId xmlns:a16="http://schemas.microsoft.com/office/drawing/2014/main" id="{7F81D6F7-4D45-D488-AB2E-1C803858518F}"/>
              </a:ext>
            </a:extLst>
          </p:cNvPr>
          <p:cNvPicPr>
            <a:picLocks noChangeAspect="1"/>
          </p:cNvPicPr>
          <p:nvPr/>
        </p:nvPicPr>
        <p:blipFill>
          <a:blip r:embed="rId2"/>
          <a:srcRect l="15651" r="8371" b="2"/>
          <a:stretch/>
        </p:blipFill>
        <p:spPr>
          <a:xfrm>
            <a:off x="0" y="1325573"/>
            <a:ext cx="5410200" cy="5532427"/>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06067D14-DD28-833D-A56F-CEAFB3E51E92}"/>
              </a:ext>
            </a:extLst>
          </p:cNvPr>
          <p:cNvSpPr>
            <a:spLocks noGrp="1"/>
          </p:cNvSpPr>
          <p:nvPr>
            <p:ph type="title"/>
          </p:nvPr>
        </p:nvSpPr>
        <p:spPr>
          <a:xfrm>
            <a:off x="0" y="0"/>
            <a:ext cx="12192000" cy="1325563"/>
          </a:xfrm>
          <a:solidFill>
            <a:schemeClr val="accent1">
              <a:lumMod val="40000"/>
              <a:lumOff val="60000"/>
            </a:schemeClr>
          </a:solidFill>
        </p:spPr>
        <p:txBody>
          <a:bodyPr>
            <a:normAutofit/>
          </a:bodyPr>
          <a:lstStyle/>
          <a:p>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Description and motivation</a:t>
            </a:r>
            <a:endParaRPr lang="en-IL"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2">
            <a:extLst>
              <a:ext uri="{FF2B5EF4-FFF2-40B4-BE49-F238E27FC236}">
                <a16:creationId xmlns:a16="http://schemas.microsoft.com/office/drawing/2014/main" id="{5D812D0B-24CC-A9AB-B1C5-94E69E76AAD6}"/>
              </a:ext>
            </a:extLst>
          </p:cNvPr>
          <p:cNvSpPr>
            <a:spLocks noGrp="1" noChangeArrowheads="1"/>
          </p:cNvSpPr>
          <p:nvPr>
            <p:ph idx="1"/>
          </p:nvPr>
        </p:nvSpPr>
        <p:spPr bwMode="auto">
          <a:xfrm>
            <a:off x="5691736" y="2386032"/>
            <a:ext cx="621872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IL" sz="1800" b="0" i="0" u="none" strike="noStrike" cap="none" normalizeH="0" baseline="0" dirty="0">
                <a:ln>
                  <a:noFill/>
                </a:ln>
                <a:solidFill>
                  <a:schemeClr val="tx1"/>
                </a:solidFill>
                <a:effectLst/>
                <a:latin typeface="Arial" panose="020B0604020202020204" pitchFamily="34" charset="0"/>
              </a:rPr>
              <a:t>The marketing domain has shifted from </a:t>
            </a:r>
            <a:r>
              <a:rPr kumimoji="0" lang="en-US" altLang="en-IL" sz="1800" b="1" i="1" u="none" strike="noStrike" cap="none" normalizeH="0" baseline="0" dirty="0">
                <a:ln>
                  <a:noFill/>
                </a:ln>
                <a:solidFill>
                  <a:schemeClr val="tx1"/>
                </a:solidFill>
                <a:effectLst/>
                <a:latin typeface="Arial" panose="020B0604020202020204" pitchFamily="34" charset="0"/>
              </a:rPr>
              <a:t>intuition-based decision-making</a:t>
            </a:r>
            <a:r>
              <a:rPr kumimoji="0" lang="en-US" altLang="en-IL" sz="1800" b="0" i="0" u="none" strike="noStrike" cap="none" normalizeH="0" baseline="0" dirty="0">
                <a:ln>
                  <a:noFill/>
                </a:ln>
                <a:solidFill>
                  <a:schemeClr val="tx1"/>
                </a:solidFill>
                <a:effectLst/>
                <a:latin typeface="Arial" panose="020B0604020202020204" pitchFamily="34" charset="0"/>
              </a:rPr>
              <a:t> to </a:t>
            </a:r>
            <a:r>
              <a:rPr kumimoji="0" lang="en-US" altLang="en-IL" sz="1800" b="1" i="1" u="none" strike="noStrike" cap="none" normalizeH="0" baseline="0" dirty="0">
                <a:ln>
                  <a:noFill/>
                </a:ln>
                <a:solidFill>
                  <a:schemeClr val="tx1"/>
                </a:solidFill>
                <a:effectLst/>
                <a:latin typeface="Arial" panose="020B0604020202020204" pitchFamily="34" charset="0"/>
              </a:rPr>
              <a:t>data-driven approaches</a:t>
            </a:r>
            <a:r>
              <a:rPr lang="en-US" altLang="en-IL" sz="1800" b="1" i="1" dirty="0">
                <a:latin typeface="Arial" panose="020B0604020202020204" pitchFamily="34" charset="0"/>
              </a:rPr>
              <a:t>.</a:t>
            </a:r>
            <a:endParaRPr kumimoji="0" lang="en-US" altLang="en-IL"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lang="en-US" altLang="en-IL" sz="1800" dirty="0">
              <a:latin typeface="Arial" panose="020B0604020202020204" pitchFamily="34" charset="0"/>
            </a:endParaRPr>
          </a:p>
          <a:p>
            <a:pPr algn="just" eaLnBrk="0" fontAlgn="base" hangingPunct="0">
              <a:lnSpc>
                <a:spcPct val="100000"/>
              </a:lnSpc>
              <a:spcBef>
                <a:spcPct val="0"/>
              </a:spcBef>
              <a:spcAft>
                <a:spcPct val="0"/>
              </a:spcAft>
            </a:pPr>
            <a:r>
              <a:rPr kumimoji="0" lang="en-US" altLang="en-IL" sz="1800" b="0" i="0" u="none" strike="noStrike" cap="none" normalizeH="0" baseline="0" dirty="0">
                <a:ln>
                  <a:noFill/>
                </a:ln>
                <a:solidFill>
                  <a:schemeClr val="tx1"/>
                </a:solidFill>
                <a:effectLst/>
                <a:latin typeface="Arial" panose="020B0604020202020204" pitchFamily="34" charset="0"/>
              </a:rPr>
              <a:t>Marketing departments are constantly challenged to measure the </a:t>
            </a:r>
            <a:r>
              <a:rPr kumimoji="0" lang="en-US" altLang="en-IL" sz="1800" b="1" i="1" u="none" strike="noStrike" cap="none" normalizeH="0" baseline="0" dirty="0">
                <a:ln>
                  <a:noFill/>
                </a:ln>
                <a:solidFill>
                  <a:schemeClr val="tx1"/>
                </a:solidFill>
                <a:effectLst/>
                <a:latin typeface="Arial" panose="020B0604020202020204" pitchFamily="34" charset="0"/>
              </a:rPr>
              <a:t>effectiveness of their campaigns</a:t>
            </a:r>
            <a:r>
              <a:rPr kumimoji="0" lang="en-US" altLang="en-IL" sz="1800" b="0" i="0" u="none" strike="noStrike" cap="none" normalizeH="0" baseline="0" dirty="0">
                <a:ln>
                  <a:noFill/>
                </a:ln>
                <a:solidFill>
                  <a:schemeClr val="tx1"/>
                </a:solidFill>
                <a:effectLst/>
                <a:latin typeface="Arial" panose="020B0604020202020204" pitchFamily="34" charset="0"/>
              </a:rPr>
              <a:t>, </a:t>
            </a:r>
            <a:r>
              <a:rPr kumimoji="0" lang="en-US" altLang="en-IL" sz="1800" b="1" i="1" u="none" strike="noStrike" cap="none" normalizeH="0" baseline="0" dirty="0">
                <a:ln>
                  <a:noFill/>
                </a:ln>
                <a:solidFill>
                  <a:schemeClr val="tx1"/>
                </a:solidFill>
                <a:effectLst/>
                <a:latin typeface="Arial" panose="020B0604020202020204" pitchFamily="34" charset="0"/>
              </a:rPr>
              <a:t>allocate resources wisely</a:t>
            </a:r>
            <a:r>
              <a:rPr kumimoji="0" lang="en-US" altLang="en-IL" sz="1800" b="0" i="0" u="none" strike="noStrike" cap="none" normalizeH="0" baseline="0" dirty="0">
                <a:ln>
                  <a:noFill/>
                </a:ln>
                <a:solidFill>
                  <a:schemeClr val="tx1"/>
                </a:solidFill>
                <a:effectLst/>
                <a:latin typeface="Arial" panose="020B0604020202020204" pitchFamily="34" charset="0"/>
              </a:rPr>
              <a:t>, and </a:t>
            </a:r>
            <a:r>
              <a:rPr kumimoji="0" lang="en-US" altLang="en-IL" sz="1800" b="1" i="1" u="none" strike="noStrike" cap="none" normalizeH="0" baseline="0" dirty="0">
                <a:ln>
                  <a:noFill/>
                </a:ln>
                <a:solidFill>
                  <a:schemeClr val="tx1"/>
                </a:solidFill>
                <a:effectLst/>
                <a:latin typeface="Arial" panose="020B0604020202020204" pitchFamily="34" charset="0"/>
              </a:rPr>
              <a:t>refine their strategies</a:t>
            </a:r>
            <a:r>
              <a:rPr kumimoji="0" lang="en-US" altLang="en-IL" sz="1800" b="0" i="0" u="none" strike="noStrike" cap="none" normalizeH="0" baseline="0" dirty="0">
                <a:ln>
                  <a:noFill/>
                </a:ln>
                <a:solidFill>
                  <a:schemeClr val="tx1"/>
                </a:solidFill>
                <a:effectLst/>
                <a:latin typeface="Arial" panose="020B0604020202020204" pitchFamily="34" charset="0"/>
              </a:rPr>
              <a:t> to achieve maximum impact with minimal expenditure.</a:t>
            </a:r>
          </a:p>
          <a:p>
            <a:pPr marL="0" indent="0" algn="just" eaLnBrk="0" fontAlgn="base" hangingPunct="0">
              <a:lnSpc>
                <a:spcPct val="100000"/>
              </a:lnSpc>
              <a:spcBef>
                <a:spcPct val="0"/>
              </a:spcBef>
              <a:spcAft>
                <a:spcPct val="0"/>
              </a:spcAft>
              <a:buNone/>
            </a:pPr>
            <a:endParaRPr kumimoji="0" lang="en-US" altLang="en-IL"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lang="en-US" altLang="en-IL" sz="1800" dirty="0">
              <a:latin typeface="Arial" panose="020B0604020202020204" pitchFamily="34" charset="0"/>
            </a:endParaRPr>
          </a:p>
          <a:p>
            <a:pPr marL="0" indent="0" algn="just" eaLnBrk="0" fontAlgn="base" hangingPunct="0">
              <a:lnSpc>
                <a:spcPct val="100000"/>
              </a:lnSpc>
              <a:spcBef>
                <a:spcPct val="0"/>
              </a:spcBef>
              <a:spcAft>
                <a:spcPct val="0"/>
              </a:spcAft>
              <a:buNone/>
            </a:pPr>
            <a:endParaRPr lang="en-US" altLang="en-IL" sz="1800" dirty="0">
              <a:latin typeface="Arial" panose="020B0604020202020204" pitchFamily="34" charset="0"/>
            </a:endParaRPr>
          </a:p>
          <a:p>
            <a:pPr marL="0" indent="0" algn="just" eaLnBrk="0" fontAlgn="base" hangingPunct="0">
              <a:lnSpc>
                <a:spcPct val="100000"/>
              </a:lnSpc>
              <a:spcBef>
                <a:spcPct val="0"/>
              </a:spcBef>
              <a:spcAft>
                <a:spcPct val="0"/>
              </a:spcAft>
              <a:buNone/>
            </a:pPr>
            <a:endParaRPr lang="en-US" altLang="en-IL" sz="1800" dirty="0">
              <a:latin typeface="Arial" panose="020B0604020202020204" pitchFamily="34" charset="0"/>
            </a:endParaRPr>
          </a:p>
        </p:txBody>
      </p:sp>
      <p:sp>
        <p:nvSpPr>
          <p:cNvPr id="2" name="Slide Number Placeholder 1">
            <a:extLst>
              <a:ext uri="{FF2B5EF4-FFF2-40B4-BE49-F238E27FC236}">
                <a16:creationId xmlns:a16="http://schemas.microsoft.com/office/drawing/2014/main" id="{2B64F3FA-38AB-B3CD-F38D-3C212C5835ED}"/>
              </a:ext>
            </a:extLst>
          </p:cNvPr>
          <p:cNvSpPr>
            <a:spLocks noGrp="1"/>
          </p:cNvSpPr>
          <p:nvPr>
            <p:ph type="sldNum" sz="quarter" idx="12"/>
          </p:nvPr>
        </p:nvSpPr>
        <p:spPr/>
        <p:txBody>
          <a:bodyPr/>
          <a:lstStyle/>
          <a:p>
            <a:fld id="{98B7615F-E33B-3848-BD22-4AC293A6C7B8}" type="slidenum">
              <a:rPr lang="en-IL" smtClean="0"/>
              <a:t>5</a:t>
            </a:fld>
            <a:endParaRPr lang="en-IL"/>
          </a:p>
        </p:txBody>
      </p:sp>
    </p:spTree>
    <p:extLst>
      <p:ext uri="{BB962C8B-B14F-4D97-AF65-F5344CB8AC3E}">
        <p14:creationId xmlns:p14="http://schemas.microsoft.com/office/powerpoint/2010/main" val="37766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566C4720-CE2B-1642-CD69-1DD9B0418A3D}"/>
              </a:ext>
            </a:extLst>
          </p:cNvPr>
          <p:cNvSpPr/>
          <p:nvPr/>
        </p:nvSpPr>
        <p:spPr>
          <a:xfrm>
            <a:off x="0" y="0"/>
            <a:ext cx="437726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1BB48667-1017-D186-3777-381108A27C6D}"/>
              </a:ext>
            </a:extLst>
          </p:cNvPr>
          <p:cNvSpPr>
            <a:spLocks noGrp="1"/>
          </p:cNvSpPr>
          <p:nvPr>
            <p:ph type="title"/>
          </p:nvPr>
        </p:nvSpPr>
        <p:spPr>
          <a:xfrm>
            <a:off x="482602" y="670983"/>
            <a:ext cx="3412065" cy="2411942"/>
          </a:xfrm>
        </p:spPr>
        <p:txBody>
          <a:bodyPr>
            <a:normAutofit/>
          </a:bodyPr>
          <a:lstStyle/>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Our </a:t>
            </a:r>
            <a:b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solution</a:t>
            </a:r>
            <a:endParaRPr lang="en-IL"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35938901-CC71-1857-FA37-870A5FD9C96E}"/>
              </a:ext>
            </a:extLst>
          </p:cNvPr>
          <p:cNvSpPr>
            <a:spLocks noGrp="1"/>
          </p:cNvSpPr>
          <p:nvPr>
            <p:ph idx="1"/>
          </p:nvPr>
        </p:nvSpPr>
        <p:spPr>
          <a:xfrm>
            <a:off x="4377268" y="1876954"/>
            <a:ext cx="7459133" cy="3730216"/>
          </a:xfrm>
        </p:spPr>
        <p:txBody>
          <a:bodyPr>
            <a:normAutofit/>
          </a:bodyPr>
          <a:lstStyle/>
          <a:p>
            <a:pPr algn="just"/>
            <a:r>
              <a:rPr lang="en-US" dirty="0">
                <a:solidFill>
                  <a:schemeClr val="accent1"/>
                </a:solidFill>
              </a:rPr>
              <a:t>Data-Driven Marketing Intelligence Platform.</a:t>
            </a:r>
          </a:p>
          <a:p>
            <a:pPr algn="just"/>
            <a:r>
              <a:rPr lang="en-US" dirty="0"/>
              <a:t>Our system aims to solve the problems of intuition-based approaches by gathering and analyzing important user data (Lead Analysis), while also setting up crawlers to scan important areas in the web and gather new leads (Lead Generation).</a:t>
            </a:r>
          </a:p>
        </p:txBody>
      </p:sp>
    </p:spTree>
    <p:extLst>
      <p:ext uri="{BB962C8B-B14F-4D97-AF65-F5344CB8AC3E}">
        <p14:creationId xmlns:p14="http://schemas.microsoft.com/office/powerpoint/2010/main" val="15811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6DE48-05AA-751F-B069-40A6DFF5189C}"/>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5DD3EBF7-E578-DA06-AD5C-D49B4413D55C}"/>
              </a:ext>
            </a:extLst>
          </p:cNvPr>
          <p:cNvSpPr/>
          <p:nvPr/>
        </p:nvSpPr>
        <p:spPr>
          <a:xfrm>
            <a:off x="0" y="0"/>
            <a:ext cx="4047067"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55260352-2C3E-CDDC-2C77-187F7B1C80A5}"/>
              </a:ext>
            </a:extLst>
          </p:cNvPr>
          <p:cNvSpPr>
            <a:spLocks noGrp="1"/>
          </p:cNvSpPr>
          <p:nvPr>
            <p:ph type="title"/>
          </p:nvPr>
        </p:nvSpPr>
        <p:spPr>
          <a:xfrm>
            <a:off x="0" y="670983"/>
            <a:ext cx="4047067" cy="2411942"/>
          </a:xfrm>
        </p:spPr>
        <p:txBody>
          <a:bodyPr>
            <a:noAutofit/>
          </a:bodyPr>
          <a:lstStyle/>
          <a:p>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Our </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solution’s</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functionalities</a:t>
            </a:r>
            <a:endParaRPr lang="en-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מלבן 3">
            <a:extLst>
              <a:ext uri="{FF2B5EF4-FFF2-40B4-BE49-F238E27FC236}">
                <a16:creationId xmlns:a16="http://schemas.microsoft.com/office/drawing/2014/main" id="{5EA90224-F2F3-47B6-B43E-CBCA513E5877}"/>
              </a:ext>
            </a:extLst>
          </p:cNvPr>
          <p:cNvSpPr/>
          <p:nvPr/>
        </p:nvSpPr>
        <p:spPr>
          <a:xfrm>
            <a:off x="4170948" y="77486"/>
            <a:ext cx="7870745"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 data we want to collect?</a:t>
            </a:r>
            <a:endParaRPr lang="he-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תיבת טקסט 5">
            <a:extLst>
              <a:ext uri="{FF2B5EF4-FFF2-40B4-BE49-F238E27FC236}">
                <a16:creationId xmlns:a16="http://schemas.microsoft.com/office/drawing/2014/main" id="{ECE58242-7881-0DDE-1F31-85CDDF7C86F3}"/>
              </a:ext>
            </a:extLst>
          </p:cNvPr>
          <p:cNvSpPr txBox="1"/>
          <p:nvPr/>
        </p:nvSpPr>
        <p:spPr>
          <a:xfrm>
            <a:off x="4170947" y="1414732"/>
            <a:ext cx="7870745" cy="6186309"/>
          </a:xfrm>
          <a:prstGeom prst="rect">
            <a:avLst/>
          </a:prstGeom>
          <a:noFill/>
        </p:spPr>
        <p:txBody>
          <a:bodyPr wrap="square" rtlCol="1">
            <a:spAutoFit/>
          </a:bodyPr>
          <a:lstStyle/>
          <a:p>
            <a:pPr marL="342900" indent="-342900" algn="just">
              <a:buAutoNum type="arabicPeriod"/>
            </a:pPr>
            <a:r>
              <a:rPr lang="en-US" dirty="0"/>
              <a:t>Canceling actions performed by the User in our site (from google analytics)</a:t>
            </a:r>
          </a:p>
          <a:p>
            <a:pPr marL="342900" indent="-342900" algn="just">
              <a:buAutoNum type="arabicPeriod"/>
            </a:pPr>
            <a:r>
              <a:rPr lang="en-US" dirty="0"/>
              <a:t>Gathering frequently searched keywords to improve SEO (from google analytics, LinkedIn premium, Meta developers).</a:t>
            </a:r>
          </a:p>
          <a:p>
            <a:pPr marL="342900" indent="-342900" algn="just">
              <a:buFontTx/>
              <a:buAutoNum type="arabicPeriod"/>
            </a:pPr>
            <a:r>
              <a:rPr lang="en-US" dirty="0"/>
              <a:t>ROI per campaign (=ads in social networks/ search results).</a:t>
            </a:r>
          </a:p>
          <a:p>
            <a:pPr marL="342900" indent="-342900" algn="just">
              <a:buFontTx/>
              <a:buAutoNum type="arabicPeriod"/>
            </a:pPr>
            <a:r>
              <a:rPr lang="en-US" dirty="0"/>
              <a:t>Geographic users’ location distribution (google analytics) </a:t>
            </a:r>
          </a:p>
          <a:p>
            <a:pPr marL="342900" indent="-342900" algn="just">
              <a:buFontTx/>
              <a:buAutoNum type="arabicPeriod"/>
            </a:pPr>
            <a:r>
              <a:rPr lang="en-US" dirty="0"/>
              <a:t>Demographic users’ data (google analytics: gender, age, education, profession, mobile/web user ..)</a:t>
            </a:r>
          </a:p>
          <a:p>
            <a:pPr marL="342900" indent="-342900" algn="just">
              <a:buFontTx/>
              <a:buAutoNum type="arabicPeriod"/>
            </a:pPr>
            <a:r>
              <a:rPr lang="en-US" dirty="0"/>
              <a:t>Manually filled forms by potential clients/buyers to detect our ICP (a form filled by an interested user fits out ICP better than an intrigued user browsing LinkedIn).</a:t>
            </a:r>
          </a:p>
          <a:p>
            <a:pPr marL="342900" indent="-342900" algn="just">
              <a:buFontTx/>
              <a:buAutoNum type="arabicPeriod"/>
            </a:pPr>
            <a:endParaRPr lang="en-US" dirty="0"/>
          </a:p>
          <a:p>
            <a:pPr marL="342900" indent="-342900" algn="just">
              <a:buFontTx/>
              <a:buAutoNum type="arabicPeriod"/>
            </a:pPr>
            <a:endParaRPr lang="en-US" dirty="0"/>
          </a:p>
          <a:p>
            <a:pPr marL="342900" indent="-342900" algn="just">
              <a:buFontTx/>
              <a:buAutoNum type="arabicPeriod"/>
            </a:pPr>
            <a:endParaRPr lang="en-US" dirty="0"/>
          </a:p>
          <a:p>
            <a:pPr marL="342900" indent="-342900" algn="just">
              <a:buFontTx/>
              <a:buAutoNum type="arabicPeriod"/>
            </a:pPr>
            <a:endParaRPr lang="en-US" dirty="0"/>
          </a:p>
          <a:p>
            <a:pPr marL="342900" indent="-342900" algn="just">
              <a:buFontTx/>
              <a:buAutoNum type="arabicPeriod"/>
            </a:pPr>
            <a:endParaRPr lang="en-US" dirty="0"/>
          </a:p>
          <a:p>
            <a:pPr marL="342900" indent="-342900" algn="just">
              <a:buFontTx/>
              <a:buAutoNum type="arabicPeriod"/>
            </a:pPr>
            <a:endParaRPr lang="he-IL" dirty="0"/>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a:p>
            <a:pPr marL="342900" indent="-342900">
              <a:buAutoNum type="arabicPeriod"/>
            </a:pPr>
            <a:endParaRPr lang="en-US" dirty="0"/>
          </a:p>
          <a:p>
            <a:pPr marL="342900" indent="-342900">
              <a:buAutoNum type="arabicPeriod"/>
            </a:pPr>
            <a:endParaRPr lang="he-IL" dirty="0"/>
          </a:p>
        </p:txBody>
      </p:sp>
      <p:sp>
        <p:nvSpPr>
          <p:cNvPr id="9" name="תיבת טקסט 8">
            <a:extLst>
              <a:ext uri="{FF2B5EF4-FFF2-40B4-BE49-F238E27FC236}">
                <a16:creationId xmlns:a16="http://schemas.microsoft.com/office/drawing/2014/main" id="{2B09434E-F287-11BE-C0C7-313915A31EA6}"/>
              </a:ext>
            </a:extLst>
          </p:cNvPr>
          <p:cNvSpPr txBox="1"/>
          <p:nvPr/>
        </p:nvSpPr>
        <p:spPr>
          <a:xfrm>
            <a:off x="7021902" y="5883216"/>
            <a:ext cx="4830792" cy="646331"/>
          </a:xfrm>
          <a:prstGeom prst="rect">
            <a:avLst/>
          </a:prstGeom>
          <a:noFill/>
        </p:spPr>
        <p:txBody>
          <a:bodyPr wrap="square" rtlCol="1">
            <a:spAutoFit/>
          </a:bodyPr>
          <a:lstStyle/>
          <a:p>
            <a:r>
              <a:rPr lang="en-US" dirty="0"/>
              <a:t>* Some data already exists in raw-data form only, and needs to be displayed</a:t>
            </a:r>
            <a:endParaRPr lang="he-IL" dirty="0"/>
          </a:p>
        </p:txBody>
      </p:sp>
    </p:spTree>
    <p:extLst>
      <p:ext uri="{BB962C8B-B14F-4D97-AF65-F5344CB8AC3E}">
        <p14:creationId xmlns:p14="http://schemas.microsoft.com/office/powerpoint/2010/main" val="160772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1A472-0D20-FD07-DEA2-1D3681B37CB2}"/>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8D2F3D5F-87D3-471C-93E5-173769CF431D}"/>
              </a:ext>
            </a:extLst>
          </p:cNvPr>
          <p:cNvSpPr/>
          <p:nvPr/>
        </p:nvSpPr>
        <p:spPr>
          <a:xfrm>
            <a:off x="0" y="0"/>
            <a:ext cx="4047067"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8985E73F-69AF-4166-CA20-5D0D4B51B54C}"/>
              </a:ext>
            </a:extLst>
          </p:cNvPr>
          <p:cNvSpPr>
            <a:spLocks noGrp="1"/>
          </p:cNvSpPr>
          <p:nvPr>
            <p:ph type="title"/>
          </p:nvPr>
        </p:nvSpPr>
        <p:spPr>
          <a:xfrm>
            <a:off x="0" y="670983"/>
            <a:ext cx="4047067" cy="2411942"/>
          </a:xfrm>
        </p:spPr>
        <p:txBody>
          <a:bodyPr>
            <a:noAutofit/>
          </a:bodyPr>
          <a:lstStyle/>
          <a:p>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Our </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solution’s</a:t>
            </a:r>
            <a:b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functionalities</a:t>
            </a:r>
            <a:endParaRPr lang="en-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מלבן 3">
            <a:extLst>
              <a:ext uri="{FF2B5EF4-FFF2-40B4-BE49-F238E27FC236}">
                <a16:creationId xmlns:a16="http://schemas.microsoft.com/office/drawing/2014/main" id="{45B31D3C-18E1-AEF2-A15C-29D8E15F33D6}"/>
              </a:ext>
            </a:extLst>
          </p:cNvPr>
          <p:cNvSpPr/>
          <p:nvPr/>
        </p:nvSpPr>
        <p:spPr>
          <a:xfrm>
            <a:off x="4589220" y="255484"/>
            <a:ext cx="6651181"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Additional functionalities</a:t>
            </a:r>
            <a:endParaRPr lang="he-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תיבת טקסט 5">
            <a:extLst>
              <a:ext uri="{FF2B5EF4-FFF2-40B4-BE49-F238E27FC236}">
                <a16:creationId xmlns:a16="http://schemas.microsoft.com/office/drawing/2014/main" id="{33969307-9872-D705-C467-A3AA87A1E9AE}"/>
              </a:ext>
            </a:extLst>
          </p:cNvPr>
          <p:cNvSpPr txBox="1"/>
          <p:nvPr/>
        </p:nvSpPr>
        <p:spPr>
          <a:xfrm>
            <a:off x="4170947" y="1285459"/>
            <a:ext cx="7673121" cy="3139321"/>
          </a:xfrm>
          <a:prstGeom prst="rect">
            <a:avLst/>
          </a:prstGeom>
          <a:noFill/>
        </p:spPr>
        <p:txBody>
          <a:bodyPr wrap="square" rtlCol="1">
            <a:spAutoFit/>
          </a:bodyPr>
          <a:lstStyle/>
          <a:p>
            <a:pPr marL="342900" indent="-342900" algn="just">
              <a:buAutoNum type="arabicPeriod"/>
            </a:pPr>
            <a:r>
              <a:rPr lang="en-US" dirty="0"/>
              <a:t>Simultaneously publishing posts at multiple social and business networks.</a:t>
            </a:r>
          </a:p>
          <a:p>
            <a:pPr marL="342900" indent="-342900" algn="just">
              <a:buFontTx/>
              <a:buAutoNum type="arabicPeriod"/>
            </a:pPr>
            <a:r>
              <a:rPr lang="en-US" dirty="0"/>
              <a:t>ROI stopping point calc per campaign (online algorithms – check).</a:t>
            </a:r>
          </a:p>
          <a:p>
            <a:pPr marL="342900" indent="-342900" algn="just">
              <a:buFontTx/>
              <a:buAutoNum type="arabicPeriod"/>
            </a:pPr>
            <a:r>
              <a:rPr lang="en-US" dirty="0"/>
              <a:t>Easy interfacing with social network campaigns analysis/ pulling all relevant data into our system.</a:t>
            </a:r>
          </a:p>
          <a:p>
            <a:pPr marL="342900" indent="-342900" algn="just">
              <a:buFontTx/>
              <a:buAutoNum type="arabicPeriod"/>
            </a:pPr>
            <a:r>
              <a:rPr lang="en-US" dirty="0"/>
              <a:t>Lead score for each user (0 – will not buy/ 100 - will probably buy)</a:t>
            </a:r>
          </a:p>
          <a:p>
            <a:pPr marL="342900" indent="-342900" algn="just">
              <a:buFontTx/>
              <a:buAutoNum type="arabicPeriod"/>
            </a:pPr>
            <a:r>
              <a:rPr lang="en-US" dirty="0"/>
              <a:t>The system will handle a stateful key-value storage (key – </a:t>
            </a:r>
            <a:r>
              <a:rPr lang="en-US" dirty="0" err="1"/>
              <a:t>userIP</a:t>
            </a:r>
            <a:r>
              <a:rPr lang="en-US" dirty="0"/>
              <a:t>, value – user Cookies)</a:t>
            </a:r>
          </a:p>
          <a:p>
            <a:pPr marL="342900" indent="-342900" algn="just">
              <a:buFontTx/>
              <a:buAutoNum type="arabicPeriod"/>
            </a:pPr>
            <a:endParaRPr lang="en-US" dirty="0"/>
          </a:p>
          <a:p>
            <a:pPr marL="342900" indent="-342900" algn="just">
              <a:buFontTx/>
              <a:buAutoNum type="arabicPeriod"/>
            </a:pPr>
            <a:endParaRPr lang="en-US" dirty="0"/>
          </a:p>
          <a:p>
            <a:pPr marL="342900" indent="-342900" algn="just">
              <a:buFontTx/>
              <a:buAutoNum type="arabicPeriod"/>
            </a:pPr>
            <a:endParaRPr lang="en-US" dirty="0"/>
          </a:p>
          <a:p>
            <a:pPr marL="342900" indent="-342900" algn="just">
              <a:buAutoNum type="arabicPeriod"/>
            </a:pPr>
            <a:endParaRPr lang="he-IL" dirty="0"/>
          </a:p>
        </p:txBody>
      </p:sp>
      <p:sp>
        <p:nvSpPr>
          <p:cNvPr id="3" name="מלבן 2">
            <a:extLst>
              <a:ext uri="{FF2B5EF4-FFF2-40B4-BE49-F238E27FC236}">
                <a16:creationId xmlns:a16="http://schemas.microsoft.com/office/drawing/2014/main" id="{DF284ADD-4AB3-45F5-BE88-4D611E649B46}"/>
              </a:ext>
            </a:extLst>
          </p:cNvPr>
          <p:cNvSpPr/>
          <p:nvPr/>
        </p:nvSpPr>
        <p:spPr>
          <a:xfrm>
            <a:off x="4589220" y="3723056"/>
            <a:ext cx="3546548"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Nice to have!</a:t>
            </a:r>
            <a:endParaRPr lang="he-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תיבת טקסט 6">
            <a:extLst>
              <a:ext uri="{FF2B5EF4-FFF2-40B4-BE49-F238E27FC236}">
                <a16:creationId xmlns:a16="http://schemas.microsoft.com/office/drawing/2014/main" id="{ECE0872E-9030-1BD5-1C56-6AF5A744DF57}"/>
              </a:ext>
            </a:extLst>
          </p:cNvPr>
          <p:cNvSpPr txBox="1"/>
          <p:nvPr/>
        </p:nvSpPr>
        <p:spPr>
          <a:xfrm>
            <a:off x="4170947" y="4623758"/>
            <a:ext cx="7487728" cy="2031325"/>
          </a:xfrm>
          <a:prstGeom prst="rect">
            <a:avLst/>
          </a:prstGeom>
          <a:noFill/>
        </p:spPr>
        <p:txBody>
          <a:bodyPr wrap="square" rtlCol="1">
            <a:spAutoFit/>
          </a:bodyPr>
          <a:lstStyle/>
          <a:p>
            <a:pPr marL="342900" indent="-342900" algn="just">
              <a:buAutoNum type="arabicPeriod"/>
            </a:pPr>
            <a:r>
              <a:rPr lang="en-US" dirty="0"/>
              <a:t>Automated crawlers searching for tech-influencers and client companies' representatives. (for example – zoom info’s marketplace contains a lot of commercial companies' websites – and we can use tools like “wave” to scan the site for accessibility flaws). </a:t>
            </a:r>
          </a:p>
          <a:p>
            <a:pPr marL="342900" indent="-342900" algn="just">
              <a:buAutoNum type="arabicPeriod"/>
            </a:pPr>
            <a:r>
              <a:rPr lang="en-US" dirty="0"/>
              <a:t>Use an AI model with all our collected data to grant the lead Score for each user.</a:t>
            </a:r>
          </a:p>
          <a:p>
            <a:pPr marL="342900" indent="-342900">
              <a:buAutoNum type="arabicPeriod"/>
            </a:pPr>
            <a:endParaRPr lang="he-IL" dirty="0"/>
          </a:p>
        </p:txBody>
      </p:sp>
    </p:spTree>
    <p:extLst>
      <p:ext uri="{BB962C8B-B14F-4D97-AF65-F5344CB8AC3E}">
        <p14:creationId xmlns:p14="http://schemas.microsoft.com/office/powerpoint/2010/main" val="31356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8AB0D-4353-C8C6-8EE6-68CBF50BA9E3}"/>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6C1A9458-0332-4E08-1BCB-3812CD1B346B}"/>
              </a:ext>
            </a:extLst>
          </p:cNvPr>
          <p:cNvSpPr/>
          <p:nvPr/>
        </p:nvSpPr>
        <p:spPr>
          <a:xfrm>
            <a:off x="0" y="0"/>
            <a:ext cx="4047067"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a:extLst>
              <a:ext uri="{FF2B5EF4-FFF2-40B4-BE49-F238E27FC236}">
                <a16:creationId xmlns:a16="http://schemas.microsoft.com/office/drawing/2014/main" id="{3C44852D-C0CE-0E30-F6FB-39AFCDBAAE86}"/>
              </a:ext>
            </a:extLst>
          </p:cNvPr>
          <p:cNvSpPr/>
          <p:nvPr/>
        </p:nvSpPr>
        <p:spPr>
          <a:xfrm>
            <a:off x="6382492" y="77486"/>
            <a:ext cx="3447675"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goals</a:t>
            </a:r>
            <a:endParaRPr lang="he-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תיבת טקסט 5">
            <a:extLst>
              <a:ext uri="{FF2B5EF4-FFF2-40B4-BE49-F238E27FC236}">
                <a16:creationId xmlns:a16="http://schemas.microsoft.com/office/drawing/2014/main" id="{21F632E8-2D87-85DF-C4EE-DAE68D4BF60E}"/>
              </a:ext>
            </a:extLst>
          </p:cNvPr>
          <p:cNvSpPr txBox="1"/>
          <p:nvPr/>
        </p:nvSpPr>
        <p:spPr>
          <a:xfrm>
            <a:off x="4170947" y="1414732"/>
            <a:ext cx="7673121" cy="5632311"/>
          </a:xfrm>
          <a:prstGeom prst="rect">
            <a:avLst/>
          </a:prstGeom>
          <a:noFill/>
        </p:spPr>
        <p:txBody>
          <a:bodyPr wrap="square" rtlCol="1">
            <a:spAutoFit/>
          </a:bodyPr>
          <a:lstStyle/>
          <a:p>
            <a:pPr marL="342900" indent="-342900" algn="just">
              <a:buAutoNum type="arabicPeriod"/>
            </a:pPr>
            <a:r>
              <a:rPr lang="en-US" dirty="0"/>
              <a:t> </a:t>
            </a:r>
            <a:r>
              <a:rPr lang="en-US" b="1" dirty="0"/>
              <a:t>Develop a comprehensive and accurate ICP monitoring system </a:t>
            </a:r>
            <a:r>
              <a:rPr lang="en-US" dirty="0"/>
              <a:t>– because we still don’t have refined ICP and our customer profile might shift overtime.</a:t>
            </a:r>
          </a:p>
          <a:p>
            <a:pPr marL="342900" indent="-342900" algn="just">
              <a:buAutoNum type="arabicPeriod"/>
            </a:pPr>
            <a:endParaRPr lang="en-US" sz="1800" dirty="0"/>
          </a:p>
          <a:p>
            <a:pPr marL="342900" indent="-342900" algn="just">
              <a:buAutoNum type="arabicPeriod"/>
            </a:pPr>
            <a:r>
              <a:rPr lang="en-US" sz="1800" b="1" dirty="0"/>
              <a:t>Deep dive into the intersection of technology</a:t>
            </a:r>
            <a:r>
              <a:rPr lang="en-US" sz="1800" dirty="0"/>
              <a:t>, data analytics, and marketing strategy, while also understanding how businesses operate and make strategic decisions.</a:t>
            </a:r>
          </a:p>
          <a:p>
            <a:pPr marL="342900" indent="-342900" algn="just">
              <a:buAutoNum type="arabicPeriod"/>
            </a:pPr>
            <a:endParaRPr lang="en-US" sz="1800" dirty="0"/>
          </a:p>
          <a:p>
            <a:pPr marL="342900" indent="-342900" algn="just">
              <a:buAutoNum type="arabicPeriod"/>
            </a:pPr>
            <a:r>
              <a:rPr lang="en-US" sz="1800" b="1" dirty="0"/>
              <a:t>Performance Benchmarking:</a:t>
            </a:r>
            <a:r>
              <a:rPr lang="en-US" sz="1800" dirty="0"/>
              <a:t> Compare marketing activities to industry standards and competitors, identifying improvement opportunities.</a:t>
            </a:r>
          </a:p>
          <a:p>
            <a:pPr marL="342900" indent="-342900" algn="just">
              <a:buAutoNum type="arabicPeriod"/>
            </a:pPr>
            <a:endParaRPr lang="en-US" dirty="0"/>
          </a:p>
          <a:p>
            <a:pPr marL="342900" indent="-342900" algn="just">
              <a:buAutoNum type="arabicPeriod"/>
            </a:pPr>
            <a:r>
              <a:rPr lang="en-US" sz="1800" b="1" dirty="0"/>
              <a:t>Real-Time Analytics &amp; Visualization</a:t>
            </a:r>
            <a:r>
              <a:rPr lang="en-US" sz="1800" dirty="0"/>
              <a:t>: Provide real-time insights through advanced analytics and intuitive dashboards for campaign effectiveness, engagement, and ROI</a:t>
            </a:r>
          </a:p>
          <a:p>
            <a:pPr marL="342900" indent="-342900" algn="just">
              <a:buAutoNum type="arabicPeriod"/>
            </a:pPr>
            <a:endParaRPr lang="en-US" dirty="0"/>
          </a:p>
          <a:p>
            <a:pPr marL="342900" indent="-342900" algn="just">
              <a:buAutoNum type="arabicPeriod"/>
            </a:pPr>
            <a:endParaRPr lang="en-US" sz="1800" dirty="0"/>
          </a:p>
          <a:p>
            <a:pPr marL="342900" indent="-342900" algn="just">
              <a:buAutoNum type="arabicPeriod"/>
            </a:pPr>
            <a:endParaRPr lang="en-US" sz="1800" dirty="0"/>
          </a:p>
          <a:p>
            <a:pPr marL="342900" indent="-342900" algn="just">
              <a:buAutoNum type="arabicPeriod"/>
            </a:pPr>
            <a:endParaRPr lang="en-US" sz="1800" dirty="0"/>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p:txBody>
      </p:sp>
      <p:sp>
        <p:nvSpPr>
          <p:cNvPr id="3" name="כותרת 2">
            <a:extLst>
              <a:ext uri="{FF2B5EF4-FFF2-40B4-BE49-F238E27FC236}">
                <a16:creationId xmlns:a16="http://schemas.microsoft.com/office/drawing/2014/main" id="{20881BAB-844D-3EC0-AD51-08CBECCA6876}"/>
              </a:ext>
            </a:extLst>
          </p:cNvPr>
          <p:cNvSpPr>
            <a:spLocks noGrp="1"/>
          </p:cNvSpPr>
          <p:nvPr>
            <p:ph type="title"/>
          </p:nvPr>
        </p:nvSpPr>
        <p:spPr>
          <a:xfrm>
            <a:off x="0" y="671513"/>
            <a:ext cx="4046538" cy="2411412"/>
          </a:xfrm>
          <a:prstGeom prst="rect">
            <a:avLst/>
          </a:prstGeom>
          <a:noFill/>
        </p:spPr>
        <p:txBody>
          <a:bodyPr wrap="non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goals</a:t>
            </a:r>
            <a:endParaRPr lang="he-IL"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62052326"/>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14147</TotalTime>
  <Words>1029</Words>
  <Application>Microsoft Office PowerPoint</Application>
  <PresentationFormat>מסך רחב</PresentationFormat>
  <Paragraphs>134</Paragraphs>
  <Slides>16</Slides>
  <Notes>1</Notes>
  <HiddenSlides>0</HiddenSlides>
  <MMClips>0</MMClips>
  <ScaleCrop>false</ScaleCrop>
  <HeadingPairs>
    <vt:vector size="6" baseType="variant">
      <vt:variant>
        <vt:lpstr>גופנים בשימוש</vt:lpstr>
      </vt:variant>
      <vt:variant>
        <vt:i4>8</vt:i4>
      </vt:variant>
      <vt:variant>
        <vt:lpstr>ערכת נושא</vt:lpstr>
      </vt:variant>
      <vt:variant>
        <vt:i4>2</vt:i4>
      </vt:variant>
      <vt:variant>
        <vt:lpstr>כותרות שקופיות</vt:lpstr>
      </vt:variant>
      <vt:variant>
        <vt:i4>16</vt:i4>
      </vt:variant>
    </vt:vector>
  </HeadingPairs>
  <TitlesOfParts>
    <vt:vector size="26" baseType="lpstr">
      <vt:lpstr>Aptos</vt:lpstr>
      <vt:lpstr>Arial</vt:lpstr>
      <vt:lpstr>Calibri</vt:lpstr>
      <vt:lpstr>Calibri Light</vt:lpstr>
      <vt:lpstr>Google Sans</vt:lpstr>
      <vt:lpstr>Tw Cen MT</vt:lpstr>
      <vt:lpstr>Tw Cen MT Condensed</vt:lpstr>
      <vt:lpstr>Wingdings 3</vt:lpstr>
      <vt:lpstr>Office Theme</vt:lpstr>
      <vt:lpstr>Integral</vt:lpstr>
      <vt:lpstr>מצגת של PowerPoint‏</vt:lpstr>
      <vt:lpstr>מצגת של PowerPoint‏</vt:lpstr>
      <vt:lpstr>מצגת של PowerPoint‏</vt:lpstr>
      <vt:lpstr>מצגת של PowerPoint‏</vt:lpstr>
      <vt:lpstr>Problem Description and motivation</vt:lpstr>
      <vt:lpstr>Our  solution</vt:lpstr>
      <vt:lpstr>Our  solution’s functionalities</vt:lpstr>
      <vt:lpstr>Our  solution’s functionalities</vt:lpstr>
      <vt:lpstr>Project goals</vt:lpstr>
      <vt:lpstr>מצגת של PowerPoint‏</vt:lpstr>
      <vt:lpstr>Project’s Risk Assesment  (and how we’ll overcome)</vt:lpstr>
      <vt:lpstr>מצגת של PowerPoint‏</vt:lpstr>
      <vt:lpstr>מצגת של PowerPoint‏</vt:lpstr>
      <vt:lpstr>UI Example Of a Marketing Intelligence System</vt:lpstr>
      <vt:lpstr>UI Example  (UTM parameters handing)</vt:lpstr>
      <vt:lpstr>Project 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רוברט מושקוביץ'</dc:creator>
  <cp:lastModifiedBy>Evyatar Kopans</cp:lastModifiedBy>
  <cp:revision>37</cp:revision>
  <dcterms:created xsi:type="dcterms:W3CDTF">2023-06-18T12:05:44Z</dcterms:created>
  <dcterms:modified xsi:type="dcterms:W3CDTF">2024-10-21T12:47:40Z</dcterms:modified>
</cp:coreProperties>
</file>