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B57DC-EB58-416D-ABFC-C3C7FF4A4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9AA3AE-BEC1-417D-8B78-F9B6BCF3D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F92AF-CC7B-40FC-AC42-3E5E2CBB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A4421-F5E4-4AC4-A7CF-5D2E0A0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8C3F8-1EC9-4133-820A-67C9B26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6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F652A-1600-4DBD-A6D9-DCE5D74B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233D5F-6F84-4C52-AA32-2BD7DEB5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63893-C2CB-4E44-81BE-11316851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905A2-C42F-48AB-86BA-DAC7EA6A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B1922-41CE-4998-9B80-450B753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67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3043B3-8A72-4CE9-885B-7F02076EE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09231C-396E-432E-B91C-C416A1B39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59C48-FCF6-41A6-8280-C7C1C73C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D444A-46AB-4FFD-8CED-F91A5C03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816BB-1146-4137-9831-A36FAF83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23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7AB4A-DBF8-4138-BC45-712ED0AF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D356-B153-44D5-8476-DD3BC166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33F27-2EBB-4F9D-B8FC-FFB86103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2E5CE3-740D-4C97-9D0B-FD5DD759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E7E0A-C844-4F00-A5E2-11EA95C6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CBE9-C8D4-407A-B621-B0AB2BE1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3A5E87-6177-4D96-8F57-111C6C70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48B3A-0E06-4B00-B6F3-CE1F72E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C1230E-90A6-4524-B6DE-1F18DDAF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27C83-BAF4-4C8A-9F11-3F03F343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0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CD94A-FF67-46EE-B566-13E6702C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DEF5F-5B4A-4919-BD18-D7E10737E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4000EB-6BC1-4A4F-B0CB-B7001AFF4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682831-5E6E-4A9C-99A0-DAD43401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4024D1-3F63-43F2-8DF2-B05CF253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717251-EF1A-455A-A658-7B57A760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4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D8D2A-DF3E-467E-84C4-424CEC40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3F0F47-911E-414D-9A2B-0DD300CE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F4F19E-C079-4235-B5F6-E281EF97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1C5B82-942A-46F9-A327-02AD7BC05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F11E9-D2BD-445E-9D0A-E2F50E31D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0FD857-A963-481B-A454-EC76AA01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1F503E-8361-43D6-9102-744F1510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FE81D2-A313-4DEA-826C-67CBE9C2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7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971CA-3A2D-4E67-B577-4A1B0C45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2EEF8E-FEFE-4ED8-8DEE-05A03350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0623D9-E593-4AA4-8DFD-F662CA42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84F13C-8168-4AA3-960F-8A002140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44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3C19D4-239A-4980-8B22-1B6F5AAF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8930CC-BBA1-4175-8E89-96DDBD1F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162BBB-BCF8-4900-9103-D4A8E742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1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FF7C3-110F-4818-A484-CBD9DB1F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F9D88-74F6-48DA-8B1D-2E901C4C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10B785-2EBF-4FB9-A2B9-B457F4129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9B8FB8-F7CE-4EB8-8CE3-BD0BD8AA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DE5CC-F1D5-46D4-9440-EAFF35AE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01B97-FC88-475D-B6B5-EB12996B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47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34DFB-77AF-49DE-AB94-6FF269CF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2A08E7-5A5D-47E2-89B1-C71DD5A1B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F18E7B-EC7B-4F1D-88FE-BB9564BA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8D1F6C-DF9B-40FD-8684-497A00C4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6AB49B-1C6C-4535-A9DD-1723B7F9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1F9C1-0E8A-46E2-9EBD-DD0FB7E7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6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206312-D427-4DD8-AFEB-C3892443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711E68-CE80-4452-A0C3-A903610F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93012-4A6C-4A6C-B8D1-C85672A1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9DF7-8234-4170-B4FC-438CA11CB3D2}" type="datetimeFigureOut">
              <a:rPr lang="fr-FR" smtClean="0"/>
              <a:t>17/11/2018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D7C11-CE9F-4BF9-B094-C8BCCD559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A48971-F89B-4715-9A2B-03CCB4F03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1200-C4D8-47DC-B7AD-A4B979401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93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-images-1.medium.com/max/934/1*ljCBykAJUnvaZcuPYwm4_A.png">
            <a:extLst>
              <a:ext uri="{FF2B5EF4-FFF2-40B4-BE49-F238E27FC236}">
                <a16:creationId xmlns:a16="http://schemas.microsoft.com/office/drawing/2014/main" id="{6DA1330F-4BF8-4BAE-A0C8-953A6023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20" y="2422570"/>
            <a:ext cx="4916049" cy="25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upload.wikimedia.org/wikipedia/commons/thumb/3/3d/Logo_Universit%C3%A9_Paris-Saclay.svg/1280px-Logo_Universit%C3%A9_Paris-Saclay.svg.png">
            <a:extLst>
              <a:ext uri="{FF2B5EF4-FFF2-40B4-BE49-F238E27FC236}">
                <a16:creationId xmlns:a16="http://schemas.microsoft.com/office/drawing/2014/main" id="{B2ECE12A-F28C-4524-95B9-99F3A351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84" y="330033"/>
            <a:ext cx="2018212" cy="6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61">
            <a:extLst>
              <a:ext uri="{FF2B5EF4-FFF2-40B4-BE49-F238E27FC236}">
                <a16:creationId xmlns:a16="http://schemas.microsoft.com/office/drawing/2014/main" id="{A374906D-306A-43FF-8374-27A451A689D2}"/>
              </a:ext>
            </a:extLst>
          </p:cNvPr>
          <p:cNvSpPr txBox="1">
            <a:spLocks/>
          </p:cNvSpPr>
          <p:nvPr/>
        </p:nvSpPr>
        <p:spPr>
          <a:xfrm>
            <a:off x="385111" y="379031"/>
            <a:ext cx="8129624" cy="15465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fr-FR" sz="4800" dirty="0">
                <a:solidFill>
                  <a:schemeClr val="bg1"/>
                </a:solidFill>
                <a:latin typeface="Arial Nova Light" panose="020B0604020202020204" pitchFamily="34" charset="0"/>
              </a:rPr>
              <a:t>PROJET </a:t>
            </a:r>
            <a:br>
              <a:rPr lang="fr-FR" sz="4800" dirty="0">
                <a:solidFill>
                  <a:schemeClr val="bg1"/>
                </a:solidFill>
                <a:latin typeface="Arial Nova Light" panose="020B0604020202020204" pitchFamily="34" charset="0"/>
              </a:rPr>
            </a:br>
            <a:r>
              <a:rPr lang="fr-FR" sz="4800" dirty="0">
                <a:solidFill>
                  <a:schemeClr val="bg1"/>
                </a:solidFill>
                <a:latin typeface="Arial Nova Light" panose="020B0604020202020204" pitchFamily="34" charset="0"/>
              </a:rPr>
              <a:t>CLASSIFICATION DE TEXTES</a:t>
            </a:r>
            <a:endParaRPr lang="en" sz="4800" dirty="0">
              <a:solidFill>
                <a:schemeClr val="bg1"/>
              </a:solidFill>
              <a:latin typeface="Arial Nova Light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4B4072-1B3A-4895-A5D2-F886F9FCF548}"/>
              </a:ext>
            </a:extLst>
          </p:cNvPr>
          <p:cNvSpPr txBox="1"/>
          <p:nvPr/>
        </p:nvSpPr>
        <p:spPr>
          <a:xfrm>
            <a:off x="0" y="6211669"/>
            <a:ext cx="228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Nova Light" panose="020B0304020202020204" pitchFamily="34" charset="0"/>
              </a:rPr>
              <a:t>CORNILLE Théo</a:t>
            </a:r>
          </a:p>
          <a:p>
            <a:r>
              <a:rPr lang="fr-FR" dirty="0">
                <a:solidFill>
                  <a:schemeClr val="bg1"/>
                </a:solidFill>
                <a:latin typeface="Arial Nova Light" panose="020B0304020202020204" pitchFamily="34" charset="0"/>
              </a:rPr>
              <a:t>Des Lauriers Cédric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87121AF-31C4-4B05-920A-FC53E5BD42E7}"/>
              </a:ext>
            </a:extLst>
          </p:cNvPr>
          <p:cNvCxnSpPr/>
          <p:nvPr/>
        </p:nvCxnSpPr>
        <p:spPr>
          <a:xfrm flipV="1">
            <a:off x="216309" y="1835449"/>
            <a:ext cx="9960078" cy="900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7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6BE46-222E-48EF-94C6-D73A48EDA458}"/>
              </a:ext>
            </a:extLst>
          </p:cNvPr>
          <p:cNvSpPr/>
          <p:nvPr/>
        </p:nvSpPr>
        <p:spPr>
          <a:xfrm>
            <a:off x="190501" y="180975"/>
            <a:ext cx="11801474" cy="64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F19994F-3F2D-44AC-848F-DCFF14D65316}"/>
              </a:ext>
            </a:extLst>
          </p:cNvPr>
          <p:cNvSpPr/>
          <p:nvPr/>
        </p:nvSpPr>
        <p:spPr>
          <a:xfrm>
            <a:off x="282268" y="322116"/>
            <a:ext cx="4123113" cy="10566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Traitement et récupération de la base de données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Fichier XML regroupés sur une même </a:t>
            </a:r>
            <a:r>
              <a:rPr lang="fr-FR" sz="1200" dirty="0" err="1"/>
              <a:t>dataframe</a:t>
            </a:r>
            <a:endParaRPr lang="fr-FR" sz="1200" dirty="0"/>
          </a:p>
          <a:p>
            <a:pPr algn="ctr"/>
            <a:r>
              <a:rPr lang="fr-FR" sz="1200" dirty="0"/>
              <a:t> </a:t>
            </a:r>
          </a:p>
          <a:p>
            <a:pPr algn="ctr"/>
            <a:r>
              <a:rPr lang="fr-FR" sz="1200" dirty="0"/>
              <a:t>Données : texte et les métadonnées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A75BB1-DA9A-4447-AA92-772D0C810DA4}"/>
              </a:ext>
            </a:extLst>
          </p:cNvPr>
          <p:cNvSpPr/>
          <p:nvPr/>
        </p:nvSpPr>
        <p:spPr>
          <a:xfrm>
            <a:off x="387043" y="1519898"/>
            <a:ext cx="3269670" cy="243816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Pre-</a:t>
            </a:r>
            <a:r>
              <a:rPr lang="fr-FR" sz="1200" b="1" u="sng" dirty="0" err="1"/>
              <a:t>processing</a:t>
            </a:r>
            <a:endParaRPr lang="fr-FR" sz="1200" b="1" u="sng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Nettoyage du texte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Regex</a:t>
            </a:r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Suppression des Stop </a:t>
            </a:r>
            <a:r>
              <a:rPr lang="fr-FR" sz="1200" dirty="0" err="1"/>
              <a:t>words</a:t>
            </a:r>
            <a:r>
              <a:rPr lang="fr-FR" sz="1200" dirty="0"/>
              <a:t> français</a:t>
            </a:r>
          </a:p>
          <a:p>
            <a:endParaRPr lang="fr-FR" sz="1200" dirty="0"/>
          </a:p>
          <a:p>
            <a:pPr algn="ctr"/>
            <a:r>
              <a:rPr lang="fr-FR" sz="1200" dirty="0"/>
              <a:t>Lemmatisation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StanfordPOSTagger</a:t>
            </a:r>
            <a:endParaRPr lang="fr-FR" sz="1200" dirty="0"/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Permet le </a:t>
            </a:r>
            <a:r>
              <a:rPr lang="fr-FR" sz="1200" dirty="0" err="1"/>
              <a:t>tagging</a:t>
            </a:r>
            <a:r>
              <a:rPr lang="fr-FR" sz="1200" dirty="0"/>
              <a:t> des mots en français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FrenchLeffLemmatizer</a:t>
            </a:r>
            <a:endParaRPr lang="fr-FR" sz="1200" dirty="0"/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Lemmatisation des mots à l’aide des tags trouvés précédemment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D9BA29F-1847-44E1-8E72-1713EC366B99}"/>
              </a:ext>
            </a:extLst>
          </p:cNvPr>
          <p:cNvSpPr/>
          <p:nvPr/>
        </p:nvSpPr>
        <p:spPr>
          <a:xfrm>
            <a:off x="387043" y="4119018"/>
            <a:ext cx="3269670" cy="243816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Extraction de </a:t>
            </a:r>
            <a:r>
              <a:rPr lang="fr-FR" sz="1200" b="1" u="sng" dirty="0" err="1"/>
              <a:t>features</a:t>
            </a:r>
            <a:endParaRPr lang="fr-FR" sz="1200" b="1" u="sng" dirty="0"/>
          </a:p>
          <a:p>
            <a:pPr algn="ctr"/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Count </a:t>
            </a:r>
            <a:r>
              <a:rPr lang="fr-FR" sz="1200" dirty="0" err="1"/>
              <a:t>Vectorizer</a:t>
            </a:r>
            <a:r>
              <a:rPr lang="fr-FR" sz="1200" dirty="0"/>
              <a:t>()</a:t>
            </a:r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Vectorisation du texte : matrice de taille (nbre de textes * taille du vocabulaire)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TfidfTransformer</a:t>
            </a:r>
            <a:r>
              <a:rPr lang="fr-FR" sz="1200" dirty="0"/>
              <a:t>()</a:t>
            </a:r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Transformation qui permet de valoriser la fréquence Tf dans un texte mais aussi la rareté dans le corpus (</a:t>
            </a:r>
            <a:r>
              <a:rPr lang="fr-FR" sz="1200" dirty="0" err="1"/>
              <a:t>idf</a:t>
            </a:r>
            <a:r>
              <a:rPr lang="fr-FR" sz="12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AA88CD9-F004-4DC4-A47D-8373516F961D}"/>
              </a:ext>
            </a:extLst>
          </p:cNvPr>
          <p:cNvSpPr/>
          <p:nvPr/>
        </p:nvSpPr>
        <p:spPr>
          <a:xfrm>
            <a:off x="3912044" y="1519898"/>
            <a:ext cx="4123114" cy="432022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Modèle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1</a:t>
            </a:r>
            <a:r>
              <a:rPr lang="fr-FR" sz="1200" baseline="30000" dirty="0"/>
              <a:t>ère</a:t>
            </a:r>
            <a:r>
              <a:rPr lang="fr-FR" sz="1200" dirty="0"/>
              <a:t> approche</a:t>
            </a:r>
          </a:p>
          <a:p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dirty="0"/>
              <a:t>Aucune modification de la répartition des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ym typeface="Wingdings" panose="05000000000000000000" pitchFamily="2" charset="2"/>
              </a:rPr>
              <a:t>SVM : 70%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ym typeface="Wingdings" panose="05000000000000000000" pitchFamily="2" charset="2"/>
              </a:rPr>
              <a:t>Réseaux de neurones 64%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algn="ctr"/>
            <a:r>
              <a:rPr lang="fr-FR" sz="1200" dirty="0"/>
              <a:t>2</a:t>
            </a:r>
            <a:r>
              <a:rPr lang="fr-FR" sz="1200" baseline="30000" dirty="0"/>
              <a:t>nd</a:t>
            </a:r>
            <a:r>
              <a:rPr lang="fr-FR" sz="1200" dirty="0"/>
              <a:t> approche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 err="1">
                <a:sym typeface="Wingdings" panose="05000000000000000000" pitchFamily="2" charset="2"/>
              </a:rPr>
              <a:t>Oversampling</a:t>
            </a:r>
            <a:r>
              <a:rPr lang="fr-FR" sz="1200" dirty="0">
                <a:sym typeface="Wingdings" panose="05000000000000000000" pitchFamily="2" charset="2"/>
              </a:rPr>
              <a:t> avec SMOTE</a:t>
            </a:r>
          </a:p>
          <a:p>
            <a:r>
              <a:rPr lang="fr-FR" sz="1200" dirty="0">
                <a:sym typeface="Wingdings" panose="05000000000000000000" pitchFamily="2" charset="2"/>
              </a:rPr>
              <a:t>Contraintes : 5 documents d’un même genre nécessaire</a:t>
            </a:r>
          </a:p>
          <a:p>
            <a:r>
              <a:rPr lang="fr-FR" sz="1200" dirty="0">
                <a:sym typeface="Wingdings" panose="05000000000000000000" pitchFamily="2" charset="2"/>
              </a:rPr>
              <a:t>Conséquences : restriction de la base aux genres</a:t>
            </a:r>
            <a:endParaRPr lang="fr-FR" sz="1200" dirty="0"/>
          </a:p>
          <a:p>
            <a:r>
              <a:rPr lang="fr-FR" sz="1200" dirty="0">
                <a:sym typeface="Wingdings" panose="05000000000000000000" pitchFamily="2" charset="2"/>
              </a:rPr>
              <a:t>Résultats: Seulement 10 genres sélectionnés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ym typeface="Wingdings" panose="05000000000000000000" pitchFamily="2" charset="2"/>
              </a:rPr>
              <a:t>Réseaux de neurones 87%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ym typeface="Wingdings" panose="05000000000000000000" pitchFamily="2" charset="2"/>
              </a:rPr>
              <a:t>XGBOOST : 83%</a:t>
            </a:r>
          </a:p>
          <a:p>
            <a:endParaRPr lang="fr-FR" sz="1200" dirty="0">
              <a:sym typeface="Wingdings" panose="05000000000000000000" pitchFamily="2" charset="2"/>
            </a:endParaRPr>
          </a:p>
          <a:p>
            <a:pPr algn="ctr"/>
            <a:r>
              <a:rPr lang="fr-FR" sz="1200" dirty="0"/>
              <a:t>3</a:t>
            </a:r>
            <a:r>
              <a:rPr lang="fr-FR" sz="1200" baseline="30000" dirty="0"/>
              <a:t>ème</a:t>
            </a:r>
            <a:r>
              <a:rPr lang="fr-FR" sz="1200" dirty="0"/>
              <a:t> approche</a:t>
            </a:r>
            <a:endParaRPr lang="fr-F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/>
              <a:t>Combinaison linéaires de modèles</a:t>
            </a:r>
          </a:p>
          <a:p>
            <a:r>
              <a:rPr lang="fr-FR" sz="1200" dirty="0"/>
              <a:t>Combinaison choisie: XGBOOST Sans SMOTE (</a:t>
            </a:r>
            <a:r>
              <a:rPr lang="fr-FR" sz="1200" dirty="0" err="1"/>
              <a:t>depth</a:t>
            </a:r>
            <a:r>
              <a:rPr lang="fr-FR" sz="1200" dirty="0"/>
              <a:t>=3), XGBOOST avec SMOTE, Réseaux de neurones 4 couches (64), relu + dropout</a:t>
            </a:r>
          </a:p>
          <a:p>
            <a:r>
              <a:rPr lang="fr-FR" sz="1200" dirty="0"/>
              <a:t>Résultats: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85% précision mais log </a:t>
            </a:r>
            <a:r>
              <a:rPr lang="fr-FR" sz="1200" dirty="0" err="1"/>
              <a:t>loss</a:t>
            </a:r>
            <a:r>
              <a:rPr lang="fr-FR" sz="1200" dirty="0"/>
              <a:t> plus faible 0.43</a:t>
            </a:r>
          </a:p>
          <a:p>
            <a:endParaRPr lang="fr-FR" sz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D46DCC5-0721-4DA3-B496-840B58E166BA}"/>
              </a:ext>
            </a:extLst>
          </p:cNvPr>
          <p:cNvSpPr/>
          <p:nvPr/>
        </p:nvSpPr>
        <p:spPr>
          <a:xfrm>
            <a:off x="8290489" y="1652639"/>
            <a:ext cx="3563792" cy="40547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u="sng" dirty="0"/>
              <a:t>Amélioration du modèle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Data Augmentation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/>
              <a:t>Traiter les cas que SMOTE n’a pas pu traiter (5 à 10 occurrences par genre)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fr-FR" sz="1200" dirty="0"/>
          </a:p>
          <a:p>
            <a:r>
              <a:rPr lang="fr-FR" sz="1200" dirty="0"/>
              <a:t>Stratégie 1: </a:t>
            </a:r>
          </a:p>
          <a:p>
            <a:r>
              <a:rPr lang="fr-FR" sz="1200" dirty="0"/>
              <a:t>Mélange naïf des textes de même labels</a:t>
            </a:r>
          </a:p>
          <a:p>
            <a:r>
              <a:rPr lang="fr-FR" sz="1200" dirty="0">
                <a:sym typeface="Wingdings" panose="05000000000000000000" pitchFamily="2" charset="2"/>
              </a:rPr>
              <a:t> Mauvais résultats (au sens </a:t>
            </a:r>
            <a:r>
              <a:rPr lang="fr-FR" sz="1200" dirty="0" err="1">
                <a:sym typeface="Wingdings" panose="05000000000000000000" pitchFamily="2" charset="2"/>
              </a:rPr>
              <a:t>Cosin</a:t>
            </a:r>
            <a:r>
              <a:rPr lang="fr-FR" sz="1200" dirty="0">
                <a:sym typeface="Wingdings" panose="05000000000000000000" pitchFamily="2" charset="2"/>
              </a:rPr>
              <a:t> </a:t>
            </a:r>
            <a:r>
              <a:rPr lang="fr-FR" sz="1200" dirty="0" err="1">
                <a:sym typeface="Wingdings" panose="05000000000000000000" pitchFamily="2" charset="2"/>
              </a:rPr>
              <a:t>Similarity</a:t>
            </a:r>
            <a:r>
              <a:rPr lang="fr-FR" sz="1200" dirty="0">
                <a:sym typeface="Wingdings" panose="05000000000000000000" pitchFamily="2" charset="2"/>
              </a:rPr>
              <a:t>)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Stratégie 2: </a:t>
            </a:r>
          </a:p>
          <a:p>
            <a:r>
              <a:rPr lang="fr-FR" sz="1200" dirty="0"/>
              <a:t>Approche synonyme à l’aide de google translate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200" dirty="0">
                <a:sym typeface="Wingdings" panose="05000000000000000000" pitchFamily="2" charset="2"/>
              </a:rPr>
              <a:t>Bons résultats au sens </a:t>
            </a:r>
            <a:r>
              <a:rPr lang="fr-FR" sz="1200" dirty="0" err="1">
                <a:sym typeface="Wingdings" panose="05000000000000000000" pitchFamily="2" charset="2"/>
              </a:rPr>
              <a:t>Cosin</a:t>
            </a:r>
            <a:r>
              <a:rPr lang="fr-FR" sz="1200" dirty="0">
                <a:sym typeface="Wingdings" panose="05000000000000000000" pitchFamily="2" charset="2"/>
              </a:rPr>
              <a:t> </a:t>
            </a:r>
            <a:r>
              <a:rPr lang="fr-FR" sz="1200" dirty="0" err="1">
                <a:sym typeface="Wingdings" panose="05000000000000000000" pitchFamily="2" charset="2"/>
              </a:rPr>
              <a:t>Similarity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Stratégie 3: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Découpage des textes en sous-textes afin d’obtenir au minimum 5 textes par genre et appliquer SMOTE sur l’ensemble de notre jeu d’entraînement de départ.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B65AEDC-1991-494D-B7FD-75CF9FA49E0B}"/>
              </a:ext>
            </a:extLst>
          </p:cNvPr>
          <p:cNvCxnSpPr>
            <a:endCxn id="8" idx="0"/>
          </p:cNvCxnSpPr>
          <p:nvPr/>
        </p:nvCxnSpPr>
        <p:spPr>
          <a:xfrm>
            <a:off x="2021878" y="1378757"/>
            <a:ext cx="0" cy="1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7B00E48-241B-4A9F-AE20-BE73CE06B38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021878" y="3958066"/>
            <a:ext cx="0" cy="1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D55DA6AD-203A-488D-A585-64C440CB614C}"/>
              </a:ext>
            </a:extLst>
          </p:cNvPr>
          <p:cNvCxnSpPr>
            <a:endCxn id="10" idx="2"/>
          </p:cNvCxnSpPr>
          <p:nvPr/>
        </p:nvCxnSpPr>
        <p:spPr>
          <a:xfrm flipV="1">
            <a:off x="3656713" y="5840124"/>
            <a:ext cx="2316888" cy="351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355F587-F441-41C7-AF4C-38930204E89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035158" y="3680011"/>
            <a:ext cx="255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6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AC646-8DAC-4B03-BD1E-139361E6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Nova Light" panose="020B0304020202020204" pitchFamily="34" charset="0"/>
              </a:rPr>
              <a:t>RESUME DU PROJET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509889E-922C-4286-973D-DBF317024CC1}"/>
              </a:ext>
            </a:extLst>
          </p:cNvPr>
          <p:cNvSpPr txBox="1">
            <a:spLocks/>
          </p:cNvSpPr>
          <p:nvPr/>
        </p:nvSpPr>
        <p:spPr>
          <a:xfrm>
            <a:off x="838200" y="1012724"/>
            <a:ext cx="10515600" cy="647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Objectif: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9D4B86F-4960-4433-9299-F4284188AB4F}"/>
              </a:ext>
            </a:extLst>
          </p:cNvPr>
          <p:cNvCxnSpPr/>
          <p:nvPr/>
        </p:nvCxnSpPr>
        <p:spPr>
          <a:xfrm flipV="1">
            <a:off x="707922" y="922642"/>
            <a:ext cx="9960078" cy="900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FC0F4A9-2A04-410E-AB66-36F00B56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2918"/>
            <a:ext cx="4176713" cy="29708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3C975E-160B-4F24-B7EB-A92898B9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961" y="25703"/>
            <a:ext cx="2943225" cy="3162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D06F60-B2E6-4CF4-AB61-0B5D58CB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387650"/>
            <a:ext cx="4227551" cy="4470350"/>
          </a:xfrm>
          <a:prstGeom prst="rect">
            <a:avLst/>
          </a:prstGeom>
        </p:spPr>
      </p:pic>
      <p:pic>
        <p:nvPicPr>
          <p:cNvPr id="2050" name="Picture 2" descr="https://raw.githubusercontent.com/koper921/Projet-Classification-d-oeuvres-TC3/master/svm%20lematizer%2070.7%25.png">
            <a:extLst>
              <a:ext uri="{FF2B5EF4-FFF2-40B4-BE49-F238E27FC236}">
                <a16:creationId xmlns:a16="http://schemas.microsoft.com/office/drawing/2014/main" id="{C956C95B-26AB-4BE5-A079-C311BD782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32979"/>
            <a:ext cx="7620000" cy="35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FA0D7118-B7CB-4C09-A9C7-889EB664DEC5}"/>
              </a:ext>
            </a:extLst>
          </p:cNvPr>
          <p:cNvSpPr txBox="1">
            <a:spLocks/>
          </p:cNvSpPr>
          <p:nvPr/>
        </p:nvSpPr>
        <p:spPr>
          <a:xfrm>
            <a:off x="9659886" y="770066"/>
            <a:ext cx="1905000" cy="647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rgbClr val="002147"/>
                </a:solidFill>
                <a:latin typeface="Arial Nova Light" panose="020B0304020202020204" pitchFamily="34" charset="0"/>
              </a:rPr>
              <a:t>ANNEXE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1FE5C5E-835D-4A10-8BA4-10F39AF08A76}"/>
              </a:ext>
            </a:extLst>
          </p:cNvPr>
          <p:cNvCxnSpPr/>
          <p:nvPr/>
        </p:nvCxnSpPr>
        <p:spPr>
          <a:xfrm>
            <a:off x="9372600" y="1417664"/>
            <a:ext cx="2362200" cy="0"/>
          </a:xfrm>
          <a:prstGeom prst="line">
            <a:avLst/>
          </a:prstGeom>
          <a:ln>
            <a:solidFill>
              <a:srgbClr val="002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22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297</Words>
  <Application>Microsoft Office PowerPoint</Application>
  <PresentationFormat>Grand écran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Nova Light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RESUME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CORNILLE</dc:creator>
  <cp:lastModifiedBy>Théo Cornille</cp:lastModifiedBy>
  <cp:revision>14</cp:revision>
  <dcterms:created xsi:type="dcterms:W3CDTF">2018-11-14T17:53:25Z</dcterms:created>
  <dcterms:modified xsi:type="dcterms:W3CDTF">2018-11-16T23:09:13Z</dcterms:modified>
</cp:coreProperties>
</file>