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7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15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9F90-E45A-4497-96DE-8592DB2855A9}" type="datetimeFigureOut">
              <a:rPr lang="id-ID" smtClean="0"/>
              <a:pPr/>
              <a:t>22/10/2015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B38AC-0606-43CD-BFC1-A6A405B536C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2CF82-7FCA-460D-9B37-F58C542596F3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ticalread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715436" cy="5500726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/>
              <a:t>ON THE COMMUNICATIVE DYNAMISM</a:t>
            </a:r>
            <a:br>
              <a:rPr lang="en-US" sz="4000" b="1" smtClean="0"/>
            </a:br>
            <a:r>
              <a:rPr lang="en-US" sz="4000" b="1" smtClean="0"/>
              <a:t>OF INDONESIAN EXPRESSIONS </a:t>
            </a:r>
            <a:br>
              <a:rPr lang="en-US" sz="4000" b="1" smtClean="0"/>
            </a:br>
            <a:r>
              <a:rPr lang="en-US" sz="4000" b="1" smtClean="0"/>
              <a:t>OF EPISTEMIC MODALITY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r>
              <a:rPr lang="en-US" sz="3100" smtClean="0"/>
              <a:t>E. Sunarto</a:t>
            </a:r>
            <a:br>
              <a:rPr lang="en-US" sz="3100" smtClean="0"/>
            </a:br>
            <a:r>
              <a:rPr lang="en-US" sz="3100" smtClean="0"/>
              <a:t>emanuelsunarto@gmail.com</a:t>
            </a:r>
            <a:br>
              <a:rPr lang="en-US" sz="3100" smtClean="0"/>
            </a:br>
            <a:r>
              <a:rPr lang="en-US" sz="3100" smtClean="0"/>
              <a:t>English Language Education Study Program</a:t>
            </a:r>
            <a:br>
              <a:rPr lang="en-US" sz="3100" smtClean="0"/>
            </a:br>
            <a:r>
              <a:rPr lang="en-US" sz="3100" smtClean="0"/>
              <a:t>Sanata Dharma University</a:t>
            </a:r>
            <a:br>
              <a:rPr lang="en-US" sz="3100" smtClean="0"/>
            </a:br>
            <a:r>
              <a:rPr lang="en-US" sz="3100" smtClean="0"/>
              <a:t>Yogyakarta, Indonesia</a:t>
            </a:r>
            <a:endParaRPr lang="id-ID" sz="40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8520114" cy="4929222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This is just an alternative model of understanding IEEM, coupled with knowledge of text structure of editorials (t-SDR), in the light of Communicative Dynamism (CD), to help readers develop their critical attitudes in academic reading.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305800" cy="1143000"/>
          </a:xfrm>
        </p:spPr>
        <p:txBody>
          <a:bodyPr/>
          <a:lstStyle/>
          <a:p>
            <a:pPr algn="ctr"/>
            <a:r>
              <a:rPr lang="en-US" smtClean="0"/>
              <a:t>Thank you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85720" y="3571876"/>
            <a:ext cx="4000528" cy="27146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Focus on:</a:t>
            </a:r>
          </a:p>
          <a:p>
            <a:pPr algn="ctr"/>
            <a:r>
              <a:rPr lang="en-US" sz="2800" smtClean="0"/>
              <a:t>Ind. expressions </a:t>
            </a:r>
          </a:p>
          <a:p>
            <a:pPr algn="ctr"/>
            <a:r>
              <a:rPr lang="en-US" sz="2800" smtClean="0"/>
              <a:t>of </a:t>
            </a:r>
            <a:r>
              <a:rPr lang="en-US" sz="3200" b="1" smtClean="0"/>
              <a:t>epistemic modality </a:t>
            </a:r>
            <a:r>
              <a:rPr lang="en-US" sz="2800" smtClean="0"/>
              <a:t>in editorials</a:t>
            </a:r>
            <a:endParaRPr lang="id-ID" sz="2800"/>
          </a:p>
        </p:txBody>
      </p:sp>
      <p:sp>
        <p:nvSpPr>
          <p:cNvPr id="4" name="Oval 3"/>
          <p:cNvSpPr/>
          <p:nvPr/>
        </p:nvSpPr>
        <p:spPr>
          <a:xfrm>
            <a:off x="4214810" y="642918"/>
            <a:ext cx="4286280" cy="27860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Text type:</a:t>
            </a:r>
          </a:p>
          <a:p>
            <a:pPr algn="ctr"/>
            <a:r>
              <a:rPr lang="en-US" sz="2400" smtClean="0"/>
              <a:t> (Ind.)</a:t>
            </a:r>
            <a:r>
              <a:rPr lang="en-US" sz="3200" b="1" smtClean="0"/>
              <a:t> editorials </a:t>
            </a:r>
            <a:r>
              <a:rPr lang="en-US" sz="2800" smtClean="0"/>
              <a:t>(argumentative-persuasive text) </a:t>
            </a:r>
            <a:endParaRPr lang="id-ID" sz="2800"/>
          </a:p>
        </p:txBody>
      </p:sp>
      <p:sp>
        <p:nvSpPr>
          <p:cNvPr id="5" name="Rounded Rectangle 4"/>
          <p:cNvSpPr/>
          <p:nvPr/>
        </p:nvSpPr>
        <p:spPr>
          <a:xfrm>
            <a:off x="285720" y="714356"/>
            <a:ext cx="3786214" cy="2643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Language skill:</a:t>
            </a:r>
          </a:p>
          <a:p>
            <a:pPr algn="ctr"/>
            <a:r>
              <a:rPr lang="en-US" sz="3200" b="1" smtClean="0"/>
              <a:t>Reading</a:t>
            </a:r>
          </a:p>
          <a:p>
            <a:pPr algn="ctr"/>
            <a:r>
              <a:rPr lang="en-US" sz="2800" smtClean="0"/>
              <a:t>(critical-academic) </a:t>
            </a:r>
            <a:endParaRPr lang="id-ID" sz="2800"/>
          </a:p>
        </p:txBody>
      </p:sp>
      <p:sp>
        <p:nvSpPr>
          <p:cNvPr id="6" name="Rounded Rectangle 5"/>
          <p:cNvSpPr/>
          <p:nvPr/>
        </p:nvSpPr>
        <p:spPr>
          <a:xfrm>
            <a:off x="4429124" y="3714752"/>
            <a:ext cx="4143404" cy="25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Theory/viewpoint:</a:t>
            </a:r>
          </a:p>
          <a:p>
            <a:pPr algn="ctr"/>
            <a:r>
              <a:rPr lang="en-US" sz="3200" b="1" smtClean="0"/>
              <a:t>Communicative</a:t>
            </a:r>
          </a:p>
          <a:p>
            <a:pPr algn="ctr"/>
            <a:r>
              <a:rPr lang="en-US" sz="3200" b="1" smtClean="0"/>
              <a:t>Dynamism </a:t>
            </a:r>
            <a:r>
              <a:rPr lang="en-US" sz="2800" smtClean="0"/>
              <a:t>(CD)</a:t>
            </a:r>
            <a:endParaRPr lang="id-ID" sz="2800" smtClean="0"/>
          </a:p>
          <a:p>
            <a:pPr algn="ctr"/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00132"/>
          </a:xfrm>
        </p:spPr>
        <p:txBody>
          <a:bodyPr>
            <a:noAutofit/>
          </a:bodyPr>
          <a:lstStyle/>
          <a:p>
            <a:pPr algn="ctr"/>
            <a:r>
              <a:rPr lang="en-US" sz="4000" b="1" smtClean="0"/>
              <a:t>Critical Reading 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800" smtClean="0"/>
              <a:t>in academic context</a:t>
            </a:r>
            <a:endParaRPr lang="id-ID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643998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200" smtClean="0"/>
              <a:t>Critical reading, among others, is about</a:t>
            </a:r>
          </a:p>
          <a:p>
            <a:pPr marL="630238" lvl="0" indent="-361950"/>
            <a:r>
              <a:rPr lang="en-US" sz="3200" smtClean="0"/>
              <a:t>d</a:t>
            </a:r>
            <a:r>
              <a:rPr lang="en-US" sz="3200" smtClean="0"/>
              <a:t>ifferentiating </a:t>
            </a:r>
            <a:r>
              <a:rPr lang="en-US" sz="3200" smtClean="0"/>
              <a:t>facts </a:t>
            </a:r>
            <a:r>
              <a:rPr lang="en-US" sz="3200" smtClean="0"/>
              <a:t>vs. </a:t>
            </a:r>
            <a:r>
              <a:rPr lang="en-US" sz="3200" smtClean="0"/>
              <a:t>interpretation</a:t>
            </a:r>
            <a:endParaRPr lang="id-ID" sz="3200" smtClean="0"/>
          </a:p>
          <a:p>
            <a:pPr marL="630238" lvl="0" indent="-361950"/>
            <a:r>
              <a:rPr lang="en-US" sz="3200" smtClean="0"/>
              <a:t>understanding </a:t>
            </a:r>
            <a:r>
              <a:rPr lang="en-US" sz="3200" smtClean="0"/>
              <a:t>what a text says, does, and means</a:t>
            </a:r>
            <a:endParaRPr lang="id-ID" sz="3200" smtClean="0"/>
          </a:p>
          <a:p>
            <a:pPr marL="630238" lvl="0" indent="-361950"/>
            <a:r>
              <a:rPr lang="id-ID" sz="3200" smtClean="0"/>
              <a:t>recogniz</a:t>
            </a:r>
            <a:r>
              <a:rPr lang="en-US" sz="3200" smtClean="0"/>
              <a:t>ing</a:t>
            </a:r>
            <a:r>
              <a:rPr lang="id-ID" sz="3200" smtClean="0"/>
              <a:t> </a:t>
            </a:r>
            <a:r>
              <a:rPr lang="id-ID" sz="3200" smtClean="0"/>
              <a:t>an author’s purpose</a:t>
            </a:r>
          </a:p>
          <a:p>
            <a:pPr marL="630238" lvl="0" indent="-361950"/>
            <a:r>
              <a:rPr lang="id-ID" sz="3200" smtClean="0"/>
              <a:t>understand</a:t>
            </a:r>
            <a:r>
              <a:rPr lang="en-US" sz="3200" smtClean="0"/>
              <a:t>ing</a:t>
            </a:r>
            <a:r>
              <a:rPr lang="id-ID" sz="3200" smtClean="0"/>
              <a:t> </a:t>
            </a:r>
            <a:r>
              <a:rPr lang="id-ID" sz="3200" smtClean="0"/>
              <a:t>tone and persuasive elements</a:t>
            </a:r>
          </a:p>
          <a:p>
            <a:pPr marL="630238" lvl="0" indent="-361950"/>
            <a:r>
              <a:rPr lang="id-ID" sz="3200" smtClean="0"/>
              <a:t>recogniz</a:t>
            </a:r>
            <a:r>
              <a:rPr lang="en-US" sz="3200" smtClean="0"/>
              <a:t>ing</a:t>
            </a:r>
            <a:r>
              <a:rPr lang="id-ID" sz="3200" smtClean="0"/>
              <a:t> bias</a:t>
            </a:r>
            <a:endParaRPr lang="en-US" sz="3200" smtClean="0"/>
          </a:p>
          <a:p>
            <a:pPr lvl="0">
              <a:buNone/>
            </a:pPr>
            <a:endParaRPr lang="en-US" sz="900" smtClean="0"/>
          </a:p>
          <a:p>
            <a:pPr algn="ctr">
              <a:buNone/>
            </a:pPr>
            <a:r>
              <a:rPr lang="en-US" b="1" smtClean="0"/>
              <a:t>(</a:t>
            </a:r>
            <a:r>
              <a:rPr lang="id-ID" b="1" smtClean="0"/>
              <a:t>Dan Kurland's </a:t>
            </a:r>
            <a:r>
              <a:rPr lang="id-ID" b="1" u="sng" smtClean="0">
                <a:hlinkClick r:id="rId2"/>
              </a:rPr>
              <a:t>www.criticalreading.com</a:t>
            </a:r>
            <a:r>
              <a:rPr lang="en-US" b="1" smtClean="0"/>
              <a:t>)</a:t>
            </a:r>
            <a:endParaRPr lang="id-ID" smtClean="0"/>
          </a:p>
          <a:p>
            <a:pPr lvl="0">
              <a:buNone/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000132"/>
          </a:xfrm>
        </p:spPr>
        <p:txBody>
          <a:bodyPr>
            <a:noAutofit/>
          </a:bodyPr>
          <a:lstStyle/>
          <a:p>
            <a:pPr algn="ctr"/>
            <a:r>
              <a:rPr lang="en-US" sz="4000" smtClean="0"/>
              <a:t>Text structure of editorials:</a:t>
            </a:r>
            <a:br>
              <a:rPr lang="en-US" sz="4000" smtClean="0"/>
            </a:br>
            <a:r>
              <a:rPr lang="en-US" sz="2800" smtClean="0"/>
              <a:t>t-SDR (Bolivar 1996)</a:t>
            </a:r>
            <a:endParaRPr lang="id-ID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/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3571868" y="1357298"/>
            <a:ext cx="3929090" cy="528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4071934" y="1428736"/>
            <a:ext cx="292895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Title</a:t>
            </a:r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3714744" y="1714488"/>
            <a:ext cx="364333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Situation</a:t>
            </a:r>
            <a:endParaRPr lang="id-ID" sz="2800"/>
          </a:p>
        </p:txBody>
      </p:sp>
      <p:sp>
        <p:nvSpPr>
          <p:cNvPr id="9" name="Rectangle 8"/>
          <p:cNvSpPr/>
          <p:nvPr/>
        </p:nvSpPr>
        <p:spPr>
          <a:xfrm>
            <a:off x="3714744" y="2428868"/>
            <a:ext cx="3643338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Development</a:t>
            </a:r>
            <a:endParaRPr lang="id-ID" sz="2800"/>
          </a:p>
        </p:txBody>
      </p:sp>
      <p:sp>
        <p:nvSpPr>
          <p:cNvPr id="10" name="Rounded Rectangle 9"/>
          <p:cNvSpPr/>
          <p:nvPr/>
        </p:nvSpPr>
        <p:spPr>
          <a:xfrm>
            <a:off x="3714744" y="5929330"/>
            <a:ext cx="364333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Recommendation</a:t>
            </a:r>
            <a:endParaRPr lang="id-ID" sz="2400"/>
          </a:p>
        </p:txBody>
      </p:sp>
      <p:sp>
        <p:nvSpPr>
          <p:cNvPr id="11" name="Oval 10"/>
          <p:cNvSpPr/>
          <p:nvPr/>
        </p:nvSpPr>
        <p:spPr>
          <a:xfrm>
            <a:off x="714348" y="3071810"/>
            <a:ext cx="1785950" cy="15001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t-SDR</a:t>
            </a:r>
            <a:endParaRPr lang="id-ID" sz="320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14546" y="2571744"/>
            <a:ext cx="157163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43174" y="392906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2000232" y="4714884"/>
            <a:ext cx="207170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787372" y="2785264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500066"/>
          </a:xfrm>
        </p:spPr>
        <p:txBody>
          <a:bodyPr>
            <a:noAutofit/>
          </a:bodyPr>
          <a:lstStyle/>
          <a:p>
            <a:pPr algn="ctr"/>
            <a:r>
              <a:rPr lang="en-US" sz="3200" smtClean="0"/>
              <a:t>Exp. of epistemic modality &amp; arguing/persuading:</a:t>
            </a:r>
            <a:endParaRPr lang="id-ID" sz="3200"/>
          </a:p>
        </p:txBody>
      </p:sp>
      <p:sp>
        <p:nvSpPr>
          <p:cNvPr id="3" name="Rectangle 2"/>
          <p:cNvSpPr/>
          <p:nvPr/>
        </p:nvSpPr>
        <p:spPr>
          <a:xfrm>
            <a:off x="3500430" y="1071546"/>
            <a:ext cx="478634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(Halliday model)</a:t>
            </a:r>
            <a:endParaRPr lang="id-ID" sz="2400"/>
          </a:p>
        </p:txBody>
      </p:sp>
      <p:sp>
        <p:nvSpPr>
          <p:cNvPr id="4" name="Rectangle 3"/>
          <p:cNvSpPr/>
          <p:nvPr/>
        </p:nvSpPr>
        <p:spPr>
          <a:xfrm>
            <a:off x="3643306" y="1785926"/>
            <a:ext cx="2143140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It is</a:t>
            </a:r>
            <a:endParaRPr lang="id-ID" sz="2400"/>
          </a:p>
        </p:txBody>
      </p:sp>
      <p:sp>
        <p:nvSpPr>
          <p:cNvPr id="5" name="Rectangle 4"/>
          <p:cNvSpPr/>
          <p:nvPr/>
        </p:nvSpPr>
        <p:spPr>
          <a:xfrm>
            <a:off x="6072198" y="2071678"/>
            <a:ext cx="2214578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Certain(ty)</a:t>
            </a:r>
            <a:endParaRPr lang="id-ID" sz="2400"/>
          </a:p>
        </p:txBody>
      </p:sp>
      <p:sp>
        <p:nvSpPr>
          <p:cNvPr id="6" name="Rectangle 5"/>
          <p:cNvSpPr/>
          <p:nvPr/>
        </p:nvSpPr>
        <p:spPr>
          <a:xfrm>
            <a:off x="3714744" y="5715016"/>
            <a:ext cx="2143140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It is not</a:t>
            </a:r>
            <a:endParaRPr lang="id-ID" sz="2400"/>
          </a:p>
        </p:txBody>
      </p:sp>
      <p:sp>
        <p:nvSpPr>
          <p:cNvPr id="7" name="Rectangle 6"/>
          <p:cNvSpPr/>
          <p:nvPr/>
        </p:nvSpPr>
        <p:spPr>
          <a:xfrm>
            <a:off x="6072198" y="5143512"/>
            <a:ext cx="221457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Possibility/</a:t>
            </a:r>
          </a:p>
          <a:p>
            <a:pPr algn="ctr"/>
            <a:r>
              <a:rPr lang="en-US" sz="2400" smtClean="0"/>
              <a:t>doubt(ful)</a:t>
            </a:r>
            <a:endParaRPr lang="id-ID" sz="2400"/>
          </a:p>
        </p:txBody>
      </p:sp>
      <p:sp>
        <p:nvSpPr>
          <p:cNvPr id="8" name="Rectangle 7"/>
          <p:cNvSpPr/>
          <p:nvPr/>
        </p:nvSpPr>
        <p:spPr>
          <a:xfrm>
            <a:off x="6072198" y="4000504"/>
            <a:ext cx="221457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Probability</a:t>
            </a:r>
            <a:endParaRPr lang="id-ID" sz="2400"/>
          </a:p>
        </p:txBody>
      </p:sp>
      <p:sp>
        <p:nvSpPr>
          <p:cNvPr id="10" name="Up-Down Arrow 9"/>
          <p:cNvSpPr/>
          <p:nvPr/>
        </p:nvSpPr>
        <p:spPr>
          <a:xfrm>
            <a:off x="4643438" y="2500306"/>
            <a:ext cx="285752" cy="314327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500034" y="3071810"/>
            <a:ext cx="2357454" cy="20002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IEEM in arguing/ persuading</a:t>
            </a:r>
            <a:endParaRPr lang="id-ID" sz="2400"/>
          </a:p>
        </p:txBody>
      </p:sp>
      <p:sp>
        <p:nvSpPr>
          <p:cNvPr id="12" name="Oval 11"/>
          <p:cNvSpPr/>
          <p:nvPr/>
        </p:nvSpPr>
        <p:spPr>
          <a:xfrm>
            <a:off x="2428860" y="2357430"/>
            <a:ext cx="1285884" cy="64294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strong</a:t>
            </a:r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2428860" y="5143512"/>
            <a:ext cx="121444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weak</a:t>
            </a:r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6072198" y="3000372"/>
            <a:ext cx="221457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(log.)</a:t>
            </a:r>
            <a:r>
              <a:rPr lang="en-US" sz="2400" smtClean="0"/>
              <a:t> Necessity</a:t>
            </a:r>
            <a:endParaRPr lang="id-ID" sz="24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3116"/>
            <a:ext cx="8305800" cy="1500190"/>
          </a:xfrm>
        </p:spPr>
        <p:txBody>
          <a:bodyPr>
            <a:noAutofit/>
          </a:bodyPr>
          <a:lstStyle/>
          <a:p>
            <a:pPr algn="ctr"/>
            <a:r>
              <a:rPr lang="en-US" sz="4000" smtClean="0"/>
              <a:t>Communicative Dynamism (CD)</a:t>
            </a:r>
            <a:br>
              <a:rPr lang="en-US" sz="4000" smtClean="0"/>
            </a:br>
            <a:r>
              <a:rPr lang="en-US" sz="4000" smtClean="0"/>
              <a:t>(Firbas 1992)</a:t>
            </a:r>
            <a:endParaRPr lang="id-ID" sz="40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025" name="Slide" r:id="rId3" imgW="4569051" imgH="3425913" progId="PowerPoint.Slide.12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928694"/>
          </a:xfrm>
        </p:spPr>
        <p:txBody>
          <a:bodyPr>
            <a:noAutofit/>
          </a:bodyPr>
          <a:lstStyle/>
          <a:p>
            <a:pPr algn="ctr"/>
            <a:r>
              <a:rPr lang="en-US" sz="2800" b="1" smtClean="0"/>
              <a:t>Distribution of expressions of epistemic modality</a:t>
            </a:r>
            <a:br>
              <a:rPr lang="en-US" sz="2800" b="1" smtClean="0"/>
            </a:br>
            <a:r>
              <a:rPr lang="en-US" sz="2800" b="1" smtClean="0"/>
              <a:t>across sentence elements and t-SDR in editorials</a:t>
            </a:r>
            <a:endParaRPr lang="id-ID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/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3571868" y="1357298"/>
            <a:ext cx="3929090" cy="5286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5"/>
          <p:cNvSpPr/>
          <p:nvPr/>
        </p:nvSpPr>
        <p:spPr>
          <a:xfrm>
            <a:off x="4000496" y="1428736"/>
            <a:ext cx="2928958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Title</a:t>
            </a:r>
            <a:endParaRPr lang="id-ID" sz="1400"/>
          </a:p>
        </p:txBody>
      </p:sp>
      <p:sp>
        <p:nvSpPr>
          <p:cNvPr id="7" name="Rounded Rectangle 6"/>
          <p:cNvSpPr/>
          <p:nvPr/>
        </p:nvSpPr>
        <p:spPr>
          <a:xfrm>
            <a:off x="3714744" y="1714488"/>
            <a:ext cx="3643338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smtClean="0"/>
              <a:t>Situation</a:t>
            </a:r>
            <a:endParaRPr lang="id-ID" sz="2000"/>
          </a:p>
        </p:txBody>
      </p:sp>
      <p:sp>
        <p:nvSpPr>
          <p:cNvPr id="9" name="Rectangle 8"/>
          <p:cNvSpPr/>
          <p:nvPr/>
        </p:nvSpPr>
        <p:spPr>
          <a:xfrm>
            <a:off x="3714744" y="2428868"/>
            <a:ext cx="3643338" cy="3429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smtClean="0"/>
              <a:t>Development</a:t>
            </a:r>
            <a:endParaRPr lang="id-ID" sz="2000"/>
          </a:p>
        </p:txBody>
      </p:sp>
      <p:sp>
        <p:nvSpPr>
          <p:cNvPr id="10" name="Rounded Rectangle 9"/>
          <p:cNvSpPr/>
          <p:nvPr/>
        </p:nvSpPr>
        <p:spPr>
          <a:xfrm>
            <a:off x="3714744" y="5929330"/>
            <a:ext cx="3643338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smtClean="0"/>
              <a:t>Recommendation</a:t>
            </a:r>
            <a:endParaRPr lang="id-ID" sz="2000"/>
          </a:p>
        </p:txBody>
      </p:sp>
      <p:sp>
        <p:nvSpPr>
          <p:cNvPr id="18" name="Down Arrow 17"/>
          <p:cNvSpPr/>
          <p:nvPr/>
        </p:nvSpPr>
        <p:spPr>
          <a:xfrm>
            <a:off x="4857752" y="2214554"/>
            <a:ext cx="285752" cy="400052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Quad Arrow 19"/>
          <p:cNvSpPr/>
          <p:nvPr/>
        </p:nvSpPr>
        <p:spPr>
          <a:xfrm>
            <a:off x="3929058" y="1785926"/>
            <a:ext cx="571504" cy="428628"/>
          </a:xfrm>
          <a:prstGeom prst="quad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Quad Arrow 20"/>
          <p:cNvSpPr/>
          <p:nvPr/>
        </p:nvSpPr>
        <p:spPr>
          <a:xfrm>
            <a:off x="3929058" y="2928934"/>
            <a:ext cx="571504" cy="500066"/>
          </a:xfrm>
          <a:prstGeom prst="quad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Quad Arrow 21"/>
          <p:cNvSpPr/>
          <p:nvPr/>
        </p:nvSpPr>
        <p:spPr>
          <a:xfrm>
            <a:off x="3929058" y="4000504"/>
            <a:ext cx="571504" cy="500066"/>
          </a:xfrm>
          <a:prstGeom prst="quad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Quad Arrow 22"/>
          <p:cNvSpPr/>
          <p:nvPr/>
        </p:nvSpPr>
        <p:spPr>
          <a:xfrm>
            <a:off x="3929058" y="5000636"/>
            <a:ext cx="571504" cy="500066"/>
          </a:xfrm>
          <a:prstGeom prst="quad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Quad Arrow 23"/>
          <p:cNvSpPr/>
          <p:nvPr/>
        </p:nvSpPr>
        <p:spPr>
          <a:xfrm>
            <a:off x="4071934" y="6000768"/>
            <a:ext cx="357190" cy="357190"/>
          </a:xfrm>
          <a:prstGeom prst="quad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285720" y="1928802"/>
            <a:ext cx="2857520" cy="17859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(a) </a:t>
            </a:r>
          </a:p>
          <a:p>
            <a:pPr algn="ctr"/>
            <a:r>
              <a:rPr lang="en-US" smtClean="0"/>
              <a:t>Across sentence: CD : is IEEM perspectived or nonperspectived?</a:t>
            </a:r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357158" y="4143380"/>
            <a:ext cx="2857520" cy="2000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(b) </a:t>
            </a:r>
          </a:p>
          <a:p>
            <a:pPr algn="ctr"/>
            <a:r>
              <a:rPr lang="en-US" smtClean="0"/>
              <a:t>across t-SDR:  nuance, tone of the text:  is it strongly or weakly argumentative?</a:t>
            </a:r>
            <a:endParaRPr lang="id-ID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714512"/>
          </a:xfrm>
        </p:spPr>
        <p:txBody>
          <a:bodyPr>
            <a:noAutofit/>
          </a:bodyPr>
          <a:lstStyle/>
          <a:p>
            <a:r>
              <a:rPr lang="en-US" sz="3200" smtClean="0"/>
              <a:t>(See Figure 1) In terms of </a:t>
            </a:r>
            <a:br>
              <a:rPr lang="en-US" sz="3200" smtClean="0"/>
            </a:br>
            <a:r>
              <a:rPr lang="en-US" sz="2800" smtClean="0"/>
              <a:t>(a) CD, is/are IEEM perspectived or nonperspectived? </a:t>
            </a:r>
            <a:br>
              <a:rPr lang="en-US" sz="2800" smtClean="0"/>
            </a:br>
            <a:r>
              <a:rPr lang="en-US" sz="2800" smtClean="0"/>
              <a:t>(b) distribution across t-SDR, what is the nuance or tone of the text?</a:t>
            </a:r>
            <a:endParaRPr lang="id-ID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43116"/>
            <a:ext cx="4038600" cy="4500593"/>
          </a:xfrm>
        </p:spPr>
        <p:txBody>
          <a:bodyPr/>
          <a:lstStyle/>
          <a:p>
            <a:pPr>
              <a:buNone/>
            </a:pPr>
            <a:r>
              <a:rPr lang="en-US" smtClean="0"/>
              <a:t>(a) IEEM is/are inclined to be found in the nonper-spectived elements; i.o.w adverbials providing clues or background of what the text writer’s standpoint or epistemic stance is (in doubt, un-certain) toward a good number of propositions expressed.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3117"/>
            <a:ext cx="4038600" cy="4211808"/>
          </a:xfrm>
        </p:spPr>
        <p:txBody>
          <a:bodyPr/>
          <a:lstStyle/>
          <a:p>
            <a:pPr>
              <a:buNone/>
            </a:pPr>
            <a:r>
              <a:rPr lang="en-US" smtClean="0"/>
              <a:t>(b) IEEM, notably from possibility, or doubt, and probability subcategory, is/are found across the t-SDR; the nuance or tone they create is that of doubt or uncertain; as an argumentative text, the sample text is not strong enough to be persuasive.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24/10/2015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CF82-7FCA-460D-9B37-F58C542596F3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ICLTE 2015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334</TotalTime>
  <Words>369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Flow</vt:lpstr>
      <vt:lpstr>Slide</vt:lpstr>
      <vt:lpstr>ON THE COMMUNICATIVE DYNAMISM OF INDONESIAN EXPRESSIONS  OF EPISTEMIC MODALITY  E. Sunarto emanuelsunarto@gmail.com English Language Education Study Program Sanata Dharma University Yogyakarta, Indonesia</vt:lpstr>
      <vt:lpstr>Slide 2</vt:lpstr>
      <vt:lpstr>Critical Reading  in academic context</vt:lpstr>
      <vt:lpstr>Text structure of editorials: t-SDR (Bolivar 1996)</vt:lpstr>
      <vt:lpstr>Exp. of epistemic modality &amp; arguing/persuading:</vt:lpstr>
      <vt:lpstr>Communicative Dynamism (CD) (Firbas 1992)</vt:lpstr>
      <vt:lpstr>Slide 7</vt:lpstr>
      <vt:lpstr>Distribution of expressions of epistemic modality across sentence elements and t-SDR in editorials</vt:lpstr>
      <vt:lpstr>(See Figure 1) In terms of  (a) CD, is/are IEEM perspectived or nonperspectived?  (b) distribution across t-SDR, what is the nuance or tone of the text?</vt:lpstr>
      <vt:lpstr>This is just an alternative model of understanding IEEM, coupled with knowledge of text structure of editorials (t-SDR), in the light of Communicative Dynamism (CD), to help readers develop their critical attitudes in academic reading.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80</cp:revision>
  <dcterms:created xsi:type="dcterms:W3CDTF">2015-10-21T02:52:07Z</dcterms:created>
  <dcterms:modified xsi:type="dcterms:W3CDTF">2015-10-22T06:52:41Z</dcterms:modified>
</cp:coreProperties>
</file>