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9" r:id="rId4"/>
    <p:sldId id="257" r:id="rId5"/>
    <p:sldId id="258" r:id="rId6"/>
    <p:sldId id="270" r:id="rId7"/>
    <p:sldId id="259" r:id="rId8"/>
    <p:sldId id="260" r:id="rId9"/>
    <p:sldId id="273" r:id="rId10"/>
    <p:sldId id="275" r:id="rId11"/>
    <p:sldId id="276" r:id="rId12"/>
    <p:sldId id="277" r:id="rId13"/>
    <p:sldId id="278" r:id="rId14"/>
    <p:sldId id="279" r:id="rId15"/>
    <p:sldId id="281" r:id="rId16"/>
    <p:sldId id="261" r:id="rId17"/>
    <p:sldId id="263" r:id="rId18"/>
    <p:sldId id="265" r:id="rId19"/>
    <p:sldId id="266" r:id="rId20"/>
    <p:sldId id="267" r:id="rId21"/>
    <p:sldId id="268" r:id="rId22"/>
    <p:sldId id="264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2018~2022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발생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분포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Kopo03, kopo07, kopo10</a:t>
            </a:r>
          </a:p>
          <a:p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김우석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김찬기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황도연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34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별 강력범죄 데이터로 얻은 결과값 </a:t>
            </a:r>
            <a:r>
              <a:rPr lang="en-US" altLang="ko-KR" dirty="0"/>
              <a:t>(</a:t>
            </a:r>
            <a:r>
              <a:rPr lang="ko-KR" altLang="en-US" dirty="0" smtClean="0"/>
              <a:t>살인미수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81224"/>
            <a:ext cx="11029616" cy="4676775"/>
          </a:xfrm>
        </p:spPr>
      </p:pic>
    </p:spTree>
    <p:extLst>
      <p:ext uri="{BB962C8B-B14F-4D97-AF65-F5344CB8AC3E}">
        <p14:creationId xmlns:p14="http://schemas.microsoft.com/office/powerpoint/2010/main" val="4220283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별 강력범죄 데이터로 얻은 결과값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81224"/>
            <a:ext cx="11029616" cy="4676775"/>
          </a:xfrm>
        </p:spPr>
      </p:pic>
    </p:spTree>
    <p:extLst>
      <p:ext uri="{BB962C8B-B14F-4D97-AF65-F5344CB8AC3E}">
        <p14:creationId xmlns:p14="http://schemas.microsoft.com/office/powerpoint/2010/main" val="2534478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별 강력범죄 데이터로 얻은 결과값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유사강간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81224"/>
            <a:ext cx="11029616" cy="4676775"/>
          </a:xfrm>
        </p:spPr>
      </p:pic>
    </p:spTree>
    <p:extLst>
      <p:ext uri="{BB962C8B-B14F-4D97-AF65-F5344CB8AC3E}">
        <p14:creationId xmlns:p14="http://schemas.microsoft.com/office/powerpoint/2010/main" val="276821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별 강력범죄 데이터로 얻은 결과값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강제추행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181224"/>
            <a:ext cx="11029616" cy="4676775"/>
          </a:xfrm>
        </p:spPr>
      </p:pic>
    </p:spTree>
    <p:extLst>
      <p:ext uri="{BB962C8B-B14F-4D97-AF65-F5344CB8AC3E}">
        <p14:creationId xmlns:p14="http://schemas.microsoft.com/office/powerpoint/2010/main" val="204637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별 강력범죄 데이터로 얻은 결과값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강도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3" y="2181224"/>
            <a:ext cx="11029616" cy="4676775"/>
          </a:xfrm>
        </p:spPr>
      </p:pic>
    </p:spTree>
    <p:extLst>
      <p:ext uri="{BB962C8B-B14F-4D97-AF65-F5344CB8AC3E}">
        <p14:creationId xmlns:p14="http://schemas.microsoft.com/office/powerpoint/2010/main" val="342098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지역 별 강력범죄 데이터로 얻은 결과값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방화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81224"/>
            <a:ext cx="11029616" cy="4676775"/>
          </a:xfrm>
        </p:spPr>
      </p:pic>
    </p:spTree>
    <p:extLst>
      <p:ext uri="{BB962C8B-B14F-4D97-AF65-F5344CB8AC3E}">
        <p14:creationId xmlns:p14="http://schemas.microsoft.com/office/powerpoint/2010/main" val="583663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범죄 발생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구하는 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715956"/>
            <a:ext cx="6480000" cy="5142044"/>
          </a:xfrm>
        </p:spPr>
      </p:pic>
    </p:spTree>
    <p:extLst>
      <p:ext uri="{BB962C8B-B14F-4D97-AF65-F5344CB8AC3E}">
        <p14:creationId xmlns:p14="http://schemas.microsoft.com/office/powerpoint/2010/main" val="42386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  <p:sp>
        <p:nvSpPr>
          <p:cNvPr id="3" name="직사각형 2"/>
          <p:cNvSpPr/>
          <p:nvPr/>
        </p:nvSpPr>
        <p:spPr>
          <a:xfrm>
            <a:off x="847898" y="2194559"/>
            <a:ext cx="731520" cy="29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0.719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79288" y="4491642"/>
            <a:ext cx="731520" cy="29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0.309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616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  <p:sp>
        <p:nvSpPr>
          <p:cNvPr id="4" name="직사각형 3"/>
          <p:cNvSpPr/>
          <p:nvPr/>
        </p:nvSpPr>
        <p:spPr>
          <a:xfrm>
            <a:off x="914400" y="2261061"/>
            <a:ext cx="731520" cy="29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0.722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879288" y="4505497"/>
            <a:ext cx="731520" cy="29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0.304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48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  <p:sp>
        <p:nvSpPr>
          <p:cNvPr id="5" name="직사각형 4"/>
          <p:cNvSpPr/>
          <p:nvPr/>
        </p:nvSpPr>
        <p:spPr>
          <a:xfrm>
            <a:off x="1097280" y="2580126"/>
            <a:ext cx="731520" cy="29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0.669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879288" y="4771504"/>
            <a:ext cx="731520" cy="29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0.252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09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latin typeface="+mn-ea"/>
                <a:cs typeface="함초롬바탕" panose="02030604000101010101" pitchFamily="18" charset="-127"/>
              </a:rPr>
              <a:t>각　지역별　범죄　발생과　인구수에　따른　범죄　발생을　확인하기　위해서　작성함．</a:t>
            </a:r>
            <a:endParaRPr lang="en-US" altLang="ko-KR" dirty="0" smtClean="0">
              <a:latin typeface="+mn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n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n-ea"/>
              <a:cs typeface="함초롬바탕" panose="02030604000101010101" pitchFamily="18" charset="-127"/>
            </a:endParaRPr>
          </a:p>
          <a:p>
            <a:r>
              <a:rPr lang="ko-KR" altLang="en-US" dirty="0" smtClean="0">
                <a:latin typeface="+mn-ea"/>
                <a:cs typeface="함초롬바탕" panose="02030604000101010101" pitchFamily="18" charset="-127"/>
              </a:rPr>
              <a:t>공공데이터포털에서　데이터를　다운로드　하여　</a:t>
            </a:r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2018</a:t>
            </a:r>
            <a:r>
              <a:rPr lang="ko-KR" altLang="en-US" dirty="0" smtClean="0">
                <a:latin typeface="+mn-ea"/>
                <a:cs typeface="함초롬바탕" panose="02030604000101010101" pitchFamily="18" charset="-127"/>
              </a:rPr>
              <a:t>년 </a:t>
            </a:r>
            <a:r>
              <a:rPr lang="en-US" altLang="ko-KR" dirty="0" smtClean="0">
                <a:latin typeface="+mn-ea"/>
                <a:cs typeface="함초롬바탕" panose="02030604000101010101" pitchFamily="18" charset="-127"/>
              </a:rPr>
              <a:t>~ 2022</a:t>
            </a:r>
            <a:r>
              <a:rPr lang="ko-KR" altLang="en-US" dirty="0" smtClean="0">
                <a:latin typeface="+mn-ea"/>
                <a:cs typeface="함초롬바탕" panose="02030604000101010101" pitchFamily="18" charset="-127"/>
              </a:rPr>
              <a:t>년의</a:t>
            </a:r>
            <a:r>
              <a:rPr lang="ko-KR" altLang="en-US" dirty="0" smtClean="0">
                <a:latin typeface="+mn-ea"/>
                <a:cs typeface="함초롬바탕" panose="02030604000101010101" pitchFamily="18" charset="-127"/>
              </a:rPr>
              <a:t>　데이터를　정제하였음．</a:t>
            </a:r>
            <a:endParaRPr lang="en-US" altLang="ko-KR" dirty="0" smtClean="0">
              <a:latin typeface="+mn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n-ea"/>
              <a:cs typeface="함초롬바탕" panose="02030604000101010101" pitchFamily="18" charset="-127"/>
            </a:endParaRPr>
          </a:p>
          <a:p>
            <a:endParaRPr lang="en-US" altLang="ko-KR" dirty="0" smtClean="0">
              <a:latin typeface="+mn-ea"/>
              <a:cs typeface="함초롬바탕" panose="02030604000101010101" pitchFamily="18" charset="-127"/>
            </a:endParaRPr>
          </a:p>
          <a:p>
            <a:r>
              <a:rPr lang="ko-KR" altLang="en-US" sz="1600" dirty="0" smtClean="0">
                <a:latin typeface="+mn-ea"/>
                <a:cs typeface="함초롬바탕" panose="02030604000101010101" pitchFamily="18" charset="-127"/>
              </a:rPr>
              <a:t>경찰청에서　분류한　＇강력범죄＇　항목만　추출하여　전국　지역별　인구수에　</a:t>
            </a:r>
            <a:r>
              <a:rPr lang="ko-KR" altLang="en-US" sz="1600" dirty="0" smtClean="0">
                <a:latin typeface="+mn-ea"/>
                <a:cs typeface="함초롬바탕" panose="02030604000101010101" pitchFamily="18" charset="-127"/>
              </a:rPr>
              <a:t>비례한</a:t>
            </a:r>
            <a:endParaRPr lang="en-US" altLang="ko-KR" sz="1600" dirty="0">
              <a:latin typeface="+mn-ea"/>
              <a:cs typeface="함초롬바탕" panose="02030604000101010101" pitchFamily="18" charset="-127"/>
            </a:endParaRPr>
          </a:p>
          <a:p>
            <a:pPr marL="324000" lvl="1" indent="0">
              <a:buNone/>
            </a:pPr>
            <a:r>
              <a:rPr lang="ko-KR" altLang="en-US" dirty="0" smtClean="0">
                <a:latin typeface="+mn-ea"/>
                <a:cs typeface="함초롬바탕" panose="02030604000101010101" pitchFamily="18" charset="-127"/>
              </a:rPr>
              <a:t>강력범죄의</a:t>
            </a:r>
            <a:r>
              <a:rPr lang="ko-KR" altLang="en-US" dirty="0" smtClean="0">
                <a:latin typeface="+mn-ea"/>
                <a:cs typeface="함초롬바탕" panose="02030604000101010101" pitchFamily="18" charset="-127"/>
              </a:rPr>
              <a:t>　비율을　정리하였음．</a:t>
            </a:r>
            <a:endParaRPr lang="ko-KR" altLang="en-US" dirty="0">
              <a:latin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69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  <p:sp>
        <p:nvSpPr>
          <p:cNvPr id="4" name="직사각형 3"/>
          <p:cNvSpPr/>
          <p:nvPr/>
        </p:nvSpPr>
        <p:spPr>
          <a:xfrm>
            <a:off x="980902" y="2430497"/>
            <a:ext cx="731520" cy="29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0.668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40044" y="4954384"/>
            <a:ext cx="731520" cy="29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0.221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09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연도 별 강력범죄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인구수 비율 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  <p:sp>
        <p:nvSpPr>
          <p:cNvPr id="3" name="직사각형 2"/>
          <p:cNvSpPr/>
          <p:nvPr/>
        </p:nvSpPr>
        <p:spPr>
          <a:xfrm>
            <a:off x="10780295" y="4411579"/>
            <a:ext cx="1034716" cy="521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30778" y="2580126"/>
            <a:ext cx="731520" cy="299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0.666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0780295" y="4672263"/>
            <a:ext cx="731520" cy="282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0.263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1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2018 ~ 2022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지역별 강력범죄 발생 추이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4"/>
          </a:xfrm>
        </p:spPr>
      </p:pic>
    </p:spTree>
    <p:extLst>
      <p:ext uri="{BB962C8B-B14F-4D97-AF65-F5344CB8AC3E}">
        <p14:creationId xmlns:p14="http://schemas.microsoft.com/office/powerpoint/2010/main" val="72635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 COVID-19(2019 </a:t>
            </a:r>
            <a:r>
              <a:rPr lang="ko-KR" altLang="en-US" dirty="0" smtClean="0">
                <a:latin typeface="+mn-ea"/>
              </a:rPr>
              <a:t>후반기 </a:t>
            </a:r>
            <a:r>
              <a:rPr lang="en-US" altLang="ko-KR" dirty="0" smtClean="0">
                <a:latin typeface="+mn-ea"/>
              </a:rPr>
              <a:t>~ 2022 </a:t>
            </a:r>
            <a:r>
              <a:rPr lang="ko-KR" altLang="en-US" dirty="0" smtClean="0">
                <a:latin typeface="+mn-ea"/>
              </a:rPr>
              <a:t>전반기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의 영향으로 인한 </a:t>
            </a:r>
            <a:r>
              <a:rPr lang="ko-KR" altLang="en-US" dirty="0" smtClean="0">
                <a:latin typeface="+mn-ea"/>
              </a:rPr>
              <a:t>전국의 </a:t>
            </a:r>
            <a:r>
              <a:rPr lang="ko-KR" altLang="en-US" dirty="0" err="1" smtClean="0">
                <a:latin typeface="+mn-ea"/>
              </a:rPr>
              <a:t>범죄율이</a:t>
            </a:r>
            <a:r>
              <a:rPr lang="ko-KR" altLang="en-US" dirty="0" smtClean="0">
                <a:latin typeface="+mn-ea"/>
              </a:rPr>
              <a:t> 대체적으로 감소된 것을 확인함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지역 별 확인 결과 </a:t>
            </a:r>
            <a:r>
              <a:rPr lang="en-US" altLang="ko-KR" dirty="0" smtClean="0">
                <a:latin typeface="+mn-ea"/>
              </a:rPr>
              <a:t>‘</a:t>
            </a:r>
            <a:r>
              <a:rPr lang="ko-KR" altLang="en-US" dirty="0" smtClean="0">
                <a:latin typeface="+mn-ea"/>
              </a:rPr>
              <a:t>서울</a:t>
            </a:r>
            <a:r>
              <a:rPr lang="en-US" altLang="ko-KR" dirty="0" smtClean="0">
                <a:latin typeface="+mn-ea"/>
              </a:rPr>
              <a:t>’,  ‘</a:t>
            </a:r>
            <a:r>
              <a:rPr lang="ko-KR" altLang="en-US" dirty="0" smtClean="0">
                <a:latin typeface="+mn-ea"/>
              </a:rPr>
              <a:t>제주</a:t>
            </a:r>
            <a:r>
              <a:rPr lang="en-US" altLang="ko-KR" dirty="0" smtClean="0">
                <a:latin typeface="+mn-ea"/>
              </a:rPr>
              <a:t>’ ,  ‘</a:t>
            </a:r>
            <a:r>
              <a:rPr lang="ko-KR" altLang="en-US" dirty="0" smtClean="0">
                <a:latin typeface="+mn-ea"/>
              </a:rPr>
              <a:t>인천</a:t>
            </a:r>
            <a:r>
              <a:rPr lang="en-US" altLang="ko-KR" dirty="0" smtClean="0">
                <a:latin typeface="+mn-ea"/>
              </a:rPr>
              <a:t>’</a:t>
            </a:r>
            <a:r>
              <a:rPr lang="ko-KR" altLang="en-US" dirty="0" smtClean="0">
                <a:latin typeface="+mn-ea"/>
              </a:rPr>
              <a:t>과 같은 도시는 </a:t>
            </a:r>
            <a:r>
              <a:rPr lang="ko-KR" altLang="en-US" dirty="0" err="1" smtClean="0">
                <a:latin typeface="+mn-ea"/>
              </a:rPr>
              <a:t>범죄율이</a:t>
            </a:r>
            <a:r>
              <a:rPr lang="ko-KR" altLang="en-US" dirty="0" smtClean="0">
                <a:latin typeface="+mn-ea"/>
              </a:rPr>
              <a:t> 높은 반면</a:t>
            </a:r>
            <a:r>
              <a:rPr lang="en-US" altLang="ko-KR" dirty="0" smtClean="0">
                <a:latin typeface="+mn-ea"/>
              </a:rPr>
              <a:t>,</a:t>
            </a:r>
          </a:p>
          <a:p>
            <a:pPr marL="0" lvl="1" indent="0">
              <a:buNone/>
            </a:pPr>
            <a:r>
              <a:rPr lang="en-US" altLang="ko-KR" dirty="0" smtClean="0">
                <a:latin typeface="+mn-ea"/>
              </a:rPr>
              <a:t>  ‘</a:t>
            </a:r>
            <a:r>
              <a:rPr lang="ko-KR" altLang="en-US" dirty="0" smtClean="0">
                <a:latin typeface="+mn-ea"/>
              </a:rPr>
              <a:t>세종</a:t>
            </a:r>
            <a:r>
              <a:rPr lang="en-US" altLang="ko-KR" dirty="0">
                <a:latin typeface="+mn-ea"/>
              </a:rPr>
              <a:t>’ , ‘</a:t>
            </a:r>
            <a:r>
              <a:rPr lang="ko-KR" altLang="en-US" dirty="0">
                <a:latin typeface="+mn-ea"/>
              </a:rPr>
              <a:t>전남</a:t>
            </a:r>
            <a:r>
              <a:rPr lang="en-US" altLang="ko-KR" dirty="0">
                <a:latin typeface="+mn-ea"/>
              </a:rPr>
              <a:t>’ , ‘</a:t>
            </a:r>
            <a:r>
              <a:rPr lang="ko-KR" altLang="en-US" dirty="0">
                <a:latin typeface="+mn-ea"/>
              </a:rPr>
              <a:t>경북</a:t>
            </a:r>
            <a:r>
              <a:rPr lang="en-US" altLang="ko-KR" dirty="0">
                <a:latin typeface="+mn-ea"/>
              </a:rPr>
              <a:t>’</a:t>
            </a:r>
            <a:r>
              <a:rPr lang="ko-KR" altLang="en-US" dirty="0">
                <a:latin typeface="+mn-ea"/>
              </a:rPr>
              <a:t>과 같은 도시는 </a:t>
            </a:r>
            <a:r>
              <a:rPr lang="ko-KR" altLang="en-US" dirty="0" err="1">
                <a:latin typeface="+mn-ea"/>
              </a:rPr>
              <a:t>범죄율이</a:t>
            </a:r>
            <a:r>
              <a:rPr lang="ko-KR" altLang="en-US" dirty="0">
                <a:latin typeface="+mn-ea"/>
              </a:rPr>
              <a:t> 낮은 것으로 확인 되었음</a:t>
            </a:r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en-US" dirty="0" smtClean="0">
                <a:latin typeface="+mn-ea"/>
              </a:rPr>
              <a:t>인구수와 </a:t>
            </a:r>
            <a:r>
              <a:rPr lang="ko-KR" altLang="en-US" dirty="0" err="1" smtClean="0">
                <a:latin typeface="+mn-ea"/>
              </a:rPr>
              <a:t>범죄율은</a:t>
            </a:r>
            <a:r>
              <a:rPr lang="ko-KR" altLang="en-US" dirty="0" smtClean="0">
                <a:latin typeface="+mn-ea"/>
              </a:rPr>
              <a:t> 직접적인 연관이 없다는 결론이 나옴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7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ko-KR" altLang="en-US" dirty="0" smtClean="0"/>
              <a:t>코드 설명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smtClean="0"/>
              <a:t> </a:t>
            </a:r>
            <a:r>
              <a:rPr lang="ko-KR" altLang="en-US" dirty="0" smtClean="0"/>
              <a:t>연도 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범죄 발생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인구수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비율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결론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026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　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정제（강력범죄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）　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5337594" cy="514204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533" y="1715956"/>
            <a:ext cx="5706275" cy="51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　정제　코드로　얻은　결과값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6" cy="5142043"/>
          </a:xfrm>
        </p:spPr>
      </p:pic>
    </p:spTree>
    <p:extLst>
      <p:ext uri="{BB962C8B-B14F-4D97-AF65-F5344CB8AC3E}">
        <p14:creationId xmlns:p14="http://schemas.microsoft.com/office/powerpoint/2010/main" val="423449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자료　정제　코드로　얻은　결과값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715956"/>
            <a:ext cx="11029615" cy="5142043"/>
          </a:xfrm>
        </p:spPr>
      </p:pic>
    </p:spTree>
    <p:extLst>
      <p:ext uri="{BB962C8B-B14F-4D97-AF65-F5344CB8AC3E}">
        <p14:creationId xmlns:p14="http://schemas.microsoft.com/office/powerpoint/2010/main" val="3354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지역　별　강력범죄　합계　구하는　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내용 개체 틀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715956"/>
            <a:ext cx="6480000" cy="5142044"/>
          </a:xfrm>
        </p:spPr>
      </p:pic>
    </p:spTree>
    <p:extLst>
      <p:ext uri="{BB962C8B-B14F-4D97-AF65-F5344CB8AC3E}">
        <p14:creationId xmlns:p14="http://schemas.microsoft.com/office/powerpoint/2010/main" val="424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코드 설명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세부 별 지역을 하나로 합치는 코드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내용 개체 틀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1715956"/>
            <a:ext cx="6480000" cy="5142044"/>
          </a:xfrm>
        </p:spPr>
      </p:pic>
    </p:spTree>
    <p:extLst>
      <p:ext uri="{BB962C8B-B14F-4D97-AF65-F5344CB8AC3E}">
        <p14:creationId xmlns:p14="http://schemas.microsoft.com/office/powerpoint/2010/main" val="254967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지역 별 강력범죄 데이터로 얻은 결과값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살인기수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157160"/>
            <a:ext cx="11029616" cy="4700839"/>
          </a:xfrm>
        </p:spPr>
      </p:pic>
    </p:spTree>
    <p:extLst>
      <p:ext uri="{BB962C8B-B14F-4D97-AF65-F5344CB8AC3E}">
        <p14:creationId xmlns:p14="http://schemas.microsoft.com/office/powerpoint/2010/main" val="239891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분할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분할</Template>
  <TotalTime>163</TotalTime>
  <Words>238</Words>
  <Application>Microsoft Office PowerPoint</Application>
  <PresentationFormat>와이드스크린</PresentationFormat>
  <Paragraphs>57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HY헤드라인M</vt:lpstr>
      <vt:lpstr>함초롬바탕</vt:lpstr>
      <vt:lpstr>휴먼매직체</vt:lpstr>
      <vt:lpstr>Gill Sans MT</vt:lpstr>
      <vt:lpstr>Wingdings 2</vt:lpstr>
      <vt:lpstr>분할</vt:lpstr>
      <vt:lpstr>2018~2022 범죄 발생 / 인구수 분포</vt:lpstr>
      <vt:lpstr>개요</vt:lpstr>
      <vt:lpstr>목차</vt:lpstr>
      <vt:lpstr>코드 설명 : 자료　정제（강력범죄）　코드</vt:lpstr>
      <vt:lpstr>자료　정제　코드로　얻은　결과값</vt:lpstr>
      <vt:lpstr>자료　정제　코드로　얻은　결과값</vt:lpstr>
      <vt:lpstr>코드 설명 : 지역　별　강력범죄　합계　구하는　코드</vt:lpstr>
      <vt:lpstr>코드 설명 : 세부 별 지역을 하나로 합치는 코드</vt:lpstr>
      <vt:lpstr>지역 별 강력범죄 데이터로 얻은 결과값 (살인기수)</vt:lpstr>
      <vt:lpstr>지역 별 강력범죄 데이터로 얻은 결과값 (살인미수)</vt:lpstr>
      <vt:lpstr>지역 별 강력범죄 데이터로 얻은 결과값 (강간)</vt:lpstr>
      <vt:lpstr>지역 별 강력범죄 데이터로 얻은 결과값 (유사강간)</vt:lpstr>
      <vt:lpstr>지역 별 강력범죄 데이터로 얻은 결과값 (강제추행)</vt:lpstr>
      <vt:lpstr>지역 별 강력범죄 데이터로 얻은 결과값 (강도)</vt:lpstr>
      <vt:lpstr>지역 별 강력범죄 데이터로 얻은 결과값 (방화)</vt:lpstr>
      <vt:lpstr>코드 설명 : 범죄 발생 / 인구수 비율 구하는 코드</vt:lpstr>
      <vt:lpstr>연도 별 강력범죄 / 인구수 비율 </vt:lpstr>
      <vt:lpstr>연도 별 강력범죄 / 인구수 비율 </vt:lpstr>
      <vt:lpstr>연도 별 강력범죄 / 인구수 비율 </vt:lpstr>
      <vt:lpstr>연도 별 강력범죄 / 인구수 비율 </vt:lpstr>
      <vt:lpstr>연도 별 강력범죄 / 인구수 비율 </vt:lpstr>
      <vt:lpstr>2018 ~ 2022 지역별 강력범죄 발생 추이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2025-02-21T02:15:25Z</dcterms:created>
  <dcterms:modified xsi:type="dcterms:W3CDTF">2025-02-21T07:03:04Z</dcterms:modified>
</cp:coreProperties>
</file>