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315" r:id="rId3"/>
    <p:sldId id="377" r:id="rId4"/>
    <p:sldId id="379" r:id="rId5"/>
    <p:sldId id="318" r:id="rId6"/>
    <p:sldId id="378" r:id="rId7"/>
    <p:sldId id="365" r:id="rId8"/>
    <p:sldId id="324" r:id="rId9"/>
    <p:sldId id="394" r:id="rId10"/>
    <p:sldId id="380" r:id="rId11"/>
    <p:sldId id="382" r:id="rId12"/>
    <p:sldId id="390" r:id="rId13"/>
    <p:sldId id="384" r:id="rId14"/>
    <p:sldId id="393" r:id="rId15"/>
    <p:sldId id="387" r:id="rId16"/>
    <p:sldId id="388" r:id="rId17"/>
    <p:sldId id="385" r:id="rId18"/>
    <p:sldId id="389" r:id="rId19"/>
    <p:sldId id="29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79"/>
            <p14:sldId id="318"/>
            <p14:sldId id="378"/>
            <p14:sldId id="365"/>
            <p14:sldId id="324"/>
            <p14:sldId id="394"/>
            <p14:sldId id="380"/>
            <p14:sldId id="382"/>
            <p14:sldId id="390"/>
            <p14:sldId id="384"/>
            <p14:sldId id="393"/>
            <p14:sldId id="387"/>
            <p14:sldId id="388"/>
            <p14:sldId id="385"/>
            <p14:sldId id="389"/>
            <p14:sldId id="294"/>
          </p14:sldIdLst>
        </p14:section>
        <p14:section name="설계단계" id="{079FB007-4044-4E60-AD09-4E9512A543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9"/>
    <a:srgbClr val="FFFFFF"/>
    <a:srgbClr val="FFFFCC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97" d="100"/>
          <a:sy n="97" d="100"/>
        </p:scale>
        <p:origin x="10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4822" y="3939297"/>
            <a:ext cx="70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IOT</a:t>
            </a:r>
            <a:r>
              <a:rPr lang="ko-KR" altLang="en-US" sz="2400" b="1" spc="-150" dirty="0">
                <a:solidFill>
                  <a:srgbClr val="77787B"/>
                </a:solidFill>
              </a:rPr>
              <a:t>기술을 활용한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반려묘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스마트 화장실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. 8. 19.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이선관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이택기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이재욱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 </a:t>
            </a: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FB855-8247-2EB8-11EF-C13E6455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86638"/>
              </p:ext>
            </p:extLst>
          </p:nvPr>
        </p:nvGraphicFramePr>
        <p:xfrm>
          <a:off x="2123729" y="1382080"/>
          <a:ext cx="6780207" cy="2468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831">
                  <a:extLst>
                    <a:ext uri="{9D8B030D-6E8A-4147-A177-3AD203B41FA5}">
                      <a16:colId xmlns:a16="http://schemas.microsoft.com/office/drawing/2014/main" val="2186781424"/>
                    </a:ext>
                  </a:extLst>
                </a:gridCol>
                <a:gridCol w="2154154">
                  <a:extLst>
                    <a:ext uri="{9D8B030D-6E8A-4147-A177-3AD203B41FA5}">
                      <a16:colId xmlns:a16="http://schemas.microsoft.com/office/drawing/2014/main" val="2848048841"/>
                    </a:ext>
                  </a:extLst>
                </a:gridCol>
                <a:gridCol w="3553222">
                  <a:extLst>
                    <a:ext uri="{9D8B030D-6E8A-4147-A177-3AD203B41FA5}">
                      <a16:colId xmlns:a16="http://schemas.microsoft.com/office/drawing/2014/main" val="1117852251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명칭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기능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02474328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en-US" sz="1000" kern="0" dirty="0" err="1">
                          <a:effectLst/>
                        </a:rPr>
                        <a:t>Wifi</a:t>
                      </a:r>
                      <a:r>
                        <a:rPr lang="en-US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모듈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네트워크를 통해 사용자의 입력</a:t>
                      </a:r>
                      <a:r>
                        <a:rPr lang="en-US" sz="1000" kern="0" dirty="0">
                          <a:effectLst/>
                        </a:rPr>
                        <a:t>, </a:t>
                      </a:r>
                      <a:r>
                        <a:rPr lang="ko-KR" sz="1000" kern="0" dirty="0">
                          <a:effectLst/>
                        </a:rPr>
                        <a:t>출력을 담당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네트워크를 통해 사용자에게 입력을 받고 컴퓨터 모듈로 명령을 전달함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컴퓨터 모듈에서 받은 정보를 네트워크를 통해 다시 사용자에게 전달함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92454653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컴퓨터 모듈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정보 취합 후 출력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해당 기기의 본체에 해당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모든 정보를 받고 취합하여 각 모듈로 전달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모든 명령과 정보 처리를 담당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1582485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무게센서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무게 측정으로 </a:t>
                      </a:r>
                      <a:endParaRPr lang="ko-KR" sz="1000" kern="10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고양이의 출입 감지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고양이의 출입 감지 시 제품 작동 시작 및 종료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0396495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BE7DA53-2F6F-C532-4736-1B39DCE8F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62" t="5501" r="12795" b="13080"/>
          <a:stretch/>
        </p:blipFill>
        <p:spPr>
          <a:xfrm>
            <a:off x="323528" y="1297964"/>
            <a:ext cx="1232346" cy="26600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D7ECF2-6655-D653-B67E-764997AA7D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84" t="10831" r="10343" b="9151"/>
          <a:stretch/>
        </p:blipFill>
        <p:spPr>
          <a:xfrm>
            <a:off x="323528" y="4071775"/>
            <a:ext cx="1232346" cy="2660016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DBE3809-F17A-3DB2-8B90-5B6D4991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59609"/>
              </p:ext>
            </p:extLst>
          </p:nvPr>
        </p:nvGraphicFramePr>
        <p:xfrm>
          <a:off x="2123729" y="4411278"/>
          <a:ext cx="6752584" cy="1981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460">
                  <a:extLst>
                    <a:ext uri="{9D8B030D-6E8A-4147-A177-3AD203B41FA5}">
                      <a16:colId xmlns:a16="http://schemas.microsoft.com/office/drawing/2014/main" val="366742833"/>
                    </a:ext>
                  </a:extLst>
                </a:gridCol>
                <a:gridCol w="2145378">
                  <a:extLst>
                    <a:ext uri="{9D8B030D-6E8A-4147-A177-3AD203B41FA5}">
                      <a16:colId xmlns:a16="http://schemas.microsoft.com/office/drawing/2014/main" val="2929768008"/>
                    </a:ext>
                  </a:extLst>
                </a:gridCol>
                <a:gridCol w="3538746">
                  <a:extLst>
                    <a:ext uri="{9D8B030D-6E8A-4147-A177-3AD203B41FA5}">
                      <a16:colId xmlns:a16="http://schemas.microsoft.com/office/drawing/2014/main" val="3257004577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명칭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기능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7864931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altLang="en-US" sz="1000" kern="0" dirty="0">
                          <a:effectLst/>
                        </a:rPr>
                        <a:t>스텝</a:t>
                      </a:r>
                      <a:r>
                        <a:rPr lang="en-US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모터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전원을 받고 동력을 생성함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전기를 통해 동력을 생성하는 역할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컴퓨터 모듈에서 받은 명령을 단순수행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8336283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기판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제어창에서 명령을 받고 구동부를 작동시킴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제어장치를 포함</a:t>
                      </a:r>
                      <a:r>
                        <a:rPr lang="en-US" sz="1000" kern="0">
                          <a:effectLst/>
                        </a:rPr>
                        <a:t>, </a:t>
                      </a:r>
                      <a:r>
                        <a:rPr lang="ko-KR" sz="1000" kern="0">
                          <a:effectLst/>
                        </a:rPr>
                        <a:t>명령을 전달하는 기판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모터를 돌리게 하고 동력전달장치를 가동시킴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또한 정지를 관여함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0440207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동력전달장치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모터에서 발생된 운동에너지를 작동부로 전달함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모터에서 받은 동력을 작동부로 </a:t>
                      </a:r>
                      <a:r>
                        <a:rPr lang="ko-KR" sz="1000" kern="0" dirty="0" err="1">
                          <a:effectLst/>
                        </a:rPr>
                        <a:t>전달시킴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1430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5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082A4D-7AE2-F095-06C3-89C759E35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26158"/>
              </p:ext>
            </p:extLst>
          </p:nvPr>
        </p:nvGraphicFramePr>
        <p:xfrm>
          <a:off x="1979713" y="1716407"/>
          <a:ext cx="6586654" cy="1955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205">
                  <a:extLst>
                    <a:ext uri="{9D8B030D-6E8A-4147-A177-3AD203B41FA5}">
                      <a16:colId xmlns:a16="http://schemas.microsoft.com/office/drawing/2014/main" val="3206546643"/>
                    </a:ext>
                  </a:extLst>
                </a:gridCol>
                <a:gridCol w="2092660">
                  <a:extLst>
                    <a:ext uri="{9D8B030D-6E8A-4147-A177-3AD203B41FA5}">
                      <a16:colId xmlns:a16="http://schemas.microsoft.com/office/drawing/2014/main" val="2014364060"/>
                    </a:ext>
                  </a:extLst>
                </a:gridCol>
                <a:gridCol w="3451789">
                  <a:extLst>
                    <a:ext uri="{9D8B030D-6E8A-4147-A177-3AD203B41FA5}">
                      <a16:colId xmlns:a16="http://schemas.microsoft.com/office/drawing/2014/main" val="490524282"/>
                    </a:ext>
                  </a:extLst>
                </a:gridCol>
              </a:tblGrid>
              <a:tr h="218242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명칭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기능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27499980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본체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동력을 받아 회전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동력 전달 장치로부터 동력을 전달받아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회전함으로써 내부의 배변을 걸러냄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56863943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스위치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사용자의 직접 입력을 받음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외부에 돌출된 기계식 버튼의 스위치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사용자의 입력을 직접 받아 컴퓨터 모듈로 전달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58608865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앱 연동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라돈 수치측정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앱 연동을 통해 핸드폰 등의 기기로 제품의 배변처리 등을 제품과 떨어져 있을 때 원격으로 제어하게 해주며</a:t>
                      </a:r>
                      <a:r>
                        <a:rPr lang="en-US" sz="1000" kern="0" dirty="0">
                          <a:effectLst/>
                        </a:rPr>
                        <a:t>, </a:t>
                      </a:r>
                      <a:r>
                        <a:rPr lang="ko-KR" sz="1000" kern="0" dirty="0">
                          <a:effectLst/>
                        </a:rPr>
                        <a:t>산출된 무게와 라돈 수치 등을 가시화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83616951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F6D7907-3011-BB24-FEA5-DA955E68B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86" t="4735" r="23250" b="6180"/>
          <a:stretch/>
        </p:blipFill>
        <p:spPr>
          <a:xfrm>
            <a:off x="323528" y="1316706"/>
            <a:ext cx="1123309" cy="270682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668A79-ACF9-4199-020B-98DEEF02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65437"/>
              </p:ext>
            </p:extLst>
          </p:nvPr>
        </p:nvGraphicFramePr>
        <p:xfrm>
          <a:off x="1945191" y="4646509"/>
          <a:ext cx="6586654" cy="1518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205">
                  <a:extLst>
                    <a:ext uri="{9D8B030D-6E8A-4147-A177-3AD203B41FA5}">
                      <a16:colId xmlns:a16="http://schemas.microsoft.com/office/drawing/2014/main" val="2226848471"/>
                    </a:ext>
                  </a:extLst>
                </a:gridCol>
                <a:gridCol w="2092660">
                  <a:extLst>
                    <a:ext uri="{9D8B030D-6E8A-4147-A177-3AD203B41FA5}">
                      <a16:colId xmlns:a16="http://schemas.microsoft.com/office/drawing/2014/main" val="3808626050"/>
                    </a:ext>
                  </a:extLst>
                </a:gridCol>
                <a:gridCol w="3451789">
                  <a:extLst>
                    <a:ext uri="{9D8B030D-6E8A-4147-A177-3AD203B41FA5}">
                      <a16:colId xmlns:a16="http://schemas.microsoft.com/office/drawing/2014/main" val="3507646301"/>
                    </a:ext>
                  </a:extLst>
                </a:gridCol>
              </a:tblGrid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명칭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기능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6106138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무게센서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무게를 측정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고양이 및 변의 무게를 감지하여 화장실의 내부 상황 파악 및 간단한 검진 가능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95557925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탈취 필터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배변의 냄새 억제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배변의 냄새를 억제하는 필터</a:t>
                      </a:r>
                      <a:endParaRPr lang="ko-KR" sz="1000" kern="100">
                        <a:effectLst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배변통 안쪽 장착하기 쉽게 설계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5687747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라돈 센서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</a:pPr>
                      <a:r>
                        <a:rPr lang="ko-KR" sz="1000" kern="0">
                          <a:effectLst/>
                        </a:rPr>
                        <a:t>라돈 수치측정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60000"/>
                        </a:lnSpc>
                      </a:pPr>
                      <a:r>
                        <a:rPr lang="ko-KR" sz="1000" kern="0" dirty="0">
                          <a:effectLst/>
                        </a:rPr>
                        <a:t>모래에서 발생하는 라돈 수치를 측정함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4576885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6ED94DD-0591-60C0-5927-0C78B81EBF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33" t="12267" r="17241" b="15788"/>
          <a:stretch/>
        </p:blipFill>
        <p:spPr>
          <a:xfrm>
            <a:off x="273114" y="4052492"/>
            <a:ext cx="1224136" cy="27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센서 구성도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ABF7F9-5A97-18A9-1F41-EC326801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1916832"/>
            <a:ext cx="88880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5B48E4-3F97-F936-0757-E9420194A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08" y="1340769"/>
            <a:ext cx="598698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12537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19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969326" y="3123036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IoT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968597" y="4620240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측정값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저장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>
            <a:cxnSpLocks/>
            <a:endCxn id="125" idx="0"/>
          </p:cNvCxnSpPr>
          <p:nvPr/>
        </p:nvCxnSpPr>
        <p:spPr>
          <a:xfrm flipH="1">
            <a:off x="2696080" y="3469195"/>
            <a:ext cx="1588" cy="254569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509934" y="4413010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endCxn id="84" idx="3"/>
          </p:cNvCxnSpPr>
          <p:nvPr/>
        </p:nvCxnSpPr>
        <p:spPr>
          <a:xfrm flipV="1">
            <a:off x="3408459" y="3277818"/>
            <a:ext cx="729" cy="753512"/>
          </a:xfrm>
          <a:prstGeom prst="bentConnector3">
            <a:avLst>
              <a:gd name="adj1" fmla="val 31458025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388469" y="3305931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4772779" y="3123036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측정값 송신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5751567" y="3691647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고양이 무게 측정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5728077" y="4416233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 무게 측정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5745123" y="5181610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라돈 수치 측정</a:t>
            </a:r>
          </a:p>
        </p:txBody>
      </p:sp>
      <p:cxnSp>
        <p:nvCxnSpPr>
          <p:cNvPr id="98" name="직선 연결선 97"/>
          <p:cNvCxnSpPr/>
          <p:nvPr/>
        </p:nvCxnSpPr>
        <p:spPr>
          <a:xfrm>
            <a:off x="5384760" y="3871533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>
            <a:cxnSpLocks/>
          </p:cNvCxnSpPr>
          <p:nvPr/>
        </p:nvCxnSpPr>
        <p:spPr>
          <a:xfrm flipV="1">
            <a:off x="5384760" y="3717032"/>
            <a:ext cx="0" cy="1810072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5704593" y="3009847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420969" y="5688161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2623819" y="5658402"/>
            <a:ext cx="233749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측정 옵션을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424081" y="5935471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2658270" y="5907676"/>
            <a:ext cx="4506362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에서 선택한 사항을 핸드폰으로 실시간 모니터링 기능 및 알림을 송신한다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3108943" y="300984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986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toilet </a:t>
                      </a:r>
                      <a:r>
                        <a:rPr lang="en-US" altLang="ko-KR" sz="1000" dirty="0" err="1"/>
                        <a:t>monitor_CWCT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배변처리기 모니터링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2022.  7.  12.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자동 배변처리기의 고양이 및 변의 무게 측정값과 라돈 수치 측정값의 실시간 모니터링을 제공해주는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이재욱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243B89CB-B713-4B0B-E62E-CF64FA34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014DC6-A27E-5859-4016-12D0A1B91BA2}"/>
              </a:ext>
            </a:extLst>
          </p:cNvPr>
          <p:cNvCxnSpPr>
            <a:cxnSpLocks/>
          </p:cNvCxnSpPr>
          <p:nvPr/>
        </p:nvCxnSpPr>
        <p:spPr>
          <a:xfrm flipV="1">
            <a:off x="5384760" y="3499071"/>
            <a:ext cx="0" cy="22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334D10-F519-AC07-E9A5-386D9CE367CA}"/>
              </a:ext>
            </a:extLst>
          </p:cNvPr>
          <p:cNvCxnSpPr>
            <a:cxnSpLocks/>
          </p:cNvCxnSpPr>
          <p:nvPr/>
        </p:nvCxnSpPr>
        <p:spPr>
          <a:xfrm flipH="1">
            <a:off x="2696080" y="5527104"/>
            <a:ext cx="2688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5A3650-A809-0763-C499-53C270C5B208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2688528" y="5159990"/>
            <a:ext cx="7552" cy="36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218D9B0-B560-A971-0269-2B5E2E9D711E}"/>
              </a:ext>
            </a:extLst>
          </p:cNvPr>
          <p:cNvCxnSpPr/>
          <p:nvPr/>
        </p:nvCxnSpPr>
        <p:spPr>
          <a:xfrm>
            <a:off x="5375519" y="459239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085C55A-07DC-9A0D-B1AF-3CCCE7693DA4}"/>
              </a:ext>
            </a:extLst>
          </p:cNvPr>
          <p:cNvCxnSpPr/>
          <p:nvPr/>
        </p:nvCxnSpPr>
        <p:spPr>
          <a:xfrm>
            <a:off x="5393100" y="5361685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25" name="Rectangle 41">
            <a:extLst>
              <a:ext uri="{FF2B5EF4-FFF2-40B4-BE49-F238E27FC236}">
                <a16:creationId xmlns:a16="http://schemas.microsoft.com/office/drawing/2014/main" id="{79B65D1A-A4B1-BF03-855C-FBCB3CF5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99" y="3723764"/>
            <a:ext cx="1223962" cy="501318"/>
          </a:xfrm>
          <a:prstGeom prst="rect">
            <a:avLst/>
          </a:prstGeom>
          <a:solidFill>
            <a:srgbClr val="FFFFE9"/>
          </a:solidFill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측정 옵션 선택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고양이 무게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무게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라돈 수치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70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ECFB2A-C780-28EA-45B4-E8216B905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55679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83993D5-820D-4E09-AB70-FD57542B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3" y="2276872"/>
            <a:ext cx="712569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참조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DA92E2-39D2-1B5B-CB32-2EF03FDB5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0525"/>
              </p:ext>
            </p:extLst>
          </p:nvPr>
        </p:nvGraphicFramePr>
        <p:xfrm>
          <a:off x="323528" y="1227456"/>
          <a:ext cx="8208912" cy="49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66">
                  <a:extLst>
                    <a:ext uri="{9D8B030D-6E8A-4147-A177-3AD203B41FA5}">
                      <a16:colId xmlns:a16="http://schemas.microsoft.com/office/drawing/2014/main" val="3397411912"/>
                    </a:ext>
                  </a:extLst>
                </a:gridCol>
                <a:gridCol w="1273128">
                  <a:extLst>
                    <a:ext uri="{9D8B030D-6E8A-4147-A177-3AD203B41FA5}">
                      <a16:colId xmlns:a16="http://schemas.microsoft.com/office/drawing/2014/main" val="3678376539"/>
                    </a:ext>
                  </a:extLst>
                </a:gridCol>
                <a:gridCol w="2785859">
                  <a:extLst>
                    <a:ext uri="{9D8B030D-6E8A-4147-A177-3AD203B41FA5}">
                      <a16:colId xmlns:a16="http://schemas.microsoft.com/office/drawing/2014/main" val="203366734"/>
                    </a:ext>
                  </a:extLst>
                </a:gridCol>
                <a:gridCol w="2785859">
                  <a:extLst>
                    <a:ext uri="{9D8B030D-6E8A-4147-A177-3AD203B41FA5}">
                      <a16:colId xmlns:a16="http://schemas.microsoft.com/office/drawing/2014/main" val="72500135"/>
                    </a:ext>
                  </a:extLst>
                </a:gridCol>
              </a:tblGrid>
              <a:tr h="42219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sz="1500" kern="100" dirty="0">
                          <a:effectLst/>
                          <a:latin typeface="+mn-lt"/>
                        </a:rPr>
                        <a:t>구분</a:t>
                      </a:r>
                      <a:endParaRPr lang="ko-KR" sz="15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altLang="en-US" sz="1500" kern="100" dirty="0">
                          <a:effectLst/>
                          <a:latin typeface="+mn-lt"/>
                        </a:rPr>
                        <a:t>항목</a:t>
                      </a:r>
                      <a:endParaRPr lang="ko-KR" sz="15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altLang="en-US" sz="1500" kern="100" dirty="0">
                          <a:effectLst/>
                          <a:latin typeface="+mn-lt"/>
                        </a:rPr>
                        <a:t>적용내역</a:t>
                      </a:r>
                      <a:endParaRPr lang="ko-KR" sz="15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834226179"/>
                  </a:ext>
                </a:extLst>
              </a:tr>
              <a:tr h="503604">
                <a:tc rowSpan="2"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500" kern="100" dirty="0">
                          <a:effectLst/>
                          <a:latin typeface="+mn-lt"/>
                        </a:rPr>
                        <a:t>S/W</a:t>
                      </a:r>
                      <a:br>
                        <a:rPr lang="en-US" sz="1500" kern="100" dirty="0">
                          <a:effectLst/>
                          <a:latin typeface="+mn-lt"/>
                        </a:rPr>
                      </a:br>
                      <a:r>
                        <a:rPr lang="ko-KR" altLang="en-US" sz="1500" kern="100" dirty="0">
                          <a:effectLst/>
                          <a:latin typeface="+mn-lt"/>
                        </a:rPr>
                        <a:t>개발환경</a:t>
                      </a:r>
                      <a:endParaRPr lang="ko-KR" sz="15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2" hMerge="1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err="1">
                          <a:effectLst/>
                          <a:latin typeface="+mn-lt"/>
                        </a:rPr>
                        <a:t>Wifi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모듈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미정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네트워크를 통해 사용자에게 입력을 받고 컴퓨터 모듈로 명령을 전달함 </a:t>
                      </a:r>
                      <a:endParaRPr lang="en-US" altLang="ko-KR" sz="1200" kern="100" dirty="0">
                        <a:effectLst/>
                        <a:latin typeface="+mn-lt"/>
                      </a:endParaRPr>
                    </a:p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컴퓨터 모듈에서 받은 정보를 네트워크를 통해 다시 사용자에게 전달함</a:t>
                      </a:r>
                      <a:endParaRPr lang="en-US" altLang="ko-KR" sz="1200" kern="100" dirty="0">
                        <a:effectLst/>
                        <a:latin typeface="+mn-lt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128702623"/>
                  </a:ext>
                </a:extLst>
              </a:tr>
              <a:tr h="72351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en-US" sz="1200" b="0" kern="100" dirty="0">
                          <a:effectLst/>
                          <a:latin typeface="+mn-lt"/>
                        </a:rPr>
                        <a:t> 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29329196"/>
                  </a:ext>
                </a:extLst>
              </a:tr>
              <a:tr h="555349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en-US" sz="1500" kern="100">
                          <a:effectLst/>
                          <a:latin typeface="+mn-lt"/>
                        </a:rPr>
                        <a:t>H/W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altLang="en-US" sz="1500" kern="100">
                          <a:effectLst/>
                          <a:latin typeface="+mn-lt"/>
                        </a:rPr>
                        <a:t>구성장비</a:t>
                      </a:r>
                      <a:endParaRPr lang="ko-KR" sz="15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디바이스</a:t>
                      </a:r>
                      <a:endParaRPr lang="en-US" altLang="ko-KR" sz="1200" kern="100" dirty="0">
                        <a:effectLst/>
                        <a:latin typeface="+mn-lt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컴퓨터 모듈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미정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)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제품의 </a:t>
                      </a:r>
                      <a:r>
                        <a:rPr lang="ko-KR" altLang="ko-K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구동부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센서와 결합하여 고양이의 출입을 통한 제품의 작동 자동제어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13962823"/>
                  </a:ext>
                </a:extLst>
              </a:tr>
              <a:tr h="912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altLang="en-US" sz="1200" kern="100" dirty="0" err="1">
                          <a:effectLst/>
                          <a:latin typeface="+mn-lt"/>
                        </a:rPr>
                        <a:t>아두이노</a:t>
                      </a: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 호환 </a:t>
                      </a: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5V </a:t>
                      </a: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스텝모터</a:t>
                      </a:r>
                      <a:endParaRPr lang="en-US" altLang="ko-KR" sz="1200" kern="100" dirty="0">
                        <a:effectLst/>
                        <a:latin typeface="+mn-lt"/>
                      </a:endParaRPr>
                    </a:p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en-US" altLang="ko-KR" sz="1200" kern="100" dirty="0">
                          <a:effectLst/>
                          <a:latin typeface="+mn-lt"/>
                        </a:rPr>
                        <a:t>[SZH-EK060]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모터의 동력을 통한 제품의 다양한 각도의 회전운동을 통해 배변처리 및 모래 평탄화 진행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85150851"/>
                  </a:ext>
                </a:extLst>
              </a:tr>
              <a:tr h="899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</a:pPr>
                      <a:r>
                        <a:rPr lang="ko-KR" altLang="en-US" sz="1200" kern="100" dirty="0">
                          <a:effectLst/>
                          <a:latin typeface="+mn-lt"/>
                        </a:rPr>
                        <a:t>센서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저가형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선식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로드셀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(50Kg)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변의 잔류를 무게 측정을 통해 확인할 수 있으며 그 신호에 의해 반복 작동 필요 판단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5672719"/>
                  </a:ext>
                </a:extLst>
              </a:tr>
              <a:tr h="586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3000"/>
                        </a:lnSpc>
                      </a:pP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감마센서 모듈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(GDK101)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3000"/>
                        </a:lnSpc>
                      </a:pPr>
                      <a:r>
                        <a:rPr 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배변용 모래의 라돈 수치를 측정하여 모래의 교체 필요성 확인 및 사고 예방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8958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7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 소스코드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06EB0E-4B0E-E1BE-031B-442B1279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FF034-227F-D1AE-4C3B-143F77386499}"/>
              </a:ext>
            </a:extLst>
          </p:cNvPr>
          <p:cNvSpPr txBox="1"/>
          <p:nvPr/>
        </p:nvSpPr>
        <p:spPr>
          <a:xfrm>
            <a:off x="755576" y="1377707"/>
            <a:ext cx="39604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#define motorPin1 2 // IN1</a:t>
            </a:r>
          </a:p>
          <a:p>
            <a:r>
              <a:rPr lang="en-US" altLang="ko-KR" sz="1000"/>
              <a:t>#define motorPin2 3 // IN2</a:t>
            </a:r>
          </a:p>
          <a:p>
            <a:r>
              <a:rPr lang="en-US" altLang="ko-KR" sz="1000"/>
              <a:t>#define motorPin3 4 // IN3</a:t>
            </a:r>
          </a:p>
          <a:p>
            <a:r>
              <a:rPr lang="en-US" altLang="ko-KR" sz="1000"/>
              <a:t>#define motorPin4 5 // IN4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#define step 2048 // 1</a:t>
            </a:r>
            <a:r>
              <a:rPr lang="ko-KR" altLang="en-US" sz="1000"/>
              <a:t>봐퀴 스텝수</a:t>
            </a:r>
          </a:p>
          <a:p>
            <a:endParaRPr lang="ko-KR" altLang="en-US" sz="1000"/>
          </a:p>
          <a:p>
            <a:r>
              <a:rPr lang="en-US" altLang="ko-KR" sz="1000"/>
              <a:t>// </a:t>
            </a:r>
            <a:r>
              <a:rPr lang="ko-KR" altLang="en-US" sz="1000"/>
              <a:t>모터 회전 </a:t>
            </a:r>
            <a:r>
              <a:rPr lang="en-US" altLang="ko-KR" sz="1000"/>
              <a:t>Loop </a:t>
            </a:r>
            <a:r>
              <a:rPr lang="ko-KR" altLang="en-US" sz="1000"/>
              <a:t>문 구현을 간단하게 하기위해 핀 배열 선언</a:t>
            </a:r>
          </a:p>
          <a:p>
            <a:r>
              <a:rPr lang="en-US" altLang="ko-KR" sz="1000"/>
              <a:t>int pinArray[4] = { motorPin1, motorPin2, motorPin3, motorPin4 };</a:t>
            </a:r>
          </a:p>
          <a:p>
            <a:endParaRPr lang="en-US" altLang="ko-KR" sz="1000"/>
          </a:p>
          <a:p>
            <a:r>
              <a:rPr lang="en-US" altLang="ko-KR" sz="1000"/>
              <a:t>// CW </a:t>
            </a:r>
            <a:r>
              <a:rPr lang="ko-KR" altLang="en-US" sz="1000"/>
              <a:t>시계방향 데이터 전송</a:t>
            </a:r>
          </a:p>
          <a:p>
            <a:r>
              <a:rPr lang="en-US" altLang="ko-KR" sz="1000"/>
              <a:t>int CW[4] = {</a:t>
            </a:r>
          </a:p>
          <a:p>
            <a:r>
              <a:rPr lang="en-US" altLang="ko-KR" sz="1000"/>
              <a:t>                0b1000,</a:t>
            </a:r>
          </a:p>
          <a:p>
            <a:r>
              <a:rPr lang="en-US" altLang="ko-KR" sz="1000"/>
              <a:t>                0b0100,</a:t>
            </a:r>
          </a:p>
          <a:p>
            <a:r>
              <a:rPr lang="en-US" altLang="ko-KR" sz="1000"/>
              <a:t>                0b0010,</a:t>
            </a:r>
          </a:p>
          <a:p>
            <a:r>
              <a:rPr lang="en-US" altLang="ko-KR" sz="1000"/>
              <a:t>                0b0001</a:t>
            </a:r>
          </a:p>
          <a:p>
            <a:r>
              <a:rPr lang="en-US" altLang="ko-KR" sz="1000"/>
              <a:t>            };</a:t>
            </a:r>
          </a:p>
          <a:p>
            <a:r>
              <a:rPr lang="en-US" altLang="ko-KR" sz="1000"/>
              <a:t> </a:t>
            </a:r>
          </a:p>
          <a:p>
            <a:r>
              <a:rPr lang="en-US" altLang="ko-KR" sz="1000"/>
              <a:t>int CCW[4] = {</a:t>
            </a:r>
          </a:p>
          <a:p>
            <a:r>
              <a:rPr lang="en-US" altLang="ko-KR" sz="1000"/>
              <a:t>                0b0001,</a:t>
            </a:r>
          </a:p>
          <a:p>
            <a:r>
              <a:rPr lang="en-US" altLang="ko-KR" sz="1000"/>
              <a:t>                0b0010,</a:t>
            </a:r>
          </a:p>
          <a:p>
            <a:r>
              <a:rPr lang="en-US" altLang="ko-KR" sz="1000"/>
              <a:t>                0b0100,</a:t>
            </a:r>
          </a:p>
          <a:p>
            <a:r>
              <a:rPr lang="en-US" altLang="ko-KR" sz="1000"/>
              <a:t>                0b1000</a:t>
            </a:r>
          </a:p>
          <a:p>
            <a:r>
              <a:rPr lang="en-US" altLang="ko-KR" sz="1000"/>
              <a:t>            };</a:t>
            </a:r>
          </a:p>
          <a:p>
            <a:endParaRPr lang="en-US" altLang="ko-KR" sz="1000"/>
          </a:p>
          <a:p>
            <a:r>
              <a:rPr lang="en-US" altLang="ko-KR" sz="1000"/>
              <a:t>void setup(){</a:t>
            </a:r>
          </a:p>
          <a:p>
            <a:r>
              <a:rPr lang="en-US" altLang="ko-KR" sz="1000"/>
              <a:t>  // </a:t>
            </a:r>
            <a:r>
              <a:rPr lang="ko-KR" altLang="en-US" sz="1000"/>
              <a:t>핀모드 설정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// </a:t>
            </a:r>
            <a:r>
              <a:rPr lang="ko-KR" altLang="en-US" sz="1000"/>
              <a:t>스텝모터 드라이브 보드의 </a:t>
            </a:r>
            <a:r>
              <a:rPr lang="en-US" altLang="ko-KR" sz="1000"/>
              <a:t>IN </a:t>
            </a:r>
            <a:r>
              <a:rPr lang="ko-KR" altLang="en-US" sz="1000"/>
              <a:t>연결핀 출력으로 설정</a:t>
            </a:r>
          </a:p>
          <a:p>
            <a:r>
              <a:rPr lang="ko-KR" altLang="en-US" sz="1000"/>
              <a:t>   </a:t>
            </a:r>
            <a:r>
              <a:rPr lang="en-US" altLang="ko-KR" sz="1000"/>
              <a:t>for(int i = 0 ; i &lt; 4 ; i++ ) {</a:t>
            </a:r>
          </a:p>
          <a:p>
            <a:r>
              <a:rPr lang="en-US" altLang="ko-KR" sz="1000"/>
              <a:t>    pinMode(pinArray[i], OUTPUT);</a:t>
            </a:r>
          </a:p>
          <a:p>
            <a:r>
              <a:rPr lang="en-US" altLang="ko-KR" sz="1000"/>
              <a:t>   }</a:t>
            </a:r>
          </a:p>
          <a:p>
            <a:r>
              <a:rPr lang="en-US" altLang="ko-KR" sz="100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3C40A-58E9-5FFF-08E4-ED48B4D3D278}"/>
              </a:ext>
            </a:extLst>
          </p:cNvPr>
          <p:cNvSpPr txBox="1"/>
          <p:nvPr/>
        </p:nvSpPr>
        <p:spPr>
          <a:xfrm>
            <a:off x="4926027" y="1124744"/>
            <a:ext cx="39533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void loop() {</a:t>
            </a:r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  int temp;</a:t>
            </a:r>
          </a:p>
          <a:p>
            <a:r>
              <a:rPr lang="en-US" altLang="ko-KR" sz="1000"/>
              <a:t>    </a:t>
            </a:r>
          </a:p>
          <a:p>
            <a:r>
              <a:rPr lang="en-US" altLang="ko-KR" sz="1000"/>
              <a:t>  // CW</a:t>
            </a:r>
            <a:r>
              <a:rPr lang="ko-KR" altLang="en-US" sz="1000"/>
              <a:t>방향 </a:t>
            </a:r>
            <a:r>
              <a:rPr lang="en-US" altLang="ko-KR" sz="1000"/>
              <a:t>1</a:t>
            </a:r>
            <a:r>
              <a:rPr lang="ko-KR" altLang="en-US" sz="1000"/>
              <a:t>바퀴 후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for(int i = 0 ; i &lt; step ; i++)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    temp = i % 4;</a:t>
            </a:r>
          </a:p>
          <a:p>
            <a:r>
              <a:rPr lang="en-US" altLang="ko-KR" sz="1000"/>
              <a:t>        digitalWrite(pinArray[0], bitRead(CW[temp], 0));</a:t>
            </a:r>
          </a:p>
          <a:p>
            <a:r>
              <a:rPr lang="en-US" altLang="ko-KR" sz="1000"/>
              <a:t>        digitalWrite(pinArray[1], bitRead(CW[temp], 1));</a:t>
            </a:r>
          </a:p>
          <a:p>
            <a:r>
              <a:rPr lang="en-US" altLang="ko-KR" sz="1000"/>
              <a:t>        digitalWrite(pinArray[2], bitRead(CW[temp], 2));</a:t>
            </a:r>
          </a:p>
          <a:p>
            <a:r>
              <a:rPr lang="en-US" altLang="ko-KR" sz="1000"/>
              <a:t>        digitalWrite(pinArray[3], bitRead(CW[temp], 3));</a:t>
            </a:r>
          </a:p>
          <a:p>
            <a:r>
              <a:rPr lang="en-US" altLang="ko-KR" sz="1000"/>
              <a:t>        stepDelay();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delay(500);</a:t>
            </a:r>
          </a:p>
          <a:p>
            <a:endParaRPr lang="en-US" altLang="ko-KR" sz="1000"/>
          </a:p>
          <a:p>
            <a:r>
              <a:rPr lang="en-US" altLang="ko-KR" sz="1000"/>
              <a:t>  // CCW 1</a:t>
            </a:r>
            <a:r>
              <a:rPr lang="ko-KR" altLang="en-US" sz="1000"/>
              <a:t>바퀴 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for(int i = 0 ; i &lt; step ; i++)</a:t>
            </a:r>
          </a:p>
          <a:p>
            <a:r>
              <a:rPr lang="en-US" altLang="ko-KR" sz="1000"/>
              <a:t>  {</a:t>
            </a:r>
          </a:p>
          <a:p>
            <a:r>
              <a:rPr lang="en-US" altLang="ko-KR" sz="1000"/>
              <a:t>        temp = i % 4;</a:t>
            </a:r>
          </a:p>
          <a:p>
            <a:r>
              <a:rPr lang="en-US" altLang="ko-KR" sz="1000"/>
              <a:t>        digitalWrite(pinArray[0], bitRead(CCW[temp], 0));</a:t>
            </a:r>
          </a:p>
          <a:p>
            <a:r>
              <a:rPr lang="en-US" altLang="ko-KR" sz="1000"/>
              <a:t>        digitalWrite(pinArray[1], bitRead(CCW[temp], 1));</a:t>
            </a:r>
          </a:p>
          <a:p>
            <a:r>
              <a:rPr lang="en-US" altLang="ko-KR" sz="1000"/>
              <a:t>        digitalWrite(pinArray[2], bitRead(CCW[temp], 2));</a:t>
            </a:r>
          </a:p>
          <a:p>
            <a:r>
              <a:rPr lang="en-US" altLang="ko-KR" sz="1000"/>
              <a:t>        digitalWrite(pinArray[3], bitRead(CCW[temp], 3));</a:t>
            </a:r>
          </a:p>
          <a:p>
            <a:r>
              <a:rPr lang="en-US" altLang="ko-KR" sz="1000"/>
              <a:t>        stepDelay();</a:t>
            </a:r>
          </a:p>
          <a:p>
            <a:r>
              <a:rPr lang="en-US" altLang="ko-KR" sz="1000"/>
              <a:t>  }</a:t>
            </a:r>
          </a:p>
          <a:p>
            <a:r>
              <a:rPr lang="en-US" altLang="ko-KR" sz="1000"/>
              <a:t>  delay(500);</a:t>
            </a:r>
          </a:p>
          <a:p>
            <a:endParaRPr lang="en-US" altLang="ko-KR" sz="1000"/>
          </a:p>
          <a:p>
            <a:r>
              <a:rPr lang="en-US" altLang="ko-KR" sz="1000"/>
              <a:t>}</a:t>
            </a:r>
          </a:p>
          <a:p>
            <a:endParaRPr lang="en-US" altLang="ko-KR" sz="1000"/>
          </a:p>
          <a:p>
            <a:r>
              <a:rPr lang="en-US" altLang="ko-KR" sz="1000"/>
              <a:t>void stepDelay()</a:t>
            </a:r>
          </a:p>
          <a:p>
            <a:r>
              <a:rPr lang="en-US" altLang="ko-KR" sz="1000"/>
              <a:t>{</a:t>
            </a:r>
          </a:p>
          <a:p>
            <a:r>
              <a:rPr lang="en-US" altLang="ko-KR" sz="1000"/>
              <a:t>  // </a:t>
            </a:r>
            <a:r>
              <a:rPr lang="ko-KR" altLang="en-US" sz="1000"/>
              <a:t>모터 부하가 없는 상태에서</a:t>
            </a:r>
            <a:r>
              <a:rPr lang="en-US" altLang="ko-KR" sz="1000"/>
              <a:t>, </a:t>
            </a:r>
          </a:p>
          <a:p>
            <a:r>
              <a:rPr lang="en-US" altLang="ko-KR" sz="1000"/>
              <a:t>  // </a:t>
            </a:r>
            <a:r>
              <a:rPr lang="ko-KR" altLang="en-US" sz="1000"/>
              <a:t>각 스텝 간격이 최소 </a:t>
            </a:r>
            <a:r>
              <a:rPr lang="en-US" altLang="ko-KR" sz="1000"/>
              <a:t>3ms </a:t>
            </a:r>
            <a:r>
              <a:rPr lang="ko-KR" altLang="en-US" sz="1000"/>
              <a:t>이상이어야 정상적으로 동작합니다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  delay(3);</a:t>
            </a:r>
          </a:p>
          <a:p>
            <a:r>
              <a:rPr lang="en-US" altLang="ko-KR" sz="1000"/>
              <a:t>}</a:t>
            </a:r>
            <a:endParaRPr lang="ko-KR" altLang="en-US" sz="1000"/>
          </a:p>
          <a:p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7E03-2F3E-21B7-8EDA-B66228EC2CD2}"/>
              </a:ext>
            </a:extLst>
          </p:cNvPr>
          <p:cNvSpPr txBox="1"/>
          <p:nvPr/>
        </p:nvSpPr>
        <p:spPr>
          <a:xfrm>
            <a:off x="6816434" y="75541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모터 구동 코드</a:t>
            </a:r>
          </a:p>
        </p:txBody>
      </p:sp>
    </p:spTree>
    <p:extLst>
      <p:ext uri="{BB962C8B-B14F-4D97-AF65-F5344CB8AC3E}">
        <p14:creationId xmlns:p14="http://schemas.microsoft.com/office/powerpoint/2010/main" val="416791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7853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176990-D7E4-FF00-9F15-4A2959875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57" y="2319336"/>
            <a:ext cx="323723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832FEB-24A7-4850-6532-3BB61BCC4CCB}"/>
              </a:ext>
            </a:extLst>
          </p:cNvPr>
          <p:cNvSpPr txBox="1"/>
          <p:nvPr/>
        </p:nvSpPr>
        <p:spPr>
          <a:xfrm>
            <a:off x="1115616" y="4984670"/>
            <a:ext cx="7136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바탕" panose="02030600000101010101" pitchFamily="18" charset="-127"/>
              </a:rPr>
              <a:t>1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인 가구</a:t>
            </a:r>
            <a:r>
              <a:rPr lang="ko-KR" altLang="en-US" sz="1400" kern="100" dirty="0">
                <a:solidFill>
                  <a:srgbClr val="000000"/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 및 핵가족의 급증으로 인해 </a:t>
            </a:r>
            <a:r>
              <a:rPr lang="ko-KR" altLang="en-US" sz="1400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국내 반려동물 시장은 </a:t>
            </a:r>
            <a:r>
              <a:rPr lang="ko-KR" altLang="en-US" sz="1400" b="1" kern="10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바탕" panose="02030600000101010101" pitchFamily="18" charset="-127"/>
              </a:rPr>
              <a:t>매년 </a:t>
            </a:r>
            <a:r>
              <a:rPr lang="en-US" altLang="ko-KR" sz="14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15%</a:t>
            </a:r>
            <a:r>
              <a:rPr lang="ko-KR" altLang="en-US" sz="14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씩 증가하는 추세</a:t>
            </a:r>
            <a:r>
              <a:rPr lang="ko-KR" altLang="en-US" sz="1400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이며 독립적인 성향을 지녀 바쁜 현대인의 라이프 스타일과 알맞은 </a:t>
            </a:r>
            <a:r>
              <a:rPr lang="ko-KR" altLang="en-US" sz="14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고양이의 사육이 증가</a:t>
            </a:r>
            <a:r>
              <a:rPr lang="ko-KR" altLang="en-US" sz="1400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하는 추세</a:t>
            </a:r>
            <a:r>
              <a:rPr lang="en-US" altLang="ko-KR" sz="1400" kern="100" dirty="0">
                <a:solidFill>
                  <a:srgbClr val="000000"/>
                </a:solidFill>
                <a:ea typeface="맑은 고딕" panose="020B0503020000020004" pitchFamily="50" charset="-127"/>
                <a:cs typeface="바탕" panose="02030600000101010101" pitchFamily="18" charset="-127"/>
              </a:rPr>
              <a:t>.</a:t>
            </a:r>
            <a:endParaRPr lang="ko-KR" altLang="ko-KR" sz="14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B58D03-5C59-D918-DFB5-62A22F462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13" y="2366695"/>
            <a:ext cx="3376857" cy="2171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3DFB52-85D6-3904-D9EA-ABCA1059A8F0}"/>
              </a:ext>
            </a:extLst>
          </p:cNvPr>
          <p:cNvSpPr txBox="1"/>
          <p:nvPr/>
        </p:nvSpPr>
        <p:spPr>
          <a:xfrm>
            <a:off x="2024363" y="4592372"/>
            <a:ext cx="17121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표 </a:t>
            </a:r>
            <a:r>
              <a:rPr lang="en-US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1&gt; 1</a:t>
            </a:r>
            <a:r>
              <a:rPr lang="ko-KR" altLang="ko-KR" sz="800" kern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인가구</a:t>
            </a:r>
            <a:r>
              <a:rPr lang="ko-KR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 증가비율</a:t>
            </a:r>
            <a:r>
              <a:rPr lang="en-US" altLang="ko-KR" sz="800" kern="0" dirty="0">
                <a:solidFill>
                  <a:srgbClr val="7F7F7F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통계청</a:t>
            </a:r>
            <a:r>
              <a:rPr lang="en-US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0A580-8BD7-3C5B-B68B-12146847BB6F}"/>
              </a:ext>
            </a:extLst>
          </p:cNvPr>
          <p:cNvSpPr txBox="1"/>
          <p:nvPr/>
        </p:nvSpPr>
        <p:spPr>
          <a:xfrm>
            <a:off x="4727664" y="4592372"/>
            <a:ext cx="32243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표 </a:t>
            </a:r>
            <a:r>
              <a:rPr lang="en-US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2&gt; </a:t>
            </a:r>
            <a:r>
              <a:rPr lang="ko-KR" altLang="ko-KR" sz="800" kern="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반려동물 시장규모 전망</a:t>
            </a:r>
            <a:r>
              <a:rPr lang="en-US" altLang="ko-KR" sz="800" kern="0" dirty="0">
                <a:solidFill>
                  <a:srgbClr val="7F7F7F"/>
                </a:solidFill>
                <a:effectLst/>
                <a:latin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800" kern="0" dirty="0" err="1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농수축산신문</a:t>
            </a:r>
            <a:r>
              <a:rPr lang="ko-KR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 안희경</a:t>
            </a:r>
            <a:r>
              <a:rPr lang="en-US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</a:t>
            </a:r>
            <a:r>
              <a:rPr lang="ko-KR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송형근 기자</a:t>
            </a:r>
            <a:r>
              <a:rPr lang="en-US" altLang="ko-KR" sz="800" kern="0" dirty="0">
                <a:solidFill>
                  <a:srgbClr val="7F7F7F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832FEB-24A7-4850-6532-3BB61BCC4CCB}"/>
              </a:ext>
            </a:extLst>
          </p:cNvPr>
          <p:cNvSpPr txBox="1"/>
          <p:nvPr/>
        </p:nvSpPr>
        <p:spPr>
          <a:xfrm>
            <a:off x="1475656" y="5517232"/>
            <a:ext cx="6324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반려인들이 반려동물을 키우면서 생기는 문제점 </a:t>
            </a:r>
            <a:r>
              <a:rPr lang="en-US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순위</a:t>
            </a:r>
            <a:r>
              <a:rPr lang="ko-KR" altLang="en-US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는 </a:t>
            </a:r>
            <a:r>
              <a:rPr lang="ko-KR" altLang="en-US" sz="14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바탕" panose="02030600000101010101" pitchFamily="18" charset="-127"/>
              </a:rPr>
              <a:t>위생과 비용의 문제</a:t>
            </a:r>
            <a:endParaRPr lang="ko-KR" altLang="en-US" sz="1100" b="1" dirty="0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A3CCC438-BCA1-F2FF-9CDC-F5C0424C6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40" y="1466555"/>
            <a:ext cx="527812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2D785-3D6B-25E7-19AC-DD6658D3F437}"/>
              </a:ext>
            </a:extLst>
          </p:cNvPr>
          <p:cNvSpPr txBox="1"/>
          <p:nvPr/>
        </p:nvSpPr>
        <p:spPr>
          <a:xfrm>
            <a:off x="2349742" y="5054234"/>
            <a:ext cx="4576438" cy="209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910" indent="-422910" algn="ctr" latinLnBrk="1">
              <a:lnSpc>
                <a:spcPct val="103000"/>
              </a:lnSpc>
              <a:tabLst>
                <a:tab pos="2946400" algn="l"/>
              </a:tabLst>
            </a:pPr>
            <a:r>
              <a:rPr lang="en-US" altLang="ko-KR" sz="8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&lt;</a:t>
            </a:r>
            <a:r>
              <a:rPr lang="ko-KR" altLang="ko-KR" sz="8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표</a:t>
            </a:r>
            <a:r>
              <a:rPr lang="en-US" altLang="ko-KR" sz="8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3&gt; </a:t>
            </a:r>
            <a:r>
              <a:rPr lang="ko-KR" altLang="ko-KR" sz="800" kern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반려동물 양육 시의 애로사항</a:t>
            </a:r>
            <a:r>
              <a:rPr lang="en-US" altLang="ko-KR" sz="800" kern="0" dirty="0">
                <a:solidFill>
                  <a:srgbClr val="7F7F7F"/>
                </a:solidFill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(KB</a:t>
            </a:r>
            <a:r>
              <a:rPr lang="ko-KR" altLang="ko-KR" sz="800" kern="0" dirty="0">
                <a:solidFill>
                  <a:srgbClr val="7F7F7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금융그룹</a:t>
            </a:r>
            <a:r>
              <a:rPr lang="en-US" altLang="ko-KR" sz="800" kern="0" dirty="0">
                <a:solidFill>
                  <a:srgbClr val="7F7F7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2021 </a:t>
            </a:r>
            <a:r>
              <a:rPr lang="ko-KR" altLang="ko-KR" sz="800" kern="0" dirty="0">
                <a:solidFill>
                  <a:srgbClr val="7F7F7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한국 반려동물 보고서</a:t>
            </a:r>
            <a:r>
              <a:rPr lang="en-US" altLang="ko-KR" sz="800" kern="0" dirty="0">
                <a:solidFill>
                  <a:srgbClr val="7F7F7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’)</a:t>
            </a:r>
            <a:endParaRPr lang="ko-KR" altLang="ko-KR" sz="1000" kern="1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3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 descr="기기, 주방기기이(가) 표시된 사진&#10;&#10;자동 생성된 설명">
            <a:extLst>
              <a:ext uri="{FF2B5EF4-FFF2-40B4-BE49-F238E27FC236}">
                <a16:creationId xmlns:a16="http://schemas.microsoft.com/office/drawing/2014/main" id="{4B9CAC18-6467-82AA-8885-28CC1408A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77" y="2097854"/>
            <a:ext cx="2420891" cy="2420891"/>
          </a:xfrm>
          <a:prstGeom prst="rect">
            <a:avLst/>
          </a:prstGeom>
        </p:spPr>
      </p:pic>
      <p:pic>
        <p:nvPicPr>
          <p:cNvPr id="5" name="그림 4" descr="좌석, 소파이(가) 표시된 사진&#10;&#10;자동 생성된 설명">
            <a:extLst>
              <a:ext uri="{FF2B5EF4-FFF2-40B4-BE49-F238E27FC236}">
                <a16:creationId xmlns:a16="http://schemas.microsoft.com/office/drawing/2014/main" id="{D93F14B6-26AD-C808-704E-202AC1966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11" y="1227562"/>
            <a:ext cx="3581522" cy="1906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FA4B6-7C33-CFCD-3DE8-4B9F8B3FF8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15210"/>
            <a:ext cx="1936005" cy="220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0FE4C7-009E-98EF-52A1-0CDCB17995DB}"/>
              </a:ext>
            </a:extLst>
          </p:cNvPr>
          <p:cNvSpPr txBox="1"/>
          <p:nvPr/>
        </p:nvSpPr>
        <p:spPr>
          <a:xfrm>
            <a:off x="1311728" y="5430468"/>
            <a:ext cx="6520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현재 시제품 대부분 핵심기능인 자동 배변처리 외의 많은 부가기능을 접목시켜 편의성을 제공하지만 그 결과로 </a:t>
            </a:r>
            <a:r>
              <a:rPr lang="ko-KR" altLang="en-US" sz="1400" b="1" dirty="0"/>
              <a:t>제품의 가격이 과도하게 상승</a:t>
            </a: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3574EE-B0B5-D949-44AE-4F6A3FEA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54" y="1591958"/>
            <a:ext cx="5473291" cy="456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F713B1-C10E-F3EB-7A19-E84110DF4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170"/>
              </p:ext>
            </p:extLst>
          </p:nvPr>
        </p:nvGraphicFramePr>
        <p:xfrm>
          <a:off x="899592" y="1817440"/>
          <a:ext cx="7344816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7670927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62816565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31520720"/>
                    </a:ext>
                  </a:extLst>
                </a:gridCol>
              </a:tblGrid>
              <a:tr h="21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542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S/W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IoT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 원격으로 제품에 대한 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제어를 사용자에게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25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17830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882602F-AE0D-39C9-4360-E7849E42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27161"/>
              </p:ext>
            </p:extLst>
          </p:nvPr>
        </p:nvGraphicFramePr>
        <p:xfrm>
          <a:off x="899592" y="3311046"/>
          <a:ext cx="73448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55580863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75468256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7616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0262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H/W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출입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고양이의 출입을 감지하여 제품의 작동 제어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526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배변처리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 판이 회전하면서 모래 속에 있는 배변을 분리하고  배변통으로 배출함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030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모래 평탄화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판 안의 배변용 모래를 판의 회전을 통해 평탄화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7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고양이의 배변활동에서 발생하는 악취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13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라돈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배변용 모래에서 검출되는 라돈 수치 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511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무게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고양이와 변의 무게 변화 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1680AC-D6D2-5430-8334-0450294E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8" y="1988840"/>
            <a:ext cx="7979043" cy="3528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구성도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906E85-9AFF-A199-7ED2-A90D995F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526F5-E50F-23CE-73C8-3B8A149C3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" y="1412777"/>
            <a:ext cx="897096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1274</Words>
  <Application>Microsoft Office PowerPoint</Application>
  <PresentationFormat>화면 슬라이드 쇼(4:3)</PresentationFormat>
  <Paragraphs>352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이지은</cp:lastModifiedBy>
  <cp:revision>279</cp:revision>
  <dcterms:created xsi:type="dcterms:W3CDTF">2014-04-16T00:55:54Z</dcterms:created>
  <dcterms:modified xsi:type="dcterms:W3CDTF">2022-08-17T06:57:30Z</dcterms:modified>
</cp:coreProperties>
</file>