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389" r:id="rId3"/>
    <p:sldId id="318" r:id="rId4"/>
    <p:sldId id="377" r:id="rId5"/>
    <p:sldId id="379" r:id="rId6"/>
    <p:sldId id="384" r:id="rId7"/>
    <p:sldId id="391" r:id="rId8"/>
    <p:sldId id="325" r:id="rId9"/>
    <p:sldId id="371" r:id="rId10"/>
    <p:sldId id="368" r:id="rId11"/>
    <p:sldId id="352" r:id="rId12"/>
    <p:sldId id="353" r:id="rId13"/>
    <p:sldId id="392" r:id="rId14"/>
    <p:sldId id="339" r:id="rId15"/>
    <p:sldId id="287" r:id="rId16"/>
    <p:sldId id="29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89"/>
            <p14:sldId id="318"/>
            <p14:sldId id="377"/>
            <p14:sldId id="379"/>
            <p14:sldId id="384"/>
            <p14:sldId id="391"/>
            <p14:sldId id="325"/>
            <p14:sldId id="371"/>
            <p14:sldId id="368"/>
          </p14:sldIdLst>
        </p14:section>
        <p14:section name="설계단계" id="{079FB007-4044-4E60-AD09-4E9512A5438F}">
          <p14:sldIdLst>
            <p14:sldId id="352"/>
            <p14:sldId id="353"/>
            <p14:sldId id="392"/>
            <p14:sldId id="339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6EB"/>
    <a:srgbClr val="3B5AA8"/>
    <a:srgbClr val="003399"/>
    <a:srgbClr val="77787B"/>
    <a:srgbClr val="C40452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1476" y="90"/>
      </p:cViewPr>
      <p:guideLst>
        <p:guide orient="horz" pos="41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bmp"/><Relationship Id="rId4" Type="http://schemas.openxmlformats.org/officeDocument/2006/relationships/image" Target="../media/image16.b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스마트 피팅 더미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96832"/>
              </p:ext>
            </p:extLst>
          </p:nvPr>
        </p:nvGraphicFramePr>
        <p:xfrm>
          <a:off x="424356" y="1196753"/>
          <a:ext cx="7964068" cy="1527780"/>
        </p:xfrm>
        <a:graphic>
          <a:graphicData uri="http://schemas.openxmlformats.org/drawingml/2006/table">
            <a:tbl>
              <a:tblPr/>
              <a:tblGrid>
                <a:gridCol w="1320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수치 입력하기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정의 되어있는 값 이나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커스텀 값을 통해 모터를 제어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앱이나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시리얼을 통해 모듈을 동작할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텍스트박스에 값을 입력하여 동작할 수 있으며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수치를 저장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불러오는 것이 가능하다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9405"/>
              </p:ext>
            </p:extLst>
          </p:nvPr>
        </p:nvGraphicFramePr>
        <p:xfrm>
          <a:off x="400496" y="2931959"/>
          <a:ext cx="7964068" cy="2225233"/>
        </p:xfrm>
        <a:graphic>
          <a:graphicData uri="http://schemas.openxmlformats.org/drawingml/2006/table">
            <a:tbl>
              <a:tblPr/>
              <a:tblGrid>
                <a:gridCol w="177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01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65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동작하길 원하는 수치를 선택하고 전송을 누르면 모듈이 동작한다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직접 값을 입력할 수 있으며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저장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불러올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초기화값과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최소값은 미리 정의되어 불러오는 것이 가능하다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1828"/>
              </p:ext>
            </p:extLst>
          </p:nvPr>
        </p:nvGraphicFramePr>
        <p:xfrm>
          <a:off x="403649" y="5229200"/>
          <a:ext cx="3736303" cy="1151382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수동입력수치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지정해둔 값과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수동입력 값을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입력한 수치만큼 모터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44984"/>
              </p:ext>
            </p:extLst>
          </p:nvPr>
        </p:nvGraphicFramePr>
        <p:xfrm>
          <a:off x="4283968" y="5238078"/>
          <a:ext cx="4104456" cy="1142504"/>
        </p:xfrm>
        <a:graphic>
          <a:graphicData uri="http://schemas.openxmlformats.org/drawingml/2006/table">
            <a:tbl>
              <a:tblPr/>
              <a:tblGrid>
                <a:gridCol w="1723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38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3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부위만 적용한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해당부위만 작동하여 움직인다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3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최대값을 초과한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최대값을 넘기면 포토센서에 걸려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이상 동작하지 않는다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45077D9-43ED-1831-4D4E-3B20038E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81299F-4DF9-56F0-A041-4C1319C8EB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8"/>
          <a:stretch/>
        </p:blipFill>
        <p:spPr>
          <a:xfrm>
            <a:off x="424356" y="3212976"/>
            <a:ext cx="150422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알고리즘 명세서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3215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모터제어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22  . 10 . 5 . </a:t>
                      </a:r>
                      <a:r>
                        <a:rPr lang="ko-KR" altLang="en-US" sz="1000" dirty="0"/>
                        <a:t>수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윈도우에서 </a:t>
                      </a:r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를 통해 </a:t>
                      </a:r>
                      <a:r>
                        <a:rPr lang="ko-KR" altLang="en-US" sz="1000" dirty="0" err="1"/>
                        <a:t>이두이노에</a:t>
                      </a:r>
                      <a:r>
                        <a:rPr lang="ko-KR" altLang="en-US" sz="1000" dirty="0"/>
                        <a:t> 값을 </a:t>
                      </a:r>
                      <a:r>
                        <a:rPr lang="ko-KR" altLang="en-US" sz="1000" dirty="0" err="1"/>
                        <a:t>입력받고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아두이노에서</a:t>
                      </a:r>
                      <a:r>
                        <a:rPr lang="ko-KR" altLang="en-US" sz="1000" dirty="0"/>
                        <a:t> 모터에 신호를 보내 </a:t>
                      </a:r>
                      <a:r>
                        <a:rPr lang="ko-KR" altLang="en-US" sz="1000" dirty="0" err="1"/>
                        <a:t>피팅더미를</a:t>
                      </a:r>
                      <a:r>
                        <a:rPr lang="ko-KR" altLang="en-US" sz="1000" dirty="0"/>
                        <a:t> 움직인다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이동희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43B89CB-B713-4B0B-E62E-CF64FA34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Picture 0">
            <a:extLst>
              <a:ext uri="{FF2B5EF4-FFF2-40B4-BE49-F238E27FC236}">
                <a16:creationId xmlns:a16="http://schemas.microsoft.com/office/drawing/2014/main" id="{758F1792-18FA-9540-C1B8-6F387559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46" y="2827408"/>
            <a:ext cx="3954306" cy="33378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06A89-B7AB-08D8-9D5A-2842F48655E8}"/>
              </a:ext>
            </a:extLst>
          </p:cNvPr>
          <p:cNvSpPr txBox="1"/>
          <p:nvPr/>
        </p:nvSpPr>
        <p:spPr>
          <a:xfrm>
            <a:off x="4353232" y="2218421"/>
            <a:ext cx="4674386" cy="4249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05130" marR="0" indent="-40513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1.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무선 연결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무선연결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블루투스 센서를 이용하여 모바일기기와 연결한다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유선연결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제한된 상황에 대비해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유선연결을 지원한다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405130" marR="0" indent="-40513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2-1.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치수입력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사용자가 신체 치수를 입력한다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유선연결의 경우엔 사용자가 모듈을 선택하는 값을 입력해준다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무선연결 앱 사용자의 경우 미리 정의된 모듈의 텍스트박스 안에 수치를 입력 후 적용버튼을 누른다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405130" marR="0" indent="-40513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2-2.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저장된 값 불러오기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본인이 저장한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수치값을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 불러올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405130" marR="0" indent="-40513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3.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모터작동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불러온 치수데이터를 기반으로 모터를 해당 값만큼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동작시킨다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4.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피팅더미의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 크기조절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모터의 작동을 통해 크기를 축소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확대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5.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초기화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171450" marR="0" lvl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포토센서를 통한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랙의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끝값을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 검출하는 과정을 통해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피팅더미를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 초기값으로 되돌린다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lt"/>
                <a:ea typeface="KoPubWorld바탕체 Medium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591212"/>
            <a:ext cx="2952328" cy="533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665C25A-E818-7875-99A8-03D42A7C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73" y="1554133"/>
            <a:ext cx="1448308" cy="49097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9208-ECFB-B2C2-B8A9-E205890D0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042" y="1659522"/>
            <a:ext cx="3502406" cy="48129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D372F3-1E2D-6DF4-A1FB-7A3AA572CF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5"/>
          <a:stretch/>
        </p:blipFill>
        <p:spPr>
          <a:xfrm>
            <a:off x="681503" y="1605471"/>
            <a:ext cx="2366139" cy="4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BC93376-41D0-0E8A-C4EE-C8306BAA2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" y="2630311"/>
            <a:ext cx="4181475" cy="27527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C76D8-3DF6-462E-8137-84EF3274EBF5}"/>
              </a:ext>
            </a:extLst>
          </p:cNvPr>
          <p:cNvSpPr txBox="1"/>
          <p:nvPr/>
        </p:nvSpPr>
        <p:spPr>
          <a:xfrm>
            <a:off x="3094389" y="6094677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 err="1"/>
              <a:t>모듈선택소스코드</a:t>
            </a:r>
            <a:r>
              <a:rPr lang="en-US" altLang="ko-KR" sz="1400" dirty="0"/>
              <a:t>(ASCII)</a:t>
            </a:r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입력받는</a:t>
            </a:r>
            <a:r>
              <a:rPr lang="ko-KR" altLang="en-US" sz="1400" dirty="0"/>
              <a:t> 코드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입력된 값으로 모터에 전송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81D4B7-2399-DDCB-9ECE-98967A449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46" y="1180006"/>
            <a:ext cx="2907205" cy="4831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BEF95-2B7C-B91C-C197-897DD8463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43" y="1124745"/>
            <a:ext cx="2907205" cy="4905142"/>
          </a:xfrm>
          <a:prstGeom prst="rect">
            <a:avLst/>
          </a:prstGeom>
        </p:spPr>
      </p:pic>
      <p:sp>
        <p:nvSpPr>
          <p:cNvPr id="16" name="Oval 146">
            <a:extLst>
              <a:ext uri="{FF2B5EF4-FFF2-40B4-BE49-F238E27FC236}">
                <a16:creationId xmlns:a16="http://schemas.microsoft.com/office/drawing/2014/main" id="{58C8B828-076F-2D4D-A045-3AF4EE71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6" y="2403599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17" name="Oval 146">
            <a:extLst>
              <a:ext uri="{FF2B5EF4-FFF2-40B4-BE49-F238E27FC236}">
                <a16:creationId xmlns:a16="http://schemas.microsoft.com/office/drawing/2014/main" id="{CB5B5433-6569-6ADB-C445-0B362313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147" y="96081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18" name="Oval 146">
            <a:extLst>
              <a:ext uri="{FF2B5EF4-FFF2-40B4-BE49-F238E27FC236}">
                <a16:creationId xmlns:a16="http://schemas.microsoft.com/office/drawing/2014/main" id="{8DFFACC9-0F90-1CD3-376B-A7B1FD90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725" y="96081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8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49635"/>
              </p:ext>
            </p:extLst>
          </p:nvPr>
        </p:nvGraphicFramePr>
        <p:xfrm>
          <a:off x="298210" y="1216518"/>
          <a:ext cx="8547578" cy="5004411"/>
        </p:xfrm>
        <a:graphic>
          <a:graphicData uri="http://schemas.openxmlformats.org/drawingml/2006/table">
            <a:tbl>
              <a:tblPr/>
              <a:tblGrid>
                <a:gridCol w="123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2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PWR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(POWER)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PWR-01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PWR-02-01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유선연결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PWR-02-02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페어링모드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기기확인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4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PWR-04-01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연결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PWR-04-02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전원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OFF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FVR</a:t>
                      </a:r>
                    </a:p>
                    <a:p>
                      <a:pPr algn="ctr" latinLnBrk="1"/>
                      <a:r>
                        <a:rPr lang="en-US" altLang="ko-KR" dirty="0"/>
                        <a:t>(FAVORITE)</a:t>
                      </a:r>
                      <a:endParaRPr lang="ko-KR" altLang="en-US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FVR-01-01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초기화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FVR-01-02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– MAX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FVR-01-03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– MIN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756294"/>
                  </a:ext>
                </a:extLst>
              </a:tr>
              <a:tr h="4028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A_MD</a:t>
                      </a:r>
                    </a:p>
                    <a:p>
                      <a:pPr algn="ctr" latinLnBrk="1"/>
                      <a:r>
                        <a:rPr lang="en-US" altLang="ko-KR" dirty="0"/>
                        <a:t>(A-module)</a:t>
                      </a:r>
                      <a:endParaRPr lang="ko-KR" altLang="en-US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A_MD-01-01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전송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A_MD-01-02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초기화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45587"/>
              </p:ext>
            </p:extLst>
          </p:nvPr>
        </p:nvGraphicFramePr>
        <p:xfrm>
          <a:off x="459213" y="1556792"/>
          <a:ext cx="8225574" cy="4461945"/>
        </p:xfrm>
        <a:graphic>
          <a:graphicData uri="http://schemas.openxmlformats.org/drawingml/2006/table">
            <a:tbl>
              <a:tblPr/>
              <a:tblGrid>
                <a:gridCol w="8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6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/IOS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조작 프로그램 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 Inventor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/IOS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수치값을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입력받는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프로그램 개발을 위해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8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아두이노</a:t>
                      </a:r>
                      <a:r>
                        <a:rPr lang="ko-KR" altLang="en-US" sz="1050" dirty="0"/>
                        <a:t> 동작 프로그램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피팅더미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내부의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실행시키기 위해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에뮬레이션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프로그램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</a:t>
                      </a:r>
                      <a:r>
                        <a:rPr lang="en-US" altLang="ko-KR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Testkit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다양한 앱 환경에서 사용시 호환성 테스트를 위해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6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피팅더미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통신디바이스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(SZH-EK080)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피팅더미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내부의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모터를 동작한다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86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스탭모터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조각이동을 위한 모터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(28byj)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부터 값을 받아서 모터를 동작하여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동작인다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86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 드라이버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다수의 모터제어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(ULN2003)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대량의 모터가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들어감으로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모터드라이버를 경유하여 전력을 공급한다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286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블루투스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송</a:t>
                      </a: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수신기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통신모듈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(SZH-EK105)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아두이노에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블루투스 기능을 추가하여 다양한 기기와 통신을 가능하게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286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 제작 및 생산 예정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기어를 이용하여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피팅더미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조각을 움직인다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6F96D0C-6A90-965E-7544-29DDA82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7" name="그림 16" descr="실내, 갑옷, 자동장치이(가) 표시된 사진&#10;&#10;자동 생성된 설명">
            <a:extLst>
              <a:ext uri="{FF2B5EF4-FFF2-40B4-BE49-F238E27FC236}">
                <a16:creationId xmlns:a16="http://schemas.microsoft.com/office/drawing/2014/main" id="{FB5E55B7-22EB-4529-A49D-4F929DBA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92" y="1685227"/>
            <a:ext cx="3392016" cy="2544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CF2B6-DA2B-4669-9A96-ADBFCEF476A7}"/>
              </a:ext>
            </a:extLst>
          </p:cNvPr>
          <p:cNvSpPr txBox="1"/>
          <p:nvPr/>
        </p:nvSpPr>
        <p:spPr>
          <a:xfrm>
            <a:off x="1223628" y="501317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디자이너가 의류 제작 시 </a:t>
            </a:r>
            <a:r>
              <a:rPr lang="ko-KR" altLang="en-US" sz="1400" dirty="0" err="1"/>
              <a:t>스마트피팅더미</a:t>
            </a:r>
            <a:r>
              <a:rPr lang="ko-KR" altLang="en-US" sz="1400" dirty="0"/>
              <a:t> 하나만으로 다양한 체형 별 옷사이즈를 직접 눈으로 확인하고 제작할 수 있기에 제작자의 편의를 높임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768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89C223-A9FE-C792-092B-9EC26BB960A9}"/>
              </a:ext>
            </a:extLst>
          </p:cNvPr>
          <p:cNvSpPr txBox="1"/>
          <p:nvPr/>
        </p:nvSpPr>
        <p:spPr>
          <a:xfrm>
            <a:off x="323528" y="1311997"/>
            <a:ext cx="6679728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소비자들을 위한 편리한 의류 구매환경 조성 필요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1">
            <a:extLst>
              <a:ext uri="{FF2B5EF4-FFF2-40B4-BE49-F238E27FC236}">
                <a16:creationId xmlns:a16="http://schemas.microsoft.com/office/drawing/2014/main" id="{20111B41-6A9B-CCDE-261E-3602869F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103"/>
          <a:stretch>
            <a:fillRect/>
          </a:stretch>
        </p:blipFill>
        <p:spPr>
          <a:xfrm>
            <a:off x="755576" y="1930009"/>
            <a:ext cx="3558032" cy="27478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8C67CB0-AEDF-7610-39D2-E6F46F16DAFD}"/>
              </a:ext>
            </a:extLst>
          </p:cNvPr>
          <p:cNvSpPr txBox="1"/>
          <p:nvPr/>
        </p:nvSpPr>
        <p:spPr>
          <a:xfrm>
            <a:off x="4590748" y="2506072"/>
            <a:ext cx="332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소비자가 의류 구매 시 매번 직접 착용해볼 수 없기에 불편함을 느낌 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C545F6D-51F9-EBE2-2C7D-9249EDA635F1}"/>
              </a:ext>
            </a:extLst>
          </p:cNvPr>
          <p:cNvSpPr/>
          <p:nvPr/>
        </p:nvSpPr>
        <p:spPr>
          <a:xfrm>
            <a:off x="899592" y="5115245"/>
            <a:ext cx="504056" cy="216024"/>
          </a:xfrm>
          <a:prstGeom prst="rightArrow">
            <a:avLst>
              <a:gd name="adj1" fmla="val 35206"/>
              <a:gd name="adj2" fmla="val 7219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7E6882-6BCC-FFF1-A0FE-273F34EEDDEF}"/>
              </a:ext>
            </a:extLst>
          </p:cNvPr>
          <p:cNvSpPr txBox="1"/>
          <p:nvPr/>
        </p:nvSpPr>
        <p:spPr>
          <a:xfrm>
            <a:off x="1727684" y="4961228"/>
            <a:ext cx="579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디자이너도 의류 제작 시 소비자의 모든 사이즈를</a:t>
            </a:r>
            <a:endParaRPr lang="en-US" altLang="ko-KR" sz="1600" dirty="0"/>
          </a:p>
          <a:p>
            <a:r>
              <a:rPr lang="ko-KR" altLang="en-US" sz="1600" dirty="0"/>
              <a:t>직접 눈으로 확인하는데 불편함이 있음</a:t>
            </a:r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F80599-445B-D4E4-C40F-24911D9B1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0" y="1544665"/>
            <a:ext cx="7137002" cy="2651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08CA53-773F-083D-2DA6-91ABCB54F6EF}"/>
              </a:ext>
            </a:extLst>
          </p:cNvPr>
          <p:cNvSpPr txBox="1"/>
          <p:nvPr/>
        </p:nvSpPr>
        <p:spPr>
          <a:xfrm>
            <a:off x="1547664" y="4853841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국내 패션시장의 규모가 점점 성장하고 있으며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앞으로도 점점 상승할 것으로 전망됨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25535"/>
              </p:ext>
            </p:extLst>
          </p:nvPr>
        </p:nvGraphicFramePr>
        <p:xfrm>
          <a:off x="240065" y="1276244"/>
          <a:ext cx="4331936" cy="5451704"/>
        </p:xfrm>
        <a:graphic>
          <a:graphicData uri="http://schemas.openxmlformats.org/drawingml/2006/table">
            <a:tbl>
              <a:tblPr/>
              <a:tblGrid>
                <a:gridCol w="43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1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치수기입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치수를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받는다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수동 치수 저장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받은 치수데이터를 저장시킨다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치수 불러오기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치수 데이터 값을 불러온다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모터간 통신테스트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코드로 통신을 테스트한다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기반으로 모터를 작동시킨다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3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블루투스 연결을 통한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피팅더미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통신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치수데이터를 블루투스 기능을 통해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피팅더미를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원격으로 작동시킨다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제한된 상황을 대비한 유선연결 지원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무선통신이 안되는 상황을 대비하여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유선연결을 가능하게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88333"/>
              </p:ext>
            </p:extLst>
          </p:nvPr>
        </p:nvGraphicFramePr>
        <p:xfrm>
          <a:off x="4731194" y="1280502"/>
          <a:ext cx="4017269" cy="5442247"/>
        </p:xfrm>
        <a:graphic>
          <a:graphicData uri="http://schemas.openxmlformats.org/drawingml/2006/table">
            <a:tbl>
              <a:tblPr/>
              <a:tblGrid>
                <a:gridCol w="48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07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사이즈를 최대한 줄인 기어를 사용하고 신체 최대 치수에 맞춘 랙을 사용한다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0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무선통신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센서를 이용하여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피팅더미와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연결한다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스탭모터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 회전이 가능한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스탭모터를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더미 신체 조각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신체조각을 결합하고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모터를 통해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움직여 조각의 위치를 조절한다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기기로부터 데이터를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송신받아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모터를 움직인다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 드라이버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아두이노만으로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다량의 모터를 제어하기엔 전력과 포트의 제한이 걸리므로 모터 드라이버를 경유하여 전력을 공급한다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SMPS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(Switching Mode Power Supply)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아두이노에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220AC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전력을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12V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변환시킨다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10383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34974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</a:rPr>
              <a:t>치수 입력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사용자의 신체 치수 입력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</a:rPr>
              <a:t>유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무선 연결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유선이나 블루투스를 통해 </a:t>
            </a:r>
            <a:r>
              <a:rPr lang="ko-KR" altLang="en-US" sz="1200" dirty="0" err="1">
                <a:solidFill>
                  <a:prstClr val="black"/>
                </a:solidFill>
              </a:rPr>
              <a:t>아두이노와</a:t>
            </a:r>
            <a:r>
              <a:rPr lang="ko-KR" altLang="en-US" sz="1200" dirty="0">
                <a:solidFill>
                  <a:prstClr val="black"/>
                </a:solidFill>
              </a:rPr>
              <a:t> 사용자기기를 유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무선으로 연결한다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</a:rPr>
              <a:t>입력 받은 치수 저장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저장되어 있는 치수 데이터 값 불러옴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</a:rPr>
              <a:t>저장된 데이터 불러오기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저장되어 있는 치수 데이터 값을 불러옴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</a:rPr>
              <a:t>초기화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피팅 더미를 초기값으로 되돌린다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</a:rPr>
              <a:t>치수조절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마네킹조각에 연결되어 있는 모터를 이용하여 저장되어 있는 데이터 값을 기반으로 마네킹의 크기를 조절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D6CC8B-FF9F-44B2-B10D-01E9DD33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81" y="3068056"/>
            <a:ext cx="755919" cy="5137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31BCD6-0C5B-4956-A0D1-CDE0D7C536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0" y="1777401"/>
            <a:ext cx="596509" cy="5965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3C144A-8FF6-425E-9CAD-D49FE8125F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6" y="3105046"/>
            <a:ext cx="512677" cy="5137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3669BA-CFAF-46CE-9A6C-40C83B819C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3" y="4809438"/>
            <a:ext cx="384770" cy="3847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F2EB99-8E91-4D4F-8D28-3AA4D19048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66" y="3059006"/>
            <a:ext cx="411389" cy="323708"/>
          </a:xfrm>
          <a:prstGeom prst="rect">
            <a:avLst/>
          </a:prstGeom>
        </p:spPr>
      </p:pic>
      <p:pic>
        <p:nvPicPr>
          <p:cNvPr id="26" name="내용 개체 틀 7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14332190-780E-42F2-9096-3CD85A08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08" y="2728985"/>
            <a:ext cx="627143" cy="881519"/>
          </a:xfr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D4D379F-D4BE-4CE0-BB27-D0E4871160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" y="4748082"/>
            <a:ext cx="491944" cy="49194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D95062B-5DE7-4E2A-B423-8C955F2C07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9566" y="4512233"/>
            <a:ext cx="942351" cy="1124741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8C186F0-957C-41E3-9FC7-8717AB0210FA}"/>
              </a:ext>
            </a:extLst>
          </p:cNvPr>
          <p:cNvCxnSpPr>
            <a:cxnSpLocks/>
          </p:cNvCxnSpPr>
          <p:nvPr/>
        </p:nvCxnSpPr>
        <p:spPr>
          <a:xfrm>
            <a:off x="933701" y="3324841"/>
            <a:ext cx="31613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F65D89-9048-4D83-8B45-160C1CA0F48A}"/>
              </a:ext>
            </a:extLst>
          </p:cNvPr>
          <p:cNvSpPr txBox="1"/>
          <p:nvPr/>
        </p:nvSpPr>
        <p:spPr>
          <a:xfrm>
            <a:off x="859000" y="3420734"/>
            <a:ext cx="46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치수입력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D45C2D-14F2-4062-A8BC-E6E572E506ED}"/>
              </a:ext>
            </a:extLst>
          </p:cNvPr>
          <p:cNvCxnSpPr>
            <a:cxnSpLocks/>
          </p:cNvCxnSpPr>
          <p:nvPr/>
        </p:nvCxnSpPr>
        <p:spPr>
          <a:xfrm>
            <a:off x="1856040" y="2528930"/>
            <a:ext cx="0" cy="415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DA979B-9F31-4A8C-A7D9-F6558355582B}"/>
              </a:ext>
            </a:extLst>
          </p:cNvPr>
          <p:cNvSpPr txBox="1"/>
          <p:nvPr/>
        </p:nvSpPr>
        <p:spPr>
          <a:xfrm>
            <a:off x="1978709" y="2528930"/>
            <a:ext cx="46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무선통신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06D2F16-08C5-4478-9CEF-7A863F32254E}"/>
              </a:ext>
            </a:extLst>
          </p:cNvPr>
          <p:cNvCxnSpPr>
            <a:cxnSpLocks/>
          </p:cNvCxnSpPr>
          <p:nvPr/>
        </p:nvCxnSpPr>
        <p:spPr>
          <a:xfrm>
            <a:off x="2462243" y="3278197"/>
            <a:ext cx="3037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십자형 37">
            <a:extLst>
              <a:ext uri="{FF2B5EF4-FFF2-40B4-BE49-F238E27FC236}">
                <a16:creationId xmlns:a16="http://schemas.microsoft.com/office/drawing/2014/main" id="{596DCF35-9289-42E1-BBA0-26112EBF0C9C}"/>
              </a:ext>
            </a:extLst>
          </p:cNvPr>
          <p:cNvSpPr/>
          <p:nvPr/>
        </p:nvSpPr>
        <p:spPr>
          <a:xfrm>
            <a:off x="3464568" y="3150054"/>
            <a:ext cx="141613" cy="141613"/>
          </a:xfrm>
          <a:prstGeom prst="plus">
            <a:avLst>
              <a:gd name="adj" fmla="val 449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A9AD7AE-8A08-4EBC-9781-CE45B9B1BBC4}"/>
              </a:ext>
            </a:extLst>
          </p:cNvPr>
          <p:cNvCxnSpPr>
            <a:cxnSpLocks/>
          </p:cNvCxnSpPr>
          <p:nvPr/>
        </p:nvCxnSpPr>
        <p:spPr>
          <a:xfrm>
            <a:off x="3349865" y="3821450"/>
            <a:ext cx="0" cy="559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90A652-B2C8-492E-9AE4-03B2FE721B9E}"/>
              </a:ext>
            </a:extLst>
          </p:cNvPr>
          <p:cNvCxnSpPr>
            <a:cxnSpLocks/>
          </p:cNvCxnSpPr>
          <p:nvPr/>
        </p:nvCxnSpPr>
        <p:spPr>
          <a:xfrm>
            <a:off x="1720220" y="3960000"/>
            <a:ext cx="0" cy="474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92E58A-0348-41EB-9222-A21D3E8FAB5D}"/>
              </a:ext>
            </a:extLst>
          </p:cNvPr>
          <p:cNvCxnSpPr>
            <a:cxnSpLocks/>
          </p:cNvCxnSpPr>
          <p:nvPr/>
        </p:nvCxnSpPr>
        <p:spPr>
          <a:xfrm flipV="1">
            <a:off x="1929239" y="3930935"/>
            <a:ext cx="2956" cy="480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D6093A-A80E-42E7-BE9F-28D86513BAFE}"/>
              </a:ext>
            </a:extLst>
          </p:cNvPr>
          <p:cNvCxnSpPr>
            <a:cxnSpLocks/>
          </p:cNvCxnSpPr>
          <p:nvPr/>
        </p:nvCxnSpPr>
        <p:spPr>
          <a:xfrm>
            <a:off x="960523" y="4999558"/>
            <a:ext cx="3695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164FDE-C448-44FF-8C32-18E7AFA1D213}"/>
              </a:ext>
            </a:extLst>
          </p:cNvPr>
          <p:cNvSpPr txBox="1"/>
          <p:nvPr/>
        </p:nvSpPr>
        <p:spPr>
          <a:xfrm>
            <a:off x="2401920" y="3356397"/>
            <a:ext cx="49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모터 제어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D48DC9-4295-4B5E-83B9-10322AD67B62}"/>
              </a:ext>
            </a:extLst>
          </p:cNvPr>
          <p:cNvSpPr txBox="1"/>
          <p:nvPr/>
        </p:nvSpPr>
        <p:spPr>
          <a:xfrm>
            <a:off x="3422428" y="3852705"/>
            <a:ext cx="111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제작한 마네킹</a:t>
            </a:r>
            <a:endParaRPr lang="en-US" altLang="ko-KR" sz="900" dirty="0"/>
          </a:p>
          <a:p>
            <a:r>
              <a:rPr lang="ko-KR" altLang="en-US" sz="900" dirty="0"/>
              <a:t>조각에 모터 부착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DD3750-06C9-461E-8F85-E5F09736DEC6}"/>
              </a:ext>
            </a:extLst>
          </p:cNvPr>
          <p:cNvSpPr txBox="1"/>
          <p:nvPr/>
        </p:nvSpPr>
        <p:spPr>
          <a:xfrm>
            <a:off x="798207" y="5137878"/>
            <a:ext cx="571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초기화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F6F307-B076-4533-AFDE-1DA03BF34CEA}"/>
              </a:ext>
            </a:extLst>
          </p:cNvPr>
          <p:cNvSpPr txBox="1"/>
          <p:nvPr/>
        </p:nvSpPr>
        <p:spPr>
          <a:xfrm>
            <a:off x="921096" y="4007277"/>
            <a:ext cx="84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입력 받은</a:t>
            </a:r>
            <a:endParaRPr lang="en-US" altLang="ko-KR" sz="1000" dirty="0"/>
          </a:p>
          <a:p>
            <a:r>
              <a:rPr lang="ko-KR" altLang="en-US" sz="1000" dirty="0"/>
              <a:t>치수저장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BD89A1-01A4-4407-B605-7FF2F0817B02}"/>
              </a:ext>
            </a:extLst>
          </p:cNvPr>
          <p:cNvSpPr txBox="1"/>
          <p:nvPr/>
        </p:nvSpPr>
        <p:spPr>
          <a:xfrm>
            <a:off x="1993995" y="3968065"/>
            <a:ext cx="87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저장된 치수 불러오기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866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하드웨어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센서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BD1B13A-02AD-4119-9A5A-3CC9B6A2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78759"/>
              </p:ext>
            </p:extLst>
          </p:nvPr>
        </p:nvGraphicFramePr>
        <p:xfrm>
          <a:off x="4905713" y="912675"/>
          <a:ext cx="3888431" cy="580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92427">
                  <a:extLst>
                    <a:ext uri="{9D8B030D-6E8A-4147-A177-3AD203B41FA5}">
                      <a16:colId xmlns:a16="http://schemas.microsoft.com/office/drawing/2014/main" val="1818947546"/>
                    </a:ext>
                  </a:extLst>
                </a:gridCol>
                <a:gridCol w="701193">
                  <a:extLst>
                    <a:ext uri="{9D8B030D-6E8A-4147-A177-3AD203B41FA5}">
                      <a16:colId xmlns:a16="http://schemas.microsoft.com/office/drawing/2014/main" val="3466885821"/>
                    </a:ext>
                  </a:extLst>
                </a:gridCol>
                <a:gridCol w="2294811">
                  <a:extLst>
                    <a:ext uri="{9D8B030D-6E8A-4147-A177-3AD203B41FA5}">
                      <a16:colId xmlns:a16="http://schemas.microsoft.com/office/drawing/2014/main" val="3575805263"/>
                    </a:ext>
                  </a:extLst>
                </a:gridCol>
              </a:tblGrid>
              <a:tr h="382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센서종류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연결핀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19317"/>
                  </a:ext>
                </a:extLst>
              </a:tr>
              <a:tr h="45720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Arduino UNO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Step Motor GND</a:t>
                      </a:r>
                      <a:r>
                        <a:rPr lang="ko-KR" altLang="en-US" sz="1200" dirty="0"/>
                        <a:t>에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89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VCC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Step Motor VCC</a:t>
                      </a:r>
                      <a:r>
                        <a:rPr lang="ko-KR" altLang="en-US" sz="1200" dirty="0"/>
                        <a:t>에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6919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Step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Motor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Step Motor </a:t>
                      </a:r>
                      <a:r>
                        <a:rPr lang="ko-KR" altLang="en-US" sz="1200" dirty="0"/>
                        <a:t>신호연결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[2,3,4,5]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1211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Sensor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Photo Sensor </a:t>
                      </a:r>
                      <a:r>
                        <a:rPr lang="ko-KR" altLang="en-US" sz="1200" dirty="0"/>
                        <a:t>신호연결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[7,8]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6758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다수기기 통신을 위해 </a:t>
                      </a:r>
                      <a:r>
                        <a:rPr lang="en-US" altLang="ko-KR" sz="1200" dirty="0"/>
                        <a:t>I2C</a:t>
                      </a:r>
                      <a:r>
                        <a:rPr lang="ko-KR" altLang="en-US" sz="1200" dirty="0"/>
                        <a:t>연결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[A4,A5]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82113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Blue Tooth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마스터아두이노</a:t>
                      </a:r>
                      <a:r>
                        <a:rPr lang="ko-KR" altLang="en-US" sz="1200" dirty="0"/>
                        <a:t> 블루투스 연결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[2,3]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915319"/>
                  </a:ext>
                </a:extLst>
              </a:tr>
              <a:tr h="6380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Step Motor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Driver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Arduino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부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90606"/>
                  </a:ext>
                </a:extLst>
              </a:tr>
              <a:tr h="638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VCC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Arduino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부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76313"/>
                  </a:ext>
                </a:extLst>
              </a:tr>
              <a:tr h="638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Signal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[2,3,4,5]</a:t>
                      </a:r>
                    </a:p>
                    <a:p>
                      <a:pPr algn="ctr" latinLnBrk="1"/>
                      <a:r>
                        <a:rPr lang="ko-KR" altLang="en-US" sz="1200" dirty="0" err="1"/>
                        <a:t>핀연결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77548"/>
                  </a:ext>
                </a:extLst>
              </a:tr>
              <a:tr h="3828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Battery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SMPS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부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96418"/>
                  </a:ext>
                </a:extLst>
              </a:tr>
              <a:tr h="3828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VCC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SMPS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부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94363"/>
                  </a:ext>
                </a:extLst>
              </a:tr>
            </a:tbl>
          </a:graphicData>
        </a:graphic>
      </p:graphicFrame>
      <p:pic>
        <p:nvPicPr>
          <p:cNvPr id="2" name="Picture 5">
            <a:extLst>
              <a:ext uri="{FF2B5EF4-FFF2-40B4-BE49-F238E27FC236}">
                <a16:creationId xmlns:a16="http://schemas.microsoft.com/office/drawing/2014/main" id="{5475D8C1-6C7A-9356-C862-35AC6B39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20161"/>
            <a:ext cx="4218883" cy="20473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0E811A4B-4131-018D-168E-205233E59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968873"/>
            <a:ext cx="4218882" cy="201587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99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F1B885-4ED9-6B5C-E579-A160D90CBC6D}"/>
              </a:ext>
            </a:extLst>
          </p:cNvPr>
          <p:cNvSpPr/>
          <p:nvPr/>
        </p:nvSpPr>
        <p:spPr>
          <a:xfrm>
            <a:off x="603350" y="3309237"/>
            <a:ext cx="101632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FDE8E1-C083-23CA-3218-0FFC6C910E59}"/>
              </a:ext>
            </a:extLst>
          </p:cNvPr>
          <p:cNvSpPr/>
          <p:nvPr/>
        </p:nvSpPr>
        <p:spPr>
          <a:xfrm>
            <a:off x="2224100" y="1403156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수치입력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F835BB-5490-738B-B52B-2D981B4A54E2}"/>
              </a:ext>
            </a:extLst>
          </p:cNvPr>
          <p:cNvSpPr/>
          <p:nvPr/>
        </p:nvSpPr>
        <p:spPr>
          <a:xfrm>
            <a:off x="2224100" y="2220840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수치</a:t>
            </a:r>
            <a:endParaRPr lang="en-US" altLang="ko-KR" b="1" dirty="0"/>
          </a:p>
          <a:p>
            <a:pPr algn="ctr"/>
            <a:r>
              <a:rPr lang="ko-KR" altLang="en-US" b="1" dirty="0"/>
              <a:t>불러오기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EF26B2-F70F-9123-C581-AB587D52BE40}"/>
              </a:ext>
            </a:extLst>
          </p:cNvPr>
          <p:cNvSpPr/>
          <p:nvPr/>
        </p:nvSpPr>
        <p:spPr>
          <a:xfrm>
            <a:off x="2224100" y="3084933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유</a:t>
            </a:r>
            <a:r>
              <a:rPr lang="en-US" altLang="ko-KR" b="1" dirty="0"/>
              <a:t>/</a:t>
            </a:r>
            <a:r>
              <a:rPr lang="ko-KR" altLang="en-US" b="1" dirty="0"/>
              <a:t>무선</a:t>
            </a:r>
            <a:endParaRPr lang="en-US" altLang="ko-KR" b="1" dirty="0"/>
          </a:p>
          <a:p>
            <a:pPr algn="ctr"/>
            <a:r>
              <a:rPr lang="ko-KR" altLang="en-US" b="1" dirty="0"/>
              <a:t>연결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C49AE7-6AE6-C05F-0C92-18B0FD26886A}"/>
              </a:ext>
            </a:extLst>
          </p:cNvPr>
          <p:cNvSpPr/>
          <p:nvPr/>
        </p:nvSpPr>
        <p:spPr>
          <a:xfrm>
            <a:off x="2224100" y="4831904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초기화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3F307F-2703-801C-1A0B-9C5BC1B1FC92}"/>
              </a:ext>
            </a:extLst>
          </p:cNvPr>
          <p:cNvSpPr/>
          <p:nvPr/>
        </p:nvSpPr>
        <p:spPr>
          <a:xfrm>
            <a:off x="2224100" y="5721766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웹 연결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6C84DC-29B4-B1F7-C10E-52A85DD15F65}"/>
              </a:ext>
            </a:extLst>
          </p:cNvPr>
          <p:cNvSpPr/>
          <p:nvPr/>
        </p:nvSpPr>
        <p:spPr>
          <a:xfrm>
            <a:off x="4067944" y="669281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자동수치</a:t>
            </a:r>
            <a:endParaRPr lang="en-US" altLang="ko-KR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29BEBB-FDED-F7D5-2521-73A4B4AEE2D6}"/>
              </a:ext>
            </a:extLst>
          </p:cNvPr>
          <p:cNvSpPr/>
          <p:nvPr/>
        </p:nvSpPr>
        <p:spPr>
          <a:xfrm>
            <a:off x="4067944" y="1403156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수동수치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DC77BA-0118-D9E6-4D7A-B681903CF4C4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3419872" y="171462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FC32A87-701E-E02B-5CC6-A8B52DEAA5EE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3538989" y="1185670"/>
            <a:ext cx="733874" cy="324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2E8D02-1170-8491-C55F-4D62D9886AA6}"/>
              </a:ext>
            </a:extLst>
          </p:cNvPr>
          <p:cNvSpPr/>
          <p:nvPr/>
        </p:nvSpPr>
        <p:spPr>
          <a:xfrm>
            <a:off x="5919066" y="1403155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7723FC-D9E6-4186-26EB-4A7B770365E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5263716" y="1714625"/>
            <a:ext cx="655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CCDE661-51C4-C942-22EB-CDBC0D87EE9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263716" y="980751"/>
            <a:ext cx="273453" cy="7318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256047F-B9DC-F963-259F-2571FC3B97B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427734" y="1714625"/>
            <a:ext cx="2491332" cy="825369"/>
          </a:xfrm>
          <a:prstGeom prst="bentConnector3">
            <a:avLst>
              <a:gd name="adj1" fmla="val 84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5E2A872-555C-D93B-37C5-249A10471CB2}"/>
              </a:ext>
            </a:extLst>
          </p:cNvPr>
          <p:cNvSpPr/>
          <p:nvPr/>
        </p:nvSpPr>
        <p:spPr>
          <a:xfrm>
            <a:off x="5919066" y="2302623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무선</a:t>
            </a:r>
            <a:endParaRPr lang="en-US" altLang="ko-KR" b="1" dirty="0"/>
          </a:p>
          <a:p>
            <a:pPr algn="ctr"/>
            <a:r>
              <a:rPr lang="ko-KR" altLang="en-US" b="1" dirty="0"/>
              <a:t>연결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4A676E1-428A-81B1-519A-E38E2EA38361}"/>
              </a:ext>
            </a:extLst>
          </p:cNvPr>
          <p:cNvSpPr/>
          <p:nvPr/>
        </p:nvSpPr>
        <p:spPr>
          <a:xfrm>
            <a:off x="5919066" y="3078805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유선</a:t>
            </a:r>
            <a:endParaRPr lang="en-US" altLang="ko-KR" b="1" dirty="0"/>
          </a:p>
          <a:p>
            <a:pPr algn="ctr"/>
            <a:r>
              <a:rPr lang="ko-KR" altLang="en-US" b="1" dirty="0"/>
              <a:t>연결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17BBDB7-080D-ECBC-3621-F495B4E1AF5C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3419872" y="2614093"/>
            <a:ext cx="2499194" cy="782310"/>
          </a:xfrm>
          <a:prstGeom prst="bentConnector3">
            <a:avLst>
              <a:gd name="adj1" fmla="val 90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881C54D-66FF-31B9-D5B0-D8C7BC070A34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3419872" y="3390275"/>
            <a:ext cx="2499194" cy="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1EF568B-6F97-9330-9062-B27EDD381810}"/>
              </a:ext>
            </a:extLst>
          </p:cNvPr>
          <p:cNvSpPr/>
          <p:nvPr/>
        </p:nvSpPr>
        <p:spPr>
          <a:xfrm>
            <a:off x="5916928" y="4863189"/>
            <a:ext cx="2039448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초기값으로 적용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7E10CE9-D660-B061-5AA6-2FFB36656C58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3419872" y="5143374"/>
            <a:ext cx="2497056" cy="3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E237099-D705-7146-27D8-FB0EDCFEFDDB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3419872" y="6033236"/>
            <a:ext cx="251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2CEBF2C-18AE-B415-CA6D-F84EEA3EEA74}"/>
              </a:ext>
            </a:extLst>
          </p:cNvPr>
          <p:cNvSpPr/>
          <p:nvPr/>
        </p:nvSpPr>
        <p:spPr>
          <a:xfrm>
            <a:off x="5936312" y="5721766"/>
            <a:ext cx="1607400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웹사이트로 이동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9F77A3B-A4B1-DFBF-F893-8C6799AAADF9}"/>
              </a:ext>
            </a:extLst>
          </p:cNvPr>
          <p:cNvSpPr/>
          <p:nvPr/>
        </p:nvSpPr>
        <p:spPr>
          <a:xfrm>
            <a:off x="3974114" y="3101177"/>
            <a:ext cx="1195772" cy="622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기기검색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18C30CEE-4D18-C4C7-2EEB-9692A785802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619672" y="1714626"/>
            <a:ext cx="604428" cy="2051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617EE95-25FA-B2EE-BAD0-DE7431A3E91E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1619672" y="2532310"/>
            <a:ext cx="604428" cy="12341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F9145F84-1130-6279-6F3B-8EBC96E54EE6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1619672" y="3396403"/>
            <a:ext cx="604428" cy="3700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51761C54-FCB7-E8E7-A889-C6B03F336CBE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619672" y="3766437"/>
            <a:ext cx="604428" cy="13769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A63CDEE4-67CB-AE82-E29D-AD142A51AE72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619672" y="3766437"/>
            <a:ext cx="604428" cy="22667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E135439-3B47-D132-75AC-00EA24EF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1696563"/>
            <a:ext cx="2963339" cy="468476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116386" y="1189751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제품 사용 프로그램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수치 입력하기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원하는 정보 입력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적용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67429"/>
              </p:ext>
            </p:extLst>
          </p:nvPr>
        </p:nvGraphicFramePr>
        <p:xfrm>
          <a:off x="6173436" y="1687512"/>
          <a:ext cx="2730500" cy="4693818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31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6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평균블루투스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연결하기</a:t>
                      </a: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연결이 안된 경우 블루투스 목록을 통해 기기를 검색할 수 있고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연결할 수 있다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064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텍스트박스</a:t>
                      </a: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텍스트박스에 값을 입력한다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31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모듈동작</a:t>
                      </a: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전송을 통해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아두이노로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값을 전송하여 모듈을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동작시킨다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2953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미리정의된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수치값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수치 저장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불러오기</a:t>
                      </a: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 초기화와 최대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최소값을 정의하여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시켰다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그외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세트칸에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본인이 원하는 치수를 저장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불러올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6106632" y="247708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643266" y="2598385"/>
            <a:ext cx="3530170" cy="221487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6119870" y="368730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91" name="Rectangle 160">
            <a:extLst>
              <a:ext uri="{FF2B5EF4-FFF2-40B4-BE49-F238E27FC236}">
                <a16:creationId xmlns:a16="http://schemas.microsoft.com/office/drawing/2014/main" id="{48F0E85A-468A-7644-1E67-EC9D4AAA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745" y="5230891"/>
            <a:ext cx="2040130" cy="66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 err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그외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초기화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최대값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최소값을 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  <a:p>
            <a:pPr eaLnBrk="1" hangingPunct="1"/>
            <a:r>
              <a:rPr lang="ko-KR" altLang="en-US" b="1" dirty="0" err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미리정의하여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지원한다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아래 세트를 통해 사용자가 원하는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수치를 저장할 수 있다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</p:txBody>
      </p:sp>
      <p:sp>
        <p:nvSpPr>
          <p:cNvPr id="92" name="Rectangle 160">
            <a:extLst>
              <a:ext uri="{FF2B5EF4-FFF2-40B4-BE49-F238E27FC236}">
                <a16:creationId xmlns:a16="http://schemas.microsoft.com/office/drawing/2014/main" id="{01FD7D29-4071-D4DF-1426-4D5E5846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249" y="2069300"/>
            <a:ext cx="2309435" cy="3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연결이 </a:t>
            </a:r>
            <a:r>
              <a:rPr lang="ko-KR" altLang="en-US" b="1" dirty="0" err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안된경우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블루투스목록을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통해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기기를 검색하여 연결할 수 있다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.]</a:t>
            </a:r>
          </a:p>
        </p:txBody>
      </p:sp>
      <p:sp>
        <p:nvSpPr>
          <p:cNvPr id="93" name="Oval 161">
            <a:extLst>
              <a:ext uri="{FF2B5EF4-FFF2-40B4-BE49-F238E27FC236}">
                <a16:creationId xmlns:a16="http://schemas.microsoft.com/office/drawing/2014/main" id="{2664BB37-DE9B-7890-1D89-8BF515CF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643" y="500443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sp>
        <p:nvSpPr>
          <p:cNvPr id="94" name="Rectangle 160">
            <a:extLst>
              <a:ext uri="{FF2B5EF4-FFF2-40B4-BE49-F238E27FC236}">
                <a16:creationId xmlns:a16="http://schemas.microsoft.com/office/drawing/2014/main" id="{B34C9AAF-8F18-AF09-88EA-8B1B53E4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106" y="3053126"/>
            <a:ext cx="2253330" cy="3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텍스트 박스안에 사용자가 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동작하길 원하는 값을 입력할 수 있다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</p:txBody>
      </p:sp>
      <p:cxnSp>
        <p:nvCxnSpPr>
          <p:cNvPr id="30" name="AutoShape 162">
            <a:extLst>
              <a:ext uri="{FF2B5EF4-FFF2-40B4-BE49-F238E27FC236}">
                <a16:creationId xmlns:a16="http://schemas.microsoft.com/office/drawing/2014/main" id="{1911D8F5-5E1A-AF2D-78D8-F65C9AD61FF2}"/>
              </a:ext>
            </a:extLst>
          </p:cNvPr>
          <p:cNvCxnSpPr>
            <a:cxnSpLocks noChangeShapeType="1"/>
            <a:endCxn id="76" idx="1"/>
          </p:cNvCxnSpPr>
          <p:nvPr/>
        </p:nvCxnSpPr>
        <p:spPr bwMode="auto">
          <a:xfrm>
            <a:off x="1763688" y="3020546"/>
            <a:ext cx="4409748" cy="1013875"/>
          </a:xfrm>
          <a:prstGeom prst="bentConnector3">
            <a:avLst>
              <a:gd name="adj1" fmla="val 46779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62">
            <a:extLst>
              <a:ext uri="{FF2B5EF4-FFF2-40B4-BE49-F238E27FC236}">
                <a16:creationId xmlns:a16="http://schemas.microsoft.com/office/drawing/2014/main" id="{7D4A3A66-E61F-7CCF-71CC-0170E96A62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1720" y="4124762"/>
            <a:ext cx="4121716" cy="772760"/>
          </a:xfrm>
          <a:prstGeom prst="bentConnector3">
            <a:avLst>
              <a:gd name="adj1" fmla="val 40092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160">
            <a:extLst>
              <a:ext uri="{FF2B5EF4-FFF2-40B4-BE49-F238E27FC236}">
                <a16:creationId xmlns:a16="http://schemas.microsoft.com/office/drawing/2014/main" id="{0690B47F-BAAC-EF4B-1961-850D96ED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745" y="4362194"/>
            <a:ext cx="2168371" cy="3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텍스트 입력한 모듈위치의 전송버튼 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클릭 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입력한 값만큼 동작한다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</p:txBody>
      </p:sp>
      <p:cxnSp>
        <p:nvCxnSpPr>
          <p:cNvPr id="37" name="AutoShape 162">
            <a:extLst>
              <a:ext uri="{FF2B5EF4-FFF2-40B4-BE49-F238E27FC236}">
                <a16:creationId xmlns:a16="http://schemas.microsoft.com/office/drawing/2014/main" id="{C21B0482-AA2E-2D99-90DF-69F38E6737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1760" y="4667940"/>
            <a:ext cx="3761676" cy="1265427"/>
          </a:xfrm>
          <a:prstGeom prst="bentConnector3">
            <a:avLst>
              <a:gd name="adj1" fmla="val 27344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161">
            <a:extLst>
              <a:ext uri="{FF2B5EF4-FFF2-40B4-BE49-F238E27FC236}">
                <a16:creationId xmlns:a16="http://schemas.microsoft.com/office/drawing/2014/main" id="{E53BA1D7-C4FE-C7FC-54C8-2987AFD7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695" y="605493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1169</Words>
  <Application>Microsoft Office PowerPoint</Application>
  <PresentationFormat>화면 슬라이드 쇼(4:3)</PresentationFormat>
  <Paragraphs>323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바탕</vt:lpstr>
      <vt:lpstr>Arial</vt:lpstr>
      <vt:lpstr>Calibri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정다혜</cp:lastModifiedBy>
  <cp:revision>305</cp:revision>
  <dcterms:created xsi:type="dcterms:W3CDTF">2014-04-16T00:55:54Z</dcterms:created>
  <dcterms:modified xsi:type="dcterms:W3CDTF">2022-10-05T07:20:47Z</dcterms:modified>
</cp:coreProperties>
</file>