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82" r:id="rId4"/>
    <p:sldId id="259" r:id="rId5"/>
    <p:sldId id="279" r:id="rId6"/>
    <p:sldId id="272" r:id="rId7"/>
    <p:sldId id="281" r:id="rId8"/>
    <p:sldId id="274" r:id="rId9"/>
    <p:sldId id="271" r:id="rId10"/>
    <p:sldId id="289" r:id="rId11"/>
    <p:sldId id="290" r:id="rId12"/>
    <p:sldId id="280" r:id="rId13"/>
  </p:sldIdLst>
  <p:sldSz cx="9144000" cy="6858000" type="screen4x3"/>
  <p:notesSz cx="6858000" cy="9144000"/>
  <p:embeddedFontLst>
    <p:embeddedFont>
      <p:font typeface="a옛날목욕탕L" panose="02020600000000000000" pitchFamily="18" charset="-127"/>
      <p:regular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나눔고딕" panose="020D0604000000000000" pitchFamily="34" charset="-127"/>
      <p:regular r:id="rId20"/>
      <p:bold r:id="rId21"/>
    </p:embeddedFont>
    <p:embeddedFont>
      <p:font typeface="나눔스퀘어" panose="020B0600000101010101" pitchFamily="34" charset="-127"/>
      <p:regular r:id="rId22"/>
    </p:embeddedFont>
    <p:embeddedFont>
      <p:font typeface="나눔스퀘어 Bold" panose="020B0600000101010101" pitchFamily="34" charset="-127"/>
      <p:bold r:id="rId23"/>
    </p:embeddedFont>
    <p:embeddedFont>
      <p:font typeface="맑은 고딕" panose="020B0503020000020004" pitchFamily="34" charset="-127"/>
      <p:regular r:id="rId24"/>
      <p:bold r:id="rId25"/>
    </p:embeddedFont>
    <p:embeddedFont>
      <p:font typeface="하나 B" panose="02020603020101020101" pitchFamily="18" charset="-127"/>
      <p:regular r:id="rId26"/>
    </p:embeddedFont>
    <p:embeddedFont>
      <p:font typeface="하나 L" panose="02020603020101020101" pitchFamily="18" charset="-127"/>
      <p:regular r:id="rId27"/>
    </p:embeddedFont>
    <p:embeddedFont>
      <p:font typeface="하나 M" panose="02020603020101020101" pitchFamily="18" charset="-127"/>
      <p:regular r:id="rId28"/>
    </p:embeddedFont>
    <p:embeddedFont>
      <p:font typeface="하나 UL" panose="02020603020101020101" pitchFamily="18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C49C"/>
    <a:srgbClr val="CCE6D6"/>
    <a:srgbClr val="F6FCF9"/>
    <a:srgbClr val="009B57"/>
    <a:srgbClr val="C6E8D9"/>
    <a:srgbClr val="095B47"/>
    <a:srgbClr val="009591"/>
    <a:srgbClr val="E20000"/>
    <a:srgbClr val="AFA8A3"/>
    <a:srgbClr val="EE16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255" autoAdjust="0"/>
  </p:normalViewPr>
  <p:slideViewPr>
    <p:cSldViewPr>
      <p:cViewPr varScale="1">
        <p:scale>
          <a:sx n="95" d="100"/>
          <a:sy n="95" d="100"/>
        </p:scale>
        <p:origin x="210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751FA-C280-44BA-91F2-41E93B99FE79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7277B-F54F-468A-8CED-1943D28C0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1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7277B-F54F-468A-8CED-1943D28C060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244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7277B-F54F-468A-8CED-1943D28C060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55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7277B-F54F-468A-8CED-1943D28C060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490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7277B-F54F-468A-8CED-1943D28C060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389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7277B-F54F-468A-8CED-1943D28C060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576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7277B-F54F-468A-8CED-1943D28C060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668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7277B-F54F-468A-8CED-1943D28C060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633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7277B-F54F-468A-8CED-1943D28C060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21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7277B-F54F-468A-8CED-1943D28C060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54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7277B-F54F-468A-8CED-1943D28C060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407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7277B-F54F-468A-8CED-1943D28C060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422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12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76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67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9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61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07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8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43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48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23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9BC3-C0B1-4D46-BEA7-E3B32E3B9052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51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C9BC3-C0B1-4D46-BEA7-E3B32E3B9052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61B56-45F5-4606-AE4A-C845B83A9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21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m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microsoft.com/office/2007/relationships/hdphoto" Target="../media/hdphoto1.wdp"/><Relationship Id="rId10" Type="http://schemas.openxmlformats.org/officeDocument/2006/relationships/image" Target="../media/image9.sv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jpe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6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655" y="-297"/>
            <a:ext cx="3432345" cy="6858594"/>
          </a:xfrm>
          <a:prstGeom prst="rect">
            <a:avLst/>
          </a:prstGeom>
        </p:spPr>
      </p:pic>
      <p:sp>
        <p:nvSpPr>
          <p:cNvPr id="7" name="직각 삼각형 6"/>
          <p:cNvSpPr/>
          <p:nvPr/>
        </p:nvSpPr>
        <p:spPr>
          <a:xfrm rot="5400000">
            <a:off x="116736" y="-116737"/>
            <a:ext cx="4194511" cy="4427984"/>
          </a:xfrm>
          <a:prstGeom prst="rtTriangle">
            <a:avLst/>
          </a:prstGeom>
          <a:solidFill>
            <a:srgbClr val="00A48E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2285999" y="3429000"/>
            <a:ext cx="3429000" cy="3429000"/>
          </a:xfrm>
          <a:prstGeom prst="line">
            <a:avLst/>
          </a:prstGeom>
          <a:ln>
            <a:solidFill>
              <a:srgbClr val="009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88784" y="3013501"/>
            <a:ext cx="2574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아파트 정보 제공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  <a:ea typeface="a옛날목욕탕L" panose="02020600000000000000" pitchFamily="18" charset="-127"/>
            </a:endParaRPr>
          </a:p>
          <a:p>
            <a:pPr algn="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대출 상담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/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한도조회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30410" y="2970512"/>
            <a:ext cx="1611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PRESENTER. </a:t>
            </a:r>
            <a:r>
              <a:rPr lang="ko-KR" altLang="en-US" sz="1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김혜주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Yoon 윤고딕 530_TT" panose="02090603020101020101" pitchFamily="18" charset="-127"/>
            </a:endParaRPr>
          </a:p>
        </p:txBody>
      </p:sp>
      <p:pic>
        <p:nvPicPr>
          <p:cNvPr id="24" name="그림 23" descr="화면 캡처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944" y="2176385"/>
            <a:ext cx="4560272" cy="62015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715345" y="2226568"/>
            <a:ext cx="3066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/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HANABANG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lang="ko-KR" altLang="en-US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하나방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9B57"/>
              </a:solidFill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96434" y="2649429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최종 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1910743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330936" y="157889"/>
            <a:ext cx="659538" cy="602657"/>
            <a:chOff x="8330936" y="157889"/>
            <a:chExt cx="659538" cy="602657"/>
          </a:xfrm>
        </p:grpSpPr>
        <p:sp>
          <p:nvSpPr>
            <p:cNvPr id="6" name="직각 삼각형 5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23528" y="157889"/>
            <a:ext cx="659538" cy="602657"/>
            <a:chOff x="8330936" y="157889"/>
            <a:chExt cx="659538" cy="602657"/>
          </a:xfrm>
        </p:grpSpPr>
        <p:sp>
          <p:nvSpPr>
            <p:cNvPr id="27" name="직각 삼각형 26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0718" y="191850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8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95799" y="391905"/>
            <a:ext cx="1463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시연영상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0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098281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AAD0D3-ECEC-4E0C-B033-86692CBC76B6}"/>
              </a:ext>
            </a:extLst>
          </p:cNvPr>
          <p:cNvSpPr txBox="1"/>
          <p:nvPr/>
        </p:nvSpPr>
        <p:spPr>
          <a:xfrm>
            <a:off x="900126" y="6214417"/>
            <a:ext cx="8265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https://www.youtube.com/watch?v=wZgTAmqRRF4</a:t>
            </a:r>
          </a:p>
        </p:txBody>
      </p:sp>
    </p:spTree>
    <p:extLst>
      <p:ext uri="{BB962C8B-B14F-4D97-AF65-F5344CB8AC3E}">
        <p14:creationId xmlns:p14="http://schemas.microsoft.com/office/powerpoint/2010/main" val="1030454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330936" y="157889"/>
            <a:ext cx="659538" cy="602657"/>
            <a:chOff x="8330936" y="157889"/>
            <a:chExt cx="659538" cy="602657"/>
          </a:xfrm>
        </p:grpSpPr>
        <p:sp>
          <p:nvSpPr>
            <p:cNvPr id="6" name="직각 삼각형 5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23528" y="157889"/>
            <a:ext cx="659538" cy="602657"/>
            <a:chOff x="8330936" y="157889"/>
            <a:chExt cx="659538" cy="602657"/>
          </a:xfrm>
        </p:grpSpPr>
        <p:sp>
          <p:nvSpPr>
            <p:cNvPr id="27" name="직각 삼각형 26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0718" y="191850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9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33194" y="358037"/>
            <a:ext cx="2141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서비스 개선점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0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098281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791B488-2785-4122-8470-2260ED5D5823}"/>
              </a:ext>
            </a:extLst>
          </p:cNvPr>
          <p:cNvSpPr>
            <a:spLocks noChangeAspect="1"/>
          </p:cNvSpPr>
          <p:nvPr/>
        </p:nvSpPr>
        <p:spPr>
          <a:xfrm>
            <a:off x="877734" y="1268760"/>
            <a:ext cx="2902447" cy="2772000"/>
          </a:xfrm>
          <a:prstGeom prst="ellipse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A9840B9-841C-4ADE-A7D9-B9981C091E23}"/>
              </a:ext>
            </a:extLst>
          </p:cNvPr>
          <p:cNvSpPr>
            <a:spLocks noChangeAspect="1"/>
          </p:cNvSpPr>
          <p:nvPr/>
        </p:nvSpPr>
        <p:spPr>
          <a:xfrm>
            <a:off x="3149368" y="2708920"/>
            <a:ext cx="2902447" cy="2772000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343296D-B9C6-492B-9D5C-E75CFD8C19E4}"/>
              </a:ext>
            </a:extLst>
          </p:cNvPr>
          <p:cNvSpPr>
            <a:spLocks noChangeAspect="1"/>
          </p:cNvSpPr>
          <p:nvPr/>
        </p:nvSpPr>
        <p:spPr>
          <a:xfrm>
            <a:off x="5414407" y="1196752"/>
            <a:ext cx="2902447" cy="2772000"/>
          </a:xfrm>
          <a:prstGeom prst="ellipse">
            <a:avLst/>
          </a:prstGeom>
          <a:solidFill>
            <a:srgbClr val="69C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6615FA-AE7A-45ED-B378-D1BEE5F7CE43}"/>
              </a:ext>
            </a:extLst>
          </p:cNvPr>
          <p:cNvSpPr txBox="1"/>
          <p:nvPr/>
        </p:nvSpPr>
        <p:spPr>
          <a:xfrm>
            <a:off x="1563860" y="4025786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데이터베이스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141836F3-257B-4F35-AB4C-C35E4EB57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928" y="1883881"/>
            <a:ext cx="1440000" cy="14400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F2BFC125-D3D1-4DB5-BC1B-3698794238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294" y="3392449"/>
            <a:ext cx="1440000" cy="1440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13F60ADD-2913-4BF7-A99D-67C1E25DB7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957" y="2024297"/>
            <a:ext cx="1440000" cy="14400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97DF653-2B41-4636-A5AE-2FADAA2EE651}"/>
              </a:ext>
            </a:extLst>
          </p:cNvPr>
          <p:cNvSpPr txBox="1"/>
          <p:nvPr/>
        </p:nvSpPr>
        <p:spPr>
          <a:xfrm>
            <a:off x="4300172" y="5465946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지도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591C902-6EFE-450A-824D-E57E0B71350B}"/>
              </a:ext>
            </a:extLst>
          </p:cNvPr>
          <p:cNvSpPr txBox="1"/>
          <p:nvPr/>
        </p:nvSpPr>
        <p:spPr>
          <a:xfrm>
            <a:off x="6523726" y="3953778"/>
            <a:ext cx="671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상담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2633F59-7C1F-40E2-AFBB-997034237CB8}"/>
              </a:ext>
            </a:extLst>
          </p:cNvPr>
          <p:cNvSpPr txBox="1"/>
          <p:nvPr/>
        </p:nvSpPr>
        <p:spPr>
          <a:xfrm>
            <a:off x="204640" y="4337351"/>
            <a:ext cx="3591909" cy="88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일정 시간마다  데이터 갱신</a:t>
            </a:r>
            <a:endParaRPr lang="en-US" altLang="ko-KR" dirty="0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34" charset="-127"/>
                <a:ea typeface="나눔스퀘어" panose="020B0600000101010101" pitchFamily="34" charset="-127"/>
                <a:sym typeface="Wingdings" panose="05000000000000000000" pitchFamily="2" charset="2"/>
              </a:rPr>
              <a:t>      </a:t>
            </a:r>
            <a:r>
              <a:rPr lang="ko-KR" altLang="en-US" dirty="0">
                <a:latin typeface="나눔스퀘어" panose="020B0600000101010101" pitchFamily="34" charset="-127"/>
                <a:ea typeface="나눔스퀘어" panose="020B0600000101010101" pitchFamily="34" charset="-127"/>
                <a:sym typeface="Wingdings" panose="05000000000000000000" pitchFamily="2" charset="2"/>
              </a:rPr>
              <a:t>작업 스케줄러 </a:t>
            </a:r>
            <a:r>
              <a:rPr lang="en-US" altLang="ko-KR" dirty="0">
                <a:latin typeface="나눔스퀘어" panose="020B0600000101010101" pitchFamily="34" charset="-127"/>
                <a:ea typeface="나눔스퀘어" panose="020B0600000101010101" pitchFamily="34" charset="-127"/>
                <a:sym typeface="Wingdings" panose="05000000000000000000" pitchFamily="2" charset="2"/>
              </a:rPr>
              <a:t>+ </a:t>
            </a:r>
            <a:r>
              <a:rPr lang="ko-KR" altLang="en-US" dirty="0">
                <a:latin typeface="나눔스퀘어" panose="020B0600000101010101" pitchFamily="34" charset="-127"/>
                <a:ea typeface="나눔스퀘어" panose="020B0600000101010101" pitchFamily="34" charset="-127"/>
                <a:sym typeface="Wingdings" panose="05000000000000000000" pitchFamily="2" charset="2"/>
              </a:rPr>
              <a:t>운영계정</a:t>
            </a:r>
            <a:endParaRPr lang="en-US" altLang="ko-KR" dirty="0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28AA7A1-55D4-4411-BA27-FDBF1EB0E77F}"/>
              </a:ext>
            </a:extLst>
          </p:cNvPr>
          <p:cNvSpPr txBox="1"/>
          <p:nvPr/>
        </p:nvSpPr>
        <p:spPr>
          <a:xfrm>
            <a:off x="3264111" y="5777511"/>
            <a:ext cx="3591909" cy="88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스퀘어" panose="020B0600000101010101" pitchFamily="34" charset="-127"/>
                <a:ea typeface="나눔스퀘어" panose="020B0600000101010101" pitchFamily="34" charset="-127"/>
              </a:rPr>
              <a:t>클러스터러</a:t>
            </a:r>
            <a:r>
              <a:rPr lang="ko-KR" altLang="en-US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 출력 속도</a:t>
            </a:r>
            <a:endParaRPr lang="en-US" altLang="ko-KR" dirty="0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34" charset="-127"/>
                <a:ea typeface="나눔스퀘어" panose="020B0600000101010101" pitchFamily="34" charset="-127"/>
                <a:sym typeface="Wingdings" panose="05000000000000000000" pitchFamily="2" charset="2"/>
              </a:rPr>
              <a:t>     </a:t>
            </a:r>
            <a:r>
              <a:rPr lang="ko-KR" altLang="en-US" dirty="0" err="1">
                <a:latin typeface="나눔스퀘어" panose="020B0600000101010101" pitchFamily="34" charset="-127"/>
                <a:ea typeface="나눔스퀘어" panose="020B0600000101010101" pitchFamily="34" charset="-127"/>
                <a:sym typeface="Wingdings" panose="05000000000000000000" pitchFamily="2" charset="2"/>
              </a:rPr>
              <a:t>클러스터링한</a:t>
            </a:r>
            <a:r>
              <a:rPr lang="ko-KR" altLang="en-US" dirty="0">
                <a:latin typeface="나눔스퀘어" panose="020B0600000101010101" pitchFamily="34" charset="-127"/>
                <a:ea typeface="나눔스퀘어" panose="020B0600000101010101" pitchFamily="34" charset="-127"/>
                <a:sym typeface="Wingdings" panose="05000000000000000000" pitchFamily="2" charset="2"/>
              </a:rPr>
              <a:t> 데이터 전송</a:t>
            </a:r>
            <a:endParaRPr lang="en-US" altLang="ko-KR" dirty="0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A27EFA-6576-4C6B-AE4F-4BF430B586F1}"/>
              </a:ext>
            </a:extLst>
          </p:cNvPr>
          <p:cNvSpPr txBox="1"/>
          <p:nvPr/>
        </p:nvSpPr>
        <p:spPr>
          <a:xfrm>
            <a:off x="6198294" y="4248811"/>
            <a:ext cx="3591909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일정시간만 상담 내역 저장</a:t>
            </a:r>
            <a:endParaRPr lang="en-US" altLang="ko-KR" dirty="0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상담 내역 암호화</a:t>
            </a:r>
            <a:endParaRPr lang="en-US" altLang="ko-KR" dirty="0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161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655" y="-297"/>
            <a:ext cx="3432345" cy="6858594"/>
          </a:xfrm>
          <a:prstGeom prst="rect">
            <a:avLst/>
          </a:prstGeom>
        </p:spPr>
      </p:pic>
      <p:sp>
        <p:nvSpPr>
          <p:cNvPr id="7" name="직각 삼각형 6"/>
          <p:cNvSpPr/>
          <p:nvPr/>
        </p:nvSpPr>
        <p:spPr>
          <a:xfrm rot="5400000">
            <a:off x="116736" y="-116737"/>
            <a:ext cx="4194511" cy="4427984"/>
          </a:xfrm>
          <a:prstGeom prst="rtTriangle">
            <a:avLst/>
          </a:prstGeom>
          <a:solidFill>
            <a:srgbClr val="00A48E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2285999" y="3429000"/>
            <a:ext cx="3429000" cy="3429000"/>
          </a:xfrm>
          <a:prstGeom prst="line">
            <a:avLst/>
          </a:prstGeom>
          <a:ln>
            <a:solidFill>
              <a:srgbClr val="009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24558" y="2973120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PRESENTER.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김혜주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 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Yoon 윤고딕 530_TT" panose="02090603020101020101" pitchFamily="18" charset="-127"/>
            </a:endParaRPr>
          </a:p>
        </p:txBody>
      </p:sp>
      <p:pic>
        <p:nvPicPr>
          <p:cNvPr id="24" name="그림 23" descr="화면 캡처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537" y="2204864"/>
            <a:ext cx="4355671" cy="51627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844386" y="2226568"/>
            <a:ext cx="2808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/>
                </a:solidFill>
                <a:latin typeface="Century Gothic" panose="020B0502020202020204" pitchFamily="34" charset="0"/>
                <a:ea typeface="a옛날목욕탕L" panose="02020600000000000000" pitchFamily="18" charset="-127"/>
              </a:rPr>
              <a:t>HANABANG</a:t>
            </a:r>
            <a:r>
              <a:rPr lang="en-US" altLang="ko-KR" sz="2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lang="ko-KR" altLang="en-US" sz="2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하나방</a:t>
            </a:r>
            <a:r>
              <a:rPr lang="en-US" altLang="ko-KR" sz="2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)</a:t>
            </a:r>
            <a:endParaRPr lang="ko-KR" altLang="en-US" sz="2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9B57"/>
              </a:solidFill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91812" y="2649429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최종 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289685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EDCA8E-33AC-43A2-B8C4-6705E9E99598}"/>
              </a:ext>
            </a:extLst>
          </p:cNvPr>
          <p:cNvSpPr/>
          <p:nvPr/>
        </p:nvSpPr>
        <p:spPr>
          <a:xfrm>
            <a:off x="4641772" y="5298665"/>
            <a:ext cx="2020349" cy="340108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BAF008-D8F2-4920-8F10-DE082373CA20}"/>
              </a:ext>
            </a:extLst>
          </p:cNvPr>
          <p:cNvSpPr/>
          <p:nvPr/>
        </p:nvSpPr>
        <p:spPr>
          <a:xfrm>
            <a:off x="4641772" y="4796011"/>
            <a:ext cx="2020349" cy="340108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641327" y="2461936"/>
            <a:ext cx="1728192" cy="1868854"/>
            <a:chOff x="3707904" y="643743"/>
            <a:chExt cx="1728192" cy="1868854"/>
          </a:xfrm>
        </p:grpSpPr>
        <p:grpSp>
          <p:nvGrpSpPr>
            <p:cNvPr id="12" name="그룹 11"/>
            <p:cNvGrpSpPr/>
            <p:nvPr/>
          </p:nvGrpSpPr>
          <p:grpSpPr>
            <a:xfrm>
              <a:off x="3707904" y="643743"/>
              <a:ext cx="1728192" cy="1868854"/>
              <a:chOff x="251520" y="908720"/>
              <a:chExt cx="1371600" cy="1483239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251520" y="908720"/>
                <a:ext cx="914400" cy="914400"/>
              </a:xfrm>
              <a:prstGeom prst="ellipse">
                <a:avLst/>
              </a:prstGeom>
              <a:solidFill>
                <a:srgbClr val="009B57">
                  <a:alpha val="5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708720" y="1257062"/>
                <a:ext cx="914400" cy="914400"/>
              </a:xfrm>
              <a:prstGeom prst="ellipse">
                <a:avLst/>
              </a:prstGeom>
              <a:solidFill>
                <a:srgbClr val="009B57">
                  <a:alpha val="5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435503" y="1704956"/>
                <a:ext cx="687003" cy="687003"/>
              </a:xfrm>
              <a:prstGeom prst="ellipse">
                <a:avLst/>
              </a:prstGeom>
              <a:solidFill>
                <a:srgbClr val="009B57">
                  <a:alpha val="5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4040444" y="1347337"/>
              <a:ext cx="10631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Century Gothic" panose="020B0502020202020204" pitchFamily="34" charset="0"/>
                </a:rPr>
                <a:t>INDEX</a:t>
              </a:r>
              <a:endPara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FE27B2E-3846-41E6-A606-C9DFD2696D5E}"/>
              </a:ext>
            </a:extLst>
          </p:cNvPr>
          <p:cNvGrpSpPr/>
          <p:nvPr/>
        </p:nvGrpSpPr>
        <p:grpSpPr>
          <a:xfrm>
            <a:off x="4623685" y="1116608"/>
            <a:ext cx="2056520" cy="4616648"/>
            <a:chOff x="4786336" y="2155418"/>
            <a:chExt cx="1731563" cy="390976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C8524D-C7A2-4CFE-8EF3-AC0845F2DF88}"/>
                </a:ext>
              </a:extLst>
            </p:cNvPr>
            <p:cNvSpPr/>
            <p:nvPr/>
          </p:nvSpPr>
          <p:spPr>
            <a:xfrm>
              <a:off x="4801565" y="4819223"/>
              <a:ext cx="1701107" cy="288032"/>
            </a:xfrm>
            <a:prstGeom prst="rect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4801566" y="2244235"/>
              <a:ext cx="1701107" cy="288032"/>
            </a:xfrm>
            <a:prstGeom prst="rect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801566" y="2673400"/>
              <a:ext cx="1701107" cy="288032"/>
            </a:xfrm>
            <a:prstGeom prst="rect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801566" y="3102565"/>
              <a:ext cx="1701107" cy="288032"/>
            </a:xfrm>
            <a:prstGeom prst="rect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801566" y="3531730"/>
              <a:ext cx="1701107" cy="288032"/>
            </a:xfrm>
            <a:prstGeom prst="rect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801566" y="3960895"/>
              <a:ext cx="1701107" cy="288032"/>
            </a:xfrm>
            <a:prstGeom prst="rect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801566" y="4390059"/>
              <a:ext cx="1701107" cy="288032"/>
            </a:xfrm>
            <a:prstGeom prst="rect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86336" y="2155418"/>
              <a:ext cx="1731563" cy="3909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1. Overview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         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2. </a:t>
              </a:r>
              <a:r>
                <a:rPr lang="ko-KR" altLang="en-US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하나방이란</a:t>
              </a:r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 </a:t>
              </a:r>
              <a:endPara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5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          </a:t>
              </a:r>
            </a:p>
            <a:p>
              <a:pPr>
                <a:lnSpc>
                  <a:spcPct val="150000"/>
                </a:lnSpc>
              </a:pPr>
              <a:endParaRPr lang="en-US" altLang="ko-KR" sz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endParaRPr>
            </a:p>
            <a:p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3. </a:t>
              </a:r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사용 기술</a:t>
              </a:r>
              <a:endPara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endParaRPr>
            </a:p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 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             </a:t>
              </a:r>
              <a:endPara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endParaRPr>
            </a:p>
            <a:p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4. DB </a:t>
              </a:r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설계도</a:t>
              </a:r>
              <a:endPara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endParaRPr>
            </a:p>
            <a:p>
              <a:endPara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endParaRPr>
            </a:p>
            <a:p>
              <a:r>
                <a:rPr lang="en-US" altLang="ko-KR" sz="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 </a:t>
              </a:r>
            </a:p>
            <a:p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5. </a:t>
              </a:r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하나방의 강점</a:t>
              </a:r>
              <a:endPara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endParaRPr>
            </a:p>
            <a:p>
              <a:endPara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endParaRPr>
            </a:p>
            <a:p>
              <a:endPara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endParaRPr>
            </a:p>
            <a:p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6. </a:t>
              </a:r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시나리오 및 기능</a:t>
              </a:r>
              <a:endPara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endParaRPr>
            </a:p>
            <a:p>
              <a:r>
                <a:rPr lang="ko-KR" altLang="en-US" sz="15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        </a:t>
              </a:r>
              <a:endPara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endParaRPr>
            </a:p>
            <a:p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7. </a:t>
              </a:r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부가기능</a:t>
              </a:r>
              <a:endPara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endParaRPr>
            </a:p>
            <a:p>
              <a:r>
                <a:rPr lang="ko-KR" altLang="en-US" sz="1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 </a:t>
              </a:r>
              <a:endParaRPr lang="en-US" altLang="ko-KR" sz="1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endParaRPr>
            </a:p>
            <a:p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8. </a:t>
              </a:r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시연</a:t>
              </a:r>
              <a:endPara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endParaRPr>
            </a:p>
            <a:p>
              <a:endPara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endParaRPr>
            </a:p>
            <a:p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9. </a:t>
              </a:r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보완점</a:t>
              </a:r>
              <a:endPara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E9BEFD-7078-4218-8226-1C32FF2136AE}"/>
              </a:ext>
            </a:extLst>
          </p:cNvPr>
          <p:cNvSpPr/>
          <p:nvPr/>
        </p:nvSpPr>
        <p:spPr>
          <a:xfrm>
            <a:off x="-6982" y="0"/>
            <a:ext cx="52702" cy="685800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DA364C-B517-4AC6-A221-73D50BF5A2C3}"/>
              </a:ext>
            </a:extLst>
          </p:cNvPr>
          <p:cNvSpPr/>
          <p:nvPr/>
        </p:nvSpPr>
        <p:spPr>
          <a:xfrm>
            <a:off x="9091299" y="0"/>
            <a:ext cx="52702" cy="685800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9BCB74-DC15-4CCC-88EF-E68CBA3BCF1D}"/>
              </a:ext>
            </a:extLst>
          </p:cNvPr>
          <p:cNvSpPr/>
          <p:nvPr/>
        </p:nvSpPr>
        <p:spPr>
          <a:xfrm>
            <a:off x="-1396631" y="6805299"/>
            <a:ext cx="10540631" cy="52702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07FEDE-AA07-43F0-88A9-ECD04BAC50A3}"/>
              </a:ext>
            </a:extLst>
          </p:cNvPr>
          <p:cNvSpPr/>
          <p:nvPr/>
        </p:nvSpPr>
        <p:spPr>
          <a:xfrm>
            <a:off x="-1396631" y="0"/>
            <a:ext cx="10540631" cy="52702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21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330936" y="157889"/>
            <a:ext cx="659538" cy="602657"/>
            <a:chOff x="8330936" y="157889"/>
            <a:chExt cx="659538" cy="602657"/>
          </a:xfrm>
        </p:grpSpPr>
        <p:sp>
          <p:nvSpPr>
            <p:cNvPr id="6" name="직각 삼각형 5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23528" y="157889"/>
            <a:ext cx="659538" cy="602657"/>
            <a:chOff x="8330936" y="157889"/>
            <a:chExt cx="659538" cy="602657"/>
          </a:xfrm>
        </p:grpSpPr>
        <p:sp>
          <p:nvSpPr>
            <p:cNvPr id="27" name="직각 삼각형 26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0718" y="191850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32503" y="420822"/>
            <a:ext cx="1989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Overview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0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098281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459891" y="86975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>
                    <a:alpha val="59000"/>
                  </a:srgbClr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프로젝트 배경</a:t>
            </a:r>
          </a:p>
        </p:txBody>
      </p:sp>
      <p:pic>
        <p:nvPicPr>
          <p:cNvPr id="3" name="Picture 4" descr="KB부동산 liiv on">
            <a:extLst>
              <a:ext uri="{FF2B5EF4-FFF2-40B4-BE49-F238E27FC236}">
                <a16:creationId xmlns:a16="http://schemas.microsoft.com/office/drawing/2014/main" id="{9FEF4CC1-4603-4B6B-B1FA-BE2399280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632" y="2611312"/>
            <a:ext cx="1107892" cy="32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6C2998F-E415-4899-833D-27BD02A7EB80}"/>
              </a:ext>
            </a:extLst>
          </p:cNvPr>
          <p:cNvSpPr txBox="1"/>
          <p:nvPr/>
        </p:nvSpPr>
        <p:spPr>
          <a:xfrm>
            <a:off x="4896544" y="3501008"/>
            <a:ext cx="4572000" cy="1298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부동산 컨설팅 </a:t>
            </a:r>
            <a:endParaRPr lang="en-US" altLang="ko-KR" dirty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하나 M" panose="02020603020101020101" pitchFamily="18" charset="-127"/>
                <a:ea typeface="하나 M" panose="02020603020101020101" pitchFamily="18" charset="-127"/>
              </a:rPr>
              <a:t>이 외 부동산 관련 서비스 </a:t>
            </a:r>
            <a:endParaRPr lang="en-US" altLang="ko-KR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329A85E-2261-4761-9B50-5D5E21E4EC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229" b="41316" l="33666" r="42062">
                        <a14:foregroundMark x1="38321" y1="40402" x2="38321" y2="40402"/>
                        <a14:foregroundMark x1="42062" y1="32176" x2="42062" y2="32176"/>
                        <a14:foregroundMark x1="38155" y1="41316" x2="38155" y2="41316"/>
                      </a14:backgroundRemoval>
                    </a14:imgEffect>
                  </a14:imgLayer>
                </a14:imgProps>
              </a:ext>
            </a:extLst>
          </a:blip>
          <a:srcRect l="32727" t="23614" r="57197" b="57867"/>
          <a:stretch/>
        </p:blipFill>
        <p:spPr>
          <a:xfrm>
            <a:off x="4266506" y="2485116"/>
            <a:ext cx="941126" cy="78652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5F7789-A219-4A81-8FD3-BB8BE0E9A963}"/>
              </a:ext>
            </a:extLst>
          </p:cNvPr>
          <p:cNvSpPr/>
          <p:nvPr/>
        </p:nvSpPr>
        <p:spPr>
          <a:xfrm>
            <a:off x="586809" y="2090472"/>
            <a:ext cx="2775874" cy="1364818"/>
          </a:xfrm>
          <a:prstGeom prst="rect">
            <a:avLst/>
          </a:prstGeom>
          <a:noFill/>
          <a:ln>
            <a:solidFill>
              <a:srgbClr val="69C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8BD7F0-AE21-4D17-9335-A99829E0E107}"/>
              </a:ext>
            </a:extLst>
          </p:cNvPr>
          <p:cNvSpPr/>
          <p:nvPr/>
        </p:nvSpPr>
        <p:spPr>
          <a:xfrm>
            <a:off x="632144" y="4005924"/>
            <a:ext cx="2775874" cy="1364807"/>
          </a:xfrm>
          <a:prstGeom prst="rect">
            <a:avLst/>
          </a:prstGeom>
          <a:noFill/>
          <a:ln>
            <a:solidFill>
              <a:srgbClr val="69C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08E892-ACD4-42A8-B129-DC144C2FC06A}"/>
              </a:ext>
            </a:extLst>
          </p:cNvPr>
          <p:cNvSpPr/>
          <p:nvPr/>
        </p:nvSpPr>
        <p:spPr>
          <a:xfrm>
            <a:off x="4079743" y="2097432"/>
            <a:ext cx="4408610" cy="3273299"/>
          </a:xfrm>
          <a:prstGeom prst="rect">
            <a:avLst/>
          </a:prstGeom>
          <a:noFill/>
          <a:ln>
            <a:solidFill>
              <a:srgbClr val="69C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2C3A07-7E21-4D1C-B69F-DAC6B2F0A768}"/>
              </a:ext>
            </a:extLst>
          </p:cNvPr>
          <p:cNvSpPr/>
          <p:nvPr/>
        </p:nvSpPr>
        <p:spPr>
          <a:xfrm>
            <a:off x="979033" y="1880116"/>
            <a:ext cx="2115143" cy="449655"/>
          </a:xfrm>
          <a:prstGeom prst="rect">
            <a:avLst/>
          </a:prstGeom>
          <a:solidFill>
            <a:schemeClr val="bg1"/>
          </a:solidFill>
          <a:ln>
            <a:solidFill>
              <a:srgbClr val="69C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KB국민은행 로고">
            <a:extLst>
              <a:ext uri="{FF2B5EF4-FFF2-40B4-BE49-F238E27FC236}">
                <a16:creationId xmlns:a16="http://schemas.microsoft.com/office/drawing/2014/main" id="{BC1ADB4C-6238-41AF-9B7B-21F32431F1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" t="33109" r="-1877" b="29043"/>
          <a:stretch/>
        </p:blipFill>
        <p:spPr bwMode="auto">
          <a:xfrm>
            <a:off x="1264170" y="1934627"/>
            <a:ext cx="1556004" cy="34063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6ECB10-FAF7-46A3-9B3F-467FCE2A2596}"/>
              </a:ext>
            </a:extLst>
          </p:cNvPr>
          <p:cNvSpPr/>
          <p:nvPr/>
        </p:nvSpPr>
        <p:spPr>
          <a:xfrm>
            <a:off x="979033" y="3716808"/>
            <a:ext cx="2115143" cy="449655"/>
          </a:xfrm>
          <a:prstGeom prst="rect">
            <a:avLst/>
          </a:prstGeom>
          <a:solidFill>
            <a:schemeClr val="bg1"/>
          </a:solidFill>
          <a:ln>
            <a:solidFill>
              <a:srgbClr val="69C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우리은행 로고">
            <a:extLst>
              <a:ext uri="{FF2B5EF4-FFF2-40B4-BE49-F238E27FC236}">
                <a16:creationId xmlns:a16="http://schemas.microsoft.com/office/drawing/2014/main" id="{79069367-3704-442E-A4CC-8C89CAD15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111" y="3774665"/>
            <a:ext cx="936986" cy="3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5E9E14-34AA-4571-B011-3FFD6138D4F8}"/>
              </a:ext>
            </a:extLst>
          </p:cNvPr>
          <p:cNvSpPr/>
          <p:nvPr/>
        </p:nvSpPr>
        <p:spPr>
          <a:xfrm>
            <a:off x="5226476" y="1876580"/>
            <a:ext cx="2115143" cy="449655"/>
          </a:xfrm>
          <a:prstGeom prst="rect">
            <a:avLst/>
          </a:prstGeom>
          <a:solidFill>
            <a:schemeClr val="bg1"/>
          </a:solidFill>
          <a:ln>
            <a:solidFill>
              <a:srgbClr val="69C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하나은행 하나더적금 1년 최대 5.01% 2월 5일까지 가입 가능합니다 : 네이버 블로그">
            <a:extLst>
              <a:ext uri="{FF2B5EF4-FFF2-40B4-BE49-F238E27FC236}">
                <a16:creationId xmlns:a16="http://schemas.microsoft.com/office/drawing/2014/main" id="{9192BB7B-84E5-49B7-A3E5-8A692DBC1A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0" b="26620"/>
          <a:stretch/>
        </p:blipFill>
        <p:spPr bwMode="auto">
          <a:xfrm>
            <a:off x="5757891" y="1916060"/>
            <a:ext cx="1219921" cy="3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303382-77C3-43D7-A3F1-8FF5E8AEBABC}"/>
              </a:ext>
            </a:extLst>
          </p:cNvPr>
          <p:cNvSpPr txBox="1"/>
          <p:nvPr/>
        </p:nvSpPr>
        <p:spPr>
          <a:xfrm>
            <a:off x="5129805" y="2606896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95B47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“</a:t>
            </a:r>
            <a:r>
              <a:rPr lang="ko-KR" altLang="en-US" dirty="0">
                <a:solidFill>
                  <a:srgbClr val="095B47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복잡한 부동산 관리</a:t>
            </a:r>
            <a:r>
              <a:rPr lang="en-US" altLang="ko-KR" dirty="0">
                <a:solidFill>
                  <a:srgbClr val="095B47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6988A-7F9B-49D6-BD76-8F60F8B1D4A2}"/>
              </a:ext>
            </a:extLst>
          </p:cNvPr>
          <p:cNvSpPr txBox="1"/>
          <p:nvPr/>
        </p:nvSpPr>
        <p:spPr>
          <a:xfrm>
            <a:off x="5151473" y="2900128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95B47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 </a:t>
            </a:r>
            <a:r>
              <a:rPr lang="ko-KR" altLang="en-US" dirty="0">
                <a:solidFill>
                  <a:srgbClr val="095B47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실질적인 자문이 필요하네</a:t>
            </a:r>
            <a:r>
              <a:rPr lang="en-US" altLang="ko-KR" dirty="0">
                <a:solidFill>
                  <a:srgbClr val="095B47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!”</a:t>
            </a:r>
          </a:p>
        </p:txBody>
      </p:sp>
      <p:pic>
        <p:nvPicPr>
          <p:cNvPr id="10" name="그래픽 9" descr="닫기">
            <a:extLst>
              <a:ext uri="{FF2B5EF4-FFF2-40B4-BE49-F238E27FC236}">
                <a16:creationId xmlns:a16="http://schemas.microsoft.com/office/drawing/2014/main" id="{EB6124C7-1E1A-4525-9263-2EB0B6DC25F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07637" y="4462675"/>
            <a:ext cx="303333" cy="303333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73652067-3421-4307-AD68-12BB275E7ECE}"/>
              </a:ext>
            </a:extLst>
          </p:cNvPr>
          <p:cNvSpPr/>
          <p:nvPr/>
        </p:nvSpPr>
        <p:spPr>
          <a:xfrm>
            <a:off x="6373433" y="4086359"/>
            <a:ext cx="255326" cy="246220"/>
          </a:xfrm>
          <a:prstGeom prst="ellipse">
            <a:avLst/>
          </a:prstGeom>
          <a:noFill/>
          <a:ln w="38100">
            <a:solidFill>
              <a:srgbClr val="095B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832AFC3-E057-4181-98E1-8E4DBFDF49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0524" y="4574547"/>
            <a:ext cx="2479113" cy="38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3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5" grpId="0" animBg="1"/>
      <p:bldP spid="18" grpId="0" animBg="1"/>
      <p:bldP spid="2" grpId="0"/>
      <p:bldP spid="8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>
            <a:extLst>
              <a:ext uri="{FF2B5EF4-FFF2-40B4-BE49-F238E27FC236}">
                <a16:creationId xmlns:a16="http://schemas.microsoft.com/office/drawing/2014/main" id="{FE58A22A-6FE2-40F0-B11A-1141316EAFDF}"/>
              </a:ext>
            </a:extLst>
          </p:cNvPr>
          <p:cNvSpPr>
            <a:spLocks noChangeAspect="1"/>
          </p:cNvSpPr>
          <p:nvPr/>
        </p:nvSpPr>
        <p:spPr>
          <a:xfrm>
            <a:off x="472186" y="2476380"/>
            <a:ext cx="2902447" cy="2772000"/>
          </a:xfrm>
          <a:prstGeom prst="ellipse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3063ABA-73BF-4B65-BA62-39E4D6F70D51}"/>
              </a:ext>
            </a:extLst>
          </p:cNvPr>
          <p:cNvSpPr>
            <a:spLocks noChangeAspect="1"/>
          </p:cNvSpPr>
          <p:nvPr/>
        </p:nvSpPr>
        <p:spPr>
          <a:xfrm>
            <a:off x="3178496" y="2476380"/>
            <a:ext cx="2902447" cy="2772000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87E7609-6DD1-4BD0-8E16-7EA04795AD87}"/>
              </a:ext>
            </a:extLst>
          </p:cNvPr>
          <p:cNvSpPr>
            <a:spLocks noChangeAspect="1"/>
          </p:cNvSpPr>
          <p:nvPr/>
        </p:nvSpPr>
        <p:spPr>
          <a:xfrm>
            <a:off x="5796136" y="2476380"/>
            <a:ext cx="2902447" cy="2772000"/>
          </a:xfrm>
          <a:prstGeom prst="ellipse">
            <a:avLst/>
          </a:prstGeom>
          <a:solidFill>
            <a:srgbClr val="69C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330936" y="157889"/>
            <a:ext cx="659538" cy="602657"/>
            <a:chOff x="8330936" y="157889"/>
            <a:chExt cx="659538" cy="602657"/>
          </a:xfrm>
        </p:grpSpPr>
        <p:sp>
          <p:nvSpPr>
            <p:cNvPr id="6" name="직각 삼각형 5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23528" y="157889"/>
            <a:ext cx="659538" cy="602657"/>
            <a:chOff x="8330936" y="157889"/>
            <a:chExt cx="659538" cy="602657"/>
          </a:xfrm>
        </p:grpSpPr>
        <p:sp>
          <p:nvSpPr>
            <p:cNvPr id="27" name="직각 삼각형 26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0718" y="191850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41020" y="388776"/>
            <a:ext cx="2044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하나방이란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0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098281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459891" y="86975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57">
                    <a:alpha val="59000"/>
                  </a:srgbClr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프로젝트 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A4095E-B819-44C7-86C6-DF87EA9639E5}"/>
              </a:ext>
            </a:extLst>
          </p:cNvPr>
          <p:cNvSpPr txBox="1"/>
          <p:nvPr/>
        </p:nvSpPr>
        <p:spPr>
          <a:xfrm>
            <a:off x="3769535" y="1376122"/>
            <a:ext cx="16049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B9D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하나</a:t>
            </a:r>
            <a:r>
              <a:rPr lang="ko-KR" altLang="en-US" sz="4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9C49C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방</a:t>
            </a:r>
            <a:endParaRPr lang="ko-KR" altLang="en-US" sz="4000" dirty="0">
              <a:ln>
                <a:solidFill>
                  <a:schemeClr val="accent1">
                    <a:alpha val="0"/>
                  </a:schemeClr>
                </a:solidFill>
              </a:ln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0C051D-3E7C-45E6-A815-4C87F76ADCEB}"/>
              </a:ext>
            </a:extLst>
          </p:cNvPr>
          <p:cNvSpPr txBox="1"/>
          <p:nvPr/>
        </p:nvSpPr>
        <p:spPr>
          <a:xfrm>
            <a:off x="750040" y="5370835"/>
            <a:ext cx="2347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실거래가 정보를 제공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5F10C5-CEA7-4487-A572-DCB748758320}"/>
              </a:ext>
            </a:extLst>
          </p:cNvPr>
          <p:cNvSpPr txBox="1"/>
          <p:nvPr/>
        </p:nvSpPr>
        <p:spPr>
          <a:xfrm>
            <a:off x="3801479" y="5370835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대출 한도 조회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A6256-AB70-4D7B-81B4-D0A6F921616B}"/>
              </a:ext>
            </a:extLst>
          </p:cNvPr>
          <p:cNvSpPr txBox="1"/>
          <p:nvPr/>
        </p:nvSpPr>
        <p:spPr>
          <a:xfrm>
            <a:off x="6662589" y="5370835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온라인 상담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FE58D55-FC02-4205-A1C3-BD1170DE5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41" y="3140500"/>
            <a:ext cx="1440000" cy="144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942EFED-F639-4DF3-B6F9-19CE3ABA9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732" y="3163360"/>
            <a:ext cx="1440000" cy="1440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77918014-7F35-4536-8A76-78DF8330BA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415" y="3240776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1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330936" y="157889"/>
            <a:ext cx="659538" cy="602657"/>
            <a:chOff x="8330936" y="157889"/>
            <a:chExt cx="659538" cy="602657"/>
          </a:xfrm>
        </p:grpSpPr>
        <p:sp>
          <p:nvSpPr>
            <p:cNvPr id="6" name="직각 삼각형 5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23528" y="157889"/>
            <a:ext cx="659538" cy="602657"/>
            <a:chOff x="8330936" y="157889"/>
            <a:chExt cx="659538" cy="602657"/>
          </a:xfrm>
        </p:grpSpPr>
        <p:sp>
          <p:nvSpPr>
            <p:cNvPr id="27" name="직각 삼각형 26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0718" y="191850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38910" y="401838"/>
            <a:ext cx="17828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사용 기술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0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098281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8277B0-DAD1-4FBB-8FCF-7BE37872B27F}"/>
              </a:ext>
            </a:extLst>
          </p:cNvPr>
          <p:cNvSpPr/>
          <p:nvPr/>
        </p:nvSpPr>
        <p:spPr>
          <a:xfrm>
            <a:off x="131433" y="1411827"/>
            <a:ext cx="8700322" cy="921391"/>
          </a:xfrm>
          <a:prstGeom prst="rect">
            <a:avLst/>
          </a:prstGeom>
          <a:noFill/>
          <a:ln>
            <a:solidFill>
              <a:srgbClr val="69C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0A4EA9-56FE-4319-AE0C-D030DAD7ADDC}"/>
              </a:ext>
            </a:extLst>
          </p:cNvPr>
          <p:cNvSpPr/>
          <p:nvPr/>
        </p:nvSpPr>
        <p:spPr>
          <a:xfrm>
            <a:off x="312245" y="1171629"/>
            <a:ext cx="2540420" cy="432048"/>
          </a:xfrm>
          <a:prstGeom prst="rect">
            <a:avLst/>
          </a:prstGeom>
          <a:solidFill>
            <a:schemeClr val="bg1"/>
          </a:solidFill>
          <a:ln>
            <a:solidFill>
              <a:srgbClr val="69C49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언어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4BE7C21-20DC-4469-BD24-82520BA547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2" t="17859" r="17949" b="17859"/>
          <a:stretch/>
        </p:blipFill>
        <p:spPr>
          <a:xfrm>
            <a:off x="5317844" y="3953578"/>
            <a:ext cx="599700" cy="594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6D4DEF5-3FCF-4A80-8E7E-35D0C7BF18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684" y="5902395"/>
            <a:ext cx="756000" cy="756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BA887C2-29B2-4D34-93E9-3C0D6A5FCFA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47" y="1631153"/>
            <a:ext cx="509000" cy="594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43CFE8B-D47B-4CE9-9613-B3D94CE980B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044" y="1626354"/>
            <a:ext cx="594000" cy="5940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083996B4-EBB2-4562-8014-F278AE39011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639" y="1626354"/>
            <a:ext cx="392018" cy="594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AB9FD76F-2780-4EC6-ABFD-2084AEBC377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05" y="5755998"/>
            <a:ext cx="1129386" cy="1129386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40FC6413-0428-4D89-9B4D-E37F5D44DEE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02"/>
          <a:stretch/>
        </p:blipFill>
        <p:spPr>
          <a:xfrm>
            <a:off x="3116449" y="3953578"/>
            <a:ext cx="707998" cy="594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428A5F1D-83F2-445B-A9B2-C0599D73716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38" y="1626681"/>
            <a:ext cx="754440" cy="594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93647BA6-F437-413D-B3E9-5C890855E83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8" t="10827" r="2426" b="15780"/>
          <a:stretch/>
        </p:blipFill>
        <p:spPr>
          <a:xfrm>
            <a:off x="949254" y="3953578"/>
            <a:ext cx="742786" cy="594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0B0E458F-4231-474F-A581-5DC70DBA367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577" y="5925009"/>
            <a:ext cx="756000" cy="7560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65FDF9BC-39EA-40BA-9737-EEB7A04C128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159" y="3988236"/>
            <a:ext cx="524683" cy="524683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5FFC6887-6B72-4535-807B-49DA518CEA11}"/>
              </a:ext>
            </a:extLst>
          </p:cNvPr>
          <p:cNvSpPr/>
          <p:nvPr/>
        </p:nvSpPr>
        <p:spPr>
          <a:xfrm>
            <a:off x="98591" y="3718166"/>
            <a:ext cx="8700322" cy="942957"/>
          </a:xfrm>
          <a:prstGeom prst="rect">
            <a:avLst/>
          </a:prstGeom>
          <a:noFill/>
          <a:ln>
            <a:solidFill>
              <a:srgbClr val="69C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97D0DCF-24D2-4B25-B5B3-B838743B6163}"/>
              </a:ext>
            </a:extLst>
          </p:cNvPr>
          <p:cNvSpPr/>
          <p:nvPr/>
        </p:nvSpPr>
        <p:spPr>
          <a:xfrm>
            <a:off x="279403" y="3477969"/>
            <a:ext cx="2540420" cy="432048"/>
          </a:xfrm>
          <a:prstGeom prst="rect">
            <a:avLst/>
          </a:prstGeom>
          <a:solidFill>
            <a:srgbClr val="69C49C"/>
          </a:solidFill>
          <a:ln>
            <a:solidFill>
              <a:srgbClr val="69C49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프레임워크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EAD6093-64D3-4DB3-8359-74D71BCCF7F4}"/>
              </a:ext>
            </a:extLst>
          </p:cNvPr>
          <p:cNvSpPr/>
          <p:nvPr/>
        </p:nvSpPr>
        <p:spPr>
          <a:xfrm>
            <a:off x="202577" y="5734520"/>
            <a:ext cx="8700322" cy="942957"/>
          </a:xfrm>
          <a:prstGeom prst="rect">
            <a:avLst/>
          </a:prstGeom>
          <a:noFill/>
          <a:ln>
            <a:solidFill>
              <a:srgbClr val="69C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00D9F1E-A40C-445B-8A7D-7FAEAB2D63D4}"/>
              </a:ext>
            </a:extLst>
          </p:cNvPr>
          <p:cNvSpPr/>
          <p:nvPr/>
        </p:nvSpPr>
        <p:spPr>
          <a:xfrm>
            <a:off x="355102" y="5470347"/>
            <a:ext cx="1226257" cy="432048"/>
          </a:xfrm>
          <a:prstGeom prst="rect">
            <a:avLst/>
          </a:prstGeom>
          <a:solidFill>
            <a:schemeClr val="bg1"/>
          </a:solidFill>
          <a:ln>
            <a:solidFill>
              <a:srgbClr val="69C49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DB</a:t>
            </a:r>
            <a:endParaRPr lang="ko-KR" altLang="en-US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CEAC248-5734-4D92-BFCF-FFB9F8C6394E}"/>
              </a:ext>
            </a:extLst>
          </p:cNvPr>
          <p:cNvSpPr/>
          <p:nvPr/>
        </p:nvSpPr>
        <p:spPr>
          <a:xfrm>
            <a:off x="3651404" y="5496492"/>
            <a:ext cx="1226257" cy="432048"/>
          </a:xfrm>
          <a:prstGeom prst="rect">
            <a:avLst/>
          </a:prstGeom>
          <a:solidFill>
            <a:schemeClr val="bg1"/>
          </a:solidFill>
          <a:ln>
            <a:solidFill>
              <a:srgbClr val="69C49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형상관리</a:t>
            </a:r>
            <a:endParaRPr lang="ko-KR" altLang="en-US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38397F5-AF44-46F5-887D-BAA30D854F79}"/>
              </a:ext>
            </a:extLst>
          </p:cNvPr>
          <p:cNvSpPr/>
          <p:nvPr/>
        </p:nvSpPr>
        <p:spPr>
          <a:xfrm>
            <a:off x="6613545" y="5496492"/>
            <a:ext cx="1226257" cy="432048"/>
          </a:xfrm>
          <a:prstGeom prst="rect">
            <a:avLst/>
          </a:prstGeom>
          <a:solidFill>
            <a:schemeClr val="bg1"/>
          </a:solidFill>
          <a:ln>
            <a:solidFill>
              <a:srgbClr val="69C49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서버</a:t>
            </a:r>
          </a:p>
        </p:txBody>
      </p:sp>
      <p:pic>
        <p:nvPicPr>
          <p:cNvPr id="1030" name="Picture 6" descr="보도 자료 | Atlassian">
            <a:extLst>
              <a:ext uri="{FF2B5EF4-FFF2-40B4-BE49-F238E27FC236}">
                <a16:creationId xmlns:a16="http://schemas.microsoft.com/office/drawing/2014/main" id="{6632674E-F547-4BDC-B381-7E692E51E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307" y="6173776"/>
            <a:ext cx="1665067" cy="23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1384F83-7933-4099-B45E-B3372A593133}"/>
              </a:ext>
            </a:extLst>
          </p:cNvPr>
          <p:cNvCxnSpPr/>
          <p:nvPr/>
        </p:nvCxnSpPr>
        <p:spPr>
          <a:xfrm>
            <a:off x="2554912" y="5734520"/>
            <a:ext cx="0" cy="942957"/>
          </a:xfrm>
          <a:prstGeom prst="line">
            <a:avLst/>
          </a:prstGeom>
          <a:ln>
            <a:solidFill>
              <a:srgbClr val="69C4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52246E3-FE6A-4037-9151-D4DCB0C65D3F}"/>
              </a:ext>
            </a:extLst>
          </p:cNvPr>
          <p:cNvCxnSpPr/>
          <p:nvPr/>
        </p:nvCxnSpPr>
        <p:spPr>
          <a:xfrm>
            <a:off x="6227320" y="5734520"/>
            <a:ext cx="0" cy="942957"/>
          </a:xfrm>
          <a:prstGeom prst="line">
            <a:avLst/>
          </a:prstGeom>
          <a:ln>
            <a:solidFill>
              <a:srgbClr val="69C4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BE6E7A19-22EB-4493-A468-4B3B6A23DC99}"/>
              </a:ext>
            </a:extLst>
          </p:cNvPr>
          <p:cNvSpPr/>
          <p:nvPr/>
        </p:nvSpPr>
        <p:spPr>
          <a:xfrm>
            <a:off x="7406353" y="1549601"/>
            <a:ext cx="752259" cy="747507"/>
          </a:xfrm>
          <a:prstGeom prst="ellipse">
            <a:avLst/>
          </a:prstGeom>
          <a:noFill/>
          <a:ln>
            <a:solidFill>
              <a:srgbClr val="E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DD91350-2483-46C0-951B-8D28FFA3D8C7}"/>
              </a:ext>
            </a:extLst>
          </p:cNvPr>
          <p:cNvSpPr/>
          <p:nvPr/>
        </p:nvSpPr>
        <p:spPr>
          <a:xfrm>
            <a:off x="7399372" y="3860116"/>
            <a:ext cx="752259" cy="747507"/>
          </a:xfrm>
          <a:prstGeom prst="ellipse">
            <a:avLst/>
          </a:prstGeom>
          <a:noFill/>
          <a:ln>
            <a:solidFill>
              <a:srgbClr val="E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441EF6-911E-4D80-B3E2-E88482F0E3E4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64228" b="44918"/>
          <a:stretch/>
        </p:blipFill>
        <p:spPr>
          <a:xfrm>
            <a:off x="40987" y="2621037"/>
            <a:ext cx="3074395" cy="5954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8A53BD2-E095-403A-BC1E-F6911A44001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154849" y="2694451"/>
            <a:ext cx="2936416" cy="4870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89C434-5E8D-4B1F-9623-78119BEF1AF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40949" y="2694452"/>
            <a:ext cx="2588136" cy="48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2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330936" y="157889"/>
            <a:ext cx="659538" cy="602657"/>
            <a:chOff x="8330936" y="157889"/>
            <a:chExt cx="659538" cy="602657"/>
          </a:xfrm>
        </p:grpSpPr>
        <p:sp>
          <p:nvSpPr>
            <p:cNvPr id="6" name="직각 삼각형 5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23528" y="157889"/>
            <a:ext cx="659538" cy="602657"/>
            <a:chOff x="8330936" y="157889"/>
            <a:chExt cx="659538" cy="602657"/>
          </a:xfrm>
        </p:grpSpPr>
        <p:sp>
          <p:nvSpPr>
            <p:cNvPr id="27" name="직각 삼각형 26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0718" y="191850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89956" y="401784"/>
            <a:ext cx="2077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DB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설계도   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0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098281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44D1B7-7029-4046-8A15-8CC0801F8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59" y="1462329"/>
            <a:ext cx="3928002" cy="223182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5C3F15F-52C3-4504-8038-F18A7BCA1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372" y="1458112"/>
            <a:ext cx="3478531" cy="23586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E5C1DEF-3096-4D15-9A94-0E9F532A1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3880547"/>
            <a:ext cx="5268237" cy="151512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6FD8FE0-06C1-4145-9924-353E499F17FA}"/>
              </a:ext>
            </a:extLst>
          </p:cNvPr>
          <p:cNvSpPr/>
          <p:nvPr/>
        </p:nvSpPr>
        <p:spPr>
          <a:xfrm>
            <a:off x="107504" y="1325114"/>
            <a:ext cx="4427490" cy="2593134"/>
          </a:xfrm>
          <a:prstGeom prst="rect">
            <a:avLst/>
          </a:prstGeom>
          <a:noFill/>
          <a:ln>
            <a:solidFill>
              <a:srgbClr val="C6E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14F024-0FB3-44D8-96D0-DD05C27A163C}"/>
              </a:ext>
            </a:extLst>
          </p:cNvPr>
          <p:cNvSpPr/>
          <p:nvPr/>
        </p:nvSpPr>
        <p:spPr>
          <a:xfrm>
            <a:off x="108350" y="3502174"/>
            <a:ext cx="2564328" cy="421858"/>
          </a:xfrm>
          <a:prstGeom prst="rect">
            <a:avLst/>
          </a:prstGeom>
          <a:solidFill>
            <a:schemeClr val="bg1"/>
          </a:solidFill>
          <a:ln>
            <a:solidFill>
              <a:srgbClr val="C6E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아파트 관련 테이블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AD4D58-1B6F-4751-B595-4F5AF6833329}"/>
              </a:ext>
            </a:extLst>
          </p:cNvPr>
          <p:cNvSpPr/>
          <p:nvPr/>
        </p:nvSpPr>
        <p:spPr>
          <a:xfrm>
            <a:off x="4526677" y="1325114"/>
            <a:ext cx="4427490" cy="2593134"/>
          </a:xfrm>
          <a:prstGeom prst="rect">
            <a:avLst/>
          </a:prstGeom>
          <a:noFill/>
          <a:ln>
            <a:solidFill>
              <a:srgbClr val="C6E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61CB39-E373-4894-BA35-FE884EF2EC5F}"/>
              </a:ext>
            </a:extLst>
          </p:cNvPr>
          <p:cNvSpPr/>
          <p:nvPr/>
        </p:nvSpPr>
        <p:spPr>
          <a:xfrm>
            <a:off x="4534994" y="3464153"/>
            <a:ext cx="2564328" cy="462451"/>
          </a:xfrm>
          <a:prstGeom prst="rect">
            <a:avLst/>
          </a:prstGeom>
          <a:solidFill>
            <a:schemeClr val="bg1"/>
          </a:solidFill>
          <a:ln>
            <a:solidFill>
              <a:srgbClr val="C6E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상담 관련 테이블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1B92293-CB38-4F1C-8892-16EEA5F2C4CF}"/>
              </a:ext>
            </a:extLst>
          </p:cNvPr>
          <p:cNvGrpSpPr/>
          <p:nvPr/>
        </p:nvGrpSpPr>
        <p:grpSpPr>
          <a:xfrm>
            <a:off x="102311" y="3926604"/>
            <a:ext cx="8851856" cy="2256318"/>
            <a:chOff x="113984" y="3918248"/>
            <a:chExt cx="8840183" cy="259313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AD2F377-4860-4E1A-88D4-2AA564E4C7DE}"/>
                </a:ext>
              </a:extLst>
            </p:cNvPr>
            <p:cNvSpPr/>
            <p:nvPr/>
          </p:nvSpPr>
          <p:spPr>
            <a:xfrm>
              <a:off x="117799" y="3918248"/>
              <a:ext cx="8836368" cy="2593134"/>
            </a:xfrm>
            <a:prstGeom prst="rect">
              <a:avLst/>
            </a:prstGeom>
            <a:noFill/>
            <a:ln>
              <a:solidFill>
                <a:srgbClr val="C6E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DD3561E-25F7-40C0-9188-D192DDEF3EDB}"/>
                </a:ext>
              </a:extLst>
            </p:cNvPr>
            <p:cNvSpPr/>
            <p:nvPr/>
          </p:nvSpPr>
          <p:spPr>
            <a:xfrm>
              <a:off x="113984" y="5960051"/>
              <a:ext cx="2573008" cy="5371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6E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LTV </a:t>
              </a:r>
              <a:r>
                <a:rPr lang="ko-KR" altLang="en-US" dirty="0">
                  <a:solidFill>
                    <a:schemeClr val="tx1"/>
                  </a:solidFill>
                  <a:latin typeface="하나 B" panose="02020603020101020101" pitchFamily="18" charset="-127"/>
                  <a:ea typeface="하나 B" panose="02020603020101020101" pitchFamily="18" charset="-127"/>
                </a:rPr>
                <a:t>관련 테이블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F1014E4-A6AD-44AF-9188-A8CDB51A57B3}"/>
              </a:ext>
            </a:extLst>
          </p:cNvPr>
          <p:cNvSpPr txBox="1"/>
          <p:nvPr/>
        </p:nvSpPr>
        <p:spPr>
          <a:xfrm>
            <a:off x="160594" y="6362184"/>
            <a:ext cx="78951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LTV(Loan TO Value)</a:t>
            </a:r>
            <a:r>
              <a:rPr lang="ko-KR" altLang="en-US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는 </a:t>
            </a:r>
            <a:r>
              <a:rPr lang="ko-KR" altLang="en-US" sz="1100" dirty="0">
                <a:highlight>
                  <a:srgbClr val="C6E8D9"/>
                </a:highlight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담보 대비 대출금액의 비율을 나타내는 지표</a:t>
            </a:r>
            <a:r>
              <a:rPr lang="ko-KR" altLang="en-US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로</a:t>
            </a:r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주로 주택 담보 대출의 대출가능 금액을 산출할 때 사용합니다</a:t>
            </a:r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. 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예를 들어 주택 가격이 </a:t>
            </a:r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2</a:t>
            </a:r>
            <a:r>
              <a:rPr lang="ko-KR" altLang="en-US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억이고</a:t>
            </a:r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, LTV</a:t>
            </a:r>
            <a:r>
              <a:rPr lang="ko-KR" altLang="en-US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가 </a:t>
            </a:r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70%</a:t>
            </a:r>
            <a:r>
              <a:rPr lang="ko-KR" altLang="en-US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라면 대출액의 최대한도는 </a:t>
            </a:r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1</a:t>
            </a:r>
            <a:r>
              <a:rPr lang="ko-KR" altLang="en-US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억 </a:t>
            </a:r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4000</a:t>
            </a:r>
            <a:r>
              <a:rPr lang="ko-KR" altLang="en-US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만원이 됩니다</a:t>
            </a:r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.</a:t>
            </a:r>
            <a:endParaRPr lang="ko-KR" altLang="en-US" sz="1100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CEA4C45-9DF9-4A32-A2BA-FB720ABB83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378" y="3995988"/>
            <a:ext cx="2798484" cy="209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3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330936" y="157889"/>
            <a:ext cx="659538" cy="602657"/>
            <a:chOff x="8330936" y="157889"/>
            <a:chExt cx="659538" cy="602657"/>
          </a:xfrm>
        </p:grpSpPr>
        <p:sp>
          <p:nvSpPr>
            <p:cNvPr id="6" name="직각 삼각형 5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23528" y="157889"/>
            <a:ext cx="659538" cy="602657"/>
            <a:chOff x="8330936" y="157889"/>
            <a:chExt cx="659538" cy="602657"/>
          </a:xfrm>
        </p:grpSpPr>
        <p:sp>
          <p:nvSpPr>
            <p:cNvPr id="27" name="직각 삼각형 26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0718" y="191850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5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45845" y="367683"/>
            <a:ext cx="2520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하나방의 강점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0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9098281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97CB6F45-644E-4597-9AC9-BBEEFEF780C6}"/>
              </a:ext>
            </a:extLst>
          </p:cNvPr>
          <p:cNvSpPr/>
          <p:nvPr/>
        </p:nvSpPr>
        <p:spPr>
          <a:xfrm>
            <a:off x="3192520" y="2392322"/>
            <a:ext cx="2429733" cy="244851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F2A7CE3D-E573-4EF0-AC32-13B3C345002B}"/>
              </a:ext>
            </a:extLst>
          </p:cNvPr>
          <p:cNvSpPr/>
          <p:nvPr/>
        </p:nvSpPr>
        <p:spPr>
          <a:xfrm>
            <a:off x="3286695" y="2487225"/>
            <a:ext cx="2241382" cy="225870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1" name="원호 80">
            <a:extLst>
              <a:ext uri="{FF2B5EF4-FFF2-40B4-BE49-F238E27FC236}">
                <a16:creationId xmlns:a16="http://schemas.microsoft.com/office/drawing/2014/main" id="{B75A4EA0-7799-4902-9E6E-C7647C0FAC8A}"/>
              </a:ext>
            </a:extLst>
          </p:cNvPr>
          <p:cNvSpPr/>
          <p:nvPr/>
        </p:nvSpPr>
        <p:spPr>
          <a:xfrm>
            <a:off x="2858196" y="2055414"/>
            <a:ext cx="3103089" cy="3127076"/>
          </a:xfrm>
          <a:prstGeom prst="arc">
            <a:avLst>
              <a:gd name="adj1" fmla="val 7413051"/>
              <a:gd name="adj2" fmla="val 3346115"/>
            </a:avLst>
          </a:prstGeom>
          <a:ln w="57150">
            <a:solidFill>
              <a:srgbClr val="69C4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1130B00-C7E8-4E4B-935A-168DB5225EDF}"/>
              </a:ext>
            </a:extLst>
          </p:cNvPr>
          <p:cNvGrpSpPr/>
          <p:nvPr/>
        </p:nvGrpSpPr>
        <p:grpSpPr>
          <a:xfrm>
            <a:off x="-443998" y="4848997"/>
            <a:ext cx="6521367" cy="1446891"/>
            <a:chOff x="30575" y="5492571"/>
            <a:chExt cx="8117859" cy="1787288"/>
          </a:xfrm>
          <a:solidFill>
            <a:schemeClr val="bg1"/>
          </a:solidFill>
        </p:grpSpPr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CB259973-5DB4-492F-8204-E3DF55405803}"/>
                </a:ext>
              </a:extLst>
            </p:cNvPr>
            <p:cNvSpPr/>
            <p:nvPr/>
          </p:nvSpPr>
          <p:spPr>
            <a:xfrm>
              <a:off x="3989062" y="5495400"/>
              <a:ext cx="1413547" cy="1784459"/>
            </a:xfrm>
            <a:prstGeom prst="arc">
              <a:avLst>
                <a:gd name="adj1" fmla="val 17307918"/>
                <a:gd name="adj2" fmla="val 5513752"/>
              </a:avLst>
            </a:prstGeom>
            <a:noFill/>
            <a:ln w="57150">
              <a:solidFill>
                <a:srgbClr val="69C4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rgbClr val="69C49C"/>
                </a:solidFill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2B6A8313-C28B-4F40-BEC4-B1FAB3AF77C6}"/>
                </a:ext>
              </a:extLst>
            </p:cNvPr>
            <p:cNvCxnSpPr/>
            <p:nvPr/>
          </p:nvCxnSpPr>
          <p:spPr>
            <a:xfrm>
              <a:off x="30575" y="7279859"/>
              <a:ext cx="4644001" cy="0"/>
            </a:xfrm>
            <a:prstGeom prst="line">
              <a:avLst/>
            </a:prstGeom>
            <a:grpFill/>
            <a:ln w="57150">
              <a:solidFill>
                <a:srgbClr val="69C4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원호 48">
              <a:extLst>
                <a:ext uri="{FF2B5EF4-FFF2-40B4-BE49-F238E27FC236}">
                  <a16:creationId xmlns:a16="http://schemas.microsoft.com/office/drawing/2014/main" id="{B61E19D4-3B25-43C8-92EE-EF0E84AE5581}"/>
                </a:ext>
              </a:extLst>
            </p:cNvPr>
            <p:cNvSpPr/>
            <p:nvPr/>
          </p:nvSpPr>
          <p:spPr>
            <a:xfrm flipH="1">
              <a:off x="6736820" y="5492571"/>
              <a:ext cx="1411614" cy="1784458"/>
            </a:xfrm>
            <a:prstGeom prst="arc">
              <a:avLst>
                <a:gd name="adj1" fmla="val 17254311"/>
                <a:gd name="adj2" fmla="val 5504376"/>
              </a:avLst>
            </a:prstGeom>
            <a:noFill/>
            <a:ln w="57150">
              <a:solidFill>
                <a:srgbClr val="69C4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rgbClr val="69C49C"/>
                </a:solidFill>
              </a:endParaRPr>
            </a:p>
          </p:txBody>
        </p:sp>
      </p:grp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78E5C1-8B81-4C94-863D-C5750A3B8B9F}"/>
              </a:ext>
            </a:extLst>
          </p:cNvPr>
          <p:cNvCxnSpPr>
            <a:cxnSpLocks/>
          </p:cNvCxnSpPr>
          <p:nvPr/>
        </p:nvCxnSpPr>
        <p:spPr>
          <a:xfrm flipH="1">
            <a:off x="5491921" y="6291486"/>
            <a:ext cx="3752368" cy="1122"/>
          </a:xfrm>
          <a:prstGeom prst="line">
            <a:avLst/>
          </a:prstGeom>
          <a:solidFill>
            <a:schemeClr val="bg1"/>
          </a:solidFill>
          <a:ln w="57150">
            <a:solidFill>
              <a:srgbClr val="69C4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>
            <a:extLst>
              <a:ext uri="{FF2B5EF4-FFF2-40B4-BE49-F238E27FC236}">
                <a16:creationId xmlns:a16="http://schemas.microsoft.com/office/drawing/2014/main" id="{782FC346-38EA-4907-B2A7-279FAA7CC56B}"/>
              </a:ext>
            </a:extLst>
          </p:cNvPr>
          <p:cNvSpPr/>
          <p:nvPr/>
        </p:nvSpPr>
        <p:spPr>
          <a:xfrm>
            <a:off x="3286695" y="2239296"/>
            <a:ext cx="283088" cy="285277"/>
          </a:xfrm>
          <a:prstGeom prst="ellipse">
            <a:avLst/>
          </a:prstGeom>
          <a:solidFill>
            <a:srgbClr val="FF7C80"/>
          </a:solidFill>
          <a:ln>
            <a:solidFill>
              <a:srgbClr val="C6E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26D5D347-9E53-416D-BE1E-FBEB720C828A}"/>
              </a:ext>
            </a:extLst>
          </p:cNvPr>
          <p:cNvGrpSpPr/>
          <p:nvPr/>
        </p:nvGrpSpPr>
        <p:grpSpPr>
          <a:xfrm>
            <a:off x="1667544" y="1670270"/>
            <a:ext cx="1485880" cy="745927"/>
            <a:chOff x="2447781" y="1495669"/>
            <a:chExt cx="1849638" cy="921414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6D4227D5-CF22-40B6-954A-019423343798}"/>
                </a:ext>
              </a:extLst>
            </p:cNvPr>
            <p:cNvSpPr/>
            <p:nvPr/>
          </p:nvSpPr>
          <p:spPr>
            <a:xfrm rot="8100000">
              <a:off x="4136832" y="1587738"/>
              <a:ext cx="160587" cy="829345"/>
            </a:xfrm>
            <a:prstGeom prst="triangle">
              <a:avLst/>
            </a:prstGeom>
            <a:solidFill>
              <a:srgbClr val="C6E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7" name="모서리가 둥근 직사각형 15">
              <a:extLst>
                <a:ext uri="{FF2B5EF4-FFF2-40B4-BE49-F238E27FC236}">
                  <a16:creationId xmlns:a16="http://schemas.microsoft.com/office/drawing/2014/main" id="{4108CBCB-D668-4BD3-8AB3-8B41E88B89CA}"/>
                </a:ext>
              </a:extLst>
            </p:cNvPr>
            <p:cNvSpPr/>
            <p:nvPr/>
          </p:nvSpPr>
          <p:spPr>
            <a:xfrm>
              <a:off x="2447781" y="1495669"/>
              <a:ext cx="1717500" cy="533399"/>
            </a:xfrm>
            <a:prstGeom prst="roundRect">
              <a:avLst>
                <a:gd name="adj" fmla="val 50000"/>
              </a:avLst>
            </a:prstGeom>
            <a:solidFill>
              <a:srgbClr val="FF7C80"/>
            </a:solidFill>
            <a:ln>
              <a:solidFill>
                <a:srgbClr val="C6E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Web Socket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009E8D7-57C8-4763-85A7-8B7C51C438F8}"/>
              </a:ext>
            </a:extLst>
          </p:cNvPr>
          <p:cNvSpPr/>
          <p:nvPr/>
        </p:nvSpPr>
        <p:spPr>
          <a:xfrm>
            <a:off x="109489" y="1999205"/>
            <a:ext cx="2954784" cy="14371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하나 M" panose="02020603020101020101" pitchFamily="18" charset="-127"/>
                <a:ea typeface="하나 M" panose="02020603020101020101" pitchFamily="18" charset="-127"/>
              </a:rPr>
              <a:t>실시간 상담</a:t>
            </a:r>
            <a:r>
              <a:rPr lang="en-US" altLang="ko-KR" sz="1500" dirty="0">
                <a:latin typeface="하나 M" panose="02020603020101020101" pitchFamily="18" charset="-127"/>
                <a:ea typeface="하나 M" panose="02020603020101020101" pitchFamily="18" charset="-127"/>
              </a:rPr>
              <a:t>/</a:t>
            </a:r>
            <a:r>
              <a:rPr lang="ko-KR" altLang="en-US" sz="1500" dirty="0">
                <a:latin typeface="하나 M" panose="02020603020101020101" pitchFamily="18" charset="-127"/>
                <a:ea typeface="하나 M" panose="02020603020101020101" pitchFamily="18" charset="-127"/>
              </a:rPr>
              <a:t>알림</a:t>
            </a:r>
            <a:r>
              <a:rPr lang="ko-KR" altLang="en-US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 가능</a:t>
            </a:r>
            <a:endParaRPr lang="en-US" altLang="ko-KR" sz="1500" dirty="0">
              <a:latin typeface="하나 UL" panose="02020603020101020101" pitchFamily="18" charset="-127"/>
              <a:ea typeface="하나 UL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상담사에게 </a:t>
            </a:r>
            <a:r>
              <a:rPr lang="ko-KR" altLang="en-US" sz="1500" dirty="0">
                <a:latin typeface="하나 M" panose="02020603020101020101" pitchFamily="18" charset="-127"/>
                <a:ea typeface="하나 M" panose="02020603020101020101" pitchFamily="18" charset="-127"/>
              </a:rPr>
              <a:t>자동문구</a:t>
            </a:r>
            <a:r>
              <a:rPr lang="ko-KR" altLang="en-US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를 제공 </a:t>
            </a:r>
            <a:r>
              <a:rPr lang="en-US" altLang="ko-KR" sz="1500" dirty="0">
                <a:latin typeface="하나 UL" panose="02020603020101020101" pitchFamily="18" charset="-127"/>
                <a:ea typeface="하나 UL" panose="02020603020101020101" pitchFamily="18" charset="-127"/>
                <a:sym typeface="Wingdings" panose="05000000000000000000" pitchFamily="2" charset="2"/>
              </a:rPr>
              <a:t></a:t>
            </a:r>
            <a:r>
              <a:rPr lang="ko-KR" altLang="en-US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 상담사의 부담 줄임</a:t>
            </a:r>
            <a:endParaRPr lang="en-US" altLang="ko-KR" sz="1500" dirty="0">
              <a:latin typeface="하나 UL" panose="02020603020101020101" pitchFamily="18" charset="-127"/>
              <a:ea typeface="하나 UL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하나 M" panose="02020603020101020101" pitchFamily="18" charset="-127"/>
                <a:ea typeface="하나 M" panose="02020603020101020101" pitchFamily="18" charset="-127"/>
              </a:rPr>
              <a:t>상담 내용</a:t>
            </a:r>
            <a:r>
              <a:rPr lang="en-US" altLang="ko-KR" sz="1500" dirty="0">
                <a:latin typeface="하나 M" panose="02020603020101020101" pitchFamily="18" charset="-127"/>
                <a:ea typeface="하나 M" panose="02020603020101020101" pitchFamily="18" charset="-127"/>
              </a:rPr>
              <a:t>/ </a:t>
            </a:r>
            <a:r>
              <a:rPr lang="ko-KR" altLang="en-US" sz="1500" dirty="0">
                <a:latin typeface="하나 M" panose="02020603020101020101" pitchFamily="18" charset="-127"/>
                <a:ea typeface="하나 M" panose="02020603020101020101" pitchFamily="18" charset="-127"/>
              </a:rPr>
              <a:t>대출</a:t>
            </a:r>
            <a:r>
              <a:rPr lang="en-US" altLang="ko-KR" sz="1500" dirty="0">
                <a:latin typeface="하나 M" panose="02020603020101020101" pitchFamily="18" charset="-127"/>
                <a:ea typeface="하나 M" panose="02020603020101020101" pitchFamily="18" charset="-127"/>
              </a:rPr>
              <a:t>PDF</a:t>
            </a:r>
            <a:r>
              <a:rPr lang="ko-KR" altLang="en-US" sz="1500" dirty="0">
                <a:latin typeface="하나 M" panose="02020603020101020101" pitchFamily="18" charset="-127"/>
                <a:ea typeface="하나 M" panose="02020603020101020101" pitchFamily="18" charset="-127"/>
              </a:rPr>
              <a:t> </a:t>
            </a:r>
            <a:r>
              <a:rPr lang="ko-KR" altLang="en-US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다운로드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F3920C6-F9E3-443A-A320-849EABED3B7E}"/>
              </a:ext>
            </a:extLst>
          </p:cNvPr>
          <p:cNvSpPr/>
          <p:nvPr/>
        </p:nvSpPr>
        <p:spPr>
          <a:xfrm>
            <a:off x="3020019" y="4456977"/>
            <a:ext cx="283088" cy="285276"/>
          </a:xfrm>
          <a:prstGeom prst="ellipse">
            <a:avLst/>
          </a:prstGeom>
          <a:solidFill>
            <a:srgbClr val="92D050"/>
          </a:solidFill>
          <a:ln>
            <a:solidFill>
              <a:srgbClr val="C6E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1C8D1318-0576-40A6-967B-41506124C8E1}"/>
              </a:ext>
            </a:extLst>
          </p:cNvPr>
          <p:cNvGrpSpPr/>
          <p:nvPr/>
        </p:nvGrpSpPr>
        <p:grpSpPr>
          <a:xfrm>
            <a:off x="1416344" y="3956626"/>
            <a:ext cx="1468332" cy="679036"/>
            <a:chOff x="2447782" y="1495668"/>
            <a:chExt cx="1827793" cy="838786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04" name="이등변 삼각형 103">
              <a:extLst>
                <a:ext uri="{FF2B5EF4-FFF2-40B4-BE49-F238E27FC236}">
                  <a16:creationId xmlns:a16="http://schemas.microsoft.com/office/drawing/2014/main" id="{40642E6B-504C-4C6C-97B1-24B04DD51DC5}"/>
                </a:ext>
              </a:extLst>
            </p:cNvPr>
            <p:cNvSpPr/>
            <p:nvPr/>
          </p:nvSpPr>
          <p:spPr>
            <a:xfrm rot="8100000">
              <a:off x="4054844" y="1616241"/>
              <a:ext cx="220731" cy="718213"/>
            </a:xfrm>
            <a:prstGeom prst="triangle">
              <a:avLst/>
            </a:prstGeom>
            <a:solidFill>
              <a:srgbClr val="C6E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5" name="모서리가 둥근 직사각형 27">
              <a:extLst>
                <a:ext uri="{FF2B5EF4-FFF2-40B4-BE49-F238E27FC236}">
                  <a16:creationId xmlns:a16="http://schemas.microsoft.com/office/drawing/2014/main" id="{8D3038B3-2441-4570-9565-0562CBA97081}"/>
                </a:ext>
              </a:extLst>
            </p:cNvPr>
            <p:cNvSpPr/>
            <p:nvPr/>
          </p:nvSpPr>
          <p:spPr>
            <a:xfrm>
              <a:off x="2447782" y="1495668"/>
              <a:ext cx="1717500" cy="533399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solidFill>
                <a:srgbClr val="C6E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Data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CD011E6-9B12-40DB-8B7C-275E1654A7AC}"/>
              </a:ext>
            </a:extLst>
          </p:cNvPr>
          <p:cNvSpPr/>
          <p:nvPr/>
        </p:nvSpPr>
        <p:spPr>
          <a:xfrm>
            <a:off x="160594" y="4432024"/>
            <a:ext cx="2990937" cy="18961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하나 UL" panose="02020603020101020101" pitchFamily="18" charset="-127"/>
                <a:ea typeface="하나 UL" panose="02020603020101020101" pitchFamily="18" charset="-127"/>
              </a:rPr>
              <a:t>DB</a:t>
            </a:r>
            <a:r>
              <a:rPr lang="ko-KR" altLang="en-US" sz="1600" dirty="0">
                <a:latin typeface="하나 UL" panose="02020603020101020101" pitchFamily="18" charset="-127"/>
                <a:ea typeface="하나 UL" panose="02020603020101020101" pitchFamily="18" charset="-127"/>
              </a:rPr>
              <a:t>구축 시</a:t>
            </a:r>
            <a:r>
              <a:rPr lang="en-US" altLang="ko-KR" sz="1600" dirty="0">
                <a:latin typeface="하나 UL" panose="02020603020101020101" pitchFamily="18" charset="-127"/>
                <a:ea typeface="하나 UL" panose="02020603020101020101" pitchFamily="18" charset="-127"/>
              </a:rPr>
              <a:t>, </a:t>
            </a:r>
            <a:r>
              <a:rPr lang="en-US" altLang="ko-KR" sz="1600" dirty="0">
                <a:latin typeface="하나 M" panose="02020603020101020101" pitchFamily="18" charset="-127"/>
                <a:ea typeface="하나 M" panose="02020603020101020101" pitchFamily="18" charset="-127"/>
              </a:rPr>
              <a:t>python</a:t>
            </a:r>
            <a:r>
              <a:rPr lang="ko-KR" altLang="en-US" sz="1600" dirty="0">
                <a:latin typeface="하나 UL" panose="02020603020101020101" pitchFamily="18" charset="-127"/>
                <a:ea typeface="하나 UL" panose="02020603020101020101" pitchFamily="18" charset="-127"/>
              </a:rPr>
              <a:t>과 </a:t>
            </a:r>
            <a:r>
              <a:rPr lang="ko-KR" altLang="en-US" sz="1600" dirty="0">
                <a:latin typeface="하나 M" panose="02020603020101020101" pitchFamily="18" charset="-127"/>
                <a:ea typeface="하나 M" panose="02020603020101020101" pitchFamily="18" charset="-127"/>
              </a:rPr>
              <a:t>공공데이터</a:t>
            </a:r>
            <a:r>
              <a:rPr lang="ko-KR" altLang="en-US" sz="1600" dirty="0">
                <a:latin typeface="하나 UL" panose="02020603020101020101" pitchFamily="18" charset="-127"/>
                <a:ea typeface="하나 UL" panose="02020603020101020101" pitchFamily="18" charset="-127"/>
              </a:rPr>
              <a:t>로 실제 데이터 추출</a:t>
            </a:r>
            <a:endParaRPr lang="en-US" altLang="ko-KR" sz="1600" dirty="0">
              <a:latin typeface="하나 UL" panose="02020603020101020101" pitchFamily="18" charset="-127"/>
              <a:ea typeface="하나 UL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하나 UL" panose="02020603020101020101" pitchFamily="18" charset="-127"/>
                <a:ea typeface="하나 UL" panose="02020603020101020101" pitchFamily="18" charset="-127"/>
              </a:rPr>
              <a:t>지역에 따라 다른 </a:t>
            </a:r>
            <a:r>
              <a:rPr lang="ko-KR" altLang="en-US" sz="1600" dirty="0">
                <a:latin typeface="하나 M" panose="02020603020101020101" pitchFamily="18" charset="-127"/>
                <a:ea typeface="하나 M" panose="02020603020101020101" pitchFamily="18" charset="-127"/>
              </a:rPr>
              <a:t>실제 </a:t>
            </a:r>
            <a:r>
              <a:rPr lang="en-US" altLang="ko-KR" sz="1600" dirty="0">
                <a:latin typeface="하나 M" panose="02020603020101020101" pitchFamily="18" charset="-127"/>
                <a:ea typeface="하나 M" panose="02020603020101020101" pitchFamily="18" charset="-127"/>
              </a:rPr>
              <a:t>LTV</a:t>
            </a:r>
            <a:r>
              <a:rPr lang="ko-KR" altLang="en-US" sz="1600" dirty="0">
                <a:latin typeface="하나 UL" panose="02020603020101020101" pitchFamily="18" charset="-127"/>
                <a:ea typeface="하나 UL" panose="02020603020101020101" pitchFamily="18" charset="-127"/>
              </a:rPr>
              <a:t>적용 </a:t>
            </a:r>
            <a:r>
              <a:rPr lang="en-US" altLang="ko-KR" sz="1600" dirty="0">
                <a:latin typeface="하나 UL" panose="02020603020101020101" pitchFamily="18" charset="-127"/>
                <a:ea typeface="하나 UL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b="1" dirty="0">
                <a:latin typeface="하나 UL" panose="02020603020101020101" pitchFamily="18" charset="-127"/>
                <a:ea typeface="하나 UL" panose="02020603020101020101" pitchFamily="18" charset="-127"/>
                <a:sym typeface="Wingdings" panose="05000000000000000000" pitchFamily="2" charset="2"/>
              </a:rPr>
              <a:t>정확성</a:t>
            </a:r>
            <a:endParaRPr lang="en-US" altLang="ko-KR" sz="1600" b="1" dirty="0">
              <a:latin typeface="하나 UL" panose="02020603020101020101" pitchFamily="18" charset="-127"/>
              <a:ea typeface="하나 UL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하나 UL" panose="02020603020101020101" pitchFamily="18" charset="-127"/>
                <a:ea typeface="하나 UL" panose="02020603020101020101" pitchFamily="18" charset="-127"/>
              </a:rPr>
              <a:t>아파트 실거래가 시각화</a:t>
            </a:r>
            <a:endParaRPr lang="en-US" altLang="ko-KR" sz="1600" dirty="0">
              <a:latin typeface="하나 UL" panose="02020603020101020101" pitchFamily="18" charset="-127"/>
              <a:ea typeface="하나 UL" panose="02020603020101020101" pitchFamily="18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0A7DBC47-0C03-478B-99BA-312D9CFC5338}"/>
              </a:ext>
            </a:extLst>
          </p:cNvPr>
          <p:cNvSpPr/>
          <p:nvPr/>
        </p:nvSpPr>
        <p:spPr>
          <a:xfrm flipH="1">
            <a:off x="5278913" y="2239297"/>
            <a:ext cx="283088" cy="285277"/>
          </a:xfrm>
          <a:prstGeom prst="ellipse">
            <a:avLst/>
          </a:prstGeom>
          <a:solidFill>
            <a:srgbClr val="00B0F0"/>
          </a:solidFill>
          <a:ln>
            <a:solidFill>
              <a:srgbClr val="C6E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F8FFDB77-D663-40A6-8C19-247017F069B3}"/>
              </a:ext>
            </a:extLst>
          </p:cNvPr>
          <p:cNvGrpSpPr/>
          <p:nvPr/>
        </p:nvGrpSpPr>
        <p:grpSpPr>
          <a:xfrm flipH="1">
            <a:off x="5697230" y="1670271"/>
            <a:ext cx="1477627" cy="726003"/>
            <a:chOff x="2447782" y="1495668"/>
            <a:chExt cx="1839364" cy="896804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02" name="이등변 삼각형 101">
              <a:extLst>
                <a:ext uri="{FF2B5EF4-FFF2-40B4-BE49-F238E27FC236}">
                  <a16:creationId xmlns:a16="http://schemas.microsoft.com/office/drawing/2014/main" id="{286D44E6-9B3C-4E91-8E4D-540BB6B8788D}"/>
                </a:ext>
              </a:extLst>
            </p:cNvPr>
            <p:cNvSpPr/>
            <p:nvPr/>
          </p:nvSpPr>
          <p:spPr>
            <a:xfrm rot="8100000">
              <a:off x="4105650" y="1600554"/>
              <a:ext cx="181496" cy="791918"/>
            </a:xfrm>
            <a:prstGeom prst="triangle">
              <a:avLst/>
            </a:prstGeom>
            <a:solidFill>
              <a:srgbClr val="C6E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3" name="모서리가 둥근 직사각형 32">
              <a:extLst>
                <a:ext uri="{FF2B5EF4-FFF2-40B4-BE49-F238E27FC236}">
                  <a16:creationId xmlns:a16="http://schemas.microsoft.com/office/drawing/2014/main" id="{BF73F8E3-A352-46DF-B9B6-BF4F2CAA4B69}"/>
                </a:ext>
              </a:extLst>
            </p:cNvPr>
            <p:cNvSpPr/>
            <p:nvPr/>
          </p:nvSpPr>
          <p:spPr>
            <a:xfrm>
              <a:off x="2447782" y="1495668"/>
              <a:ext cx="1717500" cy="533399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rgbClr val="C6E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Map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1A25D05-09C0-4C60-9035-25ACEE276234}"/>
              </a:ext>
            </a:extLst>
          </p:cNvPr>
          <p:cNvSpPr/>
          <p:nvPr/>
        </p:nvSpPr>
        <p:spPr>
          <a:xfrm flipH="1">
            <a:off x="5959975" y="2050028"/>
            <a:ext cx="3120639" cy="14371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Map</a:t>
            </a:r>
            <a:r>
              <a:rPr lang="ko-KR" altLang="en-US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의 </a:t>
            </a:r>
            <a:r>
              <a:rPr lang="en-US" altLang="ko-KR" sz="1500" dirty="0">
                <a:latin typeface="하나 M" panose="02020603020101020101" pitchFamily="18" charset="-127"/>
                <a:ea typeface="하나 M" panose="02020603020101020101" pitchFamily="18" charset="-127"/>
              </a:rPr>
              <a:t>bounds(</a:t>
            </a:r>
            <a:r>
              <a:rPr lang="ko-KR" altLang="en-US" sz="1500" dirty="0">
                <a:latin typeface="하나 M" panose="02020603020101020101" pitchFamily="18" charset="-127"/>
                <a:ea typeface="하나 M" panose="02020603020101020101" pitchFamily="18" charset="-127"/>
              </a:rPr>
              <a:t>지도의 영역</a:t>
            </a:r>
            <a:r>
              <a:rPr lang="en-US" altLang="ko-KR" sz="1500" dirty="0">
                <a:latin typeface="하나 M" panose="02020603020101020101" pitchFamily="18" charset="-127"/>
                <a:ea typeface="하나 M" panose="02020603020101020101" pitchFamily="18" charset="-127"/>
              </a:rPr>
              <a:t>)</a:t>
            </a:r>
            <a:r>
              <a:rPr lang="ko-KR" altLang="en-US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을 이용해 데이터 불러옴 </a:t>
            </a:r>
            <a:r>
              <a:rPr lang="en-US" altLang="ko-KR" sz="1500" dirty="0">
                <a:latin typeface="하나 UL" panose="02020603020101020101" pitchFamily="18" charset="-127"/>
                <a:ea typeface="하나 UL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500" b="1" dirty="0">
                <a:latin typeface="하나 UL" panose="02020603020101020101" pitchFamily="18" charset="-127"/>
                <a:ea typeface="하나 UL" panose="02020603020101020101" pitchFamily="18" charset="-127"/>
              </a:rPr>
              <a:t>지연시간 최소화</a:t>
            </a:r>
            <a:endParaRPr lang="en-US" altLang="ko-KR" sz="1500" b="1" dirty="0">
              <a:latin typeface="하나 UL" panose="02020603020101020101" pitchFamily="18" charset="-127"/>
              <a:ea typeface="하나 UL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아파트</a:t>
            </a:r>
            <a:r>
              <a:rPr lang="en-US" altLang="ko-KR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/</a:t>
            </a:r>
            <a:r>
              <a:rPr lang="ko-KR" altLang="en-US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지역</a:t>
            </a:r>
            <a:r>
              <a:rPr lang="en-US" altLang="ko-KR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 </a:t>
            </a:r>
            <a:r>
              <a:rPr lang="ko-KR" altLang="en-US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검색</a:t>
            </a:r>
            <a:endParaRPr lang="en-US" altLang="ko-KR" sz="1500" b="1" dirty="0">
              <a:latin typeface="하나 UL" panose="02020603020101020101" pitchFamily="18" charset="-127"/>
              <a:ea typeface="하나 UL" panose="02020603020101020101" pitchFamily="18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3693AA71-8D76-48E2-9026-5358797CCC99}"/>
              </a:ext>
            </a:extLst>
          </p:cNvPr>
          <p:cNvSpPr/>
          <p:nvPr/>
        </p:nvSpPr>
        <p:spPr>
          <a:xfrm flipH="1">
            <a:off x="5485006" y="4443606"/>
            <a:ext cx="283088" cy="285276"/>
          </a:xfrm>
          <a:prstGeom prst="ellipse">
            <a:avLst/>
          </a:prstGeom>
          <a:solidFill>
            <a:srgbClr val="002060"/>
          </a:solidFill>
          <a:ln>
            <a:solidFill>
              <a:srgbClr val="C6E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C854D9E-0249-42A1-96B3-EC540E3B3477}"/>
              </a:ext>
            </a:extLst>
          </p:cNvPr>
          <p:cNvGrpSpPr/>
          <p:nvPr/>
        </p:nvGrpSpPr>
        <p:grpSpPr>
          <a:xfrm flipH="1">
            <a:off x="5887360" y="3952947"/>
            <a:ext cx="1459663" cy="682635"/>
            <a:chOff x="2447782" y="1495668"/>
            <a:chExt cx="1817002" cy="843232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00" name="이등변 삼각형 99">
              <a:extLst>
                <a:ext uri="{FF2B5EF4-FFF2-40B4-BE49-F238E27FC236}">
                  <a16:creationId xmlns:a16="http://schemas.microsoft.com/office/drawing/2014/main" id="{D3009952-CF3B-406F-BC54-F81639C9065A}"/>
                </a:ext>
              </a:extLst>
            </p:cNvPr>
            <p:cNvSpPr/>
            <p:nvPr/>
          </p:nvSpPr>
          <p:spPr>
            <a:xfrm rot="8100000">
              <a:off x="4045658" y="1625215"/>
              <a:ext cx="219126" cy="713685"/>
            </a:xfrm>
            <a:prstGeom prst="triangle">
              <a:avLst/>
            </a:prstGeom>
            <a:solidFill>
              <a:srgbClr val="C6E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1" name="모서리가 둥근 직사각형 37">
              <a:extLst>
                <a:ext uri="{FF2B5EF4-FFF2-40B4-BE49-F238E27FC236}">
                  <a16:creationId xmlns:a16="http://schemas.microsoft.com/office/drawing/2014/main" id="{FDC6BB2E-CCA0-435D-98A5-23A50328149D}"/>
                </a:ext>
              </a:extLst>
            </p:cNvPr>
            <p:cNvSpPr/>
            <p:nvPr/>
          </p:nvSpPr>
          <p:spPr>
            <a:xfrm>
              <a:off x="2447782" y="1495668"/>
              <a:ext cx="1717500" cy="533399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>
              <a:solidFill>
                <a:srgbClr val="C6E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</a:rPr>
                <a:t>Etc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76E0A96-CD13-419C-AFF2-47C4E1B9242C}"/>
              </a:ext>
            </a:extLst>
          </p:cNvPr>
          <p:cNvSpPr/>
          <p:nvPr/>
        </p:nvSpPr>
        <p:spPr>
          <a:xfrm flipH="1">
            <a:off x="5951003" y="4453628"/>
            <a:ext cx="3076480" cy="178343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상담 기록 조회 시</a:t>
            </a:r>
            <a:r>
              <a:rPr lang="en-US" altLang="ko-KR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, paging </a:t>
            </a:r>
            <a:r>
              <a:rPr lang="ko-KR" altLang="en-US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처리</a:t>
            </a:r>
            <a:endParaRPr lang="en-US" altLang="ko-KR" sz="1500" dirty="0">
              <a:latin typeface="하나 UL" panose="02020603020101020101" pitchFamily="18" charset="-127"/>
              <a:ea typeface="하나 UL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대출한도조회 시</a:t>
            </a:r>
            <a:r>
              <a:rPr lang="en-US" altLang="ko-KR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, </a:t>
            </a:r>
            <a:r>
              <a:rPr lang="ko-KR" altLang="en-US" sz="1500" dirty="0">
                <a:latin typeface="하나 M" panose="02020603020101020101" pitchFamily="18" charset="-127"/>
                <a:ea typeface="하나 M" panose="02020603020101020101" pitchFamily="18" charset="-127"/>
              </a:rPr>
              <a:t>실거래가 기반</a:t>
            </a:r>
            <a:r>
              <a:rPr lang="ko-KR" altLang="en-US" sz="1500" dirty="0">
                <a:latin typeface="하나 UL" panose="02020603020101020101" pitchFamily="18" charset="-127"/>
                <a:ea typeface="하나 UL" panose="02020603020101020101" pitchFamily="18" charset="-127"/>
              </a:rPr>
              <a:t>으로 금액 자동 입력 </a:t>
            </a:r>
            <a:r>
              <a:rPr lang="en-US" altLang="ko-KR" sz="1500" dirty="0">
                <a:latin typeface="하나 UL" panose="02020603020101020101" pitchFamily="18" charset="-127"/>
                <a:ea typeface="하나 UL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500" dirty="0">
                <a:latin typeface="하나 M" panose="02020603020101020101" pitchFamily="18" charset="-127"/>
                <a:ea typeface="하나 M" panose="02020603020101020101" pitchFamily="18" charset="-127"/>
                <a:sym typeface="Wingdings" panose="05000000000000000000" pitchFamily="2" charset="2"/>
              </a:rPr>
              <a:t>편리성</a:t>
            </a:r>
            <a:endParaRPr lang="en-US" altLang="ko-KR" sz="1500" dirty="0">
              <a:latin typeface="하나 M" panose="02020603020101020101" pitchFamily="18" charset="-127"/>
              <a:ea typeface="하나 M" panose="02020603020101020101" pitchFamily="18" charset="-127"/>
              <a:sym typeface="Wingdings" panose="05000000000000000000" pitchFamily="2" charset="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하나 UL" panose="02020603020101020101" pitchFamily="18" charset="-127"/>
                <a:ea typeface="하나 UL" panose="02020603020101020101" pitchFamily="18" charset="-127"/>
                <a:sym typeface="Wingdings" panose="05000000000000000000" pitchFamily="2" charset="2"/>
              </a:rPr>
              <a:t>다수 페이지 </a:t>
            </a:r>
            <a:r>
              <a:rPr lang="en-US" altLang="ko-KR" sz="1500" dirty="0">
                <a:latin typeface="하나 M" panose="02020603020101020101" pitchFamily="18" charset="-127"/>
                <a:ea typeface="하나 M" panose="02020603020101020101" pitchFamily="18" charset="-127"/>
                <a:sym typeface="Wingdings" panose="05000000000000000000" pitchFamily="2" charset="2"/>
              </a:rPr>
              <a:t>AJAX</a:t>
            </a:r>
            <a:r>
              <a:rPr lang="ko-KR" altLang="en-US" sz="1500" dirty="0">
                <a:latin typeface="하나 UL" panose="02020603020101020101" pitchFamily="18" charset="-127"/>
                <a:ea typeface="하나 UL" panose="02020603020101020101" pitchFamily="18" charset="-127"/>
                <a:sym typeface="Wingdings" panose="05000000000000000000" pitchFamily="2" charset="2"/>
              </a:rPr>
              <a:t>로 구성</a:t>
            </a:r>
            <a:endParaRPr lang="en-US" altLang="ko-KR" sz="1500" dirty="0">
              <a:latin typeface="하나 UL" panose="02020603020101020101" pitchFamily="18" charset="-127"/>
              <a:ea typeface="하나 UL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하나 UL" panose="02020603020101020101" pitchFamily="18" charset="-127"/>
              <a:ea typeface="하나 UL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2A6C39B-AA81-48A0-BE74-5B8A9828A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407" y="3255764"/>
            <a:ext cx="2102270" cy="6096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C35C04-0751-494E-B920-B668C5E04009}"/>
              </a:ext>
            </a:extLst>
          </p:cNvPr>
          <p:cNvSpPr txBox="1"/>
          <p:nvPr/>
        </p:nvSpPr>
        <p:spPr>
          <a:xfrm>
            <a:off x="160594" y="6362184"/>
            <a:ext cx="78951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LTV(Loan To Value)</a:t>
            </a:r>
            <a:r>
              <a:rPr lang="ko-KR" altLang="en-US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는 </a:t>
            </a:r>
            <a:r>
              <a:rPr lang="ko-KR" altLang="en-US" sz="1100" dirty="0">
                <a:highlight>
                  <a:srgbClr val="C6E8D9"/>
                </a:highlight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담보 대비 대출금액의 비율을 나타내는 지표</a:t>
            </a:r>
            <a:r>
              <a:rPr lang="ko-KR" altLang="en-US" sz="1100" dirty="0"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로</a:t>
            </a:r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주로 주택 담보 대출의 대출가능 금액을 산출할 때 사용합니다</a:t>
            </a:r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. 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예를 들어 주택 가격이 </a:t>
            </a:r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2</a:t>
            </a:r>
            <a:r>
              <a:rPr lang="ko-KR" altLang="en-US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억이고</a:t>
            </a:r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, LTV</a:t>
            </a:r>
            <a:r>
              <a:rPr lang="ko-KR" altLang="en-US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가 </a:t>
            </a:r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70%</a:t>
            </a:r>
            <a:r>
              <a:rPr lang="ko-KR" altLang="en-US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라면 대출액의 최대한도는 </a:t>
            </a:r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1</a:t>
            </a:r>
            <a:r>
              <a:rPr lang="ko-KR" altLang="en-US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억 </a:t>
            </a:r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4000</a:t>
            </a:r>
            <a:r>
              <a:rPr lang="ko-KR" altLang="en-US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만원이 됩니다</a:t>
            </a:r>
            <a:r>
              <a:rPr lang="en-US" altLang="ko-KR" sz="1100" dirty="0">
                <a:solidFill>
                  <a:srgbClr val="00000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.</a:t>
            </a:r>
            <a:endParaRPr lang="ko-KR" altLang="en-US" sz="1100" dirty="0"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504F65-C5DA-4EEB-9866-8A9CD343A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684" y="1707048"/>
            <a:ext cx="1257857" cy="34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9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/>
      <p:bldP spid="87" grpId="0" animBg="1"/>
      <p:bldP spid="89" grpId="0"/>
      <p:bldP spid="90" grpId="0" animBg="1"/>
      <p:bldP spid="92" grpId="0"/>
      <p:bldP spid="93" grpId="0" animBg="1"/>
      <p:bldP spid="95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CDB0784-CD96-4EC0-AF7E-814EDC208F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29" t="18534" r="32158" b="49200"/>
          <a:stretch/>
        </p:blipFill>
        <p:spPr>
          <a:xfrm>
            <a:off x="5486321" y="2327394"/>
            <a:ext cx="2190351" cy="219488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323528" y="157889"/>
            <a:ext cx="659538" cy="602657"/>
            <a:chOff x="8330936" y="157889"/>
            <a:chExt cx="659538" cy="602657"/>
          </a:xfrm>
        </p:grpSpPr>
        <p:sp>
          <p:nvSpPr>
            <p:cNvPr id="27" name="직각 삼각형 26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0718" y="191850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6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99839" y="377944"/>
            <a:ext cx="3996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시나리오 및 주요 기능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0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098281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4D2291-9EAB-493F-AC3F-2FB189CCCABB}"/>
              </a:ext>
            </a:extLst>
          </p:cNvPr>
          <p:cNvSpPr/>
          <p:nvPr/>
        </p:nvSpPr>
        <p:spPr>
          <a:xfrm>
            <a:off x="497217" y="2063617"/>
            <a:ext cx="183586" cy="4642829"/>
          </a:xfrm>
          <a:prstGeom prst="rect">
            <a:avLst/>
          </a:prstGeom>
          <a:solidFill>
            <a:srgbClr val="00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D57DCC-0C4D-48E5-9CAA-94BD54606799}"/>
              </a:ext>
            </a:extLst>
          </p:cNvPr>
          <p:cNvSpPr/>
          <p:nvPr/>
        </p:nvSpPr>
        <p:spPr>
          <a:xfrm>
            <a:off x="4516211" y="2060848"/>
            <a:ext cx="183586" cy="4642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2FBEB1-5BD5-4007-A140-A34A5E2A1DC0}"/>
              </a:ext>
            </a:extLst>
          </p:cNvPr>
          <p:cNvSpPr/>
          <p:nvPr/>
        </p:nvSpPr>
        <p:spPr>
          <a:xfrm>
            <a:off x="8463197" y="2060848"/>
            <a:ext cx="183586" cy="4642829"/>
          </a:xfrm>
          <a:prstGeom prst="rect">
            <a:avLst/>
          </a:prstGeom>
          <a:solidFill>
            <a:srgbClr val="00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367EB0E-8FD8-42A0-BCDB-957FA7D467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138" y="1252638"/>
            <a:ext cx="1821723" cy="5408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2FDF50F-A45B-45CC-96DD-9700AD281C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366" y="1399278"/>
            <a:ext cx="555644" cy="5556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32445D-3D25-490C-92B6-7BB4D32988B2}"/>
              </a:ext>
            </a:extLst>
          </p:cNvPr>
          <p:cNvSpPr txBox="1"/>
          <p:nvPr/>
        </p:nvSpPr>
        <p:spPr>
          <a:xfrm>
            <a:off x="8164269" y="909366"/>
            <a:ext cx="80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하나 B" panose="02020603020101020101" pitchFamily="18" charset="-127"/>
                <a:ea typeface="하나 B" panose="02020603020101020101" pitchFamily="18" charset="-127"/>
              </a:rPr>
              <a:t>상담사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BEBB0B-6155-48E5-AC49-22B6E7CEFCAB}"/>
              </a:ext>
            </a:extLst>
          </p:cNvPr>
          <p:cNvSpPr txBox="1"/>
          <p:nvPr/>
        </p:nvSpPr>
        <p:spPr>
          <a:xfrm>
            <a:off x="193099" y="907550"/>
            <a:ext cx="80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하나 B" panose="02020603020101020101" pitchFamily="18" charset="-127"/>
                <a:ea typeface="하나 B" panose="02020603020101020101" pitchFamily="18" charset="-127"/>
              </a:rPr>
              <a:t>사용자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59BD7D6-685B-4EB1-86F7-EA0BE9756142}"/>
              </a:ext>
            </a:extLst>
          </p:cNvPr>
          <p:cNvCxnSpPr/>
          <p:nvPr/>
        </p:nvCxnSpPr>
        <p:spPr>
          <a:xfrm>
            <a:off x="680803" y="2348880"/>
            <a:ext cx="3816000" cy="0"/>
          </a:xfrm>
          <a:prstGeom prst="straightConnector1">
            <a:avLst/>
          </a:prstGeom>
          <a:ln w="63500">
            <a:solidFill>
              <a:srgbClr val="009591"/>
            </a:solidFill>
            <a:miter lim="800000"/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5950283-06F0-4E71-BA35-8B769C4F7E2A}"/>
              </a:ext>
            </a:extLst>
          </p:cNvPr>
          <p:cNvSpPr txBox="1"/>
          <p:nvPr/>
        </p:nvSpPr>
        <p:spPr>
          <a:xfrm>
            <a:off x="667351" y="1988840"/>
            <a:ext cx="2032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1. </a:t>
            </a:r>
            <a:r>
              <a:rPr lang="ko-KR" altLang="en-US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아파트를 검색</a:t>
            </a:r>
            <a:r>
              <a:rPr lang="en-US" altLang="ko-KR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/</a:t>
            </a:r>
            <a:r>
              <a:rPr lang="ko-KR" altLang="en-US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클릭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2C0A68F-EBE6-4C2F-A645-AA52420B75F9}"/>
              </a:ext>
            </a:extLst>
          </p:cNvPr>
          <p:cNvCxnSpPr>
            <a:cxnSpLocks/>
          </p:cNvCxnSpPr>
          <p:nvPr/>
        </p:nvCxnSpPr>
        <p:spPr>
          <a:xfrm flipH="1">
            <a:off x="695566" y="2963228"/>
            <a:ext cx="3816000" cy="0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miter lim="800000"/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E640904-C6CF-46DA-90DA-D9A17D219C6D}"/>
              </a:ext>
            </a:extLst>
          </p:cNvPr>
          <p:cNvSpPr txBox="1"/>
          <p:nvPr/>
        </p:nvSpPr>
        <p:spPr>
          <a:xfrm>
            <a:off x="1209231" y="2636912"/>
            <a:ext cx="3321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2. </a:t>
            </a:r>
            <a:r>
              <a:rPr lang="ko-KR" altLang="en-US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지역 아파트</a:t>
            </a:r>
            <a:r>
              <a:rPr lang="en-US" altLang="ko-KR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ko-KR" altLang="en-US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목록</a:t>
            </a:r>
            <a:r>
              <a:rPr lang="en-US" altLang="ko-KR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/</a:t>
            </a:r>
            <a:r>
              <a:rPr lang="ko-KR" altLang="en-US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 아파트 상세정보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9CF465E-5AE9-4274-A994-8E192E46E8FF}"/>
              </a:ext>
            </a:extLst>
          </p:cNvPr>
          <p:cNvCxnSpPr/>
          <p:nvPr/>
        </p:nvCxnSpPr>
        <p:spPr>
          <a:xfrm>
            <a:off x="683410" y="3530533"/>
            <a:ext cx="3816000" cy="0"/>
          </a:xfrm>
          <a:prstGeom prst="straightConnector1">
            <a:avLst/>
          </a:prstGeom>
          <a:ln w="63500">
            <a:solidFill>
              <a:srgbClr val="009591"/>
            </a:solidFill>
            <a:miter lim="800000"/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D3F036C-7F8F-45E1-B122-FCF2534658AD}"/>
              </a:ext>
            </a:extLst>
          </p:cNvPr>
          <p:cNvSpPr txBox="1"/>
          <p:nvPr/>
        </p:nvSpPr>
        <p:spPr>
          <a:xfrm>
            <a:off x="693737" y="3212976"/>
            <a:ext cx="2374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3. </a:t>
            </a:r>
            <a:r>
              <a:rPr lang="ko-KR" altLang="en-US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아파트의 대출한도 계산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F1AA240-E3FE-4C71-B8B0-F545B4070F1F}"/>
              </a:ext>
            </a:extLst>
          </p:cNvPr>
          <p:cNvCxnSpPr>
            <a:cxnSpLocks/>
          </p:cNvCxnSpPr>
          <p:nvPr/>
        </p:nvCxnSpPr>
        <p:spPr>
          <a:xfrm flipH="1">
            <a:off x="705155" y="4166702"/>
            <a:ext cx="3816000" cy="0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miter lim="800000"/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3D7D324-AF4B-431B-96F1-CBFAA331E470}"/>
              </a:ext>
            </a:extLst>
          </p:cNvPr>
          <p:cNvSpPr txBox="1"/>
          <p:nvPr/>
        </p:nvSpPr>
        <p:spPr>
          <a:xfrm>
            <a:off x="1201163" y="3850152"/>
            <a:ext cx="3376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4. LTV</a:t>
            </a:r>
            <a:r>
              <a:rPr lang="ko-KR" altLang="en-US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와 실거래가 조합하여 한도 계산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4867EAE-53E2-47C6-86C4-88EAC8B6243A}"/>
              </a:ext>
            </a:extLst>
          </p:cNvPr>
          <p:cNvCxnSpPr/>
          <p:nvPr/>
        </p:nvCxnSpPr>
        <p:spPr>
          <a:xfrm>
            <a:off x="657000" y="4802068"/>
            <a:ext cx="3816000" cy="0"/>
          </a:xfrm>
          <a:prstGeom prst="straightConnector1">
            <a:avLst/>
          </a:prstGeom>
          <a:ln w="63500">
            <a:solidFill>
              <a:srgbClr val="009591"/>
            </a:solidFill>
            <a:miter lim="800000"/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6533097-61A0-4E10-867E-1D82B676CCA9}"/>
              </a:ext>
            </a:extLst>
          </p:cNvPr>
          <p:cNvSpPr txBox="1"/>
          <p:nvPr/>
        </p:nvSpPr>
        <p:spPr>
          <a:xfrm>
            <a:off x="667327" y="4437112"/>
            <a:ext cx="1207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5. </a:t>
            </a:r>
            <a:r>
              <a:rPr lang="ko-KR" altLang="en-US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상담 요청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CC6B9AF-8875-4AB2-8CA3-1818F7A1FB87}"/>
              </a:ext>
            </a:extLst>
          </p:cNvPr>
          <p:cNvCxnSpPr>
            <a:cxnSpLocks/>
          </p:cNvCxnSpPr>
          <p:nvPr/>
        </p:nvCxnSpPr>
        <p:spPr>
          <a:xfrm>
            <a:off x="4684556" y="4796867"/>
            <a:ext cx="3770875" cy="5201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miter lim="800000"/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6FA6475-E0EA-467B-B79C-7EEF18D08D41}"/>
              </a:ext>
            </a:extLst>
          </p:cNvPr>
          <p:cNvSpPr txBox="1"/>
          <p:nvPr/>
        </p:nvSpPr>
        <p:spPr>
          <a:xfrm>
            <a:off x="4636242" y="4437112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6. </a:t>
            </a:r>
            <a:r>
              <a:rPr lang="ko-KR" altLang="en-US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상담사 매칭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3BE0256-4E45-45DF-8C41-06CF41173B24}"/>
              </a:ext>
            </a:extLst>
          </p:cNvPr>
          <p:cNvSpPr txBox="1"/>
          <p:nvPr/>
        </p:nvSpPr>
        <p:spPr>
          <a:xfrm>
            <a:off x="4650283" y="5068106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7. </a:t>
            </a:r>
            <a:r>
              <a:rPr lang="ko-KR" altLang="en-US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실시간 대화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0A93D7F-5CB1-4EDA-8841-F25DA9AF9A2C}"/>
              </a:ext>
            </a:extLst>
          </p:cNvPr>
          <p:cNvCxnSpPr>
            <a:cxnSpLocks/>
          </p:cNvCxnSpPr>
          <p:nvPr/>
        </p:nvCxnSpPr>
        <p:spPr>
          <a:xfrm flipH="1">
            <a:off x="663972" y="5423738"/>
            <a:ext cx="7797237" cy="8336"/>
          </a:xfrm>
          <a:prstGeom prst="straightConnector1">
            <a:avLst/>
          </a:prstGeom>
          <a:ln w="63500">
            <a:solidFill>
              <a:srgbClr val="009591"/>
            </a:solidFill>
            <a:miter lim="800000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EA380A43-B7F9-4181-B943-97800044BC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47" y="1166874"/>
            <a:ext cx="594343" cy="79245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2476487-4FB0-4A5E-AD19-77A82F9921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0860" y="2658905"/>
            <a:ext cx="3569179" cy="213703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F422269-C82F-4F23-853C-18265C64F1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6347" y="2817482"/>
            <a:ext cx="2659378" cy="275045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B0DF45C-583B-4351-B9F8-74856337EA0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80894"/>
          <a:stretch/>
        </p:blipFill>
        <p:spPr>
          <a:xfrm>
            <a:off x="941758" y="5811740"/>
            <a:ext cx="3630242" cy="66831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6D20201-416C-48C4-8408-D5F039BA34B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5489" t="21535" r="20700" b="31276"/>
          <a:stretch/>
        </p:blipFill>
        <p:spPr>
          <a:xfrm>
            <a:off x="706920" y="2032204"/>
            <a:ext cx="3837712" cy="308988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2493E32-590C-42E0-944F-0B5E4843B20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54573" y="2393080"/>
            <a:ext cx="3958069" cy="2230075"/>
          </a:xfrm>
          <a:prstGeom prst="rect">
            <a:avLst/>
          </a:prstGeom>
        </p:spPr>
      </p:pic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36304A4-2E1E-45B8-AA0F-BFEFF2EBB506}"/>
              </a:ext>
            </a:extLst>
          </p:cNvPr>
          <p:cNvCxnSpPr>
            <a:cxnSpLocks/>
          </p:cNvCxnSpPr>
          <p:nvPr/>
        </p:nvCxnSpPr>
        <p:spPr>
          <a:xfrm flipV="1">
            <a:off x="1530534" y="4382263"/>
            <a:ext cx="1169746" cy="262093"/>
          </a:xfrm>
          <a:prstGeom prst="straightConnector1">
            <a:avLst/>
          </a:prstGeom>
          <a:ln w="28575">
            <a:solidFill>
              <a:srgbClr val="FF000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B5F86E5-739A-4345-8202-889195492507}"/>
              </a:ext>
            </a:extLst>
          </p:cNvPr>
          <p:cNvSpPr/>
          <p:nvPr/>
        </p:nvSpPr>
        <p:spPr>
          <a:xfrm>
            <a:off x="772413" y="4644356"/>
            <a:ext cx="3700587" cy="5070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59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1" grpId="0"/>
      <p:bldP spid="43" grpId="0"/>
      <p:bldP spid="48" grpId="0"/>
      <p:bldP spid="53" grpId="0"/>
      <p:bldP spid="57" grpId="0"/>
      <p:bldP spid="60" grpId="0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2270D3-ECCD-4A49-B59E-B64E339B3096}"/>
              </a:ext>
            </a:extLst>
          </p:cNvPr>
          <p:cNvSpPr/>
          <p:nvPr/>
        </p:nvSpPr>
        <p:spPr>
          <a:xfrm>
            <a:off x="113140" y="1301023"/>
            <a:ext cx="4212977" cy="5319407"/>
          </a:xfrm>
          <a:prstGeom prst="rect">
            <a:avLst/>
          </a:prstGeom>
          <a:noFill/>
          <a:ln>
            <a:solidFill>
              <a:srgbClr val="69C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DF8FF1E-A271-4C8B-9DED-865DC5006124}"/>
              </a:ext>
            </a:extLst>
          </p:cNvPr>
          <p:cNvSpPr/>
          <p:nvPr/>
        </p:nvSpPr>
        <p:spPr>
          <a:xfrm>
            <a:off x="4591635" y="1300887"/>
            <a:ext cx="4399256" cy="5319406"/>
          </a:xfrm>
          <a:prstGeom prst="rect">
            <a:avLst/>
          </a:prstGeom>
          <a:noFill/>
          <a:ln>
            <a:solidFill>
              <a:srgbClr val="69C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8330936" y="157889"/>
            <a:ext cx="659538" cy="602657"/>
            <a:chOff x="8330936" y="157889"/>
            <a:chExt cx="659538" cy="602657"/>
          </a:xfrm>
        </p:grpSpPr>
        <p:sp>
          <p:nvSpPr>
            <p:cNvPr id="6" name="직각 삼각형 5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23528" y="157889"/>
            <a:ext cx="659538" cy="602657"/>
            <a:chOff x="8330936" y="157889"/>
            <a:chExt cx="659538" cy="602657"/>
          </a:xfrm>
        </p:grpSpPr>
        <p:sp>
          <p:nvSpPr>
            <p:cNvPr id="27" name="직각 삼각형 26"/>
            <p:cNvSpPr/>
            <p:nvPr/>
          </p:nvSpPr>
          <p:spPr>
            <a:xfrm rot="4919410">
              <a:off x="8667697" y="319703"/>
              <a:ext cx="322777" cy="32277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2216134">
              <a:off x="8564409" y="15788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31"/>
            <p:cNvSpPr/>
            <p:nvPr/>
          </p:nvSpPr>
          <p:spPr>
            <a:xfrm rot="4205031">
              <a:off x="8330936" y="478749"/>
              <a:ext cx="281797" cy="281797"/>
            </a:xfrm>
            <a:prstGeom prst="rtTriangle">
              <a:avLst/>
            </a:prstGeom>
            <a:solidFill>
              <a:srgbClr val="009B57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0718" y="191850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rPr>
              <a:t>7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39052" y="392304"/>
            <a:ext cx="1407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부가기능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0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098281" y="908720"/>
            <a:ext cx="45719" cy="5949280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009B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3CDBD6-6D48-4054-BB14-BDE91564C2A1}"/>
              </a:ext>
            </a:extLst>
          </p:cNvPr>
          <p:cNvSpPr/>
          <p:nvPr/>
        </p:nvSpPr>
        <p:spPr>
          <a:xfrm>
            <a:off x="327700" y="1085000"/>
            <a:ext cx="2540420" cy="432048"/>
          </a:xfrm>
          <a:prstGeom prst="rect">
            <a:avLst/>
          </a:prstGeom>
          <a:solidFill>
            <a:srgbClr val="69C4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 담 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5F0302-5B56-4A96-A5CD-34E5A83326AC}"/>
              </a:ext>
            </a:extLst>
          </p:cNvPr>
          <p:cNvSpPr/>
          <p:nvPr/>
        </p:nvSpPr>
        <p:spPr>
          <a:xfrm>
            <a:off x="4794451" y="1084999"/>
            <a:ext cx="2540420" cy="432048"/>
          </a:xfrm>
          <a:prstGeom prst="rect">
            <a:avLst/>
          </a:prstGeom>
          <a:solidFill>
            <a:srgbClr val="69C4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관 리 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B3F8D4-56F3-4ACF-8B5C-E4842E857272}"/>
              </a:ext>
            </a:extLst>
          </p:cNvPr>
          <p:cNvSpPr txBox="1"/>
          <p:nvPr/>
        </p:nvSpPr>
        <p:spPr>
          <a:xfrm>
            <a:off x="203404" y="2086900"/>
            <a:ext cx="4032448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상담 시 사용자가 </a:t>
            </a:r>
            <a:r>
              <a:rPr lang="ko-KR" altLang="en-US" sz="1600" b="1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선택한 아파트</a:t>
            </a:r>
            <a:r>
              <a:rPr lang="ko-KR" altLang="en-US" sz="16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 정보 확인</a:t>
            </a:r>
            <a:endParaRPr lang="en-US" altLang="ko-KR" sz="1600" dirty="0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상담 내역 조회</a:t>
            </a:r>
            <a:endParaRPr lang="en-US" altLang="ko-KR" sz="1600" b="1" dirty="0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8B35AD-EF02-4FAB-97E3-2DA2A2C17C4B}"/>
              </a:ext>
            </a:extLst>
          </p:cNvPr>
          <p:cNvSpPr txBox="1"/>
          <p:nvPr/>
        </p:nvSpPr>
        <p:spPr>
          <a:xfrm>
            <a:off x="4700367" y="1553005"/>
            <a:ext cx="1549399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대출 상품</a:t>
            </a:r>
            <a:endParaRPr lang="en-US" altLang="ko-KR" dirty="0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자동문구</a:t>
            </a:r>
            <a:endParaRPr lang="en-US" altLang="ko-KR" dirty="0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지역별 </a:t>
            </a:r>
            <a:r>
              <a:rPr lang="en-US" altLang="ko-KR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LTV</a:t>
            </a:r>
            <a:endParaRPr lang="en-US" altLang="ko-KR" b="1" dirty="0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A81B4B-5EA8-445D-9D8A-C038BC21B42A}"/>
              </a:ext>
            </a:extLst>
          </p:cNvPr>
          <p:cNvSpPr txBox="1"/>
          <p:nvPr/>
        </p:nvSpPr>
        <p:spPr>
          <a:xfrm>
            <a:off x="6671363" y="2145475"/>
            <a:ext cx="1024639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등록가능</a:t>
            </a:r>
            <a:endParaRPr lang="en-US" altLang="ko-KR" b="1" dirty="0"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19" name="오른쪽 대괄호 18">
            <a:extLst>
              <a:ext uri="{FF2B5EF4-FFF2-40B4-BE49-F238E27FC236}">
                <a16:creationId xmlns:a16="http://schemas.microsoft.com/office/drawing/2014/main" id="{9F6CAF9A-2B90-420C-ABC7-37797D8D4E6B}"/>
              </a:ext>
            </a:extLst>
          </p:cNvPr>
          <p:cNvSpPr/>
          <p:nvPr/>
        </p:nvSpPr>
        <p:spPr>
          <a:xfrm>
            <a:off x="6313270" y="1792689"/>
            <a:ext cx="294589" cy="916231"/>
          </a:xfrm>
          <a:prstGeom prst="rightBracket">
            <a:avLst/>
          </a:prstGeom>
          <a:ln w="44450">
            <a:solidFill>
              <a:srgbClr val="0095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A9E8A8-6C43-41A4-8088-435A91FB6B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42" y="896060"/>
            <a:ext cx="555644" cy="5556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7C6C5D-6F12-4F65-9856-97873393E3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995" y="890661"/>
            <a:ext cx="554400" cy="554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1404C7-2D17-4DA3-BDCD-8DA5C1BAC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59" y="2995993"/>
            <a:ext cx="2185301" cy="29325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89182ED-F14B-42B7-B130-48FBCEB7BB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029" y="4206004"/>
            <a:ext cx="3708222" cy="234668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6ABA8CB-F44C-490C-AE33-827C43FCC4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7140" y="3350811"/>
            <a:ext cx="2677731" cy="188164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BC69719-22AB-4347-8D1F-0F229EF3AB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9158" y="4582377"/>
            <a:ext cx="3533440" cy="144523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CFED81B-6743-4A61-BDC4-99A9F8F6A6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8133" y="3371897"/>
            <a:ext cx="4269537" cy="185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4619</TotalTime>
  <Words>422</Words>
  <Application>Microsoft Office PowerPoint</Application>
  <PresentationFormat>화면 슬라이드 쇼(4:3)</PresentationFormat>
  <Paragraphs>123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4" baseType="lpstr">
      <vt:lpstr>하나 L</vt:lpstr>
      <vt:lpstr>Century Gothic</vt:lpstr>
      <vt:lpstr>Arial</vt:lpstr>
      <vt:lpstr>나눔고딕</vt:lpstr>
      <vt:lpstr>a옛날목욕탕L</vt:lpstr>
      <vt:lpstr>하나 M</vt:lpstr>
      <vt:lpstr>나눔스퀘어</vt:lpstr>
      <vt:lpstr>하나 UL</vt:lpstr>
      <vt:lpstr>나눔스퀘어 Bold</vt:lpstr>
      <vt:lpstr>하나 B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오승훈</dc:creator>
  <cp:lastModifiedBy>hyeju kim</cp:lastModifiedBy>
  <cp:revision>140</cp:revision>
  <dcterms:created xsi:type="dcterms:W3CDTF">2014-10-20T12:32:56Z</dcterms:created>
  <dcterms:modified xsi:type="dcterms:W3CDTF">2020-10-05T18:52:11Z</dcterms:modified>
</cp:coreProperties>
</file>