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77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83" r:id="rId14"/>
    <p:sldId id="284" r:id="rId15"/>
    <p:sldId id="270" r:id="rId16"/>
    <p:sldId id="272" r:id="rId17"/>
    <p:sldId id="271" r:id="rId18"/>
    <p:sldId id="273" r:id="rId19"/>
    <p:sldId id="274" r:id="rId20"/>
    <p:sldId id="275" r:id="rId21"/>
    <p:sldId id="281" r:id="rId22"/>
    <p:sldId id="276" r:id="rId23"/>
    <p:sldId id="278" r:id="rId24"/>
    <p:sldId id="282" r:id="rId25"/>
    <p:sldId id="280" r:id="rId26"/>
  </p:sldIdLst>
  <p:sldSz cx="9144000" cy="6858000" type="screen4x3"/>
  <p:notesSz cx="6858000" cy="9144000"/>
  <p:embeddedFontLst>
    <p:embeddedFont>
      <p:font typeface="a옛날목욕탕L" panose="02020600000000000000" pitchFamily="18" charset="-127"/>
      <p:regular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  <p:embeddedFont>
      <p:font typeface="나눔고딕" panose="020D0604000000000000" pitchFamily="34" charset="-127"/>
      <p:regular r:id="rId33"/>
      <p:bold r:id="rId34"/>
    </p:embeddedFont>
    <p:embeddedFont>
      <p:font typeface="나눔스퀘어" panose="020B0600000101010101" pitchFamily="34" charset="-127"/>
      <p:regular r:id="rId35"/>
    </p:embeddedFont>
    <p:embeddedFont>
      <p:font typeface="맑은 고딕" panose="020B0503020000020004" pitchFamily="34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C49C"/>
    <a:srgbClr val="FFB800"/>
    <a:srgbClr val="009B9D"/>
    <a:srgbClr val="00A48E"/>
    <a:srgbClr val="27B2A5"/>
    <a:srgbClr val="009B57"/>
    <a:srgbClr val="D84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84075" autoAdjust="0"/>
  </p:normalViewPr>
  <p:slideViewPr>
    <p:cSldViewPr>
      <p:cViewPr varScale="1">
        <p:scale>
          <a:sx n="96" d="100"/>
          <a:sy n="96" d="100"/>
        </p:scale>
        <p:origin x="220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CA57B-D3DF-476A-B8E4-9D53D8BA4685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B2BDD-1105-482B-9E35-6ECDDB014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39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B2BDD-1105-482B-9E35-6ECDDB014C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74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B2BDD-1105-482B-9E35-6ECDDB014CD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136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B2BDD-1105-482B-9E35-6ECDDB014CD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338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B2BDD-1105-482B-9E35-6ECDDB014CD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735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B2BDD-1105-482B-9E35-6ECDDB014CD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3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B2BDD-1105-482B-9E35-6ECDDB014CD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492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B2BDD-1105-482B-9E35-6ECDDB014CD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70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B2BDD-1105-482B-9E35-6ECDDB014CD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861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B2BDD-1105-482B-9E35-6ECDDB014CD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901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B2BDD-1105-482B-9E35-6ECDDB014CD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364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B2BDD-1105-482B-9E35-6ECDDB014CD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267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B2BDD-1105-482B-9E35-6ECDDB014C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8595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B2BDD-1105-482B-9E35-6ECDDB014CD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729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B2BDD-1105-482B-9E35-6ECDDB014CD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697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B2BDD-1105-482B-9E35-6ECDDB014CD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709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B2BDD-1105-482B-9E35-6ECDDB014C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568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B2BDD-1105-482B-9E35-6ECDDB014C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131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B2BDD-1105-482B-9E35-6ECDDB014C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7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B2BDD-1105-482B-9E35-6ECDDB014C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560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B2BDD-1105-482B-9E35-6ECDDB014C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384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B2BDD-1105-482B-9E35-6ECDDB014CD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558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B2BDD-1105-482B-9E35-6ECDDB014CD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404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12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76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67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9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61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07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8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43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48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23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1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9BC3-C0B1-4D46-BEA7-E3B32E3B905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1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m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655" y="-297"/>
            <a:ext cx="3432345" cy="6858594"/>
          </a:xfrm>
          <a:prstGeom prst="rect">
            <a:avLst/>
          </a:prstGeom>
        </p:spPr>
      </p:pic>
      <p:sp>
        <p:nvSpPr>
          <p:cNvPr id="7" name="직각 삼각형 6"/>
          <p:cNvSpPr/>
          <p:nvPr/>
        </p:nvSpPr>
        <p:spPr>
          <a:xfrm rot="5400000">
            <a:off x="116736" y="-116737"/>
            <a:ext cx="4194511" cy="4427984"/>
          </a:xfrm>
          <a:prstGeom prst="rtTriangle">
            <a:avLst/>
          </a:prstGeom>
          <a:solidFill>
            <a:srgbClr val="00A48E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2285999" y="3429000"/>
            <a:ext cx="3429000" cy="3429000"/>
          </a:xfrm>
          <a:prstGeom prst="line">
            <a:avLst/>
          </a:prstGeom>
          <a:ln>
            <a:solidFill>
              <a:srgbClr val="009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32566" y="3198167"/>
            <a:ext cx="2930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주택담보대출증가 목표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19263" y="2987983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PRESENTER. 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데이터 분석과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김혜주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 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Yoon 윤고딕 530_TT" panose="02090603020101020101" pitchFamily="18" charset="-127"/>
            </a:endParaRPr>
          </a:p>
        </p:txBody>
      </p:sp>
      <p:pic>
        <p:nvPicPr>
          <p:cNvPr id="24" name="그림 23" descr="화면 캡처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537" y="2204864"/>
            <a:ext cx="4355671" cy="51627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844386" y="2226568"/>
            <a:ext cx="2808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/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HANABANG</a:t>
            </a:r>
            <a:r>
              <a:rPr lang="en-US" altLang="ko-KR" sz="2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lang="ko-KR" altLang="en-US" sz="2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하나방</a:t>
            </a:r>
            <a:r>
              <a:rPr lang="en-US" altLang="ko-KR" sz="2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)</a:t>
            </a:r>
            <a:endParaRPr lang="ko-KR" altLang="en-US" sz="2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9B57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60979" y="2649429"/>
            <a:ext cx="2175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최종 프로젝트 제안서</a:t>
            </a:r>
          </a:p>
        </p:txBody>
      </p:sp>
    </p:spTree>
    <p:extLst>
      <p:ext uri="{BB962C8B-B14F-4D97-AF65-F5344CB8AC3E}">
        <p14:creationId xmlns:p14="http://schemas.microsoft.com/office/powerpoint/2010/main" val="1910743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우리은행 로고">
            <a:extLst>
              <a:ext uri="{FF2B5EF4-FFF2-40B4-BE49-F238E27FC236}">
                <a16:creationId xmlns:a16="http://schemas.microsoft.com/office/drawing/2014/main" id="{3941C07F-565E-411B-93E9-E646F463E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6" y="1418815"/>
            <a:ext cx="2252113" cy="82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54492" y="401784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경쟁사 분석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459891" y="869755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>
                    <a:alpha val="59000"/>
                  </a:srgbClr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우리은행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827489-717F-4208-8DEF-BCC091C3E9D5}"/>
              </a:ext>
            </a:extLst>
          </p:cNvPr>
          <p:cNvSpPr txBox="1"/>
          <p:nvPr/>
        </p:nvSpPr>
        <p:spPr>
          <a:xfrm>
            <a:off x="1118586" y="2411481"/>
            <a:ext cx="716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" panose="020B0600000101010101" pitchFamily="34" charset="-127"/>
                <a:ea typeface="나눔스퀘어" panose="020B0600000101010101" pitchFamily="34" charset="-127"/>
              </a:rPr>
              <a:t>아파트담보가능대출금액</a:t>
            </a:r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 조회 서비스를 통해 사용자에게 정보를 전달한 후</a:t>
            </a:r>
            <a:r>
              <a:rPr lang="en-US" altLang="ko-KR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,</a:t>
            </a:r>
          </a:p>
          <a:p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상품을 추천해주는 방식으로 운영되고 있음</a:t>
            </a:r>
            <a:r>
              <a:rPr lang="en-US" altLang="ko-KR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3BD8CB-A8E1-4499-A3ED-37B34E79A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17" y="3429000"/>
            <a:ext cx="4250668" cy="2857627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2AF7102A-7F6A-43E0-8020-17B9971DA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645" y="227744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188713672">
            <a:extLst>
              <a:ext uri="{FF2B5EF4-FFF2-40B4-BE49-F238E27FC236}">
                <a16:creationId xmlns:a16="http://schemas.microsoft.com/office/drawing/2014/main" id="{1F9619DE-3EDB-4330-BFD8-A9770CEEB6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9" t="15635" r="22222" b="22440"/>
          <a:stretch/>
        </p:blipFill>
        <p:spPr bwMode="auto">
          <a:xfrm>
            <a:off x="2390294" y="3498629"/>
            <a:ext cx="4363411" cy="271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25BED566-C058-48BC-8CD6-31F94CA07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307" y="204876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7" name="_x188728472">
            <a:extLst>
              <a:ext uri="{FF2B5EF4-FFF2-40B4-BE49-F238E27FC236}">
                <a16:creationId xmlns:a16="http://schemas.microsoft.com/office/drawing/2014/main" id="{46C4AEF1-3FD9-4749-906B-F133BCED6F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0" t="10407" r="22140" b="5562"/>
          <a:stretch/>
        </p:blipFill>
        <p:spPr bwMode="auto">
          <a:xfrm>
            <a:off x="4211960" y="3144312"/>
            <a:ext cx="4204949" cy="35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0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54492" y="401784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경쟁사 분석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459891" y="869755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>
                    <a:alpha val="59000"/>
                  </a:srgbClr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우리은행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260E45E-211B-40D7-BC29-57A6511BC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191064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88722048">
            <a:extLst>
              <a:ext uri="{FF2B5EF4-FFF2-40B4-BE49-F238E27FC236}">
                <a16:creationId xmlns:a16="http://schemas.microsoft.com/office/drawing/2014/main" id="{0B5A5886-63E4-4CDA-B0E4-288082BE64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7" t="10765" r="23514"/>
          <a:stretch/>
        </p:blipFill>
        <p:spPr bwMode="auto">
          <a:xfrm>
            <a:off x="2915816" y="1731208"/>
            <a:ext cx="4794582" cy="430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우리은행 로고">
            <a:extLst>
              <a:ext uri="{FF2B5EF4-FFF2-40B4-BE49-F238E27FC236}">
                <a16:creationId xmlns:a16="http://schemas.microsoft.com/office/drawing/2014/main" id="{2FCD15D8-5B73-4241-A8C3-823D5C83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6" y="1418815"/>
            <a:ext cx="2252113" cy="82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632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82002" y="355766"/>
            <a:ext cx="2201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사용예정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API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791413-9DDB-4A4F-9B32-A0F03C031C6C}"/>
              </a:ext>
            </a:extLst>
          </p:cNvPr>
          <p:cNvSpPr txBox="1"/>
          <p:nvPr/>
        </p:nvSpPr>
        <p:spPr>
          <a:xfrm>
            <a:off x="1919955" y="1048994"/>
            <a:ext cx="5455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아파트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정보를 출력하기 위해서는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OPEN API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사용이 필요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법정동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코드를 이용하여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단지코드를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얻어옴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9DF8B-61B1-4629-8565-F97F0EDFE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4" y="11982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04355880">
            <a:extLst>
              <a:ext uri="{FF2B5EF4-FFF2-40B4-BE49-F238E27FC236}">
                <a16:creationId xmlns:a16="http://schemas.microsoft.com/office/drawing/2014/main" id="{B0BE7704-CF39-4FAC-A42A-0CD253925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12" y="1695325"/>
            <a:ext cx="8272131" cy="154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6FACD096-B363-4D18-BA89-F50EF10F8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04" y="268899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205537920">
            <a:extLst>
              <a:ext uri="{FF2B5EF4-FFF2-40B4-BE49-F238E27FC236}">
                <a16:creationId xmlns:a16="http://schemas.microsoft.com/office/drawing/2014/main" id="{C69735BA-A2F1-4792-9CE8-1C1A62949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10" y="2784410"/>
            <a:ext cx="6993018" cy="358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29D9686-64C8-4A69-9B14-82DCEDBCA158}"/>
              </a:ext>
            </a:extLst>
          </p:cNvPr>
          <p:cNvSpPr/>
          <p:nvPr/>
        </p:nvSpPr>
        <p:spPr>
          <a:xfrm>
            <a:off x="986494" y="3546669"/>
            <a:ext cx="871368" cy="303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DBDF14-6744-4DB2-ACA8-DDF0F6CB072B}"/>
              </a:ext>
            </a:extLst>
          </p:cNvPr>
          <p:cNvSpPr/>
          <p:nvPr/>
        </p:nvSpPr>
        <p:spPr>
          <a:xfrm>
            <a:off x="970718" y="5732708"/>
            <a:ext cx="871368" cy="303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92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_x205539520">
            <a:extLst>
              <a:ext uri="{FF2B5EF4-FFF2-40B4-BE49-F238E27FC236}">
                <a16:creationId xmlns:a16="http://schemas.microsoft.com/office/drawing/2014/main" id="{C929B0C9-B13F-42E1-B5E0-AF980B08F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12" y="1529616"/>
            <a:ext cx="8932381" cy="159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82002" y="355766"/>
            <a:ext cx="2201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사용예정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API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791413-9DDB-4A4F-9B32-A0F03C031C6C}"/>
              </a:ext>
            </a:extLst>
          </p:cNvPr>
          <p:cNvSpPr txBox="1"/>
          <p:nvPr/>
        </p:nvSpPr>
        <p:spPr>
          <a:xfrm>
            <a:off x="1903124" y="1021208"/>
            <a:ext cx="5455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아파트 정보를 출력하기 위해서는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OPEN API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사용이 필요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얻어온 단지 코드를 이용하여 상세 정보를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얻어옴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9DF8B-61B1-4629-8565-F97F0EDFE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4" y="11982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FACD096-B363-4D18-BA89-F50EF10F8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04" y="268899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9DA340-DAA1-46E8-8F9C-CB2D92BFA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7" y="1218255"/>
            <a:ext cx="15123608" cy="53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042EC9-1259-4FC4-BB49-FC2699DFC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319" y="2688997"/>
            <a:ext cx="3989047" cy="37239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CF0C2E0-86B7-490F-9B74-4C46F2FF6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262" y="3886631"/>
            <a:ext cx="4241313" cy="93681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9C22AD-4EE8-4CD4-8753-5E67F5597BA9}"/>
              </a:ext>
            </a:extLst>
          </p:cNvPr>
          <p:cNvSpPr/>
          <p:nvPr/>
        </p:nvSpPr>
        <p:spPr>
          <a:xfrm>
            <a:off x="179512" y="4592378"/>
            <a:ext cx="871368" cy="303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5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_x205538480">
            <a:extLst>
              <a:ext uri="{FF2B5EF4-FFF2-40B4-BE49-F238E27FC236}">
                <a16:creationId xmlns:a16="http://schemas.microsoft.com/office/drawing/2014/main" id="{EE83EF96-F532-45D3-995E-A70B16445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97" y="1424715"/>
            <a:ext cx="8204719" cy="148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82002" y="355766"/>
            <a:ext cx="2201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사용예정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API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260E45E-211B-40D7-BC29-57A6511BC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191064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791413-9DDB-4A4F-9B32-A0F03C031C6C}"/>
              </a:ext>
            </a:extLst>
          </p:cNvPr>
          <p:cNvSpPr txBox="1"/>
          <p:nvPr/>
        </p:nvSpPr>
        <p:spPr>
          <a:xfrm>
            <a:off x="1568218" y="984924"/>
            <a:ext cx="5870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지도에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실거래가를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출력하기 위해서는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OPEN API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사용이 필요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법정동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코드로 실거래가 금액을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얻어옴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9DA340-DAA1-46E8-8F9C-CB2D92BFA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7" y="1218255"/>
            <a:ext cx="15123608" cy="53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55AC372-BA1B-4E4B-9970-C6C82B24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24" y="3520100"/>
            <a:ext cx="4695999" cy="19131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ECE87B9-24FE-48AA-8429-503D0451A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1523" y="2608242"/>
            <a:ext cx="3967326" cy="407707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669756-57D1-41C7-BDA5-038A099EEFDA}"/>
              </a:ext>
            </a:extLst>
          </p:cNvPr>
          <p:cNvSpPr/>
          <p:nvPr/>
        </p:nvSpPr>
        <p:spPr>
          <a:xfrm>
            <a:off x="130268" y="3982180"/>
            <a:ext cx="871368" cy="303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7D61D2-D0EF-4613-89FD-3B57EE6F6309}"/>
              </a:ext>
            </a:extLst>
          </p:cNvPr>
          <p:cNvSpPr/>
          <p:nvPr/>
        </p:nvSpPr>
        <p:spPr>
          <a:xfrm>
            <a:off x="4857857" y="3798533"/>
            <a:ext cx="871368" cy="303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5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320C618-CD3F-4AD3-A448-62C8B821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9511"/>
            <a:ext cx="9144000" cy="465897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5	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54375" y="413618"/>
            <a:ext cx="1537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시나리오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F1EA84-B0D8-481C-B221-D1EDF20E82B5}"/>
              </a:ext>
            </a:extLst>
          </p:cNvPr>
          <p:cNvSpPr txBox="1"/>
          <p:nvPr/>
        </p:nvSpPr>
        <p:spPr>
          <a:xfrm>
            <a:off x="1334232" y="5913130"/>
            <a:ext cx="667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사용자는 아파트 실거래가 정보가 출력되어 있는 지도를 볼 수 있습니다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400B96F-EBD8-4DA5-BCF0-A870922C56E3}"/>
              </a:ext>
            </a:extLst>
          </p:cNvPr>
          <p:cNvSpPr/>
          <p:nvPr/>
        </p:nvSpPr>
        <p:spPr>
          <a:xfrm>
            <a:off x="2483768" y="1484784"/>
            <a:ext cx="6527620" cy="4147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83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5	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54375" y="413618"/>
            <a:ext cx="1537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시나리오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6AEA936-2824-4C97-9E6D-ED7F905DC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86" y="1150747"/>
            <a:ext cx="8464712" cy="423938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1F1EA84-B0D8-481C-B221-D1EDF20E82B5}"/>
              </a:ext>
            </a:extLst>
          </p:cNvPr>
          <p:cNvSpPr txBox="1"/>
          <p:nvPr/>
        </p:nvSpPr>
        <p:spPr>
          <a:xfrm>
            <a:off x="1084965" y="5877272"/>
            <a:ext cx="717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사용자는 아파트를 클릭하게 되면 해당 아파트의 기본정보를 볼 수 있습니다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</p:txBody>
      </p:sp>
      <p:pic>
        <p:nvPicPr>
          <p:cNvPr id="5" name="그래픽 4" descr="오른쪽을 가리키는 검지">
            <a:extLst>
              <a:ext uri="{FF2B5EF4-FFF2-40B4-BE49-F238E27FC236}">
                <a16:creationId xmlns:a16="http://schemas.microsoft.com/office/drawing/2014/main" id="{02FF0968-CB16-4827-92CF-E7613EE242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8024" y="3284984"/>
            <a:ext cx="914400" cy="9144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2E4D88F-E686-4AA7-9A6E-45F519782B54}"/>
              </a:ext>
            </a:extLst>
          </p:cNvPr>
          <p:cNvSpPr/>
          <p:nvPr/>
        </p:nvSpPr>
        <p:spPr>
          <a:xfrm>
            <a:off x="283959" y="1772816"/>
            <a:ext cx="2343826" cy="3384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5	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54375" y="413618"/>
            <a:ext cx="1537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시나리오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436A8-6F45-4EE6-88F4-D59706653E0F}"/>
              </a:ext>
            </a:extLst>
          </p:cNvPr>
          <p:cNvSpPr txBox="1"/>
          <p:nvPr/>
        </p:nvSpPr>
        <p:spPr>
          <a:xfrm>
            <a:off x="1254610" y="5923969"/>
            <a:ext cx="7092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자세히 보기를 클릭하게 하면 해당 아파트의 정보를 자세히 볼 수 있습니다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9B7902-3DFE-48CC-A49A-8B2BCD4FA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8" y="1280156"/>
            <a:ext cx="8646783" cy="4398487"/>
          </a:xfrm>
          <a:prstGeom prst="rect">
            <a:avLst/>
          </a:prstGeom>
        </p:spPr>
      </p:pic>
      <p:pic>
        <p:nvPicPr>
          <p:cNvPr id="19" name="그래픽 18" descr="오른쪽을 가리키는 검지">
            <a:extLst>
              <a:ext uri="{FF2B5EF4-FFF2-40B4-BE49-F238E27FC236}">
                <a16:creationId xmlns:a16="http://schemas.microsoft.com/office/drawing/2014/main" id="{0760E52E-1D57-43D7-8A82-A284C4B34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4714" y="28529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5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2045973-8C2D-4ECE-AB9C-8E94F2160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8" y="1280156"/>
            <a:ext cx="8646783" cy="439848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5	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54375" y="413618"/>
            <a:ext cx="1537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시나리오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436A8-6F45-4EE6-88F4-D59706653E0F}"/>
              </a:ext>
            </a:extLst>
          </p:cNvPr>
          <p:cNvSpPr txBox="1"/>
          <p:nvPr/>
        </p:nvSpPr>
        <p:spPr>
          <a:xfrm>
            <a:off x="2223175" y="6075050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해당 아파트에 대한 대출가능 금액을 조회할 수 있고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8" name="그래픽 17" descr="오른쪽을 가리키는 검지">
            <a:extLst>
              <a:ext uri="{FF2B5EF4-FFF2-40B4-BE49-F238E27FC236}">
                <a16:creationId xmlns:a16="http://schemas.microsoft.com/office/drawing/2014/main" id="{C28CA91B-B5EE-4523-ACF8-20589BAFD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7784" y="47642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3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6F1B60-726F-4B77-AB71-5C713DE65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8" y="1280156"/>
            <a:ext cx="8646783" cy="439848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5	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54375" y="413618"/>
            <a:ext cx="1537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시나리오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436A8-6F45-4EE6-88F4-D59706653E0F}"/>
              </a:ext>
            </a:extLst>
          </p:cNvPr>
          <p:cNvSpPr txBox="1"/>
          <p:nvPr/>
        </p:nvSpPr>
        <p:spPr>
          <a:xfrm>
            <a:off x="1150971" y="5712644"/>
            <a:ext cx="7160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온라인 상담을 할 수 있습니다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algn="ctr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상담사의 부담을 줄이기 위해 자주 묻는 질문은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챗봇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형식으로 이루어 집니다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8" name="그래픽 17" descr="오른쪽을 가리키는 검지">
            <a:extLst>
              <a:ext uri="{FF2B5EF4-FFF2-40B4-BE49-F238E27FC236}">
                <a16:creationId xmlns:a16="http://schemas.microsoft.com/office/drawing/2014/main" id="{C28CA91B-B5EE-4523-ACF8-20589BAFD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74238" y="47982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361BA46-3B5B-40FD-899F-49D31079C0FB}"/>
              </a:ext>
            </a:extLst>
          </p:cNvPr>
          <p:cNvSpPr/>
          <p:nvPr/>
        </p:nvSpPr>
        <p:spPr>
          <a:xfrm>
            <a:off x="4786019" y="4954282"/>
            <a:ext cx="1701107" cy="288032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801566" y="1926879"/>
            <a:ext cx="1701107" cy="288032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801566" y="2356044"/>
            <a:ext cx="1701107" cy="288032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801566" y="2785209"/>
            <a:ext cx="1701107" cy="288032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801566" y="3214374"/>
            <a:ext cx="1701107" cy="288032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801566" y="3643539"/>
            <a:ext cx="1701107" cy="288032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801566" y="4072703"/>
            <a:ext cx="1701107" cy="288032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641327" y="2461936"/>
            <a:ext cx="1728192" cy="1868854"/>
            <a:chOff x="3707904" y="643743"/>
            <a:chExt cx="1728192" cy="1868854"/>
          </a:xfrm>
        </p:grpSpPr>
        <p:grpSp>
          <p:nvGrpSpPr>
            <p:cNvPr id="12" name="그룹 11"/>
            <p:cNvGrpSpPr/>
            <p:nvPr/>
          </p:nvGrpSpPr>
          <p:grpSpPr>
            <a:xfrm>
              <a:off x="3707904" y="643743"/>
              <a:ext cx="1728192" cy="1868854"/>
              <a:chOff x="251520" y="908720"/>
              <a:chExt cx="1371600" cy="1483239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251520" y="908720"/>
                <a:ext cx="914400" cy="914400"/>
              </a:xfrm>
              <a:prstGeom prst="ellipse">
                <a:avLst/>
              </a:prstGeom>
              <a:solidFill>
                <a:srgbClr val="009B57">
                  <a:alpha val="5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708720" y="1257062"/>
                <a:ext cx="914400" cy="914400"/>
              </a:xfrm>
              <a:prstGeom prst="ellipse">
                <a:avLst/>
              </a:prstGeom>
              <a:solidFill>
                <a:srgbClr val="009B57">
                  <a:alpha val="5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35503" y="1704956"/>
                <a:ext cx="687003" cy="687003"/>
              </a:xfrm>
              <a:prstGeom prst="ellipse">
                <a:avLst/>
              </a:prstGeom>
              <a:solidFill>
                <a:srgbClr val="009B57">
                  <a:alpha val="5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4040444" y="1347337"/>
              <a:ext cx="10631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Century Gothic" panose="020B0502020202020204" pitchFamily="34" charset="0"/>
                </a:rPr>
                <a:t>INDEX</a:t>
              </a:r>
              <a:endPara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2DA1BE5-BCDD-4502-8743-781C36450D62}"/>
              </a:ext>
            </a:extLst>
          </p:cNvPr>
          <p:cNvGrpSpPr/>
          <p:nvPr/>
        </p:nvGrpSpPr>
        <p:grpSpPr>
          <a:xfrm>
            <a:off x="4769589" y="1772816"/>
            <a:ext cx="1745991" cy="3471528"/>
            <a:chOff x="4769589" y="2090172"/>
            <a:chExt cx="1745991" cy="347152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19D3BEC-739A-4F44-A038-EEA57C6DB19B}"/>
                </a:ext>
              </a:extLst>
            </p:cNvPr>
            <p:cNvSpPr/>
            <p:nvPr/>
          </p:nvSpPr>
          <p:spPr>
            <a:xfrm>
              <a:off x="4801565" y="4843686"/>
              <a:ext cx="1701107" cy="288032"/>
            </a:xfrm>
            <a:prstGeom prst="rect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  <a:ea typeface="a옛날목욕탕L" panose="02020600000000000000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69589" y="2090172"/>
              <a:ext cx="1745991" cy="3471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Century Gothic" panose="020B0502020202020204" pitchFamily="34" charset="0"/>
                  <a:ea typeface="a옛날목욕탕L" panose="02020600000000000000" pitchFamily="18" charset="-127"/>
                </a:rPr>
                <a:t>1. </a:t>
              </a:r>
              <a:r>
                <a:rPr lang="ko-KR" altLang="en-US" sz="14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Century Gothic" panose="020B0502020202020204" pitchFamily="34" charset="0"/>
                  <a:ea typeface="a옛날목욕탕L" panose="02020600000000000000" pitchFamily="18" charset="-127"/>
                </a:rPr>
                <a:t>하나방이란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Century Gothic" panose="020B0502020202020204" pitchFamily="34" charset="0"/>
                  <a:ea typeface="a옛날목욕탕L" panose="02020600000000000000" pitchFamily="18" charset="-127"/>
                </a:rPr>
                <a:t>          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Century Gothic" panose="020B0502020202020204" pitchFamily="34" charset="0"/>
                  <a:ea typeface="a옛날목욕탕L" panose="02020600000000000000" pitchFamily="18" charset="-127"/>
                </a:rPr>
                <a:t>2.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Century Gothic" panose="020B0502020202020204" pitchFamily="34" charset="0"/>
                  <a:ea typeface="a옛날목욕탕L" panose="02020600000000000000" pitchFamily="18" charset="-127"/>
                </a:rPr>
                <a:t>필요성                 </a:t>
              </a:r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  <a:ea typeface="a옛날목욕탕L" panose="02020600000000000000" pitchFamily="18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Century Gothic" panose="020B0502020202020204" pitchFamily="34" charset="0"/>
                  <a:ea typeface="a옛날목욕탕L" panose="02020600000000000000" pitchFamily="18" charset="-127"/>
                </a:rPr>
                <a:t>3.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Century Gothic" panose="020B0502020202020204" pitchFamily="34" charset="0"/>
                  <a:ea typeface="a옛날목욕탕L" panose="02020600000000000000" pitchFamily="18" charset="-127"/>
                </a:rPr>
                <a:t>경쟁사 분석          </a:t>
              </a:r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  <a:ea typeface="a옛날목욕탕L" panose="02020600000000000000" pitchFamily="18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Century Gothic" panose="020B0502020202020204" pitchFamily="34" charset="0"/>
                  <a:ea typeface="a옛날목욕탕L" panose="02020600000000000000" pitchFamily="18" charset="-127"/>
                </a:rPr>
                <a:t>4.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Century Gothic" panose="020B0502020202020204" pitchFamily="34" charset="0"/>
                  <a:ea typeface="a옛날목욕탕L" panose="02020600000000000000" pitchFamily="18" charset="-127"/>
                </a:rPr>
                <a:t>사용예정 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Century Gothic" panose="020B0502020202020204" pitchFamily="34" charset="0"/>
                  <a:ea typeface="a옛날목욕탕L" panose="02020600000000000000" pitchFamily="18" charset="-127"/>
                </a:rPr>
                <a:t>API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Century Gothic" panose="020B0502020202020204" pitchFamily="34" charset="0"/>
                  <a:ea typeface="a옛날목욕탕L" panose="02020600000000000000" pitchFamily="18" charset="-127"/>
                </a:rPr>
                <a:t>        </a:t>
              </a:r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  <a:ea typeface="a옛날목욕탕L" panose="02020600000000000000" pitchFamily="18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Century Gothic" panose="020B0502020202020204" pitchFamily="34" charset="0"/>
                  <a:ea typeface="a옛날목욕탕L" panose="02020600000000000000" pitchFamily="18" charset="-127"/>
                </a:rPr>
                <a:t>5.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Century Gothic" panose="020B0502020202020204" pitchFamily="34" charset="0"/>
                  <a:ea typeface="a옛날목욕탕L" panose="02020600000000000000" pitchFamily="18" charset="-127"/>
                </a:rPr>
                <a:t>요구사항 분석       </a:t>
              </a:r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  <a:ea typeface="a옛날목욕탕L" panose="02020600000000000000" pitchFamily="18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Century Gothic" panose="020B0502020202020204" pitchFamily="34" charset="0"/>
                  <a:ea typeface="a옛날목욕탕L" panose="02020600000000000000" pitchFamily="18" charset="-127"/>
                </a:rPr>
                <a:t>6.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Century Gothic" panose="020B0502020202020204" pitchFamily="34" charset="0"/>
                  <a:ea typeface="a옛날목욕탕L" panose="02020600000000000000" pitchFamily="18" charset="-127"/>
                </a:rPr>
                <a:t>시나리오              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Century Gothic" panose="020B0502020202020204" pitchFamily="34" charset="0"/>
                  <a:ea typeface="a옛날목욕탕L" panose="02020600000000000000" pitchFamily="18" charset="-127"/>
                </a:rPr>
                <a:t> 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Century Gothic" panose="020B0502020202020204" pitchFamily="34" charset="0"/>
                  <a:ea typeface="a옛날목욕탕L" panose="02020600000000000000" pitchFamily="18" charset="-127"/>
                </a:rPr>
                <a:t>7.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Century Gothic" panose="020B0502020202020204" pitchFamily="34" charset="0"/>
                  <a:ea typeface="a옛날목욕탕L" panose="02020600000000000000" pitchFamily="18" charset="-127"/>
                </a:rPr>
                <a:t>기대효과              </a:t>
              </a:r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  <a:ea typeface="a옛날목욕탕L" panose="02020600000000000000" pitchFamily="18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Century Gothic" panose="020B0502020202020204" pitchFamily="34" charset="0"/>
                  <a:ea typeface="a옛날목욕탕L" panose="02020600000000000000" pitchFamily="18" charset="-127"/>
                </a:rPr>
                <a:t>8.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Century Gothic" panose="020B0502020202020204" pitchFamily="34" charset="0"/>
                  <a:ea typeface="a옛날목욕탕L" panose="02020600000000000000" pitchFamily="18" charset="-127"/>
                </a:rPr>
                <a:t>이후 일정             </a:t>
              </a:r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  <a:ea typeface="a옛날목욕탕L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3210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B29728-B19F-4E31-A5BF-1AA0BD044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8" y="1280156"/>
            <a:ext cx="8646783" cy="439848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5	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54375" y="413618"/>
            <a:ext cx="1537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시나리오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436A8-6F45-4EE6-88F4-D59706653E0F}"/>
              </a:ext>
            </a:extLst>
          </p:cNvPr>
          <p:cNvSpPr txBox="1"/>
          <p:nvPr/>
        </p:nvSpPr>
        <p:spPr>
          <a:xfrm>
            <a:off x="1582987" y="5712644"/>
            <a:ext cx="629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대면으로 상담하고 싶은 고객은 대면 상담일을 예약할 수 있습니다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8" name="그래픽 17" descr="오른쪽을 가리키는 검지">
            <a:extLst>
              <a:ext uri="{FF2B5EF4-FFF2-40B4-BE49-F238E27FC236}">
                <a16:creationId xmlns:a16="http://schemas.microsoft.com/office/drawing/2014/main" id="{C28CA91B-B5EE-4523-ACF8-20589BAFD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8144" y="47982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6	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67265" y="401784"/>
            <a:ext cx="5028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요구사항 분석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–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관리자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상담사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21764-D569-4081-8CA2-5E0E019EAAA7}"/>
              </a:ext>
            </a:extLst>
          </p:cNvPr>
          <p:cNvSpPr txBox="1"/>
          <p:nvPr/>
        </p:nvSpPr>
        <p:spPr>
          <a:xfrm>
            <a:off x="572571" y="1987555"/>
            <a:ext cx="799885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관리자로 로그인 하게 되면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일반적인 화면이 아닌 관리 페이지로 이동한다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사용자가 온라인상담을 신청하면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상담을 하고 있지 않은 상담사에게 배정을 한다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[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자동으로도 생각 중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]</a:t>
            </a: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관리자는 </a:t>
            </a:r>
            <a:r>
              <a:rPr lang="ko-KR" altLang="en-US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챗봇으로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답할 질문과 답을 등록할 수 있다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관리자는 지역별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LTV/DTI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등록할 수 있다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[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법이 개정될 때마다 변경해주어야 함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]</a:t>
            </a: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상담사는 사용자와 대화형 상담을 진행할 수 있다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상담사는 사용자에게 관련 대출 상품에 대한 정보를 보낼 수 있다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상담사는 온라인 상담이 끝난 후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오프라인 상담예약 버튼을 보낼 수 있다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14E1A-7B4D-41B9-B111-42B590335E88}"/>
              </a:ext>
            </a:extLst>
          </p:cNvPr>
          <p:cNvSpPr txBox="1"/>
          <p:nvPr/>
        </p:nvSpPr>
        <p:spPr>
          <a:xfrm>
            <a:off x="412712" y="1521078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관리자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D4D625-8E63-47E4-94B4-B3C88947D042}"/>
              </a:ext>
            </a:extLst>
          </p:cNvPr>
          <p:cNvSpPr txBox="1"/>
          <p:nvPr/>
        </p:nvSpPr>
        <p:spPr>
          <a:xfrm>
            <a:off x="412712" y="3734978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상담사</a:t>
            </a:r>
          </a:p>
        </p:txBody>
      </p:sp>
    </p:spTree>
    <p:extLst>
      <p:ext uri="{BB962C8B-B14F-4D97-AF65-F5344CB8AC3E}">
        <p14:creationId xmlns:p14="http://schemas.microsoft.com/office/powerpoint/2010/main" val="789663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6	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21672" y="391905"/>
            <a:ext cx="3730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요구사항 분석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-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사용자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6CF682-ABC5-48FD-A350-6858F236B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32" y="1413969"/>
            <a:ext cx="8850527" cy="457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83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E27EC7-2E4D-4434-899D-81EC7E16386C}"/>
              </a:ext>
            </a:extLst>
          </p:cNvPr>
          <p:cNvSpPr/>
          <p:nvPr/>
        </p:nvSpPr>
        <p:spPr>
          <a:xfrm>
            <a:off x="567024" y="1623812"/>
            <a:ext cx="8181440" cy="1025138"/>
          </a:xfrm>
          <a:prstGeom prst="rect">
            <a:avLst/>
          </a:prstGeom>
          <a:noFill/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7	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37701" y="405743"/>
            <a:ext cx="1452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기대효과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DA8DBC-CC06-45FA-A28D-8EAC02EEAEE6}"/>
              </a:ext>
            </a:extLst>
          </p:cNvPr>
          <p:cNvSpPr txBox="1"/>
          <p:nvPr/>
        </p:nvSpPr>
        <p:spPr>
          <a:xfrm>
            <a:off x="464426" y="1268196"/>
            <a:ext cx="312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사용자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804A75-1128-4664-9C11-EDE8605BA290}"/>
              </a:ext>
            </a:extLst>
          </p:cNvPr>
          <p:cNvSpPr txBox="1"/>
          <p:nvPr/>
        </p:nvSpPr>
        <p:spPr>
          <a:xfrm>
            <a:off x="1126395" y="1705341"/>
            <a:ext cx="7702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대출가능금액 서비스를 통해 대략적인 금액 예측 가능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온라인 상담을 통해 시간이 없는 사용자들 상담 가능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오프라인 상담 예약을 통해 은행에서의 기다림 시간 최소화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069EB-0AD8-4B0F-8E81-D947F2E3068D}"/>
              </a:ext>
            </a:extLst>
          </p:cNvPr>
          <p:cNvSpPr txBox="1"/>
          <p:nvPr/>
        </p:nvSpPr>
        <p:spPr>
          <a:xfrm>
            <a:off x="1126395" y="3502749"/>
            <a:ext cx="5163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자주 묻는 질문은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챗봇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대답을 하기 때문에 부담을 줄임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대출 성사가 되면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실적 올라감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937847A-CBFA-45A3-9B45-51368FED8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57" y="596006"/>
            <a:ext cx="3642112" cy="29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36CA2E-EC78-49D1-90B5-D73B44B7F2E7}"/>
              </a:ext>
            </a:extLst>
          </p:cNvPr>
          <p:cNvSpPr txBox="1"/>
          <p:nvPr/>
        </p:nvSpPr>
        <p:spPr>
          <a:xfrm>
            <a:off x="500609" y="2972116"/>
            <a:ext cx="312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은행원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85EE43-EFCE-4DE0-AEDC-BFFDC0DF1941}"/>
              </a:ext>
            </a:extLst>
          </p:cNvPr>
          <p:cNvSpPr txBox="1"/>
          <p:nvPr/>
        </p:nvSpPr>
        <p:spPr>
          <a:xfrm>
            <a:off x="542957" y="4787031"/>
            <a:ext cx="312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하나금융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CB5264-6BCE-44B4-A023-C4A99E3D3D5A}"/>
              </a:ext>
            </a:extLst>
          </p:cNvPr>
          <p:cNvSpPr txBox="1"/>
          <p:nvPr/>
        </p:nvSpPr>
        <p:spPr>
          <a:xfrm>
            <a:off x="1126394" y="5289347"/>
            <a:ext cx="6133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주택담보대출에 대한 정보를 폭넓게 지원하여 사용자의 신뢰 얻음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주택담보대출 증가로 인한 이득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0C0A9D-D45C-404D-B054-B748D043EBB7}"/>
              </a:ext>
            </a:extLst>
          </p:cNvPr>
          <p:cNvSpPr/>
          <p:nvPr/>
        </p:nvSpPr>
        <p:spPr>
          <a:xfrm>
            <a:off x="567024" y="3347931"/>
            <a:ext cx="8181440" cy="1025138"/>
          </a:xfrm>
          <a:prstGeom prst="rect">
            <a:avLst/>
          </a:prstGeom>
          <a:noFill/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245E75-DC55-4D0F-9FB1-A13D479EE476}"/>
              </a:ext>
            </a:extLst>
          </p:cNvPr>
          <p:cNvSpPr/>
          <p:nvPr/>
        </p:nvSpPr>
        <p:spPr>
          <a:xfrm>
            <a:off x="567024" y="5212174"/>
            <a:ext cx="8181440" cy="1025138"/>
          </a:xfrm>
          <a:prstGeom prst="rect">
            <a:avLst/>
          </a:prstGeom>
          <a:noFill/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47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8	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76787" y="40574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이후 일정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937847A-CBFA-45A3-9B45-51368FED8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57" y="596006"/>
            <a:ext cx="3642112" cy="29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848E9D-5DB6-471C-818C-4E0CF87E0A8C}"/>
              </a:ext>
            </a:extLst>
          </p:cNvPr>
          <p:cNvSpPr txBox="1"/>
          <p:nvPr/>
        </p:nvSpPr>
        <p:spPr>
          <a:xfrm>
            <a:off x="1135930" y="5764233"/>
            <a:ext cx="7292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로직 구현은 최대한 넉넉히 잡았지만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9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월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1~2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일을 목표로 개발할 것입니다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62CEB5F-CA09-4E8D-97FC-F404DA148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27" y="1554359"/>
            <a:ext cx="8555345" cy="389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60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655" y="-297"/>
            <a:ext cx="3432345" cy="6858594"/>
          </a:xfrm>
          <a:prstGeom prst="rect">
            <a:avLst/>
          </a:prstGeom>
        </p:spPr>
      </p:pic>
      <p:sp>
        <p:nvSpPr>
          <p:cNvPr id="7" name="직각 삼각형 6"/>
          <p:cNvSpPr/>
          <p:nvPr/>
        </p:nvSpPr>
        <p:spPr>
          <a:xfrm rot="5400000">
            <a:off x="116736" y="-116737"/>
            <a:ext cx="4194511" cy="4427984"/>
          </a:xfrm>
          <a:prstGeom prst="rtTriangle">
            <a:avLst/>
          </a:prstGeom>
          <a:solidFill>
            <a:srgbClr val="00A48E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2285999" y="3429000"/>
            <a:ext cx="3429000" cy="3429000"/>
          </a:xfrm>
          <a:prstGeom prst="line">
            <a:avLst/>
          </a:prstGeom>
          <a:ln>
            <a:solidFill>
              <a:srgbClr val="009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32566" y="3198167"/>
            <a:ext cx="2930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주택담보대출증가 목표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24558" y="2973120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PRESENTER.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김혜주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 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Yoon 윤고딕 530_TT" panose="02090603020101020101" pitchFamily="18" charset="-127"/>
            </a:endParaRPr>
          </a:p>
        </p:txBody>
      </p:sp>
      <p:pic>
        <p:nvPicPr>
          <p:cNvPr id="24" name="그림 23" descr="화면 캡처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537" y="2204864"/>
            <a:ext cx="4355671" cy="51627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844386" y="2226568"/>
            <a:ext cx="2808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/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HANABANG</a:t>
            </a:r>
            <a:r>
              <a:rPr lang="en-US" altLang="ko-KR" sz="2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lang="ko-KR" altLang="en-US" sz="2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하나방</a:t>
            </a:r>
            <a:r>
              <a:rPr lang="en-US" altLang="ko-KR" sz="2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)</a:t>
            </a:r>
            <a:endParaRPr lang="ko-KR" altLang="en-US" sz="2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9B57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60979" y="2649429"/>
            <a:ext cx="2175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최종 프로젝트 제안서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D4593-7BC3-4E29-B670-DDEA63DCAC7C}"/>
              </a:ext>
            </a:extLst>
          </p:cNvPr>
          <p:cNvSpPr txBox="1"/>
          <p:nvPr/>
        </p:nvSpPr>
        <p:spPr>
          <a:xfrm>
            <a:off x="659768" y="500654"/>
            <a:ext cx="171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Thank You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556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endParaRPr lang="ko-KR" altLang="en-US" sz="54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08994" y="401784"/>
            <a:ext cx="1811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하나방이란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459891" y="86975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>
                    <a:alpha val="59000"/>
                  </a:srgbClr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프로젝트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A4095E-B819-44C7-86C6-DF87EA9639E5}"/>
              </a:ext>
            </a:extLst>
          </p:cNvPr>
          <p:cNvSpPr txBox="1"/>
          <p:nvPr/>
        </p:nvSpPr>
        <p:spPr>
          <a:xfrm>
            <a:off x="720335" y="1876528"/>
            <a:ext cx="20249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9D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하나</a:t>
            </a:r>
            <a:r>
              <a:rPr lang="ko-KR" altLang="en-US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방</a:t>
            </a:r>
            <a:r>
              <a:rPr lang="ko-KR" altLang="en-US" sz="4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0C051D-3E7C-45E6-A815-4C87F76ADCEB}"/>
              </a:ext>
            </a:extLst>
          </p:cNvPr>
          <p:cNvSpPr txBox="1"/>
          <p:nvPr/>
        </p:nvSpPr>
        <p:spPr>
          <a:xfrm>
            <a:off x="2180955" y="2885930"/>
            <a:ext cx="4499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아파트 </a:t>
            </a:r>
            <a:r>
              <a:rPr lang="ko-KR" altLang="en-US" sz="2000" dirty="0">
                <a:solidFill>
                  <a:srgbClr val="009B9D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실거래가 정보를 제공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해주는 서비스</a:t>
            </a:r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5F10C5-CEA7-4487-A572-DCB748758320}"/>
              </a:ext>
            </a:extLst>
          </p:cNvPr>
          <p:cNvSpPr txBox="1"/>
          <p:nvPr/>
        </p:nvSpPr>
        <p:spPr>
          <a:xfrm>
            <a:off x="2180955" y="3512396"/>
            <a:ext cx="5016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아파트에 따른 </a:t>
            </a:r>
            <a:r>
              <a:rPr lang="ko-KR" altLang="en-US" sz="2000" dirty="0">
                <a:solidFill>
                  <a:srgbClr val="009B9D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대출가능 금액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알려주는 서비스</a:t>
            </a:r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6256-AB70-4D7B-81B4-D0A6F921616B}"/>
              </a:ext>
            </a:extLst>
          </p:cNvPr>
          <p:cNvSpPr txBox="1"/>
          <p:nvPr/>
        </p:nvSpPr>
        <p:spPr>
          <a:xfrm>
            <a:off x="2180955" y="4138862"/>
            <a:ext cx="4972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아파트에 따른 주택담보대출 </a:t>
            </a:r>
            <a:r>
              <a:rPr lang="ko-KR" altLang="en-US" sz="2000" dirty="0">
                <a:solidFill>
                  <a:srgbClr val="009B9D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온라인 상담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서비스</a:t>
            </a:r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4FA941-6810-4BBA-BFF9-4CEF41602E9D}"/>
              </a:ext>
            </a:extLst>
          </p:cNvPr>
          <p:cNvSpPr txBox="1"/>
          <p:nvPr/>
        </p:nvSpPr>
        <p:spPr>
          <a:xfrm>
            <a:off x="2180298" y="4765328"/>
            <a:ext cx="5049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아파트 주택담보대출 </a:t>
            </a:r>
            <a:r>
              <a:rPr lang="ko-KR" altLang="en-US" sz="2000" dirty="0">
                <a:solidFill>
                  <a:srgbClr val="009B9D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오프라인 상담 예약 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서비스</a:t>
            </a:r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65A61-88DB-4078-88AB-CAC363A732D2}"/>
              </a:ext>
            </a:extLst>
          </p:cNvPr>
          <p:cNvSpPr txBox="1"/>
          <p:nvPr/>
        </p:nvSpPr>
        <p:spPr>
          <a:xfrm>
            <a:off x="6680905" y="5392563"/>
            <a:ext cx="17075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입니다</a:t>
            </a:r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sz="4000" dirty="0">
              <a:ln>
                <a:solidFill>
                  <a:schemeClr val="accent1">
                    <a:alpha val="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251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2	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14030" y="405743"/>
            <a:ext cx="1099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필요성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DA8DBC-CC06-45FA-A28D-8EAC02EEAEE6}"/>
              </a:ext>
            </a:extLst>
          </p:cNvPr>
          <p:cNvSpPr txBox="1"/>
          <p:nvPr/>
        </p:nvSpPr>
        <p:spPr>
          <a:xfrm>
            <a:off x="499744" y="2738030"/>
            <a:ext cx="3125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가계 대출 중 주택담보 대출이 차지하는 비율이 높음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804A75-1128-4664-9C11-EDE8605BA290}"/>
              </a:ext>
            </a:extLst>
          </p:cNvPr>
          <p:cNvSpPr txBox="1"/>
          <p:nvPr/>
        </p:nvSpPr>
        <p:spPr>
          <a:xfrm>
            <a:off x="542958" y="3858803"/>
            <a:ext cx="7702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하나은행의 경우 상담 예약 서비스를 제공하고 있지만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대출 가능 금액을 제공하는 서비스 없는 것으로 파악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069EB-0AD8-4B0F-8E81-D947F2E3068D}"/>
              </a:ext>
            </a:extLst>
          </p:cNvPr>
          <p:cNvSpPr txBox="1"/>
          <p:nvPr/>
        </p:nvSpPr>
        <p:spPr>
          <a:xfrm>
            <a:off x="542957" y="5104709"/>
            <a:ext cx="719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고객에게 주택 담보 대출 상품의 정보를 많이 전달하는 것이 필요하다고 생각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937847A-CBFA-45A3-9B45-51368FED8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57" y="596006"/>
            <a:ext cx="3642112" cy="29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4320092-0073-4586-A688-29EC500D8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768" y="-256658"/>
            <a:ext cx="7177048" cy="403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271231704">
            <a:extLst>
              <a:ext uri="{FF2B5EF4-FFF2-40B4-BE49-F238E27FC236}">
                <a16:creationId xmlns:a16="http://schemas.microsoft.com/office/drawing/2014/main" id="{F4D9506A-1B4A-4137-B60E-07EFCC9F5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768" y="1115180"/>
            <a:ext cx="4307116" cy="265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83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54492" y="401784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경쟁사 분석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459891" y="869755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>
                    <a:alpha val="59000"/>
                  </a:srgbClr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KB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>
                    <a:alpha val="59000"/>
                  </a:srgbClr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국민은행</a:t>
            </a:r>
          </a:p>
        </p:txBody>
      </p:sp>
      <p:pic>
        <p:nvPicPr>
          <p:cNvPr id="1026" name="Picture 2" descr="KB국민은행 로고">
            <a:extLst>
              <a:ext uri="{FF2B5EF4-FFF2-40B4-BE49-F238E27FC236}">
                <a16:creationId xmlns:a16="http://schemas.microsoft.com/office/drawing/2014/main" id="{BC1ADB4C-6238-41AF-9B7B-21F32431F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26" y="1465951"/>
            <a:ext cx="2428488" cy="12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BCD2A8-17B8-4439-B968-42863365A68D}"/>
              </a:ext>
            </a:extLst>
          </p:cNvPr>
          <p:cNvSpPr txBox="1"/>
          <p:nvPr/>
        </p:nvSpPr>
        <p:spPr>
          <a:xfrm>
            <a:off x="840906" y="2780732"/>
            <a:ext cx="7180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en-US" altLang="ko-KR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KB</a:t>
            </a:r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국민은행은 국민은행과 </a:t>
            </a:r>
            <a:r>
              <a:rPr lang="ko-KR" altLang="en-US" b="1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한국주택은행이 통합</a:t>
            </a:r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하여 출범한 역사에 걸맞게</a:t>
            </a:r>
            <a:endParaRPr lang="en-US" altLang="ko-KR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부동산에 관한 서비스들이 발달되어 있음</a:t>
            </a:r>
            <a:endParaRPr lang="en-US" altLang="ko-KR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274FB9-8B77-45C9-983D-FDA6E09CF550}"/>
              </a:ext>
            </a:extLst>
          </p:cNvPr>
          <p:cNvSpPr txBox="1"/>
          <p:nvPr/>
        </p:nvSpPr>
        <p:spPr>
          <a:xfrm>
            <a:off x="840906" y="3818806"/>
            <a:ext cx="628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은행의 부동산이라고 하면 가장 먼저                          을 떠올린다</a:t>
            </a:r>
            <a:r>
              <a:rPr lang="en-US" altLang="ko-KR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</p:txBody>
      </p:sp>
      <p:pic>
        <p:nvPicPr>
          <p:cNvPr id="1028" name="Picture 4" descr="KB부동산 liiv on">
            <a:extLst>
              <a:ext uri="{FF2B5EF4-FFF2-40B4-BE49-F238E27FC236}">
                <a16:creationId xmlns:a16="http://schemas.microsoft.com/office/drawing/2014/main" id="{0EC17718-94B9-494B-B9FB-30C083DBA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514" y="3818806"/>
            <a:ext cx="115252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0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54492" y="401784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경쟁사 분석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459891" y="869755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>
                    <a:alpha val="59000"/>
                  </a:srgbClr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KB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>
                    <a:alpha val="59000"/>
                  </a:srgbClr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국민은행</a:t>
            </a:r>
          </a:p>
        </p:txBody>
      </p:sp>
      <p:pic>
        <p:nvPicPr>
          <p:cNvPr id="1026" name="Picture 2" descr="KB국민은행 로고">
            <a:extLst>
              <a:ext uri="{FF2B5EF4-FFF2-40B4-BE49-F238E27FC236}">
                <a16:creationId xmlns:a16="http://schemas.microsoft.com/office/drawing/2014/main" id="{BC1ADB4C-6238-41AF-9B7B-21F32431F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26" y="1465951"/>
            <a:ext cx="2428488" cy="12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B부동산 liiv on">
            <a:extLst>
              <a:ext uri="{FF2B5EF4-FFF2-40B4-BE49-F238E27FC236}">
                <a16:creationId xmlns:a16="http://schemas.microsoft.com/office/drawing/2014/main" id="{0EC17718-94B9-494B-B9FB-30C083DBA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514" y="3818806"/>
            <a:ext cx="115252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5A289D-0B65-462B-AA2D-C58703A8CD27}"/>
              </a:ext>
            </a:extLst>
          </p:cNvPr>
          <p:cNvSpPr txBox="1"/>
          <p:nvPr/>
        </p:nvSpPr>
        <p:spPr>
          <a:xfrm>
            <a:off x="844223" y="5186507"/>
            <a:ext cx="161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실거래가 정보</a:t>
            </a:r>
            <a:r>
              <a:rPr lang="en-US" altLang="ko-KR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,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7F12AF-F835-4779-9204-FE07C6080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921" y="2336506"/>
            <a:ext cx="5808942" cy="269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0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54492" y="381906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경쟁사 분석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459891" y="869755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>
                    <a:alpha val="59000"/>
                  </a:srgbClr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KB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>
                    <a:alpha val="59000"/>
                  </a:srgbClr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국민은행</a:t>
            </a:r>
          </a:p>
        </p:txBody>
      </p:sp>
      <p:pic>
        <p:nvPicPr>
          <p:cNvPr id="1026" name="Picture 2" descr="KB국민은행 로고">
            <a:extLst>
              <a:ext uri="{FF2B5EF4-FFF2-40B4-BE49-F238E27FC236}">
                <a16:creationId xmlns:a16="http://schemas.microsoft.com/office/drawing/2014/main" id="{BC1ADB4C-6238-41AF-9B7B-21F32431F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26" y="1465951"/>
            <a:ext cx="2428488" cy="12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5A289D-0B65-462B-AA2D-C58703A8CD27}"/>
              </a:ext>
            </a:extLst>
          </p:cNvPr>
          <p:cNvSpPr txBox="1"/>
          <p:nvPr/>
        </p:nvSpPr>
        <p:spPr>
          <a:xfrm>
            <a:off x="844223" y="5186507"/>
            <a:ext cx="790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실거래가 정보</a:t>
            </a:r>
            <a:r>
              <a:rPr lang="en-US" altLang="ko-KR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, </a:t>
            </a:r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아파트정보</a:t>
            </a:r>
            <a:r>
              <a:rPr lang="en-US" altLang="ko-KR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B9BEEE-BED9-4132-A86A-C0842D1A6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351" y="2300135"/>
            <a:ext cx="5583298" cy="275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1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54492" y="401784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경쟁사 분석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459891" y="869755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>
                    <a:alpha val="59000"/>
                  </a:srgbClr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KB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>
                    <a:alpha val="59000"/>
                  </a:srgbClr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국민은행</a:t>
            </a:r>
          </a:p>
        </p:txBody>
      </p:sp>
      <p:pic>
        <p:nvPicPr>
          <p:cNvPr id="1026" name="Picture 2" descr="KB국민은행 로고">
            <a:extLst>
              <a:ext uri="{FF2B5EF4-FFF2-40B4-BE49-F238E27FC236}">
                <a16:creationId xmlns:a16="http://schemas.microsoft.com/office/drawing/2014/main" id="{BC1ADB4C-6238-41AF-9B7B-21F32431F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26" y="1465951"/>
            <a:ext cx="2428488" cy="12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5A289D-0B65-462B-AA2D-C58703A8CD27}"/>
              </a:ext>
            </a:extLst>
          </p:cNvPr>
          <p:cNvSpPr txBox="1"/>
          <p:nvPr/>
        </p:nvSpPr>
        <p:spPr>
          <a:xfrm>
            <a:off x="844223" y="5186507"/>
            <a:ext cx="790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실거래가 정보</a:t>
            </a:r>
            <a:r>
              <a:rPr lang="en-US" altLang="ko-KR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, </a:t>
            </a:r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아파트정보 </a:t>
            </a:r>
            <a:r>
              <a:rPr lang="en-US" altLang="ko-KR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, </a:t>
            </a:r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대출한도 조회</a:t>
            </a:r>
            <a:r>
              <a:rPr lang="en-US" altLang="ko-KR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65F06E-2E04-4304-BF8F-A67C88E68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331" y="2375885"/>
            <a:ext cx="4935337" cy="266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66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54492" y="401784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경쟁사 분석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459891" y="869755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>
                    <a:alpha val="59000"/>
                  </a:srgbClr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KB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>
                    <a:alpha val="59000"/>
                  </a:srgbClr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국민은행</a:t>
            </a:r>
          </a:p>
        </p:txBody>
      </p:sp>
      <p:pic>
        <p:nvPicPr>
          <p:cNvPr id="1026" name="Picture 2" descr="KB국민은행 로고">
            <a:extLst>
              <a:ext uri="{FF2B5EF4-FFF2-40B4-BE49-F238E27FC236}">
                <a16:creationId xmlns:a16="http://schemas.microsoft.com/office/drawing/2014/main" id="{BC1ADB4C-6238-41AF-9B7B-21F32431F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26" y="1465951"/>
            <a:ext cx="2428488" cy="12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5A289D-0B65-462B-AA2D-C58703A8CD27}"/>
              </a:ext>
            </a:extLst>
          </p:cNvPr>
          <p:cNvSpPr txBox="1"/>
          <p:nvPr/>
        </p:nvSpPr>
        <p:spPr>
          <a:xfrm>
            <a:off x="844223" y="5186507"/>
            <a:ext cx="884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실거래가 정보</a:t>
            </a:r>
            <a:r>
              <a:rPr lang="en-US" altLang="ko-KR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, </a:t>
            </a:r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아파트정보 </a:t>
            </a:r>
            <a:r>
              <a:rPr lang="en-US" altLang="ko-KR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, </a:t>
            </a:r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대출한도 조회</a:t>
            </a:r>
            <a:r>
              <a:rPr lang="en-US" altLang="ko-KR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, </a:t>
            </a:r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대출상품추천 등의 서비스를 제공하고 있음</a:t>
            </a:r>
            <a:r>
              <a:rPr lang="en-US" altLang="ko-KR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162851-995C-43D4-80F6-E0449DC16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249" y="2680195"/>
            <a:ext cx="6686521" cy="215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6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1242</TotalTime>
  <Words>561</Words>
  <Application>Microsoft Office PowerPoint</Application>
  <PresentationFormat>화면 슬라이드 쇼(4:3)</PresentationFormat>
  <Paragraphs>147</Paragraphs>
  <Slides>25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나눔스퀘어</vt:lpstr>
      <vt:lpstr>맑은 고딕</vt:lpstr>
      <vt:lpstr>Century Gothic</vt:lpstr>
      <vt:lpstr>Arial</vt:lpstr>
      <vt:lpstr>나눔고딕</vt:lpstr>
      <vt:lpstr>a옛날목욕탕L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오승훈</dc:creator>
  <cp:lastModifiedBy>hyeju kim</cp:lastModifiedBy>
  <cp:revision>51</cp:revision>
  <dcterms:created xsi:type="dcterms:W3CDTF">2014-10-20T12:32:56Z</dcterms:created>
  <dcterms:modified xsi:type="dcterms:W3CDTF">2020-10-05T17:43:04Z</dcterms:modified>
</cp:coreProperties>
</file>