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82" r:id="rId4"/>
    <p:sldId id="259" r:id="rId5"/>
    <p:sldId id="279" r:id="rId6"/>
    <p:sldId id="272" r:id="rId7"/>
    <p:sldId id="281" r:id="rId8"/>
    <p:sldId id="274" r:id="rId9"/>
    <p:sldId id="271" r:id="rId10"/>
    <p:sldId id="280" r:id="rId11"/>
    <p:sldId id="283" r:id="rId12"/>
    <p:sldId id="284" r:id="rId13"/>
    <p:sldId id="285" r:id="rId14"/>
    <p:sldId id="287" r:id="rId15"/>
    <p:sldId id="288" r:id="rId16"/>
    <p:sldId id="278" r:id="rId17"/>
  </p:sldIdLst>
  <p:sldSz cx="9144000" cy="6858000" type="screen4x3"/>
  <p:notesSz cx="6858000" cy="9144000"/>
  <p:embeddedFontLst>
    <p:embeddedFont>
      <p:font typeface="a옛날목욕탕L" panose="02020600000000000000" pitchFamily="18" charset="-127"/>
      <p:regular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나눔고딕" panose="020D0604000000000000" pitchFamily="34" charset="-127"/>
      <p:regular r:id="rId24"/>
      <p:bold r:id="rId25"/>
    </p:embeddedFont>
    <p:embeddedFont>
      <p:font typeface="나눔스퀘어" panose="020B0600000101010101" pitchFamily="34" charset="-127"/>
      <p:regular r:id="rId26"/>
    </p:embeddedFont>
    <p:embeddedFont>
      <p:font typeface="나눔스퀘어 Bold" panose="020B0600000101010101" pitchFamily="34" charset="-127"/>
      <p:bold r:id="rId27"/>
    </p:embeddedFont>
    <p:embeddedFont>
      <p:font typeface="맑은 고딕" panose="020B0503020000020004" pitchFamily="34" charset="-127"/>
      <p:regular r:id="rId28"/>
      <p:bold r:id="rId29"/>
    </p:embeddedFont>
    <p:embeddedFont>
      <p:font typeface="하나 B" panose="02020603020101020101" pitchFamily="18" charset="-127"/>
      <p:regular r:id="rId30"/>
    </p:embeddedFont>
    <p:embeddedFont>
      <p:font typeface="하나 L" panose="02020603020101020101" pitchFamily="18" charset="-127"/>
      <p:regular r:id="rId31"/>
    </p:embeddedFont>
    <p:embeddedFont>
      <p:font typeface="하나 M" panose="02020603020101020101" pitchFamily="18" charset="-127"/>
      <p:regular r:id="rId32"/>
    </p:embeddedFont>
    <p:embeddedFont>
      <p:font typeface="하나 UL" panose="02020603020101020101" pitchFamily="18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6D6"/>
    <a:srgbClr val="F6FCF9"/>
    <a:srgbClr val="009B57"/>
    <a:srgbClr val="C6E8D9"/>
    <a:srgbClr val="69C49C"/>
    <a:srgbClr val="095B47"/>
    <a:srgbClr val="009591"/>
    <a:srgbClr val="E20000"/>
    <a:srgbClr val="AFA8A3"/>
    <a:srgbClr val="EE1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255" autoAdjust="0"/>
  </p:normalViewPr>
  <p:slideViewPr>
    <p:cSldViewPr>
      <p:cViewPr varScale="1">
        <p:scale>
          <a:sx n="95" d="100"/>
          <a:sy n="95" d="100"/>
        </p:scale>
        <p:origin x="210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751FA-C280-44BA-91F2-41E93B99FE79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7277B-F54F-468A-8CED-1943D28C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1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. </a:t>
            </a:r>
            <a:r>
              <a:rPr lang="ko-KR" altLang="en-US" dirty="0"/>
              <a:t>아파트 관련 금융 서비스 하나방을 소개할 </a:t>
            </a:r>
            <a:r>
              <a:rPr lang="ko-KR" altLang="en-US" dirty="0" err="1"/>
              <a:t>김혜주입니다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244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148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13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304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219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89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프로젝트 배경에 대해 설명해드리겠습니다</a:t>
            </a: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. </a:t>
            </a: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일단 타행을 먼저 조사해 보았습니다</a:t>
            </a: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 국민은행 은 부동산 관련 서비스 </a:t>
            </a:r>
            <a:r>
              <a:rPr lang="ko-KR" altLang="en-US" dirty="0" err="1">
                <a:latin typeface="나눔스퀘어" panose="020B0600000101010101" pitchFamily="34" charset="-127"/>
                <a:ea typeface="나눔스퀘어" panose="020B0600000101010101" pitchFamily="34" charset="-127"/>
              </a:rPr>
              <a:t>리브온을</a:t>
            </a: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 운영하고 있고</a:t>
            </a: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,</a:t>
            </a:r>
          </a:p>
          <a:p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우리은행은</a:t>
            </a: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아파트에 따른 대출한도조회 서비스를 제공하고 있습니다</a:t>
            </a: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하나은행은 하나라운지 안의 </a:t>
            </a: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[</a:t>
            </a: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골드 클럽</a:t>
            </a: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]</a:t>
            </a: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에 들어가면 부동산 전문가가 컨설팅을 도와주지만</a:t>
            </a: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b="1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이외에 부동산 관련 서비스가 없어 하나방을 기획하게 되었습니다</a:t>
            </a:r>
            <a:r>
              <a:rPr lang="en-US" altLang="ko-KR" b="1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err="1">
                <a:latin typeface="나눔스퀘어" panose="020B0600000101010101" pitchFamily="34" charset="-127"/>
                <a:ea typeface="나눔스퀘어" panose="020B0600000101010101" pitchFamily="34" charset="-127"/>
              </a:rPr>
              <a:t>ㄴ</a:t>
            </a:r>
            <a:r>
              <a:rPr lang="ko-KR" altLang="en-US" b="1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 우리가 왜 골드 클럽만 </a:t>
            </a:r>
            <a:r>
              <a:rPr lang="ko-KR" altLang="en-US" b="1" dirty="0" err="1">
                <a:latin typeface="나눔스퀘어" panose="020B0600000101010101" pitchFamily="34" charset="-127"/>
                <a:ea typeface="나눔스퀘어" panose="020B0600000101010101" pitchFamily="34" charset="-127"/>
              </a:rPr>
              <a:t>하겠어</a:t>
            </a:r>
            <a:r>
              <a:rPr lang="en-US" altLang="ko-KR" b="1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????</a:t>
            </a:r>
          </a:p>
          <a:p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KB</a:t>
            </a: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국민은행</a:t>
            </a: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우리은행은 </a:t>
            </a:r>
            <a:r>
              <a:rPr lang="ko-KR" altLang="en-US" b="1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대출과 관련하여 부동산 서비스를 운영</a:t>
            </a: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하고 있습니다</a:t>
            </a: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576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 프로젝트인 하나방을 간략하게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하나방은 실거래가 정보를 제공해주고</a:t>
            </a:r>
            <a:r>
              <a:rPr lang="en-US" altLang="ko-KR" dirty="0"/>
              <a:t>, </a:t>
            </a:r>
            <a:r>
              <a:rPr lang="ko-KR" altLang="en-US" dirty="0"/>
              <a:t>대출한도 조회</a:t>
            </a:r>
            <a:r>
              <a:rPr lang="en-US" altLang="ko-KR" dirty="0"/>
              <a:t>, </a:t>
            </a:r>
            <a:r>
              <a:rPr lang="ko-KR" altLang="en-US" dirty="0"/>
              <a:t>온라인 대출 상담을 할 </a:t>
            </a:r>
            <a:r>
              <a:rPr lang="ko-KR" altLang="en-US" dirty="0" err="1"/>
              <a:t>수있는</a:t>
            </a:r>
            <a:r>
              <a:rPr lang="ko-KR" altLang="en-US" dirty="0"/>
              <a:t> 서비스입니다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68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하나방의 사용기술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파이썬으로</a:t>
            </a:r>
            <a:r>
              <a:rPr lang="ko-KR" altLang="en-US" dirty="0"/>
              <a:t> 오픈</a:t>
            </a:r>
            <a:r>
              <a:rPr lang="en-US" altLang="ko-KR" dirty="0"/>
              <a:t>API</a:t>
            </a:r>
            <a:r>
              <a:rPr lang="ko-KR" altLang="en-US" dirty="0"/>
              <a:t>를 연동하여 실제 데이터로 데이터베이스를 구축</a:t>
            </a:r>
            <a:endParaRPr lang="en-US" altLang="ko-KR" dirty="0"/>
          </a:p>
          <a:p>
            <a:r>
              <a:rPr lang="ko-KR" altLang="en-US" dirty="0" err="1"/>
              <a:t>웹소켓으로</a:t>
            </a:r>
            <a:r>
              <a:rPr lang="ko-KR" altLang="en-US" dirty="0"/>
              <a:t> 상담사와 </a:t>
            </a:r>
            <a:r>
              <a:rPr lang="ko-KR" altLang="en-US" dirty="0" err="1"/>
              <a:t>손님간의</a:t>
            </a:r>
            <a:r>
              <a:rPr lang="ko-KR" altLang="en-US" dirty="0"/>
              <a:t> 실시간 온라인 상담을 가능하게 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633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하나방에 대해 자세히 </a:t>
            </a:r>
            <a:r>
              <a:rPr lang="ko-KR" altLang="en-US" dirty="0" err="1"/>
              <a:t>설명드리기</a:t>
            </a:r>
            <a:r>
              <a:rPr lang="ko-KR" altLang="en-US" dirty="0"/>
              <a:t> 전에 </a:t>
            </a:r>
            <a:r>
              <a:rPr lang="en-US" altLang="ko-KR" dirty="0"/>
              <a:t>ERD</a:t>
            </a:r>
            <a:r>
              <a:rPr lang="ko-KR" altLang="en-US" dirty="0"/>
              <a:t>를 먼저 보여드리겠습니다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데이터베이스를 </a:t>
            </a:r>
            <a:r>
              <a:rPr lang="ko-KR" altLang="en-US" dirty="0" err="1"/>
              <a:t>설계할때</a:t>
            </a:r>
            <a:r>
              <a:rPr lang="en-US" altLang="ko-KR" dirty="0"/>
              <a:t>, </a:t>
            </a:r>
            <a:r>
              <a:rPr lang="ko-KR" altLang="en-US" dirty="0"/>
              <a:t>아파트</a:t>
            </a:r>
            <a:r>
              <a:rPr lang="en-US" altLang="ko-KR" dirty="0"/>
              <a:t>, </a:t>
            </a:r>
            <a:r>
              <a:rPr lang="ko-KR" altLang="en-US" dirty="0"/>
              <a:t>상담</a:t>
            </a:r>
            <a:r>
              <a:rPr lang="en-US" altLang="ko-KR" dirty="0"/>
              <a:t>, LTV </a:t>
            </a:r>
            <a:r>
              <a:rPr lang="ko-KR" altLang="en-US" dirty="0"/>
              <a:t>를 주제로 테이블을 구성했습니다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LTV</a:t>
            </a:r>
            <a:r>
              <a:rPr lang="ko-KR" altLang="en-US" dirty="0"/>
              <a:t>테이블은 하단의 표를 참고하여 설계하였습니다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21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본격적으로 하나방의 강점을 말씀드리겠습니다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ko-KR" altLang="en-US" dirty="0" err="1"/>
              <a:t>페이지넘김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데이터 </a:t>
            </a:r>
            <a:r>
              <a:rPr lang="ko-KR" altLang="en-US" dirty="0" err="1"/>
              <a:t>구축시</a:t>
            </a:r>
            <a:r>
              <a:rPr lang="ko-KR" altLang="en-US" dirty="0"/>
              <a:t> 공공데이터를 사용하여 실제 데이터를 추출하였습니다</a:t>
            </a:r>
            <a:r>
              <a:rPr lang="en-US" altLang="ko-KR" dirty="0"/>
              <a:t>. </a:t>
            </a:r>
            <a:r>
              <a:rPr lang="ko-KR" altLang="en-US" dirty="0"/>
              <a:t>또한 지역에 따라 다른 </a:t>
            </a:r>
            <a:r>
              <a:rPr lang="en-US" altLang="ko-KR" dirty="0"/>
              <a:t>LTV</a:t>
            </a:r>
            <a:r>
              <a:rPr lang="ko-KR" altLang="en-US" dirty="0"/>
              <a:t>를 적용함으로써 대출한도조회의 정확도를 높였습니다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페이지 넘김</a:t>
            </a:r>
            <a:r>
              <a:rPr lang="en-US" altLang="ko-KR" dirty="0"/>
              <a:t>]</a:t>
            </a:r>
          </a:p>
          <a:p>
            <a:r>
              <a:rPr lang="ko-KR" altLang="en-US" dirty="0" err="1"/>
              <a:t>웹소켓을</a:t>
            </a:r>
            <a:r>
              <a:rPr lang="ko-KR" altLang="en-US" dirty="0"/>
              <a:t> 사용하여 실시간 상담 및 알림을 가능하게 하였습니다</a:t>
            </a:r>
            <a:r>
              <a:rPr lang="en-US" altLang="ko-KR" dirty="0"/>
              <a:t>.</a:t>
            </a:r>
            <a:r>
              <a:rPr lang="ko-KR" altLang="en-US" dirty="0"/>
              <a:t> 상담 중에 대출상품</a:t>
            </a:r>
            <a:r>
              <a:rPr lang="en-US" altLang="ko-KR" dirty="0"/>
              <a:t>PDF</a:t>
            </a:r>
            <a:r>
              <a:rPr lang="ko-KR" altLang="en-US" dirty="0"/>
              <a:t>을 다운 받을 수 있도록 하였습니다</a:t>
            </a:r>
            <a:r>
              <a:rPr lang="en-US" altLang="ko-KR" dirty="0"/>
              <a:t>. </a:t>
            </a:r>
            <a:r>
              <a:rPr lang="ko-KR" altLang="en-US" dirty="0"/>
              <a:t>뿐만 아니라 상담 요약 내용도 엑셀 파일로 다운로드 받을 수 있도록 하였습니다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페이지 넘김</a:t>
            </a:r>
            <a:r>
              <a:rPr lang="en-US" altLang="ko-KR" dirty="0"/>
              <a:t>] </a:t>
            </a:r>
            <a:r>
              <a:rPr lang="en-US" altLang="ko-KR" dirty="0" err="1"/>
              <a:t>etc</a:t>
            </a:r>
            <a:r>
              <a:rPr lang="ko-KR" altLang="en-US" dirty="0"/>
              <a:t>와 </a:t>
            </a:r>
            <a:r>
              <a:rPr lang="en-US" altLang="ko-KR" dirty="0"/>
              <a:t>map </a:t>
            </a:r>
            <a:r>
              <a:rPr lang="ko-KR" altLang="en-US" dirty="0"/>
              <a:t>대본 줄이기</a:t>
            </a:r>
            <a:endParaRPr lang="en-US" altLang="ko-KR" dirty="0"/>
          </a:p>
          <a:p>
            <a:r>
              <a:rPr lang="ko-KR" altLang="en-US" dirty="0"/>
              <a:t>다음은 </a:t>
            </a:r>
            <a:r>
              <a:rPr lang="ko-KR" altLang="en-US" dirty="0" err="1"/>
              <a:t>지도쪽입니다</a:t>
            </a:r>
            <a:r>
              <a:rPr lang="en-US" altLang="ko-KR" dirty="0"/>
              <a:t>. </a:t>
            </a:r>
            <a:r>
              <a:rPr lang="ko-KR" altLang="en-US" dirty="0"/>
              <a:t>데이터가 많다 보니 지도를 </a:t>
            </a:r>
            <a:r>
              <a:rPr lang="ko-KR" altLang="en-US" dirty="0" err="1"/>
              <a:t>로딩하는데</a:t>
            </a:r>
            <a:r>
              <a:rPr lang="ko-KR" altLang="en-US" dirty="0"/>
              <a:t> 시간이 </a:t>
            </a:r>
            <a:r>
              <a:rPr lang="ko-KR" altLang="en-US" dirty="0" err="1"/>
              <a:t>오래걸린다는</a:t>
            </a:r>
            <a:r>
              <a:rPr lang="ko-KR" altLang="en-US" dirty="0"/>
              <a:t> 것을 깨닫고 지도의 </a:t>
            </a:r>
            <a:r>
              <a:rPr lang="en-US" altLang="ko-KR" dirty="0"/>
              <a:t>BOUNDS</a:t>
            </a:r>
            <a:r>
              <a:rPr lang="ko-KR" altLang="en-US" dirty="0"/>
              <a:t>를 이용하여 보이는 영역에 있는 데이터만을 불러와 로딩속도를 개선하였습니다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페이지 넘김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대부분의 페이지를 </a:t>
            </a:r>
            <a:r>
              <a:rPr lang="en-US" altLang="ko-KR" dirty="0"/>
              <a:t>AJAX</a:t>
            </a:r>
            <a:r>
              <a:rPr lang="ko-KR" altLang="en-US" dirty="0"/>
              <a:t>를 사용하여 개발함으로써 사용자가 서비스를 이용하는데</a:t>
            </a:r>
            <a:r>
              <a:rPr lang="en-US" altLang="ko-KR" dirty="0"/>
              <a:t>, </a:t>
            </a:r>
            <a:r>
              <a:rPr lang="ko-KR" altLang="en-US" dirty="0"/>
              <a:t>끊기는 느낌이 없도록 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4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시나리오를 말씀드리며 주요 기능을 설명하겠습니다</a:t>
            </a:r>
            <a:r>
              <a:rPr lang="en-US" altLang="ko-KR" dirty="0"/>
              <a:t>. </a:t>
            </a:r>
            <a:r>
              <a:rPr lang="ko-KR" altLang="en-US" dirty="0" err="1"/>
              <a:t>하나금융티아이에</a:t>
            </a:r>
            <a:r>
              <a:rPr lang="ko-KR" altLang="en-US" dirty="0"/>
              <a:t> 입사한 혜주는 </a:t>
            </a:r>
            <a:r>
              <a:rPr lang="ko-KR" altLang="en-US" dirty="0" err="1"/>
              <a:t>청라</a:t>
            </a:r>
            <a:r>
              <a:rPr lang="ko-KR" altLang="en-US" dirty="0"/>
              <a:t> 근처에 아파트를 구하고 싶습니다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청라동의</a:t>
            </a:r>
            <a:r>
              <a:rPr lang="ko-KR" altLang="en-US" dirty="0"/>
              <a:t> 아파트를 검색하고</a:t>
            </a:r>
            <a:r>
              <a:rPr lang="en-US" altLang="ko-KR" dirty="0"/>
              <a:t>, </a:t>
            </a:r>
            <a:r>
              <a:rPr lang="ko-KR" altLang="en-US" dirty="0"/>
              <a:t>특정아파트를 클릭합니다</a:t>
            </a:r>
            <a:r>
              <a:rPr lang="en-US" altLang="ko-KR" dirty="0"/>
              <a:t>. </a:t>
            </a:r>
            <a:r>
              <a:rPr lang="ko-KR" altLang="en-US" dirty="0"/>
              <a:t>아파트의 상세 정보를 보고 대출이 </a:t>
            </a:r>
            <a:r>
              <a:rPr lang="ko-KR" altLang="en-US" dirty="0" err="1"/>
              <a:t>얼마나오는지</a:t>
            </a:r>
            <a:r>
              <a:rPr lang="ko-KR" altLang="en-US" dirty="0"/>
              <a:t> 대출 한도를 계산합니다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보유 재산으로 아파트를 </a:t>
            </a:r>
            <a:r>
              <a:rPr lang="ko-KR" altLang="en-US" dirty="0" err="1"/>
              <a:t>매입할수</a:t>
            </a:r>
            <a:r>
              <a:rPr lang="ko-KR" altLang="en-US" dirty="0"/>
              <a:t> 있기 때문에 주택담보대출을 알아보기 위해 상담사와 연결을 시도합니다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상담사가 중간에 대출상품 </a:t>
            </a:r>
            <a:r>
              <a:rPr lang="en-US" altLang="ko-KR" dirty="0"/>
              <a:t>PDF</a:t>
            </a:r>
            <a:r>
              <a:rPr lang="ko-KR" altLang="en-US" dirty="0"/>
              <a:t>를 보내 혜주는 대출 상세 내용을 읽어 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상담을 마치고 상담사는 상담을 한 내용을 요약하여 혜주에게 보내고 혜주는 그것을 엑셀로 다운받아 꼼꼼히 읽은 후</a:t>
            </a:r>
            <a:r>
              <a:rPr lang="en-US" altLang="ko-KR" dirty="0"/>
              <a:t>,</a:t>
            </a:r>
            <a:r>
              <a:rPr lang="ko-KR" altLang="en-US" dirty="0"/>
              <a:t> 은행에 가서 행복한 </a:t>
            </a:r>
            <a:r>
              <a:rPr lang="ko-KR" altLang="en-US" dirty="0" err="1"/>
              <a:t>내집</a:t>
            </a:r>
            <a:r>
              <a:rPr lang="ko-KR" altLang="en-US" dirty="0"/>
              <a:t> 마련에 성공합니다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07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275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12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76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67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9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61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7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8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43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8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23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1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9BC3-C0B1-4D46-BEA7-E3B32E3B9052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1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microsoft.com/office/2007/relationships/hdphoto" Target="../media/hdphoto1.wdp"/><Relationship Id="rId10" Type="http://schemas.openxmlformats.org/officeDocument/2006/relationships/image" Target="../media/image9.sv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655" y="-297"/>
            <a:ext cx="3432345" cy="6858594"/>
          </a:xfrm>
          <a:prstGeom prst="rect">
            <a:avLst/>
          </a:prstGeom>
        </p:spPr>
      </p:pic>
      <p:sp>
        <p:nvSpPr>
          <p:cNvPr id="7" name="직각 삼각형 6"/>
          <p:cNvSpPr/>
          <p:nvPr/>
        </p:nvSpPr>
        <p:spPr>
          <a:xfrm rot="5400000">
            <a:off x="116736" y="-116737"/>
            <a:ext cx="4194511" cy="4427984"/>
          </a:xfrm>
          <a:prstGeom prst="rtTriangle">
            <a:avLst/>
          </a:prstGeom>
          <a:solidFill>
            <a:srgbClr val="00A48E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2285999" y="3429000"/>
            <a:ext cx="3429000" cy="3429000"/>
          </a:xfrm>
          <a:prstGeom prst="line">
            <a:avLst/>
          </a:prstGeom>
          <a:ln>
            <a:solidFill>
              <a:srgbClr val="009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88784" y="3013501"/>
            <a:ext cx="2574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아파트 정보 제공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대출 상담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/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한도조회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30410" y="2970512"/>
            <a:ext cx="1611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PRESENTER.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김혜주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Yoon 윤고딕 530_TT" panose="02090603020101020101" pitchFamily="18" charset="-127"/>
            </a:endParaRPr>
          </a:p>
        </p:txBody>
      </p:sp>
      <p:pic>
        <p:nvPicPr>
          <p:cNvPr id="24" name="그림 23" descr="화면 캡처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44" y="2176385"/>
            <a:ext cx="4560272" cy="62015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715345" y="2226568"/>
            <a:ext cx="3066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HANABANG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ko-KR" alt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하나방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9B57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96434" y="2649429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최종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1910743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655" y="-297"/>
            <a:ext cx="3432345" cy="6858594"/>
          </a:xfrm>
          <a:prstGeom prst="rect">
            <a:avLst/>
          </a:prstGeom>
        </p:spPr>
      </p:pic>
      <p:sp>
        <p:nvSpPr>
          <p:cNvPr id="7" name="직각 삼각형 6"/>
          <p:cNvSpPr/>
          <p:nvPr/>
        </p:nvSpPr>
        <p:spPr>
          <a:xfrm rot="5400000">
            <a:off x="116736" y="-116737"/>
            <a:ext cx="4194511" cy="4427984"/>
          </a:xfrm>
          <a:prstGeom prst="rtTriangle">
            <a:avLst/>
          </a:prstGeom>
          <a:solidFill>
            <a:srgbClr val="00A48E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2285999" y="3429000"/>
            <a:ext cx="3429000" cy="3429000"/>
          </a:xfrm>
          <a:prstGeom prst="line">
            <a:avLst/>
          </a:prstGeom>
          <a:ln>
            <a:solidFill>
              <a:srgbClr val="009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24558" y="2973120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PRESENTER.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김혜주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 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Yoon 윤고딕 530_TT" panose="02090603020101020101" pitchFamily="18" charset="-127"/>
            </a:endParaRPr>
          </a:p>
        </p:txBody>
      </p:sp>
      <p:pic>
        <p:nvPicPr>
          <p:cNvPr id="24" name="그림 23" descr="화면 캡처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37" y="2204864"/>
            <a:ext cx="4355671" cy="51627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844386" y="2226568"/>
            <a:ext cx="2808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HANABANG</a:t>
            </a:r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ko-KR" altLang="en-US" sz="2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하나방</a:t>
            </a:r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)</a:t>
            </a:r>
            <a:endParaRPr lang="ko-KR" altLang="en-US" sz="2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9B57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91812" y="2649429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최종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289685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1CFD412-FB9A-439B-887F-8B17C7D5E159}"/>
              </a:ext>
            </a:extLst>
          </p:cNvPr>
          <p:cNvCxnSpPr>
            <a:cxnSpLocks/>
          </p:cNvCxnSpPr>
          <p:nvPr/>
        </p:nvCxnSpPr>
        <p:spPr>
          <a:xfrm flipH="1" flipV="1">
            <a:off x="2398990" y="1259225"/>
            <a:ext cx="656538" cy="298288"/>
          </a:xfrm>
          <a:prstGeom prst="line">
            <a:avLst/>
          </a:prstGeom>
          <a:ln w="57150">
            <a:solidFill>
              <a:srgbClr val="009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917D0AE-3D77-43F9-95FA-D7C5457565F6}"/>
              </a:ext>
            </a:extLst>
          </p:cNvPr>
          <p:cNvSpPr/>
          <p:nvPr/>
        </p:nvSpPr>
        <p:spPr>
          <a:xfrm>
            <a:off x="2239613" y="1740225"/>
            <a:ext cx="2052519" cy="2422489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EB82802-00F8-43B5-8C65-4B51B9BF378C}"/>
              </a:ext>
            </a:extLst>
          </p:cNvPr>
          <p:cNvCxnSpPr>
            <a:cxnSpLocks/>
          </p:cNvCxnSpPr>
          <p:nvPr/>
        </p:nvCxnSpPr>
        <p:spPr>
          <a:xfrm flipV="1">
            <a:off x="1060881" y="1156934"/>
            <a:ext cx="1112380" cy="483645"/>
          </a:xfrm>
          <a:prstGeom prst="line">
            <a:avLst/>
          </a:prstGeom>
          <a:ln w="57150">
            <a:solidFill>
              <a:srgbClr val="009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6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39052" y="392304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부가기능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941AE7-8EE7-4E37-91F3-B468BB7402E9}"/>
              </a:ext>
            </a:extLst>
          </p:cNvPr>
          <p:cNvSpPr txBox="1"/>
          <p:nvPr/>
        </p:nvSpPr>
        <p:spPr>
          <a:xfrm>
            <a:off x="1057175" y="969303"/>
            <a:ext cx="2276585" cy="369332"/>
          </a:xfrm>
          <a:prstGeom prst="rect">
            <a:avLst/>
          </a:prstGeom>
          <a:solidFill>
            <a:srgbClr val="009B57"/>
          </a:solidFill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대출 한도 조회 </a:t>
            </a:r>
            <a:r>
              <a:rPr lang="ko-KR" altLang="en-US" b="1" dirty="0">
                <a:solidFill>
                  <a:schemeClr val="bg1"/>
                </a:solidFill>
              </a:rPr>
              <a:t>관련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EC84DF11-5E68-40C5-8B6B-58DFB8DBA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600" y="1789228"/>
            <a:ext cx="2009775" cy="325755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3D371CC-BE1B-42F2-8750-C7E963DA0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074" y="1724088"/>
            <a:ext cx="1752600" cy="119062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81B14ED-3C26-4687-A119-791968AF0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2996" y="1999464"/>
            <a:ext cx="1495425" cy="5143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6135268-21B2-494A-BC2D-5D0122FD42DA}"/>
              </a:ext>
            </a:extLst>
          </p:cNvPr>
          <p:cNvSpPr txBox="1"/>
          <p:nvPr/>
        </p:nvSpPr>
        <p:spPr>
          <a:xfrm>
            <a:off x="5624960" y="107455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ADMIN</a:t>
            </a:r>
            <a:endParaRPr lang="ko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B8DDF11-224D-43F5-8659-377478E43A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777" y="1986233"/>
            <a:ext cx="1838325" cy="188595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C75997B4-A324-4B05-B096-BB73896FD9AE}"/>
              </a:ext>
            </a:extLst>
          </p:cNvPr>
          <p:cNvSpPr/>
          <p:nvPr/>
        </p:nvSpPr>
        <p:spPr>
          <a:xfrm>
            <a:off x="88470" y="1724088"/>
            <a:ext cx="2052519" cy="3087694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A737C6-E65E-4C0B-9DB9-4A657A30A63F}"/>
              </a:ext>
            </a:extLst>
          </p:cNvPr>
          <p:cNvSpPr txBox="1"/>
          <p:nvPr/>
        </p:nvSpPr>
        <p:spPr>
          <a:xfrm>
            <a:off x="506883" y="1525958"/>
            <a:ext cx="1107996" cy="369332"/>
          </a:xfrm>
          <a:prstGeom prst="rect">
            <a:avLst/>
          </a:prstGeom>
          <a:solidFill>
            <a:srgbClr val="C6E8D9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BackEnd</a:t>
            </a:r>
            <a:endParaRPr lang="ko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BF20315-6B9E-4AB2-B4B8-DB47D9700FEC}"/>
              </a:ext>
            </a:extLst>
          </p:cNvPr>
          <p:cNvSpPr txBox="1"/>
          <p:nvPr/>
        </p:nvSpPr>
        <p:spPr>
          <a:xfrm>
            <a:off x="2586871" y="1522405"/>
            <a:ext cx="1178977" cy="369332"/>
          </a:xfrm>
          <a:prstGeom prst="rect">
            <a:avLst/>
          </a:prstGeom>
          <a:solidFill>
            <a:srgbClr val="C6E8D9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FrontEnd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59970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6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39052" y="392304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부가기능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943BEA5-51FF-4F80-8D04-93094CC01C0A}"/>
              </a:ext>
            </a:extLst>
          </p:cNvPr>
          <p:cNvCxnSpPr>
            <a:cxnSpLocks/>
          </p:cNvCxnSpPr>
          <p:nvPr/>
        </p:nvCxnSpPr>
        <p:spPr>
          <a:xfrm flipH="1" flipV="1">
            <a:off x="2398990" y="1259225"/>
            <a:ext cx="656538" cy="298288"/>
          </a:xfrm>
          <a:prstGeom prst="line">
            <a:avLst/>
          </a:prstGeom>
          <a:ln w="57150">
            <a:solidFill>
              <a:srgbClr val="009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F0EC0D-243B-4C94-8627-9E3201338429}"/>
              </a:ext>
            </a:extLst>
          </p:cNvPr>
          <p:cNvSpPr/>
          <p:nvPr/>
        </p:nvSpPr>
        <p:spPr>
          <a:xfrm>
            <a:off x="2239613" y="1740225"/>
            <a:ext cx="2052519" cy="2422489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599CF92-D201-462D-A261-10923181F5B5}"/>
              </a:ext>
            </a:extLst>
          </p:cNvPr>
          <p:cNvCxnSpPr>
            <a:cxnSpLocks/>
          </p:cNvCxnSpPr>
          <p:nvPr/>
        </p:nvCxnSpPr>
        <p:spPr>
          <a:xfrm flipV="1">
            <a:off x="1060881" y="1156934"/>
            <a:ext cx="1112380" cy="483645"/>
          </a:xfrm>
          <a:prstGeom prst="line">
            <a:avLst/>
          </a:prstGeom>
          <a:ln w="57150">
            <a:solidFill>
              <a:srgbClr val="009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3E907-0ECA-4497-B9FC-B6310BDF2172}"/>
              </a:ext>
            </a:extLst>
          </p:cNvPr>
          <p:cNvSpPr txBox="1"/>
          <p:nvPr/>
        </p:nvSpPr>
        <p:spPr>
          <a:xfrm>
            <a:off x="1751124" y="1006381"/>
            <a:ext cx="909223" cy="369332"/>
          </a:xfrm>
          <a:prstGeom prst="rect">
            <a:avLst/>
          </a:prstGeom>
          <a:solidFill>
            <a:srgbClr val="009B57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Admin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A3B1EDDF-A3E1-44E4-8716-B0746BCF7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05" y="1941256"/>
            <a:ext cx="1885950" cy="202882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276201F-9DDD-4897-A49F-DE12297E7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996" y="2055928"/>
            <a:ext cx="1847850" cy="1362075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9FDE348E-9625-43BA-92F6-8B59276F029F}"/>
              </a:ext>
            </a:extLst>
          </p:cNvPr>
          <p:cNvSpPr/>
          <p:nvPr/>
        </p:nvSpPr>
        <p:spPr>
          <a:xfrm>
            <a:off x="88470" y="1724088"/>
            <a:ext cx="2052519" cy="2422489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D45658-162B-4629-B4EC-5D858C0F90FD}"/>
              </a:ext>
            </a:extLst>
          </p:cNvPr>
          <p:cNvSpPr txBox="1"/>
          <p:nvPr/>
        </p:nvSpPr>
        <p:spPr>
          <a:xfrm>
            <a:off x="506883" y="1525958"/>
            <a:ext cx="1107996" cy="369332"/>
          </a:xfrm>
          <a:prstGeom prst="rect">
            <a:avLst/>
          </a:prstGeom>
          <a:solidFill>
            <a:srgbClr val="C6E8D9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BackEnd</a:t>
            </a:r>
            <a:endParaRPr lang="ko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D8DF6C-43D4-42DD-B82D-22333DAC50CD}"/>
              </a:ext>
            </a:extLst>
          </p:cNvPr>
          <p:cNvSpPr txBox="1"/>
          <p:nvPr/>
        </p:nvSpPr>
        <p:spPr>
          <a:xfrm>
            <a:off x="2586871" y="1522405"/>
            <a:ext cx="1178977" cy="369332"/>
          </a:xfrm>
          <a:prstGeom prst="rect">
            <a:avLst/>
          </a:prstGeom>
          <a:solidFill>
            <a:srgbClr val="C6E8D9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FrontEnd</a:t>
            </a:r>
            <a:endParaRPr lang="ko-KR" altLang="en-US" b="1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4B27C03-21C3-4C52-AE52-E054EC74EAA3}"/>
              </a:ext>
            </a:extLst>
          </p:cNvPr>
          <p:cNvCxnSpPr>
            <a:cxnSpLocks/>
          </p:cNvCxnSpPr>
          <p:nvPr/>
        </p:nvCxnSpPr>
        <p:spPr>
          <a:xfrm flipH="1" flipV="1">
            <a:off x="7109992" y="1252503"/>
            <a:ext cx="656538" cy="298288"/>
          </a:xfrm>
          <a:prstGeom prst="line">
            <a:avLst/>
          </a:prstGeom>
          <a:ln w="57150">
            <a:solidFill>
              <a:srgbClr val="009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B9346A1-5F80-4CE6-855E-4E642F7DD606}"/>
              </a:ext>
            </a:extLst>
          </p:cNvPr>
          <p:cNvSpPr/>
          <p:nvPr/>
        </p:nvSpPr>
        <p:spPr>
          <a:xfrm>
            <a:off x="6950615" y="1733503"/>
            <a:ext cx="2052519" cy="2422489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E0416E9-768B-4D58-A785-C639715281DB}"/>
              </a:ext>
            </a:extLst>
          </p:cNvPr>
          <p:cNvCxnSpPr>
            <a:cxnSpLocks/>
          </p:cNvCxnSpPr>
          <p:nvPr/>
        </p:nvCxnSpPr>
        <p:spPr>
          <a:xfrm flipV="1">
            <a:off x="5771883" y="1150212"/>
            <a:ext cx="1112380" cy="483645"/>
          </a:xfrm>
          <a:prstGeom prst="line">
            <a:avLst/>
          </a:prstGeom>
          <a:ln w="57150">
            <a:solidFill>
              <a:srgbClr val="009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B92CDCA-F24C-48DB-A598-B72DC8B6D652}"/>
              </a:ext>
            </a:extLst>
          </p:cNvPr>
          <p:cNvSpPr txBox="1"/>
          <p:nvPr/>
        </p:nvSpPr>
        <p:spPr>
          <a:xfrm>
            <a:off x="6231958" y="961996"/>
            <a:ext cx="1420582" cy="369332"/>
          </a:xfrm>
          <a:prstGeom prst="rect">
            <a:avLst/>
          </a:prstGeom>
          <a:solidFill>
            <a:srgbClr val="009B57"/>
          </a:solidFill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아파트 관련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6718DA55-AB72-4BCB-A0C9-A59B61571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042" y="1922790"/>
            <a:ext cx="2009775" cy="325755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9A6B53A4-BD35-4898-AECA-F23A576187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9992" y="1961488"/>
            <a:ext cx="1752600" cy="1190625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3D68E7B2-9586-4F6D-8A65-E6B1EA0F32F5}"/>
              </a:ext>
            </a:extLst>
          </p:cNvPr>
          <p:cNvSpPr/>
          <p:nvPr/>
        </p:nvSpPr>
        <p:spPr>
          <a:xfrm>
            <a:off x="4799472" y="1717366"/>
            <a:ext cx="2052519" cy="3607954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280B5B-AE63-4B09-9F46-3CD52276540D}"/>
              </a:ext>
            </a:extLst>
          </p:cNvPr>
          <p:cNvSpPr txBox="1"/>
          <p:nvPr/>
        </p:nvSpPr>
        <p:spPr>
          <a:xfrm>
            <a:off x="5217885" y="1519236"/>
            <a:ext cx="1107996" cy="369332"/>
          </a:xfrm>
          <a:prstGeom prst="rect">
            <a:avLst/>
          </a:prstGeom>
          <a:solidFill>
            <a:srgbClr val="C6E8D9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BackEnd</a:t>
            </a:r>
            <a:endParaRPr lang="ko-KR" altLang="en-US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7C989F-0DA5-49B0-BC5E-4B6A31254951}"/>
              </a:ext>
            </a:extLst>
          </p:cNvPr>
          <p:cNvSpPr txBox="1"/>
          <p:nvPr/>
        </p:nvSpPr>
        <p:spPr>
          <a:xfrm>
            <a:off x="7297873" y="1515683"/>
            <a:ext cx="1178977" cy="369332"/>
          </a:xfrm>
          <a:prstGeom prst="rect">
            <a:avLst/>
          </a:prstGeom>
          <a:solidFill>
            <a:srgbClr val="C6E8D9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FrontEnd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18145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6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39052" y="392304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부가기능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BFFA327-F79E-4B0B-8A45-7D88C8B1E7E4}"/>
              </a:ext>
            </a:extLst>
          </p:cNvPr>
          <p:cNvCxnSpPr>
            <a:cxnSpLocks/>
          </p:cNvCxnSpPr>
          <p:nvPr/>
        </p:nvCxnSpPr>
        <p:spPr>
          <a:xfrm flipH="1" flipV="1">
            <a:off x="2398990" y="1259225"/>
            <a:ext cx="656538" cy="298288"/>
          </a:xfrm>
          <a:prstGeom prst="line">
            <a:avLst/>
          </a:prstGeom>
          <a:ln w="57150">
            <a:solidFill>
              <a:srgbClr val="009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0434D36-7F2B-4EF2-9DED-42BDB8484AFE}"/>
              </a:ext>
            </a:extLst>
          </p:cNvPr>
          <p:cNvSpPr/>
          <p:nvPr/>
        </p:nvSpPr>
        <p:spPr>
          <a:xfrm>
            <a:off x="2239613" y="1740225"/>
            <a:ext cx="2052519" cy="2422489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858F82A-3EB2-4731-9865-94AFD9271A0F}"/>
              </a:ext>
            </a:extLst>
          </p:cNvPr>
          <p:cNvCxnSpPr>
            <a:cxnSpLocks/>
          </p:cNvCxnSpPr>
          <p:nvPr/>
        </p:nvCxnSpPr>
        <p:spPr>
          <a:xfrm flipV="1">
            <a:off x="1060881" y="1156934"/>
            <a:ext cx="1112380" cy="483645"/>
          </a:xfrm>
          <a:prstGeom prst="line">
            <a:avLst/>
          </a:prstGeom>
          <a:ln w="57150">
            <a:solidFill>
              <a:srgbClr val="009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631C9E-03C5-4FB3-89B3-8D1EFC337F4F}"/>
              </a:ext>
            </a:extLst>
          </p:cNvPr>
          <p:cNvSpPr txBox="1"/>
          <p:nvPr/>
        </p:nvSpPr>
        <p:spPr>
          <a:xfrm>
            <a:off x="1520199" y="928942"/>
            <a:ext cx="1289135" cy="369332"/>
          </a:xfrm>
          <a:prstGeom prst="rect">
            <a:avLst/>
          </a:prstGeom>
          <a:solidFill>
            <a:srgbClr val="009B57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Counselor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C059C4C2-FFE1-41BF-9039-A87ADF4E3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8" y="1994206"/>
            <a:ext cx="2028825" cy="1914525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CC564-C22C-4273-8FBA-F259AE3BC907}"/>
              </a:ext>
            </a:extLst>
          </p:cNvPr>
          <p:cNvSpPr/>
          <p:nvPr/>
        </p:nvSpPr>
        <p:spPr>
          <a:xfrm>
            <a:off x="88470" y="1724088"/>
            <a:ext cx="2052519" cy="2422489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680804-8432-4022-B03A-012311C5F4BD}"/>
              </a:ext>
            </a:extLst>
          </p:cNvPr>
          <p:cNvSpPr txBox="1"/>
          <p:nvPr/>
        </p:nvSpPr>
        <p:spPr>
          <a:xfrm>
            <a:off x="506883" y="1525958"/>
            <a:ext cx="1107996" cy="369332"/>
          </a:xfrm>
          <a:prstGeom prst="rect">
            <a:avLst/>
          </a:prstGeom>
          <a:solidFill>
            <a:srgbClr val="C6E8D9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BackEnd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5EFB8F-E34A-4671-962B-A5BF9F860E59}"/>
              </a:ext>
            </a:extLst>
          </p:cNvPr>
          <p:cNvSpPr txBox="1"/>
          <p:nvPr/>
        </p:nvSpPr>
        <p:spPr>
          <a:xfrm>
            <a:off x="2586871" y="1522405"/>
            <a:ext cx="1178977" cy="369332"/>
          </a:xfrm>
          <a:prstGeom prst="rect">
            <a:avLst/>
          </a:prstGeom>
          <a:solidFill>
            <a:srgbClr val="C6E8D9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FrontEnd</a:t>
            </a:r>
            <a:endParaRPr lang="ko-KR" altLang="en-US" b="1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7CA1F141-248F-4294-91A7-899D43DB7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358" y="2063826"/>
            <a:ext cx="1724025" cy="1028700"/>
          </a:xfrm>
          <a:prstGeom prst="rect">
            <a:avLst/>
          </a:prstGeom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9258EFC-19D8-4B34-A170-9C7BB74C2B8C}"/>
              </a:ext>
            </a:extLst>
          </p:cNvPr>
          <p:cNvCxnSpPr>
            <a:cxnSpLocks/>
          </p:cNvCxnSpPr>
          <p:nvPr/>
        </p:nvCxnSpPr>
        <p:spPr>
          <a:xfrm flipH="1" flipV="1">
            <a:off x="6905733" y="1379206"/>
            <a:ext cx="656538" cy="298288"/>
          </a:xfrm>
          <a:prstGeom prst="line">
            <a:avLst/>
          </a:prstGeom>
          <a:ln w="57150">
            <a:solidFill>
              <a:srgbClr val="009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35CF7A2-F6A4-4840-A982-62DFC06F237C}"/>
              </a:ext>
            </a:extLst>
          </p:cNvPr>
          <p:cNvSpPr/>
          <p:nvPr/>
        </p:nvSpPr>
        <p:spPr>
          <a:xfrm>
            <a:off x="6746356" y="1860206"/>
            <a:ext cx="2052519" cy="2422489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E738300-9A49-47EA-9366-558BA8CFC6AD}"/>
              </a:ext>
            </a:extLst>
          </p:cNvPr>
          <p:cNvCxnSpPr>
            <a:cxnSpLocks/>
          </p:cNvCxnSpPr>
          <p:nvPr/>
        </p:nvCxnSpPr>
        <p:spPr>
          <a:xfrm flipV="1">
            <a:off x="5567624" y="1276915"/>
            <a:ext cx="1112380" cy="483645"/>
          </a:xfrm>
          <a:prstGeom prst="line">
            <a:avLst/>
          </a:prstGeom>
          <a:ln w="57150">
            <a:solidFill>
              <a:srgbClr val="009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CBC6A87-2764-4BB0-8D85-19A339F171CE}"/>
              </a:ext>
            </a:extLst>
          </p:cNvPr>
          <p:cNvSpPr txBox="1"/>
          <p:nvPr/>
        </p:nvSpPr>
        <p:spPr>
          <a:xfrm>
            <a:off x="6026942" y="1048923"/>
            <a:ext cx="1189749" cy="369332"/>
          </a:xfrm>
          <a:prstGeom prst="rect">
            <a:avLst/>
          </a:prstGeom>
          <a:solidFill>
            <a:srgbClr val="009B57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상담 관련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678EEE62-B2C0-441A-BFE2-C4938C1FB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999" y="2103127"/>
            <a:ext cx="1876425" cy="85725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410BEDC7-C4CE-4D13-9036-B49412867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6248" y="2058429"/>
            <a:ext cx="1981200" cy="2781300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D7E1BDCF-D9E4-41D1-9CC3-30B551E81D8C}"/>
              </a:ext>
            </a:extLst>
          </p:cNvPr>
          <p:cNvSpPr/>
          <p:nvPr/>
        </p:nvSpPr>
        <p:spPr>
          <a:xfrm>
            <a:off x="4595213" y="1844069"/>
            <a:ext cx="2052519" cy="3087694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C89131B-74D6-4E2F-B029-B4FFF5B3D27B}"/>
              </a:ext>
            </a:extLst>
          </p:cNvPr>
          <p:cNvSpPr txBox="1"/>
          <p:nvPr/>
        </p:nvSpPr>
        <p:spPr>
          <a:xfrm>
            <a:off x="5013626" y="1645939"/>
            <a:ext cx="1107996" cy="369332"/>
          </a:xfrm>
          <a:prstGeom prst="rect">
            <a:avLst/>
          </a:prstGeom>
          <a:solidFill>
            <a:srgbClr val="C6E8D9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BackEnd</a:t>
            </a:r>
            <a:endParaRPr lang="ko-KR" alt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06137B-1927-4C29-B6A3-6E7BEDB3B96A}"/>
              </a:ext>
            </a:extLst>
          </p:cNvPr>
          <p:cNvSpPr txBox="1"/>
          <p:nvPr/>
        </p:nvSpPr>
        <p:spPr>
          <a:xfrm>
            <a:off x="7093614" y="1642386"/>
            <a:ext cx="1178977" cy="369332"/>
          </a:xfrm>
          <a:prstGeom prst="rect">
            <a:avLst/>
          </a:prstGeom>
          <a:solidFill>
            <a:srgbClr val="C6E8D9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FrontEnd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4738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5" name="직선 연결선 624">
            <a:extLst>
              <a:ext uri="{FF2B5EF4-FFF2-40B4-BE49-F238E27FC236}">
                <a16:creationId xmlns:a16="http://schemas.microsoft.com/office/drawing/2014/main" id="{6E9CEDCE-33AC-4A1F-8A98-E8774EF5AEDA}"/>
              </a:ext>
            </a:extLst>
          </p:cNvPr>
          <p:cNvCxnSpPr>
            <a:cxnSpLocks/>
            <a:stCxn id="604" idx="2"/>
          </p:cNvCxnSpPr>
          <p:nvPr/>
        </p:nvCxnSpPr>
        <p:spPr>
          <a:xfrm>
            <a:off x="6455897" y="4916998"/>
            <a:ext cx="0" cy="2045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직선 연결선 548">
            <a:extLst>
              <a:ext uri="{FF2B5EF4-FFF2-40B4-BE49-F238E27FC236}">
                <a16:creationId xmlns:a16="http://schemas.microsoft.com/office/drawing/2014/main" id="{EF16B73D-EF2F-4999-BE97-C47053AF4904}"/>
              </a:ext>
            </a:extLst>
          </p:cNvPr>
          <p:cNvCxnSpPr>
            <a:cxnSpLocks/>
          </p:cNvCxnSpPr>
          <p:nvPr/>
        </p:nvCxnSpPr>
        <p:spPr>
          <a:xfrm>
            <a:off x="2406252" y="2618663"/>
            <a:ext cx="0" cy="8103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9F504D-2E06-46CB-B0AB-55B6168F1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677811"/>
            <a:ext cx="1326246" cy="393729"/>
          </a:xfrm>
          <a:prstGeom prst="rect">
            <a:avLst/>
          </a:prstGeom>
          <a:ln cap="rnd">
            <a:solidFill>
              <a:schemeClr val="bg1">
                <a:lumMod val="50000"/>
              </a:schemeClr>
            </a:solidFill>
          </a:ln>
        </p:spPr>
      </p:pic>
      <p:cxnSp>
        <p:nvCxnSpPr>
          <p:cNvPr id="380" name="직선 연결선 379">
            <a:extLst>
              <a:ext uri="{FF2B5EF4-FFF2-40B4-BE49-F238E27FC236}">
                <a16:creationId xmlns:a16="http://schemas.microsoft.com/office/drawing/2014/main" id="{ADE86007-FBDF-4582-B097-CE832391093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082995" y="1071540"/>
            <a:ext cx="0" cy="2983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연결선 383">
            <a:extLst>
              <a:ext uri="{FF2B5EF4-FFF2-40B4-BE49-F238E27FC236}">
                <a16:creationId xmlns:a16="http://schemas.microsoft.com/office/drawing/2014/main" id="{8CEF0B1D-9FF6-4171-B331-5FBDF2638B9B}"/>
              </a:ext>
            </a:extLst>
          </p:cNvPr>
          <p:cNvCxnSpPr>
            <a:cxnSpLocks/>
          </p:cNvCxnSpPr>
          <p:nvPr/>
        </p:nvCxnSpPr>
        <p:spPr>
          <a:xfrm>
            <a:off x="2262163" y="1365044"/>
            <a:ext cx="3641663" cy="2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2" name="그룹 401">
            <a:extLst>
              <a:ext uri="{FF2B5EF4-FFF2-40B4-BE49-F238E27FC236}">
                <a16:creationId xmlns:a16="http://schemas.microsoft.com/office/drawing/2014/main" id="{2EBBFB58-941E-47B6-9FE0-5DC9054478AA}"/>
              </a:ext>
            </a:extLst>
          </p:cNvPr>
          <p:cNvGrpSpPr/>
          <p:nvPr/>
        </p:nvGrpSpPr>
        <p:grpSpPr>
          <a:xfrm>
            <a:off x="2262163" y="1365044"/>
            <a:ext cx="3641663" cy="330888"/>
            <a:chOff x="1763688" y="1369918"/>
            <a:chExt cx="4320480" cy="546914"/>
          </a:xfrm>
        </p:grpSpPr>
        <p:cxnSp>
          <p:nvCxnSpPr>
            <p:cNvPr id="386" name="직선 연결선 385">
              <a:extLst>
                <a:ext uri="{FF2B5EF4-FFF2-40B4-BE49-F238E27FC236}">
                  <a16:creationId xmlns:a16="http://schemas.microsoft.com/office/drawing/2014/main" id="{7CC5EC50-D796-408B-9F12-79DDDA71D472}"/>
                </a:ext>
              </a:extLst>
            </p:cNvPr>
            <p:cNvCxnSpPr>
              <a:cxnSpLocks/>
            </p:cNvCxnSpPr>
            <p:nvPr/>
          </p:nvCxnSpPr>
          <p:spPr>
            <a:xfrm>
              <a:off x="176368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직선 연결선 386">
              <a:extLst>
                <a:ext uri="{FF2B5EF4-FFF2-40B4-BE49-F238E27FC236}">
                  <a16:creationId xmlns:a16="http://schemas.microsoft.com/office/drawing/2014/main" id="{0A9A4F06-A198-4FCA-825A-233C4A5DD574}"/>
                </a:ext>
              </a:extLst>
            </p:cNvPr>
            <p:cNvCxnSpPr>
              <a:cxnSpLocks/>
            </p:cNvCxnSpPr>
            <p:nvPr/>
          </p:nvCxnSpPr>
          <p:spPr>
            <a:xfrm>
              <a:off x="320384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직선 연결선 387">
              <a:extLst>
                <a:ext uri="{FF2B5EF4-FFF2-40B4-BE49-F238E27FC236}">
                  <a16:creationId xmlns:a16="http://schemas.microsoft.com/office/drawing/2014/main" id="{D16BBBBC-6D82-4209-9B4E-02A4F1F5CB00}"/>
                </a:ext>
              </a:extLst>
            </p:cNvPr>
            <p:cNvCxnSpPr>
              <a:cxnSpLocks/>
            </p:cNvCxnSpPr>
            <p:nvPr/>
          </p:nvCxnSpPr>
          <p:spPr>
            <a:xfrm>
              <a:off x="464400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직선 연결선 388">
              <a:extLst>
                <a:ext uri="{FF2B5EF4-FFF2-40B4-BE49-F238E27FC236}">
                  <a16:creationId xmlns:a16="http://schemas.microsoft.com/office/drawing/2014/main" id="{13359743-273E-40B5-8BAB-C45FFEE90C4F}"/>
                </a:ext>
              </a:extLst>
            </p:cNvPr>
            <p:cNvCxnSpPr>
              <a:cxnSpLocks/>
            </p:cNvCxnSpPr>
            <p:nvPr/>
          </p:nvCxnSpPr>
          <p:spPr>
            <a:xfrm>
              <a:off x="608416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C99F1E27-81E0-440E-A65C-DD0B23504BAF}"/>
              </a:ext>
            </a:extLst>
          </p:cNvPr>
          <p:cNvSpPr/>
          <p:nvPr/>
        </p:nvSpPr>
        <p:spPr>
          <a:xfrm>
            <a:off x="1678682" y="1604567"/>
            <a:ext cx="1166961" cy="330884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아파트 검색</a:t>
            </a:r>
          </a:p>
        </p:txBody>
      </p:sp>
      <p:cxnSp>
        <p:nvCxnSpPr>
          <p:cNvPr id="407" name="직선 연결선 406">
            <a:extLst>
              <a:ext uri="{FF2B5EF4-FFF2-40B4-BE49-F238E27FC236}">
                <a16:creationId xmlns:a16="http://schemas.microsoft.com/office/drawing/2014/main" id="{26374908-7B72-44BD-A7F8-0914BB3F30C3}"/>
              </a:ext>
            </a:extLst>
          </p:cNvPr>
          <p:cNvCxnSpPr>
            <a:cxnSpLocks/>
          </p:cNvCxnSpPr>
          <p:nvPr/>
        </p:nvCxnSpPr>
        <p:spPr>
          <a:xfrm>
            <a:off x="2260295" y="1950930"/>
            <a:ext cx="0" cy="2983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직선 연결선 407">
            <a:extLst>
              <a:ext uri="{FF2B5EF4-FFF2-40B4-BE49-F238E27FC236}">
                <a16:creationId xmlns:a16="http://schemas.microsoft.com/office/drawing/2014/main" id="{575B0C50-E437-44E5-814D-4FDCE0E4EAC9}"/>
              </a:ext>
            </a:extLst>
          </p:cNvPr>
          <p:cNvCxnSpPr>
            <a:cxnSpLocks/>
          </p:cNvCxnSpPr>
          <p:nvPr/>
        </p:nvCxnSpPr>
        <p:spPr>
          <a:xfrm>
            <a:off x="681765" y="2249308"/>
            <a:ext cx="25819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" name="그룹 408">
            <a:extLst>
              <a:ext uri="{FF2B5EF4-FFF2-40B4-BE49-F238E27FC236}">
                <a16:creationId xmlns:a16="http://schemas.microsoft.com/office/drawing/2014/main" id="{91703EF5-E52B-445C-BCAF-807FF6CCE51D}"/>
              </a:ext>
            </a:extLst>
          </p:cNvPr>
          <p:cNvGrpSpPr/>
          <p:nvPr/>
        </p:nvGrpSpPr>
        <p:grpSpPr>
          <a:xfrm>
            <a:off x="681765" y="2249308"/>
            <a:ext cx="2581939" cy="231098"/>
            <a:chOff x="1763688" y="1369918"/>
            <a:chExt cx="4320480" cy="546914"/>
          </a:xfrm>
        </p:grpSpPr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0ED0F7E0-AF6C-442F-A614-741895A2539D}"/>
                </a:ext>
              </a:extLst>
            </p:cNvPr>
            <p:cNvCxnSpPr>
              <a:cxnSpLocks/>
            </p:cNvCxnSpPr>
            <p:nvPr/>
          </p:nvCxnSpPr>
          <p:spPr>
            <a:xfrm>
              <a:off x="176368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 410">
              <a:extLst>
                <a:ext uri="{FF2B5EF4-FFF2-40B4-BE49-F238E27FC236}">
                  <a16:creationId xmlns:a16="http://schemas.microsoft.com/office/drawing/2014/main" id="{703226B1-ED7A-4A11-AD05-E58DB2E3DE62}"/>
                </a:ext>
              </a:extLst>
            </p:cNvPr>
            <p:cNvCxnSpPr>
              <a:cxnSpLocks/>
            </p:cNvCxnSpPr>
            <p:nvPr/>
          </p:nvCxnSpPr>
          <p:spPr>
            <a:xfrm>
              <a:off x="320384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 411">
              <a:extLst>
                <a:ext uri="{FF2B5EF4-FFF2-40B4-BE49-F238E27FC236}">
                  <a16:creationId xmlns:a16="http://schemas.microsoft.com/office/drawing/2014/main" id="{7D68A52C-06A4-459F-9CEF-DC2DAC5EC968}"/>
                </a:ext>
              </a:extLst>
            </p:cNvPr>
            <p:cNvCxnSpPr>
              <a:cxnSpLocks/>
            </p:cNvCxnSpPr>
            <p:nvPr/>
          </p:nvCxnSpPr>
          <p:spPr>
            <a:xfrm>
              <a:off x="464400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 412">
              <a:extLst>
                <a:ext uri="{FF2B5EF4-FFF2-40B4-BE49-F238E27FC236}">
                  <a16:creationId xmlns:a16="http://schemas.microsoft.com/office/drawing/2014/main" id="{EE308A83-20CD-4490-8159-E2B9C89DACC5}"/>
                </a:ext>
              </a:extLst>
            </p:cNvPr>
            <p:cNvCxnSpPr>
              <a:cxnSpLocks/>
            </p:cNvCxnSpPr>
            <p:nvPr/>
          </p:nvCxnSpPr>
          <p:spPr>
            <a:xfrm>
              <a:off x="608416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56CD9358-A0EC-45FA-A742-4DAEFF2E8806}"/>
              </a:ext>
            </a:extLst>
          </p:cNvPr>
          <p:cNvSpPr/>
          <p:nvPr/>
        </p:nvSpPr>
        <p:spPr>
          <a:xfrm>
            <a:off x="294149" y="2469015"/>
            <a:ext cx="783753" cy="285162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4ADC0515-0311-49D9-BCF2-4BF216DBF971}"/>
              </a:ext>
            </a:extLst>
          </p:cNvPr>
          <p:cNvSpPr/>
          <p:nvPr/>
        </p:nvSpPr>
        <p:spPr>
          <a:xfrm>
            <a:off x="1148013" y="2472818"/>
            <a:ext cx="783753" cy="285162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095D6BD7-B017-492D-99E0-2D1BFF027AA1}"/>
              </a:ext>
            </a:extLst>
          </p:cNvPr>
          <p:cNvSpPr/>
          <p:nvPr/>
        </p:nvSpPr>
        <p:spPr>
          <a:xfrm>
            <a:off x="2024027" y="2466275"/>
            <a:ext cx="783753" cy="285162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DF9EBBC1-7494-4042-B49C-4A016D3E8CE1}"/>
              </a:ext>
            </a:extLst>
          </p:cNvPr>
          <p:cNvSpPr/>
          <p:nvPr/>
        </p:nvSpPr>
        <p:spPr>
          <a:xfrm>
            <a:off x="2874323" y="2466275"/>
            <a:ext cx="783753" cy="285162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9" name="직선 연결선 448">
            <a:extLst>
              <a:ext uri="{FF2B5EF4-FFF2-40B4-BE49-F238E27FC236}">
                <a16:creationId xmlns:a16="http://schemas.microsoft.com/office/drawing/2014/main" id="{EAFFA17A-C75D-41C4-9333-388374FB1FE7}"/>
              </a:ext>
            </a:extLst>
          </p:cNvPr>
          <p:cNvCxnSpPr>
            <a:cxnSpLocks/>
            <a:stCxn id="461" idx="2"/>
            <a:endCxn id="451" idx="0"/>
          </p:cNvCxnSpPr>
          <p:nvPr/>
        </p:nvCxnSpPr>
        <p:spPr>
          <a:xfrm flipH="1">
            <a:off x="5902806" y="1935451"/>
            <a:ext cx="1019" cy="757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다이아몬드 450">
            <a:extLst>
              <a:ext uri="{FF2B5EF4-FFF2-40B4-BE49-F238E27FC236}">
                <a16:creationId xmlns:a16="http://schemas.microsoft.com/office/drawing/2014/main" id="{50CD1168-9CAF-4490-92E9-C653EB24E801}"/>
              </a:ext>
            </a:extLst>
          </p:cNvPr>
          <p:cNvSpPr/>
          <p:nvPr/>
        </p:nvSpPr>
        <p:spPr>
          <a:xfrm>
            <a:off x="5342184" y="2692996"/>
            <a:ext cx="1121244" cy="446589"/>
          </a:xfrm>
          <a:prstGeom prst="diamond">
            <a:avLst/>
          </a:prstGeom>
          <a:solidFill>
            <a:schemeClr val="bg1">
              <a:lumMod val="95000"/>
            </a:schemeClr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cxnSp>
        <p:nvCxnSpPr>
          <p:cNvPr id="452" name="직선 연결선 451">
            <a:extLst>
              <a:ext uri="{FF2B5EF4-FFF2-40B4-BE49-F238E27FC236}">
                <a16:creationId xmlns:a16="http://schemas.microsoft.com/office/drawing/2014/main" id="{E1CEE35C-108D-486D-9E0A-FF02C31CF612}"/>
              </a:ext>
            </a:extLst>
          </p:cNvPr>
          <p:cNvCxnSpPr>
            <a:cxnSpLocks/>
            <a:stCxn id="451" idx="2"/>
            <a:endCxn id="463" idx="0"/>
          </p:cNvCxnSpPr>
          <p:nvPr/>
        </p:nvCxnSpPr>
        <p:spPr>
          <a:xfrm flipH="1">
            <a:off x="5902805" y="3139585"/>
            <a:ext cx="1" cy="2283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CF96D102-F097-442B-A152-009359B65FCE}"/>
              </a:ext>
            </a:extLst>
          </p:cNvPr>
          <p:cNvSpPr/>
          <p:nvPr/>
        </p:nvSpPr>
        <p:spPr>
          <a:xfrm>
            <a:off x="2888584" y="1604567"/>
            <a:ext cx="1166961" cy="330884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My </a:t>
            </a:r>
            <a:r>
              <a:rPr lang="ko-KR" altLang="en-US" sz="1600" dirty="0" err="1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하나방</a:t>
            </a:r>
            <a:endParaRPr lang="ko-KR" altLang="en-US" sz="1600" dirty="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FACBF395-FCAE-4CDE-9668-C57AB2F1D701}"/>
              </a:ext>
            </a:extLst>
          </p:cNvPr>
          <p:cNvSpPr/>
          <p:nvPr/>
        </p:nvSpPr>
        <p:spPr>
          <a:xfrm>
            <a:off x="4106064" y="1604567"/>
            <a:ext cx="1166961" cy="330884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온라인 상담</a:t>
            </a:r>
          </a:p>
        </p:txBody>
      </p:sp>
      <p:sp>
        <p:nvSpPr>
          <p:cNvPr id="461" name="직사각형 460">
            <a:extLst>
              <a:ext uri="{FF2B5EF4-FFF2-40B4-BE49-F238E27FC236}">
                <a16:creationId xmlns:a16="http://schemas.microsoft.com/office/drawing/2014/main" id="{3579D3EB-4131-4556-8AEF-DD34CB95A98C}"/>
              </a:ext>
            </a:extLst>
          </p:cNvPr>
          <p:cNvSpPr/>
          <p:nvPr/>
        </p:nvSpPr>
        <p:spPr>
          <a:xfrm>
            <a:off x="5320344" y="1604567"/>
            <a:ext cx="1166961" cy="330884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로그인</a:t>
            </a:r>
          </a:p>
        </p:txBody>
      </p:sp>
      <p:sp>
        <p:nvSpPr>
          <p:cNvPr id="463" name="다이아몬드 462">
            <a:extLst>
              <a:ext uri="{FF2B5EF4-FFF2-40B4-BE49-F238E27FC236}">
                <a16:creationId xmlns:a16="http://schemas.microsoft.com/office/drawing/2014/main" id="{F7E35989-D32D-416F-AF36-C20F30EB663F}"/>
              </a:ext>
            </a:extLst>
          </p:cNvPr>
          <p:cNvSpPr/>
          <p:nvPr/>
        </p:nvSpPr>
        <p:spPr>
          <a:xfrm>
            <a:off x="5342183" y="3367920"/>
            <a:ext cx="1121244" cy="446589"/>
          </a:xfrm>
          <a:prstGeom prst="diamond">
            <a:avLst/>
          </a:prstGeom>
          <a:solidFill>
            <a:schemeClr val="bg1">
              <a:lumMod val="95000"/>
            </a:schemeClr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9AB15762-4B1D-402A-8302-223DF79C80FD}"/>
              </a:ext>
            </a:extLst>
          </p:cNvPr>
          <p:cNvSpPr txBox="1"/>
          <p:nvPr/>
        </p:nvSpPr>
        <p:spPr>
          <a:xfrm>
            <a:off x="5616923" y="2771662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하나 M" panose="02020603020101020101" pitchFamily="18" charset="-127"/>
                <a:ea typeface="하나 M" panose="02020603020101020101" pitchFamily="18" charset="-127"/>
              </a:rPr>
              <a:t>관리자</a:t>
            </a:r>
            <a:r>
              <a:rPr lang="en-US" altLang="ko-KR" sz="1050" dirty="0">
                <a:latin typeface="하나 M" panose="02020603020101020101" pitchFamily="18" charset="-127"/>
                <a:ea typeface="하나 M" panose="02020603020101020101" pitchFamily="18" charset="-127"/>
              </a:rPr>
              <a:t>?</a:t>
            </a:r>
            <a:endParaRPr lang="ko-KR" altLang="en-US" sz="105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F182458A-3B25-44A5-AB84-D569D0E939A9}"/>
              </a:ext>
            </a:extLst>
          </p:cNvPr>
          <p:cNvSpPr txBox="1"/>
          <p:nvPr/>
        </p:nvSpPr>
        <p:spPr>
          <a:xfrm>
            <a:off x="5621756" y="3476232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하나 M" panose="02020603020101020101" pitchFamily="18" charset="-127"/>
                <a:ea typeface="하나 M" panose="02020603020101020101" pitchFamily="18" charset="-127"/>
              </a:rPr>
              <a:t>상담사</a:t>
            </a:r>
            <a:r>
              <a:rPr lang="en-US" altLang="ko-KR" sz="1050" dirty="0">
                <a:latin typeface="하나 M" panose="02020603020101020101" pitchFamily="18" charset="-127"/>
                <a:ea typeface="하나 M" panose="02020603020101020101" pitchFamily="18" charset="-127"/>
              </a:rPr>
              <a:t>?</a:t>
            </a:r>
            <a:endParaRPr lang="ko-KR" altLang="en-US" sz="105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cxnSp>
        <p:nvCxnSpPr>
          <p:cNvPr id="473" name="직선 연결선 472">
            <a:extLst>
              <a:ext uri="{FF2B5EF4-FFF2-40B4-BE49-F238E27FC236}">
                <a16:creationId xmlns:a16="http://schemas.microsoft.com/office/drawing/2014/main" id="{D38758FF-94B7-4972-A38E-2AF30165CFE5}"/>
              </a:ext>
            </a:extLst>
          </p:cNvPr>
          <p:cNvCxnSpPr>
            <a:cxnSpLocks/>
            <a:stCxn id="460" idx="2"/>
            <a:endCxn id="475" idx="0"/>
          </p:cNvCxnSpPr>
          <p:nvPr/>
        </p:nvCxnSpPr>
        <p:spPr>
          <a:xfrm flipH="1">
            <a:off x="4685326" y="1935451"/>
            <a:ext cx="4219" cy="4482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다이아몬드 474">
            <a:extLst>
              <a:ext uri="{FF2B5EF4-FFF2-40B4-BE49-F238E27FC236}">
                <a16:creationId xmlns:a16="http://schemas.microsoft.com/office/drawing/2014/main" id="{4E778638-F8EB-4B77-9019-44ECA11B8441}"/>
              </a:ext>
            </a:extLst>
          </p:cNvPr>
          <p:cNvSpPr/>
          <p:nvPr/>
        </p:nvSpPr>
        <p:spPr>
          <a:xfrm>
            <a:off x="4124703" y="2383711"/>
            <a:ext cx="1121245" cy="446589"/>
          </a:xfrm>
          <a:prstGeom prst="diamond">
            <a:avLst/>
          </a:prstGeom>
          <a:solidFill>
            <a:schemeClr val="bg1">
              <a:lumMod val="95000"/>
            </a:schemeClr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5F0FE2F2-F757-4E72-9625-1609D6554E73}"/>
              </a:ext>
            </a:extLst>
          </p:cNvPr>
          <p:cNvSpPr txBox="1"/>
          <p:nvPr/>
        </p:nvSpPr>
        <p:spPr>
          <a:xfrm>
            <a:off x="4283942" y="2487858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latin typeface="하나 M" panose="02020603020101020101" pitchFamily="18" charset="-127"/>
                <a:ea typeface="하나 M" panose="02020603020101020101" pitchFamily="18" charset="-127"/>
              </a:rPr>
              <a:t>로그인여부</a:t>
            </a:r>
            <a:endParaRPr lang="ko-KR" altLang="en-US" sz="105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76914F9A-BFBB-4096-AC4B-8DFBC8ABB05C}"/>
              </a:ext>
            </a:extLst>
          </p:cNvPr>
          <p:cNvSpPr txBox="1"/>
          <p:nvPr/>
        </p:nvSpPr>
        <p:spPr>
          <a:xfrm>
            <a:off x="381041" y="242948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아파트 </a:t>
            </a:r>
            <a:endParaRPr lang="en-US" altLang="ko-KR" sz="9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상세정보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BE1D5DF3-625D-49DB-BE0E-072E66F17B51}"/>
              </a:ext>
            </a:extLst>
          </p:cNvPr>
          <p:cNvSpPr txBox="1"/>
          <p:nvPr/>
        </p:nvSpPr>
        <p:spPr>
          <a:xfrm>
            <a:off x="1240989" y="242948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아파트 </a:t>
            </a:r>
            <a:endParaRPr lang="en-US" altLang="ko-KR" sz="9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실거래가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AB723F6A-3CEE-4C2B-838F-7C5294F39D6C}"/>
              </a:ext>
            </a:extLst>
          </p:cNvPr>
          <p:cNvSpPr txBox="1"/>
          <p:nvPr/>
        </p:nvSpPr>
        <p:spPr>
          <a:xfrm>
            <a:off x="2106905" y="242088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대출한도</a:t>
            </a:r>
            <a:endParaRPr lang="en-US" altLang="ko-KR" sz="9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조회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43184F3B-648A-4766-9969-3C3E96B1017F}"/>
              </a:ext>
            </a:extLst>
          </p:cNvPr>
          <p:cNvSpPr txBox="1"/>
          <p:nvPr/>
        </p:nvSpPr>
        <p:spPr>
          <a:xfrm>
            <a:off x="3013658" y="2417995"/>
            <a:ext cx="497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온라인</a:t>
            </a:r>
            <a:endParaRPr lang="en-US" altLang="ko-KR" sz="9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상담</a:t>
            </a:r>
          </a:p>
        </p:txBody>
      </p:sp>
      <p:cxnSp>
        <p:nvCxnSpPr>
          <p:cNvPr id="504" name="연결선: 꺾임 503">
            <a:extLst>
              <a:ext uri="{FF2B5EF4-FFF2-40B4-BE49-F238E27FC236}">
                <a16:creationId xmlns:a16="http://schemas.microsoft.com/office/drawing/2014/main" id="{567C9ED1-93F4-46E0-8F0F-4047A337F3AA}"/>
              </a:ext>
            </a:extLst>
          </p:cNvPr>
          <p:cNvCxnSpPr>
            <a:cxnSpLocks/>
            <a:stCxn id="475" idx="3"/>
          </p:cNvCxnSpPr>
          <p:nvPr/>
        </p:nvCxnSpPr>
        <p:spPr>
          <a:xfrm flipV="1">
            <a:off x="5245948" y="1919248"/>
            <a:ext cx="372822" cy="68775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직선 연결선 523">
            <a:extLst>
              <a:ext uri="{FF2B5EF4-FFF2-40B4-BE49-F238E27FC236}">
                <a16:creationId xmlns:a16="http://schemas.microsoft.com/office/drawing/2014/main" id="{E5528B61-8219-4B4A-A0C2-FCA27DFE71C0}"/>
              </a:ext>
            </a:extLst>
          </p:cNvPr>
          <p:cNvCxnSpPr>
            <a:cxnSpLocks/>
            <a:stCxn id="419" idx="2"/>
            <a:endCxn id="525" idx="0"/>
          </p:cNvCxnSpPr>
          <p:nvPr/>
        </p:nvCxnSpPr>
        <p:spPr>
          <a:xfrm>
            <a:off x="3266200" y="2751437"/>
            <a:ext cx="5121" cy="1803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다이아몬드 524">
            <a:extLst>
              <a:ext uri="{FF2B5EF4-FFF2-40B4-BE49-F238E27FC236}">
                <a16:creationId xmlns:a16="http://schemas.microsoft.com/office/drawing/2014/main" id="{DC303649-E5F7-4643-9ACF-145009BFCA01}"/>
              </a:ext>
            </a:extLst>
          </p:cNvPr>
          <p:cNvSpPr/>
          <p:nvPr/>
        </p:nvSpPr>
        <p:spPr>
          <a:xfrm>
            <a:off x="2710698" y="2931759"/>
            <a:ext cx="1121245" cy="446589"/>
          </a:xfrm>
          <a:prstGeom prst="diamond">
            <a:avLst/>
          </a:prstGeom>
          <a:solidFill>
            <a:schemeClr val="bg1">
              <a:lumMod val="95000"/>
            </a:schemeClr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99F446D9-10AE-42DB-8247-0C4661ED8477}"/>
              </a:ext>
            </a:extLst>
          </p:cNvPr>
          <p:cNvSpPr txBox="1"/>
          <p:nvPr/>
        </p:nvSpPr>
        <p:spPr>
          <a:xfrm>
            <a:off x="2869937" y="3035906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latin typeface="하나 M" panose="02020603020101020101" pitchFamily="18" charset="-127"/>
                <a:ea typeface="하나 M" panose="02020603020101020101" pitchFamily="18" charset="-127"/>
              </a:rPr>
              <a:t>로그인여부</a:t>
            </a:r>
            <a:endParaRPr lang="ko-KR" altLang="en-US" sz="105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cxnSp>
        <p:nvCxnSpPr>
          <p:cNvPr id="540" name="연결선: 꺾임 539">
            <a:extLst>
              <a:ext uri="{FF2B5EF4-FFF2-40B4-BE49-F238E27FC236}">
                <a16:creationId xmlns:a16="http://schemas.microsoft.com/office/drawing/2014/main" id="{D5DD0580-E5CE-4C99-98C5-856C5E67E274}"/>
              </a:ext>
            </a:extLst>
          </p:cNvPr>
          <p:cNvCxnSpPr>
            <a:stCxn id="525" idx="3"/>
          </p:cNvCxnSpPr>
          <p:nvPr/>
        </p:nvCxnSpPr>
        <p:spPr>
          <a:xfrm flipV="1">
            <a:off x="3831943" y="2263127"/>
            <a:ext cx="163993" cy="89192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직선 연결선 546">
            <a:extLst>
              <a:ext uri="{FF2B5EF4-FFF2-40B4-BE49-F238E27FC236}">
                <a16:creationId xmlns:a16="http://schemas.microsoft.com/office/drawing/2014/main" id="{A8E2FE32-12BF-49CC-8987-98BC72151524}"/>
              </a:ext>
            </a:extLst>
          </p:cNvPr>
          <p:cNvCxnSpPr/>
          <p:nvPr/>
        </p:nvCxnSpPr>
        <p:spPr>
          <a:xfrm>
            <a:off x="3995936" y="2263127"/>
            <a:ext cx="16209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다이아몬드 553">
            <a:extLst>
              <a:ext uri="{FF2B5EF4-FFF2-40B4-BE49-F238E27FC236}">
                <a16:creationId xmlns:a16="http://schemas.microsoft.com/office/drawing/2014/main" id="{484E4A92-7E8A-418B-BB23-B8D0FF23FEC1}"/>
              </a:ext>
            </a:extLst>
          </p:cNvPr>
          <p:cNvSpPr/>
          <p:nvPr/>
        </p:nvSpPr>
        <p:spPr>
          <a:xfrm>
            <a:off x="1847674" y="3420069"/>
            <a:ext cx="1121245" cy="446589"/>
          </a:xfrm>
          <a:prstGeom prst="diamond">
            <a:avLst/>
          </a:prstGeom>
          <a:solidFill>
            <a:schemeClr val="bg1">
              <a:lumMod val="95000"/>
            </a:schemeClr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E57B32B0-DD46-4AC0-AEF5-DA6F1C10BEB0}"/>
              </a:ext>
            </a:extLst>
          </p:cNvPr>
          <p:cNvSpPr txBox="1"/>
          <p:nvPr/>
        </p:nvSpPr>
        <p:spPr>
          <a:xfrm>
            <a:off x="1910431" y="3501524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하나 M" panose="02020603020101020101" pitchFamily="18" charset="-127"/>
                <a:ea typeface="하나 M" panose="02020603020101020101" pitchFamily="18" charset="-127"/>
              </a:rPr>
              <a:t>실거래가 존재</a:t>
            </a:r>
            <a:r>
              <a:rPr lang="en-US" altLang="ko-KR" sz="1000" dirty="0">
                <a:latin typeface="하나 M" panose="02020603020101020101" pitchFamily="18" charset="-127"/>
                <a:ea typeface="하나 M" panose="02020603020101020101" pitchFamily="18" charset="-127"/>
              </a:rPr>
              <a:t>?</a:t>
            </a:r>
            <a:endParaRPr lang="ko-KR" altLang="en-US" sz="10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cxnSp>
        <p:nvCxnSpPr>
          <p:cNvPr id="558" name="연결선: 꺾임 557">
            <a:extLst>
              <a:ext uri="{FF2B5EF4-FFF2-40B4-BE49-F238E27FC236}">
                <a16:creationId xmlns:a16="http://schemas.microsoft.com/office/drawing/2014/main" id="{894C706E-3880-4A54-9607-A63E9175F9D0}"/>
              </a:ext>
            </a:extLst>
          </p:cNvPr>
          <p:cNvCxnSpPr>
            <a:stCxn id="554" idx="1"/>
          </p:cNvCxnSpPr>
          <p:nvPr/>
        </p:nvCxnSpPr>
        <p:spPr>
          <a:xfrm rot="10800000" flipV="1">
            <a:off x="1475656" y="3643364"/>
            <a:ext cx="372018" cy="43370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직선 연결선 558">
            <a:extLst>
              <a:ext uri="{FF2B5EF4-FFF2-40B4-BE49-F238E27FC236}">
                <a16:creationId xmlns:a16="http://schemas.microsoft.com/office/drawing/2014/main" id="{C467D078-C04A-43F1-9D21-E7AC127490FB}"/>
              </a:ext>
            </a:extLst>
          </p:cNvPr>
          <p:cNvCxnSpPr>
            <a:cxnSpLocks/>
          </p:cNvCxnSpPr>
          <p:nvPr/>
        </p:nvCxnSpPr>
        <p:spPr>
          <a:xfrm>
            <a:off x="1076137" y="4081843"/>
            <a:ext cx="8556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0" name="그룹 559">
            <a:extLst>
              <a:ext uri="{FF2B5EF4-FFF2-40B4-BE49-F238E27FC236}">
                <a16:creationId xmlns:a16="http://schemas.microsoft.com/office/drawing/2014/main" id="{7E204C1B-2C6F-48D0-9375-B40CD33D5078}"/>
              </a:ext>
            </a:extLst>
          </p:cNvPr>
          <p:cNvGrpSpPr/>
          <p:nvPr/>
        </p:nvGrpSpPr>
        <p:grpSpPr>
          <a:xfrm>
            <a:off x="1076137" y="4081843"/>
            <a:ext cx="860646" cy="231098"/>
            <a:chOff x="1763688" y="1369918"/>
            <a:chExt cx="1440160" cy="546914"/>
          </a:xfrm>
        </p:grpSpPr>
        <p:cxnSp>
          <p:nvCxnSpPr>
            <p:cNvPr id="561" name="직선 연결선 560">
              <a:extLst>
                <a:ext uri="{FF2B5EF4-FFF2-40B4-BE49-F238E27FC236}">
                  <a16:creationId xmlns:a16="http://schemas.microsoft.com/office/drawing/2014/main" id="{EC47FF8A-8E43-41A3-8712-AB7BAE9748A6}"/>
                </a:ext>
              </a:extLst>
            </p:cNvPr>
            <p:cNvCxnSpPr>
              <a:cxnSpLocks/>
            </p:cNvCxnSpPr>
            <p:nvPr/>
          </p:nvCxnSpPr>
          <p:spPr>
            <a:xfrm>
              <a:off x="176368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직선 연결선 561">
              <a:extLst>
                <a:ext uri="{FF2B5EF4-FFF2-40B4-BE49-F238E27FC236}">
                  <a16:creationId xmlns:a16="http://schemas.microsoft.com/office/drawing/2014/main" id="{E6ABEF8A-9955-484E-9E00-4D55E8A0E1A0}"/>
                </a:ext>
              </a:extLst>
            </p:cNvPr>
            <p:cNvCxnSpPr>
              <a:cxnSpLocks/>
            </p:cNvCxnSpPr>
            <p:nvPr/>
          </p:nvCxnSpPr>
          <p:spPr>
            <a:xfrm>
              <a:off x="320384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0" name="직사각형 569">
            <a:extLst>
              <a:ext uri="{FF2B5EF4-FFF2-40B4-BE49-F238E27FC236}">
                <a16:creationId xmlns:a16="http://schemas.microsoft.com/office/drawing/2014/main" id="{17B53A8D-6AFA-4070-A3A0-3A52726EABE2}"/>
              </a:ext>
            </a:extLst>
          </p:cNvPr>
          <p:cNvSpPr/>
          <p:nvPr/>
        </p:nvSpPr>
        <p:spPr>
          <a:xfrm>
            <a:off x="680295" y="4269020"/>
            <a:ext cx="783753" cy="285162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2" name="직사각형 571">
            <a:extLst>
              <a:ext uri="{FF2B5EF4-FFF2-40B4-BE49-F238E27FC236}">
                <a16:creationId xmlns:a16="http://schemas.microsoft.com/office/drawing/2014/main" id="{B089FCC3-AAD0-4CBA-9C7C-E3450608C4A6}"/>
              </a:ext>
            </a:extLst>
          </p:cNvPr>
          <p:cNvSpPr/>
          <p:nvPr/>
        </p:nvSpPr>
        <p:spPr>
          <a:xfrm>
            <a:off x="1548050" y="4270840"/>
            <a:ext cx="783753" cy="285162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024E06E4-3FA0-435F-B885-D2DFFDE17CF2}"/>
              </a:ext>
            </a:extLst>
          </p:cNvPr>
          <p:cNvSpPr txBox="1"/>
          <p:nvPr/>
        </p:nvSpPr>
        <p:spPr>
          <a:xfrm>
            <a:off x="745345" y="4298283"/>
            <a:ext cx="6367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하나 M" panose="02020603020101020101" pitchFamily="18" charset="-127"/>
                <a:ea typeface="하나 M" panose="02020603020101020101" pitchFamily="18" charset="-127"/>
              </a:rPr>
              <a:t>층수 계산</a:t>
            </a:r>
            <a:endParaRPr lang="ko-KR" altLang="en-US" sz="9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38E3D81E-88B7-4A69-B8C2-2FE639A4B31C}"/>
              </a:ext>
            </a:extLst>
          </p:cNvPr>
          <p:cNvSpPr txBox="1"/>
          <p:nvPr/>
        </p:nvSpPr>
        <p:spPr>
          <a:xfrm>
            <a:off x="1631042" y="4292257"/>
            <a:ext cx="6014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직접입력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F445AC79-FAC6-4852-95D1-F32728405481}"/>
              </a:ext>
            </a:extLst>
          </p:cNvPr>
          <p:cNvSpPr txBox="1"/>
          <p:nvPr/>
        </p:nvSpPr>
        <p:spPr>
          <a:xfrm>
            <a:off x="1010065" y="4065455"/>
            <a:ext cx="9877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하나 UL" panose="02020603020101020101" pitchFamily="18" charset="-127"/>
                <a:ea typeface="하나 UL" panose="02020603020101020101" pitchFamily="18" charset="-127"/>
              </a:rPr>
              <a:t>대출 희망 금액 입력법</a:t>
            </a:r>
          </a:p>
        </p:txBody>
      </p:sp>
      <p:cxnSp>
        <p:nvCxnSpPr>
          <p:cNvPr id="581" name="연결선: 꺾임 580">
            <a:extLst>
              <a:ext uri="{FF2B5EF4-FFF2-40B4-BE49-F238E27FC236}">
                <a16:creationId xmlns:a16="http://schemas.microsoft.com/office/drawing/2014/main" id="{B44BCD55-B1A2-4618-A010-BE0EAD657CD3}"/>
              </a:ext>
            </a:extLst>
          </p:cNvPr>
          <p:cNvCxnSpPr>
            <a:cxnSpLocks/>
            <a:stCxn id="554" idx="2"/>
            <a:endCxn id="572" idx="3"/>
          </p:cNvCxnSpPr>
          <p:nvPr/>
        </p:nvCxnSpPr>
        <p:spPr>
          <a:xfrm rot="5400000">
            <a:off x="2096669" y="4101792"/>
            <a:ext cx="546763" cy="7649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연결선: 꺾임 591">
            <a:extLst>
              <a:ext uri="{FF2B5EF4-FFF2-40B4-BE49-F238E27FC236}">
                <a16:creationId xmlns:a16="http://schemas.microsoft.com/office/drawing/2014/main" id="{973EF7C8-11D6-48E5-9C8F-020344D67960}"/>
              </a:ext>
            </a:extLst>
          </p:cNvPr>
          <p:cNvCxnSpPr>
            <a:cxnSpLocks/>
            <a:stCxn id="475" idx="2"/>
            <a:endCxn id="590" idx="0"/>
          </p:cNvCxnSpPr>
          <p:nvPr/>
        </p:nvCxnSpPr>
        <p:spPr>
          <a:xfrm rot="5400000">
            <a:off x="3823690" y="3034038"/>
            <a:ext cx="1065375" cy="65789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연결선: 꺾임 594">
            <a:extLst>
              <a:ext uri="{FF2B5EF4-FFF2-40B4-BE49-F238E27FC236}">
                <a16:creationId xmlns:a16="http://schemas.microsoft.com/office/drawing/2014/main" id="{899E9E79-72A1-41D7-99A8-ADB3B0F7E6ED}"/>
              </a:ext>
            </a:extLst>
          </p:cNvPr>
          <p:cNvCxnSpPr>
            <a:cxnSpLocks/>
            <a:stCxn id="525" idx="2"/>
            <a:endCxn id="590" idx="0"/>
          </p:cNvCxnSpPr>
          <p:nvPr/>
        </p:nvCxnSpPr>
        <p:spPr>
          <a:xfrm rot="16200000" flipH="1">
            <a:off x="3390711" y="3258957"/>
            <a:ext cx="517327" cy="75610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직사각형 587">
            <a:extLst>
              <a:ext uri="{FF2B5EF4-FFF2-40B4-BE49-F238E27FC236}">
                <a16:creationId xmlns:a16="http://schemas.microsoft.com/office/drawing/2014/main" id="{C5DEC08A-FB09-4569-9A8F-7B5C9F6C23F4}"/>
              </a:ext>
            </a:extLst>
          </p:cNvPr>
          <p:cNvSpPr/>
          <p:nvPr/>
        </p:nvSpPr>
        <p:spPr>
          <a:xfrm>
            <a:off x="3627783" y="3872425"/>
            <a:ext cx="783753" cy="285162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02807E7E-1AE3-4813-A11E-9A89868348CF}"/>
              </a:ext>
            </a:extLst>
          </p:cNvPr>
          <p:cNvSpPr txBox="1"/>
          <p:nvPr/>
        </p:nvSpPr>
        <p:spPr>
          <a:xfrm>
            <a:off x="3656974" y="3895675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실시간 상담</a:t>
            </a:r>
          </a:p>
        </p:txBody>
      </p:sp>
      <p:cxnSp>
        <p:nvCxnSpPr>
          <p:cNvPr id="601" name="연결선: 꺾임 600">
            <a:extLst>
              <a:ext uri="{FF2B5EF4-FFF2-40B4-BE49-F238E27FC236}">
                <a16:creationId xmlns:a16="http://schemas.microsoft.com/office/drawing/2014/main" id="{EA61F082-C521-4B8E-99B5-9CF9D716F803}"/>
              </a:ext>
            </a:extLst>
          </p:cNvPr>
          <p:cNvCxnSpPr>
            <a:stCxn id="463" idx="3"/>
            <a:endCxn id="10" idx="3"/>
          </p:cNvCxnSpPr>
          <p:nvPr/>
        </p:nvCxnSpPr>
        <p:spPr>
          <a:xfrm flipH="1" flipV="1">
            <a:off x="4746118" y="874676"/>
            <a:ext cx="1717309" cy="2716539"/>
          </a:xfrm>
          <a:prstGeom prst="bentConnector3">
            <a:avLst>
              <a:gd name="adj1" fmla="val -15235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" name="그림 603">
            <a:extLst>
              <a:ext uri="{FF2B5EF4-FFF2-40B4-BE49-F238E27FC236}">
                <a16:creationId xmlns:a16="http://schemas.microsoft.com/office/drawing/2014/main" id="{3337C7BD-B00E-4134-8D79-07882B8E3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13" y="4524598"/>
            <a:ext cx="1321768" cy="392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06" name="그림 605">
            <a:extLst>
              <a:ext uri="{FF2B5EF4-FFF2-40B4-BE49-F238E27FC236}">
                <a16:creationId xmlns:a16="http://schemas.microsoft.com/office/drawing/2014/main" id="{0CFBB8F9-0C09-4567-8155-05E71102F2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703" y="4529115"/>
            <a:ext cx="1321768" cy="392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608" name="연결선: 꺾임 607">
            <a:extLst>
              <a:ext uri="{FF2B5EF4-FFF2-40B4-BE49-F238E27FC236}">
                <a16:creationId xmlns:a16="http://schemas.microsoft.com/office/drawing/2014/main" id="{0D70BE2F-EC2F-45C1-B963-163978025F5D}"/>
              </a:ext>
            </a:extLst>
          </p:cNvPr>
          <p:cNvCxnSpPr>
            <a:stCxn id="451" idx="3"/>
            <a:endCxn id="604" idx="3"/>
          </p:cNvCxnSpPr>
          <p:nvPr/>
        </p:nvCxnSpPr>
        <p:spPr>
          <a:xfrm>
            <a:off x="6463428" y="2916291"/>
            <a:ext cx="653353" cy="1804507"/>
          </a:xfrm>
          <a:prstGeom prst="bentConnector3">
            <a:avLst>
              <a:gd name="adj1" fmla="val 134989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직선 연결선 609">
            <a:extLst>
              <a:ext uri="{FF2B5EF4-FFF2-40B4-BE49-F238E27FC236}">
                <a16:creationId xmlns:a16="http://schemas.microsoft.com/office/drawing/2014/main" id="{43B140B8-BCA6-4C6D-8A73-DDBDD958BAF5}"/>
              </a:ext>
            </a:extLst>
          </p:cNvPr>
          <p:cNvCxnSpPr>
            <a:cxnSpLocks/>
          </p:cNvCxnSpPr>
          <p:nvPr/>
        </p:nvCxnSpPr>
        <p:spPr>
          <a:xfrm>
            <a:off x="5971311" y="5102496"/>
            <a:ext cx="17341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1" name="그룹 610">
            <a:extLst>
              <a:ext uri="{FF2B5EF4-FFF2-40B4-BE49-F238E27FC236}">
                <a16:creationId xmlns:a16="http://schemas.microsoft.com/office/drawing/2014/main" id="{9190CE9A-D10A-4DD8-A849-F8991C78CE8E}"/>
              </a:ext>
            </a:extLst>
          </p:cNvPr>
          <p:cNvGrpSpPr/>
          <p:nvPr/>
        </p:nvGrpSpPr>
        <p:grpSpPr>
          <a:xfrm>
            <a:off x="5971311" y="5102496"/>
            <a:ext cx="1721293" cy="231098"/>
            <a:chOff x="1763688" y="1369918"/>
            <a:chExt cx="2880320" cy="546914"/>
          </a:xfrm>
        </p:grpSpPr>
        <p:cxnSp>
          <p:nvCxnSpPr>
            <p:cNvPr id="612" name="직선 연결선 611">
              <a:extLst>
                <a:ext uri="{FF2B5EF4-FFF2-40B4-BE49-F238E27FC236}">
                  <a16:creationId xmlns:a16="http://schemas.microsoft.com/office/drawing/2014/main" id="{725ED3E8-D967-48B6-A72B-5E6F8B67525E}"/>
                </a:ext>
              </a:extLst>
            </p:cNvPr>
            <p:cNvCxnSpPr>
              <a:cxnSpLocks/>
            </p:cNvCxnSpPr>
            <p:nvPr/>
          </p:nvCxnSpPr>
          <p:spPr>
            <a:xfrm>
              <a:off x="176368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직선 연결선 612">
              <a:extLst>
                <a:ext uri="{FF2B5EF4-FFF2-40B4-BE49-F238E27FC236}">
                  <a16:creationId xmlns:a16="http://schemas.microsoft.com/office/drawing/2014/main" id="{3B796F43-D7F8-44FE-AC38-38B54956E927}"/>
                </a:ext>
              </a:extLst>
            </p:cNvPr>
            <p:cNvCxnSpPr>
              <a:cxnSpLocks/>
            </p:cNvCxnSpPr>
            <p:nvPr/>
          </p:nvCxnSpPr>
          <p:spPr>
            <a:xfrm>
              <a:off x="320384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직선 연결선 613">
              <a:extLst>
                <a:ext uri="{FF2B5EF4-FFF2-40B4-BE49-F238E27FC236}">
                  <a16:creationId xmlns:a16="http://schemas.microsoft.com/office/drawing/2014/main" id="{A298FD8A-ED31-43F8-A8AB-E63676AD0A82}"/>
                </a:ext>
              </a:extLst>
            </p:cNvPr>
            <p:cNvCxnSpPr>
              <a:cxnSpLocks/>
            </p:cNvCxnSpPr>
            <p:nvPr/>
          </p:nvCxnSpPr>
          <p:spPr>
            <a:xfrm>
              <a:off x="464400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6" name="직사각형 615">
            <a:extLst>
              <a:ext uri="{FF2B5EF4-FFF2-40B4-BE49-F238E27FC236}">
                <a16:creationId xmlns:a16="http://schemas.microsoft.com/office/drawing/2014/main" id="{C70FC78F-8C55-4E70-98E9-8BFB86023A75}"/>
              </a:ext>
            </a:extLst>
          </p:cNvPr>
          <p:cNvSpPr/>
          <p:nvPr/>
        </p:nvSpPr>
        <p:spPr>
          <a:xfrm>
            <a:off x="5583695" y="5322203"/>
            <a:ext cx="783753" cy="285162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CC1768C5-027A-4E42-866E-6FE872D6E0D3}"/>
              </a:ext>
            </a:extLst>
          </p:cNvPr>
          <p:cNvSpPr/>
          <p:nvPr/>
        </p:nvSpPr>
        <p:spPr>
          <a:xfrm>
            <a:off x="6437559" y="5326006"/>
            <a:ext cx="783753" cy="285162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8" name="직사각형 617">
            <a:extLst>
              <a:ext uri="{FF2B5EF4-FFF2-40B4-BE49-F238E27FC236}">
                <a16:creationId xmlns:a16="http://schemas.microsoft.com/office/drawing/2014/main" id="{0B32198D-EE37-442E-83B8-AB5C96CE2BD3}"/>
              </a:ext>
            </a:extLst>
          </p:cNvPr>
          <p:cNvSpPr/>
          <p:nvPr/>
        </p:nvSpPr>
        <p:spPr>
          <a:xfrm>
            <a:off x="7313573" y="5319463"/>
            <a:ext cx="783753" cy="285162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48180164-8A1A-485E-B359-C47450C2B76C}"/>
              </a:ext>
            </a:extLst>
          </p:cNvPr>
          <p:cNvSpPr txBox="1"/>
          <p:nvPr/>
        </p:nvSpPr>
        <p:spPr>
          <a:xfrm>
            <a:off x="5669918" y="5344292"/>
            <a:ext cx="580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하나 M" panose="02020603020101020101" pitchFamily="18" charset="-127"/>
                <a:ea typeface="하나 M" panose="02020603020101020101" pitchFamily="18" charset="-127"/>
              </a:rPr>
              <a:t>LTV</a:t>
            </a:r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등록</a:t>
            </a:r>
            <a:endParaRPr lang="en-US" altLang="ko-KR" sz="9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EEC568BA-5A0F-45DC-94F8-6E8DB7307B03}"/>
              </a:ext>
            </a:extLst>
          </p:cNvPr>
          <p:cNvSpPr txBox="1"/>
          <p:nvPr/>
        </p:nvSpPr>
        <p:spPr>
          <a:xfrm>
            <a:off x="6530534" y="528267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대출상품</a:t>
            </a:r>
            <a:endParaRPr lang="en-US" altLang="ko-KR" sz="9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등록</a:t>
            </a:r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34A0672A-9D79-433D-8B4F-AF462A5DAEAB}"/>
              </a:ext>
            </a:extLst>
          </p:cNvPr>
          <p:cNvSpPr txBox="1"/>
          <p:nvPr/>
        </p:nvSpPr>
        <p:spPr>
          <a:xfrm>
            <a:off x="7396450" y="527407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자동문구</a:t>
            </a:r>
            <a:endParaRPr lang="en-US" altLang="ko-KR" sz="9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등록</a:t>
            </a:r>
          </a:p>
        </p:txBody>
      </p:sp>
      <p:cxnSp>
        <p:nvCxnSpPr>
          <p:cNvPr id="628" name="직선 연결선 627">
            <a:extLst>
              <a:ext uri="{FF2B5EF4-FFF2-40B4-BE49-F238E27FC236}">
                <a16:creationId xmlns:a16="http://schemas.microsoft.com/office/drawing/2014/main" id="{5B8EB292-FB38-4129-8887-E2CC31D2AD90}"/>
              </a:ext>
            </a:extLst>
          </p:cNvPr>
          <p:cNvCxnSpPr>
            <a:cxnSpLocks/>
          </p:cNvCxnSpPr>
          <p:nvPr/>
        </p:nvCxnSpPr>
        <p:spPr>
          <a:xfrm>
            <a:off x="3113644" y="5102496"/>
            <a:ext cx="17341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9" name="그룹 628">
            <a:extLst>
              <a:ext uri="{FF2B5EF4-FFF2-40B4-BE49-F238E27FC236}">
                <a16:creationId xmlns:a16="http://schemas.microsoft.com/office/drawing/2014/main" id="{72718C70-FDE8-47AF-BC04-9152AABD0BEB}"/>
              </a:ext>
            </a:extLst>
          </p:cNvPr>
          <p:cNvGrpSpPr/>
          <p:nvPr/>
        </p:nvGrpSpPr>
        <p:grpSpPr>
          <a:xfrm>
            <a:off x="3113644" y="5102496"/>
            <a:ext cx="1721293" cy="231098"/>
            <a:chOff x="1763688" y="1369918"/>
            <a:chExt cx="2880320" cy="546914"/>
          </a:xfrm>
        </p:grpSpPr>
        <p:cxnSp>
          <p:nvCxnSpPr>
            <p:cNvPr id="630" name="직선 연결선 629">
              <a:extLst>
                <a:ext uri="{FF2B5EF4-FFF2-40B4-BE49-F238E27FC236}">
                  <a16:creationId xmlns:a16="http://schemas.microsoft.com/office/drawing/2014/main" id="{D478FDA4-D6B6-43CD-BFB9-41F2FF14096D}"/>
                </a:ext>
              </a:extLst>
            </p:cNvPr>
            <p:cNvCxnSpPr>
              <a:cxnSpLocks/>
            </p:cNvCxnSpPr>
            <p:nvPr/>
          </p:nvCxnSpPr>
          <p:spPr>
            <a:xfrm>
              <a:off x="176368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직선 연결선 630">
              <a:extLst>
                <a:ext uri="{FF2B5EF4-FFF2-40B4-BE49-F238E27FC236}">
                  <a16:creationId xmlns:a16="http://schemas.microsoft.com/office/drawing/2014/main" id="{405DC711-F680-4171-8465-9F55CDFA447F}"/>
                </a:ext>
              </a:extLst>
            </p:cNvPr>
            <p:cNvCxnSpPr>
              <a:cxnSpLocks/>
            </p:cNvCxnSpPr>
            <p:nvPr/>
          </p:nvCxnSpPr>
          <p:spPr>
            <a:xfrm>
              <a:off x="320384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직선 연결선 631">
              <a:extLst>
                <a:ext uri="{FF2B5EF4-FFF2-40B4-BE49-F238E27FC236}">
                  <a16:creationId xmlns:a16="http://schemas.microsoft.com/office/drawing/2014/main" id="{02EE4634-64BF-494A-975A-8A0798B8FA69}"/>
                </a:ext>
              </a:extLst>
            </p:cNvPr>
            <p:cNvCxnSpPr>
              <a:cxnSpLocks/>
            </p:cNvCxnSpPr>
            <p:nvPr/>
          </p:nvCxnSpPr>
          <p:spPr>
            <a:xfrm>
              <a:off x="464400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3" name="직사각형 632">
            <a:extLst>
              <a:ext uri="{FF2B5EF4-FFF2-40B4-BE49-F238E27FC236}">
                <a16:creationId xmlns:a16="http://schemas.microsoft.com/office/drawing/2014/main" id="{235DD877-7847-42DA-BE9F-CA5FA049D795}"/>
              </a:ext>
            </a:extLst>
          </p:cNvPr>
          <p:cNvSpPr/>
          <p:nvPr/>
        </p:nvSpPr>
        <p:spPr>
          <a:xfrm>
            <a:off x="2726028" y="5322203"/>
            <a:ext cx="783753" cy="285162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4" name="직사각형 633">
            <a:extLst>
              <a:ext uri="{FF2B5EF4-FFF2-40B4-BE49-F238E27FC236}">
                <a16:creationId xmlns:a16="http://schemas.microsoft.com/office/drawing/2014/main" id="{6410DDA3-F05F-476B-8DB5-037D4E5D80A7}"/>
              </a:ext>
            </a:extLst>
          </p:cNvPr>
          <p:cNvSpPr/>
          <p:nvPr/>
        </p:nvSpPr>
        <p:spPr>
          <a:xfrm>
            <a:off x="3579892" y="5326006"/>
            <a:ext cx="783753" cy="285162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5" name="직사각형 634">
            <a:extLst>
              <a:ext uri="{FF2B5EF4-FFF2-40B4-BE49-F238E27FC236}">
                <a16:creationId xmlns:a16="http://schemas.microsoft.com/office/drawing/2014/main" id="{5E367B6E-D98B-48AC-95CE-07A4C81E50AC}"/>
              </a:ext>
            </a:extLst>
          </p:cNvPr>
          <p:cNvSpPr/>
          <p:nvPr/>
        </p:nvSpPr>
        <p:spPr>
          <a:xfrm>
            <a:off x="4455906" y="5319463"/>
            <a:ext cx="783753" cy="285162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31269064-1CB0-4601-950C-ECC39269333E}"/>
              </a:ext>
            </a:extLst>
          </p:cNvPr>
          <p:cNvSpPr txBox="1"/>
          <p:nvPr/>
        </p:nvSpPr>
        <p:spPr>
          <a:xfrm>
            <a:off x="2732101" y="5344292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온라인 상담</a:t>
            </a:r>
            <a:endParaRPr lang="en-US" altLang="ko-KR" sz="9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02C4020B-0485-4055-8232-D885D93BBE2F}"/>
              </a:ext>
            </a:extLst>
          </p:cNvPr>
          <p:cNvSpPr txBox="1"/>
          <p:nvPr/>
        </p:nvSpPr>
        <p:spPr>
          <a:xfrm>
            <a:off x="3590221" y="5343326"/>
            <a:ext cx="7809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상담 </a:t>
            </a:r>
            <a:r>
              <a:rPr lang="en-US" altLang="ko-KR" sz="900" dirty="0">
                <a:latin typeface="하나 M" panose="02020603020101020101" pitchFamily="18" charset="-127"/>
                <a:ea typeface="하나 M" panose="02020603020101020101" pitchFamily="18" charset="-127"/>
              </a:rPr>
              <a:t>history</a:t>
            </a:r>
            <a:endParaRPr lang="ko-KR" altLang="en-US" sz="9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F2B77199-8FDB-4FDF-B5C0-E9F4B11417D7}"/>
              </a:ext>
            </a:extLst>
          </p:cNvPr>
          <p:cNvSpPr txBox="1"/>
          <p:nvPr/>
        </p:nvSpPr>
        <p:spPr>
          <a:xfrm>
            <a:off x="4538783" y="527407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자동문구</a:t>
            </a:r>
            <a:endParaRPr lang="en-US" altLang="ko-KR" sz="9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등록</a:t>
            </a:r>
          </a:p>
        </p:txBody>
      </p:sp>
      <p:cxnSp>
        <p:nvCxnSpPr>
          <p:cNvPr id="639" name="직선 연결선 638">
            <a:extLst>
              <a:ext uri="{FF2B5EF4-FFF2-40B4-BE49-F238E27FC236}">
                <a16:creationId xmlns:a16="http://schemas.microsoft.com/office/drawing/2014/main" id="{FD2D6B8C-D7E4-4E90-A839-5488489622FE}"/>
              </a:ext>
            </a:extLst>
          </p:cNvPr>
          <p:cNvCxnSpPr>
            <a:cxnSpLocks/>
          </p:cNvCxnSpPr>
          <p:nvPr/>
        </p:nvCxnSpPr>
        <p:spPr>
          <a:xfrm>
            <a:off x="4572000" y="4916998"/>
            <a:ext cx="0" cy="2045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연결선: 꺾임 641">
            <a:extLst>
              <a:ext uri="{FF2B5EF4-FFF2-40B4-BE49-F238E27FC236}">
                <a16:creationId xmlns:a16="http://schemas.microsoft.com/office/drawing/2014/main" id="{4D0EDD8F-C541-4C94-A66A-C6ADAC4038ED}"/>
              </a:ext>
            </a:extLst>
          </p:cNvPr>
          <p:cNvCxnSpPr>
            <a:cxnSpLocks/>
            <a:stCxn id="659" idx="1"/>
            <a:endCxn id="588" idx="2"/>
          </p:cNvCxnSpPr>
          <p:nvPr/>
        </p:nvCxnSpPr>
        <p:spPr>
          <a:xfrm rot="10800000" flipH="1">
            <a:off x="1893758" y="4157588"/>
            <a:ext cx="2125901" cy="1998689"/>
          </a:xfrm>
          <a:prstGeom prst="bentConnector4">
            <a:avLst>
              <a:gd name="adj1" fmla="val -10753"/>
              <a:gd name="adj2" fmla="val 6977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직사각형 643">
            <a:extLst>
              <a:ext uri="{FF2B5EF4-FFF2-40B4-BE49-F238E27FC236}">
                <a16:creationId xmlns:a16="http://schemas.microsoft.com/office/drawing/2014/main" id="{E9FD3D83-07DB-4E99-A357-C44E0A6D88C4}"/>
              </a:ext>
            </a:extLst>
          </p:cNvPr>
          <p:cNvSpPr/>
          <p:nvPr/>
        </p:nvSpPr>
        <p:spPr>
          <a:xfrm>
            <a:off x="2737570" y="6017057"/>
            <a:ext cx="783753" cy="285162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B2857121-28F3-48CC-9478-335CF5AD0E13}"/>
              </a:ext>
            </a:extLst>
          </p:cNvPr>
          <p:cNvSpPr txBox="1"/>
          <p:nvPr/>
        </p:nvSpPr>
        <p:spPr>
          <a:xfrm>
            <a:off x="2699644" y="6039810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대출 </a:t>
            </a:r>
            <a:r>
              <a:rPr lang="en-US" altLang="ko-KR" sz="900" dirty="0">
                <a:latin typeface="하나 M" panose="02020603020101020101" pitchFamily="18" charset="-127"/>
                <a:ea typeface="하나 M" panose="02020603020101020101" pitchFamily="18" charset="-127"/>
              </a:rPr>
              <a:t>PDF </a:t>
            </a:r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전송</a:t>
            </a:r>
            <a:endParaRPr lang="en-US" altLang="ko-KR" sz="9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648" name="직사각형 647">
            <a:extLst>
              <a:ext uri="{FF2B5EF4-FFF2-40B4-BE49-F238E27FC236}">
                <a16:creationId xmlns:a16="http://schemas.microsoft.com/office/drawing/2014/main" id="{AC7F4FC3-21F0-469E-8954-4ED52B69D03D}"/>
              </a:ext>
            </a:extLst>
          </p:cNvPr>
          <p:cNvSpPr/>
          <p:nvPr/>
        </p:nvSpPr>
        <p:spPr>
          <a:xfrm>
            <a:off x="3628790" y="6016547"/>
            <a:ext cx="783753" cy="285162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A7B4810F-5B7C-4500-B688-7F4373775BFF}"/>
              </a:ext>
            </a:extLst>
          </p:cNvPr>
          <p:cNvSpPr txBox="1"/>
          <p:nvPr/>
        </p:nvSpPr>
        <p:spPr>
          <a:xfrm>
            <a:off x="3601763" y="6039810"/>
            <a:ext cx="880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상담 요약</a:t>
            </a:r>
            <a:r>
              <a:rPr lang="en-US" altLang="ko-KR" sz="900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전송</a:t>
            </a:r>
            <a:endParaRPr lang="en-US" altLang="ko-KR" sz="9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cxnSp>
        <p:nvCxnSpPr>
          <p:cNvPr id="652" name="직선 연결선 651">
            <a:extLst>
              <a:ext uri="{FF2B5EF4-FFF2-40B4-BE49-F238E27FC236}">
                <a16:creationId xmlns:a16="http://schemas.microsoft.com/office/drawing/2014/main" id="{019CA7AB-78C9-452D-82EC-436C0FFF7C4C}"/>
              </a:ext>
            </a:extLst>
          </p:cNvPr>
          <p:cNvCxnSpPr>
            <a:cxnSpLocks/>
          </p:cNvCxnSpPr>
          <p:nvPr/>
        </p:nvCxnSpPr>
        <p:spPr>
          <a:xfrm>
            <a:off x="2268800" y="5778442"/>
            <a:ext cx="17341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3" name="그룹 652">
            <a:extLst>
              <a:ext uri="{FF2B5EF4-FFF2-40B4-BE49-F238E27FC236}">
                <a16:creationId xmlns:a16="http://schemas.microsoft.com/office/drawing/2014/main" id="{12F69F86-5975-4E90-8F38-B2229429E713}"/>
              </a:ext>
            </a:extLst>
          </p:cNvPr>
          <p:cNvGrpSpPr/>
          <p:nvPr/>
        </p:nvGrpSpPr>
        <p:grpSpPr>
          <a:xfrm>
            <a:off x="2268800" y="5778442"/>
            <a:ext cx="1721293" cy="231098"/>
            <a:chOff x="1763688" y="1369918"/>
            <a:chExt cx="2880320" cy="546914"/>
          </a:xfrm>
        </p:grpSpPr>
        <p:cxnSp>
          <p:nvCxnSpPr>
            <p:cNvPr id="654" name="직선 연결선 653">
              <a:extLst>
                <a:ext uri="{FF2B5EF4-FFF2-40B4-BE49-F238E27FC236}">
                  <a16:creationId xmlns:a16="http://schemas.microsoft.com/office/drawing/2014/main" id="{C7C95359-A36F-4EC1-BD5F-6E0810FD587B}"/>
                </a:ext>
              </a:extLst>
            </p:cNvPr>
            <p:cNvCxnSpPr>
              <a:cxnSpLocks/>
            </p:cNvCxnSpPr>
            <p:nvPr/>
          </p:nvCxnSpPr>
          <p:spPr>
            <a:xfrm>
              <a:off x="176368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직선 연결선 654">
              <a:extLst>
                <a:ext uri="{FF2B5EF4-FFF2-40B4-BE49-F238E27FC236}">
                  <a16:creationId xmlns:a16="http://schemas.microsoft.com/office/drawing/2014/main" id="{1413BDC5-560C-4424-9E61-F12547A9BAA7}"/>
                </a:ext>
              </a:extLst>
            </p:cNvPr>
            <p:cNvCxnSpPr>
              <a:cxnSpLocks/>
            </p:cNvCxnSpPr>
            <p:nvPr/>
          </p:nvCxnSpPr>
          <p:spPr>
            <a:xfrm>
              <a:off x="320384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직선 연결선 655">
              <a:extLst>
                <a:ext uri="{FF2B5EF4-FFF2-40B4-BE49-F238E27FC236}">
                  <a16:creationId xmlns:a16="http://schemas.microsoft.com/office/drawing/2014/main" id="{B7B1B49B-D04A-4976-917E-DCBE93EC9C7E}"/>
                </a:ext>
              </a:extLst>
            </p:cNvPr>
            <p:cNvCxnSpPr>
              <a:cxnSpLocks/>
            </p:cNvCxnSpPr>
            <p:nvPr/>
          </p:nvCxnSpPr>
          <p:spPr>
            <a:xfrm>
              <a:off x="464400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7" name="직선 연결선 656">
            <a:extLst>
              <a:ext uri="{FF2B5EF4-FFF2-40B4-BE49-F238E27FC236}">
                <a16:creationId xmlns:a16="http://schemas.microsoft.com/office/drawing/2014/main" id="{28B5816A-8779-4AD2-83DB-9C1638E8D495}"/>
              </a:ext>
            </a:extLst>
          </p:cNvPr>
          <p:cNvCxnSpPr>
            <a:cxnSpLocks/>
          </p:cNvCxnSpPr>
          <p:nvPr/>
        </p:nvCxnSpPr>
        <p:spPr>
          <a:xfrm>
            <a:off x="3129447" y="5604625"/>
            <a:ext cx="0" cy="2045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직사각형 658">
            <a:extLst>
              <a:ext uri="{FF2B5EF4-FFF2-40B4-BE49-F238E27FC236}">
                <a16:creationId xmlns:a16="http://schemas.microsoft.com/office/drawing/2014/main" id="{981D1C24-3B5E-402A-93F0-9FC9F08D8018}"/>
              </a:ext>
            </a:extLst>
          </p:cNvPr>
          <p:cNvSpPr/>
          <p:nvPr/>
        </p:nvSpPr>
        <p:spPr>
          <a:xfrm>
            <a:off x="1893759" y="6013695"/>
            <a:ext cx="783753" cy="285162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7F84F544-835A-4771-BF2D-91499CABA9AF}"/>
              </a:ext>
            </a:extLst>
          </p:cNvPr>
          <p:cNvSpPr txBox="1"/>
          <p:nvPr/>
        </p:nvSpPr>
        <p:spPr>
          <a:xfrm>
            <a:off x="1970447" y="6036448"/>
            <a:ext cx="6367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일반 대화</a:t>
            </a:r>
            <a:endParaRPr lang="en-US" altLang="ko-KR" sz="9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cxnSp>
        <p:nvCxnSpPr>
          <p:cNvPr id="687" name="직선 연결선 686">
            <a:extLst>
              <a:ext uri="{FF2B5EF4-FFF2-40B4-BE49-F238E27FC236}">
                <a16:creationId xmlns:a16="http://schemas.microsoft.com/office/drawing/2014/main" id="{293CD8FC-A020-4199-A0A5-DC9E2592C63B}"/>
              </a:ext>
            </a:extLst>
          </p:cNvPr>
          <p:cNvCxnSpPr>
            <a:cxnSpLocks/>
          </p:cNvCxnSpPr>
          <p:nvPr/>
        </p:nvCxnSpPr>
        <p:spPr>
          <a:xfrm>
            <a:off x="1663945" y="6151864"/>
            <a:ext cx="0" cy="5529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연결선: 꺾임 693">
            <a:extLst>
              <a:ext uri="{FF2B5EF4-FFF2-40B4-BE49-F238E27FC236}">
                <a16:creationId xmlns:a16="http://schemas.microsoft.com/office/drawing/2014/main" id="{93B32D31-FC4E-4405-873E-C974421F1BCF}"/>
              </a:ext>
            </a:extLst>
          </p:cNvPr>
          <p:cNvCxnSpPr>
            <a:stCxn id="648" idx="2"/>
          </p:cNvCxnSpPr>
          <p:nvPr/>
        </p:nvCxnSpPr>
        <p:spPr>
          <a:xfrm rot="5400000">
            <a:off x="2639601" y="5323773"/>
            <a:ext cx="403130" cy="235900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연결선: 꺾임 695">
            <a:extLst>
              <a:ext uri="{FF2B5EF4-FFF2-40B4-BE49-F238E27FC236}">
                <a16:creationId xmlns:a16="http://schemas.microsoft.com/office/drawing/2014/main" id="{5224EE52-EF13-433F-9234-5D019400A960}"/>
              </a:ext>
            </a:extLst>
          </p:cNvPr>
          <p:cNvCxnSpPr>
            <a:stCxn id="644" idx="2"/>
          </p:cNvCxnSpPr>
          <p:nvPr/>
        </p:nvCxnSpPr>
        <p:spPr>
          <a:xfrm rot="5400000">
            <a:off x="2295029" y="5668855"/>
            <a:ext cx="201055" cy="146778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TextBox 696">
            <a:extLst>
              <a:ext uri="{FF2B5EF4-FFF2-40B4-BE49-F238E27FC236}">
                <a16:creationId xmlns:a16="http://schemas.microsoft.com/office/drawing/2014/main" id="{1053973B-3911-451B-AE3A-F0E56E9E0A62}"/>
              </a:ext>
            </a:extLst>
          </p:cNvPr>
          <p:cNvSpPr txBox="1"/>
          <p:nvPr/>
        </p:nvSpPr>
        <p:spPr>
          <a:xfrm>
            <a:off x="3717189" y="2969832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NO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227B7682-4A35-42A2-BFC6-6A5296B1D4A9}"/>
              </a:ext>
            </a:extLst>
          </p:cNvPr>
          <p:cNvSpPr txBox="1"/>
          <p:nvPr/>
        </p:nvSpPr>
        <p:spPr>
          <a:xfrm>
            <a:off x="5165379" y="2395566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NO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30D5692D-C605-4428-B445-ECFEA717B3D8}"/>
              </a:ext>
            </a:extLst>
          </p:cNvPr>
          <p:cNvSpPr txBox="1"/>
          <p:nvPr/>
        </p:nvSpPr>
        <p:spPr>
          <a:xfrm>
            <a:off x="5827064" y="3085248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NO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A0BADD1D-6082-4030-8DFC-D9169620E954}"/>
              </a:ext>
            </a:extLst>
          </p:cNvPr>
          <p:cNvSpPr txBox="1"/>
          <p:nvPr/>
        </p:nvSpPr>
        <p:spPr>
          <a:xfrm>
            <a:off x="6366738" y="3403717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NO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705" name="TextBox 704">
            <a:extLst>
              <a:ext uri="{FF2B5EF4-FFF2-40B4-BE49-F238E27FC236}">
                <a16:creationId xmlns:a16="http://schemas.microsoft.com/office/drawing/2014/main" id="{81AC0C3C-138A-45B1-83D8-DF3AC8411EEE}"/>
              </a:ext>
            </a:extLst>
          </p:cNvPr>
          <p:cNvSpPr txBox="1"/>
          <p:nvPr/>
        </p:nvSpPr>
        <p:spPr>
          <a:xfrm>
            <a:off x="6361127" y="2754444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YES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cxnSp>
        <p:nvCxnSpPr>
          <p:cNvPr id="707" name="연결선: 꺾임 706">
            <a:extLst>
              <a:ext uri="{FF2B5EF4-FFF2-40B4-BE49-F238E27FC236}">
                <a16:creationId xmlns:a16="http://schemas.microsoft.com/office/drawing/2014/main" id="{75029806-B1C0-4BDA-92F0-0983DAF697A7}"/>
              </a:ext>
            </a:extLst>
          </p:cNvPr>
          <p:cNvCxnSpPr>
            <a:stCxn id="463" idx="1"/>
            <a:endCxn id="606" idx="0"/>
          </p:cNvCxnSpPr>
          <p:nvPr/>
        </p:nvCxnSpPr>
        <p:spPr>
          <a:xfrm rot="10800000" flipV="1">
            <a:off x="4785587" y="3591215"/>
            <a:ext cx="556596" cy="93790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9" name="TextBox 708">
            <a:extLst>
              <a:ext uri="{FF2B5EF4-FFF2-40B4-BE49-F238E27FC236}">
                <a16:creationId xmlns:a16="http://schemas.microsoft.com/office/drawing/2014/main" id="{B3979C3E-A84B-4322-A640-DD0B33DB0C13}"/>
              </a:ext>
            </a:extLst>
          </p:cNvPr>
          <p:cNvSpPr txBox="1"/>
          <p:nvPr/>
        </p:nvSpPr>
        <p:spPr>
          <a:xfrm>
            <a:off x="5088654" y="3426437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YES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711" name="TextBox 710">
            <a:extLst>
              <a:ext uri="{FF2B5EF4-FFF2-40B4-BE49-F238E27FC236}">
                <a16:creationId xmlns:a16="http://schemas.microsoft.com/office/drawing/2014/main" id="{5B20F5BE-EA95-446A-B91F-9279A28B31EA}"/>
              </a:ext>
            </a:extLst>
          </p:cNvPr>
          <p:cNvSpPr txBox="1"/>
          <p:nvPr/>
        </p:nvSpPr>
        <p:spPr>
          <a:xfrm>
            <a:off x="1598999" y="3447995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YES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86DD1FA7-1A99-46F2-80FD-793CDB9A782D}"/>
              </a:ext>
            </a:extLst>
          </p:cNvPr>
          <p:cNvSpPr txBox="1"/>
          <p:nvPr/>
        </p:nvSpPr>
        <p:spPr>
          <a:xfrm>
            <a:off x="2412225" y="3866800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NO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964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5" name="직선 연결선 624">
            <a:extLst>
              <a:ext uri="{FF2B5EF4-FFF2-40B4-BE49-F238E27FC236}">
                <a16:creationId xmlns:a16="http://schemas.microsoft.com/office/drawing/2014/main" id="{6E9CEDCE-33AC-4A1F-8A98-E8774EF5AEDA}"/>
              </a:ext>
            </a:extLst>
          </p:cNvPr>
          <p:cNvCxnSpPr>
            <a:cxnSpLocks/>
            <a:stCxn id="604" idx="2"/>
          </p:cNvCxnSpPr>
          <p:nvPr/>
        </p:nvCxnSpPr>
        <p:spPr>
          <a:xfrm>
            <a:off x="6455897" y="4916998"/>
            <a:ext cx="0" cy="2045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직선 연결선 548">
            <a:extLst>
              <a:ext uri="{FF2B5EF4-FFF2-40B4-BE49-F238E27FC236}">
                <a16:creationId xmlns:a16="http://schemas.microsoft.com/office/drawing/2014/main" id="{EF16B73D-EF2F-4999-BE97-C47053AF4904}"/>
              </a:ext>
            </a:extLst>
          </p:cNvPr>
          <p:cNvCxnSpPr>
            <a:cxnSpLocks/>
          </p:cNvCxnSpPr>
          <p:nvPr/>
        </p:nvCxnSpPr>
        <p:spPr>
          <a:xfrm>
            <a:off x="2406252" y="2618663"/>
            <a:ext cx="0" cy="8103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9E9F504D-2E06-46CB-B0AB-55B6168F1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677811"/>
            <a:ext cx="1326246" cy="393729"/>
          </a:xfrm>
          <a:prstGeom prst="rect">
            <a:avLst/>
          </a:prstGeom>
          <a:ln cap="rnd">
            <a:solidFill>
              <a:schemeClr val="bg1">
                <a:lumMod val="50000"/>
              </a:schemeClr>
            </a:solidFill>
          </a:ln>
        </p:spPr>
      </p:pic>
      <p:cxnSp>
        <p:nvCxnSpPr>
          <p:cNvPr id="380" name="직선 연결선 379">
            <a:extLst>
              <a:ext uri="{FF2B5EF4-FFF2-40B4-BE49-F238E27FC236}">
                <a16:creationId xmlns:a16="http://schemas.microsoft.com/office/drawing/2014/main" id="{ADE86007-FBDF-4582-B097-CE832391093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082995" y="1071540"/>
            <a:ext cx="0" cy="2983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연결선 383">
            <a:extLst>
              <a:ext uri="{FF2B5EF4-FFF2-40B4-BE49-F238E27FC236}">
                <a16:creationId xmlns:a16="http://schemas.microsoft.com/office/drawing/2014/main" id="{8CEF0B1D-9FF6-4171-B331-5FBDF2638B9B}"/>
              </a:ext>
            </a:extLst>
          </p:cNvPr>
          <p:cNvCxnSpPr>
            <a:cxnSpLocks/>
          </p:cNvCxnSpPr>
          <p:nvPr/>
        </p:nvCxnSpPr>
        <p:spPr>
          <a:xfrm>
            <a:off x="2262163" y="1365044"/>
            <a:ext cx="3641663" cy="22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2" name="그룹 401">
            <a:extLst>
              <a:ext uri="{FF2B5EF4-FFF2-40B4-BE49-F238E27FC236}">
                <a16:creationId xmlns:a16="http://schemas.microsoft.com/office/drawing/2014/main" id="{2EBBFB58-941E-47B6-9FE0-5DC9054478AA}"/>
              </a:ext>
            </a:extLst>
          </p:cNvPr>
          <p:cNvGrpSpPr/>
          <p:nvPr/>
        </p:nvGrpSpPr>
        <p:grpSpPr>
          <a:xfrm>
            <a:off x="2262163" y="1365044"/>
            <a:ext cx="3641663" cy="330888"/>
            <a:chOff x="1763688" y="1369918"/>
            <a:chExt cx="4320480" cy="546914"/>
          </a:xfrm>
        </p:grpSpPr>
        <p:cxnSp>
          <p:nvCxnSpPr>
            <p:cNvPr id="386" name="직선 연결선 385">
              <a:extLst>
                <a:ext uri="{FF2B5EF4-FFF2-40B4-BE49-F238E27FC236}">
                  <a16:creationId xmlns:a16="http://schemas.microsoft.com/office/drawing/2014/main" id="{7CC5EC50-D796-408B-9F12-79DDDA71D472}"/>
                </a:ext>
              </a:extLst>
            </p:cNvPr>
            <p:cNvCxnSpPr>
              <a:cxnSpLocks/>
            </p:cNvCxnSpPr>
            <p:nvPr/>
          </p:nvCxnSpPr>
          <p:spPr>
            <a:xfrm>
              <a:off x="176368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직선 연결선 386">
              <a:extLst>
                <a:ext uri="{FF2B5EF4-FFF2-40B4-BE49-F238E27FC236}">
                  <a16:creationId xmlns:a16="http://schemas.microsoft.com/office/drawing/2014/main" id="{0A9A4F06-A198-4FCA-825A-233C4A5DD574}"/>
                </a:ext>
              </a:extLst>
            </p:cNvPr>
            <p:cNvCxnSpPr>
              <a:cxnSpLocks/>
            </p:cNvCxnSpPr>
            <p:nvPr/>
          </p:nvCxnSpPr>
          <p:spPr>
            <a:xfrm>
              <a:off x="320384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직선 연결선 387">
              <a:extLst>
                <a:ext uri="{FF2B5EF4-FFF2-40B4-BE49-F238E27FC236}">
                  <a16:creationId xmlns:a16="http://schemas.microsoft.com/office/drawing/2014/main" id="{D16BBBBC-6D82-4209-9B4E-02A4F1F5CB00}"/>
                </a:ext>
              </a:extLst>
            </p:cNvPr>
            <p:cNvCxnSpPr>
              <a:cxnSpLocks/>
            </p:cNvCxnSpPr>
            <p:nvPr/>
          </p:nvCxnSpPr>
          <p:spPr>
            <a:xfrm>
              <a:off x="464400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직선 연결선 388">
              <a:extLst>
                <a:ext uri="{FF2B5EF4-FFF2-40B4-BE49-F238E27FC236}">
                  <a16:creationId xmlns:a16="http://schemas.microsoft.com/office/drawing/2014/main" id="{13359743-273E-40B5-8BAB-C45FFEE90C4F}"/>
                </a:ext>
              </a:extLst>
            </p:cNvPr>
            <p:cNvCxnSpPr>
              <a:cxnSpLocks/>
            </p:cNvCxnSpPr>
            <p:nvPr/>
          </p:nvCxnSpPr>
          <p:spPr>
            <a:xfrm>
              <a:off x="608416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C99F1E27-81E0-440E-A65C-DD0B23504BAF}"/>
              </a:ext>
            </a:extLst>
          </p:cNvPr>
          <p:cNvSpPr/>
          <p:nvPr/>
        </p:nvSpPr>
        <p:spPr>
          <a:xfrm>
            <a:off x="1678682" y="1604567"/>
            <a:ext cx="1166961" cy="330884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아파트 검색</a:t>
            </a:r>
          </a:p>
        </p:txBody>
      </p:sp>
      <p:cxnSp>
        <p:nvCxnSpPr>
          <p:cNvPr id="407" name="직선 연결선 406">
            <a:extLst>
              <a:ext uri="{FF2B5EF4-FFF2-40B4-BE49-F238E27FC236}">
                <a16:creationId xmlns:a16="http://schemas.microsoft.com/office/drawing/2014/main" id="{26374908-7B72-44BD-A7F8-0914BB3F30C3}"/>
              </a:ext>
            </a:extLst>
          </p:cNvPr>
          <p:cNvCxnSpPr>
            <a:cxnSpLocks/>
          </p:cNvCxnSpPr>
          <p:nvPr/>
        </p:nvCxnSpPr>
        <p:spPr>
          <a:xfrm>
            <a:off x="2260295" y="1950930"/>
            <a:ext cx="0" cy="2983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직선 연결선 407">
            <a:extLst>
              <a:ext uri="{FF2B5EF4-FFF2-40B4-BE49-F238E27FC236}">
                <a16:creationId xmlns:a16="http://schemas.microsoft.com/office/drawing/2014/main" id="{575B0C50-E437-44E5-814D-4FDCE0E4EAC9}"/>
              </a:ext>
            </a:extLst>
          </p:cNvPr>
          <p:cNvCxnSpPr>
            <a:cxnSpLocks/>
          </p:cNvCxnSpPr>
          <p:nvPr/>
        </p:nvCxnSpPr>
        <p:spPr>
          <a:xfrm>
            <a:off x="681765" y="2249308"/>
            <a:ext cx="25819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" name="그룹 408">
            <a:extLst>
              <a:ext uri="{FF2B5EF4-FFF2-40B4-BE49-F238E27FC236}">
                <a16:creationId xmlns:a16="http://schemas.microsoft.com/office/drawing/2014/main" id="{91703EF5-E52B-445C-BCAF-807FF6CCE51D}"/>
              </a:ext>
            </a:extLst>
          </p:cNvPr>
          <p:cNvGrpSpPr/>
          <p:nvPr/>
        </p:nvGrpSpPr>
        <p:grpSpPr>
          <a:xfrm>
            <a:off x="681765" y="2249308"/>
            <a:ext cx="2581940" cy="231098"/>
            <a:chOff x="1763688" y="1369918"/>
            <a:chExt cx="4320480" cy="546914"/>
          </a:xfrm>
        </p:grpSpPr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0ED0F7E0-AF6C-442F-A614-741895A2539D}"/>
                </a:ext>
              </a:extLst>
            </p:cNvPr>
            <p:cNvCxnSpPr>
              <a:cxnSpLocks/>
            </p:cNvCxnSpPr>
            <p:nvPr/>
          </p:nvCxnSpPr>
          <p:spPr>
            <a:xfrm>
              <a:off x="176368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 410">
              <a:extLst>
                <a:ext uri="{FF2B5EF4-FFF2-40B4-BE49-F238E27FC236}">
                  <a16:creationId xmlns:a16="http://schemas.microsoft.com/office/drawing/2014/main" id="{703226B1-ED7A-4A11-AD05-E58DB2E3DE62}"/>
                </a:ext>
              </a:extLst>
            </p:cNvPr>
            <p:cNvCxnSpPr>
              <a:cxnSpLocks/>
            </p:cNvCxnSpPr>
            <p:nvPr/>
          </p:nvCxnSpPr>
          <p:spPr>
            <a:xfrm>
              <a:off x="320384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 411">
              <a:extLst>
                <a:ext uri="{FF2B5EF4-FFF2-40B4-BE49-F238E27FC236}">
                  <a16:creationId xmlns:a16="http://schemas.microsoft.com/office/drawing/2014/main" id="{7D68A52C-06A4-459F-9CEF-DC2DAC5EC968}"/>
                </a:ext>
              </a:extLst>
            </p:cNvPr>
            <p:cNvCxnSpPr>
              <a:cxnSpLocks/>
            </p:cNvCxnSpPr>
            <p:nvPr/>
          </p:nvCxnSpPr>
          <p:spPr>
            <a:xfrm>
              <a:off x="464400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 412">
              <a:extLst>
                <a:ext uri="{FF2B5EF4-FFF2-40B4-BE49-F238E27FC236}">
                  <a16:creationId xmlns:a16="http://schemas.microsoft.com/office/drawing/2014/main" id="{EE308A83-20CD-4490-8159-E2B9C89DACC5}"/>
                </a:ext>
              </a:extLst>
            </p:cNvPr>
            <p:cNvCxnSpPr>
              <a:cxnSpLocks/>
            </p:cNvCxnSpPr>
            <p:nvPr/>
          </p:nvCxnSpPr>
          <p:spPr>
            <a:xfrm>
              <a:off x="608416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56CD9358-A0EC-45FA-A742-4DAEFF2E8806}"/>
              </a:ext>
            </a:extLst>
          </p:cNvPr>
          <p:cNvSpPr/>
          <p:nvPr/>
        </p:nvSpPr>
        <p:spPr>
          <a:xfrm>
            <a:off x="294149" y="2469015"/>
            <a:ext cx="783753" cy="285162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4ADC0515-0311-49D9-BCF2-4BF216DBF971}"/>
              </a:ext>
            </a:extLst>
          </p:cNvPr>
          <p:cNvSpPr/>
          <p:nvPr/>
        </p:nvSpPr>
        <p:spPr>
          <a:xfrm>
            <a:off x="1148013" y="2472818"/>
            <a:ext cx="783753" cy="285162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095D6BD7-B017-492D-99E0-2D1BFF027AA1}"/>
              </a:ext>
            </a:extLst>
          </p:cNvPr>
          <p:cNvSpPr/>
          <p:nvPr/>
        </p:nvSpPr>
        <p:spPr>
          <a:xfrm>
            <a:off x="2024027" y="2466275"/>
            <a:ext cx="783753" cy="285162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DF9EBBC1-7494-4042-B49C-4A016D3E8CE1}"/>
              </a:ext>
            </a:extLst>
          </p:cNvPr>
          <p:cNvSpPr/>
          <p:nvPr/>
        </p:nvSpPr>
        <p:spPr>
          <a:xfrm>
            <a:off x="2867651" y="3027471"/>
            <a:ext cx="783753" cy="285162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9" name="직선 연결선 448">
            <a:extLst>
              <a:ext uri="{FF2B5EF4-FFF2-40B4-BE49-F238E27FC236}">
                <a16:creationId xmlns:a16="http://schemas.microsoft.com/office/drawing/2014/main" id="{EAFFA17A-C75D-41C4-9333-388374FB1FE7}"/>
              </a:ext>
            </a:extLst>
          </p:cNvPr>
          <p:cNvCxnSpPr>
            <a:cxnSpLocks/>
            <a:stCxn id="461" idx="2"/>
            <a:endCxn id="451" idx="0"/>
          </p:cNvCxnSpPr>
          <p:nvPr/>
        </p:nvCxnSpPr>
        <p:spPr>
          <a:xfrm flipH="1">
            <a:off x="5902806" y="1935451"/>
            <a:ext cx="1019" cy="757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다이아몬드 450">
            <a:extLst>
              <a:ext uri="{FF2B5EF4-FFF2-40B4-BE49-F238E27FC236}">
                <a16:creationId xmlns:a16="http://schemas.microsoft.com/office/drawing/2014/main" id="{50CD1168-9CAF-4490-92E9-C653EB24E801}"/>
              </a:ext>
            </a:extLst>
          </p:cNvPr>
          <p:cNvSpPr/>
          <p:nvPr/>
        </p:nvSpPr>
        <p:spPr>
          <a:xfrm>
            <a:off x="5342184" y="2692996"/>
            <a:ext cx="1121244" cy="446589"/>
          </a:xfrm>
          <a:prstGeom prst="diamond">
            <a:avLst/>
          </a:prstGeom>
          <a:solidFill>
            <a:schemeClr val="bg1">
              <a:lumMod val="95000"/>
            </a:schemeClr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cxnSp>
        <p:nvCxnSpPr>
          <p:cNvPr id="452" name="직선 연결선 451">
            <a:extLst>
              <a:ext uri="{FF2B5EF4-FFF2-40B4-BE49-F238E27FC236}">
                <a16:creationId xmlns:a16="http://schemas.microsoft.com/office/drawing/2014/main" id="{E1CEE35C-108D-486D-9E0A-FF02C31CF612}"/>
              </a:ext>
            </a:extLst>
          </p:cNvPr>
          <p:cNvCxnSpPr>
            <a:cxnSpLocks/>
            <a:stCxn id="451" idx="2"/>
            <a:endCxn id="463" idx="0"/>
          </p:cNvCxnSpPr>
          <p:nvPr/>
        </p:nvCxnSpPr>
        <p:spPr>
          <a:xfrm flipH="1">
            <a:off x="5902805" y="3139585"/>
            <a:ext cx="1" cy="2283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CF96D102-F097-442B-A152-009359B65FCE}"/>
              </a:ext>
            </a:extLst>
          </p:cNvPr>
          <p:cNvSpPr/>
          <p:nvPr/>
        </p:nvSpPr>
        <p:spPr>
          <a:xfrm>
            <a:off x="2888584" y="1604567"/>
            <a:ext cx="1166961" cy="330884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My </a:t>
            </a:r>
            <a:r>
              <a:rPr lang="ko-KR" altLang="en-US" sz="1600" dirty="0" err="1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하나방</a:t>
            </a:r>
            <a:endParaRPr lang="ko-KR" altLang="en-US" sz="1600" dirty="0">
              <a:solidFill>
                <a:schemeClr val="tx1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FACBF395-FCAE-4CDE-9668-C57AB2F1D701}"/>
              </a:ext>
            </a:extLst>
          </p:cNvPr>
          <p:cNvSpPr/>
          <p:nvPr/>
        </p:nvSpPr>
        <p:spPr>
          <a:xfrm>
            <a:off x="4106064" y="1604567"/>
            <a:ext cx="1166961" cy="330884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온라인 상담</a:t>
            </a:r>
          </a:p>
        </p:txBody>
      </p:sp>
      <p:sp>
        <p:nvSpPr>
          <p:cNvPr id="461" name="직사각형 460">
            <a:extLst>
              <a:ext uri="{FF2B5EF4-FFF2-40B4-BE49-F238E27FC236}">
                <a16:creationId xmlns:a16="http://schemas.microsoft.com/office/drawing/2014/main" id="{3579D3EB-4131-4556-8AEF-DD34CB95A98C}"/>
              </a:ext>
            </a:extLst>
          </p:cNvPr>
          <p:cNvSpPr/>
          <p:nvPr/>
        </p:nvSpPr>
        <p:spPr>
          <a:xfrm>
            <a:off x="5320344" y="1604567"/>
            <a:ext cx="1166961" cy="330884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로그인</a:t>
            </a:r>
          </a:p>
        </p:txBody>
      </p:sp>
      <p:sp>
        <p:nvSpPr>
          <p:cNvPr id="463" name="다이아몬드 462">
            <a:extLst>
              <a:ext uri="{FF2B5EF4-FFF2-40B4-BE49-F238E27FC236}">
                <a16:creationId xmlns:a16="http://schemas.microsoft.com/office/drawing/2014/main" id="{F7E35989-D32D-416F-AF36-C20F30EB663F}"/>
              </a:ext>
            </a:extLst>
          </p:cNvPr>
          <p:cNvSpPr/>
          <p:nvPr/>
        </p:nvSpPr>
        <p:spPr>
          <a:xfrm>
            <a:off x="5342183" y="3367920"/>
            <a:ext cx="1121244" cy="446589"/>
          </a:xfrm>
          <a:prstGeom prst="diamond">
            <a:avLst/>
          </a:prstGeom>
          <a:solidFill>
            <a:schemeClr val="bg1">
              <a:lumMod val="95000"/>
            </a:schemeClr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9AB15762-4B1D-402A-8302-223DF79C80FD}"/>
              </a:ext>
            </a:extLst>
          </p:cNvPr>
          <p:cNvSpPr txBox="1"/>
          <p:nvPr/>
        </p:nvSpPr>
        <p:spPr>
          <a:xfrm>
            <a:off x="5616923" y="2771662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하나 M" panose="02020603020101020101" pitchFamily="18" charset="-127"/>
                <a:ea typeface="하나 M" panose="02020603020101020101" pitchFamily="18" charset="-127"/>
              </a:rPr>
              <a:t>관리자</a:t>
            </a:r>
            <a:r>
              <a:rPr lang="en-US" altLang="ko-KR" sz="1050" dirty="0">
                <a:latin typeface="하나 M" panose="02020603020101020101" pitchFamily="18" charset="-127"/>
                <a:ea typeface="하나 M" panose="02020603020101020101" pitchFamily="18" charset="-127"/>
              </a:rPr>
              <a:t>?</a:t>
            </a:r>
            <a:endParaRPr lang="ko-KR" altLang="en-US" sz="105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F182458A-3B25-44A5-AB84-D569D0E939A9}"/>
              </a:ext>
            </a:extLst>
          </p:cNvPr>
          <p:cNvSpPr txBox="1"/>
          <p:nvPr/>
        </p:nvSpPr>
        <p:spPr>
          <a:xfrm>
            <a:off x="5621756" y="3476232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하나 M" panose="02020603020101020101" pitchFamily="18" charset="-127"/>
                <a:ea typeface="하나 M" panose="02020603020101020101" pitchFamily="18" charset="-127"/>
              </a:rPr>
              <a:t>상담사</a:t>
            </a:r>
            <a:r>
              <a:rPr lang="en-US" altLang="ko-KR" sz="1050" dirty="0">
                <a:latin typeface="하나 M" panose="02020603020101020101" pitchFamily="18" charset="-127"/>
                <a:ea typeface="하나 M" panose="02020603020101020101" pitchFamily="18" charset="-127"/>
              </a:rPr>
              <a:t>?</a:t>
            </a:r>
            <a:endParaRPr lang="ko-KR" altLang="en-US" sz="105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cxnSp>
        <p:nvCxnSpPr>
          <p:cNvPr id="473" name="직선 연결선 472">
            <a:extLst>
              <a:ext uri="{FF2B5EF4-FFF2-40B4-BE49-F238E27FC236}">
                <a16:creationId xmlns:a16="http://schemas.microsoft.com/office/drawing/2014/main" id="{D38758FF-94B7-4972-A38E-2AF30165CFE5}"/>
              </a:ext>
            </a:extLst>
          </p:cNvPr>
          <p:cNvCxnSpPr>
            <a:cxnSpLocks/>
            <a:stCxn id="460" idx="2"/>
            <a:endCxn id="475" idx="0"/>
          </p:cNvCxnSpPr>
          <p:nvPr/>
        </p:nvCxnSpPr>
        <p:spPr>
          <a:xfrm flipH="1">
            <a:off x="4685326" y="1935451"/>
            <a:ext cx="4219" cy="4482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다이아몬드 474">
            <a:extLst>
              <a:ext uri="{FF2B5EF4-FFF2-40B4-BE49-F238E27FC236}">
                <a16:creationId xmlns:a16="http://schemas.microsoft.com/office/drawing/2014/main" id="{4E778638-F8EB-4B77-9019-44ECA11B8441}"/>
              </a:ext>
            </a:extLst>
          </p:cNvPr>
          <p:cNvSpPr/>
          <p:nvPr/>
        </p:nvSpPr>
        <p:spPr>
          <a:xfrm>
            <a:off x="4124703" y="2383711"/>
            <a:ext cx="1121245" cy="446589"/>
          </a:xfrm>
          <a:prstGeom prst="diamond">
            <a:avLst/>
          </a:prstGeom>
          <a:solidFill>
            <a:schemeClr val="bg1">
              <a:lumMod val="95000"/>
            </a:schemeClr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5F0FE2F2-F757-4E72-9625-1609D6554E73}"/>
              </a:ext>
            </a:extLst>
          </p:cNvPr>
          <p:cNvSpPr txBox="1"/>
          <p:nvPr/>
        </p:nvSpPr>
        <p:spPr>
          <a:xfrm>
            <a:off x="4283942" y="2487858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latin typeface="하나 M" panose="02020603020101020101" pitchFamily="18" charset="-127"/>
                <a:ea typeface="하나 M" panose="02020603020101020101" pitchFamily="18" charset="-127"/>
              </a:rPr>
              <a:t>로그인여부</a:t>
            </a:r>
            <a:endParaRPr lang="ko-KR" altLang="en-US" sz="105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76914F9A-BFBB-4096-AC4B-8DFBC8ABB05C}"/>
              </a:ext>
            </a:extLst>
          </p:cNvPr>
          <p:cNvSpPr txBox="1"/>
          <p:nvPr/>
        </p:nvSpPr>
        <p:spPr>
          <a:xfrm>
            <a:off x="381041" y="242948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아파트 </a:t>
            </a:r>
            <a:endParaRPr lang="en-US" altLang="ko-KR" sz="9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상세정보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BE1D5DF3-625D-49DB-BE0E-072E66F17B51}"/>
              </a:ext>
            </a:extLst>
          </p:cNvPr>
          <p:cNvSpPr txBox="1"/>
          <p:nvPr/>
        </p:nvSpPr>
        <p:spPr>
          <a:xfrm>
            <a:off x="1240989" y="242948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아파트 </a:t>
            </a:r>
            <a:endParaRPr lang="en-US" altLang="ko-KR" sz="9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실거래가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AB723F6A-3CEE-4C2B-838F-7C5294F39D6C}"/>
              </a:ext>
            </a:extLst>
          </p:cNvPr>
          <p:cNvSpPr txBox="1"/>
          <p:nvPr/>
        </p:nvSpPr>
        <p:spPr>
          <a:xfrm>
            <a:off x="2106905" y="242088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대출한도</a:t>
            </a:r>
            <a:endParaRPr lang="en-US" altLang="ko-KR" sz="9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조회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43184F3B-648A-4766-9969-3C3E96B1017F}"/>
              </a:ext>
            </a:extLst>
          </p:cNvPr>
          <p:cNvSpPr txBox="1"/>
          <p:nvPr/>
        </p:nvSpPr>
        <p:spPr>
          <a:xfrm>
            <a:off x="2999336" y="2995771"/>
            <a:ext cx="497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온라인</a:t>
            </a:r>
            <a:endParaRPr lang="en-US" altLang="ko-KR" sz="9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상담</a:t>
            </a:r>
          </a:p>
        </p:txBody>
      </p:sp>
      <p:cxnSp>
        <p:nvCxnSpPr>
          <p:cNvPr id="504" name="연결선: 꺾임 503">
            <a:extLst>
              <a:ext uri="{FF2B5EF4-FFF2-40B4-BE49-F238E27FC236}">
                <a16:creationId xmlns:a16="http://schemas.microsoft.com/office/drawing/2014/main" id="{567C9ED1-93F4-46E0-8F0F-4047A337F3AA}"/>
              </a:ext>
            </a:extLst>
          </p:cNvPr>
          <p:cNvCxnSpPr>
            <a:cxnSpLocks/>
            <a:stCxn id="475" idx="3"/>
          </p:cNvCxnSpPr>
          <p:nvPr/>
        </p:nvCxnSpPr>
        <p:spPr>
          <a:xfrm flipV="1">
            <a:off x="5245948" y="1919248"/>
            <a:ext cx="372822" cy="68775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다이아몬드 524">
            <a:extLst>
              <a:ext uri="{FF2B5EF4-FFF2-40B4-BE49-F238E27FC236}">
                <a16:creationId xmlns:a16="http://schemas.microsoft.com/office/drawing/2014/main" id="{DC303649-E5F7-4643-9ACF-145009BFCA01}"/>
              </a:ext>
            </a:extLst>
          </p:cNvPr>
          <p:cNvSpPr/>
          <p:nvPr/>
        </p:nvSpPr>
        <p:spPr>
          <a:xfrm>
            <a:off x="2856939" y="2469320"/>
            <a:ext cx="790894" cy="363829"/>
          </a:xfrm>
          <a:prstGeom prst="diamond">
            <a:avLst/>
          </a:prstGeom>
          <a:solidFill>
            <a:schemeClr val="bg1">
              <a:lumMod val="95000"/>
            </a:schemeClr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554" name="다이아몬드 553">
            <a:extLst>
              <a:ext uri="{FF2B5EF4-FFF2-40B4-BE49-F238E27FC236}">
                <a16:creationId xmlns:a16="http://schemas.microsoft.com/office/drawing/2014/main" id="{484E4A92-7E8A-418B-BB23-B8D0FF23FEC1}"/>
              </a:ext>
            </a:extLst>
          </p:cNvPr>
          <p:cNvSpPr/>
          <p:nvPr/>
        </p:nvSpPr>
        <p:spPr>
          <a:xfrm>
            <a:off x="1847674" y="3420069"/>
            <a:ext cx="1121245" cy="446589"/>
          </a:xfrm>
          <a:prstGeom prst="diamond">
            <a:avLst/>
          </a:prstGeom>
          <a:solidFill>
            <a:schemeClr val="bg1">
              <a:lumMod val="95000"/>
            </a:schemeClr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E57B32B0-DD46-4AC0-AEF5-DA6F1C10BEB0}"/>
              </a:ext>
            </a:extLst>
          </p:cNvPr>
          <p:cNvSpPr txBox="1"/>
          <p:nvPr/>
        </p:nvSpPr>
        <p:spPr>
          <a:xfrm>
            <a:off x="1910431" y="3501524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하나 M" panose="02020603020101020101" pitchFamily="18" charset="-127"/>
                <a:ea typeface="하나 M" panose="02020603020101020101" pitchFamily="18" charset="-127"/>
              </a:rPr>
              <a:t>실거래가 존재</a:t>
            </a:r>
            <a:r>
              <a:rPr lang="en-US" altLang="ko-KR" sz="1000" dirty="0">
                <a:latin typeface="하나 M" panose="02020603020101020101" pitchFamily="18" charset="-127"/>
                <a:ea typeface="하나 M" panose="02020603020101020101" pitchFamily="18" charset="-127"/>
              </a:rPr>
              <a:t>?</a:t>
            </a:r>
            <a:endParaRPr lang="ko-KR" altLang="en-US" sz="10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cxnSp>
        <p:nvCxnSpPr>
          <p:cNvPr id="558" name="연결선: 꺾임 557">
            <a:extLst>
              <a:ext uri="{FF2B5EF4-FFF2-40B4-BE49-F238E27FC236}">
                <a16:creationId xmlns:a16="http://schemas.microsoft.com/office/drawing/2014/main" id="{894C706E-3880-4A54-9607-A63E9175F9D0}"/>
              </a:ext>
            </a:extLst>
          </p:cNvPr>
          <p:cNvCxnSpPr>
            <a:stCxn id="554" idx="1"/>
          </p:cNvCxnSpPr>
          <p:nvPr/>
        </p:nvCxnSpPr>
        <p:spPr>
          <a:xfrm rot="10800000" flipV="1">
            <a:off x="1475656" y="3643364"/>
            <a:ext cx="372018" cy="43370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직선 연결선 558">
            <a:extLst>
              <a:ext uri="{FF2B5EF4-FFF2-40B4-BE49-F238E27FC236}">
                <a16:creationId xmlns:a16="http://schemas.microsoft.com/office/drawing/2014/main" id="{C467D078-C04A-43F1-9D21-E7AC127490FB}"/>
              </a:ext>
            </a:extLst>
          </p:cNvPr>
          <p:cNvCxnSpPr>
            <a:cxnSpLocks/>
          </p:cNvCxnSpPr>
          <p:nvPr/>
        </p:nvCxnSpPr>
        <p:spPr>
          <a:xfrm>
            <a:off x="1076137" y="4081843"/>
            <a:ext cx="8556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0" name="그룹 559">
            <a:extLst>
              <a:ext uri="{FF2B5EF4-FFF2-40B4-BE49-F238E27FC236}">
                <a16:creationId xmlns:a16="http://schemas.microsoft.com/office/drawing/2014/main" id="{7E204C1B-2C6F-48D0-9375-B40CD33D5078}"/>
              </a:ext>
            </a:extLst>
          </p:cNvPr>
          <p:cNvGrpSpPr/>
          <p:nvPr/>
        </p:nvGrpSpPr>
        <p:grpSpPr>
          <a:xfrm>
            <a:off x="1076137" y="4081843"/>
            <a:ext cx="860646" cy="231098"/>
            <a:chOff x="1763688" y="1369918"/>
            <a:chExt cx="1440160" cy="546914"/>
          </a:xfrm>
        </p:grpSpPr>
        <p:cxnSp>
          <p:nvCxnSpPr>
            <p:cNvPr id="561" name="직선 연결선 560">
              <a:extLst>
                <a:ext uri="{FF2B5EF4-FFF2-40B4-BE49-F238E27FC236}">
                  <a16:creationId xmlns:a16="http://schemas.microsoft.com/office/drawing/2014/main" id="{EC47FF8A-8E43-41A3-8712-AB7BAE9748A6}"/>
                </a:ext>
              </a:extLst>
            </p:cNvPr>
            <p:cNvCxnSpPr>
              <a:cxnSpLocks/>
            </p:cNvCxnSpPr>
            <p:nvPr/>
          </p:nvCxnSpPr>
          <p:spPr>
            <a:xfrm>
              <a:off x="176368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직선 연결선 561">
              <a:extLst>
                <a:ext uri="{FF2B5EF4-FFF2-40B4-BE49-F238E27FC236}">
                  <a16:creationId xmlns:a16="http://schemas.microsoft.com/office/drawing/2014/main" id="{E6ABEF8A-9955-484E-9E00-4D55E8A0E1A0}"/>
                </a:ext>
              </a:extLst>
            </p:cNvPr>
            <p:cNvCxnSpPr>
              <a:cxnSpLocks/>
            </p:cNvCxnSpPr>
            <p:nvPr/>
          </p:nvCxnSpPr>
          <p:spPr>
            <a:xfrm>
              <a:off x="320384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0" name="직사각형 569">
            <a:extLst>
              <a:ext uri="{FF2B5EF4-FFF2-40B4-BE49-F238E27FC236}">
                <a16:creationId xmlns:a16="http://schemas.microsoft.com/office/drawing/2014/main" id="{17B53A8D-6AFA-4070-A3A0-3A52726EABE2}"/>
              </a:ext>
            </a:extLst>
          </p:cNvPr>
          <p:cNvSpPr/>
          <p:nvPr/>
        </p:nvSpPr>
        <p:spPr>
          <a:xfrm>
            <a:off x="680295" y="4269020"/>
            <a:ext cx="783753" cy="285162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2" name="직사각형 571">
            <a:extLst>
              <a:ext uri="{FF2B5EF4-FFF2-40B4-BE49-F238E27FC236}">
                <a16:creationId xmlns:a16="http://schemas.microsoft.com/office/drawing/2014/main" id="{B089FCC3-AAD0-4CBA-9C7C-E3450608C4A6}"/>
              </a:ext>
            </a:extLst>
          </p:cNvPr>
          <p:cNvSpPr/>
          <p:nvPr/>
        </p:nvSpPr>
        <p:spPr>
          <a:xfrm>
            <a:off x="1548050" y="4270840"/>
            <a:ext cx="783753" cy="285162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024E06E4-3FA0-435F-B885-D2DFFDE17CF2}"/>
              </a:ext>
            </a:extLst>
          </p:cNvPr>
          <p:cNvSpPr txBox="1"/>
          <p:nvPr/>
        </p:nvSpPr>
        <p:spPr>
          <a:xfrm>
            <a:off x="745345" y="4298283"/>
            <a:ext cx="6367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하나 M" panose="02020603020101020101" pitchFamily="18" charset="-127"/>
                <a:ea typeface="하나 M" panose="02020603020101020101" pitchFamily="18" charset="-127"/>
              </a:rPr>
              <a:t>층수 계산</a:t>
            </a:r>
            <a:endParaRPr lang="ko-KR" altLang="en-US" sz="9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38E3D81E-88B7-4A69-B8C2-2FE639A4B31C}"/>
              </a:ext>
            </a:extLst>
          </p:cNvPr>
          <p:cNvSpPr txBox="1"/>
          <p:nvPr/>
        </p:nvSpPr>
        <p:spPr>
          <a:xfrm>
            <a:off x="1631042" y="4292257"/>
            <a:ext cx="6014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직접입력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F445AC79-FAC6-4852-95D1-F32728405481}"/>
              </a:ext>
            </a:extLst>
          </p:cNvPr>
          <p:cNvSpPr txBox="1"/>
          <p:nvPr/>
        </p:nvSpPr>
        <p:spPr>
          <a:xfrm>
            <a:off x="1010065" y="4065455"/>
            <a:ext cx="9877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하나 UL" panose="02020603020101020101" pitchFamily="18" charset="-127"/>
                <a:ea typeface="하나 UL" panose="02020603020101020101" pitchFamily="18" charset="-127"/>
              </a:rPr>
              <a:t>대출 희망 금액 입력법</a:t>
            </a:r>
          </a:p>
        </p:txBody>
      </p:sp>
      <p:cxnSp>
        <p:nvCxnSpPr>
          <p:cNvPr id="581" name="연결선: 꺾임 580">
            <a:extLst>
              <a:ext uri="{FF2B5EF4-FFF2-40B4-BE49-F238E27FC236}">
                <a16:creationId xmlns:a16="http://schemas.microsoft.com/office/drawing/2014/main" id="{B44BCD55-B1A2-4618-A010-BE0EAD657CD3}"/>
              </a:ext>
            </a:extLst>
          </p:cNvPr>
          <p:cNvCxnSpPr>
            <a:cxnSpLocks/>
            <a:stCxn id="554" idx="2"/>
            <a:endCxn id="572" idx="3"/>
          </p:cNvCxnSpPr>
          <p:nvPr/>
        </p:nvCxnSpPr>
        <p:spPr>
          <a:xfrm rot="5400000">
            <a:off x="2096669" y="4101792"/>
            <a:ext cx="546763" cy="7649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연결선: 꺾임 591">
            <a:extLst>
              <a:ext uri="{FF2B5EF4-FFF2-40B4-BE49-F238E27FC236}">
                <a16:creationId xmlns:a16="http://schemas.microsoft.com/office/drawing/2014/main" id="{973EF7C8-11D6-48E5-9C8F-020344D67960}"/>
              </a:ext>
            </a:extLst>
          </p:cNvPr>
          <p:cNvCxnSpPr>
            <a:cxnSpLocks/>
            <a:stCxn id="475" idx="2"/>
            <a:endCxn id="590" idx="0"/>
          </p:cNvCxnSpPr>
          <p:nvPr/>
        </p:nvCxnSpPr>
        <p:spPr>
          <a:xfrm rot="5400000">
            <a:off x="3823690" y="3034038"/>
            <a:ext cx="1065375" cy="657898"/>
          </a:xfrm>
          <a:prstGeom prst="bentConnector3">
            <a:avLst>
              <a:gd name="adj1" fmla="val 6721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연결선: 꺾임 594">
            <a:extLst>
              <a:ext uri="{FF2B5EF4-FFF2-40B4-BE49-F238E27FC236}">
                <a16:creationId xmlns:a16="http://schemas.microsoft.com/office/drawing/2014/main" id="{899E9E79-72A1-41D7-99A8-ADB3B0F7E6ED}"/>
              </a:ext>
            </a:extLst>
          </p:cNvPr>
          <p:cNvCxnSpPr>
            <a:cxnSpLocks/>
            <a:stCxn id="488" idx="2"/>
            <a:endCxn id="590" idx="0"/>
          </p:cNvCxnSpPr>
          <p:nvPr/>
        </p:nvCxnSpPr>
        <p:spPr>
          <a:xfrm rot="16200000" flipH="1">
            <a:off x="3372409" y="3240656"/>
            <a:ext cx="530572" cy="779466"/>
          </a:xfrm>
          <a:prstGeom prst="bentConnector3">
            <a:avLst>
              <a:gd name="adj1" fmla="val 32945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직사각형 587">
            <a:extLst>
              <a:ext uri="{FF2B5EF4-FFF2-40B4-BE49-F238E27FC236}">
                <a16:creationId xmlns:a16="http://schemas.microsoft.com/office/drawing/2014/main" id="{C5DEC08A-FB09-4569-9A8F-7B5C9F6C23F4}"/>
              </a:ext>
            </a:extLst>
          </p:cNvPr>
          <p:cNvSpPr/>
          <p:nvPr/>
        </p:nvSpPr>
        <p:spPr>
          <a:xfrm>
            <a:off x="3627783" y="3872425"/>
            <a:ext cx="783753" cy="285162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02807E7E-1AE3-4813-A11E-9A89868348CF}"/>
              </a:ext>
            </a:extLst>
          </p:cNvPr>
          <p:cNvSpPr txBox="1"/>
          <p:nvPr/>
        </p:nvSpPr>
        <p:spPr>
          <a:xfrm>
            <a:off x="3656974" y="3895675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실시간 상담</a:t>
            </a:r>
          </a:p>
        </p:txBody>
      </p:sp>
      <p:cxnSp>
        <p:nvCxnSpPr>
          <p:cNvPr id="601" name="연결선: 꺾임 600">
            <a:extLst>
              <a:ext uri="{FF2B5EF4-FFF2-40B4-BE49-F238E27FC236}">
                <a16:creationId xmlns:a16="http://schemas.microsoft.com/office/drawing/2014/main" id="{EA61F082-C521-4B8E-99B5-9CF9D716F803}"/>
              </a:ext>
            </a:extLst>
          </p:cNvPr>
          <p:cNvCxnSpPr>
            <a:stCxn id="463" idx="3"/>
            <a:endCxn id="10" idx="3"/>
          </p:cNvCxnSpPr>
          <p:nvPr/>
        </p:nvCxnSpPr>
        <p:spPr>
          <a:xfrm flipH="1" flipV="1">
            <a:off x="4746118" y="874676"/>
            <a:ext cx="1717309" cy="2716539"/>
          </a:xfrm>
          <a:prstGeom prst="bentConnector3">
            <a:avLst>
              <a:gd name="adj1" fmla="val -15235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" name="그림 603">
            <a:extLst>
              <a:ext uri="{FF2B5EF4-FFF2-40B4-BE49-F238E27FC236}">
                <a16:creationId xmlns:a16="http://schemas.microsoft.com/office/drawing/2014/main" id="{3337C7BD-B00E-4134-8D79-07882B8E3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13" y="4524598"/>
            <a:ext cx="1321768" cy="392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06" name="그림 605">
            <a:extLst>
              <a:ext uri="{FF2B5EF4-FFF2-40B4-BE49-F238E27FC236}">
                <a16:creationId xmlns:a16="http://schemas.microsoft.com/office/drawing/2014/main" id="{0CFBB8F9-0C09-4567-8155-05E71102F2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703" y="4529115"/>
            <a:ext cx="1321768" cy="392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608" name="연결선: 꺾임 607">
            <a:extLst>
              <a:ext uri="{FF2B5EF4-FFF2-40B4-BE49-F238E27FC236}">
                <a16:creationId xmlns:a16="http://schemas.microsoft.com/office/drawing/2014/main" id="{0D70BE2F-EC2F-45C1-B963-163978025F5D}"/>
              </a:ext>
            </a:extLst>
          </p:cNvPr>
          <p:cNvCxnSpPr>
            <a:stCxn id="451" idx="3"/>
            <a:endCxn id="604" idx="3"/>
          </p:cNvCxnSpPr>
          <p:nvPr/>
        </p:nvCxnSpPr>
        <p:spPr>
          <a:xfrm>
            <a:off x="6463428" y="2916291"/>
            <a:ext cx="653353" cy="1804507"/>
          </a:xfrm>
          <a:prstGeom prst="bentConnector3">
            <a:avLst>
              <a:gd name="adj1" fmla="val 134989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직선 연결선 609">
            <a:extLst>
              <a:ext uri="{FF2B5EF4-FFF2-40B4-BE49-F238E27FC236}">
                <a16:creationId xmlns:a16="http://schemas.microsoft.com/office/drawing/2014/main" id="{43B140B8-BCA6-4C6D-8A73-DDBDD958BAF5}"/>
              </a:ext>
            </a:extLst>
          </p:cNvPr>
          <p:cNvCxnSpPr>
            <a:cxnSpLocks/>
          </p:cNvCxnSpPr>
          <p:nvPr/>
        </p:nvCxnSpPr>
        <p:spPr>
          <a:xfrm>
            <a:off x="5971311" y="5102496"/>
            <a:ext cx="17341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1" name="그룹 610">
            <a:extLst>
              <a:ext uri="{FF2B5EF4-FFF2-40B4-BE49-F238E27FC236}">
                <a16:creationId xmlns:a16="http://schemas.microsoft.com/office/drawing/2014/main" id="{9190CE9A-D10A-4DD8-A849-F8991C78CE8E}"/>
              </a:ext>
            </a:extLst>
          </p:cNvPr>
          <p:cNvGrpSpPr/>
          <p:nvPr/>
        </p:nvGrpSpPr>
        <p:grpSpPr>
          <a:xfrm>
            <a:off x="5971311" y="5102496"/>
            <a:ext cx="1721293" cy="231098"/>
            <a:chOff x="1763688" y="1369918"/>
            <a:chExt cx="2880320" cy="546914"/>
          </a:xfrm>
        </p:grpSpPr>
        <p:cxnSp>
          <p:nvCxnSpPr>
            <p:cNvPr id="612" name="직선 연결선 611">
              <a:extLst>
                <a:ext uri="{FF2B5EF4-FFF2-40B4-BE49-F238E27FC236}">
                  <a16:creationId xmlns:a16="http://schemas.microsoft.com/office/drawing/2014/main" id="{725ED3E8-D967-48B6-A72B-5E6F8B67525E}"/>
                </a:ext>
              </a:extLst>
            </p:cNvPr>
            <p:cNvCxnSpPr>
              <a:cxnSpLocks/>
            </p:cNvCxnSpPr>
            <p:nvPr/>
          </p:nvCxnSpPr>
          <p:spPr>
            <a:xfrm>
              <a:off x="176368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직선 연결선 612">
              <a:extLst>
                <a:ext uri="{FF2B5EF4-FFF2-40B4-BE49-F238E27FC236}">
                  <a16:creationId xmlns:a16="http://schemas.microsoft.com/office/drawing/2014/main" id="{3B796F43-D7F8-44FE-AC38-38B54956E927}"/>
                </a:ext>
              </a:extLst>
            </p:cNvPr>
            <p:cNvCxnSpPr>
              <a:cxnSpLocks/>
            </p:cNvCxnSpPr>
            <p:nvPr/>
          </p:nvCxnSpPr>
          <p:spPr>
            <a:xfrm>
              <a:off x="320384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직선 연결선 613">
              <a:extLst>
                <a:ext uri="{FF2B5EF4-FFF2-40B4-BE49-F238E27FC236}">
                  <a16:creationId xmlns:a16="http://schemas.microsoft.com/office/drawing/2014/main" id="{A298FD8A-ED31-43F8-A8AB-E63676AD0A82}"/>
                </a:ext>
              </a:extLst>
            </p:cNvPr>
            <p:cNvCxnSpPr>
              <a:cxnSpLocks/>
            </p:cNvCxnSpPr>
            <p:nvPr/>
          </p:nvCxnSpPr>
          <p:spPr>
            <a:xfrm>
              <a:off x="464400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6" name="직사각형 615">
            <a:extLst>
              <a:ext uri="{FF2B5EF4-FFF2-40B4-BE49-F238E27FC236}">
                <a16:creationId xmlns:a16="http://schemas.microsoft.com/office/drawing/2014/main" id="{C70FC78F-8C55-4E70-98E9-8BFB86023A75}"/>
              </a:ext>
            </a:extLst>
          </p:cNvPr>
          <p:cNvSpPr/>
          <p:nvPr/>
        </p:nvSpPr>
        <p:spPr>
          <a:xfrm>
            <a:off x="5583695" y="5322203"/>
            <a:ext cx="783753" cy="285162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CC1768C5-027A-4E42-866E-6FE872D6E0D3}"/>
              </a:ext>
            </a:extLst>
          </p:cNvPr>
          <p:cNvSpPr/>
          <p:nvPr/>
        </p:nvSpPr>
        <p:spPr>
          <a:xfrm>
            <a:off x="6437559" y="5326006"/>
            <a:ext cx="783753" cy="285162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8" name="직사각형 617">
            <a:extLst>
              <a:ext uri="{FF2B5EF4-FFF2-40B4-BE49-F238E27FC236}">
                <a16:creationId xmlns:a16="http://schemas.microsoft.com/office/drawing/2014/main" id="{0B32198D-EE37-442E-83B8-AB5C96CE2BD3}"/>
              </a:ext>
            </a:extLst>
          </p:cNvPr>
          <p:cNvSpPr/>
          <p:nvPr/>
        </p:nvSpPr>
        <p:spPr>
          <a:xfrm>
            <a:off x="7313573" y="5319463"/>
            <a:ext cx="783753" cy="285162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48180164-8A1A-485E-B359-C47450C2B76C}"/>
              </a:ext>
            </a:extLst>
          </p:cNvPr>
          <p:cNvSpPr txBox="1"/>
          <p:nvPr/>
        </p:nvSpPr>
        <p:spPr>
          <a:xfrm>
            <a:off x="5669918" y="5344292"/>
            <a:ext cx="580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하나 M" panose="02020603020101020101" pitchFamily="18" charset="-127"/>
                <a:ea typeface="하나 M" panose="02020603020101020101" pitchFamily="18" charset="-127"/>
              </a:rPr>
              <a:t>LTV</a:t>
            </a:r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등록</a:t>
            </a:r>
            <a:endParaRPr lang="en-US" altLang="ko-KR" sz="9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EEC568BA-5A0F-45DC-94F8-6E8DB7307B03}"/>
              </a:ext>
            </a:extLst>
          </p:cNvPr>
          <p:cNvSpPr txBox="1"/>
          <p:nvPr/>
        </p:nvSpPr>
        <p:spPr>
          <a:xfrm>
            <a:off x="6530534" y="528267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대출상품</a:t>
            </a:r>
            <a:endParaRPr lang="en-US" altLang="ko-KR" sz="9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등록</a:t>
            </a:r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34A0672A-9D79-433D-8B4F-AF462A5DAEAB}"/>
              </a:ext>
            </a:extLst>
          </p:cNvPr>
          <p:cNvSpPr txBox="1"/>
          <p:nvPr/>
        </p:nvSpPr>
        <p:spPr>
          <a:xfrm>
            <a:off x="7396450" y="527407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자동문구</a:t>
            </a:r>
            <a:endParaRPr lang="en-US" altLang="ko-KR" sz="9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등록</a:t>
            </a:r>
          </a:p>
        </p:txBody>
      </p:sp>
      <p:cxnSp>
        <p:nvCxnSpPr>
          <p:cNvPr id="628" name="직선 연결선 627">
            <a:extLst>
              <a:ext uri="{FF2B5EF4-FFF2-40B4-BE49-F238E27FC236}">
                <a16:creationId xmlns:a16="http://schemas.microsoft.com/office/drawing/2014/main" id="{5B8EB292-FB38-4129-8887-E2CC31D2AD90}"/>
              </a:ext>
            </a:extLst>
          </p:cNvPr>
          <p:cNvCxnSpPr>
            <a:cxnSpLocks/>
          </p:cNvCxnSpPr>
          <p:nvPr/>
        </p:nvCxnSpPr>
        <p:spPr>
          <a:xfrm>
            <a:off x="3113644" y="5102496"/>
            <a:ext cx="17341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9" name="그룹 628">
            <a:extLst>
              <a:ext uri="{FF2B5EF4-FFF2-40B4-BE49-F238E27FC236}">
                <a16:creationId xmlns:a16="http://schemas.microsoft.com/office/drawing/2014/main" id="{72718C70-FDE8-47AF-BC04-9152AABD0BEB}"/>
              </a:ext>
            </a:extLst>
          </p:cNvPr>
          <p:cNvGrpSpPr/>
          <p:nvPr/>
        </p:nvGrpSpPr>
        <p:grpSpPr>
          <a:xfrm>
            <a:off x="3113644" y="5102496"/>
            <a:ext cx="1721293" cy="231098"/>
            <a:chOff x="1763688" y="1369918"/>
            <a:chExt cx="2880320" cy="546914"/>
          </a:xfrm>
        </p:grpSpPr>
        <p:cxnSp>
          <p:nvCxnSpPr>
            <p:cNvPr id="630" name="직선 연결선 629">
              <a:extLst>
                <a:ext uri="{FF2B5EF4-FFF2-40B4-BE49-F238E27FC236}">
                  <a16:creationId xmlns:a16="http://schemas.microsoft.com/office/drawing/2014/main" id="{D478FDA4-D6B6-43CD-BFB9-41F2FF14096D}"/>
                </a:ext>
              </a:extLst>
            </p:cNvPr>
            <p:cNvCxnSpPr>
              <a:cxnSpLocks/>
            </p:cNvCxnSpPr>
            <p:nvPr/>
          </p:nvCxnSpPr>
          <p:spPr>
            <a:xfrm>
              <a:off x="176368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직선 연결선 630">
              <a:extLst>
                <a:ext uri="{FF2B5EF4-FFF2-40B4-BE49-F238E27FC236}">
                  <a16:creationId xmlns:a16="http://schemas.microsoft.com/office/drawing/2014/main" id="{405DC711-F680-4171-8465-9F55CDFA447F}"/>
                </a:ext>
              </a:extLst>
            </p:cNvPr>
            <p:cNvCxnSpPr>
              <a:cxnSpLocks/>
            </p:cNvCxnSpPr>
            <p:nvPr/>
          </p:nvCxnSpPr>
          <p:spPr>
            <a:xfrm>
              <a:off x="320384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직선 연결선 631">
              <a:extLst>
                <a:ext uri="{FF2B5EF4-FFF2-40B4-BE49-F238E27FC236}">
                  <a16:creationId xmlns:a16="http://schemas.microsoft.com/office/drawing/2014/main" id="{02EE4634-64BF-494A-975A-8A0798B8FA69}"/>
                </a:ext>
              </a:extLst>
            </p:cNvPr>
            <p:cNvCxnSpPr>
              <a:cxnSpLocks/>
            </p:cNvCxnSpPr>
            <p:nvPr/>
          </p:nvCxnSpPr>
          <p:spPr>
            <a:xfrm>
              <a:off x="464400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3" name="직사각형 632">
            <a:extLst>
              <a:ext uri="{FF2B5EF4-FFF2-40B4-BE49-F238E27FC236}">
                <a16:creationId xmlns:a16="http://schemas.microsoft.com/office/drawing/2014/main" id="{235DD877-7847-42DA-BE9F-CA5FA049D795}"/>
              </a:ext>
            </a:extLst>
          </p:cNvPr>
          <p:cNvSpPr/>
          <p:nvPr/>
        </p:nvSpPr>
        <p:spPr>
          <a:xfrm>
            <a:off x="2726028" y="5322203"/>
            <a:ext cx="783753" cy="285162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4" name="직사각형 633">
            <a:extLst>
              <a:ext uri="{FF2B5EF4-FFF2-40B4-BE49-F238E27FC236}">
                <a16:creationId xmlns:a16="http://schemas.microsoft.com/office/drawing/2014/main" id="{6410DDA3-F05F-476B-8DB5-037D4E5D80A7}"/>
              </a:ext>
            </a:extLst>
          </p:cNvPr>
          <p:cNvSpPr/>
          <p:nvPr/>
        </p:nvSpPr>
        <p:spPr>
          <a:xfrm>
            <a:off x="3579892" y="5326006"/>
            <a:ext cx="783753" cy="285162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5" name="직사각형 634">
            <a:extLst>
              <a:ext uri="{FF2B5EF4-FFF2-40B4-BE49-F238E27FC236}">
                <a16:creationId xmlns:a16="http://schemas.microsoft.com/office/drawing/2014/main" id="{5E367B6E-D98B-48AC-95CE-07A4C81E50AC}"/>
              </a:ext>
            </a:extLst>
          </p:cNvPr>
          <p:cNvSpPr/>
          <p:nvPr/>
        </p:nvSpPr>
        <p:spPr>
          <a:xfrm>
            <a:off x="4455906" y="5319463"/>
            <a:ext cx="783753" cy="285162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31269064-1CB0-4601-950C-ECC39269333E}"/>
              </a:ext>
            </a:extLst>
          </p:cNvPr>
          <p:cNvSpPr txBox="1"/>
          <p:nvPr/>
        </p:nvSpPr>
        <p:spPr>
          <a:xfrm>
            <a:off x="2732101" y="5344292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온라인 상담</a:t>
            </a:r>
            <a:endParaRPr lang="en-US" altLang="ko-KR" sz="9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02C4020B-0485-4055-8232-D885D93BBE2F}"/>
              </a:ext>
            </a:extLst>
          </p:cNvPr>
          <p:cNvSpPr txBox="1"/>
          <p:nvPr/>
        </p:nvSpPr>
        <p:spPr>
          <a:xfrm>
            <a:off x="3590221" y="5343326"/>
            <a:ext cx="7809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상담 </a:t>
            </a:r>
            <a:r>
              <a:rPr lang="en-US" altLang="ko-KR" sz="900" dirty="0">
                <a:latin typeface="하나 M" panose="02020603020101020101" pitchFamily="18" charset="-127"/>
                <a:ea typeface="하나 M" panose="02020603020101020101" pitchFamily="18" charset="-127"/>
              </a:rPr>
              <a:t>history</a:t>
            </a:r>
            <a:endParaRPr lang="ko-KR" altLang="en-US" sz="9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F2B77199-8FDB-4FDF-B5C0-E9F4B11417D7}"/>
              </a:ext>
            </a:extLst>
          </p:cNvPr>
          <p:cNvSpPr txBox="1"/>
          <p:nvPr/>
        </p:nvSpPr>
        <p:spPr>
          <a:xfrm>
            <a:off x="4538783" y="527407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자동문구</a:t>
            </a:r>
            <a:endParaRPr lang="en-US" altLang="ko-KR" sz="9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등록</a:t>
            </a:r>
          </a:p>
        </p:txBody>
      </p:sp>
      <p:cxnSp>
        <p:nvCxnSpPr>
          <p:cNvPr id="639" name="직선 연결선 638">
            <a:extLst>
              <a:ext uri="{FF2B5EF4-FFF2-40B4-BE49-F238E27FC236}">
                <a16:creationId xmlns:a16="http://schemas.microsoft.com/office/drawing/2014/main" id="{FD2D6B8C-D7E4-4E90-A839-5488489622FE}"/>
              </a:ext>
            </a:extLst>
          </p:cNvPr>
          <p:cNvCxnSpPr>
            <a:cxnSpLocks/>
          </p:cNvCxnSpPr>
          <p:nvPr/>
        </p:nvCxnSpPr>
        <p:spPr>
          <a:xfrm>
            <a:off x="4572000" y="4916998"/>
            <a:ext cx="0" cy="2045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연결선: 꺾임 641">
            <a:extLst>
              <a:ext uri="{FF2B5EF4-FFF2-40B4-BE49-F238E27FC236}">
                <a16:creationId xmlns:a16="http://schemas.microsoft.com/office/drawing/2014/main" id="{4D0EDD8F-C541-4C94-A66A-C6ADAC4038ED}"/>
              </a:ext>
            </a:extLst>
          </p:cNvPr>
          <p:cNvCxnSpPr>
            <a:cxnSpLocks/>
            <a:stCxn id="659" idx="1"/>
            <a:endCxn id="588" idx="2"/>
          </p:cNvCxnSpPr>
          <p:nvPr/>
        </p:nvCxnSpPr>
        <p:spPr>
          <a:xfrm rot="10800000" flipH="1">
            <a:off x="1893758" y="4157588"/>
            <a:ext cx="2125901" cy="1998689"/>
          </a:xfrm>
          <a:prstGeom prst="bentConnector4">
            <a:avLst>
              <a:gd name="adj1" fmla="val -10753"/>
              <a:gd name="adj2" fmla="val 6977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직사각형 643">
            <a:extLst>
              <a:ext uri="{FF2B5EF4-FFF2-40B4-BE49-F238E27FC236}">
                <a16:creationId xmlns:a16="http://schemas.microsoft.com/office/drawing/2014/main" id="{E9FD3D83-07DB-4E99-A357-C44E0A6D88C4}"/>
              </a:ext>
            </a:extLst>
          </p:cNvPr>
          <p:cNvSpPr/>
          <p:nvPr/>
        </p:nvSpPr>
        <p:spPr>
          <a:xfrm>
            <a:off x="2737570" y="6017057"/>
            <a:ext cx="783753" cy="285162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B2857121-28F3-48CC-9478-335CF5AD0E13}"/>
              </a:ext>
            </a:extLst>
          </p:cNvPr>
          <p:cNvSpPr txBox="1"/>
          <p:nvPr/>
        </p:nvSpPr>
        <p:spPr>
          <a:xfrm>
            <a:off x="2699644" y="6039810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대출 </a:t>
            </a:r>
            <a:r>
              <a:rPr lang="en-US" altLang="ko-KR" sz="900" dirty="0">
                <a:latin typeface="하나 M" panose="02020603020101020101" pitchFamily="18" charset="-127"/>
                <a:ea typeface="하나 M" panose="02020603020101020101" pitchFamily="18" charset="-127"/>
              </a:rPr>
              <a:t>PDF </a:t>
            </a:r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전송</a:t>
            </a:r>
            <a:endParaRPr lang="en-US" altLang="ko-KR" sz="9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648" name="직사각형 647">
            <a:extLst>
              <a:ext uri="{FF2B5EF4-FFF2-40B4-BE49-F238E27FC236}">
                <a16:creationId xmlns:a16="http://schemas.microsoft.com/office/drawing/2014/main" id="{AC7F4FC3-21F0-469E-8954-4ED52B69D03D}"/>
              </a:ext>
            </a:extLst>
          </p:cNvPr>
          <p:cNvSpPr/>
          <p:nvPr/>
        </p:nvSpPr>
        <p:spPr>
          <a:xfrm>
            <a:off x="3628790" y="6016547"/>
            <a:ext cx="783753" cy="285162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A7B4810F-5B7C-4500-B688-7F4373775BFF}"/>
              </a:ext>
            </a:extLst>
          </p:cNvPr>
          <p:cNvSpPr txBox="1"/>
          <p:nvPr/>
        </p:nvSpPr>
        <p:spPr>
          <a:xfrm>
            <a:off x="3601763" y="6039810"/>
            <a:ext cx="880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상담 요약</a:t>
            </a:r>
            <a:r>
              <a:rPr lang="en-US" altLang="ko-KR" sz="900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전송</a:t>
            </a:r>
            <a:endParaRPr lang="en-US" altLang="ko-KR" sz="9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cxnSp>
        <p:nvCxnSpPr>
          <p:cNvPr id="652" name="직선 연결선 651">
            <a:extLst>
              <a:ext uri="{FF2B5EF4-FFF2-40B4-BE49-F238E27FC236}">
                <a16:creationId xmlns:a16="http://schemas.microsoft.com/office/drawing/2014/main" id="{019CA7AB-78C9-452D-82EC-436C0FFF7C4C}"/>
              </a:ext>
            </a:extLst>
          </p:cNvPr>
          <p:cNvCxnSpPr>
            <a:cxnSpLocks/>
          </p:cNvCxnSpPr>
          <p:nvPr/>
        </p:nvCxnSpPr>
        <p:spPr>
          <a:xfrm>
            <a:off x="2268800" y="5778442"/>
            <a:ext cx="173413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3" name="그룹 652">
            <a:extLst>
              <a:ext uri="{FF2B5EF4-FFF2-40B4-BE49-F238E27FC236}">
                <a16:creationId xmlns:a16="http://schemas.microsoft.com/office/drawing/2014/main" id="{12F69F86-5975-4E90-8F38-B2229429E713}"/>
              </a:ext>
            </a:extLst>
          </p:cNvPr>
          <p:cNvGrpSpPr/>
          <p:nvPr/>
        </p:nvGrpSpPr>
        <p:grpSpPr>
          <a:xfrm>
            <a:off x="2268800" y="5778442"/>
            <a:ext cx="1721293" cy="231098"/>
            <a:chOff x="1763688" y="1369918"/>
            <a:chExt cx="2880320" cy="546914"/>
          </a:xfrm>
        </p:grpSpPr>
        <p:cxnSp>
          <p:nvCxnSpPr>
            <p:cNvPr id="654" name="직선 연결선 653">
              <a:extLst>
                <a:ext uri="{FF2B5EF4-FFF2-40B4-BE49-F238E27FC236}">
                  <a16:creationId xmlns:a16="http://schemas.microsoft.com/office/drawing/2014/main" id="{C7C95359-A36F-4EC1-BD5F-6E0810FD587B}"/>
                </a:ext>
              </a:extLst>
            </p:cNvPr>
            <p:cNvCxnSpPr>
              <a:cxnSpLocks/>
            </p:cNvCxnSpPr>
            <p:nvPr/>
          </p:nvCxnSpPr>
          <p:spPr>
            <a:xfrm>
              <a:off x="176368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직선 연결선 654">
              <a:extLst>
                <a:ext uri="{FF2B5EF4-FFF2-40B4-BE49-F238E27FC236}">
                  <a16:creationId xmlns:a16="http://schemas.microsoft.com/office/drawing/2014/main" id="{1413BDC5-560C-4424-9E61-F12547A9BAA7}"/>
                </a:ext>
              </a:extLst>
            </p:cNvPr>
            <p:cNvCxnSpPr>
              <a:cxnSpLocks/>
            </p:cNvCxnSpPr>
            <p:nvPr/>
          </p:nvCxnSpPr>
          <p:spPr>
            <a:xfrm>
              <a:off x="320384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직선 연결선 655">
              <a:extLst>
                <a:ext uri="{FF2B5EF4-FFF2-40B4-BE49-F238E27FC236}">
                  <a16:creationId xmlns:a16="http://schemas.microsoft.com/office/drawing/2014/main" id="{B7B1B49B-D04A-4976-917E-DCBE93EC9C7E}"/>
                </a:ext>
              </a:extLst>
            </p:cNvPr>
            <p:cNvCxnSpPr>
              <a:cxnSpLocks/>
            </p:cNvCxnSpPr>
            <p:nvPr/>
          </p:nvCxnSpPr>
          <p:spPr>
            <a:xfrm>
              <a:off x="4644008" y="1369918"/>
              <a:ext cx="0" cy="5469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7" name="직선 연결선 656">
            <a:extLst>
              <a:ext uri="{FF2B5EF4-FFF2-40B4-BE49-F238E27FC236}">
                <a16:creationId xmlns:a16="http://schemas.microsoft.com/office/drawing/2014/main" id="{28B5816A-8779-4AD2-83DB-9C1638E8D495}"/>
              </a:ext>
            </a:extLst>
          </p:cNvPr>
          <p:cNvCxnSpPr>
            <a:cxnSpLocks/>
          </p:cNvCxnSpPr>
          <p:nvPr/>
        </p:nvCxnSpPr>
        <p:spPr>
          <a:xfrm>
            <a:off x="3129447" y="5604625"/>
            <a:ext cx="0" cy="2045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직사각형 658">
            <a:extLst>
              <a:ext uri="{FF2B5EF4-FFF2-40B4-BE49-F238E27FC236}">
                <a16:creationId xmlns:a16="http://schemas.microsoft.com/office/drawing/2014/main" id="{981D1C24-3B5E-402A-93F0-9FC9F08D8018}"/>
              </a:ext>
            </a:extLst>
          </p:cNvPr>
          <p:cNvSpPr/>
          <p:nvPr/>
        </p:nvSpPr>
        <p:spPr>
          <a:xfrm>
            <a:off x="1893759" y="6013695"/>
            <a:ext cx="783753" cy="285162"/>
          </a:xfrm>
          <a:prstGeom prst="rect">
            <a:avLst/>
          </a:prstGeom>
          <a:solidFill>
            <a:srgbClr val="CCE6D6"/>
          </a:solidFill>
          <a:ln w="889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7F84F544-835A-4771-BF2D-91499CABA9AF}"/>
              </a:ext>
            </a:extLst>
          </p:cNvPr>
          <p:cNvSpPr txBox="1"/>
          <p:nvPr/>
        </p:nvSpPr>
        <p:spPr>
          <a:xfrm>
            <a:off x="1970447" y="6036448"/>
            <a:ext cx="6367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하나 M" panose="02020603020101020101" pitchFamily="18" charset="-127"/>
                <a:ea typeface="하나 M" panose="02020603020101020101" pitchFamily="18" charset="-127"/>
              </a:rPr>
              <a:t>일반 대화</a:t>
            </a:r>
            <a:endParaRPr lang="en-US" altLang="ko-KR" sz="9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cxnSp>
        <p:nvCxnSpPr>
          <p:cNvPr id="687" name="직선 연결선 686">
            <a:extLst>
              <a:ext uri="{FF2B5EF4-FFF2-40B4-BE49-F238E27FC236}">
                <a16:creationId xmlns:a16="http://schemas.microsoft.com/office/drawing/2014/main" id="{293CD8FC-A020-4199-A0A5-DC9E2592C63B}"/>
              </a:ext>
            </a:extLst>
          </p:cNvPr>
          <p:cNvCxnSpPr>
            <a:cxnSpLocks/>
          </p:cNvCxnSpPr>
          <p:nvPr/>
        </p:nvCxnSpPr>
        <p:spPr>
          <a:xfrm>
            <a:off x="1663945" y="6151864"/>
            <a:ext cx="0" cy="5529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연결선: 꺾임 693">
            <a:extLst>
              <a:ext uri="{FF2B5EF4-FFF2-40B4-BE49-F238E27FC236}">
                <a16:creationId xmlns:a16="http://schemas.microsoft.com/office/drawing/2014/main" id="{93B32D31-FC4E-4405-873E-C974421F1BCF}"/>
              </a:ext>
            </a:extLst>
          </p:cNvPr>
          <p:cNvCxnSpPr>
            <a:stCxn id="648" idx="2"/>
          </p:cNvCxnSpPr>
          <p:nvPr/>
        </p:nvCxnSpPr>
        <p:spPr>
          <a:xfrm rot="5400000">
            <a:off x="2639601" y="5323773"/>
            <a:ext cx="403130" cy="235900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연결선: 꺾임 695">
            <a:extLst>
              <a:ext uri="{FF2B5EF4-FFF2-40B4-BE49-F238E27FC236}">
                <a16:creationId xmlns:a16="http://schemas.microsoft.com/office/drawing/2014/main" id="{5224EE52-EF13-433F-9234-5D019400A960}"/>
              </a:ext>
            </a:extLst>
          </p:cNvPr>
          <p:cNvCxnSpPr>
            <a:stCxn id="644" idx="2"/>
          </p:cNvCxnSpPr>
          <p:nvPr/>
        </p:nvCxnSpPr>
        <p:spPr>
          <a:xfrm rot="5400000">
            <a:off x="2295029" y="5668855"/>
            <a:ext cx="201055" cy="146778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TextBox 696">
            <a:extLst>
              <a:ext uri="{FF2B5EF4-FFF2-40B4-BE49-F238E27FC236}">
                <a16:creationId xmlns:a16="http://schemas.microsoft.com/office/drawing/2014/main" id="{1053973B-3911-451B-AE3A-F0E56E9E0A62}"/>
              </a:ext>
            </a:extLst>
          </p:cNvPr>
          <p:cNvSpPr txBox="1"/>
          <p:nvPr/>
        </p:nvSpPr>
        <p:spPr>
          <a:xfrm>
            <a:off x="3218580" y="2786012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YES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227B7682-4A35-42A2-BFC6-6A5296B1D4A9}"/>
              </a:ext>
            </a:extLst>
          </p:cNvPr>
          <p:cNvSpPr txBox="1"/>
          <p:nvPr/>
        </p:nvSpPr>
        <p:spPr>
          <a:xfrm>
            <a:off x="5165379" y="2395566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NO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30D5692D-C605-4428-B445-ECFEA717B3D8}"/>
              </a:ext>
            </a:extLst>
          </p:cNvPr>
          <p:cNvSpPr txBox="1"/>
          <p:nvPr/>
        </p:nvSpPr>
        <p:spPr>
          <a:xfrm>
            <a:off x="5827064" y="3085248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NO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A0BADD1D-6082-4030-8DFC-D9169620E954}"/>
              </a:ext>
            </a:extLst>
          </p:cNvPr>
          <p:cNvSpPr txBox="1"/>
          <p:nvPr/>
        </p:nvSpPr>
        <p:spPr>
          <a:xfrm>
            <a:off x="6366738" y="3403717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NO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705" name="TextBox 704">
            <a:extLst>
              <a:ext uri="{FF2B5EF4-FFF2-40B4-BE49-F238E27FC236}">
                <a16:creationId xmlns:a16="http://schemas.microsoft.com/office/drawing/2014/main" id="{81AC0C3C-138A-45B1-83D8-DF3AC8411EEE}"/>
              </a:ext>
            </a:extLst>
          </p:cNvPr>
          <p:cNvSpPr txBox="1"/>
          <p:nvPr/>
        </p:nvSpPr>
        <p:spPr>
          <a:xfrm>
            <a:off x="6361127" y="2754444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YES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cxnSp>
        <p:nvCxnSpPr>
          <p:cNvPr id="707" name="연결선: 꺾임 706">
            <a:extLst>
              <a:ext uri="{FF2B5EF4-FFF2-40B4-BE49-F238E27FC236}">
                <a16:creationId xmlns:a16="http://schemas.microsoft.com/office/drawing/2014/main" id="{75029806-B1C0-4BDA-92F0-0983DAF697A7}"/>
              </a:ext>
            </a:extLst>
          </p:cNvPr>
          <p:cNvCxnSpPr>
            <a:stCxn id="463" idx="1"/>
            <a:endCxn id="606" idx="0"/>
          </p:cNvCxnSpPr>
          <p:nvPr/>
        </p:nvCxnSpPr>
        <p:spPr>
          <a:xfrm rot="10800000" flipV="1">
            <a:off x="4785587" y="3591215"/>
            <a:ext cx="556596" cy="93790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9" name="TextBox 708">
            <a:extLst>
              <a:ext uri="{FF2B5EF4-FFF2-40B4-BE49-F238E27FC236}">
                <a16:creationId xmlns:a16="http://schemas.microsoft.com/office/drawing/2014/main" id="{B3979C3E-A84B-4322-A640-DD0B33DB0C13}"/>
              </a:ext>
            </a:extLst>
          </p:cNvPr>
          <p:cNvSpPr txBox="1"/>
          <p:nvPr/>
        </p:nvSpPr>
        <p:spPr>
          <a:xfrm>
            <a:off x="5088654" y="3426437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YES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711" name="TextBox 710">
            <a:extLst>
              <a:ext uri="{FF2B5EF4-FFF2-40B4-BE49-F238E27FC236}">
                <a16:creationId xmlns:a16="http://schemas.microsoft.com/office/drawing/2014/main" id="{5B20F5BE-EA95-446A-B91F-9279A28B31EA}"/>
              </a:ext>
            </a:extLst>
          </p:cNvPr>
          <p:cNvSpPr txBox="1"/>
          <p:nvPr/>
        </p:nvSpPr>
        <p:spPr>
          <a:xfrm>
            <a:off x="1598999" y="3447995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YES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86DD1FA7-1A99-46F2-80FD-793CDB9A782D}"/>
              </a:ext>
            </a:extLst>
          </p:cNvPr>
          <p:cNvSpPr txBox="1"/>
          <p:nvPr/>
        </p:nvSpPr>
        <p:spPr>
          <a:xfrm>
            <a:off x="2412225" y="3866800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NO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C36E1-696F-4A92-8FEF-892B2B5B1E94}"/>
              </a:ext>
            </a:extLst>
          </p:cNvPr>
          <p:cNvSpPr txBox="1"/>
          <p:nvPr/>
        </p:nvSpPr>
        <p:spPr>
          <a:xfrm>
            <a:off x="2903726" y="2520605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latin typeface="하나 M" panose="02020603020101020101" pitchFamily="18" charset="-127"/>
                <a:ea typeface="하나 M" panose="02020603020101020101" pitchFamily="18" charset="-127"/>
              </a:rPr>
              <a:t>로그인여부</a:t>
            </a:r>
            <a:endParaRPr lang="ko-KR" altLang="en-US" sz="9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FDB0376-E6D9-4994-A2A5-65242457100D}"/>
              </a:ext>
            </a:extLst>
          </p:cNvPr>
          <p:cNvCxnSpPr>
            <a:cxnSpLocks/>
            <a:stCxn id="525" idx="2"/>
          </p:cNvCxnSpPr>
          <p:nvPr/>
        </p:nvCxnSpPr>
        <p:spPr>
          <a:xfrm>
            <a:off x="3252386" y="2833149"/>
            <a:ext cx="0" cy="1865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036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10479" y="401784"/>
            <a:ext cx="2297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하나방의 강점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56B5FE-C8C0-469A-BAE4-C4796E69F397}"/>
              </a:ext>
            </a:extLst>
          </p:cNvPr>
          <p:cNvSpPr/>
          <p:nvPr/>
        </p:nvSpPr>
        <p:spPr>
          <a:xfrm>
            <a:off x="107504" y="3350881"/>
            <a:ext cx="8833200" cy="3315269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78A5CF-F416-44A0-9297-38E97CBB915E}"/>
              </a:ext>
            </a:extLst>
          </p:cNvPr>
          <p:cNvSpPr/>
          <p:nvPr/>
        </p:nvSpPr>
        <p:spPr>
          <a:xfrm>
            <a:off x="107504" y="1652974"/>
            <a:ext cx="8821206" cy="1336252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3AF24B-E015-4CE1-A369-1502845E3151}"/>
              </a:ext>
            </a:extLst>
          </p:cNvPr>
          <p:cNvSpPr/>
          <p:nvPr/>
        </p:nvSpPr>
        <p:spPr>
          <a:xfrm>
            <a:off x="251803" y="1412776"/>
            <a:ext cx="2540420" cy="432048"/>
          </a:xfrm>
          <a:prstGeom prst="rect">
            <a:avLst/>
          </a:prstGeom>
          <a:solidFill>
            <a:schemeClr val="bg1"/>
          </a:solidFill>
          <a:ln>
            <a:solidFill>
              <a:srgbClr val="69C4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사업적인 강점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1CB65F-8EF7-4B5F-9D2E-C196E3EB87FC}"/>
              </a:ext>
            </a:extLst>
          </p:cNvPr>
          <p:cNvSpPr txBox="1"/>
          <p:nvPr/>
        </p:nvSpPr>
        <p:spPr>
          <a:xfrm>
            <a:off x="179512" y="1937339"/>
            <a:ext cx="5707012" cy="1030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아파트의 정보를 보고</a:t>
            </a:r>
            <a:r>
              <a:rPr lang="en-US" altLang="ko-KR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그 아파트에 대한 대출한도 조회 가능</a:t>
            </a:r>
            <a:endParaRPr lang="en-US" altLang="ko-KR" sz="1400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고객에게 맞는 아파트를 찾고</a:t>
            </a:r>
            <a:r>
              <a:rPr lang="en-US" altLang="ko-KR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그 아파트에 대한 주택 담보 대출상담 가능</a:t>
            </a:r>
            <a:endParaRPr lang="en-US" altLang="ko-KR" sz="1400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상담한 내용 파일 다운로드 가능</a:t>
            </a:r>
            <a:endParaRPr lang="en-US" altLang="ko-KR" sz="1400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1D8866-83A3-4B33-91E5-536A3923BB8E}"/>
              </a:ext>
            </a:extLst>
          </p:cNvPr>
          <p:cNvSpPr/>
          <p:nvPr/>
        </p:nvSpPr>
        <p:spPr>
          <a:xfrm>
            <a:off x="283958" y="3134858"/>
            <a:ext cx="2540420" cy="432048"/>
          </a:xfrm>
          <a:prstGeom prst="rect">
            <a:avLst/>
          </a:prstGeom>
          <a:solidFill>
            <a:srgbClr val="69C4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기술적인 강점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C63218-DAB5-46FF-8F0D-16CB87C42B5D}"/>
              </a:ext>
            </a:extLst>
          </p:cNvPr>
          <p:cNvSpPr txBox="1"/>
          <p:nvPr/>
        </p:nvSpPr>
        <p:spPr>
          <a:xfrm>
            <a:off x="177919" y="3588063"/>
            <a:ext cx="8468864" cy="2969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DB</a:t>
            </a:r>
            <a:r>
              <a:rPr lang="ko-KR" altLang="en-US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구축 시</a:t>
            </a:r>
            <a:r>
              <a:rPr lang="en-US" altLang="ko-KR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, python</a:t>
            </a:r>
            <a:r>
              <a:rPr lang="ko-KR" altLang="en-US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과 오픈</a:t>
            </a:r>
            <a:r>
              <a:rPr lang="en-US" altLang="ko-KR" sz="1400" dirty="0" err="1">
                <a:latin typeface="나눔스퀘어" panose="020B0600000101010101" pitchFamily="34" charset="-127"/>
                <a:ea typeface="나눔스퀘어" panose="020B0600000101010101" pitchFamily="34" charset="-127"/>
              </a:rPr>
              <a:t>api</a:t>
            </a:r>
            <a:r>
              <a:rPr lang="ko-KR" altLang="en-US" sz="1400" dirty="0" err="1">
                <a:latin typeface="나눔스퀘어" panose="020B0600000101010101" pitchFamily="34" charset="-127"/>
                <a:ea typeface="나눔스퀘어" panose="020B0600000101010101" pitchFamily="34" charset="-127"/>
              </a:rPr>
              <a:t>를</a:t>
            </a:r>
            <a:r>
              <a:rPr lang="ko-KR" altLang="en-US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 연동하여 실제 데이터 추출</a:t>
            </a:r>
            <a:endParaRPr lang="en-US" altLang="ko-KR" sz="1400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AJAX</a:t>
            </a:r>
            <a:r>
              <a:rPr lang="ko-KR" altLang="en-US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를 사용하여 사용자가 지도를 조회하거나</a:t>
            </a:r>
            <a:r>
              <a:rPr lang="en-US" altLang="ko-KR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페이지를 이동함에 있어서 끊기는 느낌이 없도록 개발</a:t>
            </a:r>
            <a:endParaRPr lang="en-US" altLang="ko-KR" sz="1400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카카오로그인</a:t>
            </a:r>
            <a:r>
              <a:rPr lang="ko-KR" altLang="en-US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을 활용하여 손쉽게 접근 가능</a:t>
            </a:r>
            <a:endParaRPr lang="en-US" altLang="ko-KR" sz="1400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Chart</a:t>
            </a:r>
            <a:r>
              <a:rPr lang="ko-KR" altLang="en-US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를 이용하여 실거래가 시각화</a:t>
            </a:r>
            <a:endParaRPr lang="en-US" altLang="ko-KR" sz="1400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latin typeface="나눔스퀘어" panose="020B0600000101010101" pitchFamily="34" charset="-127"/>
                <a:ea typeface="나눔스퀘어" panose="020B0600000101010101" pitchFamily="34" charset="-127"/>
              </a:rPr>
              <a:t>웹소켓</a:t>
            </a:r>
            <a:r>
              <a:rPr lang="ko-KR" altLang="en-US" sz="1400" dirty="0" err="1">
                <a:latin typeface="나눔스퀘어" panose="020B0600000101010101" pitchFamily="34" charset="-127"/>
                <a:ea typeface="나눔스퀘어" panose="020B0600000101010101" pitchFamily="34" charset="-127"/>
              </a:rPr>
              <a:t>을</a:t>
            </a:r>
            <a:r>
              <a:rPr lang="ko-KR" altLang="en-US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 활용하여 실시간 채팅 가능</a:t>
            </a:r>
            <a:endParaRPr lang="en-US" altLang="ko-KR" sz="1400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상담사페이지에 </a:t>
            </a:r>
            <a:r>
              <a:rPr lang="en-US" altLang="ko-KR" sz="1400" b="1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Notification</a:t>
            </a:r>
            <a:r>
              <a:rPr lang="en-US" altLang="ko-KR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기능을 넣어 상담사가 정보 찾기 용이하게 함</a:t>
            </a:r>
            <a:endParaRPr lang="en-US" altLang="ko-KR" sz="1400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Map</a:t>
            </a:r>
            <a:r>
              <a:rPr lang="ko-KR" altLang="en-US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의 </a:t>
            </a:r>
            <a:r>
              <a:rPr lang="en-US" altLang="ko-KR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bounds(</a:t>
            </a:r>
            <a:r>
              <a:rPr lang="ko-KR" altLang="en-US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지도의 영역</a:t>
            </a:r>
            <a:r>
              <a:rPr lang="en-US" altLang="ko-KR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)</a:t>
            </a:r>
            <a:r>
              <a:rPr lang="ko-KR" altLang="en-US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을 이용해 데이터를 가져옴으로써 </a:t>
            </a:r>
            <a:r>
              <a:rPr lang="ko-KR" altLang="en-US" sz="1400" b="1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지연시간 최소화</a:t>
            </a:r>
            <a:endParaRPr lang="en-US" altLang="ko-KR" sz="1400" b="1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상담 기록 조회 시</a:t>
            </a:r>
            <a:r>
              <a:rPr lang="en-US" altLang="ko-KR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sz="1400" dirty="0" err="1">
                <a:latin typeface="나눔스퀘어" panose="020B0600000101010101" pitchFamily="34" charset="-127"/>
                <a:ea typeface="나눔스퀘어" panose="020B0600000101010101" pitchFamily="34" charset="-127"/>
              </a:rPr>
              <a:t>페이징</a:t>
            </a:r>
            <a:r>
              <a:rPr lang="ko-KR" altLang="en-US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 처리를 하여 깔끔한 </a:t>
            </a:r>
            <a:r>
              <a:rPr lang="en-US" altLang="ko-KR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UI</a:t>
            </a:r>
            <a:r>
              <a:rPr lang="ko-KR" altLang="en-US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 제공</a:t>
            </a:r>
            <a:endParaRPr lang="en-US" altLang="ko-KR" sz="1400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대출한도조회 시</a:t>
            </a:r>
            <a:r>
              <a:rPr lang="en-US" altLang="ko-KR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sz="1400" dirty="0" err="1">
                <a:latin typeface="나눔스퀘어" panose="020B0600000101010101" pitchFamily="34" charset="-127"/>
                <a:ea typeface="나눔스퀘어" panose="020B0600000101010101" pitchFamily="34" charset="-127"/>
              </a:rPr>
              <a:t>실거래가를</a:t>
            </a:r>
            <a:r>
              <a:rPr lang="ko-KR" altLang="en-US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 기반으로 금액을 자동 입력 하여</a:t>
            </a:r>
            <a:r>
              <a:rPr lang="en-US" altLang="ko-KR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14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편리성 제공</a:t>
            </a:r>
            <a:endParaRPr lang="en-US" altLang="ko-KR" sz="1400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45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41327" y="2461936"/>
            <a:ext cx="1728192" cy="1868854"/>
            <a:chOff x="3707904" y="643743"/>
            <a:chExt cx="1728192" cy="1868854"/>
          </a:xfrm>
        </p:grpSpPr>
        <p:grpSp>
          <p:nvGrpSpPr>
            <p:cNvPr id="12" name="그룹 11"/>
            <p:cNvGrpSpPr/>
            <p:nvPr/>
          </p:nvGrpSpPr>
          <p:grpSpPr>
            <a:xfrm>
              <a:off x="3707904" y="643743"/>
              <a:ext cx="1728192" cy="1868854"/>
              <a:chOff x="251520" y="908720"/>
              <a:chExt cx="1371600" cy="1483239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251520" y="908720"/>
                <a:ext cx="914400" cy="914400"/>
              </a:xfrm>
              <a:prstGeom prst="ellipse">
                <a:avLst/>
              </a:prstGeom>
              <a:solidFill>
                <a:srgbClr val="009B57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708720" y="1257062"/>
                <a:ext cx="914400" cy="914400"/>
              </a:xfrm>
              <a:prstGeom prst="ellipse">
                <a:avLst/>
              </a:prstGeom>
              <a:solidFill>
                <a:srgbClr val="009B57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35503" y="1704956"/>
                <a:ext cx="687003" cy="687003"/>
              </a:xfrm>
              <a:prstGeom prst="ellipse">
                <a:avLst/>
              </a:prstGeom>
              <a:solidFill>
                <a:srgbClr val="009B57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4040444" y="1347337"/>
              <a:ext cx="10631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</a:rPr>
                <a:t>INDEX</a:t>
              </a:r>
              <a:endPara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FE27B2E-3846-41E6-A606-C9DFD2696D5E}"/>
              </a:ext>
            </a:extLst>
          </p:cNvPr>
          <p:cNvGrpSpPr/>
          <p:nvPr/>
        </p:nvGrpSpPr>
        <p:grpSpPr>
          <a:xfrm>
            <a:off x="4641775" y="1732050"/>
            <a:ext cx="2091032" cy="3508653"/>
            <a:chOff x="4801566" y="2173370"/>
            <a:chExt cx="1760621" cy="297142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C8524D-C7A2-4CFE-8EF3-AC0845F2DF88}"/>
                </a:ext>
              </a:extLst>
            </p:cNvPr>
            <p:cNvSpPr/>
            <p:nvPr/>
          </p:nvSpPr>
          <p:spPr>
            <a:xfrm>
              <a:off x="4801566" y="4830064"/>
              <a:ext cx="1701107" cy="288032"/>
            </a:xfrm>
            <a:prstGeom prst="rect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801566" y="2244235"/>
              <a:ext cx="1701107" cy="288032"/>
            </a:xfrm>
            <a:prstGeom prst="rect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801566" y="2673400"/>
              <a:ext cx="1701107" cy="288032"/>
            </a:xfrm>
            <a:prstGeom prst="rect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801566" y="3102565"/>
              <a:ext cx="1701107" cy="288032"/>
            </a:xfrm>
            <a:prstGeom prst="rect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801566" y="3531730"/>
              <a:ext cx="1701107" cy="288032"/>
            </a:xfrm>
            <a:prstGeom prst="rect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801566" y="3960895"/>
              <a:ext cx="1701107" cy="288032"/>
            </a:xfrm>
            <a:prstGeom prst="rect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801566" y="4390059"/>
              <a:ext cx="1701107" cy="288032"/>
            </a:xfrm>
            <a:prstGeom prst="rect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30624" y="2173370"/>
              <a:ext cx="1731563" cy="297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1. Overview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       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2. </a:t>
              </a:r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하나방이란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 </a:t>
              </a:r>
              <a:endPara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          </a:t>
              </a:r>
            </a:p>
            <a:p>
              <a:pPr>
                <a:lnSpc>
                  <a:spcPct val="150000"/>
                </a:lnSpc>
              </a:pPr>
              <a:endParaRPr lang="en-US" altLang="ko-KR" sz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3.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사용 기술</a:t>
              </a:r>
              <a:endPara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             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4.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하나방의 강점 </a:t>
              </a:r>
              <a:endPara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endPara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r>
                <a:rPr lang="en-US" altLang="ko-KR" sz="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 </a:t>
              </a:r>
            </a:p>
            <a:p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5.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시나리오</a:t>
              </a:r>
              <a:endPara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endPara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endPara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6.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부가 기능     </a:t>
              </a:r>
              <a:endPara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        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7. DB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설계도          </a:t>
              </a:r>
              <a:endPara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E9BEFD-7078-4218-8226-1C32FF2136AE}"/>
              </a:ext>
            </a:extLst>
          </p:cNvPr>
          <p:cNvSpPr/>
          <p:nvPr/>
        </p:nvSpPr>
        <p:spPr>
          <a:xfrm>
            <a:off x="-6982" y="0"/>
            <a:ext cx="52702" cy="685800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DA364C-B517-4AC6-A221-73D50BF5A2C3}"/>
              </a:ext>
            </a:extLst>
          </p:cNvPr>
          <p:cNvSpPr/>
          <p:nvPr/>
        </p:nvSpPr>
        <p:spPr>
          <a:xfrm>
            <a:off x="9091299" y="0"/>
            <a:ext cx="52702" cy="685800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9BCB74-DC15-4CCC-88EF-E68CBA3BCF1D}"/>
              </a:ext>
            </a:extLst>
          </p:cNvPr>
          <p:cNvSpPr/>
          <p:nvPr/>
        </p:nvSpPr>
        <p:spPr>
          <a:xfrm>
            <a:off x="-1396631" y="6805299"/>
            <a:ext cx="10540631" cy="52702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07FEDE-AA07-43F0-88A9-ECD04BAC50A3}"/>
              </a:ext>
            </a:extLst>
          </p:cNvPr>
          <p:cNvSpPr/>
          <p:nvPr/>
        </p:nvSpPr>
        <p:spPr>
          <a:xfrm>
            <a:off x="-1396631" y="0"/>
            <a:ext cx="10540631" cy="52702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1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32503" y="420822"/>
            <a:ext cx="1989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Overview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459891" y="86975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>
                    <a:alpha val="59000"/>
                  </a:srgbClr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프로젝트 배경</a:t>
            </a:r>
          </a:p>
        </p:txBody>
      </p:sp>
      <p:pic>
        <p:nvPicPr>
          <p:cNvPr id="3" name="Picture 4" descr="KB부동산 liiv on">
            <a:extLst>
              <a:ext uri="{FF2B5EF4-FFF2-40B4-BE49-F238E27FC236}">
                <a16:creationId xmlns:a16="http://schemas.microsoft.com/office/drawing/2014/main" id="{9FEF4CC1-4603-4B6B-B1FA-BE2399280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32" y="2611312"/>
            <a:ext cx="1107892" cy="32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6C2998F-E415-4899-833D-27BD02A7EB80}"/>
              </a:ext>
            </a:extLst>
          </p:cNvPr>
          <p:cNvSpPr txBox="1"/>
          <p:nvPr/>
        </p:nvSpPr>
        <p:spPr>
          <a:xfrm>
            <a:off x="4896544" y="3501008"/>
            <a:ext cx="4572000" cy="12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부동산 컨설팅 </a:t>
            </a:r>
            <a:endParaRPr lang="en-US" altLang="ko-KR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이 외 부동산 관련 서비스 </a:t>
            </a:r>
            <a:endParaRPr lang="en-US" altLang="ko-KR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329A85E-2261-4761-9B50-5D5E21E4EC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229" b="41316" l="33666" r="42062">
                        <a14:foregroundMark x1="38321" y1="40402" x2="38321" y2="40402"/>
                        <a14:foregroundMark x1="42062" y1="32176" x2="42062" y2="32176"/>
                        <a14:foregroundMark x1="38155" y1="41316" x2="38155" y2="41316"/>
                      </a14:backgroundRemoval>
                    </a14:imgEffect>
                  </a14:imgLayer>
                </a14:imgProps>
              </a:ext>
            </a:extLst>
          </a:blip>
          <a:srcRect l="32727" t="23614" r="57197" b="57867"/>
          <a:stretch/>
        </p:blipFill>
        <p:spPr>
          <a:xfrm>
            <a:off x="4266506" y="2485116"/>
            <a:ext cx="941126" cy="78652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5F7789-A219-4A81-8FD3-BB8BE0E9A963}"/>
              </a:ext>
            </a:extLst>
          </p:cNvPr>
          <p:cNvSpPr/>
          <p:nvPr/>
        </p:nvSpPr>
        <p:spPr>
          <a:xfrm>
            <a:off x="586809" y="2090472"/>
            <a:ext cx="2775874" cy="1364818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8BD7F0-AE21-4D17-9335-A99829E0E107}"/>
              </a:ext>
            </a:extLst>
          </p:cNvPr>
          <p:cNvSpPr/>
          <p:nvPr/>
        </p:nvSpPr>
        <p:spPr>
          <a:xfrm>
            <a:off x="632144" y="4005924"/>
            <a:ext cx="2775874" cy="1364807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08E892-ACD4-42A8-B129-DC144C2FC06A}"/>
              </a:ext>
            </a:extLst>
          </p:cNvPr>
          <p:cNvSpPr/>
          <p:nvPr/>
        </p:nvSpPr>
        <p:spPr>
          <a:xfrm>
            <a:off x="4079743" y="2097432"/>
            <a:ext cx="4408610" cy="3273299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2C3A07-7E21-4D1C-B69F-DAC6B2F0A768}"/>
              </a:ext>
            </a:extLst>
          </p:cNvPr>
          <p:cNvSpPr/>
          <p:nvPr/>
        </p:nvSpPr>
        <p:spPr>
          <a:xfrm>
            <a:off x="979033" y="1880116"/>
            <a:ext cx="2115143" cy="449655"/>
          </a:xfrm>
          <a:prstGeom prst="rect">
            <a:avLst/>
          </a:prstGeom>
          <a:solidFill>
            <a:schemeClr val="bg1"/>
          </a:solidFill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KB국민은행 로고">
            <a:extLst>
              <a:ext uri="{FF2B5EF4-FFF2-40B4-BE49-F238E27FC236}">
                <a16:creationId xmlns:a16="http://schemas.microsoft.com/office/drawing/2014/main" id="{BC1ADB4C-6238-41AF-9B7B-21F32431F1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" t="33109" r="-1877" b="29043"/>
          <a:stretch/>
        </p:blipFill>
        <p:spPr bwMode="auto">
          <a:xfrm>
            <a:off x="1264170" y="1934627"/>
            <a:ext cx="1556004" cy="34063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6ECB10-FAF7-46A3-9B3F-467FCE2A2596}"/>
              </a:ext>
            </a:extLst>
          </p:cNvPr>
          <p:cNvSpPr/>
          <p:nvPr/>
        </p:nvSpPr>
        <p:spPr>
          <a:xfrm>
            <a:off x="979033" y="3716808"/>
            <a:ext cx="2115143" cy="449655"/>
          </a:xfrm>
          <a:prstGeom prst="rect">
            <a:avLst/>
          </a:prstGeom>
          <a:solidFill>
            <a:schemeClr val="bg1"/>
          </a:solidFill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우리은행 로고">
            <a:extLst>
              <a:ext uri="{FF2B5EF4-FFF2-40B4-BE49-F238E27FC236}">
                <a16:creationId xmlns:a16="http://schemas.microsoft.com/office/drawing/2014/main" id="{79069367-3704-442E-A4CC-8C89CAD15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111" y="3774665"/>
            <a:ext cx="936986" cy="3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5E9E14-34AA-4571-B011-3FFD6138D4F8}"/>
              </a:ext>
            </a:extLst>
          </p:cNvPr>
          <p:cNvSpPr/>
          <p:nvPr/>
        </p:nvSpPr>
        <p:spPr>
          <a:xfrm>
            <a:off x="5226476" y="1876580"/>
            <a:ext cx="2115143" cy="449655"/>
          </a:xfrm>
          <a:prstGeom prst="rect">
            <a:avLst/>
          </a:prstGeom>
          <a:solidFill>
            <a:schemeClr val="bg1"/>
          </a:solidFill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하나은행 하나더적금 1년 최대 5.01% 2월 5일까지 가입 가능합니다 : 네이버 블로그">
            <a:extLst>
              <a:ext uri="{FF2B5EF4-FFF2-40B4-BE49-F238E27FC236}">
                <a16:creationId xmlns:a16="http://schemas.microsoft.com/office/drawing/2014/main" id="{9192BB7B-84E5-49B7-A3E5-8A692DBC1A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0" b="26620"/>
          <a:stretch/>
        </p:blipFill>
        <p:spPr bwMode="auto">
          <a:xfrm>
            <a:off x="5757891" y="1916060"/>
            <a:ext cx="1219921" cy="3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303382-77C3-43D7-A3F1-8FF5E8AEBABC}"/>
              </a:ext>
            </a:extLst>
          </p:cNvPr>
          <p:cNvSpPr txBox="1"/>
          <p:nvPr/>
        </p:nvSpPr>
        <p:spPr>
          <a:xfrm>
            <a:off x="5129805" y="2606896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95B47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“</a:t>
            </a:r>
            <a:r>
              <a:rPr lang="ko-KR" altLang="en-US" dirty="0">
                <a:solidFill>
                  <a:srgbClr val="095B47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복잡한 부동산 관리</a:t>
            </a:r>
            <a:r>
              <a:rPr lang="en-US" altLang="ko-KR" dirty="0">
                <a:solidFill>
                  <a:srgbClr val="095B47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6988A-7F9B-49D6-BD76-8F60F8B1D4A2}"/>
              </a:ext>
            </a:extLst>
          </p:cNvPr>
          <p:cNvSpPr txBox="1"/>
          <p:nvPr/>
        </p:nvSpPr>
        <p:spPr>
          <a:xfrm>
            <a:off x="5151473" y="2900128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95B47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 </a:t>
            </a:r>
            <a:r>
              <a:rPr lang="ko-KR" altLang="en-US" dirty="0">
                <a:solidFill>
                  <a:srgbClr val="095B47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실질적인 자문이 필요하네</a:t>
            </a:r>
            <a:r>
              <a:rPr lang="en-US" altLang="ko-KR" dirty="0">
                <a:solidFill>
                  <a:srgbClr val="095B47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!”</a:t>
            </a:r>
          </a:p>
        </p:txBody>
      </p:sp>
      <p:pic>
        <p:nvPicPr>
          <p:cNvPr id="10" name="그래픽 9" descr="닫기">
            <a:extLst>
              <a:ext uri="{FF2B5EF4-FFF2-40B4-BE49-F238E27FC236}">
                <a16:creationId xmlns:a16="http://schemas.microsoft.com/office/drawing/2014/main" id="{EB6124C7-1E1A-4525-9263-2EB0B6DC25F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7637" y="4462675"/>
            <a:ext cx="303333" cy="303333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73652067-3421-4307-AD68-12BB275E7ECE}"/>
              </a:ext>
            </a:extLst>
          </p:cNvPr>
          <p:cNvSpPr/>
          <p:nvPr/>
        </p:nvSpPr>
        <p:spPr>
          <a:xfrm>
            <a:off x="6373433" y="4086359"/>
            <a:ext cx="255326" cy="246220"/>
          </a:xfrm>
          <a:prstGeom prst="ellipse">
            <a:avLst/>
          </a:prstGeom>
          <a:noFill/>
          <a:ln w="38100">
            <a:solidFill>
              <a:srgbClr val="095B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832AFC3-E057-4181-98E1-8E4DBFDF49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0524" y="4574547"/>
            <a:ext cx="2479113" cy="38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3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5" grpId="0" animBg="1"/>
      <p:bldP spid="18" grpId="0" animBg="1"/>
      <p:bldP spid="2" grpId="0"/>
      <p:bldP spid="8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FE58A22A-6FE2-40F0-B11A-1141316EAFDF}"/>
              </a:ext>
            </a:extLst>
          </p:cNvPr>
          <p:cNvSpPr>
            <a:spLocks noChangeAspect="1"/>
          </p:cNvSpPr>
          <p:nvPr/>
        </p:nvSpPr>
        <p:spPr>
          <a:xfrm>
            <a:off x="472186" y="2476380"/>
            <a:ext cx="2902447" cy="2772000"/>
          </a:xfrm>
          <a:prstGeom prst="ellipse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3063ABA-73BF-4B65-BA62-39E4D6F70D51}"/>
              </a:ext>
            </a:extLst>
          </p:cNvPr>
          <p:cNvSpPr>
            <a:spLocks noChangeAspect="1"/>
          </p:cNvSpPr>
          <p:nvPr/>
        </p:nvSpPr>
        <p:spPr>
          <a:xfrm>
            <a:off x="3178496" y="2476380"/>
            <a:ext cx="2902447" cy="2772000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87E7609-6DD1-4BD0-8E16-7EA04795AD87}"/>
              </a:ext>
            </a:extLst>
          </p:cNvPr>
          <p:cNvSpPr>
            <a:spLocks noChangeAspect="1"/>
          </p:cNvSpPr>
          <p:nvPr/>
        </p:nvSpPr>
        <p:spPr>
          <a:xfrm>
            <a:off x="5796136" y="2476380"/>
            <a:ext cx="2902447" cy="2772000"/>
          </a:xfrm>
          <a:prstGeom prst="ellipse">
            <a:avLst/>
          </a:prstGeom>
          <a:solidFill>
            <a:srgbClr val="69C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41020" y="388776"/>
            <a:ext cx="2044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하나방이란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459891" y="86975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>
                    <a:alpha val="59000"/>
                  </a:srgbClr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프로젝트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A4095E-B819-44C7-86C6-DF87EA9639E5}"/>
              </a:ext>
            </a:extLst>
          </p:cNvPr>
          <p:cNvSpPr txBox="1"/>
          <p:nvPr/>
        </p:nvSpPr>
        <p:spPr>
          <a:xfrm>
            <a:off x="3769535" y="1376122"/>
            <a:ext cx="1604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9D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하나</a:t>
            </a:r>
            <a:r>
              <a:rPr lang="ko-KR" altLang="en-US" sz="4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9C49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방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0C051D-3E7C-45E6-A815-4C87F76ADCEB}"/>
              </a:ext>
            </a:extLst>
          </p:cNvPr>
          <p:cNvSpPr txBox="1"/>
          <p:nvPr/>
        </p:nvSpPr>
        <p:spPr>
          <a:xfrm>
            <a:off x="750040" y="5370835"/>
            <a:ext cx="234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실거래가 정보를 제공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F10C5-CEA7-4487-A572-DCB748758320}"/>
              </a:ext>
            </a:extLst>
          </p:cNvPr>
          <p:cNvSpPr txBox="1"/>
          <p:nvPr/>
        </p:nvSpPr>
        <p:spPr>
          <a:xfrm>
            <a:off x="3801479" y="5370835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대출 한도 조회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6256-AB70-4D7B-81B4-D0A6F921616B}"/>
              </a:ext>
            </a:extLst>
          </p:cNvPr>
          <p:cNvSpPr txBox="1"/>
          <p:nvPr/>
        </p:nvSpPr>
        <p:spPr>
          <a:xfrm>
            <a:off x="6662589" y="5370835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온라인 상담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FE58D55-FC02-4205-A1C3-BD1170DE5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41" y="3140500"/>
            <a:ext cx="1440000" cy="144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942EFED-F639-4DF3-B6F9-19CE3ABA9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732" y="3163360"/>
            <a:ext cx="1440000" cy="1440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7918014-7F35-4536-8A76-78DF8330BA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415" y="3240776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1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38910" y="401838"/>
            <a:ext cx="1782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사용 기술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8277B0-DAD1-4FBB-8FCF-7BE37872B27F}"/>
              </a:ext>
            </a:extLst>
          </p:cNvPr>
          <p:cNvSpPr/>
          <p:nvPr/>
        </p:nvSpPr>
        <p:spPr>
          <a:xfrm>
            <a:off x="131433" y="1411827"/>
            <a:ext cx="8700322" cy="921391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0A4EA9-56FE-4319-AE0C-D030DAD7ADDC}"/>
              </a:ext>
            </a:extLst>
          </p:cNvPr>
          <p:cNvSpPr/>
          <p:nvPr/>
        </p:nvSpPr>
        <p:spPr>
          <a:xfrm>
            <a:off x="312245" y="1171629"/>
            <a:ext cx="2540420" cy="432048"/>
          </a:xfrm>
          <a:prstGeom prst="rect">
            <a:avLst/>
          </a:prstGeom>
          <a:solidFill>
            <a:schemeClr val="bg1"/>
          </a:solidFill>
          <a:ln>
            <a:solidFill>
              <a:srgbClr val="69C4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언어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4BE7C21-20DC-4469-BD24-82520BA547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2" t="17859" r="17949" b="17859"/>
          <a:stretch/>
        </p:blipFill>
        <p:spPr>
          <a:xfrm>
            <a:off x="5317844" y="3953578"/>
            <a:ext cx="599700" cy="594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6D4DEF5-3FCF-4A80-8E7E-35D0C7BF18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684" y="5902395"/>
            <a:ext cx="756000" cy="756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BA887C2-29B2-4D34-93E9-3C0D6A5FCF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7" y="1631153"/>
            <a:ext cx="509000" cy="594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3CFE8B-D47B-4CE9-9613-B3D94CE980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044" y="1626354"/>
            <a:ext cx="594000" cy="594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83996B4-EBB2-4562-8014-F278AE39011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639" y="1626354"/>
            <a:ext cx="392018" cy="594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B9FD76F-2780-4EC6-ABFD-2084AEBC377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5" y="5755998"/>
            <a:ext cx="1129386" cy="112938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40FC6413-0428-4D89-9B4D-E37F5D44DEE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2"/>
          <a:stretch/>
        </p:blipFill>
        <p:spPr>
          <a:xfrm>
            <a:off x="3116449" y="3953578"/>
            <a:ext cx="707998" cy="594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28A5F1D-83F2-445B-A9B2-C0599D73716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38" y="1626681"/>
            <a:ext cx="754440" cy="594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93647BA6-F437-413D-B3E9-5C890855E83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" t="10827" r="2426" b="15780"/>
          <a:stretch/>
        </p:blipFill>
        <p:spPr>
          <a:xfrm>
            <a:off x="949254" y="3953578"/>
            <a:ext cx="742786" cy="594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B0E458F-4231-474F-A581-5DC70DBA367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577" y="5925009"/>
            <a:ext cx="756000" cy="756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65FDF9BC-39EA-40BA-9737-EEB7A04C128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159" y="3988236"/>
            <a:ext cx="524683" cy="524683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FC6887-6B72-4535-807B-49DA518CEA11}"/>
              </a:ext>
            </a:extLst>
          </p:cNvPr>
          <p:cNvSpPr/>
          <p:nvPr/>
        </p:nvSpPr>
        <p:spPr>
          <a:xfrm>
            <a:off x="98591" y="3718166"/>
            <a:ext cx="8700322" cy="942957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97D0DCF-24D2-4B25-B5B3-B838743B6163}"/>
              </a:ext>
            </a:extLst>
          </p:cNvPr>
          <p:cNvSpPr/>
          <p:nvPr/>
        </p:nvSpPr>
        <p:spPr>
          <a:xfrm>
            <a:off x="279403" y="3477969"/>
            <a:ext cx="2540420" cy="432048"/>
          </a:xfrm>
          <a:prstGeom prst="rect">
            <a:avLst/>
          </a:prstGeom>
          <a:solidFill>
            <a:srgbClr val="69C49C"/>
          </a:solidFill>
          <a:ln>
            <a:solidFill>
              <a:srgbClr val="69C4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프레임워크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AD6093-64D3-4DB3-8359-74D71BCCF7F4}"/>
              </a:ext>
            </a:extLst>
          </p:cNvPr>
          <p:cNvSpPr/>
          <p:nvPr/>
        </p:nvSpPr>
        <p:spPr>
          <a:xfrm>
            <a:off x="202577" y="5734520"/>
            <a:ext cx="8700322" cy="942957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00D9F1E-A40C-445B-8A7D-7FAEAB2D63D4}"/>
              </a:ext>
            </a:extLst>
          </p:cNvPr>
          <p:cNvSpPr/>
          <p:nvPr/>
        </p:nvSpPr>
        <p:spPr>
          <a:xfrm>
            <a:off x="355102" y="5470347"/>
            <a:ext cx="1226257" cy="432048"/>
          </a:xfrm>
          <a:prstGeom prst="rect">
            <a:avLst/>
          </a:prstGeom>
          <a:solidFill>
            <a:schemeClr val="bg1"/>
          </a:solidFill>
          <a:ln>
            <a:solidFill>
              <a:srgbClr val="69C4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DB</a:t>
            </a:r>
            <a:endParaRPr lang="ko-KR" altLang="en-US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CEAC248-5734-4D92-BFCF-FFB9F8C6394E}"/>
              </a:ext>
            </a:extLst>
          </p:cNvPr>
          <p:cNvSpPr/>
          <p:nvPr/>
        </p:nvSpPr>
        <p:spPr>
          <a:xfrm>
            <a:off x="3651404" y="5496492"/>
            <a:ext cx="1226257" cy="432048"/>
          </a:xfrm>
          <a:prstGeom prst="rect">
            <a:avLst/>
          </a:prstGeom>
          <a:solidFill>
            <a:schemeClr val="bg1"/>
          </a:solidFill>
          <a:ln>
            <a:solidFill>
              <a:srgbClr val="69C4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형상관리</a:t>
            </a:r>
            <a:endParaRPr lang="ko-KR" altLang="en-US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38397F5-AF44-46F5-887D-BAA30D854F79}"/>
              </a:ext>
            </a:extLst>
          </p:cNvPr>
          <p:cNvSpPr/>
          <p:nvPr/>
        </p:nvSpPr>
        <p:spPr>
          <a:xfrm>
            <a:off x="6613545" y="5496492"/>
            <a:ext cx="1226257" cy="432048"/>
          </a:xfrm>
          <a:prstGeom prst="rect">
            <a:avLst/>
          </a:prstGeom>
          <a:solidFill>
            <a:schemeClr val="bg1"/>
          </a:solidFill>
          <a:ln>
            <a:solidFill>
              <a:srgbClr val="69C4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서버</a:t>
            </a:r>
          </a:p>
        </p:txBody>
      </p:sp>
      <p:pic>
        <p:nvPicPr>
          <p:cNvPr id="1030" name="Picture 6" descr="보도 자료 | Atlassian">
            <a:extLst>
              <a:ext uri="{FF2B5EF4-FFF2-40B4-BE49-F238E27FC236}">
                <a16:creationId xmlns:a16="http://schemas.microsoft.com/office/drawing/2014/main" id="{6632674E-F547-4BDC-B381-7E692E51E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307" y="6173776"/>
            <a:ext cx="1665067" cy="23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1384F83-7933-4099-B45E-B3372A593133}"/>
              </a:ext>
            </a:extLst>
          </p:cNvPr>
          <p:cNvCxnSpPr/>
          <p:nvPr/>
        </p:nvCxnSpPr>
        <p:spPr>
          <a:xfrm>
            <a:off x="2554912" y="5734520"/>
            <a:ext cx="0" cy="942957"/>
          </a:xfrm>
          <a:prstGeom prst="line">
            <a:avLst/>
          </a:prstGeom>
          <a:ln>
            <a:solidFill>
              <a:srgbClr val="69C4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52246E3-FE6A-4037-9151-D4DCB0C65D3F}"/>
              </a:ext>
            </a:extLst>
          </p:cNvPr>
          <p:cNvCxnSpPr/>
          <p:nvPr/>
        </p:nvCxnSpPr>
        <p:spPr>
          <a:xfrm>
            <a:off x="6227320" y="5734520"/>
            <a:ext cx="0" cy="942957"/>
          </a:xfrm>
          <a:prstGeom prst="line">
            <a:avLst/>
          </a:prstGeom>
          <a:ln>
            <a:solidFill>
              <a:srgbClr val="69C4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BE6E7A19-22EB-4493-A468-4B3B6A23DC99}"/>
              </a:ext>
            </a:extLst>
          </p:cNvPr>
          <p:cNvSpPr/>
          <p:nvPr/>
        </p:nvSpPr>
        <p:spPr>
          <a:xfrm>
            <a:off x="7406353" y="1549601"/>
            <a:ext cx="752259" cy="747507"/>
          </a:xfrm>
          <a:prstGeom prst="ellipse">
            <a:avLst/>
          </a:prstGeom>
          <a:noFill/>
          <a:ln>
            <a:solidFill>
              <a:srgbClr val="E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DD91350-2483-46C0-951B-8D28FFA3D8C7}"/>
              </a:ext>
            </a:extLst>
          </p:cNvPr>
          <p:cNvSpPr/>
          <p:nvPr/>
        </p:nvSpPr>
        <p:spPr>
          <a:xfrm>
            <a:off x="7399372" y="3860116"/>
            <a:ext cx="752259" cy="747507"/>
          </a:xfrm>
          <a:prstGeom prst="ellipse">
            <a:avLst/>
          </a:prstGeom>
          <a:noFill/>
          <a:ln>
            <a:solidFill>
              <a:srgbClr val="E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441EF6-911E-4D80-B3E2-E88482F0E3E4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64228" b="44918"/>
          <a:stretch/>
        </p:blipFill>
        <p:spPr>
          <a:xfrm>
            <a:off x="40987" y="2621037"/>
            <a:ext cx="3074395" cy="5954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A53BD2-E095-403A-BC1E-F6911A44001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54849" y="2694451"/>
            <a:ext cx="2936416" cy="4870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89C434-5E8D-4B1F-9623-78119BEF1AF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40949" y="2694452"/>
            <a:ext cx="2588136" cy="48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2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89956" y="401784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DB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설계도   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44D1B7-7029-4046-8A15-8CC0801F8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59" y="1462329"/>
            <a:ext cx="3928002" cy="22318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5C3F15F-52C3-4504-8038-F18A7BCA1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372" y="1458112"/>
            <a:ext cx="3478531" cy="23586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5C1DEF-3096-4D15-9A94-0E9F532A1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880547"/>
            <a:ext cx="5268237" cy="15151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6FD8FE0-06C1-4145-9924-353E499F17FA}"/>
              </a:ext>
            </a:extLst>
          </p:cNvPr>
          <p:cNvSpPr/>
          <p:nvPr/>
        </p:nvSpPr>
        <p:spPr>
          <a:xfrm>
            <a:off x="107504" y="1325114"/>
            <a:ext cx="4427490" cy="2593134"/>
          </a:xfrm>
          <a:prstGeom prst="rect">
            <a:avLst/>
          </a:prstGeom>
          <a:noFill/>
          <a:ln>
            <a:solidFill>
              <a:srgbClr val="C6E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14F024-0FB3-44D8-96D0-DD05C27A163C}"/>
              </a:ext>
            </a:extLst>
          </p:cNvPr>
          <p:cNvSpPr/>
          <p:nvPr/>
        </p:nvSpPr>
        <p:spPr>
          <a:xfrm>
            <a:off x="108350" y="3502174"/>
            <a:ext cx="2564328" cy="421858"/>
          </a:xfrm>
          <a:prstGeom prst="rect">
            <a:avLst/>
          </a:prstGeom>
          <a:solidFill>
            <a:schemeClr val="bg1"/>
          </a:solidFill>
          <a:ln>
            <a:solidFill>
              <a:srgbClr val="C6E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아파트 관련 테이블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AD4D58-1B6F-4751-B595-4F5AF6833329}"/>
              </a:ext>
            </a:extLst>
          </p:cNvPr>
          <p:cNvSpPr/>
          <p:nvPr/>
        </p:nvSpPr>
        <p:spPr>
          <a:xfrm>
            <a:off x="4526677" y="1325114"/>
            <a:ext cx="4427490" cy="2593134"/>
          </a:xfrm>
          <a:prstGeom prst="rect">
            <a:avLst/>
          </a:prstGeom>
          <a:noFill/>
          <a:ln>
            <a:solidFill>
              <a:srgbClr val="C6E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61CB39-E373-4894-BA35-FE884EF2EC5F}"/>
              </a:ext>
            </a:extLst>
          </p:cNvPr>
          <p:cNvSpPr/>
          <p:nvPr/>
        </p:nvSpPr>
        <p:spPr>
          <a:xfrm>
            <a:off x="4534994" y="3464153"/>
            <a:ext cx="2564328" cy="462451"/>
          </a:xfrm>
          <a:prstGeom prst="rect">
            <a:avLst/>
          </a:prstGeom>
          <a:solidFill>
            <a:schemeClr val="bg1"/>
          </a:solidFill>
          <a:ln>
            <a:solidFill>
              <a:srgbClr val="C6E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상담 관련 테이블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1B92293-CB38-4F1C-8892-16EEA5F2C4CF}"/>
              </a:ext>
            </a:extLst>
          </p:cNvPr>
          <p:cNvGrpSpPr/>
          <p:nvPr/>
        </p:nvGrpSpPr>
        <p:grpSpPr>
          <a:xfrm>
            <a:off x="102311" y="3926604"/>
            <a:ext cx="8851856" cy="2256318"/>
            <a:chOff x="113984" y="3918248"/>
            <a:chExt cx="8840183" cy="259313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AD2F377-4860-4E1A-88D4-2AA564E4C7DE}"/>
                </a:ext>
              </a:extLst>
            </p:cNvPr>
            <p:cNvSpPr/>
            <p:nvPr/>
          </p:nvSpPr>
          <p:spPr>
            <a:xfrm>
              <a:off x="117799" y="3918248"/>
              <a:ext cx="8836368" cy="2593134"/>
            </a:xfrm>
            <a:prstGeom prst="rect">
              <a:avLst/>
            </a:prstGeom>
            <a:noFill/>
            <a:ln>
              <a:solidFill>
                <a:srgbClr val="C6E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DD3561E-25F7-40C0-9188-D192DDEF3EDB}"/>
                </a:ext>
              </a:extLst>
            </p:cNvPr>
            <p:cNvSpPr/>
            <p:nvPr/>
          </p:nvSpPr>
          <p:spPr>
            <a:xfrm>
              <a:off x="113984" y="5960051"/>
              <a:ext cx="2573008" cy="5371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6E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LTV </a:t>
              </a:r>
              <a:r>
                <a:rPr lang="ko-KR" altLang="en-US" dirty="0">
                  <a:solidFill>
                    <a:schemeClr val="tx1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관련 테이블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F1014E4-A6AD-44AF-9188-A8CDB51A57B3}"/>
              </a:ext>
            </a:extLst>
          </p:cNvPr>
          <p:cNvSpPr txBox="1"/>
          <p:nvPr/>
        </p:nvSpPr>
        <p:spPr>
          <a:xfrm>
            <a:off x="160594" y="6362184"/>
            <a:ext cx="7895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LTV(Loan TO Value)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는 </a:t>
            </a:r>
            <a:r>
              <a:rPr lang="ko-KR" altLang="en-US" sz="1100" dirty="0">
                <a:highlight>
                  <a:srgbClr val="C6E8D9"/>
                </a:highlight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담보 대비 대출금액의 비율을 나타내는 지표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로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주로 주택 담보 대출의 대출가능 금액을 산출할 때 사용합니다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.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예를 들어 주택 가격이 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2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억이고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, LTV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가 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70%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라면 대출액의 최대한도는 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1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억 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4000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만원이 됩니다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.</a:t>
            </a:r>
            <a:endParaRPr lang="ko-KR" altLang="en-US" sz="11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CEA4C45-9DF9-4A32-A2BA-FB720ABB8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378" y="3995988"/>
            <a:ext cx="2798484" cy="20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3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45845" y="367683"/>
            <a:ext cx="2520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하나방의 강점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97CB6F45-644E-4597-9AC9-BBEEFEF780C6}"/>
              </a:ext>
            </a:extLst>
          </p:cNvPr>
          <p:cNvSpPr/>
          <p:nvPr/>
        </p:nvSpPr>
        <p:spPr>
          <a:xfrm>
            <a:off x="3192520" y="2392322"/>
            <a:ext cx="2429733" cy="24485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F2A7CE3D-E573-4EF0-AC32-13B3C345002B}"/>
              </a:ext>
            </a:extLst>
          </p:cNvPr>
          <p:cNvSpPr/>
          <p:nvPr/>
        </p:nvSpPr>
        <p:spPr>
          <a:xfrm>
            <a:off x="3286695" y="2487225"/>
            <a:ext cx="2241382" cy="225870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1" name="원호 80">
            <a:extLst>
              <a:ext uri="{FF2B5EF4-FFF2-40B4-BE49-F238E27FC236}">
                <a16:creationId xmlns:a16="http://schemas.microsoft.com/office/drawing/2014/main" id="{B75A4EA0-7799-4902-9E6E-C7647C0FAC8A}"/>
              </a:ext>
            </a:extLst>
          </p:cNvPr>
          <p:cNvSpPr/>
          <p:nvPr/>
        </p:nvSpPr>
        <p:spPr>
          <a:xfrm>
            <a:off x="2858196" y="2055414"/>
            <a:ext cx="3103089" cy="3127076"/>
          </a:xfrm>
          <a:prstGeom prst="arc">
            <a:avLst>
              <a:gd name="adj1" fmla="val 7413051"/>
              <a:gd name="adj2" fmla="val 3346115"/>
            </a:avLst>
          </a:prstGeom>
          <a:ln w="57150">
            <a:solidFill>
              <a:srgbClr val="69C4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1130B00-C7E8-4E4B-935A-168DB5225EDF}"/>
              </a:ext>
            </a:extLst>
          </p:cNvPr>
          <p:cNvGrpSpPr/>
          <p:nvPr/>
        </p:nvGrpSpPr>
        <p:grpSpPr>
          <a:xfrm>
            <a:off x="-443998" y="4848997"/>
            <a:ext cx="6521367" cy="1446891"/>
            <a:chOff x="30575" y="5492571"/>
            <a:chExt cx="8117859" cy="1787288"/>
          </a:xfrm>
          <a:solidFill>
            <a:schemeClr val="bg1"/>
          </a:solidFill>
        </p:grpSpPr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CB259973-5DB4-492F-8204-E3DF55405803}"/>
                </a:ext>
              </a:extLst>
            </p:cNvPr>
            <p:cNvSpPr/>
            <p:nvPr/>
          </p:nvSpPr>
          <p:spPr>
            <a:xfrm>
              <a:off x="3989062" y="5495400"/>
              <a:ext cx="1413547" cy="1784459"/>
            </a:xfrm>
            <a:prstGeom prst="arc">
              <a:avLst>
                <a:gd name="adj1" fmla="val 17307918"/>
                <a:gd name="adj2" fmla="val 5513752"/>
              </a:avLst>
            </a:prstGeom>
            <a:noFill/>
            <a:ln w="57150">
              <a:solidFill>
                <a:srgbClr val="69C4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rgbClr val="69C49C"/>
                </a:solidFill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2B6A8313-C28B-4F40-BEC4-B1FAB3AF77C6}"/>
                </a:ext>
              </a:extLst>
            </p:cNvPr>
            <p:cNvCxnSpPr/>
            <p:nvPr/>
          </p:nvCxnSpPr>
          <p:spPr>
            <a:xfrm>
              <a:off x="30575" y="7279859"/>
              <a:ext cx="4644001" cy="0"/>
            </a:xfrm>
            <a:prstGeom prst="line">
              <a:avLst/>
            </a:prstGeom>
            <a:grpFill/>
            <a:ln w="57150">
              <a:solidFill>
                <a:srgbClr val="69C4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원호 48">
              <a:extLst>
                <a:ext uri="{FF2B5EF4-FFF2-40B4-BE49-F238E27FC236}">
                  <a16:creationId xmlns:a16="http://schemas.microsoft.com/office/drawing/2014/main" id="{B61E19D4-3B25-43C8-92EE-EF0E84AE5581}"/>
                </a:ext>
              </a:extLst>
            </p:cNvPr>
            <p:cNvSpPr/>
            <p:nvPr/>
          </p:nvSpPr>
          <p:spPr>
            <a:xfrm flipH="1">
              <a:off x="6736820" y="5492571"/>
              <a:ext cx="1411614" cy="1784458"/>
            </a:xfrm>
            <a:prstGeom prst="arc">
              <a:avLst>
                <a:gd name="adj1" fmla="val 17254311"/>
                <a:gd name="adj2" fmla="val 5504376"/>
              </a:avLst>
            </a:prstGeom>
            <a:noFill/>
            <a:ln w="57150">
              <a:solidFill>
                <a:srgbClr val="69C4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rgbClr val="69C49C"/>
                </a:solidFill>
              </a:endParaRPr>
            </a:p>
          </p:txBody>
        </p:sp>
      </p:grp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78E5C1-8B81-4C94-863D-C5750A3B8B9F}"/>
              </a:ext>
            </a:extLst>
          </p:cNvPr>
          <p:cNvCxnSpPr>
            <a:cxnSpLocks/>
          </p:cNvCxnSpPr>
          <p:nvPr/>
        </p:nvCxnSpPr>
        <p:spPr>
          <a:xfrm flipH="1">
            <a:off x="5491921" y="6291486"/>
            <a:ext cx="3752368" cy="1122"/>
          </a:xfrm>
          <a:prstGeom prst="line">
            <a:avLst/>
          </a:prstGeom>
          <a:solidFill>
            <a:schemeClr val="bg1"/>
          </a:solidFill>
          <a:ln w="57150">
            <a:solidFill>
              <a:srgbClr val="69C4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782FC346-38EA-4907-B2A7-279FAA7CC56B}"/>
              </a:ext>
            </a:extLst>
          </p:cNvPr>
          <p:cNvSpPr/>
          <p:nvPr/>
        </p:nvSpPr>
        <p:spPr>
          <a:xfrm>
            <a:off x="3286695" y="2239296"/>
            <a:ext cx="283088" cy="285277"/>
          </a:xfrm>
          <a:prstGeom prst="ellipse">
            <a:avLst/>
          </a:prstGeom>
          <a:solidFill>
            <a:srgbClr val="FF7C80"/>
          </a:solidFill>
          <a:ln>
            <a:solidFill>
              <a:srgbClr val="C6E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6D5D347-9E53-416D-BE1E-FBEB720C828A}"/>
              </a:ext>
            </a:extLst>
          </p:cNvPr>
          <p:cNvGrpSpPr/>
          <p:nvPr/>
        </p:nvGrpSpPr>
        <p:grpSpPr>
          <a:xfrm>
            <a:off x="1667544" y="1670270"/>
            <a:ext cx="1485880" cy="745927"/>
            <a:chOff x="2447781" y="1495669"/>
            <a:chExt cx="1849638" cy="921414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6D4227D5-CF22-40B6-954A-019423343798}"/>
                </a:ext>
              </a:extLst>
            </p:cNvPr>
            <p:cNvSpPr/>
            <p:nvPr/>
          </p:nvSpPr>
          <p:spPr>
            <a:xfrm rot="8100000">
              <a:off x="4136832" y="1587738"/>
              <a:ext cx="160587" cy="829345"/>
            </a:xfrm>
            <a:prstGeom prst="triangle">
              <a:avLst/>
            </a:prstGeom>
            <a:solidFill>
              <a:srgbClr val="C6E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7" name="모서리가 둥근 직사각형 15">
              <a:extLst>
                <a:ext uri="{FF2B5EF4-FFF2-40B4-BE49-F238E27FC236}">
                  <a16:creationId xmlns:a16="http://schemas.microsoft.com/office/drawing/2014/main" id="{4108CBCB-D668-4BD3-8AB3-8B41E88B89CA}"/>
                </a:ext>
              </a:extLst>
            </p:cNvPr>
            <p:cNvSpPr/>
            <p:nvPr/>
          </p:nvSpPr>
          <p:spPr>
            <a:xfrm>
              <a:off x="2447781" y="1495669"/>
              <a:ext cx="1717500" cy="533399"/>
            </a:xfrm>
            <a:prstGeom prst="roundRect">
              <a:avLst>
                <a:gd name="adj" fmla="val 50000"/>
              </a:avLst>
            </a:prstGeom>
            <a:solidFill>
              <a:srgbClr val="FF7C80"/>
            </a:solidFill>
            <a:ln>
              <a:solidFill>
                <a:srgbClr val="C6E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Web Socket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009E8D7-57C8-4763-85A7-8B7C51C438F8}"/>
              </a:ext>
            </a:extLst>
          </p:cNvPr>
          <p:cNvSpPr/>
          <p:nvPr/>
        </p:nvSpPr>
        <p:spPr>
          <a:xfrm>
            <a:off x="109489" y="1999205"/>
            <a:ext cx="2954784" cy="14371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실시간 상담</a:t>
            </a:r>
            <a:r>
              <a:rPr lang="en-US" altLang="ko-KR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/</a:t>
            </a:r>
            <a:r>
              <a:rPr lang="ko-KR" altLang="en-US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알림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 가능</a:t>
            </a:r>
            <a:endParaRPr lang="en-US" altLang="ko-KR" sz="1500" dirty="0">
              <a:latin typeface="하나 UL" panose="02020603020101020101" pitchFamily="18" charset="-127"/>
              <a:ea typeface="하나 UL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상담사에게 </a:t>
            </a:r>
            <a:r>
              <a:rPr lang="ko-KR" altLang="en-US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자동문구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를 제공 </a:t>
            </a:r>
            <a:r>
              <a:rPr lang="en-US" altLang="ko-KR" sz="1500" dirty="0">
                <a:latin typeface="하나 UL" panose="02020603020101020101" pitchFamily="18" charset="-127"/>
                <a:ea typeface="하나 UL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 상담사의 부담 줄임</a:t>
            </a:r>
            <a:endParaRPr lang="en-US" altLang="ko-KR" sz="1500" dirty="0">
              <a:latin typeface="하나 UL" panose="02020603020101020101" pitchFamily="18" charset="-127"/>
              <a:ea typeface="하나 UL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상담 내용</a:t>
            </a:r>
            <a:r>
              <a:rPr lang="en-US" altLang="ko-KR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/ </a:t>
            </a:r>
            <a:r>
              <a:rPr lang="ko-KR" altLang="en-US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대출</a:t>
            </a:r>
            <a:r>
              <a:rPr lang="en-US" altLang="ko-KR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PDF</a:t>
            </a:r>
            <a:r>
              <a:rPr lang="ko-KR" altLang="en-US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다운로드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F3920C6-F9E3-443A-A320-849EABED3B7E}"/>
              </a:ext>
            </a:extLst>
          </p:cNvPr>
          <p:cNvSpPr/>
          <p:nvPr/>
        </p:nvSpPr>
        <p:spPr>
          <a:xfrm>
            <a:off x="3020019" y="4456977"/>
            <a:ext cx="283088" cy="285276"/>
          </a:xfrm>
          <a:prstGeom prst="ellipse">
            <a:avLst/>
          </a:prstGeom>
          <a:solidFill>
            <a:srgbClr val="92D050"/>
          </a:solidFill>
          <a:ln>
            <a:solidFill>
              <a:srgbClr val="C6E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C8D1318-0576-40A6-967B-41506124C8E1}"/>
              </a:ext>
            </a:extLst>
          </p:cNvPr>
          <p:cNvGrpSpPr/>
          <p:nvPr/>
        </p:nvGrpSpPr>
        <p:grpSpPr>
          <a:xfrm>
            <a:off x="1416344" y="3956626"/>
            <a:ext cx="1468332" cy="679036"/>
            <a:chOff x="2447782" y="1495668"/>
            <a:chExt cx="1827793" cy="83878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40642E6B-504C-4C6C-97B1-24B04DD51DC5}"/>
                </a:ext>
              </a:extLst>
            </p:cNvPr>
            <p:cNvSpPr/>
            <p:nvPr/>
          </p:nvSpPr>
          <p:spPr>
            <a:xfrm rot="8100000">
              <a:off x="4054844" y="1616241"/>
              <a:ext cx="220731" cy="718213"/>
            </a:xfrm>
            <a:prstGeom prst="triangle">
              <a:avLst/>
            </a:prstGeom>
            <a:solidFill>
              <a:srgbClr val="C6E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5" name="모서리가 둥근 직사각형 27">
              <a:extLst>
                <a:ext uri="{FF2B5EF4-FFF2-40B4-BE49-F238E27FC236}">
                  <a16:creationId xmlns:a16="http://schemas.microsoft.com/office/drawing/2014/main" id="{8D3038B3-2441-4570-9565-0562CBA97081}"/>
                </a:ext>
              </a:extLst>
            </p:cNvPr>
            <p:cNvSpPr/>
            <p:nvPr/>
          </p:nvSpPr>
          <p:spPr>
            <a:xfrm>
              <a:off x="2447782" y="1495668"/>
              <a:ext cx="1717500" cy="533399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solidFill>
                <a:srgbClr val="C6E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Data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CD011E6-9B12-40DB-8B7C-275E1654A7AC}"/>
              </a:ext>
            </a:extLst>
          </p:cNvPr>
          <p:cNvSpPr/>
          <p:nvPr/>
        </p:nvSpPr>
        <p:spPr>
          <a:xfrm>
            <a:off x="160594" y="4432024"/>
            <a:ext cx="2990937" cy="18961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하나 UL" panose="02020603020101020101" pitchFamily="18" charset="-127"/>
                <a:ea typeface="하나 UL" panose="02020603020101020101" pitchFamily="18" charset="-127"/>
              </a:rPr>
              <a:t>DB</a:t>
            </a:r>
            <a:r>
              <a:rPr lang="ko-KR" altLang="en-US" sz="1600" dirty="0">
                <a:latin typeface="하나 UL" panose="02020603020101020101" pitchFamily="18" charset="-127"/>
                <a:ea typeface="하나 UL" panose="02020603020101020101" pitchFamily="18" charset="-127"/>
              </a:rPr>
              <a:t>구축 시</a:t>
            </a:r>
            <a:r>
              <a:rPr lang="en-US" altLang="ko-KR" sz="1600" dirty="0">
                <a:latin typeface="하나 UL" panose="02020603020101020101" pitchFamily="18" charset="-127"/>
                <a:ea typeface="하나 UL" panose="02020603020101020101" pitchFamily="18" charset="-127"/>
              </a:rPr>
              <a:t>, </a:t>
            </a:r>
            <a:r>
              <a:rPr lang="en-US" altLang="ko-KR" sz="1600" dirty="0">
                <a:latin typeface="하나 M" panose="02020603020101020101" pitchFamily="18" charset="-127"/>
                <a:ea typeface="하나 M" panose="02020603020101020101" pitchFamily="18" charset="-127"/>
              </a:rPr>
              <a:t>python</a:t>
            </a:r>
            <a:r>
              <a:rPr lang="ko-KR" altLang="en-US" sz="1600" dirty="0">
                <a:latin typeface="하나 UL" panose="02020603020101020101" pitchFamily="18" charset="-127"/>
                <a:ea typeface="하나 UL" panose="02020603020101020101" pitchFamily="18" charset="-127"/>
              </a:rPr>
              <a:t>과 </a:t>
            </a:r>
            <a:r>
              <a:rPr lang="ko-KR" altLang="en-US" sz="1600" dirty="0">
                <a:latin typeface="하나 M" panose="02020603020101020101" pitchFamily="18" charset="-127"/>
                <a:ea typeface="하나 M" panose="02020603020101020101" pitchFamily="18" charset="-127"/>
              </a:rPr>
              <a:t>공공데이터</a:t>
            </a:r>
            <a:r>
              <a:rPr lang="ko-KR" altLang="en-US" sz="1600" dirty="0">
                <a:latin typeface="하나 UL" panose="02020603020101020101" pitchFamily="18" charset="-127"/>
                <a:ea typeface="하나 UL" panose="02020603020101020101" pitchFamily="18" charset="-127"/>
              </a:rPr>
              <a:t>로 실제 데이터 추출</a:t>
            </a:r>
            <a:endParaRPr lang="en-US" altLang="ko-KR" sz="1600" dirty="0">
              <a:latin typeface="하나 UL" panose="02020603020101020101" pitchFamily="18" charset="-127"/>
              <a:ea typeface="하나 UL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하나 UL" panose="02020603020101020101" pitchFamily="18" charset="-127"/>
                <a:ea typeface="하나 UL" panose="02020603020101020101" pitchFamily="18" charset="-127"/>
              </a:rPr>
              <a:t>지역에 따라 다른 </a:t>
            </a:r>
            <a:r>
              <a:rPr lang="ko-KR" altLang="en-US" sz="1600" dirty="0">
                <a:latin typeface="하나 M" panose="02020603020101020101" pitchFamily="18" charset="-127"/>
                <a:ea typeface="하나 M" panose="02020603020101020101" pitchFamily="18" charset="-127"/>
              </a:rPr>
              <a:t>실제 </a:t>
            </a:r>
            <a:r>
              <a:rPr lang="en-US" altLang="ko-KR" sz="1600" dirty="0">
                <a:latin typeface="하나 M" panose="02020603020101020101" pitchFamily="18" charset="-127"/>
                <a:ea typeface="하나 M" panose="02020603020101020101" pitchFamily="18" charset="-127"/>
              </a:rPr>
              <a:t>LTV</a:t>
            </a:r>
            <a:r>
              <a:rPr lang="ko-KR" altLang="en-US" sz="1600" dirty="0">
                <a:latin typeface="하나 UL" panose="02020603020101020101" pitchFamily="18" charset="-127"/>
                <a:ea typeface="하나 UL" panose="02020603020101020101" pitchFamily="18" charset="-127"/>
              </a:rPr>
              <a:t>적용 </a:t>
            </a:r>
            <a:r>
              <a:rPr lang="en-US" altLang="ko-KR" sz="1600" dirty="0">
                <a:latin typeface="하나 UL" panose="02020603020101020101" pitchFamily="18" charset="-127"/>
                <a:ea typeface="하나 UL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latin typeface="하나 UL" panose="02020603020101020101" pitchFamily="18" charset="-127"/>
                <a:ea typeface="하나 UL" panose="02020603020101020101" pitchFamily="18" charset="-127"/>
                <a:sym typeface="Wingdings" panose="05000000000000000000" pitchFamily="2" charset="2"/>
              </a:rPr>
              <a:t>정확성</a:t>
            </a:r>
            <a:endParaRPr lang="en-US" altLang="ko-KR" sz="1600" b="1" dirty="0">
              <a:latin typeface="하나 UL" panose="02020603020101020101" pitchFamily="18" charset="-127"/>
              <a:ea typeface="하나 UL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하나 UL" panose="02020603020101020101" pitchFamily="18" charset="-127"/>
                <a:ea typeface="하나 UL" panose="02020603020101020101" pitchFamily="18" charset="-127"/>
              </a:rPr>
              <a:t>아파트 실거래가 시각화</a:t>
            </a:r>
            <a:endParaRPr lang="en-US" altLang="ko-KR" sz="1600" dirty="0">
              <a:latin typeface="하나 UL" panose="02020603020101020101" pitchFamily="18" charset="-127"/>
              <a:ea typeface="하나 UL" panose="02020603020101020101" pitchFamily="18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0A7DBC47-0C03-478B-99BA-312D9CFC5338}"/>
              </a:ext>
            </a:extLst>
          </p:cNvPr>
          <p:cNvSpPr/>
          <p:nvPr/>
        </p:nvSpPr>
        <p:spPr>
          <a:xfrm flipH="1">
            <a:off x="5278913" y="2239297"/>
            <a:ext cx="283088" cy="285277"/>
          </a:xfrm>
          <a:prstGeom prst="ellipse">
            <a:avLst/>
          </a:prstGeom>
          <a:solidFill>
            <a:srgbClr val="00B0F0"/>
          </a:solidFill>
          <a:ln>
            <a:solidFill>
              <a:srgbClr val="C6E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8FFDB77-D663-40A6-8C19-247017F069B3}"/>
              </a:ext>
            </a:extLst>
          </p:cNvPr>
          <p:cNvGrpSpPr/>
          <p:nvPr/>
        </p:nvGrpSpPr>
        <p:grpSpPr>
          <a:xfrm flipH="1">
            <a:off x="5697230" y="1670271"/>
            <a:ext cx="1477627" cy="726003"/>
            <a:chOff x="2447782" y="1495668"/>
            <a:chExt cx="1839364" cy="896804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286D44E6-9B3C-4E91-8E4D-540BB6B8788D}"/>
                </a:ext>
              </a:extLst>
            </p:cNvPr>
            <p:cNvSpPr/>
            <p:nvPr/>
          </p:nvSpPr>
          <p:spPr>
            <a:xfrm rot="8100000">
              <a:off x="4105650" y="1600554"/>
              <a:ext cx="181496" cy="791918"/>
            </a:xfrm>
            <a:prstGeom prst="triangle">
              <a:avLst/>
            </a:prstGeom>
            <a:solidFill>
              <a:srgbClr val="C6E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3" name="모서리가 둥근 직사각형 32">
              <a:extLst>
                <a:ext uri="{FF2B5EF4-FFF2-40B4-BE49-F238E27FC236}">
                  <a16:creationId xmlns:a16="http://schemas.microsoft.com/office/drawing/2014/main" id="{BF73F8E3-A352-46DF-B9B6-BF4F2CAA4B69}"/>
                </a:ext>
              </a:extLst>
            </p:cNvPr>
            <p:cNvSpPr/>
            <p:nvPr/>
          </p:nvSpPr>
          <p:spPr>
            <a:xfrm>
              <a:off x="2447782" y="1495668"/>
              <a:ext cx="1717500" cy="533399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rgbClr val="C6E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Map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1A25D05-09C0-4C60-9035-25ACEE276234}"/>
              </a:ext>
            </a:extLst>
          </p:cNvPr>
          <p:cNvSpPr/>
          <p:nvPr/>
        </p:nvSpPr>
        <p:spPr>
          <a:xfrm flipH="1">
            <a:off x="5959975" y="2050028"/>
            <a:ext cx="3120639" cy="14371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Map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의 </a:t>
            </a:r>
            <a:r>
              <a:rPr lang="en-US" altLang="ko-KR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bounds(</a:t>
            </a:r>
            <a:r>
              <a:rPr lang="ko-KR" altLang="en-US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지도의 영역</a:t>
            </a:r>
            <a:r>
              <a:rPr lang="en-US" altLang="ko-KR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)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을 이용해 데이터 불러옴 </a:t>
            </a:r>
            <a:r>
              <a:rPr lang="en-US" altLang="ko-KR" sz="1500" dirty="0">
                <a:latin typeface="하나 UL" panose="02020603020101020101" pitchFamily="18" charset="-127"/>
                <a:ea typeface="하나 UL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500" b="1" dirty="0">
                <a:latin typeface="하나 UL" panose="02020603020101020101" pitchFamily="18" charset="-127"/>
                <a:ea typeface="하나 UL" panose="02020603020101020101" pitchFamily="18" charset="-127"/>
              </a:rPr>
              <a:t>지연시간 최소화</a:t>
            </a:r>
            <a:endParaRPr lang="en-US" altLang="ko-KR" sz="1500" b="1" dirty="0">
              <a:latin typeface="하나 UL" panose="02020603020101020101" pitchFamily="18" charset="-127"/>
              <a:ea typeface="하나 UL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아파트</a:t>
            </a:r>
            <a:r>
              <a:rPr lang="en-US" altLang="ko-KR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/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지역</a:t>
            </a:r>
            <a:r>
              <a:rPr lang="en-US" altLang="ko-KR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 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검색</a:t>
            </a:r>
            <a:endParaRPr lang="en-US" altLang="ko-KR" sz="1500" b="1" dirty="0">
              <a:latin typeface="하나 UL" panose="02020603020101020101" pitchFamily="18" charset="-127"/>
              <a:ea typeface="하나 UL" panose="02020603020101020101" pitchFamily="18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3693AA71-8D76-48E2-9026-5358797CCC99}"/>
              </a:ext>
            </a:extLst>
          </p:cNvPr>
          <p:cNvSpPr/>
          <p:nvPr/>
        </p:nvSpPr>
        <p:spPr>
          <a:xfrm flipH="1">
            <a:off x="5485006" y="4443606"/>
            <a:ext cx="283088" cy="285276"/>
          </a:xfrm>
          <a:prstGeom prst="ellipse">
            <a:avLst/>
          </a:prstGeom>
          <a:solidFill>
            <a:srgbClr val="002060"/>
          </a:solidFill>
          <a:ln>
            <a:solidFill>
              <a:srgbClr val="C6E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C854D9E-0249-42A1-96B3-EC540E3B3477}"/>
              </a:ext>
            </a:extLst>
          </p:cNvPr>
          <p:cNvGrpSpPr/>
          <p:nvPr/>
        </p:nvGrpSpPr>
        <p:grpSpPr>
          <a:xfrm flipH="1">
            <a:off x="5887360" y="3952947"/>
            <a:ext cx="1459663" cy="682635"/>
            <a:chOff x="2447782" y="1495668"/>
            <a:chExt cx="1817002" cy="84323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0" name="이등변 삼각형 99">
              <a:extLst>
                <a:ext uri="{FF2B5EF4-FFF2-40B4-BE49-F238E27FC236}">
                  <a16:creationId xmlns:a16="http://schemas.microsoft.com/office/drawing/2014/main" id="{D3009952-CF3B-406F-BC54-F81639C9065A}"/>
                </a:ext>
              </a:extLst>
            </p:cNvPr>
            <p:cNvSpPr/>
            <p:nvPr/>
          </p:nvSpPr>
          <p:spPr>
            <a:xfrm rot="8100000">
              <a:off x="4045658" y="1625215"/>
              <a:ext cx="219126" cy="713685"/>
            </a:xfrm>
            <a:prstGeom prst="triangle">
              <a:avLst/>
            </a:prstGeom>
            <a:solidFill>
              <a:srgbClr val="C6E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1" name="모서리가 둥근 직사각형 37">
              <a:extLst>
                <a:ext uri="{FF2B5EF4-FFF2-40B4-BE49-F238E27FC236}">
                  <a16:creationId xmlns:a16="http://schemas.microsoft.com/office/drawing/2014/main" id="{FDC6BB2E-CCA0-435D-98A5-23A50328149D}"/>
                </a:ext>
              </a:extLst>
            </p:cNvPr>
            <p:cNvSpPr/>
            <p:nvPr/>
          </p:nvSpPr>
          <p:spPr>
            <a:xfrm>
              <a:off x="2447782" y="1495668"/>
              <a:ext cx="1717500" cy="533399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>
              <a:solidFill>
                <a:srgbClr val="C6E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</a:rPr>
                <a:t>Etc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76E0A96-CD13-419C-AFF2-47C4E1B9242C}"/>
              </a:ext>
            </a:extLst>
          </p:cNvPr>
          <p:cNvSpPr/>
          <p:nvPr/>
        </p:nvSpPr>
        <p:spPr>
          <a:xfrm flipH="1">
            <a:off x="5951003" y="4453628"/>
            <a:ext cx="3076480" cy="178343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상담 기록 조회 시</a:t>
            </a:r>
            <a:r>
              <a:rPr lang="en-US" altLang="ko-KR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, paging 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처리</a:t>
            </a:r>
            <a:endParaRPr lang="en-US" altLang="ko-KR" sz="1500" dirty="0">
              <a:latin typeface="하나 UL" panose="02020603020101020101" pitchFamily="18" charset="-127"/>
              <a:ea typeface="하나 UL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대출한도조회 시</a:t>
            </a:r>
            <a:r>
              <a:rPr lang="en-US" altLang="ko-KR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, </a:t>
            </a:r>
            <a:r>
              <a:rPr lang="ko-KR" altLang="en-US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실거래가 기반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으로 금액 자동 입력 </a:t>
            </a:r>
            <a:r>
              <a:rPr lang="en-US" altLang="ko-KR" sz="1500" dirty="0">
                <a:latin typeface="하나 UL" panose="02020603020101020101" pitchFamily="18" charset="-127"/>
                <a:ea typeface="하나 UL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500" dirty="0">
                <a:latin typeface="하나 M" panose="02020603020101020101" pitchFamily="18" charset="-127"/>
                <a:ea typeface="하나 M" panose="02020603020101020101" pitchFamily="18" charset="-127"/>
                <a:sym typeface="Wingdings" panose="05000000000000000000" pitchFamily="2" charset="2"/>
              </a:rPr>
              <a:t>편리성</a:t>
            </a:r>
            <a:endParaRPr lang="en-US" altLang="ko-KR" sz="1500" dirty="0">
              <a:latin typeface="하나 M" panose="02020603020101020101" pitchFamily="18" charset="-127"/>
              <a:ea typeface="하나 M" panose="02020603020101020101" pitchFamily="18" charset="-127"/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  <a:sym typeface="Wingdings" panose="05000000000000000000" pitchFamily="2" charset="2"/>
              </a:rPr>
              <a:t>다수 페이지 </a:t>
            </a:r>
            <a:r>
              <a:rPr lang="en-US" altLang="ko-KR" sz="1500" dirty="0">
                <a:latin typeface="하나 M" panose="02020603020101020101" pitchFamily="18" charset="-127"/>
                <a:ea typeface="하나 M" panose="02020603020101020101" pitchFamily="18" charset="-127"/>
                <a:sym typeface="Wingdings" panose="05000000000000000000" pitchFamily="2" charset="2"/>
              </a:rPr>
              <a:t>AJAX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  <a:sym typeface="Wingdings" panose="05000000000000000000" pitchFamily="2" charset="2"/>
              </a:rPr>
              <a:t>로 구성</a:t>
            </a:r>
            <a:endParaRPr lang="en-US" altLang="ko-KR" sz="1500" dirty="0">
              <a:latin typeface="하나 UL" panose="02020603020101020101" pitchFamily="18" charset="-127"/>
              <a:ea typeface="하나 U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하나 UL" panose="02020603020101020101" pitchFamily="18" charset="-127"/>
              <a:ea typeface="하나 UL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A6C39B-AA81-48A0-BE74-5B8A9828A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407" y="3255764"/>
            <a:ext cx="2102270" cy="6096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C35C04-0751-494E-B920-B668C5E04009}"/>
              </a:ext>
            </a:extLst>
          </p:cNvPr>
          <p:cNvSpPr txBox="1"/>
          <p:nvPr/>
        </p:nvSpPr>
        <p:spPr>
          <a:xfrm>
            <a:off x="160594" y="6362184"/>
            <a:ext cx="7895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LTV(Loan To Value)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는 </a:t>
            </a:r>
            <a:r>
              <a:rPr lang="ko-KR" altLang="en-US" sz="1100" dirty="0">
                <a:highlight>
                  <a:srgbClr val="C6E8D9"/>
                </a:highlight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담보 대비 대출금액의 비율을 나타내는 지표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로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주로 주택 담보 대출의 대출가능 금액을 산출할 때 사용합니다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.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예를 들어 주택 가격이 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2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억이고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, LTV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가 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70%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라면 대출액의 최대한도는 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1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억 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4000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만원이 됩니다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.</a:t>
            </a:r>
            <a:endParaRPr lang="ko-KR" altLang="en-US" sz="11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04F65-C5DA-4EEB-9866-8A9CD343A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684" y="1707048"/>
            <a:ext cx="1257857" cy="34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9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/>
      <p:bldP spid="87" grpId="0" animBg="1"/>
      <p:bldP spid="89" grpId="0"/>
      <p:bldP spid="90" grpId="0" animBg="1"/>
      <p:bldP spid="92" grpId="0"/>
      <p:bldP spid="93" grpId="0" animBg="1"/>
      <p:bldP spid="9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5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99839" y="377944"/>
            <a:ext cx="3996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시나리오 및 주요 기능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4D2291-9EAB-493F-AC3F-2FB189CCCABB}"/>
              </a:ext>
            </a:extLst>
          </p:cNvPr>
          <p:cNvSpPr/>
          <p:nvPr/>
        </p:nvSpPr>
        <p:spPr>
          <a:xfrm>
            <a:off x="497217" y="2063617"/>
            <a:ext cx="183586" cy="4642829"/>
          </a:xfrm>
          <a:prstGeom prst="rect">
            <a:avLst/>
          </a:prstGeom>
          <a:solidFill>
            <a:srgbClr val="00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D57DCC-0C4D-48E5-9CAA-94BD54606799}"/>
              </a:ext>
            </a:extLst>
          </p:cNvPr>
          <p:cNvSpPr/>
          <p:nvPr/>
        </p:nvSpPr>
        <p:spPr>
          <a:xfrm>
            <a:off x="4516211" y="2060848"/>
            <a:ext cx="183586" cy="4642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2FBEB1-5BD5-4007-A140-A34A5E2A1DC0}"/>
              </a:ext>
            </a:extLst>
          </p:cNvPr>
          <p:cNvSpPr/>
          <p:nvPr/>
        </p:nvSpPr>
        <p:spPr>
          <a:xfrm>
            <a:off x="8463197" y="2060848"/>
            <a:ext cx="183586" cy="4642829"/>
          </a:xfrm>
          <a:prstGeom prst="rect">
            <a:avLst/>
          </a:prstGeom>
          <a:solidFill>
            <a:srgbClr val="00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67EB0E-8FD8-42A0-BCDB-957FA7D46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138" y="1252638"/>
            <a:ext cx="1821723" cy="5408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2FDF50F-A45B-45CC-96DD-9700AD281C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366" y="1399278"/>
            <a:ext cx="555644" cy="555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32445D-3D25-490C-92B6-7BB4D32988B2}"/>
              </a:ext>
            </a:extLst>
          </p:cNvPr>
          <p:cNvSpPr txBox="1"/>
          <p:nvPr/>
        </p:nvSpPr>
        <p:spPr>
          <a:xfrm>
            <a:off x="8164269" y="909366"/>
            <a:ext cx="80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하나 B" panose="02020603020101020101" pitchFamily="18" charset="-127"/>
                <a:ea typeface="하나 B" panose="02020603020101020101" pitchFamily="18" charset="-127"/>
              </a:rPr>
              <a:t>상담사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BEBB0B-6155-48E5-AC49-22B6E7CEFCAB}"/>
              </a:ext>
            </a:extLst>
          </p:cNvPr>
          <p:cNvSpPr txBox="1"/>
          <p:nvPr/>
        </p:nvSpPr>
        <p:spPr>
          <a:xfrm>
            <a:off x="193099" y="907550"/>
            <a:ext cx="80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하나 B" panose="02020603020101020101" pitchFamily="18" charset="-127"/>
                <a:ea typeface="하나 B" panose="02020603020101020101" pitchFamily="18" charset="-127"/>
              </a:rPr>
              <a:t>사용자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59BD7D6-685B-4EB1-86F7-EA0BE9756142}"/>
              </a:ext>
            </a:extLst>
          </p:cNvPr>
          <p:cNvCxnSpPr/>
          <p:nvPr/>
        </p:nvCxnSpPr>
        <p:spPr>
          <a:xfrm>
            <a:off x="680803" y="2348880"/>
            <a:ext cx="3816000" cy="0"/>
          </a:xfrm>
          <a:prstGeom prst="straightConnector1">
            <a:avLst/>
          </a:prstGeom>
          <a:ln w="63500">
            <a:solidFill>
              <a:srgbClr val="009591"/>
            </a:solidFill>
            <a:miter lim="800000"/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950283-06F0-4E71-BA35-8B769C4F7E2A}"/>
              </a:ext>
            </a:extLst>
          </p:cNvPr>
          <p:cNvSpPr txBox="1"/>
          <p:nvPr/>
        </p:nvSpPr>
        <p:spPr>
          <a:xfrm>
            <a:off x="667351" y="1988840"/>
            <a:ext cx="20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1. 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아파트를 검색</a:t>
            </a:r>
            <a:r>
              <a:rPr lang="en-US" altLang="ko-KR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/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클릭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2C0A68F-EBE6-4C2F-A645-AA52420B75F9}"/>
              </a:ext>
            </a:extLst>
          </p:cNvPr>
          <p:cNvCxnSpPr>
            <a:cxnSpLocks/>
          </p:cNvCxnSpPr>
          <p:nvPr/>
        </p:nvCxnSpPr>
        <p:spPr>
          <a:xfrm flipH="1">
            <a:off x="695566" y="2963228"/>
            <a:ext cx="3816000" cy="0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miter lim="800000"/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E640904-C6CF-46DA-90DA-D9A17D219C6D}"/>
              </a:ext>
            </a:extLst>
          </p:cNvPr>
          <p:cNvSpPr txBox="1"/>
          <p:nvPr/>
        </p:nvSpPr>
        <p:spPr>
          <a:xfrm>
            <a:off x="1209231" y="2636912"/>
            <a:ext cx="3321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2. 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지역 아파트</a:t>
            </a:r>
            <a:r>
              <a:rPr lang="en-US" altLang="ko-KR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목록</a:t>
            </a:r>
            <a:r>
              <a:rPr lang="en-US" altLang="ko-KR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/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 아파트 상세정보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9CF465E-5AE9-4274-A994-8E192E46E8FF}"/>
              </a:ext>
            </a:extLst>
          </p:cNvPr>
          <p:cNvCxnSpPr/>
          <p:nvPr/>
        </p:nvCxnSpPr>
        <p:spPr>
          <a:xfrm>
            <a:off x="683410" y="3530533"/>
            <a:ext cx="3816000" cy="0"/>
          </a:xfrm>
          <a:prstGeom prst="straightConnector1">
            <a:avLst/>
          </a:prstGeom>
          <a:ln w="63500">
            <a:solidFill>
              <a:srgbClr val="009591"/>
            </a:solidFill>
            <a:miter lim="800000"/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D3F036C-7F8F-45E1-B122-FCF2534658AD}"/>
              </a:ext>
            </a:extLst>
          </p:cNvPr>
          <p:cNvSpPr txBox="1"/>
          <p:nvPr/>
        </p:nvSpPr>
        <p:spPr>
          <a:xfrm>
            <a:off x="693737" y="3212976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3. 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아파트의 대출한도 계산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F1AA240-E3FE-4C71-B8B0-F545B4070F1F}"/>
              </a:ext>
            </a:extLst>
          </p:cNvPr>
          <p:cNvCxnSpPr>
            <a:cxnSpLocks/>
          </p:cNvCxnSpPr>
          <p:nvPr/>
        </p:nvCxnSpPr>
        <p:spPr>
          <a:xfrm flipH="1">
            <a:off x="705155" y="4166702"/>
            <a:ext cx="3816000" cy="0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miter lim="800000"/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3D7D324-AF4B-431B-96F1-CBFAA331E470}"/>
              </a:ext>
            </a:extLst>
          </p:cNvPr>
          <p:cNvSpPr txBox="1"/>
          <p:nvPr/>
        </p:nvSpPr>
        <p:spPr>
          <a:xfrm>
            <a:off x="1201163" y="3850152"/>
            <a:ext cx="3376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4. LTV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와 실거래가 조합하여 한도 계산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4867EAE-53E2-47C6-86C4-88EAC8B6243A}"/>
              </a:ext>
            </a:extLst>
          </p:cNvPr>
          <p:cNvCxnSpPr/>
          <p:nvPr/>
        </p:nvCxnSpPr>
        <p:spPr>
          <a:xfrm>
            <a:off x="657000" y="4802068"/>
            <a:ext cx="3816000" cy="0"/>
          </a:xfrm>
          <a:prstGeom prst="straightConnector1">
            <a:avLst/>
          </a:prstGeom>
          <a:ln w="63500">
            <a:solidFill>
              <a:srgbClr val="009591"/>
            </a:solidFill>
            <a:miter lim="800000"/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6533097-61A0-4E10-867E-1D82B676CCA9}"/>
              </a:ext>
            </a:extLst>
          </p:cNvPr>
          <p:cNvSpPr txBox="1"/>
          <p:nvPr/>
        </p:nvSpPr>
        <p:spPr>
          <a:xfrm>
            <a:off x="667327" y="4437112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5. 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상담 요청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CC6B9AF-8875-4AB2-8CA3-1818F7A1FB87}"/>
              </a:ext>
            </a:extLst>
          </p:cNvPr>
          <p:cNvCxnSpPr>
            <a:cxnSpLocks/>
          </p:cNvCxnSpPr>
          <p:nvPr/>
        </p:nvCxnSpPr>
        <p:spPr>
          <a:xfrm>
            <a:off x="4684556" y="4796867"/>
            <a:ext cx="3770875" cy="5201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miter lim="800000"/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6FA6475-E0EA-467B-B79C-7EEF18D08D41}"/>
              </a:ext>
            </a:extLst>
          </p:cNvPr>
          <p:cNvSpPr txBox="1"/>
          <p:nvPr/>
        </p:nvSpPr>
        <p:spPr>
          <a:xfrm>
            <a:off x="4636242" y="4437112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6. 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상담사 매칭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BE0256-4E45-45DF-8C41-06CF41173B24}"/>
              </a:ext>
            </a:extLst>
          </p:cNvPr>
          <p:cNvSpPr txBox="1"/>
          <p:nvPr/>
        </p:nvSpPr>
        <p:spPr>
          <a:xfrm>
            <a:off x="4650283" y="5068106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7. 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실시간 대화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0A93D7F-5CB1-4EDA-8841-F25DA9AF9A2C}"/>
              </a:ext>
            </a:extLst>
          </p:cNvPr>
          <p:cNvCxnSpPr>
            <a:cxnSpLocks/>
          </p:cNvCxnSpPr>
          <p:nvPr/>
        </p:nvCxnSpPr>
        <p:spPr>
          <a:xfrm flipH="1">
            <a:off x="663972" y="5423738"/>
            <a:ext cx="7797237" cy="8336"/>
          </a:xfrm>
          <a:prstGeom prst="straightConnector1">
            <a:avLst/>
          </a:prstGeom>
          <a:ln w="63500">
            <a:solidFill>
              <a:srgbClr val="009591"/>
            </a:solidFill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A380A43-B7F9-4181-B943-97800044B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47" y="1166874"/>
            <a:ext cx="594343" cy="7924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F954335-A35F-4D0D-AFFB-FABE4C4466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9099" y="2047287"/>
            <a:ext cx="2560073" cy="24360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2476487-4FB0-4A5E-AD19-77A82F9921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0860" y="2658905"/>
            <a:ext cx="3569179" cy="21370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F422269-C82F-4F23-853C-18265C64F1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6347" y="2817482"/>
            <a:ext cx="2659378" cy="275045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B0DF45C-583B-4351-B9F8-74856337EA0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0894"/>
          <a:stretch/>
        </p:blipFill>
        <p:spPr>
          <a:xfrm>
            <a:off x="941758" y="5811740"/>
            <a:ext cx="3630242" cy="66831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6D20201-416C-48C4-8408-D5F039BA34B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5489" t="21535" r="20700" b="31276"/>
          <a:stretch/>
        </p:blipFill>
        <p:spPr>
          <a:xfrm>
            <a:off x="706920" y="2032204"/>
            <a:ext cx="3837712" cy="308988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2493E32-590C-42E0-944F-0B5E4843B2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4573" y="2393080"/>
            <a:ext cx="3958069" cy="2230075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36304A4-2E1E-45B8-AA0F-BFEFF2EBB506}"/>
              </a:ext>
            </a:extLst>
          </p:cNvPr>
          <p:cNvCxnSpPr>
            <a:cxnSpLocks/>
          </p:cNvCxnSpPr>
          <p:nvPr/>
        </p:nvCxnSpPr>
        <p:spPr>
          <a:xfrm flipV="1">
            <a:off x="1530534" y="4382263"/>
            <a:ext cx="1169746" cy="262093"/>
          </a:xfrm>
          <a:prstGeom prst="straightConnector1">
            <a:avLst/>
          </a:prstGeom>
          <a:ln w="28575">
            <a:solidFill>
              <a:srgbClr val="FF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B5F86E5-739A-4345-8202-889195492507}"/>
              </a:ext>
            </a:extLst>
          </p:cNvPr>
          <p:cNvSpPr/>
          <p:nvPr/>
        </p:nvSpPr>
        <p:spPr>
          <a:xfrm>
            <a:off x="772413" y="4644356"/>
            <a:ext cx="3700587" cy="507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59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1" grpId="0"/>
      <p:bldP spid="43" grpId="0"/>
      <p:bldP spid="48" grpId="0"/>
      <p:bldP spid="53" grpId="0"/>
      <p:bldP spid="57" grpId="0"/>
      <p:bldP spid="60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2270D3-ECCD-4A49-B59E-B64E339B3096}"/>
              </a:ext>
            </a:extLst>
          </p:cNvPr>
          <p:cNvSpPr/>
          <p:nvPr/>
        </p:nvSpPr>
        <p:spPr>
          <a:xfrm>
            <a:off x="113140" y="1301023"/>
            <a:ext cx="4212977" cy="5319407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F8FF1E-A271-4C8B-9DED-865DC5006124}"/>
              </a:ext>
            </a:extLst>
          </p:cNvPr>
          <p:cNvSpPr/>
          <p:nvPr/>
        </p:nvSpPr>
        <p:spPr>
          <a:xfrm>
            <a:off x="4591635" y="1300887"/>
            <a:ext cx="4399256" cy="5319406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6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39052" y="392304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부가기능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3CDBD6-6D48-4054-BB14-BDE91564C2A1}"/>
              </a:ext>
            </a:extLst>
          </p:cNvPr>
          <p:cNvSpPr/>
          <p:nvPr/>
        </p:nvSpPr>
        <p:spPr>
          <a:xfrm>
            <a:off x="327700" y="1085000"/>
            <a:ext cx="2540420" cy="432048"/>
          </a:xfrm>
          <a:prstGeom prst="rect">
            <a:avLst/>
          </a:prstGeom>
          <a:solidFill>
            <a:srgbClr val="69C4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 담 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5F0302-5B56-4A96-A5CD-34E5A83326AC}"/>
              </a:ext>
            </a:extLst>
          </p:cNvPr>
          <p:cNvSpPr/>
          <p:nvPr/>
        </p:nvSpPr>
        <p:spPr>
          <a:xfrm>
            <a:off x="4794451" y="1084999"/>
            <a:ext cx="2540420" cy="432048"/>
          </a:xfrm>
          <a:prstGeom prst="rect">
            <a:avLst/>
          </a:prstGeom>
          <a:solidFill>
            <a:srgbClr val="69C4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관 리 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3F8D4-56F3-4ACF-8B5C-E4842E857272}"/>
              </a:ext>
            </a:extLst>
          </p:cNvPr>
          <p:cNvSpPr txBox="1"/>
          <p:nvPr/>
        </p:nvSpPr>
        <p:spPr>
          <a:xfrm>
            <a:off x="203404" y="2086900"/>
            <a:ext cx="4032448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상담 시 사용자가 </a:t>
            </a:r>
            <a:r>
              <a:rPr lang="ko-KR" altLang="en-US" sz="1600" b="1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선택한 아파트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 정보 확인</a:t>
            </a:r>
            <a:endParaRPr lang="en-US" altLang="ko-KR" sz="1600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상담 내역 조회</a:t>
            </a:r>
            <a:endParaRPr lang="en-US" altLang="ko-KR" sz="1600" b="1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8B35AD-EF02-4FAB-97E3-2DA2A2C17C4B}"/>
              </a:ext>
            </a:extLst>
          </p:cNvPr>
          <p:cNvSpPr txBox="1"/>
          <p:nvPr/>
        </p:nvSpPr>
        <p:spPr>
          <a:xfrm>
            <a:off x="4700367" y="1553005"/>
            <a:ext cx="1549399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지역별 </a:t>
            </a: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LTV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대출 상품</a:t>
            </a:r>
            <a:endParaRPr lang="en-US" altLang="ko-KR" b="1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자동 문구 </a:t>
            </a:r>
            <a:endParaRPr lang="en-US" altLang="ko-KR" b="1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A81B4B-5EA8-445D-9D8A-C038BC21B42A}"/>
              </a:ext>
            </a:extLst>
          </p:cNvPr>
          <p:cNvSpPr txBox="1"/>
          <p:nvPr/>
        </p:nvSpPr>
        <p:spPr>
          <a:xfrm>
            <a:off x="6671363" y="2145475"/>
            <a:ext cx="1024639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등록가능</a:t>
            </a:r>
            <a:endParaRPr lang="en-US" altLang="ko-KR" b="1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19" name="오른쪽 대괄호 18">
            <a:extLst>
              <a:ext uri="{FF2B5EF4-FFF2-40B4-BE49-F238E27FC236}">
                <a16:creationId xmlns:a16="http://schemas.microsoft.com/office/drawing/2014/main" id="{9F6CAF9A-2B90-420C-ABC7-37797D8D4E6B}"/>
              </a:ext>
            </a:extLst>
          </p:cNvPr>
          <p:cNvSpPr/>
          <p:nvPr/>
        </p:nvSpPr>
        <p:spPr>
          <a:xfrm>
            <a:off x="6313270" y="1792689"/>
            <a:ext cx="294589" cy="916231"/>
          </a:xfrm>
          <a:prstGeom prst="rightBracket">
            <a:avLst/>
          </a:prstGeom>
          <a:ln w="44450">
            <a:solidFill>
              <a:srgbClr val="0095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A9E8A8-6C43-41A4-8088-435A91FB6B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2" y="896060"/>
            <a:ext cx="555644" cy="5556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7C6C5D-6F12-4F65-9856-97873393E3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95" y="890661"/>
            <a:ext cx="554400" cy="554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1404C7-2D17-4DA3-BDCD-8DA5C1BAC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59" y="2995993"/>
            <a:ext cx="2185301" cy="29325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89182ED-F14B-42B7-B130-48FBCEB7B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29" y="4206004"/>
            <a:ext cx="3708222" cy="23466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CFED81B-6743-4A61-BDC4-99A9F8F6A6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5791" y="3659552"/>
            <a:ext cx="4269537" cy="185674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6ABA8CB-F44C-490C-AE33-827C43FCC4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7140" y="3429000"/>
            <a:ext cx="2677731" cy="18816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BC69719-22AB-4347-8D1F-0F229EF3AB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9158" y="4582377"/>
            <a:ext cx="3533440" cy="144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4374</TotalTime>
  <Words>995</Words>
  <Application>Microsoft Office PowerPoint</Application>
  <PresentationFormat>화면 슬라이드 쇼(4:3)</PresentationFormat>
  <Paragraphs>257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나눔스퀘어</vt:lpstr>
      <vt:lpstr>맑은 고딕</vt:lpstr>
      <vt:lpstr>하나 UL</vt:lpstr>
      <vt:lpstr>나눔스퀘어 Bold</vt:lpstr>
      <vt:lpstr>하나 B</vt:lpstr>
      <vt:lpstr>Century Gothic</vt:lpstr>
      <vt:lpstr>Arial</vt:lpstr>
      <vt:lpstr>하나 L</vt:lpstr>
      <vt:lpstr>나눔고딕</vt:lpstr>
      <vt:lpstr>a옛날목욕탕L</vt:lpstr>
      <vt:lpstr>하나 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오승훈</dc:creator>
  <cp:lastModifiedBy>hyeju kim</cp:lastModifiedBy>
  <cp:revision>126</cp:revision>
  <dcterms:created xsi:type="dcterms:W3CDTF">2014-10-20T12:32:56Z</dcterms:created>
  <dcterms:modified xsi:type="dcterms:W3CDTF">2020-10-05T13:50:25Z</dcterms:modified>
</cp:coreProperties>
</file>