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7" r:id="rId2"/>
    <p:sldId id="258" r:id="rId3"/>
    <p:sldId id="269" r:id="rId4"/>
    <p:sldId id="259" r:id="rId5"/>
    <p:sldId id="264" r:id="rId6"/>
    <p:sldId id="271" r:id="rId7"/>
    <p:sldId id="270" r:id="rId8"/>
    <p:sldId id="279" r:id="rId9"/>
    <p:sldId id="278" r:id="rId10"/>
    <p:sldId id="276" r:id="rId11"/>
    <p:sldId id="272" r:id="rId12"/>
    <p:sldId id="274" r:id="rId13"/>
    <p:sldId id="275" r:id="rId14"/>
    <p:sldId id="266" r:id="rId15"/>
    <p:sldId id="268" r:id="rId16"/>
    <p:sldId id="277" r:id="rId17"/>
    <p:sldId id="280" r:id="rId18"/>
  </p:sldIdLst>
  <p:sldSz cx="12192000" cy="6858000"/>
  <p:notesSz cx="9926638" cy="679767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이진희" initials="이" lastIdx="25" clrIdx="0">
    <p:extLst>
      <p:ext uri="{19B8F6BF-5375-455C-9EA6-DF929625EA0E}">
        <p15:presenceInfo xmlns:p15="http://schemas.microsoft.com/office/powerpoint/2012/main" userId="이진희"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0037"/>
    <a:srgbClr val="404040"/>
    <a:srgbClr val="FCFBF6"/>
    <a:srgbClr val="B27A3E"/>
    <a:srgbClr val="008C8C"/>
    <a:srgbClr val="E6B0D8"/>
    <a:srgbClr val="46AC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66" autoAdjust="0"/>
    <p:restoredTop sz="94660"/>
  </p:normalViewPr>
  <p:slideViewPr>
    <p:cSldViewPr snapToGrid="0">
      <p:cViewPr varScale="1">
        <p:scale>
          <a:sx n="85" d="100"/>
          <a:sy n="85" d="100"/>
        </p:scale>
        <p:origin x="7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판매</c:v>
                </c:pt>
              </c:strCache>
            </c:strRef>
          </c:tx>
          <c:spPr>
            <a:ln>
              <a:noFill/>
            </a:ln>
            <a:effectLst/>
          </c:spPr>
          <c:explosion val="2"/>
          <c:dPt>
            <c:idx val="0"/>
            <c:bubble3D val="0"/>
            <c:spPr>
              <a:solidFill>
                <a:schemeClr val="bg1"/>
              </a:solidFill>
              <a:ln w="9525">
                <a:solidFill>
                  <a:schemeClr val="bg1">
                    <a:lumMod val="75000"/>
                  </a:schemeClr>
                </a:solidFill>
              </a:ln>
              <a:effectLst/>
            </c:spPr>
            <c:extLst>
              <c:ext xmlns:c16="http://schemas.microsoft.com/office/drawing/2014/chart" uri="{C3380CC4-5D6E-409C-BE32-E72D297353CC}">
                <c16:uniqueId val="{00000001-A389-459B-B0F3-E48AE9704599}"/>
              </c:ext>
            </c:extLst>
          </c:dPt>
          <c:dPt>
            <c:idx val="1"/>
            <c:bubble3D val="0"/>
            <c:spPr>
              <a:solidFill>
                <a:schemeClr val="bg1">
                  <a:lumMod val="85000"/>
                </a:schemeClr>
              </a:solidFill>
              <a:ln w="19050">
                <a:noFill/>
              </a:ln>
              <a:effectLst/>
            </c:spPr>
            <c:extLst>
              <c:ext xmlns:c16="http://schemas.microsoft.com/office/drawing/2014/chart" uri="{C3380CC4-5D6E-409C-BE32-E72D297353CC}">
                <c16:uniqueId val="{00000003-A389-459B-B0F3-E48AE9704599}"/>
              </c:ext>
            </c:extLst>
          </c:dPt>
          <c:dPt>
            <c:idx val="2"/>
            <c:bubble3D val="0"/>
            <c:spPr>
              <a:solidFill>
                <a:srgbClr val="7CCAC1"/>
              </a:solidFill>
              <a:ln w="19050">
                <a:noFill/>
              </a:ln>
              <a:effectLst/>
            </c:spPr>
            <c:extLst>
              <c:ext xmlns:c16="http://schemas.microsoft.com/office/drawing/2014/chart" uri="{C3380CC4-5D6E-409C-BE32-E72D297353CC}">
                <c16:uniqueId val="{00000005-A389-459B-B0F3-E48AE9704599}"/>
              </c:ext>
            </c:extLst>
          </c:dPt>
          <c:dPt>
            <c:idx val="3"/>
            <c:bubble3D val="0"/>
            <c:spPr>
              <a:solidFill>
                <a:srgbClr val="008C8C"/>
              </a:solidFill>
              <a:ln w="19050">
                <a:noFill/>
              </a:ln>
              <a:effectLst/>
            </c:spPr>
            <c:extLst>
              <c:ext xmlns:c16="http://schemas.microsoft.com/office/drawing/2014/chart" uri="{C3380CC4-5D6E-409C-BE32-E72D297353CC}">
                <c16:uniqueId val="{00000007-A389-459B-B0F3-E48AE9704599}"/>
              </c:ext>
            </c:extLst>
          </c:dPt>
          <c:dPt>
            <c:idx val="4"/>
            <c:bubble3D val="0"/>
            <c:spPr>
              <a:solidFill>
                <a:schemeClr val="tx2"/>
              </a:solidFill>
              <a:ln w="19050">
                <a:noFill/>
              </a:ln>
              <a:effectLst/>
            </c:spPr>
            <c:extLst>
              <c:ext xmlns:c16="http://schemas.microsoft.com/office/drawing/2014/chart" uri="{C3380CC4-5D6E-409C-BE32-E72D297353CC}">
                <c16:uniqueId val="{00000009-A389-459B-B0F3-E48AE9704599}"/>
              </c:ext>
            </c:extLst>
          </c:dPt>
          <c:dPt>
            <c:idx val="5"/>
            <c:bubble3D val="0"/>
            <c:spPr>
              <a:solidFill>
                <a:schemeClr val="accent6"/>
              </a:solidFill>
              <a:ln w="19050">
                <a:noFill/>
              </a:ln>
              <a:effectLst/>
            </c:spPr>
            <c:extLst>
              <c:ext xmlns:c16="http://schemas.microsoft.com/office/drawing/2014/chart" uri="{C3380CC4-5D6E-409C-BE32-E72D297353CC}">
                <c16:uniqueId val="{0000000B-9946-4314-B908-B4BD842655F5}"/>
              </c:ext>
            </c:extLst>
          </c:dPt>
          <c:cat>
            <c:strRef>
              <c:f>Sheet1!$A$2:$A$7</c:f>
              <c:strCache>
                <c:ptCount val="6"/>
                <c:pt idx="0">
                  <c:v>데이터1</c:v>
                </c:pt>
                <c:pt idx="1">
                  <c:v>데이터2</c:v>
                </c:pt>
                <c:pt idx="2">
                  <c:v>데이터3</c:v>
                </c:pt>
                <c:pt idx="3">
                  <c:v>데이터4</c:v>
                </c:pt>
                <c:pt idx="4">
                  <c:v>데이터5</c:v>
                </c:pt>
                <c:pt idx="5">
                  <c:v>데이터6</c:v>
                </c:pt>
              </c:strCache>
            </c:strRef>
          </c:cat>
          <c:val>
            <c:numRef>
              <c:f>Sheet1!$B$2:$B$7</c:f>
              <c:numCache>
                <c:formatCode>General</c:formatCode>
                <c:ptCount val="6"/>
                <c:pt idx="0">
                  <c:v>35</c:v>
                </c:pt>
                <c:pt idx="1">
                  <c:v>15</c:v>
                </c:pt>
                <c:pt idx="2">
                  <c:v>10</c:v>
                </c:pt>
                <c:pt idx="3">
                  <c:v>25</c:v>
                </c:pt>
                <c:pt idx="4">
                  <c:v>25</c:v>
                </c:pt>
              </c:numCache>
            </c:numRef>
          </c:val>
          <c:extLst>
            <c:ext xmlns:c16="http://schemas.microsoft.com/office/drawing/2014/chart" uri="{C3380CC4-5D6E-409C-BE32-E72D297353CC}">
              <c16:uniqueId val="{0000000A-A389-459B-B0F3-E48AE9704599}"/>
            </c:ext>
          </c:extLst>
        </c:ser>
        <c:dLbls>
          <c:showLegendKey val="0"/>
          <c:showVal val="0"/>
          <c:showCatName val="0"/>
          <c:showSerName val="0"/>
          <c:showPercent val="0"/>
          <c:showBubbleSize val="0"/>
          <c:showLeaderLines val="1"/>
        </c:dLbls>
        <c:firstSliceAng val="0"/>
        <c:holeSize val="70"/>
      </c:doughnutChart>
      <c:spPr>
        <a:noFill/>
        <a:ln>
          <a:noFill/>
        </a:ln>
        <a:effectLst/>
      </c:spPr>
    </c:plotArea>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10-07T02:27:03.252" idx="16">
    <p:pos x="10" y="10"/>
    <p:text/>
    <p:extLst>
      <p:ext uri="{C676402C-5697-4E1C-873F-D02D1690AC5C}">
        <p15:threadingInfo xmlns:p15="http://schemas.microsoft.com/office/powerpoint/2012/main" timeZoneBias="-540"/>
      </p:ext>
    </p:extLst>
  </p:cm>
  <p:cm authorId="1" dt="2020-10-07T03:09:10.336" idx="18">
    <p:pos x="10" y="146"/>
    <p:text>안녕하십니까, 열정의 나라 브라질을 배우고 하나금융티아이에 오게된 채용연계교육생 이진희입니다.
제가 발표하게 된 주제는 상담기록옴니채널입니다.</p:text>
    <p:extLst>
      <p:ext uri="{C676402C-5697-4E1C-873F-D02D1690AC5C}">
        <p15:threadingInfo xmlns:p15="http://schemas.microsoft.com/office/powerpoint/2012/main" timeZoneBias="-540">
          <p15:parentCm authorId="1" idx="16"/>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0-10-06T20:41:49.532" idx="9">
    <p:pos x="10" y="10"/>
    <p:text/>
    <p:extLst>
      <p:ext uri="{C676402C-5697-4E1C-873F-D02D1690AC5C}">
        <p15:threadingInfo xmlns:p15="http://schemas.microsoft.com/office/powerpoint/2012/main" timeZoneBias="-540"/>
      </p:ext>
    </p:extLst>
  </p:cm>
  <p:cm authorId="1" dt="2020-10-06T20:44:35.911" idx="12">
    <p:pos x="10" y="146"/>
    <p:text>총 몇주 언제 몇 개를 몰 간트차트 자르기 크게 통합 시키기 잘보이게</p:text>
    <p:extLst>
      <p:ext uri="{C676402C-5697-4E1C-873F-D02D1690AC5C}">
        <p15:threadingInfo xmlns:p15="http://schemas.microsoft.com/office/powerpoint/2012/main" timeZoneBias="-540">
          <p15:parentCm authorId="1" idx="9"/>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0-10-06T20:44:43.176" idx="13">
    <p:pos x="7172" y="272"/>
    <p:text>타채널 통합 문제점 이러한 기대효과를 갖고 있다. 이런 기대효과를 보기 위해 이싷스템을 구축했다.  장점 목적이랑 일관되게 가기</p:text>
    <p:extLst>
      <p:ext uri="{C676402C-5697-4E1C-873F-D02D1690AC5C}">
        <p15:threadingInfo xmlns:p15="http://schemas.microsoft.com/office/powerpoint/2012/main" timeZoneBias="-540"/>
      </p:ext>
    </p:extLst>
  </p:cm>
  <p:cm authorId="1" dt="2020-10-07T03:29:53.039" idx="24">
    <p:pos x="7172" y="408"/>
    <p:text>손님에게는 일관되고 개인화된 경험, 은행은 비즈니스이익 창출, 신뢰 구축</p:text>
    <p:extLst>
      <p:ext uri="{C676402C-5697-4E1C-873F-D02D1690AC5C}">
        <p15:threadingInfo xmlns:p15="http://schemas.microsoft.com/office/powerpoint/2012/main" timeZoneBias="-540">
          <p15:parentCm authorId="1" idx="13"/>
        </p15:threadingInfo>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0-10-05T19:14:10.657" idx="4">
    <p:pos x="10" y="10"/>
    <p:text>느낀점: 
구체적인 요구사항정의 ,DB모델링
형상관리의 중요성 
끊임없는 공부와 협업의 중요성
1,23, q번으로 분석하려고 합니다. 상담데이터분석
--방향으로 보완하겠다. 보완 답을 생각하고 쓰기, 이런거 하려고 했는데 아쉬웠다.  
Db를 구축할 때 없는 채널도 확장할 수 있게 db테이블을 만들었는지 
채널을 2개를 만들었지만 7개 채널을 만들었을 때 확장하기 위한 형태로 해놓았다.
컬럼이나 테이블 추가 되도 할 수 있게 해놓았다.  
화상에 있는 정보들이 들어올 때 화상이라는 것이 있는지 , 
상담채널 구분번호 잇는지 이런거를 생각하면서 테이블을 구축했다. 
기간이 짧아서 다할 수 없었지만 이걸 하기 위해 –하게 생각햇다.</p:text>
    <p:extLst>
      <p:ext uri="{C676402C-5697-4E1C-873F-D02D1690AC5C}">
        <p15:threadingInfo xmlns:p15="http://schemas.microsoft.com/office/powerpoint/2012/main" timeZoneBias="-54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0-10-07T02:27:59.586" idx="17">
    <p:pos x="10" y="10"/>
    <p:text>지금까지 상담기록옴니채널에 대해서 발표한 하나금융티아이 채용연계형교육생 이진희입니다. 질문이나 커멘트 부탁드립니다.</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0-07T03:12:51.450" idx="19">
    <p:pos x="10" y="10"/>
    <p:text>저는 대학교 휴학시절 1년여간 은행텔러로 근무한 경험이 있습니다. 당시 주로 콜센터로 먼저 문의를 하신 후 영업점을 방문해주시는 손님분들이계셨습니다. 하지만 손님분들은 저에게 다시한번 상담내용을 설명해주셔야 했고, 저또한 손님상담 관련해서 다른지점 행원분들께 여쭤봐야만 했던 상황들이 많았습니다.</p:text>
    <p:extLst>
      <p:ext uri="{C676402C-5697-4E1C-873F-D02D1690AC5C}">
        <p15:threadingInfo xmlns:p15="http://schemas.microsoft.com/office/powerpoint/2012/main" timeZoneBias="-540"/>
      </p:ext>
    </p:extLst>
  </p:cm>
  <p:cm authorId="1" dt="2020-10-07T03:16:17.100" idx="20">
    <p:pos x="10" y="146"/>
    <p:text>영업점에서 다시한번 문의내역을 말씀해주셔야 했던 번거로움이 있었고, 행원분들은 그내역을 재차 확인해야만 했습니다.</p:text>
    <p:extLst>
      <p:ext uri="{C676402C-5697-4E1C-873F-D02D1690AC5C}">
        <p15:threadingInfo xmlns:p15="http://schemas.microsoft.com/office/powerpoint/2012/main" timeZoneBias="-540">
          <p15:parentCm authorId="1" idx="19"/>
        </p15:threadingInfo>
      </p:ext>
    </p:extLst>
  </p:cm>
  <p:cm authorId="1" dt="2020-10-07T03:16:58.573" idx="21">
    <p:pos x="10" y="282"/>
    <p:text>그 당시에도 이러한 기록이 플랫폼에 통합되어 관리된다면 얼마나 편할까라는 생각에서 이 프로젝트가 시작되었습니다.</p:text>
    <p:extLst>
      <p:ext uri="{C676402C-5697-4E1C-873F-D02D1690AC5C}">
        <p15:threadingInfo xmlns:p15="http://schemas.microsoft.com/office/powerpoint/2012/main" timeZoneBias="-540">
          <p15:parentCm authorId="1" idx="19"/>
        </p15:threadingInfo>
      </p:ext>
    </p:extLst>
  </p:cm>
  <p:cm authorId="1" dt="2020-10-07T03:21:23.039" idx="23">
    <p:pos x="10" y="418"/>
    <p:text>업무효율저하, 번거로움, 일관되지 못한 서비스</p:text>
    <p:extLst>
      <p:ext uri="{C676402C-5697-4E1C-873F-D02D1690AC5C}">
        <p15:threadingInfo xmlns:p15="http://schemas.microsoft.com/office/powerpoint/2012/main" timeZoneBias="-540">
          <p15:parentCm authorId="1" idx="19"/>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9-29T19:14:51.101" idx="1">
    <p:pos x="7127" y="949"/>
    <p:text>먼저 프로젝트 개요입니다. 옴니채널은 온,오프라인 어디에서든 동일한 경험을 제공하는 채널인데요, 이를 상담기록 플랫폼에 가지고 왔습니다. 
상담채널이 바뀌어도 플랫폼이 있기에 이전상담지속가능하다는 장점, 행원/상담사 업무효율상승
손님맞춤상담제공(아웃바운드 영업 토대, 정성적 데이터 영업) / 일관된 손님경험제공(신뢰관계구축)
필요성
-데이터 3법 통과 후 맞춤형 영업 필요성 
-자신의 상담데이터를 종합적으로 확인할 수 있는 공간 부족
다채널에서 받은 모든 상담이 통합 기록 되어 손님, 관리자 모두 편한 시스템</p:text>
    <p:extLst>
      <p:ext uri="{C676402C-5697-4E1C-873F-D02D1690AC5C}">
        <p15:threadingInfo xmlns:p15="http://schemas.microsoft.com/office/powerpoint/2012/main" timeZoneBias="-540"/>
      </p:ext>
    </p:extLst>
  </p:cm>
  <p:cm authorId="1" dt="2020-10-07T03:18:50.366" idx="22">
    <p:pos x="10" y="10"/>
    <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10-07T08:57:05.479" idx="25">
    <p:pos x="10" y="10"/>
    <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10-06T20:18:43.748" idx="6">
    <p:pos x="58" y="22"/>
    <p:text>손님은---이런기능 
몇번째로 이야기하지 말기 다읽지말고 말할 때 줄이기 
시나리오 나올떄 겹치는 부분 말하지 말기 
Api 쓰지 말기</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10-06T20:31:04.001" idx="7">
    <p:pos x="10" y="10"/>
    <p:text>상담 대시보드 분석위해서  chart.js를 썼습니다.</p:text>
    <p:extLst>
      <p:ext uri="{C676402C-5697-4E1C-873F-D02D1690AC5C}">
        <p15:threadingInfo xmlns:p15="http://schemas.microsoft.com/office/powerpoint/2012/main" timeZoneBias="-540"/>
      </p:ext>
    </p:extLst>
  </p:cm>
  <p:cm authorId="1" dt="2020-10-06T20:31:06.712" idx="8">
    <p:pos x="6247" y="321"/>
    <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09-29T23:29:35.207" idx="2">
    <p:pos x="10" y="10"/>
    <p:text/>
    <p:extLst>
      <p:ext uri="{C676402C-5697-4E1C-873F-D02D1690AC5C}">
        <p15:threadingInfo xmlns:p15="http://schemas.microsoft.com/office/powerpoint/2012/main" timeZoneBias="-540"/>
      </p:ext>
    </p:extLst>
  </p:cm>
  <p:cm authorId="1" dt="2020-10-06T19:56:01.673" idx="5">
    <p:pos x="10" y="146"/>
    <p:text>시스템 확장위한 하나의 방법으로 이미 기존에 있는 다른 화상창구를 통한 상담기록이 통합 x, rest방식으로 통합되어있는 것을 보여드리기 위해서 만들어드렸대.  7개 창구 구축위해서 만들었지만, 이미 기존에 있었던것을 통합하면 돈이 많이 들음. 아직 통합이 완료되지 않은 화상창구애들도 우리쪽에서 통합해서 볼 수 있는 상담기록통합을 만들었다. 그것을 하기 위해서 db에 있는 정보를 가져와야하는데 화상창구 채너르이 apikety+전문넘기면 화상창구json형식 으로 상담정보를 넘긴다. 이때 이 전문은 아래의 apikey+전문 데이터형식을 맞추었다.   기존에 있는 방식을 통해서 가져왔다.   합쳐지지 않은 db의 정보도 가져와서 하는 형태를 구현해보았다.  통합관리시스템</p:text>
    <p:extLst>
      <p:ext uri="{C676402C-5697-4E1C-873F-D02D1690AC5C}">
        <p15:threadingInfo xmlns:p15="http://schemas.microsoft.com/office/powerpoint/2012/main" timeZoneBias="-540">
          <p15:parentCm authorId="1" idx="2"/>
        </p15:threadingInfo>
      </p:ext>
    </p:extLst>
  </p:cm>
  <p:cm authorId="1" dt="2020-10-05T10:24:54.457" idx="3">
    <p:pos x="39" y="87"/>
    <p:text>전문은 format 형식 ,  rest방식은 url로 데이터를 날려서 가져오는 기술, 전문통신은 형식/  
어떻게 구성했냐
제약사항 있었지만, 배려와 협업
지금은 string 형식으로 보냄 
요즘 전문은 통신방식으루 안씀 , 한번 보낼때 최대한 많은 정보 보내야지 빠른 속도 유지 가능, 통신속도가 느릴때는 전문이 효율적, 그러나 지금은 통신속도 빨라짐 그래서 json식으로 넘기고 받아도 충분// 금융에서 전문통신 사용한다_다른채널과 연동 
우리목적은 한번 사용해보자!!!! 
점점 바뀌지만 구현해보면 의미가 있을것 같아서 넣으려고 노력했다.
원래 맨처음은 db논의 화상창구채널은 https 프로토콜 사용한다. 그런데 내 채널은http라 채널 연동 문제점이 있었고, 
이 방식을 구현할 때 한 참 개발 중이었어서, 데이터를 넘기고 데이터가 바뀔 수 있는 상황에서 작성할 때 넘겨주면 데이터 동기화가 안되겠다라는 생각이 들어서 이방식 썼다.</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10-06T20:42:01.929" idx="11">
    <p:pos x="7042" y="384"/>
    <p:text>전문, 캐릭터 영상에 넣기
나 이진희~ 
누구인지 제대로 알려주기 
정신이 없을 수 있음. 
시나리오 잘기억해주세요 
기억이 나게</p:text>
    <p:extLst>
      <p:ext uri="{C676402C-5697-4E1C-873F-D02D1690AC5C}">
        <p15:threadingInfo xmlns:p15="http://schemas.microsoft.com/office/powerpoint/2012/main" timeZoneBias="-5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0-10-06T20:41:51.533" idx="10">
    <p:pos x="10" y="10"/>
    <p:text>Index 하나 만들기 
id, 이름 
검색 많이 하는 것을 where, orderby 할 때 pk 안하는 형태들은 되게 오래 걸림
총 n개의 테이블과 pk제외한 나머지n개의 index를 가지고 있다.  
Create index 
속도가 빨라진다.  
자주쓰는 컬럼들의 index를 만들었다. 
Index</p:text>
    <p:extLst>
      <p:ext uri="{C676402C-5697-4E1C-873F-D02D1690AC5C}">
        <p15:threadingInfo xmlns:p15="http://schemas.microsoft.com/office/powerpoint/2012/main" timeZoneBias="-540"/>
      </p:ext>
    </p:extLst>
  </p:cm>
  <p:cm authorId="1" dt="2020-10-06T20:48:05.800" idx="14">
    <p:pos x="10" y="146"/>
    <p:text>검색성능을 개선하기 위해서 이컬럼의 인덱스를 설정해보았다. 자주쓰이는 것으로 핵심되는거 한두개</p:text>
    <p:extLst>
      <p:ext uri="{C676402C-5697-4E1C-873F-D02D1690AC5C}">
        <p15:threadingInfo xmlns:p15="http://schemas.microsoft.com/office/powerpoint/2012/main" timeZoneBias="-540">
          <p15:parentCm authorId="1" idx="10"/>
        </p15:threadingInfo>
      </p:ext>
    </p:extLst>
  </p:cm>
  <p:cm authorId="1" dt="2020-10-06T20:51:22.224" idx="15">
    <p:pos x="10" y="282"/>
    <p:text>CREATE INDEX IX_customer_tb_01 on customer_tb
 (id, name); 
 CREATE INDEX IX_report_tb_01 on report_tb
 (id, name);</p:text>
    <p:extLst>
      <p:ext uri="{C676402C-5697-4E1C-873F-D02D1690AC5C}">
        <p15:threadingInfo xmlns:p15="http://schemas.microsoft.com/office/powerpoint/2012/main" timeZoneBias="-540">
          <p15:parentCm authorId="1" idx="10"/>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0FFF5F44-455A-4744-9034-B674A63A1185}"/>
              </a:ext>
            </a:extLst>
          </p:cNvPr>
          <p:cNvSpPr>
            <a:spLocks noGrp="1"/>
          </p:cNvSpPr>
          <p:nvPr>
            <p:ph type="hdr" sz="quarter"/>
          </p:nvPr>
        </p:nvSpPr>
        <p:spPr>
          <a:xfrm>
            <a:off x="0" y="1"/>
            <a:ext cx="4301543" cy="341064"/>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E077ACA1-046D-4F30-8DF2-C3FA62CA4314}"/>
              </a:ext>
            </a:extLst>
          </p:cNvPr>
          <p:cNvSpPr>
            <a:spLocks noGrp="1"/>
          </p:cNvSpPr>
          <p:nvPr>
            <p:ph type="dt" sz="quarter" idx="1"/>
          </p:nvPr>
        </p:nvSpPr>
        <p:spPr>
          <a:xfrm>
            <a:off x="5622798" y="1"/>
            <a:ext cx="4301543" cy="341064"/>
          </a:xfrm>
          <a:prstGeom prst="rect">
            <a:avLst/>
          </a:prstGeom>
        </p:spPr>
        <p:txBody>
          <a:bodyPr vert="horz" lIns="91440" tIns="45720" rIns="91440" bIns="45720" rtlCol="0"/>
          <a:lstStyle>
            <a:lvl1pPr algn="r">
              <a:defRPr sz="1200"/>
            </a:lvl1pPr>
          </a:lstStyle>
          <a:p>
            <a:fld id="{93A75179-EBF1-4DC5-A5DC-9B0AC321EC1F}" type="datetimeFigureOut">
              <a:rPr lang="ko-KR" altLang="en-US" smtClean="0"/>
              <a:t>2020-10-08</a:t>
            </a:fld>
            <a:endParaRPr lang="ko-KR" altLang="en-US"/>
          </a:p>
        </p:txBody>
      </p:sp>
      <p:sp>
        <p:nvSpPr>
          <p:cNvPr id="4" name="바닥글 개체 틀 3">
            <a:extLst>
              <a:ext uri="{FF2B5EF4-FFF2-40B4-BE49-F238E27FC236}">
                <a16:creationId xmlns:a16="http://schemas.microsoft.com/office/drawing/2014/main" id="{7C823A00-1D9F-4228-B72F-9BB386EC0214}"/>
              </a:ext>
            </a:extLst>
          </p:cNvPr>
          <p:cNvSpPr>
            <a:spLocks noGrp="1"/>
          </p:cNvSpPr>
          <p:nvPr>
            <p:ph type="ftr" sz="quarter" idx="2"/>
          </p:nvPr>
        </p:nvSpPr>
        <p:spPr>
          <a:xfrm>
            <a:off x="0" y="6456612"/>
            <a:ext cx="4301543" cy="341063"/>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568DCF9B-59D7-4A87-B710-D183A35A7D18}"/>
              </a:ext>
            </a:extLst>
          </p:cNvPr>
          <p:cNvSpPr>
            <a:spLocks noGrp="1"/>
          </p:cNvSpPr>
          <p:nvPr>
            <p:ph type="sldNum" sz="quarter" idx="3"/>
          </p:nvPr>
        </p:nvSpPr>
        <p:spPr>
          <a:xfrm>
            <a:off x="5622798" y="6456612"/>
            <a:ext cx="4301543" cy="341063"/>
          </a:xfrm>
          <a:prstGeom prst="rect">
            <a:avLst/>
          </a:prstGeom>
        </p:spPr>
        <p:txBody>
          <a:bodyPr vert="horz" lIns="91440" tIns="45720" rIns="91440" bIns="45720" rtlCol="0" anchor="b"/>
          <a:lstStyle>
            <a:lvl1pPr algn="r">
              <a:defRPr sz="1200"/>
            </a:lvl1pPr>
          </a:lstStyle>
          <a:p>
            <a:fld id="{226ACF1E-97B1-4D86-B0AA-24D0907FCE01}" type="slidenum">
              <a:rPr lang="ko-KR" altLang="en-US" smtClean="0"/>
              <a:t>‹#›</a:t>
            </a:fld>
            <a:endParaRPr lang="ko-KR" altLang="en-US"/>
          </a:p>
        </p:txBody>
      </p:sp>
    </p:spTree>
    <p:extLst>
      <p:ext uri="{BB962C8B-B14F-4D97-AF65-F5344CB8AC3E}">
        <p14:creationId xmlns:p14="http://schemas.microsoft.com/office/powerpoint/2010/main" val="15495556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4301543" cy="341064"/>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622798" y="1"/>
            <a:ext cx="4301543" cy="341064"/>
          </a:xfrm>
          <a:prstGeom prst="rect">
            <a:avLst/>
          </a:prstGeom>
        </p:spPr>
        <p:txBody>
          <a:bodyPr vert="horz" lIns="91440" tIns="45720" rIns="91440" bIns="45720" rtlCol="0"/>
          <a:lstStyle>
            <a:lvl1pPr algn="r">
              <a:defRPr sz="1200"/>
            </a:lvl1pPr>
          </a:lstStyle>
          <a:p>
            <a:fld id="{47EFB8FB-17FA-4CC1-9D8B-011300EE6769}" type="datetimeFigureOut">
              <a:rPr lang="ko-KR" altLang="en-US" smtClean="0"/>
              <a:t>2020-10-07</a:t>
            </a:fld>
            <a:endParaRPr lang="ko-KR" altLang="en-US"/>
          </a:p>
        </p:txBody>
      </p:sp>
      <p:sp>
        <p:nvSpPr>
          <p:cNvPr id="4" name="슬라이드 이미지 개체 틀 3"/>
          <p:cNvSpPr>
            <a:spLocks noGrp="1" noRot="1" noChangeAspect="1"/>
          </p:cNvSpPr>
          <p:nvPr>
            <p:ph type="sldImg" idx="2"/>
          </p:nvPr>
        </p:nvSpPr>
        <p:spPr>
          <a:xfrm>
            <a:off x="2924175" y="849313"/>
            <a:ext cx="4078288" cy="229393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992664" y="3271381"/>
            <a:ext cx="7941310" cy="2676585"/>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6456612"/>
            <a:ext cx="4301543" cy="341063"/>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622798" y="6456612"/>
            <a:ext cx="4301543" cy="341063"/>
          </a:xfrm>
          <a:prstGeom prst="rect">
            <a:avLst/>
          </a:prstGeom>
        </p:spPr>
        <p:txBody>
          <a:bodyPr vert="horz" lIns="91440" tIns="45720" rIns="91440" bIns="45720" rtlCol="0" anchor="b"/>
          <a:lstStyle>
            <a:lvl1pPr algn="r">
              <a:defRPr sz="1200"/>
            </a:lvl1pPr>
          </a:lstStyle>
          <a:p>
            <a:fld id="{EEA33A2F-FAF0-4F05-B497-26EF78D5AE57}" type="slidenum">
              <a:rPr lang="ko-KR" altLang="en-US" smtClean="0"/>
              <a:t>‹#›</a:t>
            </a:fld>
            <a:endParaRPr lang="ko-KR" altLang="en-US"/>
          </a:p>
        </p:txBody>
      </p:sp>
    </p:spTree>
    <p:extLst>
      <p:ext uri="{BB962C8B-B14F-4D97-AF65-F5344CB8AC3E}">
        <p14:creationId xmlns:p14="http://schemas.microsoft.com/office/powerpoint/2010/main" val="195571844"/>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p>
            <a:fld id="{48393C56-054C-4D05-95CC-55D6554F4888}" type="datetime1">
              <a:rPr lang="ko-KR" altLang="en-US" smtClean="0">
                <a:solidFill>
                  <a:prstClr val="black">
                    <a:tint val="75000"/>
                  </a:prstClr>
                </a:solidFill>
              </a:rPr>
              <a:t>2020-10-07</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339B9C72-21D5-4AB9-87FA-CC4C72A0D342}"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339410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DECF5519-3780-40C1-A7E5-15EBB433B8B3}" type="datetime1">
              <a:rPr lang="ko-KR" altLang="en-US" smtClean="0">
                <a:solidFill>
                  <a:prstClr val="black">
                    <a:tint val="75000"/>
                  </a:prstClr>
                </a:solidFill>
              </a:rPr>
              <a:t>2020-10-07</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339B9C72-21D5-4AB9-87FA-CC4C72A0D342}"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202813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694E6723-62E9-4A4B-80FE-D5656318B845}" type="datetime1">
              <a:rPr lang="ko-KR" altLang="en-US" smtClean="0">
                <a:solidFill>
                  <a:prstClr val="black">
                    <a:tint val="75000"/>
                  </a:prstClr>
                </a:solidFill>
              </a:rPr>
              <a:t>2020-10-07</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339B9C72-21D5-4AB9-87FA-CC4C72A0D342}"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835654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B01B96C-3897-4D38-B0CD-42E20AD54D13}" type="datetime1">
              <a:rPr lang="ko-KR" altLang="en-US" smtClean="0">
                <a:solidFill>
                  <a:prstClr val="black">
                    <a:tint val="75000"/>
                  </a:prstClr>
                </a:solidFill>
              </a:rPr>
              <a:t>2020-10-07</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339B9C72-21D5-4AB9-87FA-CC4C72A0D342}"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627995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0E4664FB-4F80-44BF-8501-22C3D05504D1}" type="datetime1">
              <a:rPr lang="ko-KR" altLang="en-US" smtClean="0">
                <a:solidFill>
                  <a:prstClr val="black">
                    <a:tint val="75000"/>
                  </a:prstClr>
                </a:solidFill>
              </a:rPr>
              <a:t>2020-10-07</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339B9C72-21D5-4AB9-87FA-CC4C72A0D342}"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924253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19B94097-5C00-4AC1-9C17-B3B23A826484}" type="datetime1">
              <a:rPr lang="ko-KR" altLang="en-US" smtClean="0">
                <a:solidFill>
                  <a:prstClr val="black">
                    <a:tint val="75000"/>
                  </a:prstClr>
                </a:solidFill>
              </a:rPr>
              <a:t>2020-10-07</a:t>
            </a:fld>
            <a:endParaRPr lang="ko-KR" altLang="en-US">
              <a:solidFill>
                <a:prstClr val="black">
                  <a:tint val="75000"/>
                </a:prstClr>
              </a:solidFill>
            </a:endParaRPr>
          </a:p>
        </p:txBody>
      </p:sp>
      <p:sp>
        <p:nvSpPr>
          <p:cNvPr id="6" name="바닥글 개체 틀 5"/>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p:txBody>
          <a:bodyPr/>
          <a:lstStyle/>
          <a:p>
            <a:fld id="{339B9C72-21D5-4AB9-87FA-CC4C72A0D342}"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167611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7EB9C749-B3B5-4995-B9BF-E127AB536BFB}" type="datetime1">
              <a:rPr lang="ko-KR" altLang="en-US" smtClean="0">
                <a:solidFill>
                  <a:prstClr val="black">
                    <a:tint val="75000"/>
                  </a:prstClr>
                </a:solidFill>
              </a:rPr>
              <a:t>2020-10-07</a:t>
            </a:fld>
            <a:endParaRPr lang="ko-KR" altLang="en-US">
              <a:solidFill>
                <a:prstClr val="black">
                  <a:tint val="75000"/>
                </a:prstClr>
              </a:solidFill>
            </a:endParaRPr>
          </a:p>
        </p:txBody>
      </p:sp>
      <p:sp>
        <p:nvSpPr>
          <p:cNvPr id="8" name="바닥글 개체 틀 7"/>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p:cNvSpPr>
            <a:spLocks noGrp="1"/>
          </p:cNvSpPr>
          <p:nvPr>
            <p:ph type="sldNum" sz="quarter" idx="12"/>
          </p:nvPr>
        </p:nvSpPr>
        <p:spPr/>
        <p:txBody>
          <a:bodyPr/>
          <a:lstStyle/>
          <a:p>
            <a:fld id="{339B9C72-21D5-4AB9-87FA-CC4C72A0D342}"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495116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0E7DAFE6-1369-4147-A6AF-7C87F98CBA34}" type="datetime1">
              <a:rPr lang="ko-KR" altLang="en-US" smtClean="0">
                <a:solidFill>
                  <a:prstClr val="black">
                    <a:tint val="75000"/>
                  </a:prstClr>
                </a:solidFill>
              </a:rPr>
              <a:t>2020-10-07</a:t>
            </a:fld>
            <a:endParaRPr lang="ko-KR" altLang="en-US">
              <a:solidFill>
                <a:prstClr val="black">
                  <a:tint val="75000"/>
                </a:prstClr>
              </a:solidFill>
            </a:endParaRPr>
          </a:p>
        </p:txBody>
      </p:sp>
      <p:sp>
        <p:nvSpPr>
          <p:cNvPr id="4" name="바닥글 개체 틀 3"/>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p:cNvSpPr>
            <a:spLocks noGrp="1"/>
          </p:cNvSpPr>
          <p:nvPr>
            <p:ph type="sldNum" sz="quarter" idx="12"/>
          </p:nvPr>
        </p:nvSpPr>
        <p:spPr/>
        <p:txBody>
          <a:bodyPr/>
          <a:lstStyle/>
          <a:p>
            <a:fld id="{339B9C72-21D5-4AB9-87FA-CC4C72A0D342}"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278141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DDCCC92F-21DE-4223-B846-B182BF24F66B}" type="datetime1">
              <a:rPr lang="ko-KR" altLang="en-US" smtClean="0">
                <a:solidFill>
                  <a:prstClr val="black">
                    <a:tint val="75000"/>
                  </a:prstClr>
                </a:solidFill>
              </a:rPr>
              <a:t>2020-10-07</a:t>
            </a:fld>
            <a:endParaRPr lang="ko-KR" altLang="en-US">
              <a:solidFill>
                <a:prstClr val="black">
                  <a:tint val="75000"/>
                </a:prstClr>
              </a:solidFill>
            </a:endParaRPr>
          </a:p>
        </p:txBody>
      </p:sp>
      <p:sp>
        <p:nvSpPr>
          <p:cNvPr id="3" name="바닥글 개체 틀 2"/>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p:cNvSpPr>
            <a:spLocks noGrp="1"/>
          </p:cNvSpPr>
          <p:nvPr>
            <p:ph type="sldNum" sz="quarter" idx="12"/>
          </p:nvPr>
        </p:nvSpPr>
        <p:spPr/>
        <p:txBody>
          <a:bodyPr/>
          <a:lstStyle/>
          <a:p>
            <a:fld id="{339B9C72-21D5-4AB9-87FA-CC4C72A0D342}"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863644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EC53A866-6656-4B75-9E26-9B3C0E569E47}" type="datetime1">
              <a:rPr lang="ko-KR" altLang="en-US" smtClean="0">
                <a:solidFill>
                  <a:prstClr val="black">
                    <a:tint val="75000"/>
                  </a:prstClr>
                </a:solidFill>
              </a:rPr>
              <a:t>2020-10-07</a:t>
            </a:fld>
            <a:endParaRPr lang="ko-KR" altLang="en-US">
              <a:solidFill>
                <a:prstClr val="black">
                  <a:tint val="75000"/>
                </a:prstClr>
              </a:solidFill>
            </a:endParaRPr>
          </a:p>
        </p:txBody>
      </p:sp>
      <p:sp>
        <p:nvSpPr>
          <p:cNvPr id="6" name="바닥글 개체 틀 5"/>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p:txBody>
          <a:bodyPr/>
          <a:lstStyle/>
          <a:p>
            <a:fld id="{339B9C72-21D5-4AB9-87FA-CC4C72A0D342}"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01134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907A2AAA-315F-4D49-AED8-A51BEBF31FFB}" type="datetime1">
              <a:rPr lang="ko-KR" altLang="en-US" smtClean="0">
                <a:solidFill>
                  <a:prstClr val="black">
                    <a:tint val="75000"/>
                  </a:prstClr>
                </a:solidFill>
              </a:rPr>
              <a:t>2020-10-07</a:t>
            </a:fld>
            <a:endParaRPr lang="ko-KR" altLang="en-US">
              <a:solidFill>
                <a:prstClr val="black">
                  <a:tint val="75000"/>
                </a:prstClr>
              </a:solidFill>
            </a:endParaRPr>
          </a:p>
        </p:txBody>
      </p:sp>
      <p:sp>
        <p:nvSpPr>
          <p:cNvPr id="6" name="바닥글 개체 틀 5"/>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p:txBody>
          <a:bodyPr/>
          <a:lstStyle/>
          <a:p>
            <a:fld id="{339B9C72-21D5-4AB9-87FA-CC4C72A0D342}"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704943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EBB693-F782-4036-BD38-42AA7AE2126F}" type="datetime1">
              <a:rPr lang="ko-KR" altLang="en-US" smtClean="0">
                <a:solidFill>
                  <a:prstClr val="black">
                    <a:tint val="75000"/>
                  </a:prstClr>
                </a:solidFill>
              </a:rPr>
              <a:t>2020-10-07</a:t>
            </a:fld>
            <a:endParaRPr lang="ko-KR" altLang="en-US">
              <a:solidFill>
                <a:prstClr val="black">
                  <a:tint val="75000"/>
                </a:prstClr>
              </a:solidFill>
            </a:endParaRPr>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B9C72-21D5-4AB9-87FA-CC4C72A0D342}"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9915872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youtu.be/efshhwYzvQ8" TargetMode="External"/><Relationship Id="rId1" Type="http://schemas.openxmlformats.org/officeDocument/2006/relationships/slideLayout" Target="../slideLayouts/slideLayout2.xml"/><Relationship Id="rId5" Type="http://schemas.openxmlformats.org/officeDocument/2006/relationships/comments" Target="../comments/comment8.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0.jpeg"/><Relationship Id="rId7" Type="http://schemas.openxmlformats.org/officeDocument/2006/relationships/image" Target="../media/image33.png"/><Relationship Id="rId12" Type="http://schemas.microsoft.com/office/2007/relationships/hdphoto" Target="../media/hdphoto3.wdp"/><Relationship Id="rId2" Type="http://schemas.openxmlformats.org/officeDocument/2006/relationships/image" Target="../media/image29.jpeg"/><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37.png"/><Relationship Id="rId5" Type="http://schemas.openxmlformats.org/officeDocument/2006/relationships/image" Target="../media/image32.png"/><Relationship Id="rId10" Type="http://schemas.openxmlformats.org/officeDocument/2006/relationships/image" Target="../media/image36.png"/><Relationship Id="rId4" Type="http://schemas.openxmlformats.org/officeDocument/2006/relationships/image" Target="../media/image31.png"/><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comments" Target="../comments/comment11.xml"/></Relationships>
</file>

<file path=ppt/slides/_rels/slide1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comments" Target="../comments/comment12.xml"/></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comments" Target="../comments/comment13.xml"/></Relationships>
</file>

<file path=ppt/slides/_rels/slide17.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46.jpeg"/><Relationship Id="rId7" Type="http://schemas.openxmlformats.org/officeDocument/2006/relationships/image" Target="../media/image48.png"/><Relationship Id="rId2" Type="http://schemas.openxmlformats.org/officeDocument/2006/relationships/image" Target="../media/image45.jpeg"/><Relationship Id="rId1" Type="http://schemas.openxmlformats.org/officeDocument/2006/relationships/slideLayout" Target="../slideLayouts/slideLayout2.xml"/><Relationship Id="rId6" Type="http://schemas.openxmlformats.org/officeDocument/2006/relationships/hyperlink" Target="https://github.com/leejinhee-88" TargetMode="External"/><Relationship Id="rId5" Type="http://schemas.openxmlformats.org/officeDocument/2006/relationships/hyperlink" Target="https://blog.naver.com/gnee88" TargetMode="Externa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comments" Target="../comments/comment3.xml"/><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comments" Target="../comments/commen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comments" Target="../comments/commen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FBF6"/>
        </a:solidFill>
        <a:effectLst/>
      </p:bgPr>
    </p:bg>
    <p:spTree>
      <p:nvGrpSpPr>
        <p:cNvPr id="1" name=""/>
        <p:cNvGrpSpPr/>
        <p:nvPr/>
      </p:nvGrpSpPr>
      <p:grpSpPr>
        <a:xfrm>
          <a:off x="0" y="0"/>
          <a:ext cx="0" cy="0"/>
          <a:chOff x="0" y="0"/>
          <a:chExt cx="0" cy="0"/>
        </a:xfrm>
      </p:grpSpPr>
      <p:sp>
        <p:nvSpPr>
          <p:cNvPr id="5" name="모서리가 둥근 직사각형 4"/>
          <p:cNvSpPr/>
          <p:nvPr/>
        </p:nvSpPr>
        <p:spPr>
          <a:xfrm>
            <a:off x="327580" y="349300"/>
            <a:ext cx="11544301" cy="6192000"/>
          </a:xfrm>
          <a:prstGeom prst="roundRect">
            <a:avLst>
              <a:gd name="adj" fmla="val 3862"/>
            </a:avLst>
          </a:prstGeom>
          <a:noFill/>
          <a:ln w="31750">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모서리가 둥근 직사각형 5"/>
          <p:cNvSpPr/>
          <p:nvPr/>
        </p:nvSpPr>
        <p:spPr>
          <a:xfrm>
            <a:off x="213730" y="241300"/>
            <a:ext cx="11772000" cy="6408000"/>
          </a:xfrm>
          <a:prstGeom prst="roundRect">
            <a:avLst>
              <a:gd name="adj" fmla="val 5051"/>
            </a:avLst>
          </a:prstGeom>
          <a:noFill/>
          <a:ln w="317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 name="모서리가 둥근 직사각형 6"/>
          <p:cNvSpPr/>
          <p:nvPr/>
        </p:nvSpPr>
        <p:spPr>
          <a:xfrm>
            <a:off x="3948224" y="1545566"/>
            <a:ext cx="4396949" cy="367758"/>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prstClr val="white"/>
                </a:solidFill>
                <a:latin typeface="하나 CM" panose="02020603020101020101" pitchFamily="18" charset="-127"/>
                <a:ea typeface="하나 CM" panose="02020603020101020101" pitchFamily="18" charset="-127"/>
              </a:rPr>
              <a:t>하나금융티아이</a:t>
            </a:r>
            <a:r>
              <a:rPr lang="ko-KR" altLang="en-US" dirty="0">
                <a:solidFill>
                  <a:prstClr val="white"/>
                </a:solidFill>
                <a:latin typeface="하나 CM" panose="02020603020101020101" pitchFamily="18" charset="-127"/>
                <a:ea typeface="하나 CM" panose="02020603020101020101" pitchFamily="18" charset="-127"/>
              </a:rPr>
              <a:t> 채용연계교육생 이진희</a:t>
            </a:r>
            <a:endParaRPr lang="en-US" altLang="ko-KR" dirty="0">
              <a:solidFill>
                <a:prstClr val="white"/>
              </a:solidFill>
              <a:latin typeface="하나 CM" panose="02020603020101020101" pitchFamily="18" charset="-127"/>
              <a:ea typeface="하나 CM" panose="02020603020101020101" pitchFamily="18" charset="-127"/>
            </a:endParaRPr>
          </a:p>
        </p:txBody>
      </p:sp>
      <p:sp>
        <p:nvSpPr>
          <p:cNvPr id="8" name="직사각형 7"/>
          <p:cNvSpPr/>
          <p:nvPr/>
        </p:nvSpPr>
        <p:spPr>
          <a:xfrm>
            <a:off x="2053868" y="2216504"/>
            <a:ext cx="8084265" cy="1200329"/>
          </a:xfrm>
          <a:prstGeom prst="rect">
            <a:avLst/>
          </a:prstGeom>
        </p:spPr>
        <p:txBody>
          <a:bodyPr wrap="none">
            <a:spAutoFit/>
          </a:bodyPr>
          <a:lstStyle/>
          <a:p>
            <a:pPr algn="ctr"/>
            <a:r>
              <a:rPr lang="ko-KR" altLang="en-US" sz="7200" b="1" dirty="0">
                <a:solidFill>
                  <a:srgbClr val="008C8C"/>
                </a:solidFill>
                <a:latin typeface="하나 B" panose="02020603020101020101" pitchFamily="18" charset="-127"/>
                <a:ea typeface="하나 B" panose="02020603020101020101" pitchFamily="18" charset="-127"/>
              </a:rPr>
              <a:t>하나은행</a:t>
            </a:r>
            <a:r>
              <a:rPr lang="en-US" altLang="ko-KR" sz="7200" b="1" dirty="0">
                <a:solidFill>
                  <a:srgbClr val="008C8C"/>
                </a:solidFill>
                <a:latin typeface="하나 B" panose="02020603020101020101" pitchFamily="18" charset="-127"/>
                <a:ea typeface="하나 B" panose="02020603020101020101" pitchFamily="18" charset="-127"/>
              </a:rPr>
              <a:t> </a:t>
            </a:r>
            <a:r>
              <a:rPr lang="en-US" altLang="ko-KR" sz="7200" b="1" dirty="0">
                <a:solidFill>
                  <a:prstClr val="black">
                    <a:lumMod val="75000"/>
                    <a:lumOff val="25000"/>
                  </a:prstClr>
                </a:solidFill>
                <a:latin typeface="하나 B" panose="02020603020101020101" pitchFamily="18" charset="-127"/>
                <a:ea typeface="하나 B" panose="02020603020101020101" pitchFamily="18" charset="-127"/>
              </a:rPr>
              <a:t>ONEHANA</a:t>
            </a:r>
          </a:p>
        </p:txBody>
      </p:sp>
      <p:grpSp>
        <p:nvGrpSpPr>
          <p:cNvPr id="12" name="Group 4"/>
          <p:cNvGrpSpPr>
            <a:grpSpLocks noChangeAspect="1"/>
          </p:cNvGrpSpPr>
          <p:nvPr/>
        </p:nvGrpSpPr>
        <p:grpSpPr bwMode="auto">
          <a:xfrm>
            <a:off x="5760355" y="4156005"/>
            <a:ext cx="678747" cy="943365"/>
            <a:chOff x="2371" y="2919"/>
            <a:chExt cx="513" cy="713"/>
          </a:xfrm>
        </p:grpSpPr>
        <p:sp>
          <p:nvSpPr>
            <p:cNvPr id="14" name="Rectangle 5"/>
            <p:cNvSpPr>
              <a:spLocks noChangeArrowheads="1"/>
            </p:cNvSpPr>
            <p:nvPr/>
          </p:nvSpPr>
          <p:spPr bwMode="auto">
            <a:xfrm>
              <a:off x="2575" y="3451"/>
              <a:ext cx="105" cy="118"/>
            </a:xfrm>
            <a:prstGeom prst="rect">
              <a:avLst/>
            </a:prstGeom>
            <a:solidFill>
              <a:srgbClr val="FDCC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5" name="Freeform 6"/>
            <p:cNvSpPr>
              <a:spLocks/>
            </p:cNvSpPr>
            <p:nvPr/>
          </p:nvSpPr>
          <p:spPr bwMode="auto">
            <a:xfrm>
              <a:off x="2575" y="3451"/>
              <a:ext cx="105" cy="37"/>
            </a:xfrm>
            <a:custGeom>
              <a:avLst/>
              <a:gdLst>
                <a:gd name="T0" fmla="*/ 0 w 423"/>
                <a:gd name="T1" fmla="*/ 56 h 147"/>
                <a:gd name="T2" fmla="*/ 7 w 423"/>
                <a:gd name="T3" fmla="*/ 59 h 147"/>
                <a:gd name="T4" fmla="*/ 68 w 423"/>
                <a:gd name="T5" fmla="*/ 89 h 147"/>
                <a:gd name="T6" fmla="*/ 149 w 423"/>
                <a:gd name="T7" fmla="*/ 118 h 147"/>
                <a:gd name="T8" fmla="*/ 216 w 423"/>
                <a:gd name="T9" fmla="*/ 134 h 147"/>
                <a:gd name="T10" fmla="*/ 293 w 423"/>
                <a:gd name="T11" fmla="*/ 144 h 147"/>
                <a:gd name="T12" fmla="*/ 377 w 423"/>
                <a:gd name="T13" fmla="*/ 147 h 147"/>
                <a:gd name="T14" fmla="*/ 423 w 423"/>
                <a:gd name="T15" fmla="*/ 142 h 147"/>
                <a:gd name="T16" fmla="*/ 423 w 423"/>
                <a:gd name="T17" fmla="*/ 0 h 147"/>
                <a:gd name="T18" fmla="*/ 0 w 423"/>
                <a:gd name="T19" fmla="*/ 0 h 147"/>
                <a:gd name="T20" fmla="*/ 0 w 423"/>
                <a:gd name="T21"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3" h="147">
                  <a:moveTo>
                    <a:pt x="0" y="56"/>
                  </a:moveTo>
                  <a:lnTo>
                    <a:pt x="7" y="59"/>
                  </a:lnTo>
                  <a:lnTo>
                    <a:pt x="68" y="89"/>
                  </a:lnTo>
                  <a:lnTo>
                    <a:pt x="149" y="118"/>
                  </a:lnTo>
                  <a:lnTo>
                    <a:pt x="216" y="134"/>
                  </a:lnTo>
                  <a:lnTo>
                    <a:pt x="293" y="144"/>
                  </a:lnTo>
                  <a:lnTo>
                    <a:pt x="377" y="147"/>
                  </a:lnTo>
                  <a:lnTo>
                    <a:pt x="423" y="142"/>
                  </a:lnTo>
                  <a:lnTo>
                    <a:pt x="423" y="0"/>
                  </a:lnTo>
                  <a:lnTo>
                    <a:pt x="0" y="0"/>
                  </a:lnTo>
                  <a:lnTo>
                    <a:pt x="0" y="56"/>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6" name="Freeform 7"/>
            <p:cNvSpPr>
              <a:spLocks/>
            </p:cNvSpPr>
            <p:nvPr/>
          </p:nvSpPr>
          <p:spPr bwMode="auto">
            <a:xfrm>
              <a:off x="2371" y="3209"/>
              <a:ext cx="103" cy="118"/>
            </a:xfrm>
            <a:custGeom>
              <a:avLst/>
              <a:gdLst>
                <a:gd name="T0" fmla="*/ 412 w 412"/>
                <a:gd name="T1" fmla="*/ 234 h 469"/>
                <a:gd name="T2" fmla="*/ 412 w 412"/>
                <a:gd name="T3" fmla="*/ 259 h 469"/>
                <a:gd name="T4" fmla="*/ 403 w 412"/>
                <a:gd name="T5" fmla="*/ 304 h 469"/>
                <a:gd name="T6" fmla="*/ 388 w 412"/>
                <a:gd name="T7" fmla="*/ 346 h 469"/>
                <a:gd name="T8" fmla="*/ 365 w 412"/>
                <a:gd name="T9" fmla="*/ 384 h 469"/>
                <a:gd name="T10" fmla="*/ 337 w 412"/>
                <a:gd name="T11" fmla="*/ 416 h 469"/>
                <a:gd name="T12" fmla="*/ 305 w 412"/>
                <a:gd name="T13" fmla="*/ 441 h 469"/>
                <a:gd name="T14" fmla="*/ 267 w 412"/>
                <a:gd name="T15" fmla="*/ 460 h 469"/>
                <a:gd name="T16" fmla="*/ 227 w 412"/>
                <a:gd name="T17" fmla="*/ 469 h 469"/>
                <a:gd name="T18" fmla="*/ 206 w 412"/>
                <a:gd name="T19" fmla="*/ 469 h 469"/>
                <a:gd name="T20" fmla="*/ 185 w 412"/>
                <a:gd name="T21" fmla="*/ 469 h 469"/>
                <a:gd name="T22" fmla="*/ 144 w 412"/>
                <a:gd name="T23" fmla="*/ 460 h 469"/>
                <a:gd name="T24" fmla="*/ 108 w 412"/>
                <a:gd name="T25" fmla="*/ 441 h 469"/>
                <a:gd name="T26" fmla="*/ 74 w 412"/>
                <a:gd name="T27" fmla="*/ 416 h 469"/>
                <a:gd name="T28" fmla="*/ 46 w 412"/>
                <a:gd name="T29" fmla="*/ 384 h 469"/>
                <a:gd name="T30" fmla="*/ 25 w 412"/>
                <a:gd name="T31" fmla="*/ 346 h 469"/>
                <a:gd name="T32" fmla="*/ 9 w 412"/>
                <a:gd name="T33" fmla="*/ 304 h 469"/>
                <a:gd name="T34" fmla="*/ 1 w 412"/>
                <a:gd name="T35" fmla="*/ 259 h 469"/>
                <a:gd name="T36" fmla="*/ 0 w 412"/>
                <a:gd name="T37" fmla="*/ 234 h 469"/>
                <a:gd name="T38" fmla="*/ 1 w 412"/>
                <a:gd name="T39" fmla="*/ 211 h 469"/>
                <a:gd name="T40" fmla="*/ 9 w 412"/>
                <a:gd name="T41" fmla="*/ 164 h 469"/>
                <a:gd name="T42" fmla="*/ 25 w 412"/>
                <a:gd name="T43" fmla="*/ 122 h 469"/>
                <a:gd name="T44" fmla="*/ 46 w 412"/>
                <a:gd name="T45" fmla="*/ 85 h 469"/>
                <a:gd name="T46" fmla="*/ 74 w 412"/>
                <a:gd name="T47" fmla="*/ 53 h 469"/>
                <a:gd name="T48" fmla="*/ 108 w 412"/>
                <a:gd name="T49" fmla="*/ 28 h 469"/>
                <a:gd name="T50" fmla="*/ 144 w 412"/>
                <a:gd name="T51" fmla="*/ 9 h 469"/>
                <a:gd name="T52" fmla="*/ 185 w 412"/>
                <a:gd name="T53" fmla="*/ 1 h 469"/>
                <a:gd name="T54" fmla="*/ 206 w 412"/>
                <a:gd name="T55" fmla="*/ 0 h 469"/>
                <a:gd name="T56" fmla="*/ 227 w 412"/>
                <a:gd name="T57" fmla="*/ 1 h 469"/>
                <a:gd name="T58" fmla="*/ 267 w 412"/>
                <a:gd name="T59" fmla="*/ 9 h 469"/>
                <a:gd name="T60" fmla="*/ 305 w 412"/>
                <a:gd name="T61" fmla="*/ 28 h 469"/>
                <a:gd name="T62" fmla="*/ 337 w 412"/>
                <a:gd name="T63" fmla="*/ 53 h 469"/>
                <a:gd name="T64" fmla="*/ 365 w 412"/>
                <a:gd name="T65" fmla="*/ 85 h 469"/>
                <a:gd name="T66" fmla="*/ 388 w 412"/>
                <a:gd name="T67" fmla="*/ 122 h 469"/>
                <a:gd name="T68" fmla="*/ 403 w 412"/>
                <a:gd name="T69" fmla="*/ 164 h 469"/>
                <a:gd name="T70" fmla="*/ 412 w 412"/>
                <a:gd name="T71" fmla="*/ 211 h 469"/>
                <a:gd name="T72" fmla="*/ 412 w 412"/>
                <a:gd name="T73" fmla="*/ 234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2" h="469">
                  <a:moveTo>
                    <a:pt x="412" y="234"/>
                  </a:moveTo>
                  <a:lnTo>
                    <a:pt x="412" y="259"/>
                  </a:lnTo>
                  <a:lnTo>
                    <a:pt x="403" y="304"/>
                  </a:lnTo>
                  <a:lnTo>
                    <a:pt x="388" y="346"/>
                  </a:lnTo>
                  <a:lnTo>
                    <a:pt x="365" y="384"/>
                  </a:lnTo>
                  <a:lnTo>
                    <a:pt x="337" y="416"/>
                  </a:lnTo>
                  <a:lnTo>
                    <a:pt x="305" y="441"/>
                  </a:lnTo>
                  <a:lnTo>
                    <a:pt x="267" y="460"/>
                  </a:lnTo>
                  <a:lnTo>
                    <a:pt x="227" y="469"/>
                  </a:lnTo>
                  <a:lnTo>
                    <a:pt x="206" y="469"/>
                  </a:lnTo>
                  <a:lnTo>
                    <a:pt x="185" y="469"/>
                  </a:lnTo>
                  <a:lnTo>
                    <a:pt x="144" y="460"/>
                  </a:lnTo>
                  <a:lnTo>
                    <a:pt x="108" y="441"/>
                  </a:lnTo>
                  <a:lnTo>
                    <a:pt x="74" y="416"/>
                  </a:lnTo>
                  <a:lnTo>
                    <a:pt x="46" y="384"/>
                  </a:lnTo>
                  <a:lnTo>
                    <a:pt x="25" y="346"/>
                  </a:lnTo>
                  <a:lnTo>
                    <a:pt x="9" y="304"/>
                  </a:lnTo>
                  <a:lnTo>
                    <a:pt x="1" y="259"/>
                  </a:lnTo>
                  <a:lnTo>
                    <a:pt x="0" y="234"/>
                  </a:lnTo>
                  <a:lnTo>
                    <a:pt x="1" y="211"/>
                  </a:lnTo>
                  <a:lnTo>
                    <a:pt x="9" y="164"/>
                  </a:lnTo>
                  <a:lnTo>
                    <a:pt x="25" y="122"/>
                  </a:lnTo>
                  <a:lnTo>
                    <a:pt x="46" y="85"/>
                  </a:lnTo>
                  <a:lnTo>
                    <a:pt x="74" y="53"/>
                  </a:lnTo>
                  <a:lnTo>
                    <a:pt x="108" y="28"/>
                  </a:lnTo>
                  <a:lnTo>
                    <a:pt x="144" y="9"/>
                  </a:lnTo>
                  <a:lnTo>
                    <a:pt x="185" y="1"/>
                  </a:lnTo>
                  <a:lnTo>
                    <a:pt x="206" y="0"/>
                  </a:lnTo>
                  <a:lnTo>
                    <a:pt x="227" y="1"/>
                  </a:lnTo>
                  <a:lnTo>
                    <a:pt x="267" y="9"/>
                  </a:lnTo>
                  <a:lnTo>
                    <a:pt x="305" y="28"/>
                  </a:lnTo>
                  <a:lnTo>
                    <a:pt x="337" y="53"/>
                  </a:lnTo>
                  <a:lnTo>
                    <a:pt x="365" y="85"/>
                  </a:lnTo>
                  <a:lnTo>
                    <a:pt x="388" y="122"/>
                  </a:lnTo>
                  <a:lnTo>
                    <a:pt x="403" y="164"/>
                  </a:lnTo>
                  <a:lnTo>
                    <a:pt x="412" y="211"/>
                  </a:lnTo>
                  <a:lnTo>
                    <a:pt x="412" y="234"/>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7" name="Freeform 8"/>
            <p:cNvSpPr>
              <a:spLocks/>
            </p:cNvSpPr>
            <p:nvPr/>
          </p:nvSpPr>
          <p:spPr bwMode="auto">
            <a:xfrm>
              <a:off x="2781" y="3209"/>
              <a:ext cx="103" cy="118"/>
            </a:xfrm>
            <a:custGeom>
              <a:avLst/>
              <a:gdLst>
                <a:gd name="T0" fmla="*/ 412 w 412"/>
                <a:gd name="T1" fmla="*/ 234 h 469"/>
                <a:gd name="T2" fmla="*/ 411 w 412"/>
                <a:gd name="T3" fmla="*/ 259 h 469"/>
                <a:gd name="T4" fmla="*/ 402 w 412"/>
                <a:gd name="T5" fmla="*/ 304 h 469"/>
                <a:gd name="T6" fmla="*/ 387 w 412"/>
                <a:gd name="T7" fmla="*/ 346 h 469"/>
                <a:gd name="T8" fmla="*/ 365 w 412"/>
                <a:gd name="T9" fmla="*/ 384 h 469"/>
                <a:gd name="T10" fmla="*/ 337 w 412"/>
                <a:gd name="T11" fmla="*/ 416 h 469"/>
                <a:gd name="T12" fmla="*/ 304 w 412"/>
                <a:gd name="T13" fmla="*/ 441 h 469"/>
                <a:gd name="T14" fmla="*/ 267 w 412"/>
                <a:gd name="T15" fmla="*/ 460 h 469"/>
                <a:gd name="T16" fmla="*/ 227 w 412"/>
                <a:gd name="T17" fmla="*/ 469 h 469"/>
                <a:gd name="T18" fmla="*/ 205 w 412"/>
                <a:gd name="T19" fmla="*/ 469 h 469"/>
                <a:gd name="T20" fmla="*/ 185 w 412"/>
                <a:gd name="T21" fmla="*/ 469 h 469"/>
                <a:gd name="T22" fmla="*/ 144 w 412"/>
                <a:gd name="T23" fmla="*/ 460 h 469"/>
                <a:gd name="T24" fmla="*/ 107 w 412"/>
                <a:gd name="T25" fmla="*/ 441 h 469"/>
                <a:gd name="T26" fmla="*/ 75 w 412"/>
                <a:gd name="T27" fmla="*/ 416 h 469"/>
                <a:gd name="T28" fmla="*/ 47 w 412"/>
                <a:gd name="T29" fmla="*/ 384 h 469"/>
                <a:gd name="T30" fmla="*/ 24 w 412"/>
                <a:gd name="T31" fmla="*/ 346 h 469"/>
                <a:gd name="T32" fmla="*/ 9 w 412"/>
                <a:gd name="T33" fmla="*/ 304 h 469"/>
                <a:gd name="T34" fmla="*/ 1 w 412"/>
                <a:gd name="T35" fmla="*/ 259 h 469"/>
                <a:gd name="T36" fmla="*/ 0 w 412"/>
                <a:gd name="T37" fmla="*/ 234 h 469"/>
                <a:gd name="T38" fmla="*/ 1 w 412"/>
                <a:gd name="T39" fmla="*/ 211 h 469"/>
                <a:gd name="T40" fmla="*/ 9 w 412"/>
                <a:gd name="T41" fmla="*/ 164 h 469"/>
                <a:gd name="T42" fmla="*/ 24 w 412"/>
                <a:gd name="T43" fmla="*/ 122 h 469"/>
                <a:gd name="T44" fmla="*/ 47 w 412"/>
                <a:gd name="T45" fmla="*/ 85 h 469"/>
                <a:gd name="T46" fmla="*/ 75 w 412"/>
                <a:gd name="T47" fmla="*/ 53 h 469"/>
                <a:gd name="T48" fmla="*/ 107 w 412"/>
                <a:gd name="T49" fmla="*/ 28 h 469"/>
                <a:gd name="T50" fmla="*/ 144 w 412"/>
                <a:gd name="T51" fmla="*/ 9 h 469"/>
                <a:gd name="T52" fmla="*/ 185 w 412"/>
                <a:gd name="T53" fmla="*/ 1 h 469"/>
                <a:gd name="T54" fmla="*/ 205 w 412"/>
                <a:gd name="T55" fmla="*/ 0 h 469"/>
                <a:gd name="T56" fmla="*/ 227 w 412"/>
                <a:gd name="T57" fmla="*/ 1 h 469"/>
                <a:gd name="T58" fmla="*/ 267 w 412"/>
                <a:gd name="T59" fmla="*/ 9 h 469"/>
                <a:gd name="T60" fmla="*/ 304 w 412"/>
                <a:gd name="T61" fmla="*/ 28 h 469"/>
                <a:gd name="T62" fmla="*/ 337 w 412"/>
                <a:gd name="T63" fmla="*/ 53 h 469"/>
                <a:gd name="T64" fmla="*/ 365 w 412"/>
                <a:gd name="T65" fmla="*/ 85 h 469"/>
                <a:gd name="T66" fmla="*/ 387 w 412"/>
                <a:gd name="T67" fmla="*/ 122 h 469"/>
                <a:gd name="T68" fmla="*/ 402 w 412"/>
                <a:gd name="T69" fmla="*/ 164 h 469"/>
                <a:gd name="T70" fmla="*/ 411 w 412"/>
                <a:gd name="T71" fmla="*/ 211 h 469"/>
                <a:gd name="T72" fmla="*/ 412 w 412"/>
                <a:gd name="T73" fmla="*/ 234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2" h="469">
                  <a:moveTo>
                    <a:pt x="412" y="234"/>
                  </a:moveTo>
                  <a:lnTo>
                    <a:pt x="411" y="259"/>
                  </a:lnTo>
                  <a:lnTo>
                    <a:pt x="402" y="304"/>
                  </a:lnTo>
                  <a:lnTo>
                    <a:pt x="387" y="346"/>
                  </a:lnTo>
                  <a:lnTo>
                    <a:pt x="365" y="384"/>
                  </a:lnTo>
                  <a:lnTo>
                    <a:pt x="337" y="416"/>
                  </a:lnTo>
                  <a:lnTo>
                    <a:pt x="304" y="441"/>
                  </a:lnTo>
                  <a:lnTo>
                    <a:pt x="267" y="460"/>
                  </a:lnTo>
                  <a:lnTo>
                    <a:pt x="227" y="469"/>
                  </a:lnTo>
                  <a:lnTo>
                    <a:pt x="205" y="469"/>
                  </a:lnTo>
                  <a:lnTo>
                    <a:pt x="185" y="469"/>
                  </a:lnTo>
                  <a:lnTo>
                    <a:pt x="144" y="460"/>
                  </a:lnTo>
                  <a:lnTo>
                    <a:pt x="107" y="441"/>
                  </a:lnTo>
                  <a:lnTo>
                    <a:pt x="75" y="416"/>
                  </a:lnTo>
                  <a:lnTo>
                    <a:pt x="47" y="384"/>
                  </a:lnTo>
                  <a:lnTo>
                    <a:pt x="24" y="346"/>
                  </a:lnTo>
                  <a:lnTo>
                    <a:pt x="9" y="304"/>
                  </a:lnTo>
                  <a:lnTo>
                    <a:pt x="1" y="259"/>
                  </a:lnTo>
                  <a:lnTo>
                    <a:pt x="0" y="234"/>
                  </a:lnTo>
                  <a:lnTo>
                    <a:pt x="1" y="211"/>
                  </a:lnTo>
                  <a:lnTo>
                    <a:pt x="9" y="164"/>
                  </a:lnTo>
                  <a:lnTo>
                    <a:pt x="24" y="122"/>
                  </a:lnTo>
                  <a:lnTo>
                    <a:pt x="47" y="85"/>
                  </a:lnTo>
                  <a:lnTo>
                    <a:pt x="75" y="53"/>
                  </a:lnTo>
                  <a:lnTo>
                    <a:pt x="107" y="28"/>
                  </a:lnTo>
                  <a:lnTo>
                    <a:pt x="144" y="9"/>
                  </a:lnTo>
                  <a:lnTo>
                    <a:pt x="185" y="1"/>
                  </a:lnTo>
                  <a:lnTo>
                    <a:pt x="205" y="0"/>
                  </a:lnTo>
                  <a:lnTo>
                    <a:pt x="227" y="1"/>
                  </a:lnTo>
                  <a:lnTo>
                    <a:pt x="267" y="9"/>
                  </a:lnTo>
                  <a:lnTo>
                    <a:pt x="304" y="28"/>
                  </a:lnTo>
                  <a:lnTo>
                    <a:pt x="337" y="53"/>
                  </a:lnTo>
                  <a:lnTo>
                    <a:pt x="365" y="85"/>
                  </a:lnTo>
                  <a:lnTo>
                    <a:pt x="387" y="122"/>
                  </a:lnTo>
                  <a:lnTo>
                    <a:pt x="402" y="164"/>
                  </a:lnTo>
                  <a:lnTo>
                    <a:pt x="411" y="211"/>
                  </a:lnTo>
                  <a:lnTo>
                    <a:pt x="412" y="234"/>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8" name="Freeform 9"/>
            <p:cNvSpPr>
              <a:spLocks/>
            </p:cNvSpPr>
            <p:nvPr/>
          </p:nvSpPr>
          <p:spPr bwMode="auto">
            <a:xfrm>
              <a:off x="2423" y="3006"/>
              <a:ext cx="409" cy="464"/>
            </a:xfrm>
            <a:custGeom>
              <a:avLst/>
              <a:gdLst>
                <a:gd name="T0" fmla="*/ 1637 w 1638"/>
                <a:gd name="T1" fmla="*/ 567 h 1857"/>
                <a:gd name="T2" fmla="*/ 1620 w 1638"/>
                <a:gd name="T3" fmla="*/ 445 h 1857"/>
                <a:gd name="T4" fmla="*/ 1577 w 1638"/>
                <a:gd name="T5" fmla="*/ 333 h 1857"/>
                <a:gd name="T6" fmla="*/ 1509 w 1638"/>
                <a:gd name="T7" fmla="*/ 234 h 1857"/>
                <a:gd name="T8" fmla="*/ 1415 w 1638"/>
                <a:gd name="T9" fmla="*/ 150 h 1857"/>
                <a:gd name="T10" fmla="*/ 1295 w 1638"/>
                <a:gd name="T11" fmla="*/ 83 h 1857"/>
                <a:gd name="T12" fmla="*/ 1146 w 1638"/>
                <a:gd name="T13" fmla="*/ 35 h 1857"/>
                <a:gd name="T14" fmla="*/ 970 w 1638"/>
                <a:gd name="T15" fmla="*/ 7 h 1857"/>
                <a:gd name="T16" fmla="*/ 819 w 1638"/>
                <a:gd name="T17" fmla="*/ 0 h 1857"/>
                <a:gd name="T18" fmla="*/ 668 w 1638"/>
                <a:gd name="T19" fmla="*/ 7 h 1857"/>
                <a:gd name="T20" fmla="*/ 491 w 1638"/>
                <a:gd name="T21" fmla="*/ 35 h 1857"/>
                <a:gd name="T22" fmla="*/ 343 w 1638"/>
                <a:gd name="T23" fmla="*/ 83 h 1857"/>
                <a:gd name="T24" fmla="*/ 223 w 1638"/>
                <a:gd name="T25" fmla="*/ 150 h 1857"/>
                <a:gd name="T26" fmla="*/ 129 w 1638"/>
                <a:gd name="T27" fmla="*/ 234 h 1857"/>
                <a:gd name="T28" fmla="*/ 61 w 1638"/>
                <a:gd name="T29" fmla="*/ 333 h 1857"/>
                <a:gd name="T30" fmla="*/ 18 w 1638"/>
                <a:gd name="T31" fmla="*/ 445 h 1857"/>
                <a:gd name="T32" fmla="*/ 0 w 1638"/>
                <a:gd name="T33" fmla="*/ 567 h 1857"/>
                <a:gd name="T34" fmla="*/ 0 w 1638"/>
                <a:gd name="T35" fmla="*/ 669 h 1857"/>
                <a:gd name="T36" fmla="*/ 7 w 1638"/>
                <a:gd name="T37" fmla="*/ 993 h 1857"/>
                <a:gd name="T38" fmla="*/ 38 w 1638"/>
                <a:gd name="T39" fmla="*/ 1202 h 1857"/>
                <a:gd name="T40" fmla="*/ 99 w 1638"/>
                <a:gd name="T41" fmla="*/ 1409 h 1857"/>
                <a:gd name="T42" fmla="*/ 205 w 1638"/>
                <a:gd name="T43" fmla="*/ 1595 h 1857"/>
                <a:gd name="T44" fmla="*/ 342 w 1638"/>
                <a:gd name="T45" fmla="*/ 1727 h 1857"/>
                <a:gd name="T46" fmla="*/ 444 w 1638"/>
                <a:gd name="T47" fmla="*/ 1784 h 1857"/>
                <a:gd name="T48" fmla="*/ 563 w 1638"/>
                <a:gd name="T49" fmla="*/ 1827 h 1857"/>
                <a:gd name="T50" fmla="*/ 701 w 1638"/>
                <a:gd name="T51" fmla="*/ 1852 h 1857"/>
                <a:gd name="T52" fmla="*/ 819 w 1638"/>
                <a:gd name="T53" fmla="*/ 1857 h 1857"/>
                <a:gd name="T54" fmla="*/ 937 w 1638"/>
                <a:gd name="T55" fmla="*/ 1852 h 1857"/>
                <a:gd name="T56" fmla="*/ 1075 w 1638"/>
                <a:gd name="T57" fmla="*/ 1827 h 1857"/>
                <a:gd name="T58" fmla="*/ 1193 w 1638"/>
                <a:gd name="T59" fmla="*/ 1784 h 1857"/>
                <a:gd name="T60" fmla="*/ 1295 w 1638"/>
                <a:gd name="T61" fmla="*/ 1727 h 1857"/>
                <a:gd name="T62" fmla="*/ 1434 w 1638"/>
                <a:gd name="T63" fmla="*/ 1595 h 1857"/>
                <a:gd name="T64" fmla="*/ 1539 w 1638"/>
                <a:gd name="T65" fmla="*/ 1409 h 1857"/>
                <a:gd name="T66" fmla="*/ 1601 w 1638"/>
                <a:gd name="T67" fmla="*/ 1202 h 1857"/>
                <a:gd name="T68" fmla="*/ 1630 w 1638"/>
                <a:gd name="T69" fmla="*/ 993 h 1857"/>
                <a:gd name="T70" fmla="*/ 1638 w 1638"/>
                <a:gd name="T71" fmla="*/ 669 h 1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8" h="1857">
                  <a:moveTo>
                    <a:pt x="1638" y="599"/>
                  </a:moveTo>
                  <a:lnTo>
                    <a:pt x="1637" y="567"/>
                  </a:lnTo>
                  <a:lnTo>
                    <a:pt x="1632" y="504"/>
                  </a:lnTo>
                  <a:lnTo>
                    <a:pt x="1620" y="445"/>
                  </a:lnTo>
                  <a:lnTo>
                    <a:pt x="1602" y="387"/>
                  </a:lnTo>
                  <a:lnTo>
                    <a:pt x="1577" y="333"/>
                  </a:lnTo>
                  <a:lnTo>
                    <a:pt x="1546" y="281"/>
                  </a:lnTo>
                  <a:lnTo>
                    <a:pt x="1509" y="234"/>
                  </a:lnTo>
                  <a:lnTo>
                    <a:pt x="1465" y="190"/>
                  </a:lnTo>
                  <a:lnTo>
                    <a:pt x="1415" y="150"/>
                  </a:lnTo>
                  <a:lnTo>
                    <a:pt x="1358" y="114"/>
                  </a:lnTo>
                  <a:lnTo>
                    <a:pt x="1295" y="83"/>
                  </a:lnTo>
                  <a:lnTo>
                    <a:pt x="1224" y="56"/>
                  </a:lnTo>
                  <a:lnTo>
                    <a:pt x="1146" y="35"/>
                  </a:lnTo>
                  <a:lnTo>
                    <a:pt x="1062" y="17"/>
                  </a:lnTo>
                  <a:lnTo>
                    <a:pt x="970" y="7"/>
                  </a:lnTo>
                  <a:lnTo>
                    <a:pt x="871" y="0"/>
                  </a:lnTo>
                  <a:lnTo>
                    <a:pt x="819" y="0"/>
                  </a:lnTo>
                  <a:lnTo>
                    <a:pt x="767" y="0"/>
                  </a:lnTo>
                  <a:lnTo>
                    <a:pt x="668" y="7"/>
                  </a:lnTo>
                  <a:lnTo>
                    <a:pt x="576" y="17"/>
                  </a:lnTo>
                  <a:lnTo>
                    <a:pt x="491" y="35"/>
                  </a:lnTo>
                  <a:lnTo>
                    <a:pt x="415" y="56"/>
                  </a:lnTo>
                  <a:lnTo>
                    <a:pt x="343" y="83"/>
                  </a:lnTo>
                  <a:lnTo>
                    <a:pt x="280" y="114"/>
                  </a:lnTo>
                  <a:lnTo>
                    <a:pt x="223" y="150"/>
                  </a:lnTo>
                  <a:lnTo>
                    <a:pt x="172" y="190"/>
                  </a:lnTo>
                  <a:lnTo>
                    <a:pt x="129" y="234"/>
                  </a:lnTo>
                  <a:lnTo>
                    <a:pt x="91" y="281"/>
                  </a:lnTo>
                  <a:lnTo>
                    <a:pt x="61" y="333"/>
                  </a:lnTo>
                  <a:lnTo>
                    <a:pt x="36" y="387"/>
                  </a:lnTo>
                  <a:lnTo>
                    <a:pt x="18" y="445"/>
                  </a:lnTo>
                  <a:lnTo>
                    <a:pt x="6" y="504"/>
                  </a:lnTo>
                  <a:lnTo>
                    <a:pt x="0" y="567"/>
                  </a:lnTo>
                  <a:lnTo>
                    <a:pt x="0" y="599"/>
                  </a:lnTo>
                  <a:lnTo>
                    <a:pt x="0" y="669"/>
                  </a:lnTo>
                  <a:lnTo>
                    <a:pt x="0" y="843"/>
                  </a:lnTo>
                  <a:lnTo>
                    <a:pt x="7" y="993"/>
                  </a:lnTo>
                  <a:lnTo>
                    <a:pt x="19" y="1097"/>
                  </a:lnTo>
                  <a:lnTo>
                    <a:pt x="38" y="1202"/>
                  </a:lnTo>
                  <a:lnTo>
                    <a:pt x="63" y="1307"/>
                  </a:lnTo>
                  <a:lnTo>
                    <a:pt x="99" y="1409"/>
                  </a:lnTo>
                  <a:lnTo>
                    <a:pt x="145" y="1505"/>
                  </a:lnTo>
                  <a:lnTo>
                    <a:pt x="205" y="1595"/>
                  </a:lnTo>
                  <a:lnTo>
                    <a:pt x="278" y="1674"/>
                  </a:lnTo>
                  <a:lnTo>
                    <a:pt x="342" y="1727"/>
                  </a:lnTo>
                  <a:lnTo>
                    <a:pt x="391" y="1757"/>
                  </a:lnTo>
                  <a:lnTo>
                    <a:pt x="444" y="1784"/>
                  </a:lnTo>
                  <a:lnTo>
                    <a:pt x="501" y="1808"/>
                  </a:lnTo>
                  <a:lnTo>
                    <a:pt x="563" y="1827"/>
                  </a:lnTo>
                  <a:lnTo>
                    <a:pt x="630" y="1842"/>
                  </a:lnTo>
                  <a:lnTo>
                    <a:pt x="701" y="1852"/>
                  </a:lnTo>
                  <a:lnTo>
                    <a:pt x="779" y="1857"/>
                  </a:lnTo>
                  <a:lnTo>
                    <a:pt x="819" y="1857"/>
                  </a:lnTo>
                  <a:lnTo>
                    <a:pt x="859" y="1857"/>
                  </a:lnTo>
                  <a:lnTo>
                    <a:pt x="937" y="1852"/>
                  </a:lnTo>
                  <a:lnTo>
                    <a:pt x="1008" y="1842"/>
                  </a:lnTo>
                  <a:lnTo>
                    <a:pt x="1075" y="1827"/>
                  </a:lnTo>
                  <a:lnTo>
                    <a:pt x="1136" y="1808"/>
                  </a:lnTo>
                  <a:lnTo>
                    <a:pt x="1193" y="1784"/>
                  </a:lnTo>
                  <a:lnTo>
                    <a:pt x="1246" y="1757"/>
                  </a:lnTo>
                  <a:lnTo>
                    <a:pt x="1295" y="1727"/>
                  </a:lnTo>
                  <a:lnTo>
                    <a:pt x="1360" y="1674"/>
                  </a:lnTo>
                  <a:lnTo>
                    <a:pt x="1434" y="1595"/>
                  </a:lnTo>
                  <a:lnTo>
                    <a:pt x="1493" y="1505"/>
                  </a:lnTo>
                  <a:lnTo>
                    <a:pt x="1539" y="1409"/>
                  </a:lnTo>
                  <a:lnTo>
                    <a:pt x="1575" y="1307"/>
                  </a:lnTo>
                  <a:lnTo>
                    <a:pt x="1601" y="1202"/>
                  </a:lnTo>
                  <a:lnTo>
                    <a:pt x="1619" y="1097"/>
                  </a:lnTo>
                  <a:lnTo>
                    <a:pt x="1630" y="993"/>
                  </a:lnTo>
                  <a:lnTo>
                    <a:pt x="1638" y="843"/>
                  </a:lnTo>
                  <a:lnTo>
                    <a:pt x="1638" y="669"/>
                  </a:lnTo>
                  <a:lnTo>
                    <a:pt x="1638" y="599"/>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9" name="Freeform 10"/>
            <p:cNvSpPr>
              <a:spLocks/>
            </p:cNvSpPr>
            <p:nvPr/>
          </p:nvSpPr>
          <p:spPr bwMode="auto">
            <a:xfrm>
              <a:off x="2506" y="3230"/>
              <a:ext cx="44" cy="48"/>
            </a:xfrm>
            <a:custGeom>
              <a:avLst/>
              <a:gdLst>
                <a:gd name="T0" fmla="*/ 176 w 176"/>
                <a:gd name="T1" fmla="*/ 97 h 194"/>
                <a:gd name="T2" fmla="*/ 175 w 176"/>
                <a:gd name="T3" fmla="*/ 117 h 194"/>
                <a:gd name="T4" fmla="*/ 162 w 176"/>
                <a:gd name="T5" fmla="*/ 152 h 194"/>
                <a:gd name="T6" fmla="*/ 138 w 176"/>
                <a:gd name="T7" fmla="*/ 178 h 194"/>
                <a:gd name="T8" fmla="*/ 106 w 176"/>
                <a:gd name="T9" fmla="*/ 193 h 194"/>
                <a:gd name="T10" fmla="*/ 88 w 176"/>
                <a:gd name="T11" fmla="*/ 194 h 194"/>
                <a:gd name="T12" fmla="*/ 70 w 176"/>
                <a:gd name="T13" fmla="*/ 193 h 194"/>
                <a:gd name="T14" fmla="*/ 38 w 176"/>
                <a:gd name="T15" fmla="*/ 178 h 194"/>
                <a:gd name="T16" fmla="*/ 14 w 176"/>
                <a:gd name="T17" fmla="*/ 152 h 194"/>
                <a:gd name="T18" fmla="*/ 1 w 176"/>
                <a:gd name="T19" fmla="*/ 117 h 194"/>
                <a:gd name="T20" fmla="*/ 0 w 176"/>
                <a:gd name="T21" fmla="*/ 97 h 194"/>
                <a:gd name="T22" fmla="*/ 1 w 176"/>
                <a:gd name="T23" fmla="*/ 78 h 194"/>
                <a:gd name="T24" fmla="*/ 14 w 176"/>
                <a:gd name="T25" fmla="*/ 42 h 194"/>
                <a:gd name="T26" fmla="*/ 38 w 176"/>
                <a:gd name="T27" fmla="*/ 17 h 194"/>
                <a:gd name="T28" fmla="*/ 70 w 176"/>
                <a:gd name="T29" fmla="*/ 1 h 194"/>
                <a:gd name="T30" fmla="*/ 88 w 176"/>
                <a:gd name="T31" fmla="*/ 0 h 194"/>
                <a:gd name="T32" fmla="*/ 106 w 176"/>
                <a:gd name="T33" fmla="*/ 1 h 194"/>
                <a:gd name="T34" fmla="*/ 138 w 176"/>
                <a:gd name="T35" fmla="*/ 17 h 194"/>
                <a:gd name="T36" fmla="*/ 162 w 176"/>
                <a:gd name="T37" fmla="*/ 42 h 194"/>
                <a:gd name="T38" fmla="*/ 175 w 176"/>
                <a:gd name="T39" fmla="*/ 78 h 194"/>
                <a:gd name="T40" fmla="*/ 176 w 176"/>
                <a:gd name="T41"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94">
                  <a:moveTo>
                    <a:pt x="176" y="97"/>
                  </a:moveTo>
                  <a:lnTo>
                    <a:pt x="175" y="117"/>
                  </a:lnTo>
                  <a:lnTo>
                    <a:pt x="162" y="152"/>
                  </a:lnTo>
                  <a:lnTo>
                    <a:pt x="138" y="178"/>
                  </a:lnTo>
                  <a:lnTo>
                    <a:pt x="106" y="193"/>
                  </a:lnTo>
                  <a:lnTo>
                    <a:pt x="88" y="194"/>
                  </a:lnTo>
                  <a:lnTo>
                    <a:pt x="70" y="193"/>
                  </a:lnTo>
                  <a:lnTo>
                    <a:pt x="38" y="178"/>
                  </a:lnTo>
                  <a:lnTo>
                    <a:pt x="14" y="152"/>
                  </a:lnTo>
                  <a:lnTo>
                    <a:pt x="1" y="117"/>
                  </a:lnTo>
                  <a:lnTo>
                    <a:pt x="0" y="97"/>
                  </a:lnTo>
                  <a:lnTo>
                    <a:pt x="1" y="78"/>
                  </a:lnTo>
                  <a:lnTo>
                    <a:pt x="14" y="42"/>
                  </a:lnTo>
                  <a:lnTo>
                    <a:pt x="38" y="17"/>
                  </a:lnTo>
                  <a:lnTo>
                    <a:pt x="70" y="1"/>
                  </a:lnTo>
                  <a:lnTo>
                    <a:pt x="88" y="0"/>
                  </a:lnTo>
                  <a:lnTo>
                    <a:pt x="106" y="1"/>
                  </a:lnTo>
                  <a:lnTo>
                    <a:pt x="138" y="17"/>
                  </a:lnTo>
                  <a:lnTo>
                    <a:pt x="162" y="42"/>
                  </a:lnTo>
                  <a:lnTo>
                    <a:pt x="175" y="78"/>
                  </a:lnTo>
                  <a:lnTo>
                    <a:pt x="176" y="97"/>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0" name="Freeform 11"/>
            <p:cNvSpPr>
              <a:spLocks/>
            </p:cNvSpPr>
            <p:nvPr/>
          </p:nvSpPr>
          <p:spPr bwMode="auto">
            <a:xfrm>
              <a:off x="2512" y="3236"/>
              <a:ext cx="13" cy="14"/>
            </a:xfrm>
            <a:custGeom>
              <a:avLst/>
              <a:gdLst>
                <a:gd name="T0" fmla="*/ 53 w 53"/>
                <a:gd name="T1" fmla="*/ 27 h 54"/>
                <a:gd name="T2" fmla="*/ 51 w 53"/>
                <a:gd name="T3" fmla="*/ 38 h 54"/>
                <a:gd name="T4" fmla="*/ 37 w 53"/>
                <a:gd name="T5" fmla="*/ 52 h 54"/>
                <a:gd name="T6" fmla="*/ 26 w 53"/>
                <a:gd name="T7" fmla="*/ 54 h 54"/>
                <a:gd name="T8" fmla="*/ 15 w 53"/>
                <a:gd name="T9" fmla="*/ 52 h 54"/>
                <a:gd name="T10" fmla="*/ 1 w 53"/>
                <a:gd name="T11" fmla="*/ 38 h 54"/>
                <a:gd name="T12" fmla="*/ 0 w 53"/>
                <a:gd name="T13" fmla="*/ 27 h 54"/>
                <a:gd name="T14" fmla="*/ 1 w 53"/>
                <a:gd name="T15" fmla="*/ 16 h 54"/>
                <a:gd name="T16" fmla="*/ 15 w 53"/>
                <a:gd name="T17" fmla="*/ 2 h 54"/>
                <a:gd name="T18" fmla="*/ 26 w 53"/>
                <a:gd name="T19" fmla="*/ 0 h 54"/>
                <a:gd name="T20" fmla="*/ 37 w 53"/>
                <a:gd name="T21" fmla="*/ 2 h 54"/>
                <a:gd name="T22" fmla="*/ 51 w 53"/>
                <a:gd name="T23" fmla="*/ 16 h 54"/>
                <a:gd name="T24" fmla="*/ 53 w 53"/>
                <a:gd name="T25"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53" y="27"/>
                  </a:moveTo>
                  <a:lnTo>
                    <a:pt x="51" y="38"/>
                  </a:lnTo>
                  <a:lnTo>
                    <a:pt x="37" y="52"/>
                  </a:lnTo>
                  <a:lnTo>
                    <a:pt x="26" y="54"/>
                  </a:lnTo>
                  <a:lnTo>
                    <a:pt x="15" y="52"/>
                  </a:lnTo>
                  <a:lnTo>
                    <a:pt x="1" y="38"/>
                  </a:lnTo>
                  <a:lnTo>
                    <a:pt x="0" y="27"/>
                  </a:lnTo>
                  <a:lnTo>
                    <a:pt x="1" y="16"/>
                  </a:lnTo>
                  <a:lnTo>
                    <a:pt x="15" y="2"/>
                  </a:lnTo>
                  <a:lnTo>
                    <a:pt x="26" y="0"/>
                  </a:lnTo>
                  <a:lnTo>
                    <a:pt x="37" y="2"/>
                  </a:lnTo>
                  <a:lnTo>
                    <a:pt x="51" y="16"/>
                  </a:lnTo>
                  <a:lnTo>
                    <a:pt x="5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1" name="Freeform 12"/>
            <p:cNvSpPr>
              <a:spLocks/>
            </p:cNvSpPr>
            <p:nvPr/>
          </p:nvSpPr>
          <p:spPr bwMode="auto">
            <a:xfrm>
              <a:off x="2490" y="3165"/>
              <a:ext cx="73" cy="31"/>
            </a:xfrm>
            <a:custGeom>
              <a:avLst/>
              <a:gdLst>
                <a:gd name="T0" fmla="*/ 9 w 291"/>
                <a:gd name="T1" fmla="*/ 115 h 126"/>
                <a:gd name="T2" fmla="*/ 17 w 291"/>
                <a:gd name="T3" fmla="*/ 118 h 126"/>
                <a:gd name="T4" fmla="*/ 36 w 291"/>
                <a:gd name="T5" fmla="*/ 117 h 126"/>
                <a:gd name="T6" fmla="*/ 69 w 291"/>
                <a:gd name="T7" fmla="*/ 106 h 126"/>
                <a:gd name="T8" fmla="*/ 114 w 291"/>
                <a:gd name="T9" fmla="*/ 95 h 126"/>
                <a:gd name="T10" fmla="*/ 151 w 291"/>
                <a:gd name="T11" fmla="*/ 90 h 126"/>
                <a:gd name="T12" fmla="*/ 194 w 291"/>
                <a:gd name="T13" fmla="*/ 96 h 126"/>
                <a:gd name="T14" fmla="*/ 245 w 291"/>
                <a:gd name="T15" fmla="*/ 111 h 126"/>
                <a:gd name="T16" fmla="*/ 273 w 291"/>
                <a:gd name="T17" fmla="*/ 125 h 126"/>
                <a:gd name="T18" fmla="*/ 278 w 291"/>
                <a:gd name="T19" fmla="*/ 126 h 126"/>
                <a:gd name="T20" fmla="*/ 286 w 291"/>
                <a:gd name="T21" fmla="*/ 118 h 126"/>
                <a:gd name="T22" fmla="*/ 291 w 291"/>
                <a:gd name="T23" fmla="*/ 102 h 126"/>
                <a:gd name="T24" fmla="*/ 289 w 291"/>
                <a:gd name="T25" fmla="*/ 79 h 126"/>
                <a:gd name="T26" fmla="*/ 279 w 291"/>
                <a:gd name="T27" fmla="*/ 55 h 126"/>
                <a:gd name="T28" fmla="*/ 260 w 291"/>
                <a:gd name="T29" fmla="*/ 31 h 126"/>
                <a:gd name="T30" fmla="*/ 227 w 291"/>
                <a:gd name="T31" fmla="*/ 12 h 126"/>
                <a:gd name="T32" fmla="*/ 182 w 291"/>
                <a:gd name="T33" fmla="*/ 1 h 126"/>
                <a:gd name="T34" fmla="*/ 152 w 291"/>
                <a:gd name="T35" fmla="*/ 0 h 126"/>
                <a:gd name="T36" fmla="*/ 126 w 291"/>
                <a:gd name="T37" fmla="*/ 0 h 126"/>
                <a:gd name="T38" fmla="*/ 83 w 291"/>
                <a:gd name="T39" fmla="*/ 8 h 126"/>
                <a:gd name="T40" fmla="*/ 50 w 291"/>
                <a:gd name="T41" fmla="*/ 23 h 126"/>
                <a:gd name="T42" fmla="*/ 26 w 291"/>
                <a:gd name="T43" fmla="*/ 43 h 126"/>
                <a:gd name="T44" fmla="*/ 10 w 291"/>
                <a:gd name="T45" fmla="*/ 63 h 126"/>
                <a:gd name="T46" fmla="*/ 2 w 291"/>
                <a:gd name="T47" fmla="*/ 83 h 126"/>
                <a:gd name="T48" fmla="*/ 0 w 291"/>
                <a:gd name="T49" fmla="*/ 100 h 126"/>
                <a:gd name="T50" fmla="*/ 4 w 291"/>
                <a:gd name="T51" fmla="*/ 113 h 126"/>
                <a:gd name="T52" fmla="*/ 9 w 291"/>
                <a:gd name="T53" fmla="*/ 11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126">
                  <a:moveTo>
                    <a:pt x="9" y="115"/>
                  </a:moveTo>
                  <a:lnTo>
                    <a:pt x="17" y="118"/>
                  </a:lnTo>
                  <a:lnTo>
                    <a:pt x="36" y="117"/>
                  </a:lnTo>
                  <a:lnTo>
                    <a:pt x="69" y="106"/>
                  </a:lnTo>
                  <a:lnTo>
                    <a:pt x="114" y="95"/>
                  </a:lnTo>
                  <a:lnTo>
                    <a:pt x="151" y="90"/>
                  </a:lnTo>
                  <a:lnTo>
                    <a:pt x="194" y="96"/>
                  </a:lnTo>
                  <a:lnTo>
                    <a:pt x="245" y="111"/>
                  </a:lnTo>
                  <a:lnTo>
                    <a:pt x="273" y="125"/>
                  </a:lnTo>
                  <a:lnTo>
                    <a:pt x="278" y="126"/>
                  </a:lnTo>
                  <a:lnTo>
                    <a:pt x="286" y="118"/>
                  </a:lnTo>
                  <a:lnTo>
                    <a:pt x="291" y="102"/>
                  </a:lnTo>
                  <a:lnTo>
                    <a:pt x="289" y="79"/>
                  </a:lnTo>
                  <a:lnTo>
                    <a:pt x="279" y="55"/>
                  </a:lnTo>
                  <a:lnTo>
                    <a:pt x="260" y="31"/>
                  </a:lnTo>
                  <a:lnTo>
                    <a:pt x="227" y="12"/>
                  </a:lnTo>
                  <a:lnTo>
                    <a:pt x="182" y="1"/>
                  </a:lnTo>
                  <a:lnTo>
                    <a:pt x="152" y="0"/>
                  </a:lnTo>
                  <a:lnTo>
                    <a:pt x="126" y="0"/>
                  </a:lnTo>
                  <a:lnTo>
                    <a:pt x="83" y="8"/>
                  </a:lnTo>
                  <a:lnTo>
                    <a:pt x="50" y="23"/>
                  </a:lnTo>
                  <a:lnTo>
                    <a:pt x="26" y="43"/>
                  </a:lnTo>
                  <a:lnTo>
                    <a:pt x="10" y="63"/>
                  </a:lnTo>
                  <a:lnTo>
                    <a:pt x="2" y="83"/>
                  </a:lnTo>
                  <a:lnTo>
                    <a:pt x="0" y="100"/>
                  </a:lnTo>
                  <a:lnTo>
                    <a:pt x="4" y="113"/>
                  </a:lnTo>
                  <a:lnTo>
                    <a:pt x="9" y="115"/>
                  </a:lnTo>
                  <a:close/>
                </a:path>
              </a:pathLst>
            </a:custGeom>
            <a:solidFill>
              <a:srgbClr val="5136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2" name="Freeform 13"/>
            <p:cNvSpPr>
              <a:spLocks/>
            </p:cNvSpPr>
            <p:nvPr/>
          </p:nvSpPr>
          <p:spPr bwMode="auto">
            <a:xfrm>
              <a:off x="2708" y="3230"/>
              <a:ext cx="44" cy="48"/>
            </a:xfrm>
            <a:custGeom>
              <a:avLst/>
              <a:gdLst>
                <a:gd name="T0" fmla="*/ 176 w 176"/>
                <a:gd name="T1" fmla="*/ 97 h 194"/>
                <a:gd name="T2" fmla="*/ 175 w 176"/>
                <a:gd name="T3" fmla="*/ 117 h 194"/>
                <a:gd name="T4" fmla="*/ 162 w 176"/>
                <a:gd name="T5" fmla="*/ 152 h 194"/>
                <a:gd name="T6" fmla="*/ 138 w 176"/>
                <a:gd name="T7" fmla="*/ 178 h 194"/>
                <a:gd name="T8" fmla="*/ 106 w 176"/>
                <a:gd name="T9" fmla="*/ 193 h 194"/>
                <a:gd name="T10" fmla="*/ 88 w 176"/>
                <a:gd name="T11" fmla="*/ 194 h 194"/>
                <a:gd name="T12" fmla="*/ 70 w 176"/>
                <a:gd name="T13" fmla="*/ 193 h 194"/>
                <a:gd name="T14" fmla="*/ 38 w 176"/>
                <a:gd name="T15" fmla="*/ 178 h 194"/>
                <a:gd name="T16" fmla="*/ 14 w 176"/>
                <a:gd name="T17" fmla="*/ 152 h 194"/>
                <a:gd name="T18" fmla="*/ 1 w 176"/>
                <a:gd name="T19" fmla="*/ 117 h 194"/>
                <a:gd name="T20" fmla="*/ 0 w 176"/>
                <a:gd name="T21" fmla="*/ 97 h 194"/>
                <a:gd name="T22" fmla="*/ 1 w 176"/>
                <a:gd name="T23" fmla="*/ 78 h 194"/>
                <a:gd name="T24" fmla="*/ 14 w 176"/>
                <a:gd name="T25" fmla="*/ 42 h 194"/>
                <a:gd name="T26" fmla="*/ 38 w 176"/>
                <a:gd name="T27" fmla="*/ 17 h 194"/>
                <a:gd name="T28" fmla="*/ 70 w 176"/>
                <a:gd name="T29" fmla="*/ 1 h 194"/>
                <a:gd name="T30" fmla="*/ 88 w 176"/>
                <a:gd name="T31" fmla="*/ 0 h 194"/>
                <a:gd name="T32" fmla="*/ 106 w 176"/>
                <a:gd name="T33" fmla="*/ 1 h 194"/>
                <a:gd name="T34" fmla="*/ 138 w 176"/>
                <a:gd name="T35" fmla="*/ 17 h 194"/>
                <a:gd name="T36" fmla="*/ 162 w 176"/>
                <a:gd name="T37" fmla="*/ 42 h 194"/>
                <a:gd name="T38" fmla="*/ 175 w 176"/>
                <a:gd name="T39" fmla="*/ 78 h 194"/>
                <a:gd name="T40" fmla="*/ 176 w 176"/>
                <a:gd name="T41"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94">
                  <a:moveTo>
                    <a:pt x="176" y="97"/>
                  </a:moveTo>
                  <a:lnTo>
                    <a:pt x="175" y="117"/>
                  </a:lnTo>
                  <a:lnTo>
                    <a:pt x="162" y="152"/>
                  </a:lnTo>
                  <a:lnTo>
                    <a:pt x="138" y="178"/>
                  </a:lnTo>
                  <a:lnTo>
                    <a:pt x="106" y="193"/>
                  </a:lnTo>
                  <a:lnTo>
                    <a:pt x="88" y="194"/>
                  </a:lnTo>
                  <a:lnTo>
                    <a:pt x="70" y="193"/>
                  </a:lnTo>
                  <a:lnTo>
                    <a:pt x="38" y="178"/>
                  </a:lnTo>
                  <a:lnTo>
                    <a:pt x="14" y="152"/>
                  </a:lnTo>
                  <a:lnTo>
                    <a:pt x="1" y="117"/>
                  </a:lnTo>
                  <a:lnTo>
                    <a:pt x="0" y="97"/>
                  </a:lnTo>
                  <a:lnTo>
                    <a:pt x="1" y="78"/>
                  </a:lnTo>
                  <a:lnTo>
                    <a:pt x="14" y="42"/>
                  </a:lnTo>
                  <a:lnTo>
                    <a:pt x="38" y="17"/>
                  </a:lnTo>
                  <a:lnTo>
                    <a:pt x="70" y="1"/>
                  </a:lnTo>
                  <a:lnTo>
                    <a:pt x="88" y="0"/>
                  </a:lnTo>
                  <a:lnTo>
                    <a:pt x="106" y="1"/>
                  </a:lnTo>
                  <a:lnTo>
                    <a:pt x="138" y="17"/>
                  </a:lnTo>
                  <a:lnTo>
                    <a:pt x="162" y="42"/>
                  </a:lnTo>
                  <a:lnTo>
                    <a:pt x="175" y="78"/>
                  </a:lnTo>
                  <a:lnTo>
                    <a:pt x="176" y="97"/>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3" name="Freeform 14"/>
            <p:cNvSpPr>
              <a:spLocks/>
            </p:cNvSpPr>
            <p:nvPr/>
          </p:nvSpPr>
          <p:spPr bwMode="auto">
            <a:xfrm>
              <a:off x="2714" y="3236"/>
              <a:ext cx="13" cy="14"/>
            </a:xfrm>
            <a:custGeom>
              <a:avLst/>
              <a:gdLst>
                <a:gd name="T0" fmla="*/ 54 w 54"/>
                <a:gd name="T1" fmla="*/ 27 h 54"/>
                <a:gd name="T2" fmla="*/ 52 w 54"/>
                <a:gd name="T3" fmla="*/ 38 h 54"/>
                <a:gd name="T4" fmla="*/ 38 w 54"/>
                <a:gd name="T5" fmla="*/ 52 h 54"/>
                <a:gd name="T6" fmla="*/ 27 w 54"/>
                <a:gd name="T7" fmla="*/ 54 h 54"/>
                <a:gd name="T8" fmla="*/ 16 w 54"/>
                <a:gd name="T9" fmla="*/ 52 h 54"/>
                <a:gd name="T10" fmla="*/ 2 w 54"/>
                <a:gd name="T11" fmla="*/ 38 h 54"/>
                <a:gd name="T12" fmla="*/ 0 w 54"/>
                <a:gd name="T13" fmla="*/ 27 h 54"/>
                <a:gd name="T14" fmla="*/ 2 w 54"/>
                <a:gd name="T15" fmla="*/ 16 h 54"/>
                <a:gd name="T16" fmla="*/ 16 w 54"/>
                <a:gd name="T17" fmla="*/ 2 h 54"/>
                <a:gd name="T18" fmla="*/ 27 w 54"/>
                <a:gd name="T19" fmla="*/ 0 h 54"/>
                <a:gd name="T20" fmla="*/ 38 w 54"/>
                <a:gd name="T21" fmla="*/ 2 h 54"/>
                <a:gd name="T22" fmla="*/ 52 w 54"/>
                <a:gd name="T23" fmla="*/ 16 h 54"/>
                <a:gd name="T24" fmla="*/ 54 w 54"/>
                <a:gd name="T25"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54">
                  <a:moveTo>
                    <a:pt x="54" y="27"/>
                  </a:moveTo>
                  <a:lnTo>
                    <a:pt x="52" y="38"/>
                  </a:lnTo>
                  <a:lnTo>
                    <a:pt x="38" y="52"/>
                  </a:lnTo>
                  <a:lnTo>
                    <a:pt x="27" y="54"/>
                  </a:lnTo>
                  <a:lnTo>
                    <a:pt x="16" y="52"/>
                  </a:lnTo>
                  <a:lnTo>
                    <a:pt x="2" y="38"/>
                  </a:lnTo>
                  <a:lnTo>
                    <a:pt x="0" y="27"/>
                  </a:lnTo>
                  <a:lnTo>
                    <a:pt x="2" y="16"/>
                  </a:lnTo>
                  <a:lnTo>
                    <a:pt x="16" y="2"/>
                  </a:lnTo>
                  <a:lnTo>
                    <a:pt x="27" y="0"/>
                  </a:lnTo>
                  <a:lnTo>
                    <a:pt x="38" y="2"/>
                  </a:lnTo>
                  <a:lnTo>
                    <a:pt x="52" y="16"/>
                  </a:lnTo>
                  <a:lnTo>
                    <a:pt x="5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4" name="Freeform 15"/>
            <p:cNvSpPr>
              <a:spLocks/>
            </p:cNvSpPr>
            <p:nvPr/>
          </p:nvSpPr>
          <p:spPr bwMode="auto">
            <a:xfrm>
              <a:off x="2692" y="3165"/>
              <a:ext cx="73" cy="31"/>
            </a:xfrm>
            <a:custGeom>
              <a:avLst/>
              <a:gdLst>
                <a:gd name="T0" fmla="*/ 281 w 290"/>
                <a:gd name="T1" fmla="*/ 115 h 126"/>
                <a:gd name="T2" fmla="*/ 274 w 290"/>
                <a:gd name="T3" fmla="*/ 118 h 126"/>
                <a:gd name="T4" fmla="*/ 255 w 290"/>
                <a:gd name="T5" fmla="*/ 117 h 126"/>
                <a:gd name="T6" fmla="*/ 221 w 290"/>
                <a:gd name="T7" fmla="*/ 106 h 126"/>
                <a:gd name="T8" fmla="*/ 176 w 290"/>
                <a:gd name="T9" fmla="*/ 95 h 126"/>
                <a:gd name="T10" fmla="*/ 139 w 290"/>
                <a:gd name="T11" fmla="*/ 90 h 126"/>
                <a:gd name="T12" fmla="*/ 97 w 290"/>
                <a:gd name="T13" fmla="*/ 96 h 126"/>
                <a:gd name="T14" fmla="*/ 46 w 290"/>
                <a:gd name="T15" fmla="*/ 111 h 126"/>
                <a:gd name="T16" fmla="*/ 18 w 290"/>
                <a:gd name="T17" fmla="*/ 125 h 126"/>
                <a:gd name="T18" fmla="*/ 13 w 290"/>
                <a:gd name="T19" fmla="*/ 126 h 126"/>
                <a:gd name="T20" fmla="*/ 4 w 290"/>
                <a:gd name="T21" fmla="*/ 118 h 126"/>
                <a:gd name="T22" fmla="*/ 0 w 290"/>
                <a:gd name="T23" fmla="*/ 102 h 126"/>
                <a:gd name="T24" fmla="*/ 2 w 290"/>
                <a:gd name="T25" fmla="*/ 79 h 126"/>
                <a:gd name="T26" fmla="*/ 12 w 290"/>
                <a:gd name="T27" fmla="*/ 55 h 126"/>
                <a:gd name="T28" fmla="*/ 31 w 290"/>
                <a:gd name="T29" fmla="*/ 31 h 126"/>
                <a:gd name="T30" fmla="*/ 64 w 290"/>
                <a:gd name="T31" fmla="*/ 12 h 126"/>
                <a:gd name="T32" fmla="*/ 109 w 290"/>
                <a:gd name="T33" fmla="*/ 1 h 126"/>
                <a:gd name="T34" fmla="*/ 139 w 290"/>
                <a:gd name="T35" fmla="*/ 0 h 126"/>
                <a:gd name="T36" fmla="*/ 165 w 290"/>
                <a:gd name="T37" fmla="*/ 0 h 126"/>
                <a:gd name="T38" fmla="*/ 208 w 290"/>
                <a:gd name="T39" fmla="*/ 8 h 126"/>
                <a:gd name="T40" fmla="*/ 240 w 290"/>
                <a:gd name="T41" fmla="*/ 23 h 126"/>
                <a:gd name="T42" fmla="*/ 265 w 290"/>
                <a:gd name="T43" fmla="*/ 43 h 126"/>
                <a:gd name="T44" fmla="*/ 280 w 290"/>
                <a:gd name="T45" fmla="*/ 63 h 126"/>
                <a:gd name="T46" fmla="*/ 289 w 290"/>
                <a:gd name="T47" fmla="*/ 83 h 126"/>
                <a:gd name="T48" fmla="*/ 290 w 290"/>
                <a:gd name="T49" fmla="*/ 100 h 126"/>
                <a:gd name="T50" fmla="*/ 286 w 290"/>
                <a:gd name="T51" fmla="*/ 113 h 126"/>
                <a:gd name="T52" fmla="*/ 281 w 290"/>
                <a:gd name="T53" fmla="*/ 11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0" h="126">
                  <a:moveTo>
                    <a:pt x="281" y="115"/>
                  </a:moveTo>
                  <a:lnTo>
                    <a:pt x="274" y="118"/>
                  </a:lnTo>
                  <a:lnTo>
                    <a:pt x="255" y="117"/>
                  </a:lnTo>
                  <a:lnTo>
                    <a:pt x="221" y="106"/>
                  </a:lnTo>
                  <a:lnTo>
                    <a:pt x="176" y="95"/>
                  </a:lnTo>
                  <a:lnTo>
                    <a:pt x="139" y="90"/>
                  </a:lnTo>
                  <a:lnTo>
                    <a:pt x="97" y="96"/>
                  </a:lnTo>
                  <a:lnTo>
                    <a:pt x="46" y="111"/>
                  </a:lnTo>
                  <a:lnTo>
                    <a:pt x="18" y="125"/>
                  </a:lnTo>
                  <a:lnTo>
                    <a:pt x="13" y="126"/>
                  </a:lnTo>
                  <a:lnTo>
                    <a:pt x="4" y="118"/>
                  </a:lnTo>
                  <a:lnTo>
                    <a:pt x="0" y="102"/>
                  </a:lnTo>
                  <a:lnTo>
                    <a:pt x="2" y="79"/>
                  </a:lnTo>
                  <a:lnTo>
                    <a:pt x="12" y="55"/>
                  </a:lnTo>
                  <a:lnTo>
                    <a:pt x="31" y="31"/>
                  </a:lnTo>
                  <a:lnTo>
                    <a:pt x="64" y="12"/>
                  </a:lnTo>
                  <a:lnTo>
                    <a:pt x="109" y="1"/>
                  </a:lnTo>
                  <a:lnTo>
                    <a:pt x="139" y="0"/>
                  </a:lnTo>
                  <a:lnTo>
                    <a:pt x="165" y="0"/>
                  </a:lnTo>
                  <a:lnTo>
                    <a:pt x="208" y="8"/>
                  </a:lnTo>
                  <a:lnTo>
                    <a:pt x="240" y="23"/>
                  </a:lnTo>
                  <a:lnTo>
                    <a:pt x="265" y="43"/>
                  </a:lnTo>
                  <a:lnTo>
                    <a:pt x="280" y="63"/>
                  </a:lnTo>
                  <a:lnTo>
                    <a:pt x="289" y="83"/>
                  </a:lnTo>
                  <a:lnTo>
                    <a:pt x="290" y="100"/>
                  </a:lnTo>
                  <a:lnTo>
                    <a:pt x="286" y="113"/>
                  </a:lnTo>
                  <a:lnTo>
                    <a:pt x="281" y="115"/>
                  </a:lnTo>
                  <a:close/>
                </a:path>
              </a:pathLst>
            </a:custGeom>
            <a:solidFill>
              <a:srgbClr val="5136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5" name="Freeform 16"/>
            <p:cNvSpPr>
              <a:spLocks/>
            </p:cNvSpPr>
            <p:nvPr/>
          </p:nvSpPr>
          <p:spPr bwMode="auto">
            <a:xfrm>
              <a:off x="2592" y="3328"/>
              <a:ext cx="71" cy="26"/>
            </a:xfrm>
            <a:custGeom>
              <a:avLst/>
              <a:gdLst>
                <a:gd name="T0" fmla="*/ 141 w 282"/>
                <a:gd name="T1" fmla="*/ 43 h 101"/>
                <a:gd name="T2" fmla="*/ 109 w 282"/>
                <a:gd name="T3" fmla="*/ 41 h 101"/>
                <a:gd name="T4" fmla="*/ 58 w 282"/>
                <a:gd name="T5" fmla="*/ 23 h 101"/>
                <a:gd name="T6" fmla="*/ 21 w 282"/>
                <a:gd name="T7" fmla="*/ 5 h 101"/>
                <a:gd name="T8" fmla="*/ 6 w 282"/>
                <a:gd name="T9" fmla="*/ 0 h 101"/>
                <a:gd name="T10" fmla="*/ 0 w 282"/>
                <a:gd name="T11" fmla="*/ 4 h 101"/>
                <a:gd name="T12" fmla="*/ 0 w 282"/>
                <a:gd name="T13" fmla="*/ 9 h 101"/>
                <a:gd name="T14" fmla="*/ 2 w 282"/>
                <a:gd name="T15" fmla="*/ 21 h 101"/>
                <a:gd name="T16" fmla="*/ 13 w 282"/>
                <a:gd name="T17" fmla="*/ 53 h 101"/>
                <a:gd name="T18" fmla="*/ 36 w 282"/>
                <a:gd name="T19" fmla="*/ 74 h 101"/>
                <a:gd name="T20" fmla="*/ 58 w 282"/>
                <a:gd name="T21" fmla="*/ 86 h 101"/>
                <a:gd name="T22" fmla="*/ 85 w 282"/>
                <a:gd name="T23" fmla="*/ 96 h 101"/>
                <a:gd name="T24" fmla="*/ 120 w 282"/>
                <a:gd name="T25" fmla="*/ 100 h 101"/>
                <a:gd name="T26" fmla="*/ 141 w 282"/>
                <a:gd name="T27" fmla="*/ 101 h 101"/>
                <a:gd name="T28" fmla="*/ 162 w 282"/>
                <a:gd name="T29" fmla="*/ 100 h 101"/>
                <a:gd name="T30" fmla="*/ 197 w 282"/>
                <a:gd name="T31" fmla="*/ 96 h 101"/>
                <a:gd name="T32" fmla="*/ 225 w 282"/>
                <a:gd name="T33" fmla="*/ 86 h 101"/>
                <a:gd name="T34" fmla="*/ 246 w 282"/>
                <a:gd name="T35" fmla="*/ 74 h 101"/>
                <a:gd name="T36" fmla="*/ 268 w 282"/>
                <a:gd name="T37" fmla="*/ 53 h 101"/>
                <a:gd name="T38" fmla="*/ 281 w 282"/>
                <a:gd name="T39" fmla="*/ 21 h 101"/>
                <a:gd name="T40" fmla="*/ 282 w 282"/>
                <a:gd name="T41" fmla="*/ 9 h 101"/>
                <a:gd name="T42" fmla="*/ 281 w 282"/>
                <a:gd name="T43" fmla="*/ 4 h 101"/>
                <a:gd name="T44" fmla="*/ 276 w 282"/>
                <a:gd name="T45" fmla="*/ 0 h 101"/>
                <a:gd name="T46" fmla="*/ 261 w 282"/>
                <a:gd name="T47" fmla="*/ 5 h 101"/>
                <a:gd name="T48" fmla="*/ 225 w 282"/>
                <a:gd name="T49" fmla="*/ 23 h 101"/>
                <a:gd name="T50" fmla="*/ 173 w 282"/>
                <a:gd name="T51" fmla="*/ 41 h 101"/>
                <a:gd name="T52" fmla="*/ 141 w 282"/>
                <a:gd name="T53"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2" h="101">
                  <a:moveTo>
                    <a:pt x="141" y="43"/>
                  </a:moveTo>
                  <a:lnTo>
                    <a:pt x="109" y="41"/>
                  </a:lnTo>
                  <a:lnTo>
                    <a:pt x="58" y="23"/>
                  </a:lnTo>
                  <a:lnTo>
                    <a:pt x="21" y="5"/>
                  </a:lnTo>
                  <a:lnTo>
                    <a:pt x="6" y="0"/>
                  </a:lnTo>
                  <a:lnTo>
                    <a:pt x="0" y="4"/>
                  </a:lnTo>
                  <a:lnTo>
                    <a:pt x="0" y="9"/>
                  </a:lnTo>
                  <a:lnTo>
                    <a:pt x="2" y="21"/>
                  </a:lnTo>
                  <a:lnTo>
                    <a:pt x="13" y="53"/>
                  </a:lnTo>
                  <a:lnTo>
                    <a:pt x="36" y="74"/>
                  </a:lnTo>
                  <a:lnTo>
                    <a:pt x="58" y="86"/>
                  </a:lnTo>
                  <a:lnTo>
                    <a:pt x="85" y="96"/>
                  </a:lnTo>
                  <a:lnTo>
                    <a:pt x="120" y="100"/>
                  </a:lnTo>
                  <a:lnTo>
                    <a:pt x="141" y="101"/>
                  </a:lnTo>
                  <a:lnTo>
                    <a:pt x="162" y="100"/>
                  </a:lnTo>
                  <a:lnTo>
                    <a:pt x="197" y="96"/>
                  </a:lnTo>
                  <a:lnTo>
                    <a:pt x="225" y="86"/>
                  </a:lnTo>
                  <a:lnTo>
                    <a:pt x="246" y="74"/>
                  </a:lnTo>
                  <a:lnTo>
                    <a:pt x="268" y="53"/>
                  </a:lnTo>
                  <a:lnTo>
                    <a:pt x="281" y="21"/>
                  </a:lnTo>
                  <a:lnTo>
                    <a:pt x="282" y="9"/>
                  </a:lnTo>
                  <a:lnTo>
                    <a:pt x="281" y="4"/>
                  </a:lnTo>
                  <a:lnTo>
                    <a:pt x="276" y="0"/>
                  </a:lnTo>
                  <a:lnTo>
                    <a:pt x="261" y="5"/>
                  </a:lnTo>
                  <a:lnTo>
                    <a:pt x="225" y="23"/>
                  </a:lnTo>
                  <a:lnTo>
                    <a:pt x="173" y="41"/>
                  </a:lnTo>
                  <a:lnTo>
                    <a:pt x="141" y="43"/>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6" name="Freeform 17"/>
            <p:cNvSpPr>
              <a:spLocks/>
            </p:cNvSpPr>
            <p:nvPr/>
          </p:nvSpPr>
          <p:spPr bwMode="auto">
            <a:xfrm>
              <a:off x="2615" y="3408"/>
              <a:ext cx="25" cy="9"/>
            </a:xfrm>
            <a:custGeom>
              <a:avLst/>
              <a:gdLst>
                <a:gd name="T0" fmla="*/ 49 w 97"/>
                <a:gd name="T1" fmla="*/ 14 h 34"/>
                <a:gd name="T2" fmla="*/ 28 w 97"/>
                <a:gd name="T3" fmla="*/ 12 h 34"/>
                <a:gd name="T4" fmla="*/ 8 w 97"/>
                <a:gd name="T5" fmla="*/ 1 h 34"/>
                <a:gd name="T6" fmla="*/ 1 w 97"/>
                <a:gd name="T7" fmla="*/ 0 h 34"/>
                <a:gd name="T8" fmla="*/ 0 w 97"/>
                <a:gd name="T9" fmla="*/ 2 h 34"/>
                <a:gd name="T10" fmla="*/ 1 w 97"/>
                <a:gd name="T11" fmla="*/ 12 h 34"/>
                <a:gd name="T12" fmla="*/ 16 w 97"/>
                <a:gd name="T13" fmla="*/ 27 h 34"/>
                <a:gd name="T14" fmla="*/ 35 w 97"/>
                <a:gd name="T15" fmla="*/ 33 h 34"/>
                <a:gd name="T16" fmla="*/ 49 w 97"/>
                <a:gd name="T17" fmla="*/ 34 h 34"/>
                <a:gd name="T18" fmla="*/ 63 w 97"/>
                <a:gd name="T19" fmla="*/ 33 h 34"/>
                <a:gd name="T20" fmla="*/ 82 w 97"/>
                <a:gd name="T21" fmla="*/ 27 h 34"/>
                <a:gd name="T22" fmla="*/ 96 w 97"/>
                <a:gd name="T23" fmla="*/ 12 h 34"/>
                <a:gd name="T24" fmla="*/ 97 w 97"/>
                <a:gd name="T25" fmla="*/ 2 h 34"/>
                <a:gd name="T26" fmla="*/ 97 w 97"/>
                <a:gd name="T27" fmla="*/ 0 h 34"/>
                <a:gd name="T28" fmla="*/ 91 w 97"/>
                <a:gd name="T29" fmla="*/ 1 h 34"/>
                <a:gd name="T30" fmla="*/ 70 w 97"/>
                <a:gd name="T31" fmla="*/ 12 h 34"/>
                <a:gd name="T32" fmla="*/ 49 w 97"/>
                <a:gd name="T33"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 h="34">
                  <a:moveTo>
                    <a:pt x="49" y="14"/>
                  </a:moveTo>
                  <a:lnTo>
                    <a:pt x="28" y="12"/>
                  </a:lnTo>
                  <a:lnTo>
                    <a:pt x="8" y="1"/>
                  </a:lnTo>
                  <a:lnTo>
                    <a:pt x="1" y="0"/>
                  </a:lnTo>
                  <a:lnTo>
                    <a:pt x="0" y="2"/>
                  </a:lnTo>
                  <a:lnTo>
                    <a:pt x="1" y="12"/>
                  </a:lnTo>
                  <a:lnTo>
                    <a:pt x="16" y="27"/>
                  </a:lnTo>
                  <a:lnTo>
                    <a:pt x="35" y="33"/>
                  </a:lnTo>
                  <a:lnTo>
                    <a:pt x="49" y="34"/>
                  </a:lnTo>
                  <a:lnTo>
                    <a:pt x="63" y="33"/>
                  </a:lnTo>
                  <a:lnTo>
                    <a:pt x="82" y="27"/>
                  </a:lnTo>
                  <a:lnTo>
                    <a:pt x="96" y="12"/>
                  </a:lnTo>
                  <a:lnTo>
                    <a:pt x="97" y="2"/>
                  </a:lnTo>
                  <a:lnTo>
                    <a:pt x="97" y="0"/>
                  </a:lnTo>
                  <a:lnTo>
                    <a:pt x="91" y="1"/>
                  </a:lnTo>
                  <a:lnTo>
                    <a:pt x="70" y="12"/>
                  </a:lnTo>
                  <a:lnTo>
                    <a:pt x="49" y="14"/>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7" name="Freeform 18"/>
            <p:cNvSpPr>
              <a:spLocks/>
            </p:cNvSpPr>
            <p:nvPr/>
          </p:nvSpPr>
          <p:spPr bwMode="auto">
            <a:xfrm>
              <a:off x="2572" y="3380"/>
              <a:ext cx="111" cy="19"/>
            </a:xfrm>
            <a:custGeom>
              <a:avLst/>
              <a:gdLst>
                <a:gd name="T0" fmla="*/ 222 w 445"/>
                <a:gd name="T1" fmla="*/ 45 h 74"/>
                <a:gd name="T2" fmla="*/ 172 w 445"/>
                <a:gd name="T3" fmla="*/ 44 h 74"/>
                <a:gd name="T4" fmla="*/ 89 w 445"/>
                <a:gd name="T5" fmla="*/ 29 h 74"/>
                <a:gd name="T6" fmla="*/ 32 w 445"/>
                <a:gd name="T7" fmla="*/ 9 h 74"/>
                <a:gd name="T8" fmla="*/ 2 w 445"/>
                <a:gd name="T9" fmla="*/ 0 h 74"/>
                <a:gd name="T10" fmla="*/ 0 w 445"/>
                <a:gd name="T11" fmla="*/ 3 h 74"/>
                <a:gd name="T12" fmla="*/ 1 w 445"/>
                <a:gd name="T13" fmla="*/ 9 h 74"/>
                <a:gd name="T14" fmla="*/ 20 w 445"/>
                <a:gd name="T15" fmla="*/ 32 h 74"/>
                <a:gd name="T16" fmla="*/ 70 w 445"/>
                <a:gd name="T17" fmla="*/ 56 h 74"/>
                <a:gd name="T18" fmla="*/ 133 w 445"/>
                <a:gd name="T19" fmla="*/ 69 h 74"/>
                <a:gd name="T20" fmla="*/ 189 w 445"/>
                <a:gd name="T21" fmla="*/ 73 h 74"/>
                <a:gd name="T22" fmla="*/ 222 w 445"/>
                <a:gd name="T23" fmla="*/ 74 h 74"/>
                <a:gd name="T24" fmla="*/ 255 w 445"/>
                <a:gd name="T25" fmla="*/ 73 h 74"/>
                <a:gd name="T26" fmla="*/ 311 w 445"/>
                <a:gd name="T27" fmla="*/ 69 h 74"/>
                <a:gd name="T28" fmla="*/ 375 w 445"/>
                <a:gd name="T29" fmla="*/ 56 h 74"/>
                <a:gd name="T30" fmla="*/ 423 w 445"/>
                <a:gd name="T31" fmla="*/ 32 h 74"/>
                <a:gd name="T32" fmla="*/ 443 w 445"/>
                <a:gd name="T33" fmla="*/ 9 h 74"/>
                <a:gd name="T34" fmla="*/ 445 w 445"/>
                <a:gd name="T35" fmla="*/ 3 h 74"/>
                <a:gd name="T36" fmla="*/ 441 w 445"/>
                <a:gd name="T37" fmla="*/ 0 h 74"/>
                <a:gd name="T38" fmla="*/ 412 w 445"/>
                <a:gd name="T39" fmla="*/ 9 h 74"/>
                <a:gd name="T40" fmla="*/ 354 w 445"/>
                <a:gd name="T41" fmla="*/ 29 h 74"/>
                <a:gd name="T42" fmla="*/ 272 w 445"/>
                <a:gd name="T43" fmla="*/ 44 h 74"/>
                <a:gd name="T44" fmla="*/ 222 w 445"/>
                <a:gd name="T45" fmla="*/ 4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74">
                  <a:moveTo>
                    <a:pt x="222" y="45"/>
                  </a:moveTo>
                  <a:lnTo>
                    <a:pt x="172" y="44"/>
                  </a:lnTo>
                  <a:lnTo>
                    <a:pt x="89" y="29"/>
                  </a:lnTo>
                  <a:lnTo>
                    <a:pt x="32" y="9"/>
                  </a:lnTo>
                  <a:lnTo>
                    <a:pt x="2" y="0"/>
                  </a:lnTo>
                  <a:lnTo>
                    <a:pt x="0" y="3"/>
                  </a:lnTo>
                  <a:lnTo>
                    <a:pt x="1" y="9"/>
                  </a:lnTo>
                  <a:lnTo>
                    <a:pt x="20" y="32"/>
                  </a:lnTo>
                  <a:lnTo>
                    <a:pt x="70" y="56"/>
                  </a:lnTo>
                  <a:lnTo>
                    <a:pt x="133" y="69"/>
                  </a:lnTo>
                  <a:lnTo>
                    <a:pt x="189" y="73"/>
                  </a:lnTo>
                  <a:lnTo>
                    <a:pt x="222" y="74"/>
                  </a:lnTo>
                  <a:lnTo>
                    <a:pt x="255" y="73"/>
                  </a:lnTo>
                  <a:lnTo>
                    <a:pt x="311" y="69"/>
                  </a:lnTo>
                  <a:lnTo>
                    <a:pt x="375" y="56"/>
                  </a:lnTo>
                  <a:lnTo>
                    <a:pt x="423" y="32"/>
                  </a:lnTo>
                  <a:lnTo>
                    <a:pt x="443" y="9"/>
                  </a:lnTo>
                  <a:lnTo>
                    <a:pt x="445" y="3"/>
                  </a:lnTo>
                  <a:lnTo>
                    <a:pt x="441" y="0"/>
                  </a:lnTo>
                  <a:lnTo>
                    <a:pt x="412" y="9"/>
                  </a:lnTo>
                  <a:lnTo>
                    <a:pt x="354" y="29"/>
                  </a:lnTo>
                  <a:lnTo>
                    <a:pt x="272" y="44"/>
                  </a:lnTo>
                  <a:lnTo>
                    <a:pt x="222" y="45"/>
                  </a:lnTo>
                  <a:close/>
                </a:path>
              </a:pathLst>
            </a:custGeom>
            <a:solidFill>
              <a:srgbClr val="F79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8" name="Freeform 19"/>
            <p:cNvSpPr>
              <a:spLocks/>
            </p:cNvSpPr>
            <p:nvPr/>
          </p:nvSpPr>
          <p:spPr bwMode="auto">
            <a:xfrm>
              <a:off x="2371" y="3499"/>
              <a:ext cx="256" cy="133"/>
            </a:xfrm>
            <a:custGeom>
              <a:avLst/>
              <a:gdLst>
                <a:gd name="T0" fmla="*/ 1026 w 1026"/>
                <a:gd name="T1" fmla="*/ 0 h 532"/>
                <a:gd name="T2" fmla="*/ 1026 w 1026"/>
                <a:gd name="T3" fmla="*/ 532 h 532"/>
                <a:gd name="T4" fmla="*/ 0 w 1026"/>
                <a:gd name="T5" fmla="*/ 532 h 532"/>
                <a:gd name="T6" fmla="*/ 1 w 1026"/>
                <a:gd name="T7" fmla="*/ 511 h 532"/>
                <a:gd name="T8" fmla="*/ 13 w 1026"/>
                <a:gd name="T9" fmla="*/ 469 h 532"/>
                <a:gd name="T10" fmla="*/ 37 w 1026"/>
                <a:gd name="T11" fmla="*/ 425 h 532"/>
                <a:gd name="T12" fmla="*/ 71 w 1026"/>
                <a:gd name="T13" fmla="*/ 380 h 532"/>
                <a:gd name="T14" fmla="*/ 114 w 1026"/>
                <a:gd name="T15" fmla="*/ 336 h 532"/>
                <a:gd name="T16" fmla="*/ 167 w 1026"/>
                <a:gd name="T17" fmla="*/ 290 h 532"/>
                <a:gd name="T18" fmla="*/ 227 w 1026"/>
                <a:gd name="T19" fmla="*/ 247 h 532"/>
                <a:gd name="T20" fmla="*/ 295 w 1026"/>
                <a:gd name="T21" fmla="*/ 205 h 532"/>
                <a:gd name="T22" fmla="*/ 406 w 1026"/>
                <a:gd name="T23" fmla="*/ 146 h 532"/>
                <a:gd name="T24" fmla="*/ 530 w 1026"/>
                <a:gd name="T25" fmla="*/ 94 h 532"/>
                <a:gd name="T26" fmla="*/ 616 w 1026"/>
                <a:gd name="T27" fmla="*/ 65 h 532"/>
                <a:gd name="T28" fmla="*/ 706 w 1026"/>
                <a:gd name="T29" fmla="*/ 41 h 532"/>
                <a:gd name="T30" fmla="*/ 796 w 1026"/>
                <a:gd name="T31" fmla="*/ 21 h 532"/>
                <a:gd name="T32" fmla="*/ 889 w 1026"/>
                <a:gd name="T33" fmla="*/ 7 h 532"/>
                <a:gd name="T34" fmla="*/ 980 w 1026"/>
                <a:gd name="T35" fmla="*/ 1 h 532"/>
                <a:gd name="T36" fmla="*/ 1026 w 1026"/>
                <a:gd name="T3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6" h="532">
                  <a:moveTo>
                    <a:pt x="1026" y="0"/>
                  </a:moveTo>
                  <a:lnTo>
                    <a:pt x="1026" y="532"/>
                  </a:lnTo>
                  <a:lnTo>
                    <a:pt x="0" y="532"/>
                  </a:lnTo>
                  <a:lnTo>
                    <a:pt x="1" y="511"/>
                  </a:lnTo>
                  <a:lnTo>
                    <a:pt x="13" y="469"/>
                  </a:lnTo>
                  <a:lnTo>
                    <a:pt x="37" y="425"/>
                  </a:lnTo>
                  <a:lnTo>
                    <a:pt x="71" y="380"/>
                  </a:lnTo>
                  <a:lnTo>
                    <a:pt x="114" y="336"/>
                  </a:lnTo>
                  <a:lnTo>
                    <a:pt x="167" y="290"/>
                  </a:lnTo>
                  <a:lnTo>
                    <a:pt x="227" y="247"/>
                  </a:lnTo>
                  <a:lnTo>
                    <a:pt x="295" y="205"/>
                  </a:lnTo>
                  <a:lnTo>
                    <a:pt x="406" y="146"/>
                  </a:lnTo>
                  <a:lnTo>
                    <a:pt x="530" y="94"/>
                  </a:lnTo>
                  <a:lnTo>
                    <a:pt x="616" y="65"/>
                  </a:lnTo>
                  <a:lnTo>
                    <a:pt x="706" y="41"/>
                  </a:lnTo>
                  <a:lnTo>
                    <a:pt x="796" y="21"/>
                  </a:lnTo>
                  <a:lnTo>
                    <a:pt x="889" y="7"/>
                  </a:lnTo>
                  <a:lnTo>
                    <a:pt x="980" y="1"/>
                  </a:lnTo>
                  <a:lnTo>
                    <a:pt x="1026" y="0"/>
                  </a:lnTo>
                  <a:close/>
                </a:path>
              </a:pathLst>
            </a:custGeom>
            <a:solidFill>
              <a:srgbClr val="46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9" name="Freeform 20"/>
            <p:cNvSpPr>
              <a:spLocks/>
            </p:cNvSpPr>
            <p:nvPr/>
          </p:nvSpPr>
          <p:spPr bwMode="auto">
            <a:xfrm>
              <a:off x="2627" y="3499"/>
              <a:ext cx="257" cy="133"/>
            </a:xfrm>
            <a:custGeom>
              <a:avLst/>
              <a:gdLst>
                <a:gd name="T0" fmla="*/ 0 w 1026"/>
                <a:gd name="T1" fmla="*/ 0 h 532"/>
                <a:gd name="T2" fmla="*/ 0 w 1026"/>
                <a:gd name="T3" fmla="*/ 532 h 532"/>
                <a:gd name="T4" fmla="*/ 1026 w 1026"/>
                <a:gd name="T5" fmla="*/ 532 h 532"/>
                <a:gd name="T6" fmla="*/ 1025 w 1026"/>
                <a:gd name="T7" fmla="*/ 511 h 532"/>
                <a:gd name="T8" fmla="*/ 1012 w 1026"/>
                <a:gd name="T9" fmla="*/ 469 h 532"/>
                <a:gd name="T10" fmla="*/ 988 w 1026"/>
                <a:gd name="T11" fmla="*/ 425 h 532"/>
                <a:gd name="T12" fmla="*/ 955 w 1026"/>
                <a:gd name="T13" fmla="*/ 380 h 532"/>
                <a:gd name="T14" fmla="*/ 911 w 1026"/>
                <a:gd name="T15" fmla="*/ 336 h 532"/>
                <a:gd name="T16" fmla="*/ 859 w 1026"/>
                <a:gd name="T17" fmla="*/ 290 h 532"/>
                <a:gd name="T18" fmla="*/ 799 w 1026"/>
                <a:gd name="T19" fmla="*/ 247 h 532"/>
                <a:gd name="T20" fmla="*/ 731 w 1026"/>
                <a:gd name="T21" fmla="*/ 205 h 532"/>
                <a:gd name="T22" fmla="*/ 620 w 1026"/>
                <a:gd name="T23" fmla="*/ 146 h 532"/>
                <a:gd name="T24" fmla="*/ 496 w 1026"/>
                <a:gd name="T25" fmla="*/ 94 h 532"/>
                <a:gd name="T26" fmla="*/ 410 w 1026"/>
                <a:gd name="T27" fmla="*/ 65 h 532"/>
                <a:gd name="T28" fmla="*/ 321 w 1026"/>
                <a:gd name="T29" fmla="*/ 41 h 532"/>
                <a:gd name="T30" fmla="*/ 229 w 1026"/>
                <a:gd name="T31" fmla="*/ 21 h 532"/>
                <a:gd name="T32" fmla="*/ 137 w 1026"/>
                <a:gd name="T33" fmla="*/ 7 h 532"/>
                <a:gd name="T34" fmla="*/ 46 w 1026"/>
                <a:gd name="T35" fmla="*/ 1 h 532"/>
                <a:gd name="T36" fmla="*/ 0 w 1026"/>
                <a:gd name="T3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6" h="532">
                  <a:moveTo>
                    <a:pt x="0" y="0"/>
                  </a:moveTo>
                  <a:lnTo>
                    <a:pt x="0" y="532"/>
                  </a:lnTo>
                  <a:lnTo>
                    <a:pt x="1026" y="532"/>
                  </a:lnTo>
                  <a:lnTo>
                    <a:pt x="1025" y="511"/>
                  </a:lnTo>
                  <a:lnTo>
                    <a:pt x="1012" y="469"/>
                  </a:lnTo>
                  <a:lnTo>
                    <a:pt x="988" y="425"/>
                  </a:lnTo>
                  <a:lnTo>
                    <a:pt x="955" y="380"/>
                  </a:lnTo>
                  <a:lnTo>
                    <a:pt x="911" y="336"/>
                  </a:lnTo>
                  <a:lnTo>
                    <a:pt x="859" y="290"/>
                  </a:lnTo>
                  <a:lnTo>
                    <a:pt x="799" y="247"/>
                  </a:lnTo>
                  <a:lnTo>
                    <a:pt x="731" y="205"/>
                  </a:lnTo>
                  <a:lnTo>
                    <a:pt x="620" y="146"/>
                  </a:lnTo>
                  <a:lnTo>
                    <a:pt x="496" y="94"/>
                  </a:lnTo>
                  <a:lnTo>
                    <a:pt x="410" y="65"/>
                  </a:lnTo>
                  <a:lnTo>
                    <a:pt x="321" y="41"/>
                  </a:lnTo>
                  <a:lnTo>
                    <a:pt x="229" y="21"/>
                  </a:lnTo>
                  <a:lnTo>
                    <a:pt x="137" y="7"/>
                  </a:lnTo>
                  <a:lnTo>
                    <a:pt x="46" y="1"/>
                  </a:lnTo>
                  <a:lnTo>
                    <a:pt x="0" y="0"/>
                  </a:lnTo>
                  <a:close/>
                </a:path>
              </a:pathLst>
            </a:custGeom>
            <a:solidFill>
              <a:srgbClr val="46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0" name="Freeform 21"/>
            <p:cNvSpPr>
              <a:spLocks/>
            </p:cNvSpPr>
            <p:nvPr/>
          </p:nvSpPr>
          <p:spPr bwMode="auto">
            <a:xfrm>
              <a:off x="2550" y="3499"/>
              <a:ext cx="158" cy="46"/>
            </a:xfrm>
            <a:custGeom>
              <a:avLst/>
              <a:gdLst>
                <a:gd name="T0" fmla="*/ 312 w 635"/>
                <a:gd name="T1" fmla="*/ 0 h 186"/>
                <a:gd name="T2" fmla="*/ 234 w 635"/>
                <a:gd name="T3" fmla="*/ 2 h 186"/>
                <a:gd name="T4" fmla="*/ 78 w 635"/>
                <a:gd name="T5" fmla="*/ 21 h 186"/>
                <a:gd name="T6" fmla="*/ 0 w 635"/>
                <a:gd name="T7" fmla="*/ 38 h 186"/>
                <a:gd name="T8" fmla="*/ 5 w 635"/>
                <a:gd name="T9" fmla="*/ 44 h 186"/>
                <a:gd name="T10" fmla="*/ 45 w 635"/>
                <a:gd name="T11" fmla="*/ 85 h 186"/>
                <a:gd name="T12" fmla="*/ 103 w 635"/>
                <a:gd name="T13" fmla="*/ 127 h 186"/>
                <a:gd name="T14" fmla="*/ 152 w 635"/>
                <a:gd name="T15" fmla="*/ 151 h 186"/>
                <a:gd name="T16" fmla="*/ 209 w 635"/>
                <a:gd name="T17" fmla="*/ 172 h 186"/>
                <a:gd name="T18" fmla="*/ 276 w 635"/>
                <a:gd name="T19" fmla="*/ 185 h 186"/>
                <a:gd name="T20" fmla="*/ 312 w 635"/>
                <a:gd name="T21" fmla="*/ 186 h 186"/>
                <a:gd name="T22" fmla="*/ 346 w 635"/>
                <a:gd name="T23" fmla="*/ 185 h 186"/>
                <a:gd name="T24" fmla="*/ 408 w 635"/>
                <a:gd name="T25" fmla="*/ 174 h 186"/>
                <a:gd name="T26" fmla="*/ 465 w 635"/>
                <a:gd name="T27" fmla="*/ 156 h 186"/>
                <a:gd name="T28" fmla="*/ 514 w 635"/>
                <a:gd name="T29" fmla="*/ 133 h 186"/>
                <a:gd name="T30" fmla="*/ 574 w 635"/>
                <a:gd name="T31" fmla="*/ 95 h 186"/>
                <a:gd name="T32" fmla="*/ 625 w 635"/>
                <a:gd name="T33" fmla="*/ 52 h 186"/>
                <a:gd name="T34" fmla="*/ 635 w 635"/>
                <a:gd name="T35" fmla="*/ 42 h 186"/>
                <a:gd name="T36" fmla="*/ 555 w 635"/>
                <a:gd name="T37" fmla="*/ 23 h 186"/>
                <a:gd name="T38" fmla="*/ 433 w 635"/>
                <a:gd name="T39" fmla="*/ 6 h 186"/>
                <a:gd name="T40" fmla="*/ 352 w 635"/>
                <a:gd name="T41" fmla="*/ 1 h 186"/>
                <a:gd name="T42" fmla="*/ 312 w 635"/>
                <a:gd name="T43"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5" h="186">
                  <a:moveTo>
                    <a:pt x="312" y="0"/>
                  </a:moveTo>
                  <a:lnTo>
                    <a:pt x="234" y="2"/>
                  </a:lnTo>
                  <a:lnTo>
                    <a:pt x="78" y="21"/>
                  </a:lnTo>
                  <a:lnTo>
                    <a:pt x="0" y="38"/>
                  </a:lnTo>
                  <a:lnTo>
                    <a:pt x="5" y="44"/>
                  </a:lnTo>
                  <a:lnTo>
                    <a:pt x="45" y="85"/>
                  </a:lnTo>
                  <a:lnTo>
                    <a:pt x="103" y="127"/>
                  </a:lnTo>
                  <a:lnTo>
                    <a:pt x="152" y="151"/>
                  </a:lnTo>
                  <a:lnTo>
                    <a:pt x="209" y="172"/>
                  </a:lnTo>
                  <a:lnTo>
                    <a:pt x="276" y="185"/>
                  </a:lnTo>
                  <a:lnTo>
                    <a:pt x="312" y="186"/>
                  </a:lnTo>
                  <a:lnTo>
                    <a:pt x="346" y="185"/>
                  </a:lnTo>
                  <a:lnTo>
                    <a:pt x="408" y="174"/>
                  </a:lnTo>
                  <a:lnTo>
                    <a:pt x="465" y="156"/>
                  </a:lnTo>
                  <a:lnTo>
                    <a:pt x="514" y="133"/>
                  </a:lnTo>
                  <a:lnTo>
                    <a:pt x="574" y="95"/>
                  </a:lnTo>
                  <a:lnTo>
                    <a:pt x="625" y="52"/>
                  </a:lnTo>
                  <a:lnTo>
                    <a:pt x="635" y="42"/>
                  </a:lnTo>
                  <a:lnTo>
                    <a:pt x="555" y="23"/>
                  </a:lnTo>
                  <a:lnTo>
                    <a:pt x="433" y="6"/>
                  </a:lnTo>
                  <a:lnTo>
                    <a:pt x="352" y="1"/>
                  </a:lnTo>
                  <a:lnTo>
                    <a:pt x="312" y="0"/>
                  </a:lnTo>
                  <a:close/>
                </a:path>
              </a:pathLst>
            </a:custGeom>
            <a:solidFill>
              <a:srgbClr val="3785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1" name="Freeform 22"/>
            <p:cNvSpPr>
              <a:spLocks/>
            </p:cNvSpPr>
            <p:nvPr/>
          </p:nvSpPr>
          <p:spPr bwMode="auto">
            <a:xfrm>
              <a:off x="2575" y="3494"/>
              <a:ext cx="105" cy="28"/>
            </a:xfrm>
            <a:custGeom>
              <a:avLst/>
              <a:gdLst>
                <a:gd name="T0" fmla="*/ 0 w 423"/>
                <a:gd name="T1" fmla="*/ 36 h 112"/>
                <a:gd name="T2" fmla="*/ 9 w 423"/>
                <a:gd name="T3" fmla="*/ 46 h 112"/>
                <a:gd name="T4" fmla="*/ 78 w 423"/>
                <a:gd name="T5" fmla="*/ 89 h 112"/>
                <a:gd name="T6" fmla="*/ 136 w 423"/>
                <a:gd name="T7" fmla="*/ 106 h 112"/>
                <a:gd name="T8" fmla="*/ 185 w 423"/>
                <a:gd name="T9" fmla="*/ 112 h 112"/>
                <a:gd name="T10" fmla="*/ 212 w 423"/>
                <a:gd name="T11" fmla="*/ 112 h 112"/>
                <a:gd name="T12" fmla="*/ 240 w 423"/>
                <a:gd name="T13" fmla="*/ 112 h 112"/>
                <a:gd name="T14" fmla="*/ 287 w 423"/>
                <a:gd name="T15" fmla="*/ 106 h 112"/>
                <a:gd name="T16" fmla="*/ 345 w 423"/>
                <a:gd name="T17" fmla="*/ 89 h 112"/>
                <a:gd name="T18" fmla="*/ 415 w 423"/>
                <a:gd name="T19" fmla="*/ 46 h 112"/>
                <a:gd name="T20" fmla="*/ 423 w 423"/>
                <a:gd name="T21" fmla="*/ 36 h 112"/>
                <a:gd name="T22" fmla="*/ 416 w 423"/>
                <a:gd name="T23" fmla="*/ 34 h 112"/>
                <a:gd name="T24" fmla="*/ 345 w 423"/>
                <a:gd name="T25" fmla="*/ 15 h 112"/>
                <a:gd name="T26" fmla="*/ 257 w 423"/>
                <a:gd name="T27" fmla="*/ 3 h 112"/>
                <a:gd name="T28" fmla="*/ 189 w 423"/>
                <a:gd name="T29" fmla="*/ 0 h 112"/>
                <a:gd name="T30" fmla="*/ 116 w 423"/>
                <a:gd name="T31" fmla="*/ 6 h 112"/>
                <a:gd name="T32" fmla="*/ 39 w 423"/>
                <a:gd name="T33" fmla="*/ 23 h 112"/>
                <a:gd name="T34" fmla="*/ 0 w 423"/>
                <a:gd name="T35" fmla="*/ 3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3" h="112">
                  <a:moveTo>
                    <a:pt x="0" y="36"/>
                  </a:moveTo>
                  <a:lnTo>
                    <a:pt x="9" y="46"/>
                  </a:lnTo>
                  <a:lnTo>
                    <a:pt x="78" y="89"/>
                  </a:lnTo>
                  <a:lnTo>
                    <a:pt x="136" y="106"/>
                  </a:lnTo>
                  <a:lnTo>
                    <a:pt x="185" y="112"/>
                  </a:lnTo>
                  <a:lnTo>
                    <a:pt x="212" y="112"/>
                  </a:lnTo>
                  <a:lnTo>
                    <a:pt x="240" y="112"/>
                  </a:lnTo>
                  <a:lnTo>
                    <a:pt x="287" y="106"/>
                  </a:lnTo>
                  <a:lnTo>
                    <a:pt x="345" y="89"/>
                  </a:lnTo>
                  <a:lnTo>
                    <a:pt x="415" y="46"/>
                  </a:lnTo>
                  <a:lnTo>
                    <a:pt x="423" y="36"/>
                  </a:lnTo>
                  <a:lnTo>
                    <a:pt x="416" y="34"/>
                  </a:lnTo>
                  <a:lnTo>
                    <a:pt x="345" y="15"/>
                  </a:lnTo>
                  <a:lnTo>
                    <a:pt x="257" y="3"/>
                  </a:lnTo>
                  <a:lnTo>
                    <a:pt x="189" y="0"/>
                  </a:lnTo>
                  <a:lnTo>
                    <a:pt x="116" y="6"/>
                  </a:lnTo>
                  <a:lnTo>
                    <a:pt x="39" y="23"/>
                  </a:lnTo>
                  <a:lnTo>
                    <a:pt x="0" y="36"/>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2" name="Freeform 23"/>
            <p:cNvSpPr>
              <a:spLocks/>
            </p:cNvSpPr>
            <p:nvPr/>
          </p:nvSpPr>
          <p:spPr bwMode="auto">
            <a:xfrm>
              <a:off x="2396" y="2919"/>
              <a:ext cx="472" cy="373"/>
            </a:xfrm>
            <a:custGeom>
              <a:avLst/>
              <a:gdLst>
                <a:gd name="T0" fmla="*/ 1590 w 1886"/>
                <a:gd name="T1" fmla="*/ 262 h 1491"/>
                <a:gd name="T2" fmla="*/ 1424 w 1886"/>
                <a:gd name="T3" fmla="*/ 130 h 1491"/>
                <a:gd name="T4" fmla="*/ 1273 w 1886"/>
                <a:gd name="T5" fmla="*/ 57 h 1491"/>
                <a:gd name="T6" fmla="*/ 1119 w 1886"/>
                <a:gd name="T7" fmla="*/ 16 h 1491"/>
                <a:gd name="T8" fmla="*/ 936 w 1886"/>
                <a:gd name="T9" fmla="*/ 0 h 1491"/>
                <a:gd name="T10" fmla="*/ 722 w 1886"/>
                <a:gd name="T11" fmla="*/ 21 h 1491"/>
                <a:gd name="T12" fmla="*/ 606 w 1886"/>
                <a:gd name="T13" fmla="*/ 48 h 1491"/>
                <a:gd name="T14" fmla="*/ 407 w 1886"/>
                <a:gd name="T15" fmla="*/ 118 h 1491"/>
                <a:gd name="T16" fmla="*/ 258 w 1886"/>
                <a:gd name="T17" fmla="*/ 206 h 1491"/>
                <a:gd name="T18" fmla="*/ 148 w 1886"/>
                <a:gd name="T19" fmla="*/ 310 h 1491"/>
                <a:gd name="T20" fmla="*/ 73 w 1886"/>
                <a:gd name="T21" fmla="*/ 427 h 1491"/>
                <a:gd name="T22" fmla="*/ 28 w 1886"/>
                <a:gd name="T23" fmla="*/ 554 h 1491"/>
                <a:gd name="T24" fmla="*/ 2 w 1886"/>
                <a:gd name="T25" fmla="*/ 721 h 1491"/>
                <a:gd name="T26" fmla="*/ 3 w 1886"/>
                <a:gd name="T27" fmla="*/ 929 h 1491"/>
                <a:gd name="T28" fmla="*/ 37 w 1886"/>
                <a:gd name="T29" fmla="*/ 1279 h 1491"/>
                <a:gd name="T30" fmla="*/ 80 w 1886"/>
                <a:gd name="T31" fmla="*/ 1446 h 1491"/>
                <a:gd name="T32" fmla="*/ 117 w 1886"/>
                <a:gd name="T33" fmla="*/ 1490 h 1491"/>
                <a:gd name="T34" fmla="*/ 133 w 1886"/>
                <a:gd name="T35" fmla="*/ 1489 h 1491"/>
                <a:gd name="T36" fmla="*/ 159 w 1886"/>
                <a:gd name="T37" fmla="*/ 1453 h 1491"/>
                <a:gd name="T38" fmla="*/ 168 w 1886"/>
                <a:gd name="T39" fmla="*/ 1227 h 1491"/>
                <a:gd name="T40" fmla="*/ 171 w 1886"/>
                <a:gd name="T41" fmla="*/ 1135 h 1491"/>
                <a:gd name="T42" fmla="*/ 227 w 1886"/>
                <a:gd name="T43" fmla="*/ 1015 h 1491"/>
                <a:gd name="T44" fmla="*/ 324 w 1886"/>
                <a:gd name="T45" fmla="*/ 933 h 1491"/>
                <a:gd name="T46" fmla="*/ 407 w 1886"/>
                <a:gd name="T47" fmla="*/ 900 h 1491"/>
                <a:gd name="T48" fmla="*/ 516 w 1886"/>
                <a:gd name="T49" fmla="*/ 885 h 1491"/>
                <a:gd name="T50" fmla="*/ 615 w 1886"/>
                <a:gd name="T51" fmla="*/ 889 h 1491"/>
                <a:gd name="T52" fmla="*/ 824 w 1886"/>
                <a:gd name="T53" fmla="*/ 893 h 1491"/>
                <a:gd name="T54" fmla="*/ 1063 w 1886"/>
                <a:gd name="T55" fmla="*/ 863 h 1491"/>
                <a:gd name="T56" fmla="*/ 1313 w 1886"/>
                <a:gd name="T57" fmla="*/ 792 h 1491"/>
                <a:gd name="T58" fmla="*/ 1340 w 1886"/>
                <a:gd name="T59" fmla="*/ 808 h 1491"/>
                <a:gd name="T60" fmla="*/ 1488 w 1886"/>
                <a:gd name="T61" fmla="*/ 954 h 1491"/>
                <a:gd name="T62" fmla="*/ 1540 w 1886"/>
                <a:gd name="T63" fmla="*/ 984 h 1491"/>
                <a:gd name="T64" fmla="*/ 1583 w 1886"/>
                <a:gd name="T65" fmla="*/ 1010 h 1491"/>
                <a:gd name="T66" fmla="*/ 1624 w 1886"/>
                <a:gd name="T67" fmla="*/ 1068 h 1491"/>
                <a:gd name="T68" fmla="*/ 1663 w 1886"/>
                <a:gd name="T69" fmla="*/ 1207 h 1491"/>
                <a:gd name="T70" fmla="*/ 1695 w 1886"/>
                <a:gd name="T71" fmla="*/ 1429 h 1491"/>
                <a:gd name="T72" fmla="*/ 1716 w 1886"/>
                <a:gd name="T73" fmla="*/ 1466 h 1491"/>
                <a:gd name="T74" fmla="*/ 1729 w 1886"/>
                <a:gd name="T75" fmla="*/ 1465 h 1491"/>
                <a:gd name="T76" fmla="*/ 1780 w 1886"/>
                <a:gd name="T77" fmla="*/ 1378 h 1491"/>
                <a:gd name="T78" fmla="*/ 1860 w 1886"/>
                <a:gd name="T79" fmla="*/ 1102 h 1491"/>
                <a:gd name="T80" fmla="*/ 1885 w 1886"/>
                <a:gd name="T81" fmla="*/ 903 h 1491"/>
                <a:gd name="T82" fmla="*/ 1880 w 1886"/>
                <a:gd name="T83" fmla="*/ 698 h 1491"/>
                <a:gd name="T84" fmla="*/ 1830 w 1886"/>
                <a:gd name="T85" fmla="*/ 509 h 1491"/>
                <a:gd name="T86" fmla="*/ 1741 w 1886"/>
                <a:gd name="T87" fmla="*/ 372 h 1491"/>
                <a:gd name="T88" fmla="*/ 1667 w 1886"/>
                <a:gd name="T89" fmla="*/ 309 h 1491"/>
                <a:gd name="T90" fmla="*/ 1599 w 1886"/>
                <a:gd name="T91" fmla="*/ 274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86" h="1491">
                  <a:moveTo>
                    <a:pt x="1599" y="274"/>
                  </a:moveTo>
                  <a:lnTo>
                    <a:pt x="1590" y="262"/>
                  </a:lnTo>
                  <a:lnTo>
                    <a:pt x="1510" y="190"/>
                  </a:lnTo>
                  <a:lnTo>
                    <a:pt x="1424" y="130"/>
                  </a:lnTo>
                  <a:lnTo>
                    <a:pt x="1339" y="84"/>
                  </a:lnTo>
                  <a:lnTo>
                    <a:pt x="1273" y="57"/>
                  </a:lnTo>
                  <a:lnTo>
                    <a:pt x="1200" y="35"/>
                  </a:lnTo>
                  <a:lnTo>
                    <a:pt x="1119" y="16"/>
                  </a:lnTo>
                  <a:lnTo>
                    <a:pt x="1032" y="5"/>
                  </a:lnTo>
                  <a:lnTo>
                    <a:pt x="936" y="0"/>
                  </a:lnTo>
                  <a:lnTo>
                    <a:pt x="833" y="6"/>
                  </a:lnTo>
                  <a:lnTo>
                    <a:pt x="722" y="21"/>
                  </a:lnTo>
                  <a:lnTo>
                    <a:pt x="664" y="34"/>
                  </a:lnTo>
                  <a:lnTo>
                    <a:pt x="606" y="48"/>
                  </a:lnTo>
                  <a:lnTo>
                    <a:pt x="500" y="80"/>
                  </a:lnTo>
                  <a:lnTo>
                    <a:pt x="407" y="118"/>
                  </a:lnTo>
                  <a:lnTo>
                    <a:pt x="327" y="160"/>
                  </a:lnTo>
                  <a:lnTo>
                    <a:pt x="258" y="206"/>
                  </a:lnTo>
                  <a:lnTo>
                    <a:pt x="197" y="257"/>
                  </a:lnTo>
                  <a:lnTo>
                    <a:pt x="148" y="310"/>
                  </a:lnTo>
                  <a:lnTo>
                    <a:pt x="107" y="368"/>
                  </a:lnTo>
                  <a:lnTo>
                    <a:pt x="73" y="427"/>
                  </a:lnTo>
                  <a:lnTo>
                    <a:pt x="48" y="489"/>
                  </a:lnTo>
                  <a:lnTo>
                    <a:pt x="28" y="554"/>
                  </a:lnTo>
                  <a:lnTo>
                    <a:pt x="14" y="620"/>
                  </a:lnTo>
                  <a:lnTo>
                    <a:pt x="2" y="721"/>
                  </a:lnTo>
                  <a:lnTo>
                    <a:pt x="0" y="860"/>
                  </a:lnTo>
                  <a:lnTo>
                    <a:pt x="3" y="929"/>
                  </a:lnTo>
                  <a:lnTo>
                    <a:pt x="11" y="1062"/>
                  </a:lnTo>
                  <a:lnTo>
                    <a:pt x="37" y="1279"/>
                  </a:lnTo>
                  <a:lnTo>
                    <a:pt x="62" y="1392"/>
                  </a:lnTo>
                  <a:lnTo>
                    <a:pt x="80" y="1446"/>
                  </a:lnTo>
                  <a:lnTo>
                    <a:pt x="100" y="1479"/>
                  </a:lnTo>
                  <a:lnTo>
                    <a:pt x="117" y="1490"/>
                  </a:lnTo>
                  <a:lnTo>
                    <a:pt x="127" y="1491"/>
                  </a:lnTo>
                  <a:lnTo>
                    <a:pt x="133" y="1489"/>
                  </a:lnTo>
                  <a:lnTo>
                    <a:pt x="143" y="1481"/>
                  </a:lnTo>
                  <a:lnTo>
                    <a:pt x="159" y="1453"/>
                  </a:lnTo>
                  <a:lnTo>
                    <a:pt x="169" y="1389"/>
                  </a:lnTo>
                  <a:lnTo>
                    <a:pt x="168" y="1227"/>
                  </a:lnTo>
                  <a:lnTo>
                    <a:pt x="168" y="1162"/>
                  </a:lnTo>
                  <a:lnTo>
                    <a:pt x="171" y="1135"/>
                  </a:lnTo>
                  <a:lnTo>
                    <a:pt x="196" y="1066"/>
                  </a:lnTo>
                  <a:lnTo>
                    <a:pt x="227" y="1015"/>
                  </a:lnTo>
                  <a:lnTo>
                    <a:pt x="275" y="965"/>
                  </a:lnTo>
                  <a:lnTo>
                    <a:pt x="324" y="933"/>
                  </a:lnTo>
                  <a:lnTo>
                    <a:pt x="362" y="915"/>
                  </a:lnTo>
                  <a:lnTo>
                    <a:pt x="407" y="900"/>
                  </a:lnTo>
                  <a:lnTo>
                    <a:pt x="458" y="890"/>
                  </a:lnTo>
                  <a:lnTo>
                    <a:pt x="516" y="885"/>
                  </a:lnTo>
                  <a:lnTo>
                    <a:pt x="580" y="886"/>
                  </a:lnTo>
                  <a:lnTo>
                    <a:pt x="615" y="889"/>
                  </a:lnTo>
                  <a:lnTo>
                    <a:pt x="687" y="894"/>
                  </a:lnTo>
                  <a:lnTo>
                    <a:pt x="824" y="893"/>
                  </a:lnTo>
                  <a:lnTo>
                    <a:pt x="950" y="883"/>
                  </a:lnTo>
                  <a:lnTo>
                    <a:pt x="1063" y="863"/>
                  </a:lnTo>
                  <a:lnTo>
                    <a:pt x="1205" y="829"/>
                  </a:lnTo>
                  <a:lnTo>
                    <a:pt x="1313" y="792"/>
                  </a:lnTo>
                  <a:lnTo>
                    <a:pt x="1324" y="787"/>
                  </a:lnTo>
                  <a:lnTo>
                    <a:pt x="1340" y="808"/>
                  </a:lnTo>
                  <a:lnTo>
                    <a:pt x="1433" y="907"/>
                  </a:lnTo>
                  <a:lnTo>
                    <a:pt x="1488" y="954"/>
                  </a:lnTo>
                  <a:lnTo>
                    <a:pt x="1523" y="976"/>
                  </a:lnTo>
                  <a:lnTo>
                    <a:pt x="1540" y="984"/>
                  </a:lnTo>
                  <a:lnTo>
                    <a:pt x="1556" y="990"/>
                  </a:lnTo>
                  <a:lnTo>
                    <a:pt x="1583" y="1010"/>
                  </a:lnTo>
                  <a:lnTo>
                    <a:pt x="1605" y="1035"/>
                  </a:lnTo>
                  <a:lnTo>
                    <a:pt x="1624" y="1068"/>
                  </a:lnTo>
                  <a:lnTo>
                    <a:pt x="1645" y="1123"/>
                  </a:lnTo>
                  <a:lnTo>
                    <a:pt x="1663" y="1207"/>
                  </a:lnTo>
                  <a:lnTo>
                    <a:pt x="1681" y="1333"/>
                  </a:lnTo>
                  <a:lnTo>
                    <a:pt x="1695" y="1429"/>
                  </a:lnTo>
                  <a:lnTo>
                    <a:pt x="1707" y="1457"/>
                  </a:lnTo>
                  <a:lnTo>
                    <a:pt x="1716" y="1466"/>
                  </a:lnTo>
                  <a:lnTo>
                    <a:pt x="1723" y="1467"/>
                  </a:lnTo>
                  <a:lnTo>
                    <a:pt x="1729" y="1465"/>
                  </a:lnTo>
                  <a:lnTo>
                    <a:pt x="1746" y="1444"/>
                  </a:lnTo>
                  <a:lnTo>
                    <a:pt x="1780" y="1378"/>
                  </a:lnTo>
                  <a:lnTo>
                    <a:pt x="1828" y="1237"/>
                  </a:lnTo>
                  <a:lnTo>
                    <a:pt x="1860" y="1102"/>
                  </a:lnTo>
                  <a:lnTo>
                    <a:pt x="1876" y="1004"/>
                  </a:lnTo>
                  <a:lnTo>
                    <a:pt x="1885" y="903"/>
                  </a:lnTo>
                  <a:lnTo>
                    <a:pt x="1886" y="800"/>
                  </a:lnTo>
                  <a:lnTo>
                    <a:pt x="1880" y="698"/>
                  </a:lnTo>
                  <a:lnTo>
                    <a:pt x="1862" y="600"/>
                  </a:lnTo>
                  <a:lnTo>
                    <a:pt x="1830" y="509"/>
                  </a:lnTo>
                  <a:lnTo>
                    <a:pt x="1785" y="426"/>
                  </a:lnTo>
                  <a:lnTo>
                    <a:pt x="1741" y="372"/>
                  </a:lnTo>
                  <a:lnTo>
                    <a:pt x="1707" y="338"/>
                  </a:lnTo>
                  <a:lnTo>
                    <a:pt x="1667" y="309"/>
                  </a:lnTo>
                  <a:lnTo>
                    <a:pt x="1624" y="285"/>
                  </a:lnTo>
                  <a:lnTo>
                    <a:pt x="1599" y="274"/>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33" name="Group 26"/>
          <p:cNvGrpSpPr>
            <a:grpSpLocks noChangeAspect="1"/>
          </p:cNvGrpSpPr>
          <p:nvPr/>
        </p:nvGrpSpPr>
        <p:grpSpPr bwMode="auto">
          <a:xfrm>
            <a:off x="4303681" y="4106524"/>
            <a:ext cx="860010" cy="981734"/>
            <a:chOff x="3722" y="2941"/>
            <a:chExt cx="650" cy="742"/>
          </a:xfrm>
        </p:grpSpPr>
        <p:sp>
          <p:nvSpPr>
            <p:cNvPr id="35" name="Freeform 27"/>
            <p:cNvSpPr>
              <a:spLocks/>
            </p:cNvSpPr>
            <p:nvPr/>
          </p:nvSpPr>
          <p:spPr bwMode="auto">
            <a:xfrm>
              <a:off x="3722" y="3095"/>
              <a:ext cx="326" cy="580"/>
            </a:xfrm>
            <a:custGeom>
              <a:avLst/>
              <a:gdLst>
                <a:gd name="T0" fmla="*/ 1303 w 1303"/>
                <a:gd name="T1" fmla="*/ 7 h 2317"/>
                <a:gd name="T2" fmla="*/ 1303 w 1303"/>
                <a:gd name="T3" fmla="*/ 2306 h 2317"/>
                <a:gd name="T4" fmla="*/ 1262 w 1303"/>
                <a:gd name="T5" fmla="*/ 2309 h 2317"/>
                <a:gd name="T6" fmla="*/ 1003 w 1303"/>
                <a:gd name="T7" fmla="*/ 2317 h 2317"/>
                <a:gd name="T8" fmla="*/ 833 w 1303"/>
                <a:gd name="T9" fmla="*/ 2311 h 2317"/>
                <a:gd name="T10" fmla="*/ 712 w 1303"/>
                <a:gd name="T11" fmla="*/ 2301 h 2317"/>
                <a:gd name="T12" fmla="*/ 591 w 1303"/>
                <a:gd name="T13" fmla="*/ 2284 h 2317"/>
                <a:gd name="T14" fmla="*/ 470 w 1303"/>
                <a:gd name="T15" fmla="*/ 2259 h 2317"/>
                <a:gd name="T16" fmla="*/ 356 w 1303"/>
                <a:gd name="T17" fmla="*/ 2224 h 2317"/>
                <a:gd name="T18" fmla="*/ 251 w 1303"/>
                <a:gd name="T19" fmla="*/ 2179 h 2317"/>
                <a:gd name="T20" fmla="*/ 181 w 1303"/>
                <a:gd name="T21" fmla="*/ 2137 h 2317"/>
                <a:gd name="T22" fmla="*/ 139 w 1303"/>
                <a:gd name="T23" fmla="*/ 2104 h 2317"/>
                <a:gd name="T24" fmla="*/ 102 w 1303"/>
                <a:gd name="T25" fmla="*/ 2069 h 2317"/>
                <a:gd name="T26" fmla="*/ 70 w 1303"/>
                <a:gd name="T27" fmla="*/ 2030 h 2317"/>
                <a:gd name="T28" fmla="*/ 43 w 1303"/>
                <a:gd name="T29" fmla="*/ 1987 h 2317"/>
                <a:gd name="T30" fmla="*/ 23 w 1303"/>
                <a:gd name="T31" fmla="*/ 1941 h 2317"/>
                <a:gd name="T32" fmla="*/ 8 w 1303"/>
                <a:gd name="T33" fmla="*/ 1889 h 2317"/>
                <a:gd name="T34" fmla="*/ 1 w 1303"/>
                <a:gd name="T35" fmla="*/ 1834 h 2317"/>
                <a:gd name="T36" fmla="*/ 0 w 1303"/>
                <a:gd name="T37" fmla="*/ 1805 h 2317"/>
                <a:gd name="T38" fmla="*/ 11 w 1303"/>
                <a:gd name="T39" fmla="*/ 1806 h 2317"/>
                <a:gd name="T40" fmla="*/ 79 w 1303"/>
                <a:gd name="T41" fmla="*/ 1806 h 2317"/>
                <a:gd name="T42" fmla="*/ 137 w 1303"/>
                <a:gd name="T43" fmla="*/ 1798 h 2317"/>
                <a:gd name="T44" fmla="*/ 195 w 1303"/>
                <a:gd name="T45" fmla="*/ 1779 h 2317"/>
                <a:gd name="T46" fmla="*/ 234 w 1303"/>
                <a:gd name="T47" fmla="*/ 1754 h 2317"/>
                <a:gd name="T48" fmla="*/ 256 w 1303"/>
                <a:gd name="T49" fmla="*/ 1732 h 2317"/>
                <a:gd name="T50" fmla="*/ 273 w 1303"/>
                <a:gd name="T51" fmla="*/ 1705 h 2317"/>
                <a:gd name="T52" fmla="*/ 284 w 1303"/>
                <a:gd name="T53" fmla="*/ 1670 h 2317"/>
                <a:gd name="T54" fmla="*/ 288 w 1303"/>
                <a:gd name="T55" fmla="*/ 1630 h 2317"/>
                <a:gd name="T56" fmla="*/ 284 w 1303"/>
                <a:gd name="T57" fmla="*/ 1583 h 2317"/>
                <a:gd name="T58" fmla="*/ 279 w 1303"/>
                <a:gd name="T59" fmla="*/ 1556 h 2317"/>
                <a:gd name="T60" fmla="*/ 262 w 1303"/>
                <a:gd name="T61" fmla="*/ 1485 h 2317"/>
                <a:gd name="T62" fmla="*/ 241 w 1303"/>
                <a:gd name="T63" fmla="*/ 1328 h 2317"/>
                <a:gd name="T64" fmla="*/ 229 w 1303"/>
                <a:gd name="T65" fmla="*/ 1158 h 2317"/>
                <a:gd name="T66" fmla="*/ 227 w 1303"/>
                <a:gd name="T67" fmla="*/ 981 h 2317"/>
                <a:gd name="T68" fmla="*/ 236 w 1303"/>
                <a:gd name="T69" fmla="*/ 714 h 2317"/>
                <a:gd name="T70" fmla="*/ 262 w 1303"/>
                <a:gd name="T71" fmla="*/ 390 h 2317"/>
                <a:gd name="T72" fmla="*/ 279 w 1303"/>
                <a:gd name="T73" fmla="*/ 258 h 2317"/>
                <a:gd name="T74" fmla="*/ 281 w 1303"/>
                <a:gd name="T75" fmla="*/ 243 h 2317"/>
                <a:gd name="T76" fmla="*/ 289 w 1303"/>
                <a:gd name="T77" fmla="*/ 214 h 2317"/>
                <a:gd name="T78" fmla="*/ 312 w 1303"/>
                <a:gd name="T79" fmla="*/ 177 h 2317"/>
                <a:gd name="T80" fmla="*/ 358 w 1303"/>
                <a:gd name="T81" fmla="*/ 132 h 2317"/>
                <a:gd name="T82" fmla="*/ 420 w 1303"/>
                <a:gd name="T83" fmla="*/ 96 h 2317"/>
                <a:gd name="T84" fmla="*/ 493 w 1303"/>
                <a:gd name="T85" fmla="*/ 67 h 2317"/>
                <a:gd name="T86" fmla="*/ 575 w 1303"/>
                <a:gd name="T87" fmla="*/ 44 h 2317"/>
                <a:gd name="T88" fmla="*/ 711 w 1303"/>
                <a:gd name="T89" fmla="*/ 19 h 2317"/>
                <a:gd name="T90" fmla="*/ 899 w 1303"/>
                <a:gd name="T91" fmla="*/ 3 h 2317"/>
                <a:gd name="T92" fmla="*/ 1075 w 1303"/>
                <a:gd name="T93" fmla="*/ 0 h 2317"/>
                <a:gd name="T94" fmla="*/ 1271 w 1303"/>
                <a:gd name="T95" fmla="*/ 5 h 2317"/>
                <a:gd name="T96" fmla="*/ 1303 w 1303"/>
                <a:gd name="T97" fmla="*/ 7 h 2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3" h="2317">
                  <a:moveTo>
                    <a:pt x="1303" y="7"/>
                  </a:moveTo>
                  <a:lnTo>
                    <a:pt x="1303" y="2306"/>
                  </a:lnTo>
                  <a:lnTo>
                    <a:pt x="1262" y="2309"/>
                  </a:lnTo>
                  <a:lnTo>
                    <a:pt x="1003" y="2317"/>
                  </a:lnTo>
                  <a:lnTo>
                    <a:pt x="833" y="2311"/>
                  </a:lnTo>
                  <a:lnTo>
                    <a:pt x="712" y="2301"/>
                  </a:lnTo>
                  <a:lnTo>
                    <a:pt x="591" y="2284"/>
                  </a:lnTo>
                  <a:lnTo>
                    <a:pt x="470" y="2259"/>
                  </a:lnTo>
                  <a:lnTo>
                    <a:pt x="356" y="2224"/>
                  </a:lnTo>
                  <a:lnTo>
                    <a:pt x="251" y="2179"/>
                  </a:lnTo>
                  <a:lnTo>
                    <a:pt x="181" y="2137"/>
                  </a:lnTo>
                  <a:lnTo>
                    <a:pt x="139" y="2104"/>
                  </a:lnTo>
                  <a:lnTo>
                    <a:pt x="102" y="2069"/>
                  </a:lnTo>
                  <a:lnTo>
                    <a:pt x="70" y="2030"/>
                  </a:lnTo>
                  <a:lnTo>
                    <a:pt x="43" y="1987"/>
                  </a:lnTo>
                  <a:lnTo>
                    <a:pt x="23" y="1941"/>
                  </a:lnTo>
                  <a:lnTo>
                    <a:pt x="8" y="1889"/>
                  </a:lnTo>
                  <a:lnTo>
                    <a:pt x="1" y="1834"/>
                  </a:lnTo>
                  <a:lnTo>
                    <a:pt x="0" y="1805"/>
                  </a:lnTo>
                  <a:lnTo>
                    <a:pt x="11" y="1806"/>
                  </a:lnTo>
                  <a:lnTo>
                    <a:pt x="79" y="1806"/>
                  </a:lnTo>
                  <a:lnTo>
                    <a:pt x="137" y="1798"/>
                  </a:lnTo>
                  <a:lnTo>
                    <a:pt x="195" y="1779"/>
                  </a:lnTo>
                  <a:lnTo>
                    <a:pt x="234" y="1754"/>
                  </a:lnTo>
                  <a:lnTo>
                    <a:pt x="256" y="1732"/>
                  </a:lnTo>
                  <a:lnTo>
                    <a:pt x="273" y="1705"/>
                  </a:lnTo>
                  <a:lnTo>
                    <a:pt x="284" y="1670"/>
                  </a:lnTo>
                  <a:lnTo>
                    <a:pt x="288" y="1630"/>
                  </a:lnTo>
                  <a:lnTo>
                    <a:pt x="284" y="1583"/>
                  </a:lnTo>
                  <a:lnTo>
                    <a:pt x="279" y="1556"/>
                  </a:lnTo>
                  <a:lnTo>
                    <a:pt x="262" y="1485"/>
                  </a:lnTo>
                  <a:lnTo>
                    <a:pt x="241" y="1328"/>
                  </a:lnTo>
                  <a:lnTo>
                    <a:pt x="229" y="1158"/>
                  </a:lnTo>
                  <a:lnTo>
                    <a:pt x="227" y="981"/>
                  </a:lnTo>
                  <a:lnTo>
                    <a:pt x="236" y="714"/>
                  </a:lnTo>
                  <a:lnTo>
                    <a:pt x="262" y="390"/>
                  </a:lnTo>
                  <a:lnTo>
                    <a:pt x="279" y="258"/>
                  </a:lnTo>
                  <a:lnTo>
                    <a:pt x="281" y="243"/>
                  </a:lnTo>
                  <a:lnTo>
                    <a:pt x="289" y="214"/>
                  </a:lnTo>
                  <a:lnTo>
                    <a:pt x="312" y="177"/>
                  </a:lnTo>
                  <a:lnTo>
                    <a:pt x="358" y="132"/>
                  </a:lnTo>
                  <a:lnTo>
                    <a:pt x="420" y="96"/>
                  </a:lnTo>
                  <a:lnTo>
                    <a:pt x="493" y="67"/>
                  </a:lnTo>
                  <a:lnTo>
                    <a:pt x="575" y="44"/>
                  </a:lnTo>
                  <a:lnTo>
                    <a:pt x="711" y="19"/>
                  </a:lnTo>
                  <a:lnTo>
                    <a:pt x="899" y="3"/>
                  </a:lnTo>
                  <a:lnTo>
                    <a:pt x="1075" y="0"/>
                  </a:lnTo>
                  <a:lnTo>
                    <a:pt x="1271" y="5"/>
                  </a:lnTo>
                  <a:lnTo>
                    <a:pt x="1303" y="7"/>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6" name="Freeform 28"/>
            <p:cNvSpPr>
              <a:spLocks/>
            </p:cNvSpPr>
            <p:nvPr/>
          </p:nvSpPr>
          <p:spPr bwMode="auto">
            <a:xfrm>
              <a:off x="4047" y="3095"/>
              <a:ext cx="325" cy="580"/>
            </a:xfrm>
            <a:custGeom>
              <a:avLst/>
              <a:gdLst>
                <a:gd name="T0" fmla="*/ 0 w 1303"/>
                <a:gd name="T1" fmla="*/ 7 h 2317"/>
                <a:gd name="T2" fmla="*/ 0 w 1303"/>
                <a:gd name="T3" fmla="*/ 2306 h 2317"/>
                <a:gd name="T4" fmla="*/ 41 w 1303"/>
                <a:gd name="T5" fmla="*/ 2309 h 2317"/>
                <a:gd name="T6" fmla="*/ 300 w 1303"/>
                <a:gd name="T7" fmla="*/ 2317 h 2317"/>
                <a:gd name="T8" fmla="*/ 470 w 1303"/>
                <a:gd name="T9" fmla="*/ 2311 h 2317"/>
                <a:gd name="T10" fmla="*/ 591 w 1303"/>
                <a:gd name="T11" fmla="*/ 2301 h 2317"/>
                <a:gd name="T12" fmla="*/ 712 w 1303"/>
                <a:gd name="T13" fmla="*/ 2284 h 2317"/>
                <a:gd name="T14" fmla="*/ 833 w 1303"/>
                <a:gd name="T15" fmla="*/ 2259 h 2317"/>
                <a:gd name="T16" fmla="*/ 948 w 1303"/>
                <a:gd name="T17" fmla="*/ 2224 h 2317"/>
                <a:gd name="T18" fmla="*/ 1052 w 1303"/>
                <a:gd name="T19" fmla="*/ 2179 h 2317"/>
                <a:gd name="T20" fmla="*/ 1122 w 1303"/>
                <a:gd name="T21" fmla="*/ 2137 h 2317"/>
                <a:gd name="T22" fmla="*/ 1164 w 1303"/>
                <a:gd name="T23" fmla="*/ 2104 h 2317"/>
                <a:gd name="T24" fmla="*/ 1201 w 1303"/>
                <a:gd name="T25" fmla="*/ 2069 h 2317"/>
                <a:gd name="T26" fmla="*/ 1233 w 1303"/>
                <a:gd name="T27" fmla="*/ 2030 h 2317"/>
                <a:gd name="T28" fmla="*/ 1260 w 1303"/>
                <a:gd name="T29" fmla="*/ 1987 h 2317"/>
                <a:gd name="T30" fmla="*/ 1280 w 1303"/>
                <a:gd name="T31" fmla="*/ 1941 h 2317"/>
                <a:gd name="T32" fmla="*/ 1295 w 1303"/>
                <a:gd name="T33" fmla="*/ 1889 h 2317"/>
                <a:gd name="T34" fmla="*/ 1303 w 1303"/>
                <a:gd name="T35" fmla="*/ 1834 h 2317"/>
                <a:gd name="T36" fmla="*/ 1303 w 1303"/>
                <a:gd name="T37" fmla="*/ 1805 h 2317"/>
                <a:gd name="T38" fmla="*/ 1292 w 1303"/>
                <a:gd name="T39" fmla="*/ 1806 h 2317"/>
                <a:gd name="T40" fmla="*/ 1224 w 1303"/>
                <a:gd name="T41" fmla="*/ 1806 h 2317"/>
                <a:gd name="T42" fmla="*/ 1167 w 1303"/>
                <a:gd name="T43" fmla="*/ 1798 h 2317"/>
                <a:gd name="T44" fmla="*/ 1108 w 1303"/>
                <a:gd name="T45" fmla="*/ 1779 h 2317"/>
                <a:gd name="T46" fmla="*/ 1068 w 1303"/>
                <a:gd name="T47" fmla="*/ 1754 h 2317"/>
                <a:gd name="T48" fmla="*/ 1047 w 1303"/>
                <a:gd name="T49" fmla="*/ 1732 h 2317"/>
                <a:gd name="T50" fmla="*/ 1030 w 1303"/>
                <a:gd name="T51" fmla="*/ 1705 h 2317"/>
                <a:gd name="T52" fmla="*/ 1019 w 1303"/>
                <a:gd name="T53" fmla="*/ 1670 h 2317"/>
                <a:gd name="T54" fmla="*/ 1015 w 1303"/>
                <a:gd name="T55" fmla="*/ 1630 h 2317"/>
                <a:gd name="T56" fmla="*/ 1019 w 1303"/>
                <a:gd name="T57" fmla="*/ 1583 h 2317"/>
                <a:gd name="T58" fmla="*/ 1024 w 1303"/>
                <a:gd name="T59" fmla="*/ 1556 h 2317"/>
                <a:gd name="T60" fmla="*/ 1040 w 1303"/>
                <a:gd name="T61" fmla="*/ 1485 h 2317"/>
                <a:gd name="T62" fmla="*/ 1062 w 1303"/>
                <a:gd name="T63" fmla="*/ 1328 h 2317"/>
                <a:gd name="T64" fmla="*/ 1074 w 1303"/>
                <a:gd name="T65" fmla="*/ 1158 h 2317"/>
                <a:gd name="T66" fmla="*/ 1076 w 1303"/>
                <a:gd name="T67" fmla="*/ 981 h 2317"/>
                <a:gd name="T68" fmla="*/ 1067 w 1303"/>
                <a:gd name="T69" fmla="*/ 714 h 2317"/>
                <a:gd name="T70" fmla="*/ 1040 w 1303"/>
                <a:gd name="T71" fmla="*/ 390 h 2317"/>
                <a:gd name="T72" fmla="*/ 1024 w 1303"/>
                <a:gd name="T73" fmla="*/ 258 h 2317"/>
                <a:gd name="T74" fmla="*/ 1022 w 1303"/>
                <a:gd name="T75" fmla="*/ 243 h 2317"/>
                <a:gd name="T76" fmla="*/ 1014 w 1303"/>
                <a:gd name="T77" fmla="*/ 214 h 2317"/>
                <a:gd name="T78" fmla="*/ 991 w 1303"/>
                <a:gd name="T79" fmla="*/ 177 h 2317"/>
                <a:gd name="T80" fmla="*/ 945 w 1303"/>
                <a:gd name="T81" fmla="*/ 132 h 2317"/>
                <a:gd name="T82" fmla="*/ 883 w 1303"/>
                <a:gd name="T83" fmla="*/ 96 h 2317"/>
                <a:gd name="T84" fmla="*/ 810 w 1303"/>
                <a:gd name="T85" fmla="*/ 67 h 2317"/>
                <a:gd name="T86" fmla="*/ 727 w 1303"/>
                <a:gd name="T87" fmla="*/ 44 h 2317"/>
                <a:gd name="T88" fmla="*/ 592 w 1303"/>
                <a:gd name="T89" fmla="*/ 19 h 2317"/>
                <a:gd name="T90" fmla="*/ 404 w 1303"/>
                <a:gd name="T91" fmla="*/ 3 h 2317"/>
                <a:gd name="T92" fmla="*/ 228 w 1303"/>
                <a:gd name="T93" fmla="*/ 0 h 2317"/>
                <a:gd name="T94" fmla="*/ 32 w 1303"/>
                <a:gd name="T95" fmla="*/ 5 h 2317"/>
                <a:gd name="T96" fmla="*/ 0 w 1303"/>
                <a:gd name="T97" fmla="*/ 7 h 2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3" h="2317">
                  <a:moveTo>
                    <a:pt x="0" y="7"/>
                  </a:moveTo>
                  <a:lnTo>
                    <a:pt x="0" y="2306"/>
                  </a:lnTo>
                  <a:lnTo>
                    <a:pt x="41" y="2309"/>
                  </a:lnTo>
                  <a:lnTo>
                    <a:pt x="300" y="2317"/>
                  </a:lnTo>
                  <a:lnTo>
                    <a:pt x="470" y="2311"/>
                  </a:lnTo>
                  <a:lnTo>
                    <a:pt x="591" y="2301"/>
                  </a:lnTo>
                  <a:lnTo>
                    <a:pt x="712" y="2284"/>
                  </a:lnTo>
                  <a:lnTo>
                    <a:pt x="833" y="2259"/>
                  </a:lnTo>
                  <a:lnTo>
                    <a:pt x="948" y="2224"/>
                  </a:lnTo>
                  <a:lnTo>
                    <a:pt x="1052" y="2179"/>
                  </a:lnTo>
                  <a:lnTo>
                    <a:pt x="1122" y="2137"/>
                  </a:lnTo>
                  <a:lnTo>
                    <a:pt x="1164" y="2104"/>
                  </a:lnTo>
                  <a:lnTo>
                    <a:pt x="1201" y="2069"/>
                  </a:lnTo>
                  <a:lnTo>
                    <a:pt x="1233" y="2030"/>
                  </a:lnTo>
                  <a:lnTo>
                    <a:pt x="1260" y="1987"/>
                  </a:lnTo>
                  <a:lnTo>
                    <a:pt x="1280" y="1941"/>
                  </a:lnTo>
                  <a:lnTo>
                    <a:pt x="1295" y="1889"/>
                  </a:lnTo>
                  <a:lnTo>
                    <a:pt x="1303" y="1834"/>
                  </a:lnTo>
                  <a:lnTo>
                    <a:pt x="1303" y="1805"/>
                  </a:lnTo>
                  <a:lnTo>
                    <a:pt x="1292" y="1806"/>
                  </a:lnTo>
                  <a:lnTo>
                    <a:pt x="1224" y="1806"/>
                  </a:lnTo>
                  <a:lnTo>
                    <a:pt x="1167" y="1798"/>
                  </a:lnTo>
                  <a:lnTo>
                    <a:pt x="1108" y="1779"/>
                  </a:lnTo>
                  <a:lnTo>
                    <a:pt x="1068" y="1754"/>
                  </a:lnTo>
                  <a:lnTo>
                    <a:pt x="1047" y="1732"/>
                  </a:lnTo>
                  <a:lnTo>
                    <a:pt x="1030" y="1705"/>
                  </a:lnTo>
                  <a:lnTo>
                    <a:pt x="1019" y="1670"/>
                  </a:lnTo>
                  <a:lnTo>
                    <a:pt x="1015" y="1630"/>
                  </a:lnTo>
                  <a:lnTo>
                    <a:pt x="1019" y="1583"/>
                  </a:lnTo>
                  <a:lnTo>
                    <a:pt x="1024" y="1556"/>
                  </a:lnTo>
                  <a:lnTo>
                    <a:pt x="1040" y="1485"/>
                  </a:lnTo>
                  <a:lnTo>
                    <a:pt x="1062" y="1328"/>
                  </a:lnTo>
                  <a:lnTo>
                    <a:pt x="1074" y="1158"/>
                  </a:lnTo>
                  <a:lnTo>
                    <a:pt x="1076" y="981"/>
                  </a:lnTo>
                  <a:lnTo>
                    <a:pt x="1067" y="714"/>
                  </a:lnTo>
                  <a:lnTo>
                    <a:pt x="1040" y="390"/>
                  </a:lnTo>
                  <a:lnTo>
                    <a:pt x="1024" y="258"/>
                  </a:lnTo>
                  <a:lnTo>
                    <a:pt x="1022" y="243"/>
                  </a:lnTo>
                  <a:lnTo>
                    <a:pt x="1014" y="214"/>
                  </a:lnTo>
                  <a:lnTo>
                    <a:pt x="991" y="177"/>
                  </a:lnTo>
                  <a:lnTo>
                    <a:pt x="945" y="132"/>
                  </a:lnTo>
                  <a:lnTo>
                    <a:pt x="883" y="96"/>
                  </a:lnTo>
                  <a:lnTo>
                    <a:pt x="810" y="67"/>
                  </a:lnTo>
                  <a:lnTo>
                    <a:pt x="727" y="44"/>
                  </a:lnTo>
                  <a:lnTo>
                    <a:pt x="592" y="19"/>
                  </a:lnTo>
                  <a:lnTo>
                    <a:pt x="404" y="3"/>
                  </a:lnTo>
                  <a:lnTo>
                    <a:pt x="228" y="0"/>
                  </a:lnTo>
                  <a:lnTo>
                    <a:pt x="32" y="5"/>
                  </a:lnTo>
                  <a:lnTo>
                    <a:pt x="0" y="7"/>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7" name="Freeform 29"/>
            <p:cNvSpPr>
              <a:spLocks/>
            </p:cNvSpPr>
            <p:nvPr/>
          </p:nvSpPr>
          <p:spPr bwMode="auto">
            <a:xfrm>
              <a:off x="4053" y="3502"/>
              <a:ext cx="133" cy="84"/>
            </a:xfrm>
            <a:custGeom>
              <a:avLst/>
              <a:gdLst>
                <a:gd name="T0" fmla="*/ 0 w 532"/>
                <a:gd name="T1" fmla="*/ 335 h 335"/>
                <a:gd name="T2" fmla="*/ 0 w 532"/>
                <a:gd name="T3" fmla="*/ 0 h 335"/>
                <a:gd name="T4" fmla="*/ 17 w 532"/>
                <a:gd name="T5" fmla="*/ 0 h 335"/>
                <a:gd name="T6" fmla="*/ 123 w 532"/>
                <a:gd name="T7" fmla="*/ 7 h 335"/>
                <a:gd name="T8" fmla="*/ 216 w 532"/>
                <a:gd name="T9" fmla="*/ 21 h 335"/>
                <a:gd name="T10" fmla="*/ 315 w 532"/>
                <a:gd name="T11" fmla="*/ 48 h 335"/>
                <a:gd name="T12" fmla="*/ 386 w 532"/>
                <a:gd name="T13" fmla="*/ 80 h 335"/>
                <a:gd name="T14" fmla="*/ 429 w 532"/>
                <a:gd name="T15" fmla="*/ 107 h 335"/>
                <a:gd name="T16" fmla="*/ 466 w 532"/>
                <a:gd name="T17" fmla="*/ 140 h 335"/>
                <a:gd name="T18" fmla="*/ 497 w 532"/>
                <a:gd name="T19" fmla="*/ 179 h 335"/>
                <a:gd name="T20" fmla="*/ 519 w 532"/>
                <a:gd name="T21" fmla="*/ 224 h 335"/>
                <a:gd name="T22" fmla="*/ 531 w 532"/>
                <a:gd name="T23" fmla="*/ 277 h 335"/>
                <a:gd name="T24" fmla="*/ 532 w 532"/>
                <a:gd name="T25" fmla="*/ 306 h 335"/>
                <a:gd name="T26" fmla="*/ 0 w 532"/>
                <a:gd name="T27"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2" h="335">
                  <a:moveTo>
                    <a:pt x="0" y="335"/>
                  </a:moveTo>
                  <a:lnTo>
                    <a:pt x="0" y="0"/>
                  </a:lnTo>
                  <a:lnTo>
                    <a:pt x="17" y="0"/>
                  </a:lnTo>
                  <a:lnTo>
                    <a:pt x="123" y="7"/>
                  </a:lnTo>
                  <a:lnTo>
                    <a:pt x="216" y="21"/>
                  </a:lnTo>
                  <a:lnTo>
                    <a:pt x="315" y="48"/>
                  </a:lnTo>
                  <a:lnTo>
                    <a:pt x="386" y="80"/>
                  </a:lnTo>
                  <a:lnTo>
                    <a:pt x="429" y="107"/>
                  </a:lnTo>
                  <a:lnTo>
                    <a:pt x="466" y="140"/>
                  </a:lnTo>
                  <a:lnTo>
                    <a:pt x="497" y="179"/>
                  </a:lnTo>
                  <a:lnTo>
                    <a:pt x="519" y="224"/>
                  </a:lnTo>
                  <a:lnTo>
                    <a:pt x="531" y="277"/>
                  </a:lnTo>
                  <a:lnTo>
                    <a:pt x="532" y="306"/>
                  </a:lnTo>
                  <a:lnTo>
                    <a:pt x="0" y="335"/>
                  </a:lnTo>
                  <a:close/>
                </a:path>
              </a:pathLst>
            </a:custGeom>
            <a:solidFill>
              <a:srgbClr val="00B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8" name="Freeform 30"/>
            <p:cNvSpPr>
              <a:spLocks/>
            </p:cNvSpPr>
            <p:nvPr/>
          </p:nvSpPr>
          <p:spPr bwMode="auto">
            <a:xfrm>
              <a:off x="3909" y="3502"/>
              <a:ext cx="133" cy="84"/>
            </a:xfrm>
            <a:custGeom>
              <a:avLst/>
              <a:gdLst>
                <a:gd name="T0" fmla="*/ 530 w 530"/>
                <a:gd name="T1" fmla="*/ 335 h 335"/>
                <a:gd name="T2" fmla="*/ 530 w 530"/>
                <a:gd name="T3" fmla="*/ 0 h 335"/>
                <a:gd name="T4" fmla="*/ 513 w 530"/>
                <a:gd name="T5" fmla="*/ 0 h 335"/>
                <a:gd name="T6" fmla="*/ 407 w 530"/>
                <a:gd name="T7" fmla="*/ 7 h 335"/>
                <a:gd name="T8" fmla="*/ 314 w 530"/>
                <a:gd name="T9" fmla="*/ 21 h 335"/>
                <a:gd name="T10" fmla="*/ 215 w 530"/>
                <a:gd name="T11" fmla="*/ 48 h 335"/>
                <a:gd name="T12" fmla="*/ 144 w 530"/>
                <a:gd name="T13" fmla="*/ 80 h 335"/>
                <a:gd name="T14" fmla="*/ 101 w 530"/>
                <a:gd name="T15" fmla="*/ 107 h 335"/>
                <a:gd name="T16" fmla="*/ 64 w 530"/>
                <a:gd name="T17" fmla="*/ 140 h 335"/>
                <a:gd name="T18" fmla="*/ 34 w 530"/>
                <a:gd name="T19" fmla="*/ 179 h 335"/>
                <a:gd name="T20" fmla="*/ 12 w 530"/>
                <a:gd name="T21" fmla="*/ 224 h 335"/>
                <a:gd name="T22" fmla="*/ 1 w 530"/>
                <a:gd name="T23" fmla="*/ 277 h 335"/>
                <a:gd name="T24" fmla="*/ 0 w 530"/>
                <a:gd name="T25" fmla="*/ 306 h 335"/>
                <a:gd name="T26" fmla="*/ 530 w 530"/>
                <a:gd name="T27"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0" h="335">
                  <a:moveTo>
                    <a:pt x="530" y="335"/>
                  </a:moveTo>
                  <a:lnTo>
                    <a:pt x="530" y="0"/>
                  </a:lnTo>
                  <a:lnTo>
                    <a:pt x="513" y="0"/>
                  </a:lnTo>
                  <a:lnTo>
                    <a:pt x="407" y="7"/>
                  </a:lnTo>
                  <a:lnTo>
                    <a:pt x="314" y="21"/>
                  </a:lnTo>
                  <a:lnTo>
                    <a:pt x="215" y="48"/>
                  </a:lnTo>
                  <a:lnTo>
                    <a:pt x="144" y="80"/>
                  </a:lnTo>
                  <a:lnTo>
                    <a:pt x="101" y="107"/>
                  </a:lnTo>
                  <a:lnTo>
                    <a:pt x="64" y="140"/>
                  </a:lnTo>
                  <a:lnTo>
                    <a:pt x="34" y="179"/>
                  </a:lnTo>
                  <a:lnTo>
                    <a:pt x="12" y="224"/>
                  </a:lnTo>
                  <a:lnTo>
                    <a:pt x="1" y="277"/>
                  </a:lnTo>
                  <a:lnTo>
                    <a:pt x="0" y="306"/>
                  </a:lnTo>
                  <a:lnTo>
                    <a:pt x="530" y="335"/>
                  </a:lnTo>
                  <a:close/>
                </a:path>
              </a:pathLst>
            </a:custGeom>
            <a:solidFill>
              <a:srgbClr val="00B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9" name="Rectangle 31"/>
            <p:cNvSpPr>
              <a:spLocks noChangeArrowheads="1"/>
            </p:cNvSpPr>
            <p:nvPr/>
          </p:nvSpPr>
          <p:spPr bwMode="auto">
            <a:xfrm>
              <a:off x="3995" y="3502"/>
              <a:ext cx="105" cy="119"/>
            </a:xfrm>
            <a:prstGeom prst="rect">
              <a:avLst/>
            </a:prstGeom>
            <a:solidFill>
              <a:srgbClr val="FDCC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0" name="Freeform 32"/>
            <p:cNvSpPr>
              <a:spLocks/>
            </p:cNvSpPr>
            <p:nvPr/>
          </p:nvSpPr>
          <p:spPr bwMode="auto">
            <a:xfrm>
              <a:off x="3995" y="3502"/>
              <a:ext cx="105" cy="37"/>
            </a:xfrm>
            <a:custGeom>
              <a:avLst/>
              <a:gdLst>
                <a:gd name="T0" fmla="*/ 0 w 421"/>
                <a:gd name="T1" fmla="*/ 56 h 147"/>
                <a:gd name="T2" fmla="*/ 5 w 421"/>
                <a:gd name="T3" fmla="*/ 59 h 147"/>
                <a:gd name="T4" fmla="*/ 66 w 421"/>
                <a:gd name="T5" fmla="*/ 91 h 147"/>
                <a:gd name="T6" fmla="*/ 148 w 421"/>
                <a:gd name="T7" fmla="*/ 119 h 147"/>
                <a:gd name="T8" fmla="*/ 215 w 421"/>
                <a:gd name="T9" fmla="*/ 135 h 147"/>
                <a:gd name="T10" fmla="*/ 291 w 421"/>
                <a:gd name="T11" fmla="*/ 146 h 147"/>
                <a:gd name="T12" fmla="*/ 376 w 421"/>
                <a:gd name="T13" fmla="*/ 147 h 147"/>
                <a:gd name="T14" fmla="*/ 421 w 421"/>
                <a:gd name="T15" fmla="*/ 143 h 147"/>
                <a:gd name="T16" fmla="*/ 421 w 421"/>
                <a:gd name="T17" fmla="*/ 0 h 147"/>
                <a:gd name="T18" fmla="*/ 0 w 421"/>
                <a:gd name="T19" fmla="*/ 0 h 147"/>
                <a:gd name="T20" fmla="*/ 0 w 421"/>
                <a:gd name="T21"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1" h="147">
                  <a:moveTo>
                    <a:pt x="0" y="56"/>
                  </a:moveTo>
                  <a:lnTo>
                    <a:pt x="5" y="59"/>
                  </a:lnTo>
                  <a:lnTo>
                    <a:pt x="66" y="91"/>
                  </a:lnTo>
                  <a:lnTo>
                    <a:pt x="148" y="119"/>
                  </a:lnTo>
                  <a:lnTo>
                    <a:pt x="215" y="135"/>
                  </a:lnTo>
                  <a:lnTo>
                    <a:pt x="291" y="146"/>
                  </a:lnTo>
                  <a:lnTo>
                    <a:pt x="376" y="147"/>
                  </a:lnTo>
                  <a:lnTo>
                    <a:pt x="421" y="143"/>
                  </a:lnTo>
                  <a:lnTo>
                    <a:pt x="421" y="0"/>
                  </a:lnTo>
                  <a:lnTo>
                    <a:pt x="0" y="0"/>
                  </a:lnTo>
                  <a:lnTo>
                    <a:pt x="0" y="56"/>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1" name="Freeform 33"/>
            <p:cNvSpPr>
              <a:spLocks/>
            </p:cNvSpPr>
            <p:nvPr/>
          </p:nvSpPr>
          <p:spPr bwMode="auto">
            <a:xfrm>
              <a:off x="3792" y="3261"/>
              <a:ext cx="102" cy="117"/>
            </a:xfrm>
            <a:custGeom>
              <a:avLst/>
              <a:gdLst>
                <a:gd name="T0" fmla="*/ 410 w 410"/>
                <a:gd name="T1" fmla="*/ 235 h 470"/>
                <a:gd name="T2" fmla="*/ 409 w 410"/>
                <a:gd name="T3" fmla="*/ 259 h 470"/>
                <a:gd name="T4" fmla="*/ 402 w 410"/>
                <a:gd name="T5" fmla="*/ 305 h 470"/>
                <a:gd name="T6" fmla="*/ 386 w 410"/>
                <a:gd name="T7" fmla="*/ 347 h 470"/>
                <a:gd name="T8" fmla="*/ 364 w 410"/>
                <a:gd name="T9" fmla="*/ 385 h 470"/>
                <a:gd name="T10" fmla="*/ 336 w 410"/>
                <a:gd name="T11" fmla="*/ 416 h 470"/>
                <a:gd name="T12" fmla="*/ 303 w 410"/>
                <a:gd name="T13" fmla="*/ 442 h 470"/>
                <a:gd name="T14" fmla="*/ 266 w 410"/>
                <a:gd name="T15" fmla="*/ 459 h 470"/>
                <a:gd name="T16" fmla="*/ 227 w 410"/>
                <a:gd name="T17" fmla="*/ 469 h 470"/>
                <a:gd name="T18" fmla="*/ 205 w 410"/>
                <a:gd name="T19" fmla="*/ 470 h 470"/>
                <a:gd name="T20" fmla="*/ 184 w 410"/>
                <a:gd name="T21" fmla="*/ 469 h 470"/>
                <a:gd name="T22" fmla="*/ 144 w 410"/>
                <a:gd name="T23" fmla="*/ 459 h 470"/>
                <a:gd name="T24" fmla="*/ 107 w 410"/>
                <a:gd name="T25" fmla="*/ 442 h 470"/>
                <a:gd name="T26" fmla="*/ 74 w 410"/>
                <a:gd name="T27" fmla="*/ 416 h 470"/>
                <a:gd name="T28" fmla="*/ 46 w 410"/>
                <a:gd name="T29" fmla="*/ 385 h 470"/>
                <a:gd name="T30" fmla="*/ 24 w 410"/>
                <a:gd name="T31" fmla="*/ 347 h 470"/>
                <a:gd name="T32" fmla="*/ 8 w 410"/>
                <a:gd name="T33" fmla="*/ 305 h 470"/>
                <a:gd name="T34" fmla="*/ 0 w 410"/>
                <a:gd name="T35" fmla="*/ 259 h 470"/>
                <a:gd name="T36" fmla="*/ 0 w 410"/>
                <a:gd name="T37" fmla="*/ 235 h 470"/>
                <a:gd name="T38" fmla="*/ 0 w 410"/>
                <a:gd name="T39" fmla="*/ 210 h 470"/>
                <a:gd name="T40" fmla="*/ 8 w 410"/>
                <a:gd name="T41" fmla="*/ 165 h 470"/>
                <a:gd name="T42" fmla="*/ 24 w 410"/>
                <a:gd name="T43" fmla="*/ 123 h 470"/>
                <a:gd name="T44" fmla="*/ 46 w 410"/>
                <a:gd name="T45" fmla="*/ 85 h 470"/>
                <a:gd name="T46" fmla="*/ 74 w 410"/>
                <a:gd name="T47" fmla="*/ 53 h 470"/>
                <a:gd name="T48" fmla="*/ 107 w 410"/>
                <a:gd name="T49" fmla="*/ 28 h 470"/>
                <a:gd name="T50" fmla="*/ 144 w 410"/>
                <a:gd name="T51" fmla="*/ 10 h 470"/>
                <a:gd name="T52" fmla="*/ 184 w 410"/>
                <a:gd name="T53" fmla="*/ 0 h 470"/>
                <a:gd name="T54" fmla="*/ 205 w 410"/>
                <a:gd name="T55" fmla="*/ 0 h 470"/>
                <a:gd name="T56" fmla="*/ 227 w 410"/>
                <a:gd name="T57" fmla="*/ 0 h 470"/>
                <a:gd name="T58" fmla="*/ 266 w 410"/>
                <a:gd name="T59" fmla="*/ 10 h 470"/>
                <a:gd name="T60" fmla="*/ 303 w 410"/>
                <a:gd name="T61" fmla="*/ 28 h 470"/>
                <a:gd name="T62" fmla="*/ 336 w 410"/>
                <a:gd name="T63" fmla="*/ 53 h 470"/>
                <a:gd name="T64" fmla="*/ 364 w 410"/>
                <a:gd name="T65" fmla="*/ 85 h 470"/>
                <a:gd name="T66" fmla="*/ 386 w 410"/>
                <a:gd name="T67" fmla="*/ 123 h 470"/>
                <a:gd name="T68" fmla="*/ 402 w 410"/>
                <a:gd name="T69" fmla="*/ 165 h 470"/>
                <a:gd name="T70" fmla="*/ 409 w 410"/>
                <a:gd name="T71" fmla="*/ 210 h 470"/>
                <a:gd name="T72" fmla="*/ 410 w 410"/>
                <a:gd name="T73" fmla="*/ 235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0" h="470">
                  <a:moveTo>
                    <a:pt x="410" y="235"/>
                  </a:moveTo>
                  <a:lnTo>
                    <a:pt x="409" y="259"/>
                  </a:lnTo>
                  <a:lnTo>
                    <a:pt x="402" y="305"/>
                  </a:lnTo>
                  <a:lnTo>
                    <a:pt x="386" y="347"/>
                  </a:lnTo>
                  <a:lnTo>
                    <a:pt x="364" y="385"/>
                  </a:lnTo>
                  <a:lnTo>
                    <a:pt x="336" y="416"/>
                  </a:lnTo>
                  <a:lnTo>
                    <a:pt x="303" y="442"/>
                  </a:lnTo>
                  <a:lnTo>
                    <a:pt x="266" y="459"/>
                  </a:lnTo>
                  <a:lnTo>
                    <a:pt x="227" y="469"/>
                  </a:lnTo>
                  <a:lnTo>
                    <a:pt x="205" y="470"/>
                  </a:lnTo>
                  <a:lnTo>
                    <a:pt x="184" y="469"/>
                  </a:lnTo>
                  <a:lnTo>
                    <a:pt x="144" y="459"/>
                  </a:lnTo>
                  <a:lnTo>
                    <a:pt x="107" y="442"/>
                  </a:lnTo>
                  <a:lnTo>
                    <a:pt x="74" y="416"/>
                  </a:lnTo>
                  <a:lnTo>
                    <a:pt x="46" y="385"/>
                  </a:lnTo>
                  <a:lnTo>
                    <a:pt x="24" y="347"/>
                  </a:lnTo>
                  <a:lnTo>
                    <a:pt x="8" y="305"/>
                  </a:lnTo>
                  <a:lnTo>
                    <a:pt x="0" y="259"/>
                  </a:lnTo>
                  <a:lnTo>
                    <a:pt x="0" y="235"/>
                  </a:lnTo>
                  <a:lnTo>
                    <a:pt x="0" y="210"/>
                  </a:lnTo>
                  <a:lnTo>
                    <a:pt x="8" y="165"/>
                  </a:lnTo>
                  <a:lnTo>
                    <a:pt x="24" y="123"/>
                  </a:lnTo>
                  <a:lnTo>
                    <a:pt x="46" y="85"/>
                  </a:lnTo>
                  <a:lnTo>
                    <a:pt x="74" y="53"/>
                  </a:lnTo>
                  <a:lnTo>
                    <a:pt x="107" y="28"/>
                  </a:lnTo>
                  <a:lnTo>
                    <a:pt x="144" y="10"/>
                  </a:lnTo>
                  <a:lnTo>
                    <a:pt x="184" y="0"/>
                  </a:lnTo>
                  <a:lnTo>
                    <a:pt x="205" y="0"/>
                  </a:lnTo>
                  <a:lnTo>
                    <a:pt x="227" y="0"/>
                  </a:lnTo>
                  <a:lnTo>
                    <a:pt x="266" y="10"/>
                  </a:lnTo>
                  <a:lnTo>
                    <a:pt x="303" y="28"/>
                  </a:lnTo>
                  <a:lnTo>
                    <a:pt x="336" y="53"/>
                  </a:lnTo>
                  <a:lnTo>
                    <a:pt x="364" y="85"/>
                  </a:lnTo>
                  <a:lnTo>
                    <a:pt x="386" y="123"/>
                  </a:lnTo>
                  <a:lnTo>
                    <a:pt x="402" y="165"/>
                  </a:lnTo>
                  <a:lnTo>
                    <a:pt x="409" y="210"/>
                  </a:lnTo>
                  <a:lnTo>
                    <a:pt x="410" y="235"/>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2" name="Freeform 34"/>
            <p:cNvSpPr>
              <a:spLocks/>
            </p:cNvSpPr>
            <p:nvPr/>
          </p:nvSpPr>
          <p:spPr bwMode="auto">
            <a:xfrm>
              <a:off x="4201" y="3261"/>
              <a:ext cx="103" cy="117"/>
            </a:xfrm>
            <a:custGeom>
              <a:avLst/>
              <a:gdLst>
                <a:gd name="T0" fmla="*/ 411 w 411"/>
                <a:gd name="T1" fmla="*/ 235 h 470"/>
                <a:gd name="T2" fmla="*/ 411 w 411"/>
                <a:gd name="T3" fmla="*/ 259 h 470"/>
                <a:gd name="T4" fmla="*/ 402 w 411"/>
                <a:gd name="T5" fmla="*/ 305 h 470"/>
                <a:gd name="T6" fmla="*/ 387 w 411"/>
                <a:gd name="T7" fmla="*/ 347 h 470"/>
                <a:gd name="T8" fmla="*/ 364 w 411"/>
                <a:gd name="T9" fmla="*/ 385 h 470"/>
                <a:gd name="T10" fmla="*/ 336 w 411"/>
                <a:gd name="T11" fmla="*/ 416 h 470"/>
                <a:gd name="T12" fmla="*/ 304 w 411"/>
                <a:gd name="T13" fmla="*/ 442 h 470"/>
                <a:gd name="T14" fmla="*/ 267 w 411"/>
                <a:gd name="T15" fmla="*/ 459 h 470"/>
                <a:gd name="T16" fmla="*/ 227 w 411"/>
                <a:gd name="T17" fmla="*/ 469 h 470"/>
                <a:gd name="T18" fmla="*/ 205 w 411"/>
                <a:gd name="T19" fmla="*/ 470 h 470"/>
                <a:gd name="T20" fmla="*/ 185 w 411"/>
                <a:gd name="T21" fmla="*/ 469 h 470"/>
                <a:gd name="T22" fmla="*/ 144 w 411"/>
                <a:gd name="T23" fmla="*/ 459 h 470"/>
                <a:gd name="T24" fmla="*/ 107 w 411"/>
                <a:gd name="T25" fmla="*/ 442 h 470"/>
                <a:gd name="T26" fmla="*/ 74 w 411"/>
                <a:gd name="T27" fmla="*/ 416 h 470"/>
                <a:gd name="T28" fmla="*/ 46 w 411"/>
                <a:gd name="T29" fmla="*/ 385 h 470"/>
                <a:gd name="T30" fmla="*/ 24 w 411"/>
                <a:gd name="T31" fmla="*/ 347 h 470"/>
                <a:gd name="T32" fmla="*/ 8 w 411"/>
                <a:gd name="T33" fmla="*/ 305 h 470"/>
                <a:gd name="T34" fmla="*/ 1 w 411"/>
                <a:gd name="T35" fmla="*/ 259 h 470"/>
                <a:gd name="T36" fmla="*/ 0 w 411"/>
                <a:gd name="T37" fmla="*/ 235 h 470"/>
                <a:gd name="T38" fmla="*/ 1 w 411"/>
                <a:gd name="T39" fmla="*/ 210 h 470"/>
                <a:gd name="T40" fmla="*/ 8 w 411"/>
                <a:gd name="T41" fmla="*/ 165 h 470"/>
                <a:gd name="T42" fmla="*/ 24 w 411"/>
                <a:gd name="T43" fmla="*/ 123 h 470"/>
                <a:gd name="T44" fmla="*/ 46 w 411"/>
                <a:gd name="T45" fmla="*/ 85 h 470"/>
                <a:gd name="T46" fmla="*/ 74 w 411"/>
                <a:gd name="T47" fmla="*/ 53 h 470"/>
                <a:gd name="T48" fmla="*/ 107 w 411"/>
                <a:gd name="T49" fmla="*/ 28 h 470"/>
                <a:gd name="T50" fmla="*/ 144 w 411"/>
                <a:gd name="T51" fmla="*/ 10 h 470"/>
                <a:gd name="T52" fmla="*/ 185 w 411"/>
                <a:gd name="T53" fmla="*/ 0 h 470"/>
                <a:gd name="T54" fmla="*/ 205 w 411"/>
                <a:gd name="T55" fmla="*/ 0 h 470"/>
                <a:gd name="T56" fmla="*/ 227 w 411"/>
                <a:gd name="T57" fmla="*/ 0 h 470"/>
                <a:gd name="T58" fmla="*/ 267 w 411"/>
                <a:gd name="T59" fmla="*/ 10 h 470"/>
                <a:gd name="T60" fmla="*/ 304 w 411"/>
                <a:gd name="T61" fmla="*/ 28 h 470"/>
                <a:gd name="T62" fmla="*/ 336 w 411"/>
                <a:gd name="T63" fmla="*/ 53 h 470"/>
                <a:gd name="T64" fmla="*/ 364 w 411"/>
                <a:gd name="T65" fmla="*/ 85 h 470"/>
                <a:gd name="T66" fmla="*/ 387 w 411"/>
                <a:gd name="T67" fmla="*/ 123 h 470"/>
                <a:gd name="T68" fmla="*/ 402 w 411"/>
                <a:gd name="T69" fmla="*/ 165 h 470"/>
                <a:gd name="T70" fmla="*/ 411 w 411"/>
                <a:gd name="T71" fmla="*/ 210 h 470"/>
                <a:gd name="T72" fmla="*/ 411 w 411"/>
                <a:gd name="T73" fmla="*/ 235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1" h="470">
                  <a:moveTo>
                    <a:pt x="411" y="235"/>
                  </a:moveTo>
                  <a:lnTo>
                    <a:pt x="411" y="259"/>
                  </a:lnTo>
                  <a:lnTo>
                    <a:pt x="402" y="305"/>
                  </a:lnTo>
                  <a:lnTo>
                    <a:pt x="387" y="347"/>
                  </a:lnTo>
                  <a:lnTo>
                    <a:pt x="364" y="385"/>
                  </a:lnTo>
                  <a:lnTo>
                    <a:pt x="336" y="416"/>
                  </a:lnTo>
                  <a:lnTo>
                    <a:pt x="304" y="442"/>
                  </a:lnTo>
                  <a:lnTo>
                    <a:pt x="267" y="459"/>
                  </a:lnTo>
                  <a:lnTo>
                    <a:pt x="227" y="469"/>
                  </a:lnTo>
                  <a:lnTo>
                    <a:pt x="205" y="470"/>
                  </a:lnTo>
                  <a:lnTo>
                    <a:pt x="185" y="469"/>
                  </a:lnTo>
                  <a:lnTo>
                    <a:pt x="144" y="459"/>
                  </a:lnTo>
                  <a:lnTo>
                    <a:pt x="107" y="442"/>
                  </a:lnTo>
                  <a:lnTo>
                    <a:pt x="74" y="416"/>
                  </a:lnTo>
                  <a:lnTo>
                    <a:pt x="46" y="385"/>
                  </a:lnTo>
                  <a:lnTo>
                    <a:pt x="24" y="347"/>
                  </a:lnTo>
                  <a:lnTo>
                    <a:pt x="8" y="305"/>
                  </a:lnTo>
                  <a:lnTo>
                    <a:pt x="1" y="259"/>
                  </a:lnTo>
                  <a:lnTo>
                    <a:pt x="0" y="235"/>
                  </a:lnTo>
                  <a:lnTo>
                    <a:pt x="1" y="210"/>
                  </a:lnTo>
                  <a:lnTo>
                    <a:pt x="8" y="165"/>
                  </a:lnTo>
                  <a:lnTo>
                    <a:pt x="24" y="123"/>
                  </a:lnTo>
                  <a:lnTo>
                    <a:pt x="46" y="85"/>
                  </a:lnTo>
                  <a:lnTo>
                    <a:pt x="74" y="53"/>
                  </a:lnTo>
                  <a:lnTo>
                    <a:pt x="107" y="28"/>
                  </a:lnTo>
                  <a:lnTo>
                    <a:pt x="144" y="10"/>
                  </a:lnTo>
                  <a:lnTo>
                    <a:pt x="185" y="0"/>
                  </a:lnTo>
                  <a:lnTo>
                    <a:pt x="205" y="0"/>
                  </a:lnTo>
                  <a:lnTo>
                    <a:pt x="227" y="0"/>
                  </a:lnTo>
                  <a:lnTo>
                    <a:pt x="267" y="10"/>
                  </a:lnTo>
                  <a:lnTo>
                    <a:pt x="304" y="28"/>
                  </a:lnTo>
                  <a:lnTo>
                    <a:pt x="336" y="53"/>
                  </a:lnTo>
                  <a:lnTo>
                    <a:pt x="364" y="85"/>
                  </a:lnTo>
                  <a:lnTo>
                    <a:pt x="387" y="123"/>
                  </a:lnTo>
                  <a:lnTo>
                    <a:pt x="402" y="165"/>
                  </a:lnTo>
                  <a:lnTo>
                    <a:pt x="411" y="210"/>
                  </a:lnTo>
                  <a:lnTo>
                    <a:pt x="411" y="235"/>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3" name="Freeform 35"/>
            <p:cNvSpPr>
              <a:spLocks/>
            </p:cNvSpPr>
            <p:nvPr/>
          </p:nvSpPr>
          <p:spPr bwMode="auto">
            <a:xfrm>
              <a:off x="3843" y="3057"/>
              <a:ext cx="409" cy="464"/>
            </a:xfrm>
            <a:custGeom>
              <a:avLst/>
              <a:gdLst>
                <a:gd name="T0" fmla="*/ 1636 w 1637"/>
                <a:gd name="T1" fmla="*/ 567 h 1857"/>
                <a:gd name="T2" fmla="*/ 1618 w 1637"/>
                <a:gd name="T3" fmla="*/ 444 h 1857"/>
                <a:gd name="T4" fmla="*/ 1576 w 1637"/>
                <a:gd name="T5" fmla="*/ 333 h 1857"/>
                <a:gd name="T6" fmla="*/ 1508 w 1637"/>
                <a:gd name="T7" fmla="*/ 234 h 1857"/>
                <a:gd name="T8" fmla="*/ 1413 w 1637"/>
                <a:gd name="T9" fmla="*/ 150 h 1857"/>
                <a:gd name="T10" fmla="*/ 1293 w 1637"/>
                <a:gd name="T11" fmla="*/ 83 h 1857"/>
                <a:gd name="T12" fmla="*/ 1146 w 1637"/>
                <a:gd name="T13" fmla="*/ 35 h 1857"/>
                <a:gd name="T14" fmla="*/ 969 w 1637"/>
                <a:gd name="T15" fmla="*/ 5 h 1857"/>
                <a:gd name="T16" fmla="*/ 819 w 1637"/>
                <a:gd name="T17" fmla="*/ 0 h 1857"/>
                <a:gd name="T18" fmla="*/ 668 w 1637"/>
                <a:gd name="T19" fmla="*/ 5 h 1857"/>
                <a:gd name="T20" fmla="*/ 492 w 1637"/>
                <a:gd name="T21" fmla="*/ 35 h 1857"/>
                <a:gd name="T22" fmla="*/ 344 w 1637"/>
                <a:gd name="T23" fmla="*/ 83 h 1857"/>
                <a:gd name="T24" fmla="*/ 224 w 1637"/>
                <a:gd name="T25" fmla="*/ 150 h 1857"/>
                <a:gd name="T26" fmla="*/ 130 w 1637"/>
                <a:gd name="T27" fmla="*/ 234 h 1857"/>
                <a:gd name="T28" fmla="*/ 61 w 1637"/>
                <a:gd name="T29" fmla="*/ 333 h 1857"/>
                <a:gd name="T30" fmla="*/ 19 w 1637"/>
                <a:gd name="T31" fmla="*/ 444 h 1857"/>
                <a:gd name="T32" fmla="*/ 1 w 1637"/>
                <a:gd name="T33" fmla="*/ 567 h 1857"/>
                <a:gd name="T34" fmla="*/ 0 w 1637"/>
                <a:gd name="T35" fmla="*/ 668 h 1857"/>
                <a:gd name="T36" fmla="*/ 9 w 1637"/>
                <a:gd name="T37" fmla="*/ 992 h 1857"/>
                <a:gd name="T38" fmla="*/ 38 w 1637"/>
                <a:gd name="T39" fmla="*/ 1202 h 1857"/>
                <a:gd name="T40" fmla="*/ 100 w 1637"/>
                <a:gd name="T41" fmla="*/ 1408 h 1857"/>
                <a:gd name="T42" fmla="*/ 205 w 1637"/>
                <a:gd name="T43" fmla="*/ 1594 h 1857"/>
                <a:gd name="T44" fmla="*/ 343 w 1637"/>
                <a:gd name="T45" fmla="*/ 1725 h 1857"/>
                <a:gd name="T46" fmla="*/ 444 w 1637"/>
                <a:gd name="T47" fmla="*/ 1783 h 1857"/>
                <a:gd name="T48" fmla="*/ 563 w 1637"/>
                <a:gd name="T49" fmla="*/ 1827 h 1857"/>
                <a:gd name="T50" fmla="*/ 701 w 1637"/>
                <a:gd name="T51" fmla="*/ 1851 h 1857"/>
                <a:gd name="T52" fmla="*/ 819 w 1637"/>
                <a:gd name="T53" fmla="*/ 1857 h 1857"/>
                <a:gd name="T54" fmla="*/ 936 w 1637"/>
                <a:gd name="T55" fmla="*/ 1851 h 1857"/>
                <a:gd name="T56" fmla="*/ 1075 w 1637"/>
                <a:gd name="T57" fmla="*/ 1827 h 1857"/>
                <a:gd name="T58" fmla="*/ 1193 w 1637"/>
                <a:gd name="T59" fmla="*/ 1783 h 1857"/>
                <a:gd name="T60" fmla="*/ 1294 w 1637"/>
                <a:gd name="T61" fmla="*/ 1725 h 1857"/>
                <a:gd name="T62" fmla="*/ 1432 w 1637"/>
                <a:gd name="T63" fmla="*/ 1594 h 1857"/>
                <a:gd name="T64" fmla="*/ 1538 w 1637"/>
                <a:gd name="T65" fmla="*/ 1408 h 1857"/>
                <a:gd name="T66" fmla="*/ 1600 w 1637"/>
                <a:gd name="T67" fmla="*/ 1202 h 1857"/>
                <a:gd name="T68" fmla="*/ 1629 w 1637"/>
                <a:gd name="T69" fmla="*/ 992 h 1857"/>
                <a:gd name="T70" fmla="*/ 1637 w 1637"/>
                <a:gd name="T71" fmla="*/ 668 h 1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7" h="1857">
                  <a:moveTo>
                    <a:pt x="1636" y="599"/>
                  </a:moveTo>
                  <a:lnTo>
                    <a:pt x="1636" y="567"/>
                  </a:lnTo>
                  <a:lnTo>
                    <a:pt x="1630" y="504"/>
                  </a:lnTo>
                  <a:lnTo>
                    <a:pt x="1618" y="444"/>
                  </a:lnTo>
                  <a:lnTo>
                    <a:pt x="1600" y="387"/>
                  </a:lnTo>
                  <a:lnTo>
                    <a:pt x="1576" y="333"/>
                  </a:lnTo>
                  <a:lnTo>
                    <a:pt x="1545" y="281"/>
                  </a:lnTo>
                  <a:lnTo>
                    <a:pt x="1508" y="234"/>
                  </a:lnTo>
                  <a:lnTo>
                    <a:pt x="1464" y="190"/>
                  </a:lnTo>
                  <a:lnTo>
                    <a:pt x="1413" y="150"/>
                  </a:lnTo>
                  <a:lnTo>
                    <a:pt x="1356" y="114"/>
                  </a:lnTo>
                  <a:lnTo>
                    <a:pt x="1293" y="83"/>
                  </a:lnTo>
                  <a:lnTo>
                    <a:pt x="1223" y="56"/>
                  </a:lnTo>
                  <a:lnTo>
                    <a:pt x="1146" y="35"/>
                  </a:lnTo>
                  <a:lnTo>
                    <a:pt x="1061" y="17"/>
                  </a:lnTo>
                  <a:lnTo>
                    <a:pt x="969" y="5"/>
                  </a:lnTo>
                  <a:lnTo>
                    <a:pt x="871" y="0"/>
                  </a:lnTo>
                  <a:lnTo>
                    <a:pt x="819" y="0"/>
                  </a:lnTo>
                  <a:lnTo>
                    <a:pt x="766" y="0"/>
                  </a:lnTo>
                  <a:lnTo>
                    <a:pt x="668" y="5"/>
                  </a:lnTo>
                  <a:lnTo>
                    <a:pt x="577" y="17"/>
                  </a:lnTo>
                  <a:lnTo>
                    <a:pt x="492" y="35"/>
                  </a:lnTo>
                  <a:lnTo>
                    <a:pt x="414" y="56"/>
                  </a:lnTo>
                  <a:lnTo>
                    <a:pt x="344" y="83"/>
                  </a:lnTo>
                  <a:lnTo>
                    <a:pt x="281" y="114"/>
                  </a:lnTo>
                  <a:lnTo>
                    <a:pt x="224" y="150"/>
                  </a:lnTo>
                  <a:lnTo>
                    <a:pt x="173" y="190"/>
                  </a:lnTo>
                  <a:lnTo>
                    <a:pt x="130" y="234"/>
                  </a:lnTo>
                  <a:lnTo>
                    <a:pt x="93" y="281"/>
                  </a:lnTo>
                  <a:lnTo>
                    <a:pt x="61" y="333"/>
                  </a:lnTo>
                  <a:lnTo>
                    <a:pt x="38" y="387"/>
                  </a:lnTo>
                  <a:lnTo>
                    <a:pt x="19" y="444"/>
                  </a:lnTo>
                  <a:lnTo>
                    <a:pt x="8" y="504"/>
                  </a:lnTo>
                  <a:lnTo>
                    <a:pt x="1" y="567"/>
                  </a:lnTo>
                  <a:lnTo>
                    <a:pt x="1" y="599"/>
                  </a:lnTo>
                  <a:lnTo>
                    <a:pt x="0" y="668"/>
                  </a:lnTo>
                  <a:lnTo>
                    <a:pt x="1" y="842"/>
                  </a:lnTo>
                  <a:lnTo>
                    <a:pt x="9" y="992"/>
                  </a:lnTo>
                  <a:lnTo>
                    <a:pt x="20" y="1096"/>
                  </a:lnTo>
                  <a:lnTo>
                    <a:pt x="38" y="1202"/>
                  </a:lnTo>
                  <a:lnTo>
                    <a:pt x="64" y="1306"/>
                  </a:lnTo>
                  <a:lnTo>
                    <a:pt x="100" y="1408"/>
                  </a:lnTo>
                  <a:lnTo>
                    <a:pt x="146" y="1505"/>
                  </a:lnTo>
                  <a:lnTo>
                    <a:pt x="205" y="1594"/>
                  </a:lnTo>
                  <a:lnTo>
                    <a:pt x="279" y="1674"/>
                  </a:lnTo>
                  <a:lnTo>
                    <a:pt x="343" y="1725"/>
                  </a:lnTo>
                  <a:lnTo>
                    <a:pt x="392" y="1757"/>
                  </a:lnTo>
                  <a:lnTo>
                    <a:pt x="444" y="1783"/>
                  </a:lnTo>
                  <a:lnTo>
                    <a:pt x="501" y="1807"/>
                  </a:lnTo>
                  <a:lnTo>
                    <a:pt x="563" y="1827"/>
                  </a:lnTo>
                  <a:lnTo>
                    <a:pt x="629" y="1841"/>
                  </a:lnTo>
                  <a:lnTo>
                    <a:pt x="701" y="1851"/>
                  </a:lnTo>
                  <a:lnTo>
                    <a:pt x="778" y="1857"/>
                  </a:lnTo>
                  <a:lnTo>
                    <a:pt x="819" y="1857"/>
                  </a:lnTo>
                  <a:lnTo>
                    <a:pt x="859" y="1857"/>
                  </a:lnTo>
                  <a:lnTo>
                    <a:pt x="936" y="1851"/>
                  </a:lnTo>
                  <a:lnTo>
                    <a:pt x="1008" y="1841"/>
                  </a:lnTo>
                  <a:lnTo>
                    <a:pt x="1075" y="1827"/>
                  </a:lnTo>
                  <a:lnTo>
                    <a:pt x="1136" y="1807"/>
                  </a:lnTo>
                  <a:lnTo>
                    <a:pt x="1193" y="1783"/>
                  </a:lnTo>
                  <a:lnTo>
                    <a:pt x="1246" y="1757"/>
                  </a:lnTo>
                  <a:lnTo>
                    <a:pt x="1294" y="1725"/>
                  </a:lnTo>
                  <a:lnTo>
                    <a:pt x="1360" y="1674"/>
                  </a:lnTo>
                  <a:lnTo>
                    <a:pt x="1432" y="1594"/>
                  </a:lnTo>
                  <a:lnTo>
                    <a:pt x="1491" y="1505"/>
                  </a:lnTo>
                  <a:lnTo>
                    <a:pt x="1538" y="1408"/>
                  </a:lnTo>
                  <a:lnTo>
                    <a:pt x="1574" y="1306"/>
                  </a:lnTo>
                  <a:lnTo>
                    <a:pt x="1600" y="1202"/>
                  </a:lnTo>
                  <a:lnTo>
                    <a:pt x="1618" y="1096"/>
                  </a:lnTo>
                  <a:lnTo>
                    <a:pt x="1629" y="992"/>
                  </a:lnTo>
                  <a:lnTo>
                    <a:pt x="1637" y="842"/>
                  </a:lnTo>
                  <a:lnTo>
                    <a:pt x="1637" y="668"/>
                  </a:lnTo>
                  <a:lnTo>
                    <a:pt x="1636" y="599"/>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4" name="Freeform 36"/>
            <p:cNvSpPr>
              <a:spLocks/>
            </p:cNvSpPr>
            <p:nvPr/>
          </p:nvSpPr>
          <p:spPr bwMode="auto">
            <a:xfrm>
              <a:off x="3926" y="3281"/>
              <a:ext cx="44" cy="48"/>
            </a:xfrm>
            <a:custGeom>
              <a:avLst/>
              <a:gdLst>
                <a:gd name="T0" fmla="*/ 178 w 178"/>
                <a:gd name="T1" fmla="*/ 98 h 195"/>
                <a:gd name="T2" fmla="*/ 177 w 178"/>
                <a:gd name="T3" fmla="*/ 117 h 195"/>
                <a:gd name="T4" fmla="*/ 163 w 178"/>
                <a:gd name="T5" fmla="*/ 152 h 195"/>
                <a:gd name="T6" fmla="*/ 139 w 178"/>
                <a:gd name="T7" fmla="*/ 179 h 195"/>
                <a:gd name="T8" fmla="*/ 107 w 178"/>
                <a:gd name="T9" fmla="*/ 193 h 195"/>
                <a:gd name="T10" fmla="*/ 90 w 178"/>
                <a:gd name="T11" fmla="*/ 195 h 195"/>
                <a:gd name="T12" fmla="*/ 71 w 178"/>
                <a:gd name="T13" fmla="*/ 193 h 195"/>
                <a:gd name="T14" fmla="*/ 39 w 178"/>
                <a:gd name="T15" fmla="*/ 179 h 195"/>
                <a:gd name="T16" fmla="*/ 15 w 178"/>
                <a:gd name="T17" fmla="*/ 152 h 195"/>
                <a:gd name="T18" fmla="*/ 3 w 178"/>
                <a:gd name="T19" fmla="*/ 117 h 195"/>
                <a:gd name="T20" fmla="*/ 0 w 178"/>
                <a:gd name="T21" fmla="*/ 98 h 195"/>
                <a:gd name="T22" fmla="*/ 3 w 178"/>
                <a:gd name="T23" fmla="*/ 77 h 195"/>
                <a:gd name="T24" fmla="*/ 15 w 178"/>
                <a:gd name="T25" fmla="*/ 43 h 195"/>
                <a:gd name="T26" fmla="*/ 39 w 178"/>
                <a:gd name="T27" fmla="*/ 16 h 195"/>
                <a:gd name="T28" fmla="*/ 71 w 178"/>
                <a:gd name="T29" fmla="*/ 2 h 195"/>
                <a:gd name="T30" fmla="*/ 90 w 178"/>
                <a:gd name="T31" fmla="*/ 0 h 195"/>
                <a:gd name="T32" fmla="*/ 107 w 178"/>
                <a:gd name="T33" fmla="*/ 2 h 195"/>
                <a:gd name="T34" fmla="*/ 139 w 178"/>
                <a:gd name="T35" fmla="*/ 16 h 195"/>
                <a:gd name="T36" fmla="*/ 163 w 178"/>
                <a:gd name="T37" fmla="*/ 43 h 195"/>
                <a:gd name="T38" fmla="*/ 177 w 178"/>
                <a:gd name="T39" fmla="*/ 77 h 195"/>
                <a:gd name="T40" fmla="*/ 178 w 178"/>
                <a:gd name="T41" fmla="*/ 9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8" h="195">
                  <a:moveTo>
                    <a:pt x="178" y="98"/>
                  </a:moveTo>
                  <a:lnTo>
                    <a:pt x="177" y="117"/>
                  </a:lnTo>
                  <a:lnTo>
                    <a:pt x="163" y="152"/>
                  </a:lnTo>
                  <a:lnTo>
                    <a:pt x="139" y="179"/>
                  </a:lnTo>
                  <a:lnTo>
                    <a:pt x="107" y="193"/>
                  </a:lnTo>
                  <a:lnTo>
                    <a:pt x="90" y="195"/>
                  </a:lnTo>
                  <a:lnTo>
                    <a:pt x="71" y="193"/>
                  </a:lnTo>
                  <a:lnTo>
                    <a:pt x="39" y="179"/>
                  </a:lnTo>
                  <a:lnTo>
                    <a:pt x="15" y="152"/>
                  </a:lnTo>
                  <a:lnTo>
                    <a:pt x="3" y="117"/>
                  </a:lnTo>
                  <a:lnTo>
                    <a:pt x="0" y="98"/>
                  </a:lnTo>
                  <a:lnTo>
                    <a:pt x="3" y="77"/>
                  </a:lnTo>
                  <a:lnTo>
                    <a:pt x="15" y="43"/>
                  </a:lnTo>
                  <a:lnTo>
                    <a:pt x="39" y="16"/>
                  </a:lnTo>
                  <a:lnTo>
                    <a:pt x="71" y="2"/>
                  </a:lnTo>
                  <a:lnTo>
                    <a:pt x="90" y="0"/>
                  </a:lnTo>
                  <a:lnTo>
                    <a:pt x="107" y="2"/>
                  </a:lnTo>
                  <a:lnTo>
                    <a:pt x="139" y="16"/>
                  </a:lnTo>
                  <a:lnTo>
                    <a:pt x="163" y="43"/>
                  </a:lnTo>
                  <a:lnTo>
                    <a:pt x="177" y="77"/>
                  </a:lnTo>
                  <a:lnTo>
                    <a:pt x="178" y="98"/>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5" name="Freeform 37"/>
            <p:cNvSpPr>
              <a:spLocks/>
            </p:cNvSpPr>
            <p:nvPr/>
          </p:nvSpPr>
          <p:spPr bwMode="auto">
            <a:xfrm>
              <a:off x="3932" y="3288"/>
              <a:ext cx="13" cy="13"/>
            </a:xfrm>
            <a:custGeom>
              <a:avLst/>
              <a:gdLst>
                <a:gd name="T0" fmla="*/ 53 w 53"/>
                <a:gd name="T1" fmla="*/ 27 h 53"/>
                <a:gd name="T2" fmla="*/ 52 w 53"/>
                <a:gd name="T3" fmla="*/ 38 h 53"/>
                <a:gd name="T4" fmla="*/ 38 w 53"/>
                <a:gd name="T5" fmla="*/ 52 h 53"/>
                <a:gd name="T6" fmla="*/ 27 w 53"/>
                <a:gd name="T7" fmla="*/ 53 h 53"/>
                <a:gd name="T8" fmla="*/ 16 w 53"/>
                <a:gd name="T9" fmla="*/ 52 h 53"/>
                <a:gd name="T10" fmla="*/ 2 w 53"/>
                <a:gd name="T11" fmla="*/ 38 h 53"/>
                <a:gd name="T12" fmla="*/ 0 w 53"/>
                <a:gd name="T13" fmla="*/ 27 h 53"/>
                <a:gd name="T14" fmla="*/ 2 w 53"/>
                <a:gd name="T15" fmla="*/ 16 h 53"/>
                <a:gd name="T16" fmla="*/ 16 w 53"/>
                <a:gd name="T17" fmla="*/ 2 h 53"/>
                <a:gd name="T18" fmla="*/ 27 w 53"/>
                <a:gd name="T19" fmla="*/ 0 h 53"/>
                <a:gd name="T20" fmla="*/ 38 w 53"/>
                <a:gd name="T21" fmla="*/ 2 h 53"/>
                <a:gd name="T22" fmla="*/ 52 w 53"/>
                <a:gd name="T23" fmla="*/ 16 h 53"/>
                <a:gd name="T24" fmla="*/ 53 w 53"/>
                <a:gd name="T2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3">
                  <a:moveTo>
                    <a:pt x="53" y="27"/>
                  </a:moveTo>
                  <a:lnTo>
                    <a:pt x="52" y="38"/>
                  </a:lnTo>
                  <a:lnTo>
                    <a:pt x="38" y="52"/>
                  </a:lnTo>
                  <a:lnTo>
                    <a:pt x="27" y="53"/>
                  </a:lnTo>
                  <a:lnTo>
                    <a:pt x="16" y="52"/>
                  </a:lnTo>
                  <a:lnTo>
                    <a:pt x="2" y="38"/>
                  </a:lnTo>
                  <a:lnTo>
                    <a:pt x="0" y="27"/>
                  </a:lnTo>
                  <a:lnTo>
                    <a:pt x="2" y="16"/>
                  </a:lnTo>
                  <a:lnTo>
                    <a:pt x="16" y="2"/>
                  </a:lnTo>
                  <a:lnTo>
                    <a:pt x="27" y="0"/>
                  </a:lnTo>
                  <a:lnTo>
                    <a:pt x="38" y="2"/>
                  </a:lnTo>
                  <a:lnTo>
                    <a:pt x="52" y="16"/>
                  </a:lnTo>
                  <a:lnTo>
                    <a:pt x="5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6" name="Freeform 38"/>
            <p:cNvSpPr>
              <a:spLocks/>
            </p:cNvSpPr>
            <p:nvPr/>
          </p:nvSpPr>
          <p:spPr bwMode="auto">
            <a:xfrm>
              <a:off x="3911" y="3231"/>
              <a:ext cx="72" cy="24"/>
            </a:xfrm>
            <a:custGeom>
              <a:avLst/>
              <a:gdLst>
                <a:gd name="T0" fmla="*/ 9 w 289"/>
                <a:gd name="T1" fmla="*/ 88 h 97"/>
                <a:gd name="T2" fmla="*/ 17 w 289"/>
                <a:gd name="T3" fmla="*/ 90 h 97"/>
                <a:gd name="T4" fmla="*/ 36 w 289"/>
                <a:gd name="T5" fmla="*/ 90 h 97"/>
                <a:gd name="T6" fmla="*/ 69 w 289"/>
                <a:gd name="T7" fmla="*/ 81 h 97"/>
                <a:gd name="T8" fmla="*/ 131 w 289"/>
                <a:gd name="T9" fmla="*/ 70 h 97"/>
                <a:gd name="T10" fmla="*/ 194 w 289"/>
                <a:gd name="T11" fmla="*/ 73 h 97"/>
                <a:gd name="T12" fmla="*/ 243 w 289"/>
                <a:gd name="T13" fmla="*/ 85 h 97"/>
                <a:gd name="T14" fmla="*/ 272 w 289"/>
                <a:gd name="T15" fmla="*/ 95 h 97"/>
                <a:gd name="T16" fmla="*/ 276 w 289"/>
                <a:gd name="T17" fmla="*/ 97 h 97"/>
                <a:gd name="T18" fmla="*/ 285 w 289"/>
                <a:gd name="T19" fmla="*/ 91 h 97"/>
                <a:gd name="T20" fmla="*/ 289 w 289"/>
                <a:gd name="T21" fmla="*/ 78 h 97"/>
                <a:gd name="T22" fmla="*/ 288 w 289"/>
                <a:gd name="T23" fmla="*/ 61 h 97"/>
                <a:gd name="T24" fmla="*/ 279 w 289"/>
                <a:gd name="T25" fmla="*/ 42 h 97"/>
                <a:gd name="T26" fmla="*/ 258 w 289"/>
                <a:gd name="T27" fmla="*/ 23 h 97"/>
                <a:gd name="T28" fmla="*/ 227 w 289"/>
                <a:gd name="T29" fmla="*/ 8 h 97"/>
                <a:gd name="T30" fmla="*/ 181 w 289"/>
                <a:gd name="T31" fmla="*/ 0 h 97"/>
                <a:gd name="T32" fmla="*/ 152 w 289"/>
                <a:gd name="T33" fmla="*/ 0 h 97"/>
                <a:gd name="T34" fmla="*/ 126 w 289"/>
                <a:gd name="T35" fmla="*/ 0 h 97"/>
                <a:gd name="T36" fmla="*/ 83 w 289"/>
                <a:gd name="T37" fmla="*/ 6 h 97"/>
                <a:gd name="T38" fmla="*/ 50 w 289"/>
                <a:gd name="T39" fmla="*/ 18 h 97"/>
                <a:gd name="T40" fmla="*/ 26 w 289"/>
                <a:gd name="T41" fmla="*/ 32 h 97"/>
                <a:gd name="T42" fmla="*/ 10 w 289"/>
                <a:gd name="T43" fmla="*/ 48 h 97"/>
                <a:gd name="T44" fmla="*/ 1 w 289"/>
                <a:gd name="T45" fmla="*/ 63 h 97"/>
                <a:gd name="T46" fmla="*/ 0 w 289"/>
                <a:gd name="T47" fmla="*/ 76 h 97"/>
                <a:gd name="T48" fmla="*/ 4 w 289"/>
                <a:gd name="T49" fmla="*/ 86 h 97"/>
                <a:gd name="T50" fmla="*/ 9 w 289"/>
                <a:gd name="T51" fmla="*/ 8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9" h="97">
                  <a:moveTo>
                    <a:pt x="9" y="88"/>
                  </a:moveTo>
                  <a:lnTo>
                    <a:pt x="17" y="90"/>
                  </a:lnTo>
                  <a:lnTo>
                    <a:pt x="36" y="90"/>
                  </a:lnTo>
                  <a:lnTo>
                    <a:pt x="69" y="81"/>
                  </a:lnTo>
                  <a:lnTo>
                    <a:pt x="131" y="70"/>
                  </a:lnTo>
                  <a:lnTo>
                    <a:pt x="194" y="73"/>
                  </a:lnTo>
                  <a:lnTo>
                    <a:pt x="243" y="85"/>
                  </a:lnTo>
                  <a:lnTo>
                    <a:pt x="272" y="95"/>
                  </a:lnTo>
                  <a:lnTo>
                    <a:pt x="276" y="97"/>
                  </a:lnTo>
                  <a:lnTo>
                    <a:pt x="285" y="91"/>
                  </a:lnTo>
                  <a:lnTo>
                    <a:pt x="289" y="78"/>
                  </a:lnTo>
                  <a:lnTo>
                    <a:pt x="288" y="61"/>
                  </a:lnTo>
                  <a:lnTo>
                    <a:pt x="279" y="42"/>
                  </a:lnTo>
                  <a:lnTo>
                    <a:pt x="258" y="23"/>
                  </a:lnTo>
                  <a:lnTo>
                    <a:pt x="227" y="8"/>
                  </a:lnTo>
                  <a:lnTo>
                    <a:pt x="181" y="0"/>
                  </a:lnTo>
                  <a:lnTo>
                    <a:pt x="152" y="0"/>
                  </a:lnTo>
                  <a:lnTo>
                    <a:pt x="126" y="0"/>
                  </a:lnTo>
                  <a:lnTo>
                    <a:pt x="83" y="6"/>
                  </a:lnTo>
                  <a:lnTo>
                    <a:pt x="50" y="18"/>
                  </a:lnTo>
                  <a:lnTo>
                    <a:pt x="26" y="32"/>
                  </a:lnTo>
                  <a:lnTo>
                    <a:pt x="10" y="48"/>
                  </a:lnTo>
                  <a:lnTo>
                    <a:pt x="1" y="63"/>
                  </a:lnTo>
                  <a:lnTo>
                    <a:pt x="0" y="76"/>
                  </a:lnTo>
                  <a:lnTo>
                    <a:pt x="4" y="86"/>
                  </a:lnTo>
                  <a:lnTo>
                    <a:pt x="9" y="88"/>
                  </a:lnTo>
                  <a:close/>
                </a:path>
              </a:pathLst>
            </a:custGeom>
            <a:solidFill>
              <a:srgbClr val="684B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7" name="Freeform 39"/>
            <p:cNvSpPr>
              <a:spLocks/>
            </p:cNvSpPr>
            <p:nvPr/>
          </p:nvSpPr>
          <p:spPr bwMode="auto">
            <a:xfrm>
              <a:off x="4128" y="3281"/>
              <a:ext cx="44" cy="48"/>
            </a:xfrm>
            <a:custGeom>
              <a:avLst/>
              <a:gdLst>
                <a:gd name="T0" fmla="*/ 178 w 178"/>
                <a:gd name="T1" fmla="*/ 98 h 195"/>
                <a:gd name="T2" fmla="*/ 177 w 178"/>
                <a:gd name="T3" fmla="*/ 117 h 195"/>
                <a:gd name="T4" fmla="*/ 163 w 178"/>
                <a:gd name="T5" fmla="*/ 152 h 195"/>
                <a:gd name="T6" fmla="*/ 139 w 178"/>
                <a:gd name="T7" fmla="*/ 179 h 195"/>
                <a:gd name="T8" fmla="*/ 107 w 178"/>
                <a:gd name="T9" fmla="*/ 193 h 195"/>
                <a:gd name="T10" fmla="*/ 89 w 178"/>
                <a:gd name="T11" fmla="*/ 195 h 195"/>
                <a:gd name="T12" fmla="*/ 71 w 178"/>
                <a:gd name="T13" fmla="*/ 193 h 195"/>
                <a:gd name="T14" fmla="*/ 39 w 178"/>
                <a:gd name="T15" fmla="*/ 179 h 195"/>
                <a:gd name="T16" fmla="*/ 15 w 178"/>
                <a:gd name="T17" fmla="*/ 152 h 195"/>
                <a:gd name="T18" fmla="*/ 1 w 178"/>
                <a:gd name="T19" fmla="*/ 117 h 195"/>
                <a:gd name="T20" fmla="*/ 0 w 178"/>
                <a:gd name="T21" fmla="*/ 98 h 195"/>
                <a:gd name="T22" fmla="*/ 1 w 178"/>
                <a:gd name="T23" fmla="*/ 77 h 195"/>
                <a:gd name="T24" fmla="*/ 15 w 178"/>
                <a:gd name="T25" fmla="*/ 43 h 195"/>
                <a:gd name="T26" fmla="*/ 39 w 178"/>
                <a:gd name="T27" fmla="*/ 16 h 195"/>
                <a:gd name="T28" fmla="*/ 71 w 178"/>
                <a:gd name="T29" fmla="*/ 2 h 195"/>
                <a:gd name="T30" fmla="*/ 89 w 178"/>
                <a:gd name="T31" fmla="*/ 0 h 195"/>
                <a:gd name="T32" fmla="*/ 107 w 178"/>
                <a:gd name="T33" fmla="*/ 2 h 195"/>
                <a:gd name="T34" fmla="*/ 139 w 178"/>
                <a:gd name="T35" fmla="*/ 16 h 195"/>
                <a:gd name="T36" fmla="*/ 163 w 178"/>
                <a:gd name="T37" fmla="*/ 43 h 195"/>
                <a:gd name="T38" fmla="*/ 177 w 178"/>
                <a:gd name="T39" fmla="*/ 77 h 195"/>
                <a:gd name="T40" fmla="*/ 178 w 178"/>
                <a:gd name="T41" fmla="*/ 9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8" h="195">
                  <a:moveTo>
                    <a:pt x="178" y="98"/>
                  </a:moveTo>
                  <a:lnTo>
                    <a:pt x="177" y="117"/>
                  </a:lnTo>
                  <a:lnTo>
                    <a:pt x="163" y="152"/>
                  </a:lnTo>
                  <a:lnTo>
                    <a:pt x="139" y="179"/>
                  </a:lnTo>
                  <a:lnTo>
                    <a:pt x="107" y="193"/>
                  </a:lnTo>
                  <a:lnTo>
                    <a:pt x="89" y="195"/>
                  </a:lnTo>
                  <a:lnTo>
                    <a:pt x="71" y="193"/>
                  </a:lnTo>
                  <a:lnTo>
                    <a:pt x="39" y="179"/>
                  </a:lnTo>
                  <a:lnTo>
                    <a:pt x="15" y="152"/>
                  </a:lnTo>
                  <a:lnTo>
                    <a:pt x="1" y="117"/>
                  </a:lnTo>
                  <a:lnTo>
                    <a:pt x="0" y="98"/>
                  </a:lnTo>
                  <a:lnTo>
                    <a:pt x="1" y="77"/>
                  </a:lnTo>
                  <a:lnTo>
                    <a:pt x="15" y="43"/>
                  </a:lnTo>
                  <a:lnTo>
                    <a:pt x="39" y="16"/>
                  </a:lnTo>
                  <a:lnTo>
                    <a:pt x="71" y="2"/>
                  </a:lnTo>
                  <a:lnTo>
                    <a:pt x="89" y="0"/>
                  </a:lnTo>
                  <a:lnTo>
                    <a:pt x="107" y="2"/>
                  </a:lnTo>
                  <a:lnTo>
                    <a:pt x="139" y="16"/>
                  </a:lnTo>
                  <a:lnTo>
                    <a:pt x="163" y="43"/>
                  </a:lnTo>
                  <a:lnTo>
                    <a:pt x="177" y="77"/>
                  </a:lnTo>
                  <a:lnTo>
                    <a:pt x="178" y="98"/>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8" name="Freeform 40"/>
            <p:cNvSpPr>
              <a:spLocks/>
            </p:cNvSpPr>
            <p:nvPr/>
          </p:nvSpPr>
          <p:spPr bwMode="auto">
            <a:xfrm>
              <a:off x="4134" y="3288"/>
              <a:ext cx="13" cy="13"/>
            </a:xfrm>
            <a:custGeom>
              <a:avLst/>
              <a:gdLst>
                <a:gd name="T0" fmla="*/ 53 w 53"/>
                <a:gd name="T1" fmla="*/ 27 h 53"/>
                <a:gd name="T2" fmla="*/ 51 w 53"/>
                <a:gd name="T3" fmla="*/ 38 h 53"/>
                <a:gd name="T4" fmla="*/ 37 w 53"/>
                <a:gd name="T5" fmla="*/ 52 h 53"/>
                <a:gd name="T6" fmla="*/ 27 w 53"/>
                <a:gd name="T7" fmla="*/ 53 h 53"/>
                <a:gd name="T8" fmla="*/ 16 w 53"/>
                <a:gd name="T9" fmla="*/ 52 h 53"/>
                <a:gd name="T10" fmla="*/ 1 w 53"/>
                <a:gd name="T11" fmla="*/ 38 h 53"/>
                <a:gd name="T12" fmla="*/ 0 w 53"/>
                <a:gd name="T13" fmla="*/ 27 h 53"/>
                <a:gd name="T14" fmla="*/ 1 w 53"/>
                <a:gd name="T15" fmla="*/ 16 h 53"/>
                <a:gd name="T16" fmla="*/ 16 w 53"/>
                <a:gd name="T17" fmla="*/ 2 h 53"/>
                <a:gd name="T18" fmla="*/ 27 w 53"/>
                <a:gd name="T19" fmla="*/ 0 h 53"/>
                <a:gd name="T20" fmla="*/ 37 w 53"/>
                <a:gd name="T21" fmla="*/ 2 h 53"/>
                <a:gd name="T22" fmla="*/ 51 w 53"/>
                <a:gd name="T23" fmla="*/ 16 h 53"/>
                <a:gd name="T24" fmla="*/ 53 w 53"/>
                <a:gd name="T2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3">
                  <a:moveTo>
                    <a:pt x="53" y="27"/>
                  </a:moveTo>
                  <a:lnTo>
                    <a:pt x="51" y="38"/>
                  </a:lnTo>
                  <a:lnTo>
                    <a:pt x="37" y="52"/>
                  </a:lnTo>
                  <a:lnTo>
                    <a:pt x="27" y="53"/>
                  </a:lnTo>
                  <a:lnTo>
                    <a:pt x="16" y="52"/>
                  </a:lnTo>
                  <a:lnTo>
                    <a:pt x="1" y="38"/>
                  </a:lnTo>
                  <a:lnTo>
                    <a:pt x="0" y="27"/>
                  </a:lnTo>
                  <a:lnTo>
                    <a:pt x="1" y="16"/>
                  </a:lnTo>
                  <a:lnTo>
                    <a:pt x="16" y="2"/>
                  </a:lnTo>
                  <a:lnTo>
                    <a:pt x="27" y="0"/>
                  </a:lnTo>
                  <a:lnTo>
                    <a:pt x="37" y="2"/>
                  </a:lnTo>
                  <a:lnTo>
                    <a:pt x="51" y="16"/>
                  </a:lnTo>
                  <a:lnTo>
                    <a:pt x="5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9" name="Freeform 41"/>
            <p:cNvSpPr>
              <a:spLocks/>
            </p:cNvSpPr>
            <p:nvPr/>
          </p:nvSpPr>
          <p:spPr bwMode="auto">
            <a:xfrm>
              <a:off x="4112" y="3231"/>
              <a:ext cx="73" cy="24"/>
            </a:xfrm>
            <a:custGeom>
              <a:avLst/>
              <a:gdLst>
                <a:gd name="T0" fmla="*/ 281 w 289"/>
                <a:gd name="T1" fmla="*/ 88 h 97"/>
                <a:gd name="T2" fmla="*/ 273 w 289"/>
                <a:gd name="T3" fmla="*/ 90 h 97"/>
                <a:gd name="T4" fmla="*/ 254 w 289"/>
                <a:gd name="T5" fmla="*/ 90 h 97"/>
                <a:gd name="T6" fmla="*/ 220 w 289"/>
                <a:gd name="T7" fmla="*/ 81 h 97"/>
                <a:gd name="T8" fmla="*/ 158 w 289"/>
                <a:gd name="T9" fmla="*/ 70 h 97"/>
                <a:gd name="T10" fmla="*/ 96 w 289"/>
                <a:gd name="T11" fmla="*/ 73 h 97"/>
                <a:gd name="T12" fmla="*/ 46 w 289"/>
                <a:gd name="T13" fmla="*/ 85 h 97"/>
                <a:gd name="T14" fmla="*/ 18 w 289"/>
                <a:gd name="T15" fmla="*/ 95 h 97"/>
                <a:gd name="T16" fmla="*/ 13 w 289"/>
                <a:gd name="T17" fmla="*/ 97 h 97"/>
                <a:gd name="T18" fmla="*/ 4 w 289"/>
                <a:gd name="T19" fmla="*/ 91 h 97"/>
                <a:gd name="T20" fmla="*/ 0 w 289"/>
                <a:gd name="T21" fmla="*/ 78 h 97"/>
                <a:gd name="T22" fmla="*/ 1 w 289"/>
                <a:gd name="T23" fmla="*/ 61 h 97"/>
                <a:gd name="T24" fmla="*/ 11 w 289"/>
                <a:gd name="T25" fmla="*/ 42 h 97"/>
                <a:gd name="T26" fmla="*/ 31 w 289"/>
                <a:gd name="T27" fmla="*/ 23 h 97"/>
                <a:gd name="T28" fmla="*/ 62 w 289"/>
                <a:gd name="T29" fmla="*/ 8 h 97"/>
                <a:gd name="T30" fmla="*/ 108 w 289"/>
                <a:gd name="T31" fmla="*/ 0 h 97"/>
                <a:gd name="T32" fmla="*/ 138 w 289"/>
                <a:gd name="T33" fmla="*/ 0 h 97"/>
                <a:gd name="T34" fmla="*/ 163 w 289"/>
                <a:gd name="T35" fmla="*/ 0 h 97"/>
                <a:gd name="T36" fmla="*/ 206 w 289"/>
                <a:gd name="T37" fmla="*/ 6 h 97"/>
                <a:gd name="T38" fmla="*/ 240 w 289"/>
                <a:gd name="T39" fmla="*/ 18 h 97"/>
                <a:gd name="T40" fmla="*/ 263 w 289"/>
                <a:gd name="T41" fmla="*/ 32 h 97"/>
                <a:gd name="T42" fmla="*/ 280 w 289"/>
                <a:gd name="T43" fmla="*/ 48 h 97"/>
                <a:gd name="T44" fmla="*/ 288 w 289"/>
                <a:gd name="T45" fmla="*/ 63 h 97"/>
                <a:gd name="T46" fmla="*/ 289 w 289"/>
                <a:gd name="T47" fmla="*/ 76 h 97"/>
                <a:gd name="T48" fmla="*/ 285 w 289"/>
                <a:gd name="T49" fmla="*/ 86 h 97"/>
                <a:gd name="T50" fmla="*/ 281 w 289"/>
                <a:gd name="T51" fmla="*/ 8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9" h="97">
                  <a:moveTo>
                    <a:pt x="281" y="88"/>
                  </a:moveTo>
                  <a:lnTo>
                    <a:pt x="273" y="90"/>
                  </a:lnTo>
                  <a:lnTo>
                    <a:pt x="254" y="90"/>
                  </a:lnTo>
                  <a:lnTo>
                    <a:pt x="220" y="81"/>
                  </a:lnTo>
                  <a:lnTo>
                    <a:pt x="158" y="70"/>
                  </a:lnTo>
                  <a:lnTo>
                    <a:pt x="96" y="73"/>
                  </a:lnTo>
                  <a:lnTo>
                    <a:pt x="46" y="85"/>
                  </a:lnTo>
                  <a:lnTo>
                    <a:pt x="18" y="95"/>
                  </a:lnTo>
                  <a:lnTo>
                    <a:pt x="13" y="97"/>
                  </a:lnTo>
                  <a:lnTo>
                    <a:pt x="4" y="91"/>
                  </a:lnTo>
                  <a:lnTo>
                    <a:pt x="0" y="78"/>
                  </a:lnTo>
                  <a:lnTo>
                    <a:pt x="1" y="61"/>
                  </a:lnTo>
                  <a:lnTo>
                    <a:pt x="11" y="42"/>
                  </a:lnTo>
                  <a:lnTo>
                    <a:pt x="31" y="23"/>
                  </a:lnTo>
                  <a:lnTo>
                    <a:pt x="62" y="8"/>
                  </a:lnTo>
                  <a:lnTo>
                    <a:pt x="108" y="0"/>
                  </a:lnTo>
                  <a:lnTo>
                    <a:pt x="138" y="0"/>
                  </a:lnTo>
                  <a:lnTo>
                    <a:pt x="163" y="0"/>
                  </a:lnTo>
                  <a:lnTo>
                    <a:pt x="206" y="6"/>
                  </a:lnTo>
                  <a:lnTo>
                    <a:pt x="240" y="18"/>
                  </a:lnTo>
                  <a:lnTo>
                    <a:pt x="263" y="32"/>
                  </a:lnTo>
                  <a:lnTo>
                    <a:pt x="280" y="48"/>
                  </a:lnTo>
                  <a:lnTo>
                    <a:pt x="288" y="63"/>
                  </a:lnTo>
                  <a:lnTo>
                    <a:pt x="289" y="76"/>
                  </a:lnTo>
                  <a:lnTo>
                    <a:pt x="285" y="86"/>
                  </a:lnTo>
                  <a:lnTo>
                    <a:pt x="281" y="88"/>
                  </a:lnTo>
                  <a:close/>
                </a:path>
              </a:pathLst>
            </a:custGeom>
            <a:solidFill>
              <a:srgbClr val="684B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50" name="Freeform 42"/>
            <p:cNvSpPr>
              <a:spLocks/>
            </p:cNvSpPr>
            <p:nvPr/>
          </p:nvSpPr>
          <p:spPr bwMode="auto">
            <a:xfrm>
              <a:off x="4013" y="3380"/>
              <a:ext cx="70" cy="25"/>
            </a:xfrm>
            <a:custGeom>
              <a:avLst/>
              <a:gdLst>
                <a:gd name="T0" fmla="*/ 140 w 279"/>
                <a:gd name="T1" fmla="*/ 43 h 100"/>
                <a:gd name="T2" fmla="*/ 108 w 279"/>
                <a:gd name="T3" fmla="*/ 41 h 100"/>
                <a:gd name="T4" fmla="*/ 56 w 279"/>
                <a:gd name="T5" fmla="*/ 24 h 100"/>
                <a:gd name="T6" fmla="*/ 20 w 279"/>
                <a:gd name="T7" fmla="*/ 6 h 100"/>
                <a:gd name="T8" fmla="*/ 5 w 279"/>
                <a:gd name="T9" fmla="*/ 0 h 100"/>
                <a:gd name="T10" fmla="*/ 0 w 279"/>
                <a:gd name="T11" fmla="*/ 3 h 100"/>
                <a:gd name="T12" fmla="*/ 0 w 279"/>
                <a:gd name="T13" fmla="*/ 9 h 100"/>
                <a:gd name="T14" fmla="*/ 0 w 279"/>
                <a:gd name="T15" fmla="*/ 22 h 100"/>
                <a:gd name="T16" fmla="*/ 13 w 279"/>
                <a:gd name="T17" fmla="*/ 52 h 100"/>
                <a:gd name="T18" fmla="*/ 34 w 279"/>
                <a:gd name="T19" fmla="*/ 73 h 100"/>
                <a:gd name="T20" fmla="*/ 56 w 279"/>
                <a:gd name="T21" fmla="*/ 86 h 100"/>
                <a:gd name="T22" fmla="*/ 84 w 279"/>
                <a:gd name="T23" fmla="*/ 95 h 100"/>
                <a:gd name="T24" fmla="*/ 119 w 279"/>
                <a:gd name="T25" fmla="*/ 100 h 100"/>
                <a:gd name="T26" fmla="*/ 140 w 279"/>
                <a:gd name="T27" fmla="*/ 100 h 100"/>
                <a:gd name="T28" fmla="*/ 160 w 279"/>
                <a:gd name="T29" fmla="*/ 100 h 100"/>
                <a:gd name="T30" fmla="*/ 196 w 279"/>
                <a:gd name="T31" fmla="*/ 95 h 100"/>
                <a:gd name="T32" fmla="*/ 224 w 279"/>
                <a:gd name="T33" fmla="*/ 86 h 100"/>
                <a:gd name="T34" fmla="*/ 245 w 279"/>
                <a:gd name="T35" fmla="*/ 73 h 100"/>
                <a:gd name="T36" fmla="*/ 267 w 279"/>
                <a:gd name="T37" fmla="*/ 52 h 100"/>
                <a:gd name="T38" fmla="*/ 279 w 279"/>
                <a:gd name="T39" fmla="*/ 22 h 100"/>
                <a:gd name="T40" fmla="*/ 279 w 279"/>
                <a:gd name="T41" fmla="*/ 9 h 100"/>
                <a:gd name="T42" fmla="*/ 279 w 279"/>
                <a:gd name="T43" fmla="*/ 3 h 100"/>
                <a:gd name="T44" fmla="*/ 274 w 279"/>
                <a:gd name="T45" fmla="*/ 0 h 100"/>
                <a:gd name="T46" fmla="*/ 259 w 279"/>
                <a:gd name="T47" fmla="*/ 6 h 100"/>
                <a:gd name="T48" fmla="*/ 224 w 279"/>
                <a:gd name="T49" fmla="*/ 24 h 100"/>
                <a:gd name="T50" fmla="*/ 172 w 279"/>
                <a:gd name="T51" fmla="*/ 41 h 100"/>
                <a:gd name="T52" fmla="*/ 140 w 279"/>
                <a:gd name="T53" fmla="*/ 4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9" h="100">
                  <a:moveTo>
                    <a:pt x="140" y="43"/>
                  </a:moveTo>
                  <a:lnTo>
                    <a:pt x="108" y="41"/>
                  </a:lnTo>
                  <a:lnTo>
                    <a:pt x="56" y="24"/>
                  </a:lnTo>
                  <a:lnTo>
                    <a:pt x="20" y="6"/>
                  </a:lnTo>
                  <a:lnTo>
                    <a:pt x="5" y="0"/>
                  </a:lnTo>
                  <a:lnTo>
                    <a:pt x="0" y="3"/>
                  </a:lnTo>
                  <a:lnTo>
                    <a:pt x="0" y="9"/>
                  </a:lnTo>
                  <a:lnTo>
                    <a:pt x="0" y="22"/>
                  </a:lnTo>
                  <a:lnTo>
                    <a:pt x="13" y="52"/>
                  </a:lnTo>
                  <a:lnTo>
                    <a:pt x="34" y="73"/>
                  </a:lnTo>
                  <a:lnTo>
                    <a:pt x="56" y="86"/>
                  </a:lnTo>
                  <a:lnTo>
                    <a:pt x="84" y="95"/>
                  </a:lnTo>
                  <a:lnTo>
                    <a:pt x="119" y="100"/>
                  </a:lnTo>
                  <a:lnTo>
                    <a:pt x="140" y="100"/>
                  </a:lnTo>
                  <a:lnTo>
                    <a:pt x="160" y="100"/>
                  </a:lnTo>
                  <a:lnTo>
                    <a:pt x="196" y="95"/>
                  </a:lnTo>
                  <a:lnTo>
                    <a:pt x="224" y="86"/>
                  </a:lnTo>
                  <a:lnTo>
                    <a:pt x="245" y="73"/>
                  </a:lnTo>
                  <a:lnTo>
                    <a:pt x="267" y="52"/>
                  </a:lnTo>
                  <a:lnTo>
                    <a:pt x="279" y="22"/>
                  </a:lnTo>
                  <a:lnTo>
                    <a:pt x="279" y="9"/>
                  </a:lnTo>
                  <a:lnTo>
                    <a:pt x="279" y="3"/>
                  </a:lnTo>
                  <a:lnTo>
                    <a:pt x="274" y="0"/>
                  </a:lnTo>
                  <a:lnTo>
                    <a:pt x="259" y="6"/>
                  </a:lnTo>
                  <a:lnTo>
                    <a:pt x="224" y="24"/>
                  </a:lnTo>
                  <a:lnTo>
                    <a:pt x="172" y="41"/>
                  </a:lnTo>
                  <a:lnTo>
                    <a:pt x="140" y="43"/>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51" name="Freeform 43"/>
            <p:cNvSpPr>
              <a:spLocks/>
            </p:cNvSpPr>
            <p:nvPr/>
          </p:nvSpPr>
          <p:spPr bwMode="auto">
            <a:xfrm>
              <a:off x="4036" y="3460"/>
              <a:ext cx="24" cy="8"/>
            </a:xfrm>
            <a:custGeom>
              <a:avLst/>
              <a:gdLst>
                <a:gd name="T0" fmla="*/ 49 w 97"/>
                <a:gd name="T1" fmla="*/ 15 h 36"/>
                <a:gd name="T2" fmla="*/ 27 w 97"/>
                <a:gd name="T3" fmla="*/ 12 h 36"/>
                <a:gd name="T4" fmla="*/ 8 w 97"/>
                <a:gd name="T5" fmla="*/ 2 h 36"/>
                <a:gd name="T6" fmla="*/ 1 w 97"/>
                <a:gd name="T7" fmla="*/ 0 h 36"/>
                <a:gd name="T8" fmla="*/ 0 w 97"/>
                <a:gd name="T9" fmla="*/ 3 h 36"/>
                <a:gd name="T10" fmla="*/ 1 w 97"/>
                <a:gd name="T11" fmla="*/ 13 h 36"/>
                <a:gd name="T12" fmla="*/ 15 w 97"/>
                <a:gd name="T13" fmla="*/ 28 h 36"/>
                <a:gd name="T14" fmla="*/ 35 w 97"/>
                <a:gd name="T15" fmla="*/ 34 h 36"/>
                <a:gd name="T16" fmla="*/ 49 w 97"/>
                <a:gd name="T17" fmla="*/ 36 h 36"/>
                <a:gd name="T18" fmla="*/ 63 w 97"/>
                <a:gd name="T19" fmla="*/ 34 h 36"/>
                <a:gd name="T20" fmla="*/ 82 w 97"/>
                <a:gd name="T21" fmla="*/ 28 h 36"/>
                <a:gd name="T22" fmla="*/ 96 w 97"/>
                <a:gd name="T23" fmla="*/ 13 h 36"/>
                <a:gd name="T24" fmla="*/ 97 w 97"/>
                <a:gd name="T25" fmla="*/ 3 h 36"/>
                <a:gd name="T26" fmla="*/ 97 w 97"/>
                <a:gd name="T27" fmla="*/ 0 h 36"/>
                <a:gd name="T28" fmla="*/ 91 w 97"/>
                <a:gd name="T29" fmla="*/ 2 h 36"/>
                <a:gd name="T30" fmla="*/ 70 w 97"/>
                <a:gd name="T31" fmla="*/ 12 h 36"/>
                <a:gd name="T32" fmla="*/ 49 w 97"/>
                <a:gd name="T33"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 h="36">
                  <a:moveTo>
                    <a:pt x="49" y="15"/>
                  </a:moveTo>
                  <a:lnTo>
                    <a:pt x="27" y="12"/>
                  </a:lnTo>
                  <a:lnTo>
                    <a:pt x="8" y="2"/>
                  </a:lnTo>
                  <a:lnTo>
                    <a:pt x="1" y="0"/>
                  </a:lnTo>
                  <a:lnTo>
                    <a:pt x="0" y="3"/>
                  </a:lnTo>
                  <a:lnTo>
                    <a:pt x="1" y="13"/>
                  </a:lnTo>
                  <a:lnTo>
                    <a:pt x="15" y="28"/>
                  </a:lnTo>
                  <a:lnTo>
                    <a:pt x="35" y="34"/>
                  </a:lnTo>
                  <a:lnTo>
                    <a:pt x="49" y="36"/>
                  </a:lnTo>
                  <a:lnTo>
                    <a:pt x="63" y="34"/>
                  </a:lnTo>
                  <a:lnTo>
                    <a:pt x="82" y="28"/>
                  </a:lnTo>
                  <a:lnTo>
                    <a:pt x="96" y="13"/>
                  </a:lnTo>
                  <a:lnTo>
                    <a:pt x="97" y="3"/>
                  </a:lnTo>
                  <a:lnTo>
                    <a:pt x="97" y="0"/>
                  </a:lnTo>
                  <a:lnTo>
                    <a:pt x="91" y="2"/>
                  </a:lnTo>
                  <a:lnTo>
                    <a:pt x="70" y="12"/>
                  </a:lnTo>
                  <a:lnTo>
                    <a:pt x="49" y="15"/>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52" name="Freeform 44"/>
            <p:cNvSpPr>
              <a:spLocks/>
            </p:cNvSpPr>
            <p:nvPr/>
          </p:nvSpPr>
          <p:spPr bwMode="auto">
            <a:xfrm>
              <a:off x="3992" y="3432"/>
              <a:ext cx="111" cy="18"/>
            </a:xfrm>
            <a:custGeom>
              <a:avLst/>
              <a:gdLst>
                <a:gd name="T0" fmla="*/ 223 w 445"/>
                <a:gd name="T1" fmla="*/ 45 h 73"/>
                <a:gd name="T2" fmla="*/ 172 w 445"/>
                <a:gd name="T3" fmla="*/ 43 h 73"/>
                <a:gd name="T4" fmla="*/ 90 w 445"/>
                <a:gd name="T5" fmla="*/ 28 h 73"/>
                <a:gd name="T6" fmla="*/ 33 w 445"/>
                <a:gd name="T7" fmla="*/ 10 h 73"/>
                <a:gd name="T8" fmla="*/ 3 w 445"/>
                <a:gd name="T9" fmla="*/ 0 h 73"/>
                <a:gd name="T10" fmla="*/ 0 w 445"/>
                <a:gd name="T11" fmla="*/ 3 h 73"/>
                <a:gd name="T12" fmla="*/ 2 w 445"/>
                <a:gd name="T13" fmla="*/ 10 h 73"/>
                <a:gd name="T14" fmla="*/ 21 w 445"/>
                <a:gd name="T15" fmla="*/ 31 h 73"/>
                <a:gd name="T16" fmla="*/ 71 w 445"/>
                <a:gd name="T17" fmla="*/ 55 h 73"/>
                <a:gd name="T18" fmla="*/ 134 w 445"/>
                <a:gd name="T19" fmla="*/ 69 h 73"/>
                <a:gd name="T20" fmla="*/ 189 w 445"/>
                <a:gd name="T21" fmla="*/ 73 h 73"/>
                <a:gd name="T22" fmla="*/ 223 w 445"/>
                <a:gd name="T23" fmla="*/ 73 h 73"/>
                <a:gd name="T24" fmla="*/ 256 w 445"/>
                <a:gd name="T25" fmla="*/ 73 h 73"/>
                <a:gd name="T26" fmla="*/ 311 w 445"/>
                <a:gd name="T27" fmla="*/ 69 h 73"/>
                <a:gd name="T28" fmla="*/ 374 w 445"/>
                <a:gd name="T29" fmla="*/ 55 h 73"/>
                <a:gd name="T30" fmla="*/ 424 w 445"/>
                <a:gd name="T31" fmla="*/ 31 h 73"/>
                <a:gd name="T32" fmla="*/ 443 w 445"/>
                <a:gd name="T33" fmla="*/ 10 h 73"/>
                <a:gd name="T34" fmla="*/ 445 w 445"/>
                <a:gd name="T35" fmla="*/ 3 h 73"/>
                <a:gd name="T36" fmla="*/ 442 w 445"/>
                <a:gd name="T37" fmla="*/ 0 h 73"/>
                <a:gd name="T38" fmla="*/ 412 w 445"/>
                <a:gd name="T39" fmla="*/ 10 h 73"/>
                <a:gd name="T40" fmla="*/ 355 w 445"/>
                <a:gd name="T41" fmla="*/ 28 h 73"/>
                <a:gd name="T42" fmla="*/ 273 w 445"/>
                <a:gd name="T43" fmla="*/ 43 h 73"/>
                <a:gd name="T44" fmla="*/ 223 w 445"/>
                <a:gd name="T45"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73">
                  <a:moveTo>
                    <a:pt x="223" y="45"/>
                  </a:moveTo>
                  <a:lnTo>
                    <a:pt x="172" y="43"/>
                  </a:lnTo>
                  <a:lnTo>
                    <a:pt x="90" y="28"/>
                  </a:lnTo>
                  <a:lnTo>
                    <a:pt x="33" y="10"/>
                  </a:lnTo>
                  <a:lnTo>
                    <a:pt x="3" y="0"/>
                  </a:lnTo>
                  <a:lnTo>
                    <a:pt x="0" y="3"/>
                  </a:lnTo>
                  <a:lnTo>
                    <a:pt x="2" y="10"/>
                  </a:lnTo>
                  <a:lnTo>
                    <a:pt x="21" y="31"/>
                  </a:lnTo>
                  <a:lnTo>
                    <a:pt x="71" y="55"/>
                  </a:lnTo>
                  <a:lnTo>
                    <a:pt x="134" y="69"/>
                  </a:lnTo>
                  <a:lnTo>
                    <a:pt x="189" y="73"/>
                  </a:lnTo>
                  <a:lnTo>
                    <a:pt x="223" y="73"/>
                  </a:lnTo>
                  <a:lnTo>
                    <a:pt x="256" y="73"/>
                  </a:lnTo>
                  <a:lnTo>
                    <a:pt x="311" y="69"/>
                  </a:lnTo>
                  <a:lnTo>
                    <a:pt x="374" y="55"/>
                  </a:lnTo>
                  <a:lnTo>
                    <a:pt x="424" y="31"/>
                  </a:lnTo>
                  <a:lnTo>
                    <a:pt x="443" y="10"/>
                  </a:lnTo>
                  <a:lnTo>
                    <a:pt x="445" y="3"/>
                  </a:lnTo>
                  <a:lnTo>
                    <a:pt x="442" y="0"/>
                  </a:lnTo>
                  <a:lnTo>
                    <a:pt x="412" y="10"/>
                  </a:lnTo>
                  <a:lnTo>
                    <a:pt x="355" y="28"/>
                  </a:lnTo>
                  <a:lnTo>
                    <a:pt x="273" y="43"/>
                  </a:lnTo>
                  <a:lnTo>
                    <a:pt x="223" y="45"/>
                  </a:lnTo>
                  <a:close/>
                </a:path>
              </a:pathLst>
            </a:custGeom>
            <a:solidFill>
              <a:srgbClr val="F79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53" name="Freeform 45"/>
            <p:cNvSpPr>
              <a:spLocks/>
            </p:cNvSpPr>
            <p:nvPr/>
          </p:nvSpPr>
          <p:spPr bwMode="auto">
            <a:xfrm>
              <a:off x="3890" y="3353"/>
              <a:ext cx="60" cy="60"/>
            </a:xfrm>
            <a:custGeom>
              <a:avLst/>
              <a:gdLst>
                <a:gd name="T0" fmla="*/ 241 w 241"/>
                <a:gd name="T1" fmla="*/ 121 h 241"/>
                <a:gd name="T2" fmla="*/ 239 w 241"/>
                <a:gd name="T3" fmla="*/ 145 h 241"/>
                <a:gd name="T4" fmla="*/ 221 w 241"/>
                <a:gd name="T5" fmla="*/ 188 h 241"/>
                <a:gd name="T6" fmla="*/ 188 w 241"/>
                <a:gd name="T7" fmla="*/ 221 h 241"/>
                <a:gd name="T8" fmla="*/ 145 w 241"/>
                <a:gd name="T9" fmla="*/ 240 h 241"/>
                <a:gd name="T10" fmla="*/ 121 w 241"/>
                <a:gd name="T11" fmla="*/ 241 h 241"/>
                <a:gd name="T12" fmla="*/ 96 w 241"/>
                <a:gd name="T13" fmla="*/ 240 h 241"/>
                <a:gd name="T14" fmla="*/ 53 w 241"/>
                <a:gd name="T15" fmla="*/ 221 h 241"/>
                <a:gd name="T16" fmla="*/ 21 w 241"/>
                <a:gd name="T17" fmla="*/ 188 h 241"/>
                <a:gd name="T18" fmla="*/ 2 w 241"/>
                <a:gd name="T19" fmla="*/ 145 h 241"/>
                <a:gd name="T20" fmla="*/ 0 w 241"/>
                <a:gd name="T21" fmla="*/ 121 h 241"/>
                <a:gd name="T22" fmla="*/ 2 w 241"/>
                <a:gd name="T23" fmla="*/ 96 h 241"/>
                <a:gd name="T24" fmla="*/ 21 w 241"/>
                <a:gd name="T25" fmla="*/ 53 h 241"/>
                <a:gd name="T26" fmla="*/ 53 w 241"/>
                <a:gd name="T27" fmla="*/ 20 h 241"/>
                <a:gd name="T28" fmla="*/ 96 w 241"/>
                <a:gd name="T29" fmla="*/ 3 h 241"/>
                <a:gd name="T30" fmla="*/ 121 w 241"/>
                <a:gd name="T31" fmla="*/ 0 h 241"/>
                <a:gd name="T32" fmla="*/ 145 w 241"/>
                <a:gd name="T33" fmla="*/ 3 h 241"/>
                <a:gd name="T34" fmla="*/ 188 w 241"/>
                <a:gd name="T35" fmla="*/ 20 h 241"/>
                <a:gd name="T36" fmla="*/ 221 w 241"/>
                <a:gd name="T37" fmla="*/ 53 h 241"/>
                <a:gd name="T38" fmla="*/ 239 w 241"/>
                <a:gd name="T39" fmla="*/ 96 h 241"/>
                <a:gd name="T40" fmla="*/ 241 w 241"/>
                <a:gd name="T41" fmla="*/ 12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1" h="241">
                  <a:moveTo>
                    <a:pt x="241" y="121"/>
                  </a:moveTo>
                  <a:lnTo>
                    <a:pt x="239" y="145"/>
                  </a:lnTo>
                  <a:lnTo>
                    <a:pt x="221" y="188"/>
                  </a:lnTo>
                  <a:lnTo>
                    <a:pt x="188" y="221"/>
                  </a:lnTo>
                  <a:lnTo>
                    <a:pt x="145" y="240"/>
                  </a:lnTo>
                  <a:lnTo>
                    <a:pt x="121" y="241"/>
                  </a:lnTo>
                  <a:lnTo>
                    <a:pt x="96" y="240"/>
                  </a:lnTo>
                  <a:lnTo>
                    <a:pt x="53" y="221"/>
                  </a:lnTo>
                  <a:lnTo>
                    <a:pt x="21" y="188"/>
                  </a:lnTo>
                  <a:lnTo>
                    <a:pt x="2" y="145"/>
                  </a:lnTo>
                  <a:lnTo>
                    <a:pt x="0" y="121"/>
                  </a:lnTo>
                  <a:lnTo>
                    <a:pt x="2" y="96"/>
                  </a:lnTo>
                  <a:lnTo>
                    <a:pt x="21" y="53"/>
                  </a:lnTo>
                  <a:lnTo>
                    <a:pt x="53" y="20"/>
                  </a:lnTo>
                  <a:lnTo>
                    <a:pt x="96" y="3"/>
                  </a:lnTo>
                  <a:lnTo>
                    <a:pt x="121" y="0"/>
                  </a:lnTo>
                  <a:lnTo>
                    <a:pt x="145" y="3"/>
                  </a:lnTo>
                  <a:lnTo>
                    <a:pt x="188" y="20"/>
                  </a:lnTo>
                  <a:lnTo>
                    <a:pt x="221" y="53"/>
                  </a:lnTo>
                  <a:lnTo>
                    <a:pt x="239" y="96"/>
                  </a:lnTo>
                  <a:lnTo>
                    <a:pt x="241" y="121"/>
                  </a:lnTo>
                  <a:close/>
                </a:path>
              </a:pathLst>
            </a:custGeom>
            <a:solidFill>
              <a:srgbClr val="F9A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54" name="Freeform 46"/>
            <p:cNvSpPr>
              <a:spLocks/>
            </p:cNvSpPr>
            <p:nvPr/>
          </p:nvSpPr>
          <p:spPr bwMode="auto">
            <a:xfrm>
              <a:off x="4149" y="3353"/>
              <a:ext cx="61" cy="60"/>
            </a:xfrm>
            <a:custGeom>
              <a:avLst/>
              <a:gdLst>
                <a:gd name="T0" fmla="*/ 241 w 241"/>
                <a:gd name="T1" fmla="*/ 121 h 241"/>
                <a:gd name="T2" fmla="*/ 239 w 241"/>
                <a:gd name="T3" fmla="*/ 145 h 241"/>
                <a:gd name="T4" fmla="*/ 221 w 241"/>
                <a:gd name="T5" fmla="*/ 188 h 241"/>
                <a:gd name="T6" fmla="*/ 188 w 241"/>
                <a:gd name="T7" fmla="*/ 221 h 241"/>
                <a:gd name="T8" fmla="*/ 145 w 241"/>
                <a:gd name="T9" fmla="*/ 240 h 241"/>
                <a:gd name="T10" fmla="*/ 121 w 241"/>
                <a:gd name="T11" fmla="*/ 241 h 241"/>
                <a:gd name="T12" fmla="*/ 96 w 241"/>
                <a:gd name="T13" fmla="*/ 240 h 241"/>
                <a:gd name="T14" fmla="*/ 53 w 241"/>
                <a:gd name="T15" fmla="*/ 221 h 241"/>
                <a:gd name="T16" fmla="*/ 21 w 241"/>
                <a:gd name="T17" fmla="*/ 188 h 241"/>
                <a:gd name="T18" fmla="*/ 2 w 241"/>
                <a:gd name="T19" fmla="*/ 145 h 241"/>
                <a:gd name="T20" fmla="*/ 0 w 241"/>
                <a:gd name="T21" fmla="*/ 121 h 241"/>
                <a:gd name="T22" fmla="*/ 2 w 241"/>
                <a:gd name="T23" fmla="*/ 96 h 241"/>
                <a:gd name="T24" fmla="*/ 21 w 241"/>
                <a:gd name="T25" fmla="*/ 53 h 241"/>
                <a:gd name="T26" fmla="*/ 53 w 241"/>
                <a:gd name="T27" fmla="*/ 20 h 241"/>
                <a:gd name="T28" fmla="*/ 96 w 241"/>
                <a:gd name="T29" fmla="*/ 3 h 241"/>
                <a:gd name="T30" fmla="*/ 121 w 241"/>
                <a:gd name="T31" fmla="*/ 0 h 241"/>
                <a:gd name="T32" fmla="*/ 145 w 241"/>
                <a:gd name="T33" fmla="*/ 3 h 241"/>
                <a:gd name="T34" fmla="*/ 188 w 241"/>
                <a:gd name="T35" fmla="*/ 20 h 241"/>
                <a:gd name="T36" fmla="*/ 221 w 241"/>
                <a:gd name="T37" fmla="*/ 53 h 241"/>
                <a:gd name="T38" fmla="*/ 239 w 241"/>
                <a:gd name="T39" fmla="*/ 96 h 241"/>
                <a:gd name="T40" fmla="*/ 241 w 241"/>
                <a:gd name="T41" fmla="*/ 12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1" h="241">
                  <a:moveTo>
                    <a:pt x="241" y="121"/>
                  </a:moveTo>
                  <a:lnTo>
                    <a:pt x="239" y="145"/>
                  </a:lnTo>
                  <a:lnTo>
                    <a:pt x="221" y="188"/>
                  </a:lnTo>
                  <a:lnTo>
                    <a:pt x="188" y="221"/>
                  </a:lnTo>
                  <a:lnTo>
                    <a:pt x="145" y="240"/>
                  </a:lnTo>
                  <a:lnTo>
                    <a:pt x="121" y="241"/>
                  </a:lnTo>
                  <a:lnTo>
                    <a:pt x="96" y="240"/>
                  </a:lnTo>
                  <a:lnTo>
                    <a:pt x="53" y="221"/>
                  </a:lnTo>
                  <a:lnTo>
                    <a:pt x="21" y="188"/>
                  </a:lnTo>
                  <a:lnTo>
                    <a:pt x="2" y="145"/>
                  </a:lnTo>
                  <a:lnTo>
                    <a:pt x="0" y="121"/>
                  </a:lnTo>
                  <a:lnTo>
                    <a:pt x="2" y="96"/>
                  </a:lnTo>
                  <a:lnTo>
                    <a:pt x="21" y="53"/>
                  </a:lnTo>
                  <a:lnTo>
                    <a:pt x="53" y="20"/>
                  </a:lnTo>
                  <a:lnTo>
                    <a:pt x="96" y="3"/>
                  </a:lnTo>
                  <a:lnTo>
                    <a:pt x="121" y="0"/>
                  </a:lnTo>
                  <a:lnTo>
                    <a:pt x="145" y="3"/>
                  </a:lnTo>
                  <a:lnTo>
                    <a:pt x="188" y="20"/>
                  </a:lnTo>
                  <a:lnTo>
                    <a:pt x="221" y="53"/>
                  </a:lnTo>
                  <a:lnTo>
                    <a:pt x="239" y="96"/>
                  </a:lnTo>
                  <a:lnTo>
                    <a:pt x="241" y="121"/>
                  </a:lnTo>
                  <a:close/>
                </a:path>
              </a:pathLst>
            </a:custGeom>
            <a:solidFill>
              <a:srgbClr val="F9A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55" name="Freeform 47"/>
            <p:cNvSpPr>
              <a:spLocks/>
            </p:cNvSpPr>
            <p:nvPr/>
          </p:nvSpPr>
          <p:spPr bwMode="auto">
            <a:xfrm>
              <a:off x="3817" y="3550"/>
              <a:ext cx="231" cy="133"/>
            </a:xfrm>
            <a:custGeom>
              <a:avLst/>
              <a:gdLst>
                <a:gd name="T0" fmla="*/ 923 w 923"/>
                <a:gd name="T1" fmla="*/ 0 h 532"/>
                <a:gd name="T2" fmla="*/ 923 w 923"/>
                <a:gd name="T3" fmla="*/ 532 h 532"/>
                <a:gd name="T4" fmla="*/ 0 w 923"/>
                <a:gd name="T5" fmla="*/ 532 h 532"/>
                <a:gd name="T6" fmla="*/ 1 w 923"/>
                <a:gd name="T7" fmla="*/ 511 h 532"/>
                <a:gd name="T8" fmla="*/ 10 w 923"/>
                <a:gd name="T9" fmla="*/ 468 h 532"/>
                <a:gd name="T10" fmla="*/ 30 w 923"/>
                <a:gd name="T11" fmla="*/ 425 h 532"/>
                <a:gd name="T12" fmla="*/ 58 w 923"/>
                <a:gd name="T13" fmla="*/ 380 h 532"/>
                <a:gd name="T14" fmla="*/ 94 w 923"/>
                <a:gd name="T15" fmla="*/ 335 h 532"/>
                <a:gd name="T16" fmla="*/ 138 w 923"/>
                <a:gd name="T17" fmla="*/ 291 h 532"/>
                <a:gd name="T18" fmla="*/ 190 w 923"/>
                <a:gd name="T19" fmla="*/ 246 h 532"/>
                <a:gd name="T20" fmla="*/ 248 w 923"/>
                <a:gd name="T21" fmla="*/ 204 h 532"/>
                <a:gd name="T22" fmla="*/ 312 w 923"/>
                <a:gd name="T23" fmla="*/ 166 h 532"/>
                <a:gd name="T24" fmla="*/ 380 w 923"/>
                <a:gd name="T25" fmla="*/ 128 h 532"/>
                <a:gd name="T26" fmla="*/ 455 w 923"/>
                <a:gd name="T27" fmla="*/ 95 h 532"/>
                <a:gd name="T28" fmla="*/ 533 w 923"/>
                <a:gd name="T29" fmla="*/ 66 h 532"/>
                <a:gd name="T30" fmla="*/ 615 w 923"/>
                <a:gd name="T31" fmla="*/ 41 h 532"/>
                <a:gd name="T32" fmla="*/ 700 w 923"/>
                <a:gd name="T33" fmla="*/ 21 h 532"/>
                <a:gd name="T34" fmla="*/ 788 w 923"/>
                <a:gd name="T35" fmla="*/ 7 h 532"/>
                <a:gd name="T36" fmla="*/ 877 w 923"/>
                <a:gd name="T37" fmla="*/ 0 h 532"/>
                <a:gd name="T38" fmla="*/ 923 w 923"/>
                <a:gd name="T39"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3" h="532">
                  <a:moveTo>
                    <a:pt x="923" y="0"/>
                  </a:moveTo>
                  <a:lnTo>
                    <a:pt x="923" y="532"/>
                  </a:lnTo>
                  <a:lnTo>
                    <a:pt x="0" y="532"/>
                  </a:lnTo>
                  <a:lnTo>
                    <a:pt x="1" y="511"/>
                  </a:lnTo>
                  <a:lnTo>
                    <a:pt x="10" y="468"/>
                  </a:lnTo>
                  <a:lnTo>
                    <a:pt x="30" y="425"/>
                  </a:lnTo>
                  <a:lnTo>
                    <a:pt x="58" y="380"/>
                  </a:lnTo>
                  <a:lnTo>
                    <a:pt x="94" y="335"/>
                  </a:lnTo>
                  <a:lnTo>
                    <a:pt x="138" y="291"/>
                  </a:lnTo>
                  <a:lnTo>
                    <a:pt x="190" y="246"/>
                  </a:lnTo>
                  <a:lnTo>
                    <a:pt x="248" y="204"/>
                  </a:lnTo>
                  <a:lnTo>
                    <a:pt x="312" y="166"/>
                  </a:lnTo>
                  <a:lnTo>
                    <a:pt x="380" y="128"/>
                  </a:lnTo>
                  <a:lnTo>
                    <a:pt x="455" y="95"/>
                  </a:lnTo>
                  <a:lnTo>
                    <a:pt x="533" y="66"/>
                  </a:lnTo>
                  <a:lnTo>
                    <a:pt x="615" y="41"/>
                  </a:lnTo>
                  <a:lnTo>
                    <a:pt x="700" y="21"/>
                  </a:lnTo>
                  <a:lnTo>
                    <a:pt x="788" y="7"/>
                  </a:lnTo>
                  <a:lnTo>
                    <a:pt x="877" y="0"/>
                  </a:lnTo>
                  <a:lnTo>
                    <a:pt x="923" y="0"/>
                  </a:lnTo>
                  <a:close/>
                </a:path>
              </a:pathLst>
            </a:custGeom>
            <a:solidFill>
              <a:srgbClr val="46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56" name="Freeform 48"/>
            <p:cNvSpPr>
              <a:spLocks/>
            </p:cNvSpPr>
            <p:nvPr/>
          </p:nvSpPr>
          <p:spPr bwMode="auto">
            <a:xfrm>
              <a:off x="4048" y="3550"/>
              <a:ext cx="230" cy="133"/>
            </a:xfrm>
            <a:custGeom>
              <a:avLst/>
              <a:gdLst>
                <a:gd name="T0" fmla="*/ 0 w 923"/>
                <a:gd name="T1" fmla="*/ 0 h 532"/>
                <a:gd name="T2" fmla="*/ 0 w 923"/>
                <a:gd name="T3" fmla="*/ 532 h 532"/>
                <a:gd name="T4" fmla="*/ 923 w 923"/>
                <a:gd name="T5" fmla="*/ 532 h 532"/>
                <a:gd name="T6" fmla="*/ 923 w 923"/>
                <a:gd name="T7" fmla="*/ 511 h 532"/>
                <a:gd name="T8" fmla="*/ 912 w 923"/>
                <a:gd name="T9" fmla="*/ 468 h 532"/>
                <a:gd name="T10" fmla="*/ 892 w 923"/>
                <a:gd name="T11" fmla="*/ 425 h 532"/>
                <a:gd name="T12" fmla="*/ 864 w 923"/>
                <a:gd name="T13" fmla="*/ 380 h 532"/>
                <a:gd name="T14" fmla="*/ 828 w 923"/>
                <a:gd name="T15" fmla="*/ 335 h 532"/>
                <a:gd name="T16" fmla="*/ 784 w 923"/>
                <a:gd name="T17" fmla="*/ 291 h 532"/>
                <a:gd name="T18" fmla="*/ 732 w 923"/>
                <a:gd name="T19" fmla="*/ 246 h 532"/>
                <a:gd name="T20" fmla="*/ 674 w 923"/>
                <a:gd name="T21" fmla="*/ 204 h 532"/>
                <a:gd name="T22" fmla="*/ 611 w 923"/>
                <a:gd name="T23" fmla="*/ 166 h 532"/>
                <a:gd name="T24" fmla="*/ 542 w 923"/>
                <a:gd name="T25" fmla="*/ 128 h 532"/>
                <a:gd name="T26" fmla="*/ 468 w 923"/>
                <a:gd name="T27" fmla="*/ 95 h 532"/>
                <a:gd name="T28" fmla="*/ 389 w 923"/>
                <a:gd name="T29" fmla="*/ 66 h 532"/>
                <a:gd name="T30" fmla="*/ 307 w 923"/>
                <a:gd name="T31" fmla="*/ 41 h 532"/>
                <a:gd name="T32" fmla="*/ 222 w 923"/>
                <a:gd name="T33" fmla="*/ 21 h 532"/>
                <a:gd name="T34" fmla="*/ 134 w 923"/>
                <a:gd name="T35" fmla="*/ 7 h 532"/>
                <a:gd name="T36" fmla="*/ 45 w 923"/>
                <a:gd name="T37" fmla="*/ 0 h 532"/>
                <a:gd name="T38" fmla="*/ 0 w 923"/>
                <a:gd name="T39"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3" h="532">
                  <a:moveTo>
                    <a:pt x="0" y="0"/>
                  </a:moveTo>
                  <a:lnTo>
                    <a:pt x="0" y="532"/>
                  </a:lnTo>
                  <a:lnTo>
                    <a:pt x="923" y="532"/>
                  </a:lnTo>
                  <a:lnTo>
                    <a:pt x="923" y="511"/>
                  </a:lnTo>
                  <a:lnTo>
                    <a:pt x="912" y="468"/>
                  </a:lnTo>
                  <a:lnTo>
                    <a:pt x="892" y="425"/>
                  </a:lnTo>
                  <a:lnTo>
                    <a:pt x="864" y="380"/>
                  </a:lnTo>
                  <a:lnTo>
                    <a:pt x="828" y="335"/>
                  </a:lnTo>
                  <a:lnTo>
                    <a:pt x="784" y="291"/>
                  </a:lnTo>
                  <a:lnTo>
                    <a:pt x="732" y="246"/>
                  </a:lnTo>
                  <a:lnTo>
                    <a:pt x="674" y="204"/>
                  </a:lnTo>
                  <a:lnTo>
                    <a:pt x="611" y="166"/>
                  </a:lnTo>
                  <a:lnTo>
                    <a:pt x="542" y="128"/>
                  </a:lnTo>
                  <a:lnTo>
                    <a:pt x="468" y="95"/>
                  </a:lnTo>
                  <a:lnTo>
                    <a:pt x="389" y="66"/>
                  </a:lnTo>
                  <a:lnTo>
                    <a:pt x="307" y="41"/>
                  </a:lnTo>
                  <a:lnTo>
                    <a:pt x="222" y="21"/>
                  </a:lnTo>
                  <a:lnTo>
                    <a:pt x="134" y="7"/>
                  </a:lnTo>
                  <a:lnTo>
                    <a:pt x="45" y="0"/>
                  </a:lnTo>
                  <a:lnTo>
                    <a:pt x="0" y="0"/>
                  </a:lnTo>
                  <a:close/>
                </a:path>
              </a:pathLst>
            </a:custGeom>
            <a:solidFill>
              <a:srgbClr val="46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57" name="Freeform 49"/>
            <p:cNvSpPr>
              <a:spLocks/>
            </p:cNvSpPr>
            <p:nvPr/>
          </p:nvSpPr>
          <p:spPr bwMode="auto">
            <a:xfrm>
              <a:off x="3951" y="3550"/>
              <a:ext cx="97" cy="127"/>
            </a:xfrm>
            <a:custGeom>
              <a:avLst/>
              <a:gdLst>
                <a:gd name="T0" fmla="*/ 385 w 385"/>
                <a:gd name="T1" fmla="*/ 507 h 507"/>
                <a:gd name="T2" fmla="*/ 385 w 385"/>
                <a:gd name="T3" fmla="*/ 0 h 507"/>
                <a:gd name="T4" fmla="*/ 334 w 385"/>
                <a:gd name="T5" fmla="*/ 1 h 507"/>
                <a:gd name="T6" fmla="*/ 235 w 385"/>
                <a:gd name="T7" fmla="*/ 10 h 507"/>
                <a:gd name="T8" fmla="*/ 138 w 385"/>
                <a:gd name="T9" fmla="*/ 27 h 507"/>
                <a:gd name="T10" fmla="*/ 45 w 385"/>
                <a:gd name="T11" fmla="*/ 50 h 507"/>
                <a:gd name="T12" fmla="*/ 0 w 385"/>
                <a:gd name="T13" fmla="*/ 64 h 507"/>
                <a:gd name="T14" fmla="*/ 385 w 385"/>
                <a:gd name="T15" fmla="*/ 507 h 5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5" h="507">
                  <a:moveTo>
                    <a:pt x="385" y="507"/>
                  </a:moveTo>
                  <a:lnTo>
                    <a:pt x="385" y="0"/>
                  </a:lnTo>
                  <a:lnTo>
                    <a:pt x="334" y="1"/>
                  </a:lnTo>
                  <a:lnTo>
                    <a:pt x="235" y="10"/>
                  </a:lnTo>
                  <a:lnTo>
                    <a:pt x="138" y="27"/>
                  </a:lnTo>
                  <a:lnTo>
                    <a:pt x="45" y="50"/>
                  </a:lnTo>
                  <a:lnTo>
                    <a:pt x="0" y="64"/>
                  </a:lnTo>
                  <a:lnTo>
                    <a:pt x="385" y="50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58" name="Freeform 50"/>
            <p:cNvSpPr>
              <a:spLocks/>
            </p:cNvSpPr>
            <p:nvPr/>
          </p:nvSpPr>
          <p:spPr bwMode="auto">
            <a:xfrm>
              <a:off x="4048" y="3550"/>
              <a:ext cx="96" cy="127"/>
            </a:xfrm>
            <a:custGeom>
              <a:avLst/>
              <a:gdLst>
                <a:gd name="T0" fmla="*/ 0 w 385"/>
                <a:gd name="T1" fmla="*/ 507 h 507"/>
                <a:gd name="T2" fmla="*/ 0 w 385"/>
                <a:gd name="T3" fmla="*/ 0 h 507"/>
                <a:gd name="T4" fmla="*/ 50 w 385"/>
                <a:gd name="T5" fmla="*/ 1 h 507"/>
                <a:gd name="T6" fmla="*/ 149 w 385"/>
                <a:gd name="T7" fmla="*/ 10 h 507"/>
                <a:gd name="T8" fmla="*/ 246 w 385"/>
                <a:gd name="T9" fmla="*/ 27 h 507"/>
                <a:gd name="T10" fmla="*/ 340 w 385"/>
                <a:gd name="T11" fmla="*/ 50 h 507"/>
                <a:gd name="T12" fmla="*/ 385 w 385"/>
                <a:gd name="T13" fmla="*/ 64 h 507"/>
                <a:gd name="T14" fmla="*/ 0 w 385"/>
                <a:gd name="T15" fmla="*/ 507 h 5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5" h="507">
                  <a:moveTo>
                    <a:pt x="0" y="507"/>
                  </a:moveTo>
                  <a:lnTo>
                    <a:pt x="0" y="0"/>
                  </a:lnTo>
                  <a:lnTo>
                    <a:pt x="50" y="1"/>
                  </a:lnTo>
                  <a:lnTo>
                    <a:pt x="149" y="10"/>
                  </a:lnTo>
                  <a:lnTo>
                    <a:pt x="246" y="27"/>
                  </a:lnTo>
                  <a:lnTo>
                    <a:pt x="340" y="50"/>
                  </a:lnTo>
                  <a:lnTo>
                    <a:pt x="385" y="64"/>
                  </a:lnTo>
                  <a:lnTo>
                    <a:pt x="0" y="50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59" name="Freeform 51"/>
            <p:cNvSpPr>
              <a:spLocks/>
            </p:cNvSpPr>
            <p:nvPr/>
          </p:nvSpPr>
          <p:spPr bwMode="auto">
            <a:xfrm>
              <a:off x="3976" y="3550"/>
              <a:ext cx="143" cy="69"/>
            </a:xfrm>
            <a:custGeom>
              <a:avLst/>
              <a:gdLst>
                <a:gd name="T0" fmla="*/ 285 w 570"/>
                <a:gd name="T1" fmla="*/ 0 h 277"/>
                <a:gd name="T2" fmla="*/ 211 w 570"/>
                <a:gd name="T3" fmla="*/ 1 h 277"/>
                <a:gd name="T4" fmla="*/ 68 w 570"/>
                <a:gd name="T5" fmla="*/ 20 h 277"/>
                <a:gd name="T6" fmla="*/ 0 w 570"/>
                <a:gd name="T7" fmla="*/ 35 h 277"/>
                <a:gd name="T8" fmla="*/ 5 w 570"/>
                <a:gd name="T9" fmla="*/ 68 h 277"/>
                <a:gd name="T10" fmla="*/ 26 w 570"/>
                <a:gd name="T11" fmla="*/ 127 h 277"/>
                <a:gd name="T12" fmla="*/ 50 w 570"/>
                <a:gd name="T13" fmla="*/ 167 h 277"/>
                <a:gd name="T14" fmla="*/ 81 w 570"/>
                <a:gd name="T15" fmla="*/ 204 h 277"/>
                <a:gd name="T16" fmla="*/ 123 w 570"/>
                <a:gd name="T17" fmla="*/ 237 h 277"/>
                <a:gd name="T18" fmla="*/ 177 w 570"/>
                <a:gd name="T19" fmla="*/ 262 h 277"/>
                <a:gd name="T20" fmla="*/ 245 w 570"/>
                <a:gd name="T21" fmla="*/ 276 h 277"/>
                <a:gd name="T22" fmla="*/ 285 w 570"/>
                <a:gd name="T23" fmla="*/ 277 h 277"/>
                <a:gd name="T24" fmla="*/ 324 w 570"/>
                <a:gd name="T25" fmla="*/ 276 h 277"/>
                <a:gd name="T26" fmla="*/ 392 w 570"/>
                <a:gd name="T27" fmla="*/ 262 h 277"/>
                <a:gd name="T28" fmla="*/ 446 w 570"/>
                <a:gd name="T29" fmla="*/ 237 h 277"/>
                <a:gd name="T30" fmla="*/ 488 w 570"/>
                <a:gd name="T31" fmla="*/ 204 h 277"/>
                <a:gd name="T32" fmla="*/ 520 w 570"/>
                <a:gd name="T33" fmla="*/ 167 h 277"/>
                <a:gd name="T34" fmla="*/ 543 w 570"/>
                <a:gd name="T35" fmla="*/ 127 h 277"/>
                <a:gd name="T36" fmla="*/ 564 w 570"/>
                <a:gd name="T37" fmla="*/ 68 h 277"/>
                <a:gd name="T38" fmla="*/ 570 w 570"/>
                <a:gd name="T39" fmla="*/ 35 h 277"/>
                <a:gd name="T40" fmla="*/ 501 w 570"/>
                <a:gd name="T41" fmla="*/ 20 h 277"/>
                <a:gd name="T42" fmla="*/ 358 w 570"/>
                <a:gd name="T43" fmla="*/ 1 h 277"/>
                <a:gd name="T44" fmla="*/ 285 w 570"/>
                <a:gd name="T45"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0" h="277">
                  <a:moveTo>
                    <a:pt x="285" y="0"/>
                  </a:moveTo>
                  <a:lnTo>
                    <a:pt x="211" y="1"/>
                  </a:lnTo>
                  <a:lnTo>
                    <a:pt x="68" y="20"/>
                  </a:lnTo>
                  <a:lnTo>
                    <a:pt x="0" y="35"/>
                  </a:lnTo>
                  <a:lnTo>
                    <a:pt x="5" y="68"/>
                  </a:lnTo>
                  <a:lnTo>
                    <a:pt x="26" y="127"/>
                  </a:lnTo>
                  <a:lnTo>
                    <a:pt x="50" y="167"/>
                  </a:lnTo>
                  <a:lnTo>
                    <a:pt x="81" y="204"/>
                  </a:lnTo>
                  <a:lnTo>
                    <a:pt x="123" y="237"/>
                  </a:lnTo>
                  <a:lnTo>
                    <a:pt x="177" y="262"/>
                  </a:lnTo>
                  <a:lnTo>
                    <a:pt x="245" y="276"/>
                  </a:lnTo>
                  <a:lnTo>
                    <a:pt x="285" y="277"/>
                  </a:lnTo>
                  <a:lnTo>
                    <a:pt x="324" y="276"/>
                  </a:lnTo>
                  <a:lnTo>
                    <a:pt x="392" y="262"/>
                  </a:lnTo>
                  <a:lnTo>
                    <a:pt x="446" y="237"/>
                  </a:lnTo>
                  <a:lnTo>
                    <a:pt x="488" y="204"/>
                  </a:lnTo>
                  <a:lnTo>
                    <a:pt x="520" y="167"/>
                  </a:lnTo>
                  <a:lnTo>
                    <a:pt x="543" y="127"/>
                  </a:lnTo>
                  <a:lnTo>
                    <a:pt x="564" y="68"/>
                  </a:lnTo>
                  <a:lnTo>
                    <a:pt x="570" y="35"/>
                  </a:lnTo>
                  <a:lnTo>
                    <a:pt x="501" y="20"/>
                  </a:lnTo>
                  <a:lnTo>
                    <a:pt x="358" y="1"/>
                  </a:lnTo>
                  <a:lnTo>
                    <a:pt x="285"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0" name="Freeform 52"/>
            <p:cNvSpPr>
              <a:spLocks/>
            </p:cNvSpPr>
            <p:nvPr/>
          </p:nvSpPr>
          <p:spPr bwMode="auto">
            <a:xfrm>
              <a:off x="3995" y="3546"/>
              <a:ext cx="105" cy="56"/>
            </a:xfrm>
            <a:custGeom>
              <a:avLst/>
              <a:gdLst>
                <a:gd name="T0" fmla="*/ 0 w 421"/>
                <a:gd name="T1" fmla="*/ 35 h 225"/>
                <a:gd name="T2" fmla="*/ 0 w 421"/>
                <a:gd name="T3" fmla="*/ 41 h 225"/>
                <a:gd name="T4" fmla="*/ 6 w 421"/>
                <a:gd name="T5" fmla="*/ 79 h 225"/>
                <a:gd name="T6" fmla="*/ 17 w 421"/>
                <a:gd name="T7" fmla="*/ 113 h 225"/>
                <a:gd name="T8" fmla="*/ 37 w 421"/>
                <a:gd name="T9" fmla="*/ 148 h 225"/>
                <a:gd name="T10" fmla="*/ 68 w 421"/>
                <a:gd name="T11" fmla="*/ 182 h 225"/>
                <a:gd name="T12" fmla="*/ 113 w 421"/>
                <a:gd name="T13" fmla="*/ 209 h 225"/>
                <a:gd name="T14" fmla="*/ 173 w 421"/>
                <a:gd name="T15" fmla="*/ 224 h 225"/>
                <a:gd name="T16" fmla="*/ 211 w 421"/>
                <a:gd name="T17" fmla="*/ 225 h 225"/>
                <a:gd name="T18" fmla="*/ 248 w 421"/>
                <a:gd name="T19" fmla="*/ 224 h 225"/>
                <a:gd name="T20" fmla="*/ 310 w 421"/>
                <a:gd name="T21" fmla="*/ 209 h 225"/>
                <a:gd name="T22" fmla="*/ 354 w 421"/>
                <a:gd name="T23" fmla="*/ 182 h 225"/>
                <a:gd name="T24" fmla="*/ 385 w 421"/>
                <a:gd name="T25" fmla="*/ 148 h 225"/>
                <a:gd name="T26" fmla="*/ 404 w 421"/>
                <a:gd name="T27" fmla="*/ 113 h 225"/>
                <a:gd name="T28" fmla="*/ 415 w 421"/>
                <a:gd name="T29" fmla="*/ 79 h 225"/>
                <a:gd name="T30" fmla="*/ 421 w 421"/>
                <a:gd name="T31" fmla="*/ 41 h 225"/>
                <a:gd name="T32" fmla="*/ 421 w 421"/>
                <a:gd name="T33" fmla="*/ 35 h 225"/>
                <a:gd name="T34" fmla="*/ 415 w 421"/>
                <a:gd name="T35" fmla="*/ 33 h 225"/>
                <a:gd name="T36" fmla="*/ 344 w 421"/>
                <a:gd name="T37" fmla="*/ 14 h 225"/>
                <a:gd name="T38" fmla="*/ 256 w 421"/>
                <a:gd name="T39" fmla="*/ 2 h 225"/>
                <a:gd name="T40" fmla="*/ 188 w 421"/>
                <a:gd name="T41" fmla="*/ 0 h 225"/>
                <a:gd name="T42" fmla="*/ 114 w 421"/>
                <a:gd name="T43" fmla="*/ 5 h 225"/>
                <a:gd name="T44" fmla="*/ 39 w 421"/>
                <a:gd name="T45" fmla="*/ 21 h 225"/>
                <a:gd name="T46" fmla="*/ 0 w 421"/>
                <a:gd name="T47" fmla="*/ 3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1" h="225">
                  <a:moveTo>
                    <a:pt x="0" y="35"/>
                  </a:moveTo>
                  <a:lnTo>
                    <a:pt x="0" y="41"/>
                  </a:lnTo>
                  <a:lnTo>
                    <a:pt x="6" y="79"/>
                  </a:lnTo>
                  <a:lnTo>
                    <a:pt x="17" y="113"/>
                  </a:lnTo>
                  <a:lnTo>
                    <a:pt x="37" y="148"/>
                  </a:lnTo>
                  <a:lnTo>
                    <a:pt x="68" y="182"/>
                  </a:lnTo>
                  <a:lnTo>
                    <a:pt x="113" y="209"/>
                  </a:lnTo>
                  <a:lnTo>
                    <a:pt x="173" y="224"/>
                  </a:lnTo>
                  <a:lnTo>
                    <a:pt x="211" y="225"/>
                  </a:lnTo>
                  <a:lnTo>
                    <a:pt x="248" y="224"/>
                  </a:lnTo>
                  <a:lnTo>
                    <a:pt x="310" y="209"/>
                  </a:lnTo>
                  <a:lnTo>
                    <a:pt x="354" y="182"/>
                  </a:lnTo>
                  <a:lnTo>
                    <a:pt x="385" y="148"/>
                  </a:lnTo>
                  <a:lnTo>
                    <a:pt x="404" y="113"/>
                  </a:lnTo>
                  <a:lnTo>
                    <a:pt x="415" y="79"/>
                  </a:lnTo>
                  <a:lnTo>
                    <a:pt x="421" y="41"/>
                  </a:lnTo>
                  <a:lnTo>
                    <a:pt x="421" y="35"/>
                  </a:lnTo>
                  <a:lnTo>
                    <a:pt x="415" y="33"/>
                  </a:lnTo>
                  <a:lnTo>
                    <a:pt x="344" y="14"/>
                  </a:lnTo>
                  <a:lnTo>
                    <a:pt x="256" y="2"/>
                  </a:lnTo>
                  <a:lnTo>
                    <a:pt x="188" y="0"/>
                  </a:lnTo>
                  <a:lnTo>
                    <a:pt x="114" y="5"/>
                  </a:lnTo>
                  <a:lnTo>
                    <a:pt x="39" y="21"/>
                  </a:lnTo>
                  <a:lnTo>
                    <a:pt x="0" y="35"/>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1" name="Freeform 53"/>
            <p:cNvSpPr>
              <a:spLocks/>
            </p:cNvSpPr>
            <p:nvPr/>
          </p:nvSpPr>
          <p:spPr bwMode="auto">
            <a:xfrm>
              <a:off x="3906" y="3555"/>
              <a:ext cx="142" cy="128"/>
            </a:xfrm>
            <a:custGeom>
              <a:avLst/>
              <a:gdLst>
                <a:gd name="T0" fmla="*/ 243 w 567"/>
                <a:gd name="T1" fmla="*/ 19 h 511"/>
                <a:gd name="T2" fmla="*/ 243 w 567"/>
                <a:gd name="T3" fmla="*/ 14 h 511"/>
                <a:gd name="T4" fmla="*/ 239 w 567"/>
                <a:gd name="T5" fmla="*/ 9 h 511"/>
                <a:gd name="T6" fmla="*/ 224 w 567"/>
                <a:gd name="T7" fmla="*/ 3 h 511"/>
                <a:gd name="T8" fmla="*/ 189 w 567"/>
                <a:gd name="T9" fmla="*/ 0 h 511"/>
                <a:gd name="T10" fmla="*/ 146 w 567"/>
                <a:gd name="T11" fmla="*/ 6 h 511"/>
                <a:gd name="T12" fmla="*/ 100 w 567"/>
                <a:gd name="T13" fmla="*/ 19 h 511"/>
                <a:gd name="T14" fmla="*/ 56 w 567"/>
                <a:gd name="T15" fmla="*/ 39 h 511"/>
                <a:gd name="T16" fmla="*/ 21 w 567"/>
                <a:gd name="T17" fmla="*/ 67 h 511"/>
                <a:gd name="T18" fmla="*/ 5 w 567"/>
                <a:gd name="T19" fmla="*/ 93 h 511"/>
                <a:gd name="T20" fmla="*/ 0 w 567"/>
                <a:gd name="T21" fmla="*/ 112 h 511"/>
                <a:gd name="T22" fmla="*/ 0 w 567"/>
                <a:gd name="T23" fmla="*/ 123 h 511"/>
                <a:gd name="T24" fmla="*/ 1 w 567"/>
                <a:gd name="T25" fmla="*/ 134 h 511"/>
                <a:gd name="T26" fmla="*/ 7 w 567"/>
                <a:gd name="T27" fmla="*/ 155 h 511"/>
                <a:gd name="T28" fmla="*/ 26 w 567"/>
                <a:gd name="T29" fmla="*/ 186 h 511"/>
                <a:gd name="T30" fmla="*/ 67 w 567"/>
                <a:gd name="T31" fmla="*/ 223 h 511"/>
                <a:gd name="T32" fmla="*/ 119 w 567"/>
                <a:gd name="T33" fmla="*/ 259 h 511"/>
                <a:gd name="T34" fmla="*/ 210 w 567"/>
                <a:gd name="T35" fmla="*/ 305 h 511"/>
                <a:gd name="T36" fmla="*/ 319 w 567"/>
                <a:gd name="T37" fmla="*/ 354 h 511"/>
                <a:gd name="T38" fmla="*/ 354 w 567"/>
                <a:gd name="T39" fmla="*/ 371 h 511"/>
                <a:gd name="T40" fmla="*/ 418 w 567"/>
                <a:gd name="T41" fmla="*/ 410 h 511"/>
                <a:gd name="T42" fmla="*/ 547 w 567"/>
                <a:gd name="T43" fmla="*/ 498 h 511"/>
                <a:gd name="T44" fmla="*/ 565 w 567"/>
                <a:gd name="T45" fmla="*/ 511 h 511"/>
                <a:gd name="T46" fmla="*/ 566 w 567"/>
                <a:gd name="T47" fmla="*/ 508 h 511"/>
                <a:gd name="T48" fmla="*/ 567 w 567"/>
                <a:gd name="T49" fmla="*/ 476 h 511"/>
                <a:gd name="T50" fmla="*/ 559 w 567"/>
                <a:gd name="T51" fmla="*/ 439 h 511"/>
                <a:gd name="T52" fmla="*/ 546 w 567"/>
                <a:gd name="T53" fmla="*/ 411 h 511"/>
                <a:gd name="T54" fmla="*/ 525 w 567"/>
                <a:gd name="T55" fmla="*/ 381 h 511"/>
                <a:gd name="T56" fmla="*/ 492 w 567"/>
                <a:gd name="T57" fmla="*/ 351 h 511"/>
                <a:gd name="T58" fmla="*/ 472 w 567"/>
                <a:gd name="T59" fmla="*/ 337 h 511"/>
                <a:gd name="T60" fmla="*/ 449 w 567"/>
                <a:gd name="T61" fmla="*/ 322 h 511"/>
                <a:gd name="T62" fmla="*/ 406 w 567"/>
                <a:gd name="T63" fmla="*/ 285 h 511"/>
                <a:gd name="T64" fmla="*/ 345 w 567"/>
                <a:gd name="T65" fmla="*/ 218 h 511"/>
                <a:gd name="T66" fmla="*/ 279 w 567"/>
                <a:gd name="T67" fmla="*/ 123 h 511"/>
                <a:gd name="T68" fmla="*/ 250 w 567"/>
                <a:gd name="T69" fmla="*/ 62 h 511"/>
                <a:gd name="T70" fmla="*/ 243 w 567"/>
                <a:gd name="T71" fmla="*/ 29 h 511"/>
                <a:gd name="T72" fmla="*/ 243 w 567"/>
                <a:gd name="T73" fmla="*/ 19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7" h="511">
                  <a:moveTo>
                    <a:pt x="243" y="19"/>
                  </a:moveTo>
                  <a:lnTo>
                    <a:pt x="243" y="14"/>
                  </a:lnTo>
                  <a:lnTo>
                    <a:pt x="239" y="9"/>
                  </a:lnTo>
                  <a:lnTo>
                    <a:pt x="224" y="3"/>
                  </a:lnTo>
                  <a:lnTo>
                    <a:pt x="189" y="0"/>
                  </a:lnTo>
                  <a:lnTo>
                    <a:pt x="146" y="6"/>
                  </a:lnTo>
                  <a:lnTo>
                    <a:pt x="100" y="19"/>
                  </a:lnTo>
                  <a:lnTo>
                    <a:pt x="56" y="39"/>
                  </a:lnTo>
                  <a:lnTo>
                    <a:pt x="21" y="67"/>
                  </a:lnTo>
                  <a:lnTo>
                    <a:pt x="5" y="93"/>
                  </a:lnTo>
                  <a:lnTo>
                    <a:pt x="0" y="112"/>
                  </a:lnTo>
                  <a:lnTo>
                    <a:pt x="0" y="123"/>
                  </a:lnTo>
                  <a:lnTo>
                    <a:pt x="1" y="134"/>
                  </a:lnTo>
                  <a:lnTo>
                    <a:pt x="7" y="155"/>
                  </a:lnTo>
                  <a:lnTo>
                    <a:pt x="26" y="186"/>
                  </a:lnTo>
                  <a:lnTo>
                    <a:pt x="67" y="223"/>
                  </a:lnTo>
                  <a:lnTo>
                    <a:pt x="119" y="259"/>
                  </a:lnTo>
                  <a:lnTo>
                    <a:pt x="210" y="305"/>
                  </a:lnTo>
                  <a:lnTo>
                    <a:pt x="319" y="354"/>
                  </a:lnTo>
                  <a:lnTo>
                    <a:pt x="354" y="371"/>
                  </a:lnTo>
                  <a:lnTo>
                    <a:pt x="418" y="410"/>
                  </a:lnTo>
                  <a:lnTo>
                    <a:pt x="547" y="498"/>
                  </a:lnTo>
                  <a:lnTo>
                    <a:pt x="565" y="511"/>
                  </a:lnTo>
                  <a:lnTo>
                    <a:pt x="566" y="508"/>
                  </a:lnTo>
                  <a:lnTo>
                    <a:pt x="567" y="476"/>
                  </a:lnTo>
                  <a:lnTo>
                    <a:pt x="559" y="439"/>
                  </a:lnTo>
                  <a:lnTo>
                    <a:pt x="546" y="411"/>
                  </a:lnTo>
                  <a:lnTo>
                    <a:pt x="525" y="381"/>
                  </a:lnTo>
                  <a:lnTo>
                    <a:pt x="492" y="351"/>
                  </a:lnTo>
                  <a:lnTo>
                    <a:pt x="472" y="337"/>
                  </a:lnTo>
                  <a:lnTo>
                    <a:pt x="449" y="322"/>
                  </a:lnTo>
                  <a:lnTo>
                    <a:pt x="406" y="285"/>
                  </a:lnTo>
                  <a:lnTo>
                    <a:pt x="345" y="218"/>
                  </a:lnTo>
                  <a:lnTo>
                    <a:pt x="279" y="123"/>
                  </a:lnTo>
                  <a:lnTo>
                    <a:pt x="250" y="62"/>
                  </a:lnTo>
                  <a:lnTo>
                    <a:pt x="243" y="29"/>
                  </a:lnTo>
                  <a:lnTo>
                    <a:pt x="243" y="19"/>
                  </a:lnTo>
                  <a:close/>
                </a:path>
              </a:pathLst>
            </a:custGeom>
            <a:solidFill>
              <a:srgbClr val="3ABD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2" name="Freeform 54"/>
            <p:cNvSpPr>
              <a:spLocks/>
            </p:cNvSpPr>
            <p:nvPr/>
          </p:nvSpPr>
          <p:spPr bwMode="auto">
            <a:xfrm>
              <a:off x="4047" y="3555"/>
              <a:ext cx="141" cy="128"/>
            </a:xfrm>
            <a:custGeom>
              <a:avLst/>
              <a:gdLst>
                <a:gd name="T0" fmla="*/ 324 w 567"/>
                <a:gd name="T1" fmla="*/ 19 h 511"/>
                <a:gd name="T2" fmla="*/ 324 w 567"/>
                <a:gd name="T3" fmla="*/ 14 h 511"/>
                <a:gd name="T4" fmla="*/ 328 w 567"/>
                <a:gd name="T5" fmla="*/ 9 h 511"/>
                <a:gd name="T6" fmla="*/ 343 w 567"/>
                <a:gd name="T7" fmla="*/ 3 h 511"/>
                <a:gd name="T8" fmla="*/ 378 w 567"/>
                <a:gd name="T9" fmla="*/ 0 h 511"/>
                <a:gd name="T10" fmla="*/ 421 w 567"/>
                <a:gd name="T11" fmla="*/ 6 h 511"/>
                <a:gd name="T12" fmla="*/ 467 w 567"/>
                <a:gd name="T13" fmla="*/ 19 h 511"/>
                <a:gd name="T14" fmla="*/ 511 w 567"/>
                <a:gd name="T15" fmla="*/ 39 h 511"/>
                <a:gd name="T16" fmla="*/ 546 w 567"/>
                <a:gd name="T17" fmla="*/ 67 h 511"/>
                <a:gd name="T18" fmla="*/ 562 w 567"/>
                <a:gd name="T19" fmla="*/ 93 h 511"/>
                <a:gd name="T20" fmla="*/ 567 w 567"/>
                <a:gd name="T21" fmla="*/ 112 h 511"/>
                <a:gd name="T22" fmla="*/ 567 w 567"/>
                <a:gd name="T23" fmla="*/ 123 h 511"/>
                <a:gd name="T24" fmla="*/ 567 w 567"/>
                <a:gd name="T25" fmla="*/ 134 h 511"/>
                <a:gd name="T26" fmla="*/ 561 w 567"/>
                <a:gd name="T27" fmla="*/ 155 h 511"/>
                <a:gd name="T28" fmla="*/ 541 w 567"/>
                <a:gd name="T29" fmla="*/ 186 h 511"/>
                <a:gd name="T30" fmla="*/ 501 w 567"/>
                <a:gd name="T31" fmla="*/ 223 h 511"/>
                <a:gd name="T32" fmla="*/ 448 w 567"/>
                <a:gd name="T33" fmla="*/ 259 h 511"/>
                <a:gd name="T34" fmla="*/ 359 w 567"/>
                <a:gd name="T35" fmla="*/ 305 h 511"/>
                <a:gd name="T36" fmla="*/ 248 w 567"/>
                <a:gd name="T37" fmla="*/ 354 h 511"/>
                <a:gd name="T38" fmla="*/ 213 w 567"/>
                <a:gd name="T39" fmla="*/ 371 h 511"/>
                <a:gd name="T40" fmla="*/ 149 w 567"/>
                <a:gd name="T41" fmla="*/ 410 h 511"/>
                <a:gd name="T42" fmla="*/ 20 w 567"/>
                <a:gd name="T43" fmla="*/ 498 h 511"/>
                <a:gd name="T44" fmla="*/ 2 w 567"/>
                <a:gd name="T45" fmla="*/ 511 h 511"/>
                <a:gd name="T46" fmla="*/ 2 w 567"/>
                <a:gd name="T47" fmla="*/ 508 h 511"/>
                <a:gd name="T48" fmla="*/ 0 w 567"/>
                <a:gd name="T49" fmla="*/ 476 h 511"/>
                <a:gd name="T50" fmla="*/ 9 w 567"/>
                <a:gd name="T51" fmla="*/ 439 h 511"/>
                <a:gd name="T52" fmla="*/ 22 w 567"/>
                <a:gd name="T53" fmla="*/ 411 h 511"/>
                <a:gd name="T54" fmla="*/ 42 w 567"/>
                <a:gd name="T55" fmla="*/ 381 h 511"/>
                <a:gd name="T56" fmla="*/ 75 w 567"/>
                <a:gd name="T57" fmla="*/ 351 h 511"/>
                <a:gd name="T58" fmla="*/ 96 w 567"/>
                <a:gd name="T59" fmla="*/ 337 h 511"/>
                <a:gd name="T60" fmla="*/ 118 w 567"/>
                <a:gd name="T61" fmla="*/ 322 h 511"/>
                <a:gd name="T62" fmla="*/ 162 w 567"/>
                <a:gd name="T63" fmla="*/ 285 h 511"/>
                <a:gd name="T64" fmla="*/ 223 w 567"/>
                <a:gd name="T65" fmla="*/ 218 h 511"/>
                <a:gd name="T66" fmla="*/ 288 w 567"/>
                <a:gd name="T67" fmla="*/ 123 h 511"/>
                <a:gd name="T68" fmla="*/ 317 w 567"/>
                <a:gd name="T69" fmla="*/ 62 h 511"/>
                <a:gd name="T70" fmla="*/ 325 w 567"/>
                <a:gd name="T71" fmla="*/ 29 h 511"/>
                <a:gd name="T72" fmla="*/ 324 w 567"/>
                <a:gd name="T73" fmla="*/ 19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7" h="511">
                  <a:moveTo>
                    <a:pt x="324" y="19"/>
                  </a:moveTo>
                  <a:lnTo>
                    <a:pt x="324" y="14"/>
                  </a:lnTo>
                  <a:lnTo>
                    <a:pt x="328" y="9"/>
                  </a:lnTo>
                  <a:lnTo>
                    <a:pt x="343" y="3"/>
                  </a:lnTo>
                  <a:lnTo>
                    <a:pt x="378" y="0"/>
                  </a:lnTo>
                  <a:lnTo>
                    <a:pt x="421" y="6"/>
                  </a:lnTo>
                  <a:lnTo>
                    <a:pt x="467" y="19"/>
                  </a:lnTo>
                  <a:lnTo>
                    <a:pt x="511" y="39"/>
                  </a:lnTo>
                  <a:lnTo>
                    <a:pt x="546" y="67"/>
                  </a:lnTo>
                  <a:lnTo>
                    <a:pt x="562" y="93"/>
                  </a:lnTo>
                  <a:lnTo>
                    <a:pt x="567" y="112"/>
                  </a:lnTo>
                  <a:lnTo>
                    <a:pt x="567" y="123"/>
                  </a:lnTo>
                  <a:lnTo>
                    <a:pt x="567" y="134"/>
                  </a:lnTo>
                  <a:lnTo>
                    <a:pt x="561" y="155"/>
                  </a:lnTo>
                  <a:lnTo>
                    <a:pt x="541" y="186"/>
                  </a:lnTo>
                  <a:lnTo>
                    <a:pt x="501" y="223"/>
                  </a:lnTo>
                  <a:lnTo>
                    <a:pt x="448" y="259"/>
                  </a:lnTo>
                  <a:lnTo>
                    <a:pt x="359" y="305"/>
                  </a:lnTo>
                  <a:lnTo>
                    <a:pt x="248" y="354"/>
                  </a:lnTo>
                  <a:lnTo>
                    <a:pt x="213" y="371"/>
                  </a:lnTo>
                  <a:lnTo>
                    <a:pt x="149" y="410"/>
                  </a:lnTo>
                  <a:lnTo>
                    <a:pt x="20" y="498"/>
                  </a:lnTo>
                  <a:lnTo>
                    <a:pt x="2" y="511"/>
                  </a:lnTo>
                  <a:lnTo>
                    <a:pt x="2" y="508"/>
                  </a:lnTo>
                  <a:lnTo>
                    <a:pt x="0" y="476"/>
                  </a:lnTo>
                  <a:lnTo>
                    <a:pt x="9" y="439"/>
                  </a:lnTo>
                  <a:lnTo>
                    <a:pt x="22" y="411"/>
                  </a:lnTo>
                  <a:lnTo>
                    <a:pt x="42" y="381"/>
                  </a:lnTo>
                  <a:lnTo>
                    <a:pt x="75" y="351"/>
                  </a:lnTo>
                  <a:lnTo>
                    <a:pt x="96" y="337"/>
                  </a:lnTo>
                  <a:lnTo>
                    <a:pt x="118" y="322"/>
                  </a:lnTo>
                  <a:lnTo>
                    <a:pt x="162" y="285"/>
                  </a:lnTo>
                  <a:lnTo>
                    <a:pt x="223" y="218"/>
                  </a:lnTo>
                  <a:lnTo>
                    <a:pt x="288" y="123"/>
                  </a:lnTo>
                  <a:lnTo>
                    <a:pt x="317" y="62"/>
                  </a:lnTo>
                  <a:lnTo>
                    <a:pt x="325" y="29"/>
                  </a:lnTo>
                  <a:lnTo>
                    <a:pt x="324" y="19"/>
                  </a:lnTo>
                  <a:close/>
                </a:path>
              </a:pathLst>
            </a:custGeom>
            <a:solidFill>
              <a:srgbClr val="3ABD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3" name="Freeform 55"/>
            <p:cNvSpPr>
              <a:spLocks/>
            </p:cNvSpPr>
            <p:nvPr/>
          </p:nvSpPr>
          <p:spPr bwMode="auto">
            <a:xfrm>
              <a:off x="3779" y="2941"/>
              <a:ext cx="537" cy="626"/>
            </a:xfrm>
            <a:custGeom>
              <a:avLst/>
              <a:gdLst>
                <a:gd name="T0" fmla="*/ 987 w 2149"/>
                <a:gd name="T1" fmla="*/ 1 h 2505"/>
                <a:gd name="T2" fmla="*/ 687 w 2149"/>
                <a:gd name="T3" fmla="*/ 56 h 2505"/>
                <a:gd name="T4" fmla="*/ 453 w 2149"/>
                <a:gd name="T5" fmla="*/ 173 h 2505"/>
                <a:gd name="T6" fmla="*/ 279 w 2149"/>
                <a:gd name="T7" fmla="*/ 340 h 2505"/>
                <a:gd name="T8" fmla="*/ 154 w 2149"/>
                <a:gd name="T9" fmla="*/ 545 h 2505"/>
                <a:gd name="T10" fmla="*/ 72 w 2149"/>
                <a:gd name="T11" fmla="*/ 775 h 2505"/>
                <a:gd name="T12" fmla="*/ 25 w 2149"/>
                <a:gd name="T13" fmla="*/ 1019 h 2505"/>
                <a:gd name="T14" fmla="*/ 1 w 2149"/>
                <a:gd name="T15" fmla="*/ 1323 h 2505"/>
                <a:gd name="T16" fmla="*/ 0 w 2149"/>
                <a:gd name="T17" fmla="*/ 1497 h 2505"/>
                <a:gd name="T18" fmla="*/ 22 w 2149"/>
                <a:gd name="T19" fmla="*/ 1708 h 2505"/>
                <a:gd name="T20" fmla="*/ 66 w 2149"/>
                <a:gd name="T21" fmla="*/ 1895 h 2505"/>
                <a:gd name="T22" fmla="*/ 130 w 2149"/>
                <a:gd name="T23" fmla="*/ 2058 h 2505"/>
                <a:gd name="T24" fmla="*/ 210 w 2149"/>
                <a:gd name="T25" fmla="*/ 2198 h 2505"/>
                <a:gd name="T26" fmla="*/ 323 w 2149"/>
                <a:gd name="T27" fmla="*/ 2338 h 2505"/>
                <a:gd name="T28" fmla="*/ 515 w 2149"/>
                <a:gd name="T29" fmla="*/ 2484 h 2505"/>
                <a:gd name="T30" fmla="*/ 550 w 2149"/>
                <a:gd name="T31" fmla="*/ 2483 h 2505"/>
                <a:gd name="T32" fmla="*/ 418 w 2149"/>
                <a:gd name="T33" fmla="*/ 2168 h 2505"/>
                <a:gd name="T34" fmla="*/ 351 w 2149"/>
                <a:gd name="T35" fmla="*/ 1923 h 2505"/>
                <a:gd name="T36" fmla="*/ 316 w 2149"/>
                <a:gd name="T37" fmla="*/ 1700 h 2505"/>
                <a:gd name="T38" fmla="*/ 310 w 2149"/>
                <a:gd name="T39" fmla="*/ 1462 h 2505"/>
                <a:gd name="T40" fmla="*/ 345 w 2149"/>
                <a:gd name="T41" fmla="*/ 1219 h 2505"/>
                <a:gd name="T42" fmla="*/ 378 w 2149"/>
                <a:gd name="T43" fmla="*/ 1110 h 2505"/>
                <a:gd name="T44" fmla="*/ 461 w 2149"/>
                <a:gd name="T45" fmla="*/ 956 h 2505"/>
                <a:gd name="T46" fmla="*/ 569 w 2149"/>
                <a:gd name="T47" fmla="*/ 855 h 2505"/>
                <a:gd name="T48" fmla="*/ 687 w 2149"/>
                <a:gd name="T49" fmla="*/ 796 h 2505"/>
                <a:gd name="T50" fmla="*/ 837 w 2149"/>
                <a:gd name="T51" fmla="*/ 764 h 2505"/>
                <a:gd name="T52" fmla="*/ 1057 w 2149"/>
                <a:gd name="T53" fmla="*/ 780 h 2505"/>
                <a:gd name="T54" fmla="*/ 1092 w 2149"/>
                <a:gd name="T55" fmla="*/ 780 h 2505"/>
                <a:gd name="T56" fmla="*/ 1312 w 2149"/>
                <a:gd name="T57" fmla="*/ 764 h 2505"/>
                <a:gd name="T58" fmla="*/ 1462 w 2149"/>
                <a:gd name="T59" fmla="*/ 796 h 2505"/>
                <a:gd name="T60" fmla="*/ 1581 w 2149"/>
                <a:gd name="T61" fmla="*/ 855 h 2505"/>
                <a:gd name="T62" fmla="*/ 1688 w 2149"/>
                <a:gd name="T63" fmla="*/ 956 h 2505"/>
                <a:gd name="T64" fmla="*/ 1772 w 2149"/>
                <a:gd name="T65" fmla="*/ 1110 h 2505"/>
                <a:gd name="T66" fmla="*/ 1804 w 2149"/>
                <a:gd name="T67" fmla="*/ 1219 h 2505"/>
                <a:gd name="T68" fmla="*/ 1839 w 2149"/>
                <a:gd name="T69" fmla="*/ 1462 h 2505"/>
                <a:gd name="T70" fmla="*/ 1833 w 2149"/>
                <a:gd name="T71" fmla="*/ 1700 h 2505"/>
                <a:gd name="T72" fmla="*/ 1799 w 2149"/>
                <a:gd name="T73" fmla="*/ 1923 h 2505"/>
                <a:gd name="T74" fmla="*/ 1731 w 2149"/>
                <a:gd name="T75" fmla="*/ 2168 h 2505"/>
                <a:gd name="T76" fmla="*/ 1600 w 2149"/>
                <a:gd name="T77" fmla="*/ 2483 h 2505"/>
                <a:gd name="T78" fmla="*/ 1634 w 2149"/>
                <a:gd name="T79" fmla="*/ 2484 h 2505"/>
                <a:gd name="T80" fmla="*/ 1827 w 2149"/>
                <a:gd name="T81" fmla="*/ 2338 h 2505"/>
                <a:gd name="T82" fmla="*/ 1941 w 2149"/>
                <a:gd name="T83" fmla="*/ 2198 h 2505"/>
                <a:gd name="T84" fmla="*/ 2019 w 2149"/>
                <a:gd name="T85" fmla="*/ 2058 h 2505"/>
                <a:gd name="T86" fmla="*/ 2084 w 2149"/>
                <a:gd name="T87" fmla="*/ 1895 h 2505"/>
                <a:gd name="T88" fmla="*/ 2129 w 2149"/>
                <a:gd name="T89" fmla="*/ 1708 h 2505"/>
                <a:gd name="T90" fmla="*/ 2149 w 2149"/>
                <a:gd name="T91" fmla="*/ 1497 h 2505"/>
                <a:gd name="T92" fmla="*/ 2149 w 2149"/>
                <a:gd name="T93" fmla="*/ 1323 h 2505"/>
                <a:gd name="T94" fmla="*/ 2124 w 2149"/>
                <a:gd name="T95" fmla="*/ 1019 h 2505"/>
                <a:gd name="T96" fmla="*/ 2077 w 2149"/>
                <a:gd name="T97" fmla="*/ 775 h 2505"/>
                <a:gd name="T98" fmla="*/ 1995 w 2149"/>
                <a:gd name="T99" fmla="*/ 545 h 2505"/>
                <a:gd name="T100" fmla="*/ 1871 w 2149"/>
                <a:gd name="T101" fmla="*/ 340 h 2505"/>
                <a:gd name="T102" fmla="*/ 1696 w 2149"/>
                <a:gd name="T103" fmla="*/ 173 h 2505"/>
                <a:gd name="T104" fmla="*/ 1463 w 2149"/>
                <a:gd name="T105" fmla="*/ 56 h 2505"/>
                <a:gd name="T106" fmla="*/ 1162 w 2149"/>
                <a:gd name="T107" fmla="*/ 1 h 2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49" h="2505">
                  <a:moveTo>
                    <a:pt x="1075" y="0"/>
                  </a:moveTo>
                  <a:lnTo>
                    <a:pt x="987" y="1"/>
                  </a:lnTo>
                  <a:lnTo>
                    <a:pt x="828" y="20"/>
                  </a:lnTo>
                  <a:lnTo>
                    <a:pt x="687" y="56"/>
                  </a:lnTo>
                  <a:lnTo>
                    <a:pt x="563" y="108"/>
                  </a:lnTo>
                  <a:lnTo>
                    <a:pt x="453" y="173"/>
                  </a:lnTo>
                  <a:lnTo>
                    <a:pt x="359" y="251"/>
                  </a:lnTo>
                  <a:lnTo>
                    <a:pt x="279" y="340"/>
                  </a:lnTo>
                  <a:lnTo>
                    <a:pt x="211" y="438"/>
                  </a:lnTo>
                  <a:lnTo>
                    <a:pt x="154" y="545"/>
                  </a:lnTo>
                  <a:lnTo>
                    <a:pt x="109" y="658"/>
                  </a:lnTo>
                  <a:lnTo>
                    <a:pt x="72" y="775"/>
                  </a:lnTo>
                  <a:lnTo>
                    <a:pt x="45" y="896"/>
                  </a:lnTo>
                  <a:lnTo>
                    <a:pt x="25" y="1019"/>
                  </a:lnTo>
                  <a:lnTo>
                    <a:pt x="12" y="1141"/>
                  </a:lnTo>
                  <a:lnTo>
                    <a:pt x="1" y="1323"/>
                  </a:lnTo>
                  <a:lnTo>
                    <a:pt x="0" y="1440"/>
                  </a:lnTo>
                  <a:lnTo>
                    <a:pt x="0" y="1497"/>
                  </a:lnTo>
                  <a:lnTo>
                    <a:pt x="8" y="1606"/>
                  </a:lnTo>
                  <a:lnTo>
                    <a:pt x="22" y="1708"/>
                  </a:lnTo>
                  <a:lnTo>
                    <a:pt x="41" y="1805"/>
                  </a:lnTo>
                  <a:lnTo>
                    <a:pt x="66" y="1895"/>
                  </a:lnTo>
                  <a:lnTo>
                    <a:pt x="96" y="1979"/>
                  </a:lnTo>
                  <a:lnTo>
                    <a:pt x="130" y="2058"/>
                  </a:lnTo>
                  <a:lnTo>
                    <a:pt x="168" y="2131"/>
                  </a:lnTo>
                  <a:lnTo>
                    <a:pt x="210" y="2198"/>
                  </a:lnTo>
                  <a:lnTo>
                    <a:pt x="253" y="2258"/>
                  </a:lnTo>
                  <a:lnTo>
                    <a:pt x="323" y="2338"/>
                  </a:lnTo>
                  <a:lnTo>
                    <a:pt x="418" y="2423"/>
                  </a:lnTo>
                  <a:lnTo>
                    <a:pt x="515" y="2484"/>
                  </a:lnTo>
                  <a:lnTo>
                    <a:pt x="563" y="2505"/>
                  </a:lnTo>
                  <a:lnTo>
                    <a:pt x="550" y="2483"/>
                  </a:lnTo>
                  <a:lnTo>
                    <a:pt x="478" y="2325"/>
                  </a:lnTo>
                  <a:lnTo>
                    <a:pt x="418" y="2168"/>
                  </a:lnTo>
                  <a:lnTo>
                    <a:pt x="375" y="2026"/>
                  </a:lnTo>
                  <a:lnTo>
                    <a:pt x="351" y="1923"/>
                  </a:lnTo>
                  <a:lnTo>
                    <a:pt x="330" y="1814"/>
                  </a:lnTo>
                  <a:lnTo>
                    <a:pt x="316" y="1700"/>
                  </a:lnTo>
                  <a:lnTo>
                    <a:pt x="309" y="1583"/>
                  </a:lnTo>
                  <a:lnTo>
                    <a:pt x="310" y="1462"/>
                  </a:lnTo>
                  <a:lnTo>
                    <a:pt x="322" y="1341"/>
                  </a:lnTo>
                  <a:lnTo>
                    <a:pt x="345" y="1219"/>
                  </a:lnTo>
                  <a:lnTo>
                    <a:pt x="363" y="1159"/>
                  </a:lnTo>
                  <a:lnTo>
                    <a:pt x="378" y="1110"/>
                  </a:lnTo>
                  <a:lnTo>
                    <a:pt x="416" y="1026"/>
                  </a:lnTo>
                  <a:lnTo>
                    <a:pt x="461" y="956"/>
                  </a:lnTo>
                  <a:lnTo>
                    <a:pt x="513" y="900"/>
                  </a:lnTo>
                  <a:lnTo>
                    <a:pt x="569" y="855"/>
                  </a:lnTo>
                  <a:lnTo>
                    <a:pt x="627" y="820"/>
                  </a:lnTo>
                  <a:lnTo>
                    <a:pt x="687" y="796"/>
                  </a:lnTo>
                  <a:lnTo>
                    <a:pt x="748" y="778"/>
                  </a:lnTo>
                  <a:lnTo>
                    <a:pt x="837" y="764"/>
                  </a:lnTo>
                  <a:lnTo>
                    <a:pt x="942" y="764"/>
                  </a:lnTo>
                  <a:lnTo>
                    <a:pt x="1057" y="780"/>
                  </a:lnTo>
                  <a:lnTo>
                    <a:pt x="1075" y="785"/>
                  </a:lnTo>
                  <a:lnTo>
                    <a:pt x="1092" y="780"/>
                  </a:lnTo>
                  <a:lnTo>
                    <a:pt x="1207" y="764"/>
                  </a:lnTo>
                  <a:lnTo>
                    <a:pt x="1312" y="764"/>
                  </a:lnTo>
                  <a:lnTo>
                    <a:pt x="1402" y="778"/>
                  </a:lnTo>
                  <a:lnTo>
                    <a:pt x="1462" y="796"/>
                  </a:lnTo>
                  <a:lnTo>
                    <a:pt x="1522" y="820"/>
                  </a:lnTo>
                  <a:lnTo>
                    <a:pt x="1581" y="855"/>
                  </a:lnTo>
                  <a:lnTo>
                    <a:pt x="1636" y="900"/>
                  </a:lnTo>
                  <a:lnTo>
                    <a:pt x="1688" y="956"/>
                  </a:lnTo>
                  <a:lnTo>
                    <a:pt x="1733" y="1026"/>
                  </a:lnTo>
                  <a:lnTo>
                    <a:pt x="1772" y="1110"/>
                  </a:lnTo>
                  <a:lnTo>
                    <a:pt x="1787" y="1159"/>
                  </a:lnTo>
                  <a:lnTo>
                    <a:pt x="1804" y="1219"/>
                  </a:lnTo>
                  <a:lnTo>
                    <a:pt x="1828" y="1341"/>
                  </a:lnTo>
                  <a:lnTo>
                    <a:pt x="1839" y="1462"/>
                  </a:lnTo>
                  <a:lnTo>
                    <a:pt x="1840" y="1583"/>
                  </a:lnTo>
                  <a:lnTo>
                    <a:pt x="1833" y="1700"/>
                  </a:lnTo>
                  <a:lnTo>
                    <a:pt x="1819" y="1814"/>
                  </a:lnTo>
                  <a:lnTo>
                    <a:pt x="1799" y="1923"/>
                  </a:lnTo>
                  <a:lnTo>
                    <a:pt x="1774" y="2026"/>
                  </a:lnTo>
                  <a:lnTo>
                    <a:pt x="1731" y="2168"/>
                  </a:lnTo>
                  <a:lnTo>
                    <a:pt x="1672" y="2325"/>
                  </a:lnTo>
                  <a:lnTo>
                    <a:pt x="1600" y="2483"/>
                  </a:lnTo>
                  <a:lnTo>
                    <a:pt x="1587" y="2505"/>
                  </a:lnTo>
                  <a:lnTo>
                    <a:pt x="1634" y="2484"/>
                  </a:lnTo>
                  <a:lnTo>
                    <a:pt x="1731" y="2423"/>
                  </a:lnTo>
                  <a:lnTo>
                    <a:pt x="1827" y="2338"/>
                  </a:lnTo>
                  <a:lnTo>
                    <a:pt x="1896" y="2258"/>
                  </a:lnTo>
                  <a:lnTo>
                    <a:pt x="1941" y="2198"/>
                  </a:lnTo>
                  <a:lnTo>
                    <a:pt x="1981" y="2131"/>
                  </a:lnTo>
                  <a:lnTo>
                    <a:pt x="2019" y="2058"/>
                  </a:lnTo>
                  <a:lnTo>
                    <a:pt x="2053" y="1979"/>
                  </a:lnTo>
                  <a:lnTo>
                    <a:pt x="2084" y="1895"/>
                  </a:lnTo>
                  <a:lnTo>
                    <a:pt x="2108" y="1805"/>
                  </a:lnTo>
                  <a:lnTo>
                    <a:pt x="2129" y="1708"/>
                  </a:lnTo>
                  <a:lnTo>
                    <a:pt x="2142" y="1606"/>
                  </a:lnTo>
                  <a:lnTo>
                    <a:pt x="2149" y="1497"/>
                  </a:lnTo>
                  <a:lnTo>
                    <a:pt x="2149" y="1440"/>
                  </a:lnTo>
                  <a:lnTo>
                    <a:pt x="2149" y="1323"/>
                  </a:lnTo>
                  <a:lnTo>
                    <a:pt x="2138" y="1141"/>
                  </a:lnTo>
                  <a:lnTo>
                    <a:pt x="2124" y="1019"/>
                  </a:lnTo>
                  <a:lnTo>
                    <a:pt x="2104" y="896"/>
                  </a:lnTo>
                  <a:lnTo>
                    <a:pt x="2077" y="775"/>
                  </a:lnTo>
                  <a:lnTo>
                    <a:pt x="2041" y="658"/>
                  </a:lnTo>
                  <a:lnTo>
                    <a:pt x="1995" y="545"/>
                  </a:lnTo>
                  <a:lnTo>
                    <a:pt x="1938" y="438"/>
                  </a:lnTo>
                  <a:lnTo>
                    <a:pt x="1871" y="340"/>
                  </a:lnTo>
                  <a:lnTo>
                    <a:pt x="1790" y="251"/>
                  </a:lnTo>
                  <a:lnTo>
                    <a:pt x="1696" y="173"/>
                  </a:lnTo>
                  <a:lnTo>
                    <a:pt x="1587" y="108"/>
                  </a:lnTo>
                  <a:lnTo>
                    <a:pt x="1463" y="56"/>
                  </a:lnTo>
                  <a:lnTo>
                    <a:pt x="1321" y="20"/>
                  </a:lnTo>
                  <a:lnTo>
                    <a:pt x="1162" y="1"/>
                  </a:lnTo>
                  <a:lnTo>
                    <a:pt x="1075"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4" name="Freeform 56"/>
            <p:cNvSpPr>
              <a:spLocks/>
            </p:cNvSpPr>
            <p:nvPr/>
          </p:nvSpPr>
          <p:spPr bwMode="auto">
            <a:xfrm>
              <a:off x="3830" y="3051"/>
              <a:ext cx="459" cy="339"/>
            </a:xfrm>
            <a:custGeom>
              <a:avLst/>
              <a:gdLst>
                <a:gd name="T0" fmla="*/ 1191 w 1834"/>
                <a:gd name="T1" fmla="*/ 490 h 1355"/>
                <a:gd name="T2" fmla="*/ 1180 w 1834"/>
                <a:gd name="T3" fmla="*/ 496 h 1355"/>
                <a:gd name="T4" fmla="*/ 1065 w 1834"/>
                <a:gd name="T5" fmla="*/ 544 h 1355"/>
                <a:gd name="T6" fmla="*/ 924 w 1834"/>
                <a:gd name="T7" fmla="*/ 591 h 1355"/>
                <a:gd name="T8" fmla="*/ 816 w 1834"/>
                <a:gd name="T9" fmla="*/ 616 h 1355"/>
                <a:gd name="T10" fmla="*/ 700 w 1834"/>
                <a:gd name="T11" fmla="*/ 634 h 1355"/>
                <a:gd name="T12" fmla="*/ 580 w 1834"/>
                <a:gd name="T13" fmla="*/ 638 h 1355"/>
                <a:gd name="T14" fmla="*/ 521 w 1834"/>
                <a:gd name="T15" fmla="*/ 633 h 1355"/>
                <a:gd name="T16" fmla="*/ 492 w 1834"/>
                <a:gd name="T17" fmla="*/ 630 h 1355"/>
                <a:gd name="T18" fmla="*/ 437 w 1834"/>
                <a:gd name="T19" fmla="*/ 631 h 1355"/>
                <a:gd name="T20" fmla="*/ 388 w 1834"/>
                <a:gd name="T21" fmla="*/ 641 h 1355"/>
                <a:gd name="T22" fmla="*/ 341 w 1834"/>
                <a:gd name="T23" fmla="*/ 656 h 1355"/>
                <a:gd name="T24" fmla="*/ 301 w 1834"/>
                <a:gd name="T25" fmla="*/ 678 h 1355"/>
                <a:gd name="T26" fmla="*/ 263 w 1834"/>
                <a:gd name="T27" fmla="*/ 705 h 1355"/>
                <a:gd name="T28" fmla="*/ 230 w 1834"/>
                <a:gd name="T29" fmla="*/ 737 h 1355"/>
                <a:gd name="T30" fmla="*/ 200 w 1834"/>
                <a:gd name="T31" fmla="*/ 773 h 1355"/>
                <a:gd name="T32" fmla="*/ 164 w 1834"/>
                <a:gd name="T33" fmla="*/ 832 h 1355"/>
                <a:gd name="T34" fmla="*/ 129 w 1834"/>
                <a:gd name="T35" fmla="*/ 919 h 1355"/>
                <a:gd name="T36" fmla="*/ 109 w 1834"/>
                <a:gd name="T37" fmla="*/ 1009 h 1355"/>
                <a:gd name="T38" fmla="*/ 103 w 1834"/>
                <a:gd name="T39" fmla="*/ 1098 h 1355"/>
                <a:gd name="T40" fmla="*/ 105 w 1834"/>
                <a:gd name="T41" fmla="*/ 1140 h 1355"/>
                <a:gd name="T42" fmla="*/ 0 w 1834"/>
                <a:gd name="T43" fmla="*/ 658 h 1355"/>
                <a:gd name="T44" fmla="*/ 190 w 1834"/>
                <a:gd name="T45" fmla="*/ 278 h 1355"/>
                <a:gd name="T46" fmla="*/ 731 w 1834"/>
                <a:gd name="T47" fmla="*/ 0 h 1355"/>
                <a:gd name="T48" fmla="*/ 1242 w 1834"/>
                <a:gd name="T49" fmla="*/ 24 h 1355"/>
                <a:gd name="T50" fmla="*/ 1484 w 1834"/>
                <a:gd name="T51" fmla="*/ 234 h 1355"/>
                <a:gd name="T52" fmla="*/ 1689 w 1834"/>
                <a:gd name="T53" fmla="*/ 490 h 1355"/>
                <a:gd name="T54" fmla="*/ 1834 w 1834"/>
                <a:gd name="T55" fmla="*/ 658 h 1355"/>
                <a:gd name="T56" fmla="*/ 1764 w 1834"/>
                <a:gd name="T57" fmla="*/ 1177 h 1355"/>
                <a:gd name="T58" fmla="*/ 1617 w 1834"/>
                <a:gd name="T59" fmla="*/ 1355 h 1355"/>
                <a:gd name="T60" fmla="*/ 1621 w 1834"/>
                <a:gd name="T61" fmla="*/ 1334 h 1355"/>
                <a:gd name="T62" fmla="*/ 1631 w 1834"/>
                <a:gd name="T63" fmla="*/ 1196 h 1355"/>
                <a:gd name="T64" fmla="*/ 1626 w 1834"/>
                <a:gd name="T65" fmla="*/ 1068 h 1355"/>
                <a:gd name="T66" fmla="*/ 1606 w 1834"/>
                <a:gd name="T67" fmla="*/ 961 h 1355"/>
                <a:gd name="T68" fmla="*/ 1586 w 1834"/>
                <a:gd name="T69" fmla="*/ 888 h 1355"/>
                <a:gd name="T70" fmla="*/ 1557 w 1834"/>
                <a:gd name="T71" fmla="*/ 815 h 1355"/>
                <a:gd name="T72" fmla="*/ 1517 w 1834"/>
                <a:gd name="T73" fmla="*/ 743 h 1355"/>
                <a:gd name="T74" fmla="*/ 1468 w 1834"/>
                <a:gd name="T75" fmla="*/ 676 h 1355"/>
                <a:gd name="T76" fmla="*/ 1406 w 1834"/>
                <a:gd name="T77" fmla="*/ 613 h 1355"/>
                <a:gd name="T78" fmla="*/ 1332 w 1834"/>
                <a:gd name="T79" fmla="*/ 557 h 1355"/>
                <a:gd name="T80" fmla="*/ 1243 w 1834"/>
                <a:gd name="T81" fmla="*/ 510 h 1355"/>
                <a:gd name="T82" fmla="*/ 1191 w 1834"/>
                <a:gd name="T83" fmla="*/ 490 h 1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34" h="1355">
                  <a:moveTo>
                    <a:pt x="1191" y="490"/>
                  </a:moveTo>
                  <a:lnTo>
                    <a:pt x="1180" y="496"/>
                  </a:lnTo>
                  <a:lnTo>
                    <a:pt x="1065" y="544"/>
                  </a:lnTo>
                  <a:lnTo>
                    <a:pt x="924" y="591"/>
                  </a:lnTo>
                  <a:lnTo>
                    <a:pt x="816" y="616"/>
                  </a:lnTo>
                  <a:lnTo>
                    <a:pt x="700" y="634"/>
                  </a:lnTo>
                  <a:lnTo>
                    <a:pt x="580" y="638"/>
                  </a:lnTo>
                  <a:lnTo>
                    <a:pt x="521" y="633"/>
                  </a:lnTo>
                  <a:lnTo>
                    <a:pt x="492" y="630"/>
                  </a:lnTo>
                  <a:lnTo>
                    <a:pt x="437" y="631"/>
                  </a:lnTo>
                  <a:lnTo>
                    <a:pt x="388" y="641"/>
                  </a:lnTo>
                  <a:lnTo>
                    <a:pt x="341" y="656"/>
                  </a:lnTo>
                  <a:lnTo>
                    <a:pt x="301" y="678"/>
                  </a:lnTo>
                  <a:lnTo>
                    <a:pt x="263" y="705"/>
                  </a:lnTo>
                  <a:lnTo>
                    <a:pt x="230" y="737"/>
                  </a:lnTo>
                  <a:lnTo>
                    <a:pt x="200" y="773"/>
                  </a:lnTo>
                  <a:lnTo>
                    <a:pt x="164" y="832"/>
                  </a:lnTo>
                  <a:lnTo>
                    <a:pt x="129" y="919"/>
                  </a:lnTo>
                  <a:lnTo>
                    <a:pt x="109" y="1009"/>
                  </a:lnTo>
                  <a:lnTo>
                    <a:pt x="103" y="1098"/>
                  </a:lnTo>
                  <a:lnTo>
                    <a:pt x="105" y="1140"/>
                  </a:lnTo>
                  <a:lnTo>
                    <a:pt x="0" y="658"/>
                  </a:lnTo>
                  <a:lnTo>
                    <a:pt x="190" y="278"/>
                  </a:lnTo>
                  <a:lnTo>
                    <a:pt x="731" y="0"/>
                  </a:lnTo>
                  <a:lnTo>
                    <a:pt x="1242" y="24"/>
                  </a:lnTo>
                  <a:lnTo>
                    <a:pt x="1484" y="234"/>
                  </a:lnTo>
                  <a:lnTo>
                    <a:pt x="1689" y="490"/>
                  </a:lnTo>
                  <a:lnTo>
                    <a:pt x="1834" y="658"/>
                  </a:lnTo>
                  <a:lnTo>
                    <a:pt x="1764" y="1177"/>
                  </a:lnTo>
                  <a:lnTo>
                    <a:pt x="1617" y="1355"/>
                  </a:lnTo>
                  <a:lnTo>
                    <a:pt x="1621" y="1334"/>
                  </a:lnTo>
                  <a:lnTo>
                    <a:pt x="1631" y="1196"/>
                  </a:lnTo>
                  <a:lnTo>
                    <a:pt x="1626" y="1068"/>
                  </a:lnTo>
                  <a:lnTo>
                    <a:pt x="1606" y="961"/>
                  </a:lnTo>
                  <a:lnTo>
                    <a:pt x="1586" y="888"/>
                  </a:lnTo>
                  <a:lnTo>
                    <a:pt x="1557" y="815"/>
                  </a:lnTo>
                  <a:lnTo>
                    <a:pt x="1517" y="743"/>
                  </a:lnTo>
                  <a:lnTo>
                    <a:pt x="1468" y="676"/>
                  </a:lnTo>
                  <a:lnTo>
                    <a:pt x="1406" y="613"/>
                  </a:lnTo>
                  <a:lnTo>
                    <a:pt x="1332" y="557"/>
                  </a:lnTo>
                  <a:lnTo>
                    <a:pt x="1243" y="510"/>
                  </a:lnTo>
                  <a:lnTo>
                    <a:pt x="1191" y="49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65" name="Group 59"/>
          <p:cNvGrpSpPr>
            <a:grpSpLocks noChangeAspect="1"/>
          </p:cNvGrpSpPr>
          <p:nvPr/>
        </p:nvGrpSpPr>
        <p:grpSpPr bwMode="auto">
          <a:xfrm>
            <a:off x="7035766" y="4121078"/>
            <a:ext cx="681393" cy="967180"/>
            <a:chOff x="5320" y="2917"/>
            <a:chExt cx="515" cy="731"/>
          </a:xfrm>
        </p:grpSpPr>
        <p:sp>
          <p:nvSpPr>
            <p:cNvPr id="67" name="Freeform 60"/>
            <p:cNvSpPr>
              <a:spLocks/>
            </p:cNvSpPr>
            <p:nvPr/>
          </p:nvSpPr>
          <p:spPr bwMode="auto">
            <a:xfrm>
              <a:off x="5578" y="3154"/>
              <a:ext cx="255" cy="472"/>
            </a:xfrm>
            <a:custGeom>
              <a:avLst/>
              <a:gdLst>
                <a:gd name="T0" fmla="*/ 0 w 1023"/>
                <a:gd name="T1" fmla="*/ 0 h 1886"/>
                <a:gd name="T2" fmla="*/ 0 w 1023"/>
                <a:gd name="T3" fmla="*/ 1886 h 1886"/>
                <a:gd name="T4" fmla="*/ 863 w 1023"/>
                <a:gd name="T5" fmla="*/ 1886 h 1886"/>
                <a:gd name="T6" fmla="*/ 884 w 1023"/>
                <a:gd name="T7" fmla="*/ 1779 h 1886"/>
                <a:gd name="T8" fmla="*/ 960 w 1023"/>
                <a:gd name="T9" fmla="*/ 1289 h 1886"/>
                <a:gd name="T10" fmla="*/ 988 w 1023"/>
                <a:gd name="T11" fmla="*/ 1064 h 1886"/>
                <a:gd name="T12" fmla="*/ 1011 w 1023"/>
                <a:gd name="T13" fmla="*/ 836 h 1886"/>
                <a:gd name="T14" fmla="*/ 1022 w 1023"/>
                <a:gd name="T15" fmla="*/ 620 h 1886"/>
                <a:gd name="T16" fmla="*/ 1023 w 1023"/>
                <a:gd name="T17" fmla="*/ 521 h 1886"/>
                <a:gd name="T18" fmla="*/ 1022 w 1023"/>
                <a:gd name="T19" fmla="*/ 497 h 1886"/>
                <a:gd name="T20" fmla="*/ 1017 w 1023"/>
                <a:gd name="T21" fmla="*/ 452 h 1886"/>
                <a:gd name="T22" fmla="*/ 1005 w 1023"/>
                <a:gd name="T23" fmla="*/ 409 h 1886"/>
                <a:gd name="T24" fmla="*/ 989 w 1023"/>
                <a:gd name="T25" fmla="*/ 370 h 1886"/>
                <a:gd name="T26" fmla="*/ 956 w 1023"/>
                <a:gd name="T27" fmla="*/ 315 h 1886"/>
                <a:gd name="T28" fmla="*/ 897 w 1023"/>
                <a:gd name="T29" fmla="*/ 251 h 1886"/>
                <a:gd name="T30" fmla="*/ 825 w 1023"/>
                <a:gd name="T31" fmla="*/ 196 h 1886"/>
                <a:gd name="T32" fmla="*/ 742 w 1023"/>
                <a:gd name="T33" fmla="*/ 151 h 1886"/>
                <a:gd name="T34" fmla="*/ 653 w 1023"/>
                <a:gd name="T35" fmla="*/ 112 h 1886"/>
                <a:gd name="T36" fmla="*/ 558 w 1023"/>
                <a:gd name="T37" fmla="*/ 81 h 1886"/>
                <a:gd name="T38" fmla="*/ 414 w 1023"/>
                <a:gd name="T39" fmla="*/ 45 h 1886"/>
                <a:gd name="T40" fmla="*/ 235 w 1023"/>
                <a:gd name="T41" fmla="*/ 17 h 1886"/>
                <a:gd name="T42" fmla="*/ 32 w 1023"/>
                <a:gd name="T43" fmla="*/ 0 h 1886"/>
                <a:gd name="T44" fmla="*/ 0 w 1023"/>
                <a:gd name="T45" fmla="*/ 0 h 1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3" h="1886">
                  <a:moveTo>
                    <a:pt x="0" y="0"/>
                  </a:moveTo>
                  <a:lnTo>
                    <a:pt x="0" y="1886"/>
                  </a:lnTo>
                  <a:lnTo>
                    <a:pt x="863" y="1886"/>
                  </a:lnTo>
                  <a:lnTo>
                    <a:pt x="884" y="1779"/>
                  </a:lnTo>
                  <a:lnTo>
                    <a:pt x="960" y="1289"/>
                  </a:lnTo>
                  <a:lnTo>
                    <a:pt x="988" y="1064"/>
                  </a:lnTo>
                  <a:lnTo>
                    <a:pt x="1011" y="836"/>
                  </a:lnTo>
                  <a:lnTo>
                    <a:pt x="1022" y="620"/>
                  </a:lnTo>
                  <a:lnTo>
                    <a:pt x="1023" y="521"/>
                  </a:lnTo>
                  <a:lnTo>
                    <a:pt x="1022" y="497"/>
                  </a:lnTo>
                  <a:lnTo>
                    <a:pt x="1017" y="452"/>
                  </a:lnTo>
                  <a:lnTo>
                    <a:pt x="1005" y="409"/>
                  </a:lnTo>
                  <a:lnTo>
                    <a:pt x="989" y="370"/>
                  </a:lnTo>
                  <a:lnTo>
                    <a:pt x="956" y="315"/>
                  </a:lnTo>
                  <a:lnTo>
                    <a:pt x="897" y="251"/>
                  </a:lnTo>
                  <a:lnTo>
                    <a:pt x="825" y="196"/>
                  </a:lnTo>
                  <a:lnTo>
                    <a:pt x="742" y="151"/>
                  </a:lnTo>
                  <a:lnTo>
                    <a:pt x="653" y="112"/>
                  </a:lnTo>
                  <a:lnTo>
                    <a:pt x="558" y="81"/>
                  </a:lnTo>
                  <a:lnTo>
                    <a:pt x="414" y="45"/>
                  </a:lnTo>
                  <a:lnTo>
                    <a:pt x="235" y="17"/>
                  </a:lnTo>
                  <a:lnTo>
                    <a:pt x="32" y="0"/>
                  </a:lnTo>
                  <a:lnTo>
                    <a:pt x="0" y="0"/>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8" name="Freeform 61"/>
            <p:cNvSpPr>
              <a:spLocks/>
            </p:cNvSpPr>
            <p:nvPr/>
          </p:nvSpPr>
          <p:spPr bwMode="auto">
            <a:xfrm>
              <a:off x="5322" y="3154"/>
              <a:ext cx="256" cy="472"/>
            </a:xfrm>
            <a:custGeom>
              <a:avLst/>
              <a:gdLst>
                <a:gd name="T0" fmla="*/ 1024 w 1024"/>
                <a:gd name="T1" fmla="*/ 0 h 1886"/>
                <a:gd name="T2" fmla="*/ 1024 w 1024"/>
                <a:gd name="T3" fmla="*/ 1886 h 1886"/>
                <a:gd name="T4" fmla="*/ 161 w 1024"/>
                <a:gd name="T5" fmla="*/ 1886 h 1886"/>
                <a:gd name="T6" fmla="*/ 140 w 1024"/>
                <a:gd name="T7" fmla="*/ 1779 h 1886"/>
                <a:gd name="T8" fmla="*/ 64 w 1024"/>
                <a:gd name="T9" fmla="*/ 1289 h 1886"/>
                <a:gd name="T10" fmla="*/ 36 w 1024"/>
                <a:gd name="T11" fmla="*/ 1064 h 1886"/>
                <a:gd name="T12" fmla="*/ 13 w 1024"/>
                <a:gd name="T13" fmla="*/ 836 h 1886"/>
                <a:gd name="T14" fmla="*/ 2 w 1024"/>
                <a:gd name="T15" fmla="*/ 620 h 1886"/>
                <a:gd name="T16" fmla="*/ 0 w 1024"/>
                <a:gd name="T17" fmla="*/ 521 h 1886"/>
                <a:gd name="T18" fmla="*/ 2 w 1024"/>
                <a:gd name="T19" fmla="*/ 497 h 1886"/>
                <a:gd name="T20" fmla="*/ 8 w 1024"/>
                <a:gd name="T21" fmla="*/ 452 h 1886"/>
                <a:gd name="T22" fmla="*/ 19 w 1024"/>
                <a:gd name="T23" fmla="*/ 409 h 1886"/>
                <a:gd name="T24" fmla="*/ 36 w 1024"/>
                <a:gd name="T25" fmla="*/ 370 h 1886"/>
                <a:gd name="T26" fmla="*/ 68 w 1024"/>
                <a:gd name="T27" fmla="*/ 315 h 1886"/>
                <a:gd name="T28" fmla="*/ 127 w 1024"/>
                <a:gd name="T29" fmla="*/ 251 h 1886"/>
                <a:gd name="T30" fmla="*/ 199 w 1024"/>
                <a:gd name="T31" fmla="*/ 196 h 1886"/>
                <a:gd name="T32" fmla="*/ 282 w 1024"/>
                <a:gd name="T33" fmla="*/ 151 h 1886"/>
                <a:gd name="T34" fmla="*/ 372 w 1024"/>
                <a:gd name="T35" fmla="*/ 112 h 1886"/>
                <a:gd name="T36" fmla="*/ 466 w 1024"/>
                <a:gd name="T37" fmla="*/ 81 h 1886"/>
                <a:gd name="T38" fmla="*/ 610 w 1024"/>
                <a:gd name="T39" fmla="*/ 45 h 1886"/>
                <a:gd name="T40" fmla="*/ 789 w 1024"/>
                <a:gd name="T41" fmla="*/ 17 h 1886"/>
                <a:gd name="T42" fmla="*/ 992 w 1024"/>
                <a:gd name="T43" fmla="*/ 0 h 1886"/>
                <a:gd name="T44" fmla="*/ 1024 w 1024"/>
                <a:gd name="T45" fmla="*/ 0 h 1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4" h="1886">
                  <a:moveTo>
                    <a:pt x="1024" y="0"/>
                  </a:moveTo>
                  <a:lnTo>
                    <a:pt x="1024" y="1886"/>
                  </a:lnTo>
                  <a:lnTo>
                    <a:pt x="161" y="1886"/>
                  </a:lnTo>
                  <a:lnTo>
                    <a:pt x="140" y="1779"/>
                  </a:lnTo>
                  <a:lnTo>
                    <a:pt x="64" y="1289"/>
                  </a:lnTo>
                  <a:lnTo>
                    <a:pt x="36" y="1064"/>
                  </a:lnTo>
                  <a:lnTo>
                    <a:pt x="13" y="836"/>
                  </a:lnTo>
                  <a:lnTo>
                    <a:pt x="2" y="620"/>
                  </a:lnTo>
                  <a:lnTo>
                    <a:pt x="0" y="521"/>
                  </a:lnTo>
                  <a:lnTo>
                    <a:pt x="2" y="497"/>
                  </a:lnTo>
                  <a:lnTo>
                    <a:pt x="8" y="452"/>
                  </a:lnTo>
                  <a:lnTo>
                    <a:pt x="19" y="409"/>
                  </a:lnTo>
                  <a:lnTo>
                    <a:pt x="36" y="370"/>
                  </a:lnTo>
                  <a:lnTo>
                    <a:pt x="68" y="315"/>
                  </a:lnTo>
                  <a:lnTo>
                    <a:pt x="127" y="251"/>
                  </a:lnTo>
                  <a:lnTo>
                    <a:pt x="199" y="196"/>
                  </a:lnTo>
                  <a:lnTo>
                    <a:pt x="282" y="151"/>
                  </a:lnTo>
                  <a:lnTo>
                    <a:pt x="372" y="112"/>
                  </a:lnTo>
                  <a:lnTo>
                    <a:pt x="466" y="81"/>
                  </a:lnTo>
                  <a:lnTo>
                    <a:pt x="610" y="45"/>
                  </a:lnTo>
                  <a:lnTo>
                    <a:pt x="789" y="17"/>
                  </a:lnTo>
                  <a:lnTo>
                    <a:pt x="992" y="0"/>
                  </a:lnTo>
                  <a:lnTo>
                    <a:pt x="1024" y="0"/>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9" name="Rectangle 62"/>
            <p:cNvSpPr>
              <a:spLocks noChangeArrowheads="1"/>
            </p:cNvSpPr>
            <p:nvPr/>
          </p:nvSpPr>
          <p:spPr bwMode="auto">
            <a:xfrm>
              <a:off x="5525" y="3467"/>
              <a:ext cx="105" cy="119"/>
            </a:xfrm>
            <a:prstGeom prst="rect">
              <a:avLst/>
            </a:prstGeom>
            <a:solidFill>
              <a:srgbClr val="FDCC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0" name="Freeform 63"/>
            <p:cNvSpPr>
              <a:spLocks/>
            </p:cNvSpPr>
            <p:nvPr/>
          </p:nvSpPr>
          <p:spPr bwMode="auto">
            <a:xfrm>
              <a:off x="5525" y="3467"/>
              <a:ext cx="105" cy="37"/>
            </a:xfrm>
            <a:custGeom>
              <a:avLst/>
              <a:gdLst>
                <a:gd name="T0" fmla="*/ 0 w 421"/>
                <a:gd name="T1" fmla="*/ 56 h 146"/>
                <a:gd name="T2" fmla="*/ 5 w 421"/>
                <a:gd name="T3" fmla="*/ 59 h 146"/>
                <a:gd name="T4" fmla="*/ 66 w 421"/>
                <a:gd name="T5" fmla="*/ 90 h 146"/>
                <a:gd name="T6" fmla="*/ 147 w 421"/>
                <a:gd name="T7" fmla="*/ 118 h 146"/>
                <a:gd name="T8" fmla="*/ 215 w 421"/>
                <a:gd name="T9" fmla="*/ 134 h 146"/>
                <a:gd name="T10" fmla="*/ 291 w 421"/>
                <a:gd name="T11" fmla="*/ 145 h 146"/>
                <a:gd name="T12" fmla="*/ 376 w 421"/>
                <a:gd name="T13" fmla="*/ 146 h 146"/>
                <a:gd name="T14" fmla="*/ 421 w 421"/>
                <a:gd name="T15" fmla="*/ 143 h 146"/>
                <a:gd name="T16" fmla="*/ 421 w 421"/>
                <a:gd name="T17" fmla="*/ 0 h 146"/>
                <a:gd name="T18" fmla="*/ 0 w 421"/>
                <a:gd name="T19" fmla="*/ 0 h 146"/>
                <a:gd name="T20" fmla="*/ 0 w 421"/>
                <a:gd name="T21" fmla="*/ 5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1" h="146">
                  <a:moveTo>
                    <a:pt x="0" y="56"/>
                  </a:moveTo>
                  <a:lnTo>
                    <a:pt x="5" y="59"/>
                  </a:lnTo>
                  <a:lnTo>
                    <a:pt x="66" y="90"/>
                  </a:lnTo>
                  <a:lnTo>
                    <a:pt x="147" y="118"/>
                  </a:lnTo>
                  <a:lnTo>
                    <a:pt x="215" y="134"/>
                  </a:lnTo>
                  <a:lnTo>
                    <a:pt x="291" y="145"/>
                  </a:lnTo>
                  <a:lnTo>
                    <a:pt x="376" y="146"/>
                  </a:lnTo>
                  <a:lnTo>
                    <a:pt x="421" y="143"/>
                  </a:lnTo>
                  <a:lnTo>
                    <a:pt x="421" y="0"/>
                  </a:lnTo>
                  <a:lnTo>
                    <a:pt x="0" y="0"/>
                  </a:lnTo>
                  <a:lnTo>
                    <a:pt x="0" y="56"/>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1" name="Freeform 64"/>
            <p:cNvSpPr>
              <a:spLocks/>
            </p:cNvSpPr>
            <p:nvPr/>
          </p:nvSpPr>
          <p:spPr bwMode="auto">
            <a:xfrm>
              <a:off x="5322" y="3226"/>
              <a:ext cx="102" cy="117"/>
            </a:xfrm>
            <a:custGeom>
              <a:avLst/>
              <a:gdLst>
                <a:gd name="T0" fmla="*/ 412 w 412"/>
                <a:gd name="T1" fmla="*/ 235 h 470"/>
                <a:gd name="T2" fmla="*/ 411 w 412"/>
                <a:gd name="T3" fmla="*/ 259 h 470"/>
                <a:gd name="T4" fmla="*/ 402 w 412"/>
                <a:gd name="T5" fmla="*/ 305 h 470"/>
                <a:gd name="T6" fmla="*/ 387 w 412"/>
                <a:gd name="T7" fmla="*/ 347 h 470"/>
                <a:gd name="T8" fmla="*/ 365 w 412"/>
                <a:gd name="T9" fmla="*/ 385 h 470"/>
                <a:gd name="T10" fmla="*/ 337 w 412"/>
                <a:gd name="T11" fmla="*/ 416 h 470"/>
                <a:gd name="T12" fmla="*/ 305 w 412"/>
                <a:gd name="T13" fmla="*/ 442 h 470"/>
                <a:gd name="T14" fmla="*/ 268 w 412"/>
                <a:gd name="T15" fmla="*/ 460 h 470"/>
                <a:gd name="T16" fmla="*/ 227 w 412"/>
                <a:gd name="T17" fmla="*/ 469 h 470"/>
                <a:gd name="T18" fmla="*/ 207 w 412"/>
                <a:gd name="T19" fmla="*/ 470 h 470"/>
                <a:gd name="T20" fmla="*/ 185 w 412"/>
                <a:gd name="T21" fmla="*/ 469 h 470"/>
                <a:gd name="T22" fmla="*/ 146 w 412"/>
                <a:gd name="T23" fmla="*/ 460 h 470"/>
                <a:gd name="T24" fmla="*/ 108 w 412"/>
                <a:gd name="T25" fmla="*/ 442 h 470"/>
                <a:gd name="T26" fmla="*/ 76 w 412"/>
                <a:gd name="T27" fmla="*/ 416 h 470"/>
                <a:gd name="T28" fmla="*/ 48 w 412"/>
                <a:gd name="T29" fmla="*/ 385 h 470"/>
                <a:gd name="T30" fmla="*/ 25 w 412"/>
                <a:gd name="T31" fmla="*/ 347 h 470"/>
                <a:gd name="T32" fmla="*/ 10 w 412"/>
                <a:gd name="T33" fmla="*/ 305 h 470"/>
                <a:gd name="T34" fmla="*/ 2 w 412"/>
                <a:gd name="T35" fmla="*/ 259 h 470"/>
                <a:gd name="T36" fmla="*/ 0 w 412"/>
                <a:gd name="T37" fmla="*/ 235 h 470"/>
                <a:gd name="T38" fmla="*/ 2 w 412"/>
                <a:gd name="T39" fmla="*/ 210 h 470"/>
                <a:gd name="T40" fmla="*/ 10 w 412"/>
                <a:gd name="T41" fmla="*/ 165 h 470"/>
                <a:gd name="T42" fmla="*/ 25 w 412"/>
                <a:gd name="T43" fmla="*/ 123 h 470"/>
                <a:gd name="T44" fmla="*/ 48 w 412"/>
                <a:gd name="T45" fmla="*/ 85 h 470"/>
                <a:gd name="T46" fmla="*/ 76 w 412"/>
                <a:gd name="T47" fmla="*/ 53 h 470"/>
                <a:gd name="T48" fmla="*/ 108 w 412"/>
                <a:gd name="T49" fmla="*/ 28 h 470"/>
                <a:gd name="T50" fmla="*/ 146 w 412"/>
                <a:gd name="T51" fmla="*/ 10 h 470"/>
                <a:gd name="T52" fmla="*/ 185 w 412"/>
                <a:gd name="T53" fmla="*/ 0 h 470"/>
                <a:gd name="T54" fmla="*/ 207 w 412"/>
                <a:gd name="T55" fmla="*/ 0 h 470"/>
                <a:gd name="T56" fmla="*/ 227 w 412"/>
                <a:gd name="T57" fmla="*/ 0 h 470"/>
                <a:gd name="T58" fmla="*/ 268 w 412"/>
                <a:gd name="T59" fmla="*/ 10 h 470"/>
                <a:gd name="T60" fmla="*/ 305 w 412"/>
                <a:gd name="T61" fmla="*/ 28 h 470"/>
                <a:gd name="T62" fmla="*/ 337 w 412"/>
                <a:gd name="T63" fmla="*/ 53 h 470"/>
                <a:gd name="T64" fmla="*/ 365 w 412"/>
                <a:gd name="T65" fmla="*/ 85 h 470"/>
                <a:gd name="T66" fmla="*/ 387 w 412"/>
                <a:gd name="T67" fmla="*/ 123 h 470"/>
                <a:gd name="T68" fmla="*/ 402 w 412"/>
                <a:gd name="T69" fmla="*/ 165 h 470"/>
                <a:gd name="T70" fmla="*/ 411 w 412"/>
                <a:gd name="T71" fmla="*/ 210 h 470"/>
                <a:gd name="T72" fmla="*/ 412 w 412"/>
                <a:gd name="T73" fmla="*/ 235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2" h="470">
                  <a:moveTo>
                    <a:pt x="412" y="235"/>
                  </a:moveTo>
                  <a:lnTo>
                    <a:pt x="411" y="259"/>
                  </a:lnTo>
                  <a:lnTo>
                    <a:pt x="402" y="305"/>
                  </a:lnTo>
                  <a:lnTo>
                    <a:pt x="387" y="347"/>
                  </a:lnTo>
                  <a:lnTo>
                    <a:pt x="365" y="385"/>
                  </a:lnTo>
                  <a:lnTo>
                    <a:pt x="337" y="416"/>
                  </a:lnTo>
                  <a:lnTo>
                    <a:pt x="305" y="442"/>
                  </a:lnTo>
                  <a:lnTo>
                    <a:pt x="268" y="460"/>
                  </a:lnTo>
                  <a:lnTo>
                    <a:pt x="227" y="469"/>
                  </a:lnTo>
                  <a:lnTo>
                    <a:pt x="207" y="470"/>
                  </a:lnTo>
                  <a:lnTo>
                    <a:pt x="185" y="469"/>
                  </a:lnTo>
                  <a:lnTo>
                    <a:pt x="146" y="460"/>
                  </a:lnTo>
                  <a:lnTo>
                    <a:pt x="108" y="442"/>
                  </a:lnTo>
                  <a:lnTo>
                    <a:pt x="76" y="416"/>
                  </a:lnTo>
                  <a:lnTo>
                    <a:pt x="48" y="385"/>
                  </a:lnTo>
                  <a:lnTo>
                    <a:pt x="25" y="347"/>
                  </a:lnTo>
                  <a:lnTo>
                    <a:pt x="10" y="305"/>
                  </a:lnTo>
                  <a:lnTo>
                    <a:pt x="2" y="259"/>
                  </a:lnTo>
                  <a:lnTo>
                    <a:pt x="0" y="235"/>
                  </a:lnTo>
                  <a:lnTo>
                    <a:pt x="2" y="210"/>
                  </a:lnTo>
                  <a:lnTo>
                    <a:pt x="10" y="165"/>
                  </a:lnTo>
                  <a:lnTo>
                    <a:pt x="25" y="123"/>
                  </a:lnTo>
                  <a:lnTo>
                    <a:pt x="48" y="85"/>
                  </a:lnTo>
                  <a:lnTo>
                    <a:pt x="76" y="53"/>
                  </a:lnTo>
                  <a:lnTo>
                    <a:pt x="108" y="28"/>
                  </a:lnTo>
                  <a:lnTo>
                    <a:pt x="146" y="10"/>
                  </a:lnTo>
                  <a:lnTo>
                    <a:pt x="185" y="0"/>
                  </a:lnTo>
                  <a:lnTo>
                    <a:pt x="207" y="0"/>
                  </a:lnTo>
                  <a:lnTo>
                    <a:pt x="227" y="0"/>
                  </a:lnTo>
                  <a:lnTo>
                    <a:pt x="268" y="10"/>
                  </a:lnTo>
                  <a:lnTo>
                    <a:pt x="305" y="28"/>
                  </a:lnTo>
                  <a:lnTo>
                    <a:pt x="337" y="53"/>
                  </a:lnTo>
                  <a:lnTo>
                    <a:pt x="365" y="85"/>
                  </a:lnTo>
                  <a:lnTo>
                    <a:pt x="387" y="123"/>
                  </a:lnTo>
                  <a:lnTo>
                    <a:pt x="402" y="165"/>
                  </a:lnTo>
                  <a:lnTo>
                    <a:pt x="411" y="210"/>
                  </a:lnTo>
                  <a:lnTo>
                    <a:pt x="412" y="235"/>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2" name="Freeform 65"/>
            <p:cNvSpPr>
              <a:spLocks/>
            </p:cNvSpPr>
            <p:nvPr/>
          </p:nvSpPr>
          <p:spPr bwMode="auto">
            <a:xfrm>
              <a:off x="5731" y="3226"/>
              <a:ext cx="102" cy="117"/>
            </a:xfrm>
            <a:custGeom>
              <a:avLst/>
              <a:gdLst>
                <a:gd name="T0" fmla="*/ 410 w 410"/>
                <a:gd name="T1" fmla="*/ 235 h 470"/>
                <a:gd name="T2" fmla="*/ 409 w 410"/>
                <a:gd name="T3" fmla="*/ 259 h 470"/>
                <a:gd name="T4" fmla="*/ 402 w 410"/>
                <a:gd name="T5" fmla="*/ 305 h 470"/>
                <a:gd name="T6" fmla="*/ 386 w 410"/>
                <a:gd name="T7" fmla="*/ 347 h 470"/>
                <a:gd name="T8" fmla="*/ 364 w 410"/>
                <a:gd name="T9" fmla="*/ 385 h 470"/>
                <a:gd name="T10" fmla="*/ 336 w 410"/>
                <a:gd name="T11" fmla="*/ 416 h 470"/>
                <a:gd name="T12" fmla="*/ 303 w 410"/>
                <a:gd name="T13" fmla="*/ 442 h 470"/>
                <a:gd name="T14" fmla="*/ 266 w 410"/>
                <a:gd name="T15" fmla="*/ 460 h 470"/>
                <a:gd name="T16" fmla="*/ 226 w 410"/>
                <a:gd name="T17" fmla="*/ 469 h 470"/>
                <a:gd name="T18" fmla="*/ 205 w 410"/>
                <a:gd name="T19" fmla="*/ 470 h 470"/>
                <a:gd name="T20" fmla="*/ 184 w 410"/>
                <a:gd name="T21" fmla="*/ 469 h 470"/>
                <a:gd name="T22" fmla="*/ 144 w 410"/>
                <a:gd name="T23" fmla="*/ 460 h 470"/>
                <a:gd name="T24" fmla="*/ 106 w 410"/>
                <a:gd name="T25" fmla="*/ 442 h 470"/>
                <a:gd name="T26" fmla="*/ 74 w 410"/>
                <a:gd name="T27" fmla="*/ 416 h 470"/>
                <a:gd name="T28" fmla="*/ 46 w 410"/>
                <a:gd name="T29" fmla="*/ 385 h 470"/>
                <a:gd name="T30" fmla="*/ 24 w 410"/>
                <a:gd name="T31" fmla="*/ 347 h 470"/>
                <a:gd name="T32" fmla="*/ 9 w 410"/>
                <a:gd name="T33" fmla="*/ 305 h 470"/>
                <a:gd name="T34" fmla="*/ 0 w 410"/>
                <a:gd name="T35" fmla="*/ 259 h 470"/>
                <a:gd name="T36" fmla="*/ 0 w 410"/>
                <a:gd name="T37" fmla="*/ 235 h 470"/>
                <a:gd name="T38" fmla="*/ 0 w 410"/>
                <a:gd name="T39" fmla="*/ 210 h 470"/>
                <a:gd name="T40" fmla="*/ 9 w 410"/>
                <a:gd name="T41" fmla="*/ 165 h 470"/>
                <a:gd name="T42" fmla="*/ 24 w 410"/>
                <a:gd name="T43" fmla="*/ 123 h 470"/>
                <a:gd name="T44" fmla="*/ 46 w 410"/>
                <a:gd name="T45" fmla="*/ 85 h 470"/>
                <a:gd name="T46" fmla="*/ 74 w 410"/>
                <a:gd name="T47" fmla="*/ 53 h 470"/>
                <a:gd name="T48" fmla="*/ 106 w 410"/>
                <a:gd name="T49" fmla="*/ 28 h 470"/>
                <a:gd name="T50" fmla="*/ 144 w 410"/>
                <a:gd name="T51" fmla="*/ 10 h 470"/>
                <a:gd name="T52" fmla="*/ 184 w 410"/>
                <a:gd name="T53" fmla="*/ 0 h 470"/>
                <a:gd name="T54" fmla="*/ 205 w 410"/>
                <a:gd name="T55" fmla="*/ 0 h 470"/>
                <a:gd name="T56" fmla="*/ 226 w 410"/>
                <a:gd name="T57" fmla="*/ 0 h 470"/>
                <a:gd name="T58" fmla="*/ 266 w 410"/>
                <a:gd name="T59" fmla="*/ 10 h 470"/>
                <a:gd name="T60" fmla="*/ 303 w 410"/>
                <a:gd name="T61" fmla="*/ 28 h 470"/>
                <a:gd name="T62" fmla="*/ 336 w 410"/>
                <a:gd name="T63" fmla="*/ 53 h 470"/>
                <a:gd name="T64" fmla="*/ 364 w 410"/>
                <a:gd name="T65" fmla="*/ 85 h 470"/>
                <a:gd name="T66" fmla="*/ 386 w 410"/>
                <a:gd name="T67" fmla="*/ 123 h 470"/>
                <a:gd name="T68" fmla="*/ 402 w 410"/>
                <a:gd name="T69" fmla="*/ 165 h 470"/>
                <a:gd name="T70" fmla="*/ 409 w 410"/>
                <a:gd name="T71" fmla="*/ 210 h 470"/>
                <a:gd name="T72" fmla="*/ 410 w 410"/>
                <a:gd name="T73" fmla="*/ 235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0" h="470">
                  <a:moveTo>
                    <a:pt x="410" y="235"/>
                  </a:moveTo>
                  <a:lnTo>
                    <a:pt x="409" y="259"/>
                  </a:lnTo>
                  <a:lnTo>
                    <a:pt x="402" y="305"/>
                  </a:lnTo>
                  <a:lnTo>
                    <a:pt x="386" y="347"/>
                  </a:lnTo>
                  <a:lnTo>
                    <a:pt x="364" y="385"/>
                  </a:lnTo>
                  <a:lnTo>
                    <a:pt x="336" y="416"/>
                  </a:lnTo>
                  <a:lnTo>
                    <a:pt x="303" y="442"/>
                  </a:lnTo>
                  <a:lnTo>
                    <a:pt x="266" y="460"/>
                  </a:lnTo>
                  <a:lnTo>
                    <a:pt x="226" y="469"/>
                  </a:lnTo>
                  <a:lnTo>
                    <a:pt x="205" y="470"/>
                  </a:lnTo>
                  <a:lnTo>
                    <a:pt x="184" y="469"/>
                  </a:lnTo>
                  <a:lnTo>
                    <a:pt x="144" y="460"/>
                  </a:lnTo>
                  <a:lnTo>
                    <a:pt x="106" y="442"/>
                  </a:lnTo>
                  <a:lnTo>
                    <a:pt x="74" y="416"/>
                  </a:lnTo>
                  <a:lnTo>
                    <a:pt x="46" y="385"/>
                  </a:lnTo>
                  <a:lnTo>
                    <a:pt x="24" y="347"/>
                  </a:lnTo>
                  <a:lnTo>
                    <a:pt x="9" y="305"/>
                  </a:lnTo>
                  <a:lnTo>
                    <a:pt x="0" y="259"/>
                  </a:lnTo>
                  <a:lnTo>
                    <a:pt x="0" y="235"/>
                  </a:lnTo>
                  <a:lnTo>
                    <a:pt x="0" y="210"/>
                  </a:lnTo>
                  <a:lnTo>
                    <a:pt x="9" y="165"/>
                  </a:lnTo>
                  <a:lnTo>
                    <a:pt x="24" y="123"/>
                  </a:lnTo>
                  <a:lnTo>
                    <a:pt x="46" y="85"/>
                  </a:lnTo>
                  <a:lnTo>
                    <a:pt x="74" y="53"/>
                  </a:lnTo>
                  <a:lnTo>
                    <a:pt x="106" y="28"/>
                  </a:lnTo>
                  <a:lnTo>
                    <a:pt x="144" y="10"/>
                  </a:lnTo>
                  <a:lnTo>
                    <a:pt x="184" y="0"/>
                  </a:lnTo>
                  <a:lnTo>
                    <a:pt x="205" y="0"/>
                  </a:lnTo>
                  <a:lnTo>
                    <a:pt x="226" y="0"/>
                  </a:lnTo>
                  <a:lnTo>
                    <a:pt x="266" y="10"/>
                  </a:lnTo>
                  <a:lnTo>
                    <a:pt x="303" y="28"/>
                  </a:lnTo>
                  <a:lnTo>
                    <a:pt x="336" y="53"/>
                  </a:lnTo>
                  <a:lnTo>
                    <a:pt x="364" y="85"/>
                  </a:lnTo>
                  <a:lnTo>
                    <a:pt x="386" y="123"/>
                  </a:lnTo>
                  <a:lnTo>
                    <a:pt x="402" y="165"/>
                  </a:lnTo>
                  <a:lnTo>
                    <a:pt x="409" y="210"/>
                  </a:lnTo>
                  <a:lnTo>
                    <a:pt x="410" y="235"/>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3" name="Freeform 66"/>
            <p:cNvSpPr>
              <a:spLocks/>
            </p:cNvSpPr>
            <p:nvPr/>
          </p:nvSpPr>
          <p:spPr bwMode="auto">
            <a:xfrm>
              <a:off x="5373" y="3023"/>
              <a:ext cx="409" cy="464"/>
            </a:xfrm>
            <a:custGeom>
              <a:avLst/>
              <a:gdLst>
                <a:gd name="T0" fmla="*/ 1634 w 1634"/>
                <a:gd name="T1" fmla="*/ 566 h 1855"/>
                <a:gd name="T2" fmla="*/ 1616 w 1634"/>
                <a:gd name="T3" fmla="*/ 443 h 1855"/>
                <a:gd name="T4" fmla="*/ 1573 w 1634"/>
                <a:gd name="T5" fmla="*/ 332 h 1855"/>
                <a:gd name="T6" fmla="*/ 1505 w 1634"/>
                <a:gd name="T7" fmla="*/ 233 h 1855"/>
                <a:gd name="T8" fmla="*/ 1412 w 1634"/>
                <a:gd name="T9" fmla="*/ 150 h 1855"/>
                <a:gd name="T10" fmla="*/ 1291 w 1634"/>
                <a:gd name="T11" fmla="*/ 83 h 1855"/>
                <a:gd name="T12" fmla="*/ 1144 w 1634"/>
                <a:gd name="T13" fmla="*/ 34 h 1855"/>
                <a:gd name="T14" fmla="*/ 968 w 1634"/>
                <a:gd name="T15" fmla="*/ 5 h 1855"/>
                <a:gd name="T16" fmla="*/ 817 w 1634"/>
                <a:gd name="T17" fmla="*/ 0 h 1855"/>
                <a:gd name="T18" fmla="*/ 666 w 1634"/>
                <a:gd name="T19" fmla="*/ 5 h 1855"/>
                <a:gd name="T20" fmla="*/ 491 w 1634"/>
                <a:gd name="T21" fmla="*/ 34 h 1855"/>
                <a:gd name="T22" fmla="*/ 343 w 1634"/>
                <a:gd name="T23" fmla="*/ 83 h 1855"/>
                <a:gd name="T24" fmla="*/ 222 w 1634"/>
                <a:gd name="T25" fmla="*/ 150 h 1855"/>
                <a:gd name="T26" fmla="*/ 129 w 1634"/>
                <a:gd name="T27" fmla="*/ 233 h 1855"/>
                <a:gd name="T28" fmla="*/ 61 w 1634"/>
                <a:gd name="T29" fmla="*/ 332 h 1855"/>
                <a:gd name="T30" fmla="*/ 19 w 1634"/>
                <a:gd name="T31" fmla="*/ 443 h 1855"/>
                <a:gd name="T32" fmla="*/ 1 w 1634"/>
                <a:gd name="T33" fmla="*/ 566 h 1855"/>
                <a:gd name="T34" fmla="*/ 0 w 1634"/>
                <a:gd name="T35" fmla="*/ 667 h 1855"/>
                <a:gd name="T36" fmla="*/ 8 w 1634"/>
                <a:gd name="T37" fmla="*/ 991 h 1855"/>
                <a:gd name="T38" fmla="*/ 37 w 1634"/>
                <a:gd name="T39" fmla="*/ 1201 h 1855"/>
                <a:gd name="T40" fmla="*/ 99 w 1634"/>
                <a:gd name="T41" fmla="*/ 1406 h 1855"/>
                <a:gd name="T42" fmla="*/ 204 w 1634"/>
                <a:gd name="T43" fmla="*/ 1593 h 1855"/>
                <a:gd name="T44" fmla="*/ 343 w 1634"/>
                <a:gd name="T45" fmla="*/ 1724 h 1855"/>
                <a:gd name="T46" fmla="*/ 444 w 1634"/>
                <a:gd name="T47" fmla="*/ 1782 h 1855"/>
                <a:gd name="T48" fmla="*/ 562 w 1634"/>
                <a:gd name="T49" fmla="*/ 1825 h 1855"/>
                <a:gd name="T50" fmla="*/ 699 w 1634"/>
                <a:gd name="T51" fmla="*/ 1850 h 1855"/>
                <a:gd name="T52" fmla="*/ 817 w 1634"/>
                <a:gd name="T53" fmla="*/ 1855 h 1855"/>
                <a:gd name="T54" fmla="*/ 935 w 1634"/>
                <a:gd name="T55" fmla="*/ 1850 h 1855"/>
                <a:gd name="T56" fmla="*/ 1072 w 1634"/>
                <a:gd name="T57" fmla="*/ 1825 h 1855"/>
                <a:gd name="T58" fmla="*/ 1191 w 1634"/>
                <a:gd name="T59" fmla="*/ 1782 h 1855"/>
                <a:gd name="T60" fmla="*/ 1292 w 1634"/>
                <a:gd name="T61" fmla="*/ 1724 h 1855"/>
                <a:gd name="T62" fmla="*/ 1430 w 1634"/>
                <a:gd name="T63" fmla="*/ 1593 h 1855"/>
                <a:gd name="T64" fmla="*/ 1535 w 1634"/>
                <a:gd name="T65" fmla="*/ 1406 h 1855"/>
                <a:gd name="T66" fmla="*/ 1597 w 1634"/>
                <a:gd name="T67" fmla="*/ 1201 h 1855"/>
                <a:gd name="T68" fmla="*/ 1627 w 1634"/>
                <a:gd name="T69" fmla="*/ 991 h 1855"/>
                <a:gd name="T70" fmla="*/ 1634 w 1634"/>
                <a:gd name="T71" fmla="*/ 667 h 1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4" h="1855">
                  <a:moveTo>
                    <a:pt x="1634" y="598"/>
                  </a:moveTo>
                  <a:lnTo>
                    <a:pt x="1634" y="566"/>
                  </a:lnTo>
                  <a:lnTo>
                    <a:pt x="1628" y="504"/>
                  </a:lnTo>
                  <a:lnTo>
                    <a:pt x="1616" y="443"/>
                  </a:lnTo>
                  <a:lnTo>
                    <a:pt x="1598" y="386"/>
                  </a:lnTo>
                  <a:lnTo>
                    <a:pt x="1573" y="332"/>
                  </a:lnTo>
                  <a:lnTo>
                    <a:pt x="1543" y="281"/>
                  </a:lnTo>
                  <a:lnTo>
                    <a:pt x="1505" y="233"/>
                  </a:lnTo>
                  <a:lnTo>
                    <a:pt x="1462" y="189"/>
                  </a:lnTo>
                  <a:lnTo>
                    <a:pt x="1412" y="150"/>
                  </a:lnTo>
                  <a:lnTo>
                    <a:pt x="1355" y="114"/>
                  </a:lnTo>
                  <a:lnTo>
                    <a:pt x="1291" y="83"/>
                  </a:lnTo>
                  <a:lnTo>
                    <a:pt x="1220" y="56"/>
                  </a:lnTo>
                  <a:lnTo>
                    <a:pt x="1144" y="34"/>
                  </a:lnTo>
                  <a:lnTo>
                    <a:pt x="1059" y="17"/>
                  </a:lnTo>
                  <a:lnTo>
                    <a:pt x="968" y="5"/>
                  </a:lnTo>
                  <a:lnTo>
                    <a:pt x="869" y="0"/>
                  </a:lnTo>
                  <a:lnTo>
                    <a:pt x="817" y="0"/>
                  </a:lnTo>
                  <a:lnTo>
                    <a:pt x="765" y="0"/>
                  </a:lnTo>
                  <a:lnTo>
                    <a:pt x="666" y="5"/>
                  </a:lnTo>
                  <a:lnTo>
                    <a:pt x="575" y="17"/>
                  </a:lnTo>
                  <a:lnTo>
                    <a:pt x="491" y="34"/>
                  </a:lnTo>
                  <a:lnTo>
                    <a:pt x="413" y="56"/>
                  </a:lnTo>
                  <a:lnTo>
                    <a:pt x="343" y="83"/>
                  </a:lnTo>
                  <a:lnTo>
                    <a:pt x="279" y="114"/>
                  </a:lnTo>
                  <a:lnTo>
                    <a:pt x="222" y="150"/>
                  </a:lnTo>
                  <a:lnTo>
                    <a:pt x="173" y="189"/>
                  </a:lnTo>
                  <a:lnTo>
                    <a:pt x="129" y="233"/>
                  </a:lnTo>
                  <a:lnTo>
                    <a:pt x="92" y="281"/>
                  </a:lnTo>
                  <a:lnTo>
                    <a:pt x="61" y="332"/>
                  </a:lnTo>
                  <a:lnTo>
                    <a:pt x="36" y="386"/>
                  </a:lnTo>
                  <a:lnTo>
                    <a:pt x="19" y="443"/>
                  </a:lnTo>
                  <a:lnTo>
                    <a:pt x="6" y="504"/>
                  </a:lnTo>
                  <a:lnTo>
                    <a:pt x="1" y="566"/>
                  </a:lnTo>
                  <a:lnTo>
                    <a:pt x="0" y="598"/>
                  </a:lnTo>
                  <a:lnTo>
                    <a:pt x="0" y="667"/>
                  </a:lnTo>
                  <a:lnTo>
                    <a:pt x="0" y="841"/>
                  </a:lnTo>
                  <a:lnTo>
                    <a:pt x="8" y="991"/>
                  </a:lnTo>
                  <a:lnTo>
                    <a:pt x="19" y="1095"/>
                  </a:lnTo>
                  <a:lnTo>
                    <a:pt x="37" y="1201"/>
                  </a:lnTo>
                  <a:lnTo>
                    <a:pt x="63" y="1305"/>
                  </a:lnTo>
                  <a:lnTo>
                    <a:pt x="99" y="1406"/>
                  </a:lnTo>
                  <a:lnTo>
                    <a:pt x="145" y="1503"/>
                  </a:lnTo>
                  <a:lnTo>
                    <a:pt x="204" y="1593"/>
                  </a:lnTo>
                  <a:lnTo>
                    <a:pt x="277" y="1672"/>
                  </a:lnTo>
                  <a:lnTo>
                    <a:pt x="343" y="1724"/>
                  </a:lnTo>
                  <a:lnTo>
                    <a:pt x="391" y="1755"/>
                  </a:lnTo>
                  <a:lnTo>
                    <a:pt x="444" y="1782"/>
                  </a:lnTo>
                  <a:lnTo>
                    <a:pt x="500" y="1806"/>
                  </a:lnTo>
                  <a:lnTo>
                    <a:pt x="562" y="1825"/>
                  </a:lnTo>
                  <a:lnTo>
                    <a:pt x="628" y="1839"/>
                  </a:lnTo>
                  <a:lnTo>
                    <a:pt x="699" y="1850"/>
                  </a:lnTo>
                  <a:lnTo>
                    <a:pt x="777" y="1855"/>
                  </a:lnTo>
                  <a:lnTo>
                    <a:pt x="817" y="1855"/>
                  </a:lnTo>
                  <a:lnTo>
                    <a:pt x="857" y="1855"/>
                  </a:lnTo>
                  <a:lnTo>
                    <a:pt x="935" y="1850"/>
                  </a:lnTo>
                  <a:lnTo>
                    <a:pt x="1006" y="1839"/>
                  </a:lnTo>
                  <a:lnTo>
                    <a:pt x="1072" y="1825"/>
                  </a:lnTo>
                  <a:lnTo>
                    <a:pt x="1134" y="1806"/>
                  </a:lnTo>
                  <a:lnTo>
                    <a:pt x="1191" y="1782"/>
                  </a:lnTo>
                  <a:lnTo>
                    <a:pt x="1244" y="1755"/>
                  </a:lnTo>
                  <a:lnTo>
                    <a:pt x="1292" y="1724"/>
                  </a:lnTo>
                  <a:lnTo>
                    <a:pt x="1357" y="1672"/>
                  </a:lnTo>
                  <a:lnTo>
                    <a:pt x="1430" y="1593"/>
                  </a:lnTo>
                  <a:lnTo>
                    <a:pt x="1489" y="1503"/>
                  </a:lnTo>
                  <a:lnTo>
                    <a:pt x="1535" y="1406"/>
                  </a:lnTo>
                  <a:lnTo>
                    <a:pt x="1571" y="1305"/>
                  </a:lnTo>
                  <a:lnTo>
                    <a:pt x="1597" y="1201"/>
                  </a:lnTo>
                  <a:lnTo>
                    <a:pt x="1615" y="1095"/>
                  </a:lnTo>
                  <a:lnTo>
                    <a:pt x="1627" y="991"/>
                  </a:lnTo>
                  <a:lnTo>
                    <a:pt x="1634" y="841"/>
                  </a:lnTo>
                  <a:lnTo>
                    <a:pt x="1634" y="667"/>
                  </a:lnTo>
                  <a:lnTo>
                    <a:pt x="1634" y="598"/>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4" name="Freeform 67"/>
            <p:cNvSpPr>
              <a:spLocks/>
            </p:cNvSpPr>
            <p:nvPr/>
          </p:nvSpPr>
          <p:spPr bwMode="auto">
            <a:xfrm>
              <a:off x="5456" y="3246"/>
              <a:ext cx="44" cy="49"/>
            </a:xfrm>
            <a:custGeom>
              <a:avLst/>
              <a:gdLst>
                <a:gd name="T0" fmla="*/ 177 w 177"/>
                <a:gd name="T1" fmla="*/ 98 h 195"/>
                <a:gd name="T2" fmla="*/ 175 w 177"/>
                <a:gd name="T3" fmla="*/ 117 h 195"/>
                <a:gd name="T4" fmla="*/ 162 w 177"/>
                <a:gd name="T5" fmla="*/ 152 h 195"/>
                <a:gd name="T6" fmla="*/ 138 w 177"/>
                <a:gd name="T7" fmla="*/ 179 h 195"/>
                <a:gd name="T8" fmla="*/ 106 w 177"/>
                <a:gd name="T9" fmla="*/ 193 h 195"/>
                <a:gd name="T10" fmla="*/ 88 w 177"/>
                <a:gd name="T11" fmla="*/ 195 h 195"/>
                <a:gd name="T12" fmla="*/ 71 w 177"/>
                <a:gd name="T13" fmla="*/ 193 h 195"/>
                <a:gd name="T14" fmla="*/ 38 w 177"/>
                <a:gd name="T15" fmla="*/ 179 h 195"/>
                <a:gd name="T16" fmla="*/ 15 w 177"/>
                <a:gd name="T17" fmla="*/ 152 h 195"/>
                <a:gd name="T18" fmla="*/ 1 w 177"/>
                <a:gd name="T19" fmla="*/ 117 h 195"/>
                <a:gd name="T20" fmla="*/ 0 w 177"/>
                <a:gd name="T21" fmla="*/ 98 h 195"/>
                <a:gd name="T22" fmla="*/ 1 w 177"/>
                <a:gd name="T23" fmla="*/ 78 h 195"/>
                <a:gd name="T24" fmla="*/ 15 w 177"/>
                <a:gd name="T25" fmla="*/ 43 h 195"/>
                <a:gd name="T26" fmla="*/ 38 w 177"/>
                <a:gd name="T27" fmla="*/ 16 h 195"/>
                <a:gd name="T28" fmla="*/ 71 w 177"/>
                <a:gd name="T29" fmla="*/ 2 h 195"/>
                <a:gd name="T30" fmla="*/ 88 w 177"/>
                <a:gd name="T31" fmla="*/ 0 h 195"/>
                <a:gd name="T32" fmla="*/ 106 w 177"/>
                <a:gd name="T33" fmla="*/ 2 h 195"/>
                <a:gd name="T34" fmla="*/ 138 w 177"/>
                <a:gd name="T35" fmla="*/ 16 h 195"/>
                <a:gd name="T36" fmla="*/ 162 w 177"/>
                <a:gd name="T37" fmla="*/ 43 h 195"/>
                <a:gd name="T38" fmla="*/ 175 w 177"/>
                <a:gd name="T39" fmla="*/ 78 h 195"/>
                <a:gd name="T40" fmla="*/ 177 w 177"/>
                <a:gd name="T41" fmla="*/ 9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7" h="195">
                  <a:moveTo>
                    <a:pt x="177" y="98"/>
                  </a:moveTo>
                  <a:lnTo>
                    <a:pt x="175" y="117"/>
                  </a:lnTo>
                  <a:lnTo>
                    <a:pt x="162" y="152"/>
                  </a:lnTo>
                  <a:lnTo>
                    <a:pt x="138" y="179"/>
                  </a:lnTo>
                  <a:lnTo>
                    <a:pt x="106" y="193"/>
                  </a:lnTo>
                  <a:lnTo>
                    <a:pt x="88" y="195"/>
                  </a:lnTo>
                  <a:lnTo>
                    <a:pt x="71" y="193"/>
                  </a:lnTo>
                  <a:lnTo>
                    <a:pt x="38" y="179"/>
                  </a:lnTo>
                  <a:lnTo>
                    <a:pt x="15" y="152"/>
                  </a:lnTo>
                  <a:lnTo>
                    <a:pt x="1" y="117"/>
                  </a:lnTo>
                  <a:lnTo>
                    <a:pt x="0" y="98"/>
                  </a:lnTo>
                  <a:lnTo>
                    <a:pt x="1" y="78"/>
                  </a:lnTo>
                  <a:lnTo>
                    <a:pt x="15" y="43"/>
                  </a:lnTo>
                  <a:lnTo>
                    <a:pt x="38" y="16"/>
                  </a:lnTo>
                  <a:lnTo>
                    <a:pt x="71" y="2"/>
                  </a:lnTo>
                  <a:lnTo>
                    <a:pt x="88" y="0"/>
                  </a:lnTo>
                  <a:lnTo>
                    <a:pt x="106" y="2"/>
                  </a:lnTo>
                  <a:lnTo>
                    <a:pt x="138" y="16"/>
                  </a:lnTo>
                  <a:lnTo>
                    <a:pt x="162" y="43"/>
                  </a:lnTo>
                  <a:lnTo>
                    <a:pt x="175" y="78"/>
                  </a:lnTo>
                  <a:lnTo>
                    <a:pt x="177" y="98"/>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5" name="Freeform 68"/>
            <p:cNvSpPr>
              <a:spLocks/>
            </p:cNvSpPr>
            <p:nvPr/>
          </p:nvSpPr>
          <p:spPr bwMode="auto">
            <a:xfrm>
              <a:off x="5462" y="3253"/>
              <a:ext cx="13" cy="13"/>
            </a:xfrm>
            <a:custGeom>
              <a:avLst/>
              <a:gdLst>
                <a:gd name="T0" fmla="*/ 53 w 53"/>
                <a:gd name="T1" fmla="*/ 27 h 53"/>
                <a:gd name="T2" fmla="*/ 52 w 53"/>
                <a:gd name="T3" fmla="*/ 38 h 53"/>
                <a:gd name="T4" fmla="*/ 37 w 53"/>
                <a:gd name="T5" fmla="*/ 52 h 53"/>
                <a:gd name="T6" fmla="*/ 26 w 53"/>
                <a:gd name="T7" fmla="*/ 53 h 53"/>
                <a:gd name="T8" fmla="*/ 16 w 53"/>
                <a:gd name="T9" fmla="*/ 52 h 53"/>
                <a:gd name="T10" fmla="*/ 1 w 53"/>
                <a:gd name="T11" fmla="*/ 38 h 53"/>
                <a:gd name="T12" fmla="*/ 0 w 53"/>
                <a:gd name="T13" fmla="*/ 27 h 53"/>
                <a:gd name="T14" fmla="*/ 1 w 53"/>
                <a:gd name="T15" fmla="*/ 16 h 53"/>
                <a:gd name="T16" fmla="*/ 16 w 53"/>
                <a:gd name="T17" fmla="*/ 2 h 53"/>
                <a:gd name="T18" fmla="*/ 26 w 53"/>
                <a:gd name="T19" fmla="*/ 0 h 53"/>
                <a:gd name="T20" fmla="*/ 37 w 53"/>
                <a:gd name="T21" fmla="*/ 2 h 53"/>
                <a:gd name="T22" fmla="*/ 52 w 53"/>
                <a:gd name="T23" fmla="*/ 16 h 53"/>
                <a:gd name="T24" fmla="*/ 53 w 53"/>
                <a:gd name="T2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3">
                  <a:moveTo>
                    <a:pt x="53" y="27"/>
                  </a:moveTo>
                  <a:lnTo>
                    <a:pt x="52" y="38"/>
                  </a:lnTo>
                  <a:lnTo>
                    <a:pt x="37" y="52"/>
                  </a:lnTo>
                  <a:lnTo>
                    <a:pt x="26" y="53"/>
                  </a:lnTo>
                  <a:lnTo>
                    <a:pt x="16" y="52"/>
                  </a:lnTo>
                  <a:lnTo>
                    <a:pt x="1" y="38"/>
                  </a:lnTo>
                  <a:lnTo>
                    <a:pt x="0" y="27"/>
                  </a:lnTo>
                  <a:lnTo>
                    <a:pt x="1" y="16"/>
                  </a:lnTo>
                  <a:lnTo>
                    <a:pt x="16" y="2"/>
                  </a:lnTo>
                  <a:lnTo>
                    <a:pt x="26" y="0"/>
                  </a:lnTo>
                  <a:lnTo>
                    <a:pt x="37" y="2"/>
                  </a:lnTo>
                  <a:lnTo>
                    <a:pt x="52" y="16"/>
                  </a:lnTo>
                  <a:lnTo>
                    <a:pt x="5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6" name="Freeform 69"/>
            <p:cNvSpPr>
              <a:spLocks/>
            </p:cNvSpPr>
            <p:nvPr/>
          </p:nvSpPr>
          <p:spPr bwMode="auto">
            <a:xfrm>
              <a:off x="5441" y="3196"/>
              <a:ext cx="72" cy="24"/>
            </a:xfrm>
            <a:custGeom>
              <a:avLst/>
              <a:gdLst>
                <a:gd name="T0" fmla="*/ 9 w 290"/>
                <a:gd name="T1" fmla="*/ 88 h 97"/>
                <a:gd name="T2" fmla="*/ 17 w 290"/>
                <a:gd name="T3" fmla="*/ 90 h 97"/>
                <a:gd name="T4" fmla="*/ 35 w 290"/>
                <a:gd name="T5" fmla="*/ 90 h 97"/>
                <a:gd name="T6" fmla="*/ 69 w 290"/>
                <a:gd name="T7" fmla="*/ 82 h 97"/>
                <a:gd name="T8" fmla="*/ 130 w 290"/>
                <a:gd name="T9" fmla="*/ 70 h 97"/>
                <a:gd name="T10" fmla="*/ 193 w 290"/>
                <a:gd name="T11" fmla="*/ 73 h 97"/>
                <a:gd name="T12" fmla="*/ 243 w 290"/>
                <a:gd name="T13" fmla="*/ 85 h 97"/>
                <a:gd name="T14" fmla="*/ 271 w 290"/>
                <a:gd name="T15" fmla="*/ 96 h 97"/>
                <a:gd name="T16" fmla="*/ 277 w 290"/>
                <a:gd name="T17" fmla="*/ 97 h 97"/>
                <a:gd name="T18" fmla="*/ 285 w 290"/>
                <a:gd name="T19" fmla="*/ 90 h 97"/>
                <a:gd name="T20" fmla="*/ 290 w 290"/>
                <a:gd name="T21" fmla="*/ 79 h 97"/>
                <a:gd name="T22" fmla="*/ 287 w 290"/>
                <a:gd name="T23" fmla="*/ 61 h 97"/>
                <a:gd name="T24" fmla="*/ 278 w 290"/>
                <a:gd name="T25" fmla="*/ 42 h 97"/>
                <a:gd name="T26" fmla="*/ 258 w 290"/>
                <a:gd name="T27" fmla="*/ 24 h 97"/>
                <a:gd name="T28" fmla="*/ 226 w 290"/>
                <a:gd name="T29" fmla="*/ 10 h 97"/>
                <a:gd name="T30" fmla="*/ 181 w 290"/>
                <a:gd name="T31" fmla="*/ 0 h 97"/>
                <a:gd name="T32" fmla="*/ 151 w 290"/>
                <a:gd name="T33" fmla="*/ 0 h 97"/>
                <a:gd name="T34" fmla="*/ 125 w 290"/>
                <a:gd name="T35" fmla="*/ 0 h 97"/>
                <a:gd name="T36" fmla="*/ 82 w 290"/>
                <a:gd name="T37" fmla="*/ 6 h 97"/>
                <a:gd name="T38" fmla="*/ 50 w 290"/>
                <a:gd name="T39" fmla="*/ 18 h 97"/>
                <a:gd name="T40" fmla="*/ 25 w 290"/>
                <a:gd name="T41" fmla="*/ 32 h 97"/>
                <a:gd name="T42" fmla="*/ 10 w 290"/>
                <a:gd name="T43" fmla="*/ 48 h 97"/>
                <a:gd name="T44" fmla="*/ 2 w 290"/>
                <a:gd name="T45" fmla="*/ 63 h 97"/>
                <a:gd name="T46" fmla="*/ 0 w 290"/>
                <a:gd name="T47" fmla="*/ 76 h 97"/>
                <a:gd name="T48" fmla="*/ 5 w 290"/>
                <a:gd name="T49" fmla="*/ 86 h 97"/>
                <a:gd name="T50" fmla="*/ 9 w 290"/>
                <a:gd name="T51" fmla="*/ 8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0" h="97">
                  <a:moveTo>
                    <a:pt x="9" y="88"/>
                  </a:moveTo>
                  <a:lnTo>
                    <a:pt x="17" y="90"/>
                  </a:lnTo>
                  <a:lnTo>
                    <a:pt x="35" y="90"/>
                  </a:lnTo>
                  <a:lnTo>
                    <a:pt x="69" y="82"/>
                  </a:lnTo>
                  <a:lnTo>
                    <a:pt x="130" y="70"/>
                  </a:lnTo>
                  <a:lnTo>
                    <a:pt x="193" y="73"/>
                  </a:lnTo>
                  <a:lnTo>
                    <a:pt x="243" y="85"/>
                  </a:lnTo>
                  <a:lnTo>
                    <a:pt x="271" y="96"/>
                  </a:lnTo>
                  <a:lnTo>
                    <a:pt x="277" y="97"/>
                  </a:lnTo>
                  <a:lnTo>
                    <a:pt x="285" y="90"/>
                  </a:lnTo>
                  <a:lnTo>
                    <a:pt x="290" y="79"/>
                  </a:lnTo>
                  <a:lnTo>
                    <a:pt x="287" y="61"/>
                  </a:lnTo>
                  <a:lnTo>
                    <a:pt x="278" y="42"/>
                  </a:lnTo>
                  <a:lnTo>
                    <a:pt x="258" y="24"/>
                  </a:lnTo>
                  <a:lnTo>
                    <a:pt x="226" y="10"/>
                  </a:lnTo>
                  <a:lnTo>
                    <a:pt x="181" y="0"/>
                  </a:lnTo>
                  <a:lnTo>
                    <a:pt x="151" y="0"/>
                  </a:lnTo>
                  <a:lnTo>
                    <a:pt x="125" y="0"/>
                  </a:lnTo>
                  <a:lnTo>
                    <a:pt x="82" y="6"/>
                  </a:lnTo>
                  <a:lnTo>
                    <a:pt x="50" y="18"/>
                  </a:lnTo>
                  <a:lnTo>
                    <a:pt x="25" y="32"/>
                  </a:lnTo>
                  <a:lnTo>
                    <a:pt x="10" y="48"/>
                  </a:lnTo>
                  <a:lnTo>
                    <a:pt x="2" y="63"/>
                  </a:lnTo>
                  <a:lnTo>
                    <a:pt x="0" y="76"/>
                  </a:lnTo>
                  <a:lnTo>
                    <a:pt x="5" y="86"/>
                  </a:lnTo>
                  <a:lnTo>
                    <a:pt x="9" y="88"/>
                  </a:lnTo>
                  <a:close/>
                </a:path>
              </a:pathLst>
            </a:custGeom>
            <a:solidFill>
              <a:srgbClr val="684B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7" name="Freeform 70"/>
            <p:cNvSpPr>
              <a:spLocks/>
            </p:cNvSpPr>
            <p:nvPr/>
          </p:nvSpPr>
          <p:spPr bwMode="auto">
            <a:xfrm>
              <a:off x="5658" y="3246"/>
              <a:ext cx="44" cy="49"/>
            </a:xfrm>
            <a:custGeom>
              <a:avLst/>
              <a:gdLst>
                <a:gd name="T0" fmla="*/ 176 w 176"/>
                <a:gd name="T1" fmla="*/ 98 h 195"/>
                <a:gd name="T2" fmla="*/ 175 w 176"/>
                <a:gd name="T3" fmla="*/ 117 h 195"/>
                <a:gd name="T4" fmla="*/ 162 w 176"/>
                <a:gd name="T5" fmla="*/ 152 h 195"/>
                <a:gd name="T6" fmla="*/ 138 w 176"/>
                <a:gd name="T7" fmla="*/ 179 h 195"/>
                <a:gd name="T8" fmla="*/ 106 w 176"/>
                <a:gd name="T9" fmla="*/ 193 h 195"/>
                <a:gd name="T10" fmla="*/ 88 w 176"/>
                <a:gd name="T11" fmla="*/ 195 h 195"/>
                <a:gd name="T12" fmla="*/ 70 w 176"/>
                <a:gd name="T13" fmla="*/ 193 h 195"/>
                <a:gd name="T14" fmla="*/ 38 w 176"/>
                <a:gd name="T15" fmla="*/ 179 h 195"/>
                <a:gd name="T16" fmla="*/ 15 w 176"/>
                <a:gd name="T17" fmla="*/ 152 h 195"/>
                <a:gd name="T18" fmla="*/ 1 w 176"/>
                <a:gd name="T19" fmla="*/ 117 h 195"/>
                <a:gd name="T20" fmla="*/ 0 w 176"/>
                <a:gd name="T21" fmla="*/ 98 h 195"/>
                <a:gd name="T22" fmla="*/ 1 w 176"/>
                <a:gd name="T23" fmla="*/ 78 h 195"/>
                <a:gd name="T24" fmla="*/ 15 w 176"/>
                <a:gd name="T25" fmla="*/ 43 h 195"/>
                <a:gd name="T26" fmla="*/ 38 w 176"/>
                <a:gd name="T27" fmla="*/ 16 h 195"/>
                <a:gd name="T28" fmla="*/ 70 w 176"/>
                <a:gd name="T29" fmla="*/ 2 h 195"/>
                <a:gd name="T30" fmla="*/ 88 w 176"/>
                <a:gd name="T31" fmla="*/ 0 h 195"/>
                <a:gd name="T32" fmla="*/ 106 w 176"/>
                <a:gd name="T33" fmla="*/ 2 h 195"/>
                <a:gd name="T34" fmla="*/ 138 w 176"/>
                <a:gd name="T35" fmla="*/ 16 h 195"/>
                <a:gd name="T36" fmla="*/ 162 w 176"/>
                <a:gd name="T37" fmla="*/ 43 h 195"/>
                <a:gd name="T38" fmla="*/ 175 w 176"/>
                <a:gd name="T39" fmla="*/ 78 h 195"/>
                <a:gd name="T40" fmla="*/ 176 w 176"/>
                <a:gd name="T41" fmla="*/ 9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95">
                  <a:moveTo>
                    <a:pt x="176" y="98"/>
                  </a:moveTo>
                  <a:lnTo>
                    <a:pt x="175" y="117"/>
                  </a:lnTo>
                  <a:lnTo>
                    <a:pt x="162" y="152"/>
                  </a:lnTo>
                  <a:lnTo>
                    <a:pt x="138" y="179"/>
                  </a:lnTo>
                  <a:lnTo>
                    <a:pt x="106" y="193"/>
                  </a:lnTo>
                  <a:lnTo>
                    <a:pt x="88" y="195"/>
                  </a:lnTo>
                  <a:lnTo>
                    <a:pt x="70" y="193"/>
                  </a:lnTo>
                  <a:lnTo>
                    <a:pt x="38" y="179"/>
                  </a:lnTo>
                  <a:lnTo>
                    <a:pt x="15" y="152"/>
                  </a:lnTo>
                  <a:lnTo>
                    <a:pt x="1" y="117"/>
                  </a:lnTo>
                  <a:lnTo>
                    <a:pt x="0" y="98"/>
                  </a:lnTo>
                  <a:lnTo>
                    <a:pt x="1" y="78"/>
                  </a:lnTo>
                  <a:lnTo>
                    <a:pt x="15" y="43"/>
                  </a:lnTo>
                  <a:lnTo>
                    <a:pt x="38" y="16"/>
                  </a:lnTo>
                  <a:lnTo>
                    <a:pt x="70" y="2"/>
                  </a:lnTo>
                  <a:lnTo>
                    <a:pt x="88" y="0"/>
                  </a:lnTo>
                  <a:lnTo>
                    <a:pt x="106" y="2"/>
                  </a:lnTo>
                  <a:lnTo>
                    <a:pt x="138" y="16"/>
                  </a:lnTo>
                  <a:lnTo>
                    <a:pt x="162" y="43"/>
                  </a:lnTo>
                  <a:lnTo>
                    <a:pt x="175" y="78"/>
                  </a:lnTo>
                  <a:lnTo>
                    <a:pt x="176" y="98"/>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8" name="Freeform 71"/>
            <p:cNvSpPr>
              <a:spLocks/>
            </p:cNvSpPr>
            <p:nvPr/>
          </p:nvSpPr>
          <p:spPr bwMode="auto">
            <a:xfrm>
              <a:off x="5664" y="3253"/>
              <a:ext cx="13" cy="13"/>
            </a:xfrm>
            <a:custGeom>
              <a:avLst/>
              <a:gdLst>
                <a:gd name="T0" fmla="*/ 53 w 53"/>
                <a:gd name="T1" fmla="*/ 27 h 53"/>
                <a:gd name="T2" fmla="*/ 52 w 53"/>
                <a:gd name="T3" fmla="*/ 38 h 53"/>
                <a:gd name="T4" fmla="*/ 37 w 53"/>
                <a:gd name="T5" fmla="*/ 52 h 53"/>
                <a:gd name="T6" fmla="*/ 26 w 53"/>
                <a:gd name="T7" fmla="*/ 53 h 53"/>
                <a:gd name="T8" fmla="*/ 15 w 53"/>
                <a:gd name="T9" fmla="*/ 52 h 53"/>
                <a:gd name="T10" fmla="*/ 1 w 53"/>
                <a:gd name="T11" fmla="*/ 38 h 53"/>
                <a:gd name="T12" fmla="*/ 0 w 53"/>
                <a:gd name="T13" fmla="*/ 27 h 53"/>
                <a:gd name="T14" fmla="*/ 1 w 53"/>
                <a:gd name="T15" fmla="*/ 16 h 53"/>
                <a:gd name="T16" fmla="*/ 15 w 53"/>
                <a:gd name="T17" fmla="*/ 2 h 53"/>
                <a:gd name="T18" fmla="*/ 26 w 53"/>
                <a:gd name="T19" fmla="*/ 0 h 53"/>
                <a:gd name="T20" fmla="*/ 37 w 53"/>
                <a:gd name="T21" fmla="*/ 2 h 53"/>
                <a:gd name="T22" fmla="*/ 52 w 53"/>
                <a:gd name="T23" fmla="*/ 16 h 53"/>
                <a:gd name="T24" fmla="*/ 53 w 53"/>
                <a:gd name="T2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3">
                  <a:moveTo>
                    <a:pt x="53" y="27"/>
                  </a:moveTo>
                  <a:lnTo>
                    <a:pt x="52" y="38"/>
                  </a:lnTo>
                  <a:lnTo>
                    <a:pt x="37" y="52"/>
                  </a:lnTo>
                  <a:lnTo>
                    <a:pt x="26" y="53"/>
                  </a:lnTo>
                  <a:lnTo>
                    <a:pt x="15" y="52"/>
                  </a:lnTo>
                  <a:lnTo>
                    <a:pt x="1" y="38"/>
                  </a:lnTo>
                  <a:lnTo>
                    <a:pt x="0" y="27"/>
                  </a:lnTo>
                  <a:lnTo>
                    <a:pt x="1" y="16"/>
                  </a:lnTo>
                  <a:lnTo>
                    <a:pt x="15" y="2"/>
                  </a:lnTo>
                  <a:lnTo>
                    <a:pt x="26" y="0"/>
                  </a:lnTo>
                  <a:lnTo>
                    <a:pt x="37" y="2"/>
                  </a:lnTo>
                  <a:lnTo>
                    <a:pt x="52" y="16"/>
                  </a:lnTo>
                  <a:lnTo>
                    <a:pt x="5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9" name="Freeform 72"/>
            <p:cNvSpPr>
              <a:spLocks/>
            </p:cNvSpPr>
            <p:nvPr/>
          </p:nvSpPr>
          <p:spPr bwMode="auto">
            <a:xfrm>
              <a:off x="5642" y="3196"/>
              <a:ext cx="73" cy="24"/>
            </a:xfrm>
            <a:custGeom>
              <a:avLst/>
              <a:gdLst>
                <a:gd name="T0" fmla="*/ 282 w 290"/>
                <a:gd name="T1" fmla="*/ 88 h 97"/>
                <a:gd name="T2" fmla="*/ 273 w 290"/>
                <a:gd name="T3" fmla="*/ 90 h 97"/>
                <a:gd name="T4" fmla="*/ 255 w 290"/>
                <a:gd name="T5" fmla="*/ 90 h 97"/>
                <a:gd name="T6" fmla="*/ 222 w 290"/>
                <a:gd name="T7" fmla="*/ 82 h 97"/>
                <a:gd name="T8" fmla="*/ 159 w 290"/>
                <a:gd name="T9" fmla="*/ 70 h 97"/>
                <a:gd name="T10" fmla="*/ 97 w 290"/>
                <a:gd name="T11" fmla="*/ 73 h 97"/>
                <a:gd name="T12" fmla="*/ 47 w 290"/>
                <a:gd name="T13" fmla="*/ 85 h 97"/>
                <a:gd name="T14" fmla="*/ 19 w 290"/>
                <a:gd name="T15" fmla="*/ 96 h 97"/>
                <a:gd name="T16" fmla="*/ 13 w 290"/>
                <a:gd name="T17" fmla="*/ 97 h 97"/>
                <a:gd name="T18" fmla="*/ 6 w 290"/>
                <a:gd name="T19" fmla="*/ 90 h 97"/>
                <a:gd name="T20" fmla="*/ 0 w 290"/>
                <a:gd name="T21" fmla="*/ 79 h 97"/>
                <a:gd name="T22" fmla="*/ 3 w 290"/>
                <a:gd name="T23" fmla="*/ 61 h 97"/>
                <a:gd name="T24" fmla="*/ 12 w 290"/>
                <a:gd name="T25" fmla="*/ 42 h 97"/>
                <a:gd name="T26" fmla="*/ 32 w 290"/>
                <a:gd name="T27" fmla="*/ 24 h 97"/>
                <a:gd name="T28" fmla="*/ 64 w 290"/>
                <a:gd name="T29" fmla="*/ 10 h 97"/>
                <a:gd name="T30" fmla="*/ 110 w 290"/>
                <a:gd name="T31" fmla="*/ 0 h 97"/>
                <a:gd name="T32" fmla="*/ 139 w 290"/>
                <a:gd name="T33" fmla="*/ 0 h 97"/>
                <a:gd name="T34" fmla="*/ 165 w 290"/>
                <a:gd name="T35" fmla="*/ 0 h 97"/>
                <a:gd name="T36" fmla="*/ 208 w 290"/>
                <a:gd name="T37" fmla="*/ 6 h 97"/>
                <a:gd name="T38" fmla="*/ 241 w 290"/>
                <a:gd name="T39" fmla="*/ 18 h 97"/>
                <a:gd name="T40" fmla="*/ 265 w 290"/>
                <a:gd name="T41" fmla="*/ 32 h 97"/>
                <a:gd name="T42" fmla="*/ 281 w 290"/>
                <a:gd name="T43" fmla="*/ 48 h 97"/>
                <a:gd name="T44" fmla="*/ 288 w 290"/>
                <a:gd name="T45" fmla="*/ 63 h 97"/>
                <a:gd name="T46" fmla="*/ 290 w 290"/>
                <a:gd name="T47" fmla="*/ 76 h 97"/>
                <a:gd name="T48" fmla="*/ 286 w 290"/>
                <a:gd name="T49" fmla="*/ 86 h 97"/>
                <a:gd name="T50" fmla="*/ 282 w 290"/>
                <a:gd name="T51" fmla="*/ 8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0" h="97">
                  <a:moveTo>
                    <a:pt x="282" y="88"/>
                  </a:moveTo>
                  <a:lnTo>
                    <a:pt x="273" y="90"/>
                  </a:lnTo>
                  <a:lnTo>
                    <a:pt x="255" y="90"/>
                  </a:lnTo>
                  <a:lnTo>
                    <a:pt x="222" y="82"/>
                  </a:lnTo>
                  <a:lnTo>
                    <a:pt x="159" y="70"/>
                  </a:lnTo>
                  <a:lnTo>
                    <a:pt x="97" y="73"/>
                  </a:lnTo>
                  <a:lnTo>
                    <a:pt x="47" y="85"/>
                  </a:lnTo>
                  <a:lnTo>
                    <a:pt x="19" y="96"/>
                  </a:lnTo>
                  <a:lnTo>
                    <a:pt x="13" y="97"/>
                  </a:lnTo>
                  <a:lnTo>
                    <a:pt x="6" y="90"/>
                  </a:lnTo>
                  <a:lnTo>
                    <a:pt x="0" y="79"/>
                  </a:lnTo>
                  <a:lnTo>
                    <a:pt x="3" y="61"/>
                  </a:lnTo>
                  <a:lnTo>
                    <a:pt x="12" y="42"/>
                  </a:lnTo>
                  <a:lnTo>
                    <a:pt x="32" y="24"/>
                  </a:lnTo>
                  <a:lnTo>
                    <a:pt x="64" y="10"/>
                  </a:lnTo>
                  <a:lnTo>
                    <a:pt x="110" y="0"/>
                  </a:lnTo>
                  <a:lnTo>
                    <a:pt x="139" y="0"/>
                  </a:lnTo>
                  <a:lnTo>
                    <a:pt x="165" y="0"/>
                  </a:lnTo>
                  <a:lnTo>
                    <a:pt x="208" y="6"/>
                  </a:lnTo>
                  <a:lnTo>
                    <a:pt x="241" y="18"/>
                  </a:lnTo>
                  <a:lnTo>
                    <a:pt x="265" y="32"/>
                  </a:lnTo>
                  <a:lnTo>
                    <a:pt x="281" y="48"/>
                  </a:lnTo>
                  <a:lnTo>
                    <a:pt x="288" y="63"/>
                  </a:lnTo>
                  <a:lnTo>
                    <a:pt x="290" y="76"/>
                  </a:lnTo>
                  <a:lnTo>
                    <a:pt x="286" y="86"/>
                  </a:lnTo>
                  <a:lnTo>
                    <a:pt x="282" y="88"/>
                  </a:lnTo>
                  <a:close/>
                </a:path>
              </a:pathLst>
            </a:custGeom>
            <a:solidFill>
              <a:srgbClr val="684B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0" name="Freeform 73"/>
            <p:cNvSpPr>
              <a:spLocks/>
            </p:cNvSpPr>
            <p:nvPr/>
          </p:nvSpPr>
          <p:spPr bwMode="auto">
            <a:xfrm>
              <a:off x="5542" y="3345"/>
              <a:ext cx="71" cy="25"/>
            </a:xfrm>
            <a:custGeom>
              <a:avLst/>
              <a:gdLst>
                <a:gd name="T0" fmla="*/ 140 w 280"/>
                <a:gd name="T1" fmla="*/ 43 h 100"/>
                <a:gd name="T2" fmla="*/ 108 w 280"/>
                <a:gd name="T3" fmla="*/ 41 h 100"/>
                <a:gd name="T4" fmla="*/ 57 w 280"/>
                <a:gd name="T5" fmla="*/ 24 h 100"/>
                <a:gd name="T6" fmla="*/ 20 w 280"/>
                <a:gd name="T7" fmla="*/ 6 h 100"/>
                <a:gd name="T8" fmla="*/ 5 w 280"/>
                <a:gd name="T9" fmla="*/ 0 h 100"/>
                <a:gd name="T10" fmla="*/ 1 w 280"/>
                <a:gd name="T11" fmla="*/ 3 h 100"/>
                <a:gd name="T12" fmla="*/ 0 w 280"/>
                <a:gd name="T13" fmla="*/ 9 h 100"/>
                <a:gd name="T14" fmla="*/ 1 w 280"/>
                <a:gd name="T15" fmla="*/ 22 h 100"/>
                <a:gd name="T16" fmla="*/ 14 w 280"/>
                <a:gd name="T17" fmla="*/ 52 h 100"/>
                <a:gd name="T18" fmla="*/ 35 w 280"/>
                <a:gd name="T19" fmla="*/ 73 h 100"/>
                <a:gd name="T20" fmla="*/ 57 w 280"/>
                <a:gd name="T21" fmla="*/ 86 h 100"/>
                <a:gd name="T22" fmla="*/ 85 w 280"/>
                <a:gd name="T23" fmla="*/ 95 h 100"/>
                <a:gd name="T24" fmla="*/ 119 w 280"/>
                <a:gd name="T25" fmla="*/ 100 h 100"/>
                <a:gd name="T26" fmla="*/ 140 w 280"/>
                <a:gd name="T27" fmla="*/ 100 h 100"/>
                <a:gd name="T28" fmla="*/ 161 w 280"/>
                <a:gd name="T29" fmla="*/ 100 h 100"/>
                <a:gd name="T30" fmla="*/ 196 w 280"/>
                <a:gd name="T31" fmla="*/ 95 h 100"/>
                <a:gd name="T32" fmla="*/ 223 w 280"/>
                <a:gd name="T33" fmla="*/ 86 h 100"/>
                <a:gd name="T34" fmla="*/ 245 w 280"/>
                <a:gd name="T35" fmla="*/ 73 h 100"/>
                <a:gd name="T36" fmla="*/ 267 w 280"/>
                <a:gd name="T37" fmla="*/ 52 h 100"/>
                <a:gd name="T38" fmla="*/ 279 w 280"/>
                <a:gd name="T39" fmla="*/ 22 h 100"/>
                <a:gd name="T40" fmla="*/ 280 w 280"/>
                <a:gd name="T41" fmla="*/ 9 h 100"/>
                <a:gd name="T42" fmla="*/ 280 w 280"/>
                <a:gd name="T43" fmla="*/ 3 h 100"/>
                <a:gd name="T44" fmla="*/ 275 w 280"/>
                <a:gd name="T45" fmla="*/ 0 h 100"/>
                <a:gd name="T46" fmla="*/ 260 w 280"/>
                <a:gd name="T47" fmla="*/ 6 h 100"/>
                <a:gd name="T48" fmla="*/ 223 w 280"/>
                <a:gd name="T49" fmla="*/ 24 h 100"/>
                <a:gd name="T50" fmla="*/ 172 w 280"/>
                <a:gd name="T51" fmla="*/ 41 h 100"/>
                <a:gd name="T52" fmla="*/ 140 w 280"/>
                <a:gd name="T53" fmla="*/ 4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0" h="100">
                  <a:moveTo>
                    <a:pt x="140" y="43"/>
                  </a:moveTo>
                  <a:lnTo>
                    <a:pt x="108" y="41"/>
                  </a:lnTo>
                  <a:lnTo>
                    <a:pt x="57" y="24"/>
                  </a:lnTo>
                  <a:lnTo>
                    <a:pt x="20" y="6"/>
                  </a:lnTo>
                  <a:lnTo>
                    <a:pt x="5" y="0"/>
                  </a:lnTo>
                  <a:lnTo>
                    <a:pt x="1" y="3"/>
                  </a:lnTo>
                  <a:lnTo>
                    <a:pt x="0" y="9"/>
                  </a:lnTo>
                  <a:lnTo>
                    <a:pt x="1" y="22"/>
                  </a:lnTo>
                  <a:lnTo>
                    <a:pt x="14" y="52"/>
                  </a:lnTo>
                  <a:lnTo>
                    <a:pt x="35" y="73"/>
                  </a:lnTo>
                  <a:lnTo>
                    <a:pt x="57" y="86"/>
                  </a:lnTo>
                  <a:lnTo>
                    <a:pt x="85" y="95"/>
                  </a:lnTo>
                  <a:lnTo>
                    <a:pt x="119" y="100"/>
                  </a:lnTo>
                  <a:lnTo>
                    <a:pt x="140" y="100"/>
                  </a:lnTo>
                  <a:lnTo>
                    <a:pt x="161" y="100"/>
                  </a:lnTo>
                  <a:lnTo>
                    <a:pt x="196" y="95"/>
                  </a:lnTo>
                  <a:lnTo>
                    <a:pt x="223" y="86"/>
                  </a:lnTo>
                  <a:lnTo>
                    <a:pt x="245" y="73"/>
                  </a:lnTo>
                  <a:lnTo>
                    <a:pt x="267" y="52"/>
                  </a:lnTo>
                  <a:lnTo>
                    <a:pt x="279" y="22"/>
                  </a:lnTo>
                  <a:lnTo>
                    <a:pt x="280" y="9"/>
                  </a:lnTo>
                  <a:lnTo>
                    <a:pt x="280" y="3"/>
                  </a:lnTo>
                  <a:lnTo>
                    <a:pt x="275" y="0"/>
                  </a:lnTo>
                  <a:lnTo>
                    <a:pt x="260" y="6"/>
                  </a:lnTo>
                  <a:lnTo>
                    <a:pt x="223" y="24"/>
                  </a:lnTo>
                  <a:lnTo>
                    <a:pt x="172" y="41"/>
                  </a:lnTo>
                  <a:lnTo>
                    <a:pt x="140" y="43"/>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1" name="Freeform 74"/>
            <p:cNvSpPr>
              <a:spLocks/>
            </p:cNvSpPr>
            <p:nvPr/>
          </p:nvSpPr>
          <p:spPr bwMode="auto">
            <a:xfrm>
              <a:off x="5566" y="3425"/>
              <a:ext cx="24" cy="9"/>
            </a:xfrm>
            <a:custGeom>
              <a:avLst/>
              <a:gdLst>
                <a:gd name="T0" fmla="*/ 48 w 97"/>
                <a:gd name="T1" fmla="*/ 15 h 35"/>
                <a:gd name="T2" fmla="*/ 27 w 97"/>
                <a:gd name="T3" fmla="*/ 12 h 35"/>
                <a:gd name="T4" fmla="*/ 7 w 97"/>
                <a:gd name="T5" fmla="*/ 2 h 35"/>
                <a:gd name="T6" fmla="*/ 0 w 97"/>
                <a:gd name="T7" fmla="*/ 0 h 35"/>
                <a:gd name="T8" fmla="*/ 0 w 97"/>
                <a:gd name="T9" fmla="*/ 3 h 35"/>
                <a:gd name="T10" fmla="*/ 1 w 97"/>
                <a:gd name="T11" fmla="*/ 13 h 35"/>
                <a:gd name="T12" fmla="*/ 15 w 97"/>
                <a:gd name="T13" fmla="*/ 28 h 35"/>
                <a:gd name="T14" fmla="*/ 35 w 97"/>
                <a:gd name="T15" fmla="*/ 34 h 35"/>
                <a:gd name="T16" fmla="*/ 48 w 97"/>
                <a:gd name="T17" fmla="*/ 35 h 35"/>
                <a:gd name="T18" fmla="*/ 62 w 97"/>
                <a:gd name="T19" fmla="*/ 34 h 35"/>
                <a:gd name="T20" fmla="*/ 81 w 97"/>
                <a:gd name="T21" fmla="*/ 28 h 35"/>
                <a:gd name="T22" fmla="*/ 96 w 97"/>
                <a:gd name="T23" fmla="*/ 13 h 35"/>
                <a:gd name="T24" fmla="*/ 97 w 97"/>
                <a:gd name="T25" fmla="*/ 3 h 35"/>
                <a:gd name="T26" fmla="*/ 96 w 97"/>
                <a:gd name="T27" fmla="*/ 0 h 35"/>
                <a:gd name="T28" fmla="*/ 89 w 97"/>
                <a:gd name="T29" fmla="*/ 2 h 35"/>
                <a:gd name="T30" fmla="*/ 69 w 97"/>
                <a:gd name="T31" fmla="*/ 12 h 35"/>
                <a:gd name="T32" fmla="*/ 48 w 97"/>
                <a:gd name="T33"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 h="35">
                  <a:moveTo>
                    <a:pt x="48" y="15"/>
                  </a:moveTo>
                  <a:lnTo>
                    <a:pt x="27" y="12"/>
                  </a:lnTo>
                  <a:lnTo>
                    <a:pt x="7" y="2"/>
                  </a:lnTo>
                  <a:lnTo>
                    <a:pt x="0" y="0"/>
                  </a:lnTo>
                  <a:lnTo>
                    <a:pt x="0" y="3"/>
                  </a:lnTo>
                  <a:lnTo>
                    <a:pt x="1" y="13"/>
                  </a:lnTo>
                  <a:lnTo>
                    <a:pt x="15" y="28"/>
                  </a:lnTo>
                  <a:lnTo>
                    <a:pt x="35" y="34"/>
                  </a:lnTo>
                  <a:lnTo>
                    <a:pt x="48" y="35"/>
                  </a:lnTo>
                  <a:lnTo>
                    <a:pt x="62" y="34"/>
                  </a:lnTo>
                  <a:lnTo>
                    <a:pt x="81" y="28"/>
                  </a:lnTo>
                  <a:lnTo>
                    <a:pt x="96" y="13"/>
                  </a:lnTo>
                  <a:lnTo>
                    <a:pt x="97" y="3"/>
                  </a:lnTo>
                  <a:lnTo>
                    <a:pt x="96" y="0"/>
                  </a:lnTo>
                  <a:lnTo>
                    <a:pt x="89" y="2"/>
                  </a:lnTo>
                  <a:lnTo>
                    <a:pt x="69" y="12"/>
                  </a:lnTo>
                  <a:lnTo>
                    <a:pt x="48" y="15"/>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2" name="Freeform 75"/>
            <p:cNvSpPr>
              <a:spLocks/>
            </p:cNvSpPr>
            <p:nvPr/>
          </p:nvSpPr>
          <p:spPr bwMode="auto">
            <a:xfrm>
              <a:off x="5522" y="3397"/>
              <a:ext cx="111" cy="18"/>
            </a:xfrm>
            <a:custGeom>
              <a:avLst/>
              <a:gdLst>
                <a:gd name="T0" fmla="*/ 222 w 444"/>
                <a:gd name="T1" fmla="*/ 45 h 73"/>
                <a:gd name="T2" fmla="*/ 172 w 444"/>
                <a:gd name="T3" fmla="*/ 43 h 73"/>
                <a:gd name="T4" fmla="*/ 90 w 444"/>
                <a:gd name="T5" fmla="*/ 28 h 73"/>
                <a:gd name="T6" fmla="*/ 32 w 444"/>
                <a:gd name="T7" fmla="*/ 10 h 73"/>
                <a:gd name="T8" fmla="*/ 3 w 444"/>
                <a:gd name="T9" fmla="*/ 0 h 73"/>
                <a:gd name="T10" fmla="*/ 0 w 444"/>
                <a:gd name="T11" fmla="*/ 3 h 73"/>
                <a:gd name="T12" fmla="*/ 1 w 444"/>
                <a:gd name="T13" fmla="*/ 10 h 73"/>
                <a:gd name="T14" fmla="*/ 22 w 444"/>
                <a:gd name="T15" fmla="*/ 31 h 73"/>
                <a:gd name="T16" fmla="*/ 70 w 444"/>
                <a:gd name="T17" fmla="*/ 55 h 73"/>
                <a:gd name="T18" fmla="*/ 133 w 444"/>
                <a:gd name="T19" fmla="*/ 69 h 73"/>
                <a:gd name="T20" fmla="*/ 189 w 444"/>
                <a:gd name="T21" fmla="*/ 73 h 73"/>
                <a:gd name="T22" fmla="*/ 222 w 444"/>
                <a:gd name="T23" fmla="*/ 73 h 73"/>
                <a:gd name="T24" fmla="*/ 255 w 444"/>
                <a:gd name="T25" fmla="*/ 73 h 73"/>
                <a:gd name="T26" fmla="*/ 311 w 444"/>
                <a:gd name="T27" fmla="*/ 69 h 73"/>
                <a:gd name="T28" fmla="*/ 374 w 444"/>
                <a:gd name="T29" fmla="*/ 55 h 73"/>
                <a:gd name="T30" fmla="*/ 423 w 444"/>
                <a:gd name="T31" fmla="*/ 31 h 73"/>
                <a:gd name="T32" fmla="*/ 443 w 444"/>
                <a:gd name="T33" fmla="*/ 10 h 73"/>
                <a:gd name="T34" fmla="*/ 444 w 444"/>
                <a:gd name="T35" fmla="*/ 3 h 73"/>
                <a:gd name="T36" fmla="*/ 442 w 444"/>
                <a:gd name="T37" fmla="*/ 0 h 73"/>
                <a:gd name="T38" fmla="*/ 412 w 444"/>
                <a:gd name="T39" fmla="*/ 10 h 73"/>
                <a:gd name="T40" fmla="*/ 355 w 444"/>
                <a:gd name="T41" fmla="*/ 28 h 73"/>
                <a:gd name="T42" fmla="*/ 272 w 444"/>
                <a:gd name="T43" fmla="*/ 43 h 73"/>
                <a:gd name="T44" fmla="*/ 222 w 444"/>
                <a:gd name="T45"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4" h="73">
                  <a:moveTo>
                    <a:pt x="222" y="45"/>
                  </a:moveTo>
                  <a:lnTo>
                    <a:pt x="172" y="43"/>
                  </a:lnTo>
                  <a:lnTo>
                    <a:pt x="90" y="28"/>
                  </a:lnTo>
                  <a:lnTo>
                    <a:pt x="32" y="10"/>
                  </a:lnTo>
                  <a:lnTo>
                    <a:pt x="3" y="0"/>
                  </a:lnTo>
                  <a:lnTo>
                    <a:pt x="0" y="3"/>
                  </a:lnTo>
                  <a:lnTo>
                    <a:pt x="1" y="10"/>
                  </a:lnTo>
                  <a:lnTo>
                    <a:pt x="22" y="31"/>
                  </a:lnTo>
                  <a:lnTo>
                    <a:pt x="70" y="55"/>
                  </a:lnTo>
                  <a:lnTo>
                    <a:pt x="133" y="69"/>
                  </a:lnTo>
                  <a:lnTo>
                    <a:pt x="189" y="73"/>
                  </a:lnTo>
                  <a:lnTo>
                    <a:pt x="222" y="73"/>
                  </a:lnTo>
                  <a:lnTo>
                    <a:pt x="255" y="73"/>
                  </a:lnTo>
                  <a:lnTo>
                    <a:pt x="311" y="69"/>
                  </a:lnTo>
                  <a:lnTo>
                    <a:pt x="374" y="55"/>
                  </a:lnTo>
                  <a:lnTo>
                    <a:pt x="423" y="31"/>
                  </a:lnTo>
                  <a:lnTo>
                    <a:pt x="443" y="10"/>
                  </a:lnTo>
                  <a:lnTo>
                    <a:pt x="444" y="3"/>
                  </a:lnTo>
                  <a:lnTo>
                    <a:pt x="442" y="0"/>
                  </a:lnTo>
                  <a:lnTo>
                    <a:pt x="412" y="10"/>
                  </a:lnTo>
                  <a:lnTo>
                    <a:pt x="355" y="28"/>
                  </a:lnTo>
                  <a:lnTo>
                    <a:pt x="272" y="43"/>
                  </a:lnTo>
                  <a:lnTo>
                    <a:pt x="222" y="45"/>
                  </a:lnTo>
                  <a:close/>
                </a:path>
              </a:pathLst>
            </a:custGeom>
            <a:solidFill>
              <a:srgbClr val="F79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3" name="Freeform 76"/>
            <p:cNvSpPr>
              <a:spLocks/>
            </p:cNvSpPr>
            <p:nvPr/>
          </p:nvSpPr>
          <p:spPr bwMode="auto">
            <a:xfrm>
              <a:off x="5420" y="3318"/>
              <a:ext cx="60" cy="60"/>
            </a:xfrm>
            <a:custGeom>
              <a:avLst/>
              <a:gdLst>
                <a:gd name="T0" fmla="*/ 239 w 239"/>
                <a:gd name="T1" fmla="*/ 121 h 240"/>
                <a:gd name="T2" fmla="*/ 238 w 239"/>
                <a:gd name="T3" fmla="*/ 145 h 240"/>
                <a:gd name="T4" fmla="*/ 220 w 239"/>
                <a:gd name="T5" fmla="*/ 188 h 240"/>
                <a:gd name="T6" fmla="*/ 187 w 239"/>
                <a:gd name="T7" fmla="*/ 221 h 240"/>
                <a:gd name="T8" fmla="*/ 144 w 239"/>
                <a:gd name="T9" fmla="*/ 239 h 240"/>
                <a:gd name="T10" fmla="*/ 119 w 239"/>
                <a:gd name="T11" fmla="*/ 240 h 240"/>
                <a:gd name="T12" fmla="*/ 95 w 239"/>
                <a:gd name="T13" fmla="*/ 239 h 240"/>
                <a:gd name="T14" fmla="*/ 52 w 239"/>
                <a:gd name="T15" fmla="*/ 221 h 240"/>
                <a:gd name="T16" fmla="*/ 19 w 239"/>
                <a:gd name="T17" fmla="*/ 188 h 240"/>
                <a:gd name="T18" fmla="*/ 1 w 239"/>
                <a:gd name="T19" fmla="*/ 145 h 240"/>
                <a:gd name="T20" fmla="*/ 0 w 239"/>
                <a:gd name="T21" fmla="*/ 121 h 240"/>
                <a:gd name="T22" fmla="*/ 1 w 239"/>
                <a:gd name="T23" fmla="*/ 96 h 240"/>
                <a:gd name="T24" fmla="*/ 19 w 239"/>
                <a:gd name="T25" fmla="*/ 53 h 240"/>
                <a:gd name="T26" fmla="*/ 52 w 239"/>
                <a:gd name="T27" fmla="*/ 20 h 240"/>
                <a:gd name="T28" fmla="*/ 95 w 239"/>
                <a:gd name="T29" fmla="*/ 3 h 240"/>
                <a:gd name="T30" fmla="*/ 119 w 239"/>
                <a:gd name="T31" fmla="*/ 0 h 240"/>
                <a:gd name="T32" fmla="*/ 144 w 239"/>
                <a:gd name="T33" fmla="*/ 3 h 240"/>
                <a:gd name="T34" fmla="*/ 187 w 239"/>
                <a:gd name="T35" fmla="*/ 20 h 240"/>
                <a:gd name="T36" fmla="*/ 220 w 239"/>
                <a:gd name="T37" fmla="*/ 53 h 240"/>
                <a:gd name="T38" fmla="*/ 238 w 239"/>
                <a:gd name="T39" fmla="*/ 96 h 240"/>
                <a:gd name="T40" fmla="*/ 239 w 239"/>
                <a:gd name="T41" fmla="*/ 12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9" h="240">
                  <a:moveTo>
                    <a:pt x="239" y="121"/>
                  </a:moveTo>
                  <a:lnTo>
                    <a:pt x="238" y="145"/>
                  </a:lnTo>
                  <a:lnTo>
                    <a:pt x="220" y="188"/>
                  </a:lnTo>
                  <a:lnTo>
                    <a:pt x="187" y="221"/>
                  </a:lnTo>
                  <a:lnTo>
                    <a:pt x="144" y="239"/>
                  </a:lnTo>
                  <a:lnTo>
                    <a:pt x="119" y="240"/>
                  </a:lnTo>
                  <a:lnTo>
                    <a:pt x="95" y="239"/>
                  </a:lnTo>
                  <a:lnTo>
                    <a:pt x="52" y="221"/>
                  </a:lnTo>
                  <a:lnTo>
                    <a:pt x="19" y="188"/>
                  </a:lnTo>
                  <a:lnTo>
                    <a:pt x="1" y="145"/>
                  </a:lnTo>
                  <a:lnTo>
                    <a:pt x="0" y="121"/>
                  </a:lnTo>
                  <a:lnTo>
                    <a:pt x="1" y="96"/>
                  </a:lnTo>
                  <a:lnTo>
                    <a:pt x="19" y="53"/>
                  </a:lnTo>
                  <a:lnTo>
                    <a:pt x="52" y="20"/>
                  </a:lnTo>
                  <a:lnTo>
                    <a:pt x="95" y="3"/>
                  </a:lnTo>
                  <a:lnTo>
                    <a:pt x="119" y="0"/>
                  </a:lnTo>
                  <a:lnTo>
                    <a:pt x="144" y="3"/>
                  </a:lnTo>
                  <a:lnTo>
                    <a:pt x="187" y="20"/>
                  </a:lnTo>
                  <a:lnTo>
                    <a:pt x="220" y="53"/>
                  </a:lnTo>
                  <a:lnTo>
                    <a:pt x="238" y="96"/>
                  </a:lnTo>
                  <a:lnTo>
                    <a:pt x="239" y="121"/>
                  </a:lnTo>
                  <a:close/>
                </a:path>
              </a:pathLst>
            </a:custGeom>
            <a:solidFill>
              <a:srgbClr val="F9A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4" name="Freeform 77"/>
            <p:cNvSpPr>
              <a:spLocks/>
            </p:cNvSpPr>
            <p:nvPr/>
          </p:nvSpPr>
          <p:spPr bwMode="auto">
            <a:xfrm>
              <a:off x="5679" y="3318"/>
              <a:ext cx="60" cy="60"/>
            </a:xfrm>
            <a:custGeom>
              <a:avLst/>
              <a:gdLst>
                <a:gd name="T0" fmla="*/ 239 w 239"/>
                <a:gd name="T1" fmla="*/ 121 h 240"/>
                <a:gd name="T2" fmla="*/ 238 w 239"/>
                <a:gd name="T3" fmla="*/ 145 h 240"/>
                <a:gd name="T4" fmla="*/ 220 w 239"/>
                <a:gd name="T5" fmla="*/ 188 h 240"/>
                <a:gd name="T6" fmla="*/ 187 w 239"/>
                <a:gd name="T7" fmla="*/ 221 h 240"/>
                <a:gd name="T8" fmla="*/ 144 w 239"/>
                <a:gd name="T9" fmla="*/ 239 h 240"/>
                <a:gd name="T10" fmla="*/ 120 w 239"/>
                <a:gd name="T11" fmla="*/ 240 h 240"/>
                <a:gd name="T12" fmla="*/ 95 w 239"/>
                <a:gd name="T13" fmla="*/ 239 h 240"/>
                <a:gd name="T14" fmla="*/ 52 w 239"/>
                <a:gd name="T15" fmla="*/ 221 h 240"/>
                <a:gd name="T16" fmla="*/ 19 w 239"/>
                <a:gd name="T17" fmla="*/ 188 h 240"/>
                <a:gd name="T18" fmla="*/ 1 w 239"/>
                <a:gd name="T19" fmla="*/ 145 h 240"/>
                <a:gd name="T20" fmla="*/ 0 w 239"/>
                <a:gd name="T21" fmla="*/ 121 h 240"/>
                <a:gd name="T22" fmla="*/ 1 w 239"/>
                <a:gd name="T23" fmla="*/ 96 h 240"/>
                <a:gd name="T24" fmla="*/ 19 w 239"/>
                <a:gd name="T25" fmla="*/ 53 h 240"/>
                <a:gd name="T26" fmla="*/ 52 w 239"/>
                <a:gd name="T27" fmla="*/ 20 h 240"/>
                <a:gd name="T28" fmla="*/ 95 w 239"/>
                <a:gd name="T29" fmla="*/ 3 h 240"/>
                <a:gd name="T30" fmla="*/ 120 w 239"/>
                <a:gd name="T31" fmla="*/ 0 h 240"/>
                <a:gd name="T32" fmla="*/ 144 w 239"/>
                <a:gd name="T33" fmla="*/ 3 h 240"/>
                <a:gd name="T34" fmla="*/ 187 w 239"/>
                <a:gd name="T35" fmla="*/ 20 h 240"/>
                <a:gd name="T36" fmla="*/ 220 w 239"/>
                <a:gd name="T37" fmla="*/ 53 h 240"/>
                <a:gd name="T38" fmla="*/ 238 w 239"/>
                <a:gd name="T39" fmla="*/ 96 h 240"/>
                <a:gd name="T40" fmla="*/ 239 w 239"/>
                <a:gd name="T41" fmla="*/ 12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9" h="240">
                  <a:moveTo>
                    <a:pt x="239" y="121"/>
                  </a:moveTo>
                  <a:lnTo>
                    <a:pt x="238" y="145"/>
                  </a:lnTo>
                  <a:lnTo>
                    <a:pt x="220" y="188"/>
                  </a:lnTo>
                  <a:lnTo>
                    <a:pt x="187" y="221"/>
                  </a:lnTo>
                  <a:lnTo>
                    <a:pt x="144" y="239"/>
                  </a:lnTo>
                  <a:lnTo>
                    <a:pt x="120" y="240"/>
                  </a:lnTo>
                  <a:lnTo>
                    <a:pt x="95" y="239"/>
                  </a:lnTo>
                  <a:lnTo>
                    <a:pt x="52" y="221"/>
                  </a:lnTo>
                  <a:lnTo>
                    <a:pt x="19" y="188"/>
                  </a:lnTo>
                  <a:lnTo>
                    <a:pt x="1" y="145"/>
                  </a:lnTo>
                  <a:lnTo>
                    <a:pt x="0" y="121"/>
                  </a:lnTo>
                  <a:lnTo>
                    <a:pt x="1" y="96"/>
                  </a:lnTo>
                  <a:lnTo>
                    <a:pt x="19" y="53"/>
                  </a:lnTo>
                  <a:lnTo>
                    <a:pt x="52" y="20"/>
                  </a:lnTo>
                  <a:lnTo>
                    <a:pt x="95" y="3"/>
                  </a:lnTo>
                  <a:lnTo>
                    <a:pt x="120" y="0"/>
                  </a:lnTo>
                  <a:lnTo>
                    <a:pt x="144" y="3"/>
                  </a:lnTo>
                  <a:lnTo>
                    <a:pt x="187" y="20"/>
                  </a:lnTo>
                  <a:lnTo>
                    <a:pt x="220" y="53"/>
                  </a:lnTo>
                  <a:lnTo>
                    <a:pt x="238" y="96"/>
                  </a:lnTo>
                  <a:lnTo>
                    <a:pt x="239" y="121"/>
                  </a:lnTo>
                  <a:close/>
                </a:path>
              </a:pathLst>
            </a:custGeom>
            <a:solidFill>
              <a:srgbClr val="F9A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5" name="Freeform 78"/>
            <p:cNvSpPr>
              <a:spLocks/>
            </p:cNvSpPr>
            <p:nvPr/>
          </p:nvSpPr>
          <p:spPr bwMode="auto">
            <a:xfrm>
              <a:off x="5347" y="3515"/>
              <a:ext cx="231" cy="133"/>
            </a:xfrm>
            <a:custGeom>
              <a:avLst/>
              <a:gdLst>
                <a:gd name="T0" fmla="*/ 923 w 923"/>
                <a:gd name="T1" fmla="*/ 0 h 532"/>
                <a:gd name="T2" fmla="*/ 923 w 923"/>
                <a:gd name="T3" fmla="*/ 532 h 532"/>
                <a:gd name="T4" fmla="*/ 0 w 923"/>
                <a:gd name="T5" fmla="*/ 532 h 532"/>
                <a:gd name="T6" fmla="*/ 2 w 923"/>
                <a:gd name="T7" fmla="*/ 511 h 532"/>
                <a:gd name="T8" fmla="*/ 11 w 923"/>
                <a:gd name="T9" fmla="*/ 468 h 532"/>
                <a:gd name="T10" fmla="*/ 32 w 923"/>
                <a:gd name="T11" fmla="*/ 425 h 532"/>
                <a:gd name="T12" fmla="*/ 60 w 923"/>
                <a:gd name="T13" fmla="*/ 380 h 532"/>
                <a:gd name="T14" fmla="*/ 96 w 923"/>
                <a:gd name="T15" fmla="*/ 335 h 532"/>
                <a:gd name="T16" fmla="*/ 140 w 923"/>
                <a:gd name="T17" fmla="*/ 291 h 532"/>
                <a:gd name="T18" fmla="*/ 191 w 923"/>
                <a:gd name="T19" fmla="*/ 247 h 532"/>
                <a:gd name="T20" fmla="*/ 249 w 923"/>
                <a:gd name="T21" fmla="*/ 205 h 532"/>
                <a:gd name="T22" fmla="*/ 313 w 923"/>
                <a:gd name="T23" fmla="*/ 166 h 532"/>
                <a:gd name="T24" fmla="*/ 382 w 923"/>
                <a:gd name="T25" fmla="*/ 128 h 532"/>
                <a:gd name="T26" fmla="*/ 456 w 923"/>
                <a:gd name="T27" fmla="*/ 95 h 532"/>
                <a:gd name="T28" fmla="*/ 534 w 923"/>
                <a:gd name="T29" fmla="*/ 66 h 532"/>
                <a:gd name="T30" fmla="*/ 616 w 923"/>
                <a:gd name="T31" fmla="*/ 41 h 532"/>
                <a:gd name="T32" fmla="*/ 701 w 923"/>
                <a:gd name="T33" fmla="*/ 22 h 532"/>
                <a:gd name="T34" fmla="*/ 788 w 923"/>
                <a:gd name="T35" fmla="*/ 8 h 532"/>
                <a:gd name="T36" fmla="*/ 877 w 923"/>
                <a:gd name="T37" fmla="*/ 0 h 532"/>
                <a:gd name="T38" fmla="*/ 923 w 923"/>
                <a:gd name="T39"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3" h="532">
                  <a:moveTo>
                    <a:pt x="923" y="0"/>
                  </a:moveTo>
                  <a:lnTo>
                    <a:pt x="923" y="532"/>
                  </a:lnTo>
                  <a:lnTo>
                    <a:pt x="0" y="532"/>
                  </a:lnTo>
                  <a:lnTo>
                    <a:pt x="2" y="511"/>
                  </a:lnTo>
                  <a:lnTo>
                    <a:pt x="11" y="468"/>
                  </a:lnTo>
                  <a:lnTo>
                    <a:pt x="32" y="425"/>
                  </a:lnTo>
                  <a:lnTo>
                    <a:pt x="60" y="380"/>
                  </a:lnTo>
                  <a:lnTo>
                    <a:pt x="96" y="335"/>
                  </a:lnTo>
                  <a:lnTo>
                    <a:pt x="140" y="291"/>
                  </a:lnTo>
                  <a:lnTo>
                    <a:pt x="191" y="247"/>
                  </a:lnTo>
                  <a:lnTo>
                    <a:pt x="249" y="205"/>
                  </a:lnTo>
                  <a:lnTo>
                    <a:pt x="313" y="166"/>
                  </a:lnTo>
                  <a:lnTo>
                    <a:pt x="382" y="128"/>
                  </a:lnTo>
                  <a:lnTo>
                    <a:pt x="456" y="95"/>
                  </a:lnTo>
                  <a:lnTo>
                    <a:pt x="534" y="66"/>
                  </a:lnTo>
                  <a:lnTo>
                    <a:pt x="616" y="41"/>
                  </a:lnTo>
                  <a:lnTo>
                    <a:pt x="701" y="22"/>
                  </a:lnTo>
                  <a:lnTo>
                    <a:pt x="788" y="8"/>
                  </a:lnTo>
                  <a:lnTo>
                    <a:pt x="877" y="0"/>
                  </a:lnTo>
                  <a:lnTo>
                    <a:pt x="923" y="0"/>
                  </a:lnTo>
                  <a:close/>
                </a:path>
              </a:pathLst>
            </a:custGeom>
            <a:solidFill>
              <a:srgbClr val="46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6" name="Freeform 79"/>
            <p:cNvSpPr>
              <a:spLocks/>
            </p:cNvSpPr>
            <p:nvPr/>
          </p:nvSpPr>
          <p:spPr bwMode="auto">
            <a:xfrm>
              <a:off x="5578" y="3515"/>
              <a:ext cx="230" cy="133"/>
            </a:xfrm>
            <a:custGeom>
              <a:avLst/>
              <a:gdLst>
                <a:gd name="T0" fmla="*/ 0 w 922"/>
                <a:gd name="T1" fmla="*/ 0 h 532"/>
                <a:gd name="T2" fmla="*/ 0 w 922"/>
                <a:gd name="T3" fmla="*/ 532 h 532"/>
                <a:gd name="T4" fmla="*/ 922 w 922"/>
                <a:gd name="T5" fmla="*/ 532 h 532"/>
                <a:gd name="T6" fmla="*/ 921 w 922"/>
                <a:gd name="T7" fmla="*/ 511 h 532"/>
                <a:gd name="T8" fmla="*/ 912 w 922"/>
                <a:gd name="T9" fmla="*/ 468 h 532"/>
                <a:gd name="T10" fmla="*/ 892 w 922"/>
                <a:gd name="T11" fmla="*/ 425 h 532"/>
                <a:gd name="T12" fmla="*/ 864 w 922"/>
                <a:gd name="T13" fmla="*/ 380 h 532"/>
                <a:gd name="T14" fmla="*/ 828 w 922"/>
                <a:gd name="T15" fmla="*/ 335 h 532"/>
                <a:gd name="T16" fmla="*/ 784 w 922"/>
                <a:gd name="T17" fmla="*/ 291 h 532"/>
                <a:gd name="T18" fmla="*/ 732 w 922"/>
                <a:gd name="T19" fmla="*/ 247 h 532"/>
                <a:gd name="T20" fmla="*/ 674 w 922"/>
                <a:gd name="T21" fmla="*/ 205 h 532"/>
                <a:gd name="T22" fmla="*/ 611 w 922"/>
                <a:gd name="T23" fmla="*/ 166 h 532"/>
                <a:gd name="T24" fmla="*/ 541 w 922"/>
                <a:gd name="T25" fmla="*/ 128 h 532"/>
                <a:gd name="T26" fmla="*/ 468 w 922"/>
                <a:gd name="T27" fmla="*/ 95 h 532"/>
                <a:gd name="T28" fmla="*/ 389 w 922"/>
                <a:gd name="T29" fmla="*/ 66 h 532"/>
                <a:gd name="T30" fmla="*/ 308 w 922"/>
                <a:gd name="T31" fmla="*/ 41 h 532"/>
                <a:gd name="T32" fmla="*/ 222 w 922"/>
                <a:gd name="T33" fmla="*/ 22 h 532"/>
                <a:gd name="T34" fmla="*/ 135 w 922"/>
                <a:gd name="T35" fmla="*/ 8 h 532"/>
                <a:gd name="T36" fmla="*/ 46 w 922"/>
                <a:gd name="T37" fmla="*/ 0 h 532"/>
                <a:gd name="T38" fmla="*/ 0 w 922"/>
                <a:gd name="T39"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2" h="532">
                  <a:moveTo>
                    <a:pt x="0" y="0"/>
                  </a:moveTo>
                  <a:lnTo>
                    <a:pt x="0" y="532"/>
                  </a:lnTo>
                  <a:lnTo>
                    <a:pt x="922" y="532"/>
                  </a:lnTo>
                  <a:lnTo>
                    <a:pt x="921" y="511"/>
                  </a:lnTo>
                  <a:lnTo>
                    <a:pt x="912" y="468"/>
                  </a:lnTo>
                  <a:lnTo>
                    <a:pt x="892" y="425"/>
                  </a:lnTo>
                  <a:lnTo>
                    <a:pt x="864" y="380"/>
                  </a:lnTo>
                  <a:lnTo>
                    <a:pt x="828" y="335"/>
                  </a:lnTo>
                  <a:lnTo>
                    <a:pt x="784" y="291"/>
                  </a:lnTo>
                  <a:lnTo>
                    <a:pt x="732" y="247"/>
                  </a:lnTo>
                  <a:lnTo>
                    <a:pt x="674" y="205"/>
                  </a:lnTo>
                  <a:lnTo>
                    <a:pt x="611" y="166"/>
                  </a:lnTo>
                  <a:lnTo>
                    <a:pt x="541" y="128"/>
                  </a:lnTo>
                  <a:lnTo>
                    <a:pt x="468" y="95"/>
                  </a:lnTo>
                  <a:lnTo>
                    <a:pt x="389" y="66"/>
                  </a:lnTo>
                  <a:lnTo>
                    <a:pt x="308" y="41"/>
                  </a:lnTo>
                  <a:lnTo>
                    <a:pt x="222" y="22"/>
                  </a:lnTo>
                  <a:lnTo>
                    <a:pt x="135" y="8"/>
                  </a:lnTo>
                  <a:lnTo>
                    <a:pt x="46" y="0"/>
                  </a:lnTo>
                  <a:lnTo>
                    <a:pt x="0" y="0"/>
                  </a:lnTo>
                  <a:close/>
                </a:path>
              </a:pathLst>
            </a:custGeom>
            <a:solidFill>
              <a:srgbClr val="46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7" name="Freeform 80"/>
            <p:cNvSpPr>
              <a:spLocks/>
            </p:cNvSpPr>
            <p:nvPr/>
          </p:nvSpPr>
          <p:spPr bwMode="auto">
            <a:xfrm>
              <a:off x="5490" y="3518"/>
              <a:ext cx="88" cy="130"/>
            </a:xfrm>
            <a:custGeom>
              <a:avLst/>
              <a:gdLst>
                <a:gd name="T0" fmla="*/ 173 w 349"/>
                <a:gd name="T1" fmla="*/ 2 h 520"/>
                <a:gd name="T2" fmla="*/ 169 w 349"/>
                <a:gd name="T3" fmla="*/ 2 h 520"/>
                <a:gd name="T4" fmla="*/ 165 w 349"/>
                <a:gd name="T5" fmla="*/ 3 h 520"/>
                <a:gd name="T6" fmla="*/ 123 w 349"/>
                <a:gd name="T7" fmla="*/ 11 h 520"/>
                <a:gd name="T8" fmla="*/ 40 w 349"/>
                <a:gd name="T9" fmla="*/ 29 h 520"/>
                <a:gd name="T10" fmla="*/ 0 w 349"/>
                <a:gd name="T11" fmla="*/ 41 h 520"/>
                <a:gd name="T12" fmla="*/ 349 w 349"/>
                <a:gd name="T13" fmla="*/ 520 h 520"/>
                <a:gd name="T14" fmla="*/ 349 w 349"/>
                <a:gd name="T15" fmla="*/ 254 h 520"/>
                <a:gd name="T16" fmla="*/ 192 w 349"/>
                <a:gd name="T17" fmla="*/ 0 h 520"/>
                <a:gd name="T18" fmla="*/ 183 w 349"/>
                <a:gd name="T19" fmla="*/ 0 h 520"/>
                <a:gd name="T20" fmla="*/ 173 w 349"/>
                <a:gd name="T21" fmla="*/ 2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520">
                  <a:moveTo>
                    <a:pt x="173" y="2"/>
                  </a:moveTo>
                  <a:lnTo>
                    <a:pt x="169" y="2"/>
                  </a:lnTo>
                  <a:lnTo>
                    <a:pt x="165" y="3"/>
                  </a:lnTo>
                  <a:lnTo>
                    <a:pt x="123" y="11"/>
                  </a:lnTo>
                  <a:lnTo>
                    <a:pt x="40" y="29"/>
                  </a:lnTo>
                  <a:lnTo>
                    <a:pt x="0" y="41"/>
                  </a:lnTo>
                  <a:lnTo>
                    <a:pt x="349" y="520"/>
                  </a:lnTo>
                  <a:lnTo>
                    <a:pt x="349" y="254"/>
                  </a:lnTo>
                  <a:lnTo>
                    <a:pt x="192" y="0"/>
                  </a:lnTo>
                  <a:lnTo>
                    <a:pt x="183" y="0"/>
                  </a:lnTo>
                  <a:lnTo>
                    <a:pt x="173" y="2"/>
                  </a:lnTo>
                  <a:close/>
                </a:path>
              </a:pathLst>
            </a:custGeom>
            <a:solidFill>
              <a:srgbClr val="3785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8" name="Freeform 81"/>
            <p:cNvSpPr>
              <a:spLocks/>
            </p:cNvSpPr>
            <p:nvPr/>
          </p:nvSpPr>
          <p:spPr bwMode="auto">
            <a:xfrm>
              <a:off x="5578" y="3518"/>
              <a:ext cx="87" cy="130"/>
            </a:xfrm>
            <a:custGeom>
              <a:avLst/>
              <a:gdLst>
                <a:gd name="T0" fmla="*/ 176 w 350"/>
                <a:gd name="T1" fmla="*/ 2 h 520"/>
                <a:gd name="T2" fmla="*/ 180 w 350"/>
                <a:gd name="T3" fmla="*/ 2 h 520"/>
                <a:gd name="T4" fmla="*/ 184 w 350"/>
                <a:gd name="T5" fmla="*/ 3 h 520"/>
                <a:gd name="T6" fmla="*/ 226 w 350"/>
                <a:gd name="T7" fmla="*/ 11 h 520"/>
                <a:gd name="T8" fmla="*/ 309 w 350"/>
                <a:gd name="T9" fmla="*/ 29 h 520"/>
                <a:gd name="T10" fmla="*/ 350 w 350"/>
                <a:gd name="T11" fmla="*/ 41 h 520"/>
                <a:gd name="T12" fmla="*/ 0 w 350"/>
                <a:gd name="T13" fmla="*/ 520 h 520"/>
                <a:gd name="T14" fmla="*/ 0 w 350"/>
                <a:gd name="T15" fmla="*/ 254 h 520"/>
                <a:gd name="T16" fmla="*/ 157 w 350"/>
                <a:gd name="T17" fmla="*/ 0 h 520"/>
                <a:gd name="T18" fmla="*/ 167 w 350"/>
                <a:gd name="T19" fmla="*/ 0 h 520"/>
                <a:gd name="T20" fmla="*/ 176 w 350"/>
                <a:gd name="T21" fmla="*/ 2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520">
                  <a:moveTo>
                    <a:pt x="176" y="2"/>
                  </a:moveTo>
                  <a:lnTo>
                    <a:pt x="180" y="2"/>
                  </a:lnTo>
                  <a:lnTo>
                    <a:pt x="184" y="3"/>
                  </a:lnTo>
                  <a:lnTo>
                    <a:pt x="226" y="11"/>
                  </a:lnTo>
                  <a:lnTo>
                    <a:pt x="309" y="29"/>
                  </a:lnTo>
                  <a:lnTo>
                    <a:pt x="350" y="41"/>
                  </a:lnTo>
                  <a:lnTo>
                    <a:pt x="0" y="520"/>
                  </a:lnTo>
                  <a:lnTo>
                    <a:pt x="0" y="254"/>
                  </a:lnTo>
                  <a:lnTo>
                    <a:pt x="157" y="0"/>
                  </a:lnTo>
                  <a:lnTo>
                    <a:pt x="167" y="0"/>
                  </a:lnTo>
                  <a:lnTo>
                    <a:pt x="176" y="2"/>
                  </a:lnTo>
                  <a:close/>
                </a:path>
              </a:pathLst>
            </a:custGeom>
            <a:solidFill>
              <a:srgbClr val="3785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9" name="Freeform 82"/>
            <p:cNvSpPr>
              <a:spLocks/>
            </p:cNvSpPr>
            <p:nvPr/>
          </p:nvSpPr>
          <p:spPr bwMode="auto">
            <a:xfrm>
              <a:off x="5320" y="2917"/>
              <a:ext cx="515" cy="665"/>
            </a:xfrm>
            <a:custGeom>
              <a:avLst/>
              <a:gdLst>
                <a:gd name="T0" fmla="*/ 942 w 2060"/>
                <a:gd name="T1" fmla="*/ 1 h 2658"/>
                <a:gd name="T2" fmla="*/ 643 w 2060"/>
                <a:gd name="T3" fmla="*/ 47 h 2658"/>
                <a:gd name="T4" fmla="*/ 410 w 2060"/>
                <a:gd name="T5" fmla="*/ 147 h 2658"/>
                <a:gd name="T6" fmla="*/ 240 w 2060"/>
                <a:gd name="T7" fmla="*/ 297 h 2658"/>
                <a:gd name="T8" fmla="*/ 121 w 2060"/>
                <a:gd name="T9" fmla="*/ 487 h 2658"/>
                <a:gd name="T10" fmla="*/ 47 w 2060"/>
                <a:gd name="T11" fmla="*/ 715 h 2658"/>
                <a:gd name="T12" fmla="*/ 10 w 2060"/>
                <a:gd name="T13" fmla="*/ 971 h 2658"/>
                <a:gd name="T14" fmla="*/ 0 w 2060"/>
                <a:gd name="T15" fmla="*/ 1321 h 2658"/>
                <a:gd name="T16" fmla="*/ 12 w 2060"/>
                <a:gd name="T17" fmla="*/ 1543 h 2658"/>
                <a:gd name="T18" fmla="*/ 67 w 2060"/>
                <a:gd name="T19" fmla="*/ 1813 h 2658"/>
                <a:gd name="T20" fmla="*/ 161 w 2060"/>
                <a:gd name="T21" fmla="*/ 2046 h 2658"/>
                <a:gd name="T22" fmla="*/ 282 w 2060"/>
                <a:gd name="T23" fmla="*/ 2241 h 2658"/>
                <a:gd name="T24" fmla="*/ 444 w 2060"/>
                <a:gd name="T25" fmla="*/ 2433 h 2658"/>
                <a:gd name="T26" fmla="*/ 700 w 2060"/>
                <a:gd name="T27" fmla="*/ 2645 h 2658"/>
                <a:gd name="T28" fmla="*/ 697 w 2060"/>
                <a:gd name="T29" fmla="*/ 2624 h 2658"/>
                <a:gd name="T30" fmla="*/ 539 w 2060"/>
                <a:gd name="T31" fmla="*/ 2324 h 2658"/>
                <a:gd name="T32" fmla="*/ 443 w 2060"/>
                <a:gd name="T33" fmla="*/ 2070 h 2658"/>
                <a:gd name="T34" fmla="*/ 369 w 2060"/>
                <a:gd name="T35" fmla="*/ 1768 h 2658"/>
                <a:gd name="T36" fmla="*/ 344 w 2060"/>
                <a:gd name="T37" fmla="*/ 1432 h 2658"/>
                <a:gd name="T38" fmla="*/ 364 w 2060"/>
                <a:gd name="T39" fmla="*/ 1211 h 2658"/>
                <a:gd name="T40" fmla="*/ 404 w 2060"/>
                <a:gd name="T41" fmla="*/ 1031 h 2658"/>
                <a:gd name="T42" fmla="*/ 471 w 2060"/>
                <a:gd name="T43" fmla="*/ 851 h 2658"/>
                <a:gd name="T44" fmla="*/ 565 w 2060"/>
                <a:gd name="T45" fmla="*/ 672 h 2658"/>
                <a:gd name="T46" fmla="*/ 579 w 2060"/>
                <a:gd name="T47" fmla="*/ 652 h 2658"/>
                <a:gd name="T48" fmla="*/ 490 w 2060"/>
                <a:gd name="T49" fmla="*/ 902 h 2658"/>
                <a:gd name="T50" fmla="*/ 482 w 2060"/>
                <a:gd name="T51" fmla="*/ 1000 h 2658"/>
                <a:gd name="T52" fmla="*/ 678 w 2060"/>
                <a:gd name="T53" fmla="*/ 965 h 2658"/>
                <a:gd name="T54" fmla="*/ 1030 w 2060"/>
                <a:gd name="T55" fmla="*/ 949 h 2658"/>
                <a:gd name="T56" fmla="*/ 1383 w 2060"/>
                <a:gd name="T57" fmla="*/ 965 h 2658"/>
                <a:gd name="T58" fmla="*/ 1578 w 2060"/>
                <a:gd name="T59" fmla="*/ 1000 h 2658"/>
                <a:gd name="T60" fmla="*/ 1571 w 2060"/>
                <a:gd name="T61" fmla="*/ 902 h 2658"/>
                <a:gd name="T62" fmla="*/ 1482 w 2060"/>
                <a:gd name="T63" fmla="*/ 652 h 2658"/>
                <a:gd name="T64" fmla="*/ 1496 w 2060"/>
                <a:gd name="T65" fmla="*/ 672 h 2658"/>
                <a:gd name="T66" fmla="*/ 1590 w 2060"/>
                <a:gd name="T67" fmla="*/ 851 h 2658"/>
                <a:gd name="T68" fmla="*/ 1656 w 2060"/>
                <a:gd name="T69" fmla="*/ 1031 h 2658"/>
                <a:gd name="T70" fmla="*/ 1697 w 2060"/>
                <a:gd name="T71" fmla="*/ 1211 h 2658"/>
                <a:gd name="T72" fmla="*/ 1717 w 2060"/>
                <a:gd name="T73" fmla="*/ 1432 h 2658"/>
                <a:gd name="T74" fmla="*/ 1691 w 2060"/>
                <a:gd name="T75" fmla="*/ 1768 h 2658"/>
                <a:gd name="T76" fmla="*/ 1617 w 2060"/>
                <a:gd name="T77" fmla="*/ 2070 h 2658"/>
                <a:gd name="T78" fmla="*/ 1520 w 2060"/>
                <a:gd name="T79" fmla="*/ 2324 h 2658"/>
                <a:gd name="T80" fmla="*/ 1364 w 2060"/>
                <a:gd name="T81" fmla="*/ 2624 h 2658"/>
                <a:gd name="T82" fmla="*/ 1360 w 2060"/>
                <a:gd name="T83" fmla="*/ 2645 h 2658"/>
                <a:gd name="T84" fmla="*/ 1617 w 2060"/>
                <a:gd name="T85" fmla="*/ 2433 h 2658"/>
                <a:gd name="T86" fmla="*/ 1778 w 2060"/>
                <a:gd name="T87" fmla="*/ 2241 h 2658"/>
                <a:gd name="T88" fmla="*/ 1899 w 2060"/>
                <a:gd name="T89" fmla="*/ 2046 h 2658"/>
                <a:gd name="T90" fmla="*/ 1993 w 2060"/>
                <a:gd name="T91" fmla="*/ 1813 h 2658"/>
                <a:gd name="T92" fmla="*/ 2048 w 2060"/>
                <a:gd name="T93" fmla="*/ 1543 h 2658"/>
                <a:gd name="T94" fmla="*/ 2060 w 2060"/>
                <a:gd name="T95" fmla="*/ 1321 h 2658"/>
                <a:gd name="T96" fmla="*/ 2051 w 2060"/>
                <a:gd name="T97" fmla="*/ 971 h 2658"/>
                <a:gd name="T98" fmla="*/ 2014 w 2060"/>
                <a:gd name="T99" fmla="*/ 715 h 2658"/>
                <a:gd name="T100" fmla="*/ 1940 w 2060"/>
                <a:gd name="T101" fmla="*/ 487 h 2658"/>
                <a:gd name="T102" fmla="*/ 1821 w 2060"/>
                <a:gd name="T103" fmla="*/ 297 h 2658"/>
                <a:gd name="T104" fmla="*/ 1649 w 2060"/>
                <a:gd name="T105" fmla="*/ 147 h 2658"/>
                <a:gd name="T106" fmla="*/ 1418 w 2060"/>
                <a:gd name="T107" fmla="*/ 47 h 2658"/>
                <a:gd name="T108" fmla="*/ 1118 w 2060"/>
                <a:gd name="T109" fmla="*/ 1 h 2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60" h="2658">
                  <a:moveTo>
                    <a:pt x="1030" y="0"/>
                  </a:moveTo>
                  <a:lnTo>
                    <a:pt x="942" y="1"/>
                  </a:lnTo>
                  <a:lnTo>
                    <a:pt x="783" y="17"/>
                  </a:lnTo>
                  <a:lnTo>
                    <a:pt x="643" y="47"/>
                  </a:lnTo>
                  <a:lnTo>
                    <a:pt x="518" y="90"/>
                  </a:lnTo>
                  <a:lnTo>
                    <a:pt x="410" y="147"/>
                  </a:lnTo>
                  <a:lnTo>
                    <a:pt x="318" y="216"/>
                  </a:lnTo>
                  <a:lnTo>
                    <a:pt x="240" y="297"/>
                  </a:lnTo>
                  <a:lnTo>
                    <a:pt x="174" y="387"/>
                  </a:lnTo>
                  <a:lnTo>
                    <a:pt x="121" y="487"/>
                  </a:lnTo>
                  <a:lnTo>
                    <a:pt x="78" y="597"/>
                  </a:lnTo>
                  <a:lnTo>
                    <a:pt x="47" y="715"/>
                  </a:lnTo>
                  <a:lnTo>
                    <a:pt x="24" y="839"/>
                  </a:lnTo>
                  <a:lnTo>
                    <a:pt x="10" y="971"/>
                  </a:lnTo>
                  <a:lnTo>
                    <a:pt x="1" y="1107"/>
                  </a:lnTo>
                  <a:lnTo>
                    <a:pt x="0" y="1321"/>
                  </a:lnTo>
                  <a:lnTo>
                    <a:pt x="6" y="1470"/>
                  </a:lnTo>
                  <a:lnTo>
                    <a:pt x="12" y="1543"/>
                  </a:lnTo>
                  <a:lnTo>
                    <a:pt x="33" y="1683"/>
                  </a:lnTo>
                  <a:lnTo>
                    <a:pt x="67" y="1813"/>
                  </a:lnTo>
                  <a:lnTo>
                    <a:pt x="110" y="1935"/>
                  </a:lnTo>
                  <a:lnTo>
                    <a:pt x="161" y="2046"/>
                  </a:lnTo>
                  <a:lnTo>
                    <a:pt x="219" y="2148"/>
                  </a:lnTo>
                  <a:lnTo>
                    <a:pt x="282" y="2241"/>
                  </a:lnTo>
                  <a:lnTo>
                    <a:pt x="346" y="2324"/>
                  </a:lnTo>
                  <a:lnTo>
                    <a:pt x="444" y="2433"/>
                  </a:lnTo>
                  <a:lnTo>
                    <a:pt x="564" y="2544"/>
                  </a:lnTo>
                  <a:lnTo>
                    <a:pt x="700" y="2645"/>
                  </a:lnTo>
                  <a:lnTo>
                    <a:pt x="721" y="2658"/>
                  </a:lnTo>
                  <a:lnTo>
                    <a:pt x="697" y="2624"/>
                  </a:lnTo>
                  <a:lnTo>
                    <a:pt x="589" y="2429"/>
                  </a:lnTo>
                  <a:lnTo>
                    <a:pt x="539" y="2324"/>
                  </a:lnTo>
                  <a:lnTo>
                    <a:pt x="490" y="2204"/>
                  </a:lnTo>
                  <a:lnTo>
                    <a:pt x="443" y="2070"/>
                  </a:lnTo>
                  <a:lnTo>
                    <a:pt x="402" y="1924"/>
                  </a:lnTo>
                  <a:lnTo>
                    <a:pt x="369" y="1768"/>
                  </a:lnTo>
                  <a:lnTo>
                    <a:pt x="349" y="1603"/>
                  </a:lnTo>
                  <a:lnTo>
                    <a:pt x="344" y="1432"/>
                  </a:lnTo>
                  <a:lnTo>
                    <a:pt x="352" y="1300"/>
                  </a:lnTo>
                  <a:lnTo>
                    <a:pt x="364" y="1211"/>
                  </a:lnTo>
                  <a:lnTo>
                    <a:pt x="381" y="1121"/>
                  </a:lnTo>
                  <a:lnTo>
                    <a:pt x="404" y="1031"/>
                  </a:lnTo>
                  <a:lnTo>
                    <a:pt x="434" y="942"/>
                  </a:lnTo>
                  <a:lnTo>
                    <a:pt x="471" y="851"/>
                  </a:lnTo>
                  <a:lnTo>
                    <a:pt x="514" y="761"/>
                  </a:lnTo>
                  <a:lnTo>
                    <a:pt x="565" y="672"/>
                  </a:lnTo>
                  <a:lnTo>
                    <a:pt x="593" y="626"/>
                  </a:lnTo>
                  <a:lnTo>
                    <a:pt x="579" y="652"/>
                  </a:lnTo>
                  <a:lnTo>
                    <a:pt x="514" y="806"/>
                  </a:lnTo>
                  <a:lnTo>
                    <a:pt x="490" y="902"/>
                  </a:lnTo>
                  <a:lnTo>
                    <a:pt x="481" y="967"/>
                  </a:lnTo>
                  <a:lnTo>
                    <a:pt x="482" y="1000"/>
                  </a:lnTo>
                  <a:lnTo>
                    <a:pt x="501" y="993"/>
                  </a:lnTo>
                  <a:lnTo>
                    <a:pt x="678" y="965"/>
                  </a:lnTo>
                  <a:lnTo>
                    <a:pt x="888" y="950"/>
                  </a:lnTo>
                  <a:lnTo>
                    <a:pt x="1030" y="949"/>
                  </a:lnTo>
                  <a:lnTo>
                    <a:pt x="1172" y="950"/>
                  </a:lnTo>
                  <a:lnTo>
                    <a:pt x="1383" y="965"/>
                  </a:lnTo>
                  <a:lnTo>
                    <a:pt x="1559" y="993"/>
                  </a:lnTo>
                  <a:lnTo>
                    <a:pt x="1578" y="1000"/>
                  </a:lnTo>
                  <a:lnTo>
                    <a:pt x="1578" y="967"/>
                  </a:lnTo>
                  <a:lnTo>
                    <a:pt x="1571" y="902"/>
                  </a:lnTo>
                  <a:lnTo>
                    <a:pt x="1546" y="806"/>
                  </a:lnTo>
                  <a:lnTo>
                    <a:pt x="1482" y="652"/>
                  </a:lnTo>
                  <a:lnTo>
                    <a:pt x="1467" y="626"/>
                  </a:lnTo>
                  <a:lnTo>
                    <a:pt x="1496" y="672"/>
                  </a:lnTo>
                  <a:lnTo>
                    <a:pt x="1546" y="761"/>
                  </a:lnTo>
                  <a:lnTo>
                    <a:pt x="1590" y="851"/>
                  </a:lnTo>
                  <a:lnTo>
                    <a:pt x="1626" y="942"/>
                  </a:lnTo>
                  <a:lnTo>
                    <a:pt x="1656" y="1031"/>
                  </a:lnTo>
                  <a:lnTo>
                    <a:pt x="1679" y="1121"/>
                  </a:lnTo>
                  <a:lnTo>
                    <a:pt x="1697" y="1211"/>
                  </a:lnTo>
                  <a:lnTo>
                    <a:pt x="1709" y="1300"/>
                  </a:lnTo>
                  <a:lnTo>
                    <a:pt x="1717" y="1432"/>
                  </a:lnTo>
                  <a:lnTo>
                    <a:pt x="1712" y="1603"/>
                  </a:lnTo>
                  <a:lnTo>
                    <a:pt x="1691" y="1768"/>
                  </a:lnTo>
                  <a:lnTo>
                    <a:pt x="1659" y="1924"/>
                  </a:lnTo>
                  <a:lnTo>
                    <a:pt x="1617" y="2070"/>
                  </a:lnTo>
                  <a:lnTo>
                    <a:pt x="1570" y="2204"/>
                  </a:lnTo>
                  <a:lnTo>
                    <a:pt x="1520" y="2324"/>
                  </a:lnTo>
                  <a:lnTo>
                    <a:pt x="1471" y="2429"/>
                  </a:lnTo>
                  <a:lnTo>
                    <a:pt x="1364" y="2624"/>
                  </a:lnTo>
                  <a:lnTo>
                    <a:pt x="1340" y="2658"/>
                  </a:lnTo>
                  <a:lnTo>
                    <a:pt x="1360" y="2645"/>
                  </a:lnTo>
                  <a:lnTo>
                    <a:pt x="1496" y="2544"/>
                  </a:lnTo>
                  <a:lnTo>
                    <a:pt x="1617" y="2433"/>
                  </a:lnTo>
                  <a:lnTo>
                    <a:pt x="1714" y="2324"/>
                  </a:lnTo>
                  <a:lnTo>
                    <a:pt x="1778" y="2241"/>
                  </a:lnTo>
                  <a:lnTo>
                    <a:pt x="1841" y="2148"/>
                  </a:lnTo>
                  <a:lnTo>
                    <a:pt x="1899" y="2046"/>
                  </a:lnTo>
                  <a:lnTo>
                    <a:pt x="1950" y="1935"/>
                  </a:lnTo>
                  <a:lnTo>
                    <a:pt x="1993" y="1813"/>
                  </a:lnTo>
                  <a:lnTo>
                    <a:pt x="2028" y="1683"/>
                  </a:lnTo>
                  <a:lnTo>
                    <a:pt x="2048" y="1543"/>
                  </a:lnTo>
                  <a:lnTo>
                    <a:pt x="2053" y="1470"/>
                  </a:lnTo>
                  <a:lnTo>
                    <a:pt x="2060" y="1321"/>
                  </a:lnTo>
                  <a:lnTo>
                    <a:pt x="2059" y="1107"/>
                  </a:lnTo>
                  <a:lnTo>
                    <a:pt x="2051" y="971"/>
                  </a:lnTo>
                  <a:lnTo>
                    <a:pt x="2036" y="839"/>
                  </a:lnTo>
                  <a:lnTo>
                    <a:pt x="2014" y="715"/>
                  </a:lnTo>
                  <a:lnTo>
                    <a:pt x="1981" y="597"/>
                  </a:lnTo>
                  <a:lnTo>
                    <a:pt x="1940" y="487"/>
                  </a:lnTo>
                  <a:lnTo>
                    <a:pt x="1886" y="387"/>
                  </a:lnTo>
                  <a:lnTo>
                    <a:pt x="1821" y="297"/>
                  </a:lnTo>
                  <a:lnTo>
                    <a:pt x="1742" y="216"/>
                  </a:lnTo>
                  <a:lnTo>
                    <a:pt x="1649" y="147"/>
                  </a:lnTo>
                  <a:lnTo>
                    <a:pt x="1542" y="90"/>
                  </a:lnTo>
                  <a:lnTo>
                    <a:pt x="1418" y="47"/>
                  </a:lnTo>
                  <a:lnTo>
                    <a:pt x="1277" y="17"/>
                  </a:lnTo>
                  <a:lnTo>
                    <a:pt x="1118" y="1"/>
                  </a:lnTo>
                  <a:lnTo>
                    <a:pt x="1030"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0" name="Freeform 83"/>
            <p:cNvSpPr>
              <a:spLocks/>
            </p:cNvSpPr>
            <p:nvPr/>
          </p:nvSpPr>
          <p:spPr bwMode="auto">
            <a:xfrm>
              <a:off x="5525" y="3511"/>
              <a:ext cx="105" cy="96"/>
            </a:xfrm>
            <a:custGeom>
              <a:avLst/>
              <a:gdLst>
                <a:gd name="T0" fmla="*/ 0 w 421"/>
                <a:gd name="T1" fmla="*/ 36 h 385"/>
                <a:gd name="T2" fmla="*/ 210 w 421"/>
                <a:gd name="T3" fmla="*/ 385 h 385"/>
                <a:gd name="T4" fmla="*/ 421 w 421"/>
                <a:gd name="T5" fmla="*/ 36 h 385"/>
                <a:gd name="T6" fmla="*/ 414 w 421"/>
                <a:gd name="T7" fmla="*/ 33 h 385"/>
                <a:gd name="T8" fmla="*/ 343 w 421"/>
                <a:gd name="T9" fmla="*/ 14 h 385"/>
                <a:gd name="T10" fmla="*/ 256 w 421"/>
                <a:gd name="T11" fmla="*/ 2 h 385"/>
                <a:gd name="T12" fmla="*/ 187 w 421"/>
                <a:gd name="T13" fmla="*/ 0 h 385"/>
                <a:gd name="T14" fmla="*/ 114 w 421"/>
                <a:gd name="T15" fmla="*/ 5 h 385"/>
                <a:gd name="T16" fmla="*/ 37 w 421"/>
                <a:gd name="T17" fmla="*/ 22 h 385"/>
                <a:gd name="T18" fmla="*/ 0 w 421"/>
                <a:gd name="T19" fmla="*/ 3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1" h="385">
                  <a:moveTo>
                    <a:pt x="0" y="36"/>
                  </a:moveTo>
                  <a:lnTo>
                    <a:pt x="210" y="385"/>
                  </a:lnTo>
                  <a:lnTo>
                    <a:pt x="421" y="36"/>
                  </a:lnTo>
                  <a:lnTo>
                    <a:pt x="414" y="33"/>
                  </a:lnTo>
                  <a:lnTo>
                    <a:pt x="343" y="14"/>
                  </a:lnTo>
                  <a:lnTo>
                    <a:pt x="256" y="2"/>
                  </a:lnTo>
                  <a:lnTo>
                    <a:pt x="187" y="0"/>
                  </a:lnTo>
                  <a:lnTo>
                    <a:pt x="114" y="5"/>
                  </a:lnTo>
                  <a:lnTo>
                    <a:pt x="37" y="22"/>
                  </a:lnTo>
                  <a:lnTo>
                    <a:pt x="0" y="36"/>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cxnSp>
        <p:nvCxnSpPr>
          <p:cNvPr id="92" name="직선 연결선 91"/>
          <p:cNvCxnSpPr/>
          <p:nvPr/>
        </p:nvCxnSpPr>
        <p:spPr>
          <a:xfrm>
            <a:off x="3916304" y="5099370"/>
            <a:ext cx="4104000"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5" name="모서리가 둥근 직사각형 94"/>
          <p:cNvSpPr/>
          <p:nvPr/>
        </p:nvSpPr>
        <p:spPr>
          <a:xfrm>
            <a:off x="4367650" y="5337931"/>
            <a:ext cx="796042" cy="327762"/>
          </a:xfrm>
          <a:prstGeom prst="roundRect">
            <a:avLst>
              <a:gd name="adj" fmla="val 50000"/>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500" dirty="0">
                <a:solidFill>
                  <a:prstClr val="white"/>
                </a:solidFill>
                <a:effectLst>
                  <a:outerShdw blurRad="38100" dist="38100" dir="2700000" algn="tl">
                    <a:srgbClr val="000000">
                      <a:alpha val="43137"/>
                    </a:srgbClr>
                  </a:outerShdw>
                </a:effectLst>
                <a:latin typeface="하나 CM" panose="02020603020101020101" pitchFamily="18" charset="-127"/>
                <a:ea typeface="하나 CM" panose="02020603020101020101" pitchFamily="18" charset="-127"/>
              </a:rPr>
              <a:t>행원</a:t>
            </a:r>
            <a:endParaRPr lang="en-US" altLang="ko-KR" sz="1500" dirty="0">
              <a:solidFill>
                <a:prstClr val="white"/>
              </a:solidFill>
              <a:effectLst>
                <a:outerShdw blurRad="38100" dist="38100" dir="2700000" algn="tl">
                  <a:srgbClr val="000000">
                    <a:alpha val="43137"/>
                  </a:srgbClr>
                </a:outerShdw>
              </a:effectLst>
              <a:latin typeface="하나 CM" panose="02020603020101020101" pitchFamily="18" charset="-127"/>
              <a:ea typeface="하나 CM" panose="02020603020101020101" pitchFamily="18" charset="-127"/>
            </a:endParaRPr>
          </a:p>
        </p:txBody>
      </p:sp>
      <p:sp>
        <p:nvSpPr>
          <p:cNvPr id="2" name="모서리가 둥근 직사각형 94">
            <a:extLst>
              <a:ext uri="{FF2B5EF4-FFF2-40B4-BE49-F238E27FC236}">
                <a16:creationId xmlns:a16="http://schemas.microsoft.com/office/drawing/2014/main" id="{ECC9A53B-5FD9-4DF1-8885-80B8E2E74EC1}"/>
              </a:ext>
            </a:extLst>
          </p:cNvPr>
          <p:cNvSpPr/>
          <p:nvPr/>
        </p:nvSpPr>
        <p:spPr>
          <a:xfrm>
            <a:off x="5676493" y="5323499"/>
            <a:ext cx="796042" cy="327762"/>
          </a:xfrm>
          <a:prstGeom prst="roundRect">
            <a:avLst>
              <a:gd name="adj" fmla="val 50000"/>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500" dirty="0">
                <a:solidFill>
                  <a:prstClr val="white"/>
                </a:solidFill>
                <a:effectLst>
                  <a:outerShdw blurRad="38100" dist="38100" dir="2700000" algn="tl">
                    <a:srgbClr val="000000">
                      <a:alpha val="43137"/>
                    </a:srgbClr>
                  </a:outerShdw>
                </a:effectLst>
                <a:latin typeface="하나 CM" panose="02020603020101020101" pitchFamily="18" charset="-127"/>
                <a:ea typeface="하나 CM" panose="02020603020101020101" pitchFamily="18" charset="-127"/>
              </a:rPr>
              <a:t>손님</a:t>
            </a:r>
            <a:endParaRPr lang="en-US" altLang="ko-KR" sz="1500" dirty="0">
              <a:solidFill>
                <a:prstClr val="white"/>
              </a:solidFill>
              <a:effectLst>
                <a:outerShdw blurRad="38100" dist="38100" dir="2700000" algn="tl">
                  <a:srgbClr val="000000">
                    <a:alpha val="43137"/>
                  </a:srgbClr>
                </a:outerShdw>
              </a:effectLst>
              <a:latin typeface="하나 CM" panose="02020603020101020101" pitchFamily="18" charset="-127"/>
              <a:ea typeface="하나 CM" panose="02020603020101020101" pitchFamily="18" charset="-127"/>
            </a:endParaRPr>
          </a:p>
        </p:txBody>
      </p:sp>
      <p:sp>
        <p:nvSpPr>
          <p:cNvPr id="3" name="모서리가 둥근 직사각형 94">
            <a:extLst>
              <a:ext uri="{FF2B5EF4-FFF2-40B4-BE49-F238E27FC236}">
                <a16:creationId xmlns:a16="http://schemas.microsoft.com/office/drawing/2014/main" id="{EB913063-D952-4F26-8FD4-044F10A9F23F}"/>
              </a:ext>
            </a:extLst>
          </p:cNvPr>
          <p:cNvSpPr/>
          <p:nvPr/>
        </p:nvSpPr>
        <p:spPr>
          <a:xfrm>
            <a:off x="7025412" y="5341427"/>
            <a:ext cx="796042" cy="327762"/>
          </a:xfrm>
          <a:prstGeom prst="roundRect">
            <a:avLst>
              <a:gd name="adj" fmla="val 50000"/>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500" dirty="0">
                <a:solidFill>
                  <a:prstClr val="white"/>
                </a:solidFill>
                <a:effectLst>
                  <a:outerShdw blurRad="38100" dist="38100" dir="2700000" algn="tl">
                    <a:srgbClr val="000000">
                      <a:alpha val="43137"/>
                    </a:srgbClr>
                  </a:outerShdw>
                </a:effectLst>
                <a:latin typeface="하나 CM" panose="02020603020101020101" pitchFamily="18" charset="-127"/>
                <a:ea typeface="하나 CM" panose="02020603020101020101" pitchFamily="18" charset="-127"/>
              </a:rPr>
              <a:t>상담사</a:t>
            </a:r>
            <a:endParaRPr lang="en-US" altLang="ko-KR" sz="1500" dirty="0">
              <a:solidFill>
                <a:prstClr val="white"/>
              </a:solidFill>
              <a:effectLst>
                <a:outerShdw blurRad="38100" dist="38100" dir="2700000" algn="tl">
                  <a:srgbClr val="000000">
                    <a:alpha val="43137"/>
                  </a:srgbClr>
                </a:outerShdw>
              </a:effectLst>
              <a:latin typeface="하나 CM" panose="02020603020101020101" pitchFamily="18" charset="-127"/>
              <a:ea typeface="하나 CM" panose="02020603020101020101" pitchFamily="18" charset="-127"/>
            </a:endParaRPr>
          </a:p>
        </p:txBody>
      </p:sp>
      <p:grpSp>
        <p:nvGrpSpPr>
          <p:cNvPr id="97" name="그룹 96">
            <a:extLst>
              <a:ext uri="{FF2B5EF4-FFF2-40B4-BE49-F238E27FC236}">
                <a16:creationId xmlns:a16="http://schemas.microsoft.com/office/drawing/2014/main" id="{226BB31F-73F2-4489-B2C7-1BBA54AB5142}"/>
              </a:ext>
            </a:extLst>
          </p:cNvPr>
          <p:cNvGrpSpPr/>
          <p:nvPr/>
        </p:nvGrpSpPr>
        <p:grpSpPr>
          <a:xfrm>
            <a:off x="9479298" y="1087959"/>
            <a:ext cx="1730563" cy="1102659"/>
            <a:chOff x="8978152" y="968234"/>
            <a:chExt cx="1730563" cy="1102659"/>
          </a:xfrm>
        </p:grpSpPr>
        <p:sp>
          <p:nvSpPr>
            <p:cNvPr id="98" name="TextBox 97">
              <a:extLst>
                <a:ext uri="{FF2B5EF4-FFF2-40B4-BE49-F238E27FC236}">
                  <a16:creationId xmlns:a16="http://schemas.microsoft.com/office/drawing/2014/main" id="{B9B1B338-E36E-465F-B745-37F47C22D6EB}"/>
                </a:ext>
              </a:extLst>
            </p:cNvPr>
            <p:cNvSpPr txBox="1"/>
            <p:nvPr/>
          </p:nvSpPr>
          <p:spPr>
            <a:xfrm>
              <a:off x="9022472" y="1365674"/>
              <a:ext cx="1686243" cy="307777"/>
            </a:xfrm>
            <a:prstGeom prst="rect">
              <a:avLst/>
            </a:prstGeom>
            <a:noFill/>
          </p:spPr>
          <p:txBody>
            <a:bodyPr wrap="square">
              <a:spAutoFit/>
            </a:bodyPr>
            <a:lstStyle/>
            <a:p>
              <a:r>
                <a:rPr lang="ko-KR" altLang="en-US" sz="1400" b="1" dirty="0" err="1">
                  <a:solidFill>
                    <a:srgbClr val="D70037"/>
                  </a:solidFill>
                  <a:latin typeface="하나 CM" panose="02020603020101020101" pitchFamily="18" charset="-127"/>
                  <a:ea typeface="하나 CM" panose="02020603020101020101" pitchFamily="18" charset="-127"/>
                </a:rPr>
                <a:t>상담기록옴니채널</a:t>
              </a:r>
              <a:r>
                <a:rPr lang="ko-KR" altLang="en-US" sz="1200" b="1" dirty="0">
                  <a:solidFill>
                    <a:srgbClr val="D70037"/>
                  </a:solidFill>
                </a:rPr>
                <a:t> </a:t>
              </a:r>
              <a:endParaRPr lang="ko-KR" altLang="en-US" sz="1200" dirty="0">
                <a:solidFill>
                  <a:srgbClr val="D70037"/>
                </a:solidFill>
              </a:endParaRPr>
            </a:p>
          </p:txBody>
        </p:sp>
        <p:sp>
          <p:nvSpPr>
            <p:cNvPr id="99" name="말풍선: 타원형 98">
              <a:extLst>
                <a:ext uri="{FF2B5EF4-FFF2-40B4-BE49-F238E27FC236}">
                  <a16:creationId xmlns:a16="http://schemas.microsoft.com/office/drawing/2014/main" id="{2E20145E-8B17-4213-A337-9AAC693F569B}"/>
                </a:ext>
              </a:extLst>
            </p:cNvPr>
            <p:cNvSpPr/>
            <p:nvPr/>
          </p:nvSpPr>
          <p:spPr>
            <a:xfrm>
              <a:off x="8978152" y="968234"/>
              <a:ext cx="1411942" cy="1102659"/>
            </a:xfrm>
            <a:prstGeom prst="wedgeEllipseCallout">
              <a:avLst>
                <a:gd name="adj1" fmla="val -42784"/>
                <a:gd name="adj2" fmla="val 51931"/>
              </a:avLst>
            </a:prstGeom>
            <a:noFill/>
            <a:ln w="76200">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슬라이드 번호 개체 틀 3">
            <a:extLst>
              <a:ext uri="{FF2B5EF4-FFF2-40B4-BE49-F238E27FC236}">
                <a16:creationId xmlns:a16="http://schemas.microsoft.com/office/drawing/2014/main" id="{2CDA53BF-E4AD-4B14-98A5-5D297A234280}"/>
              </a:ext>
            </a:extLst>
          </p:cNvPr>
          <p:cNvSpPr>
            <a:spLocks noGrp="1"/>
          </p:cNvSpPr>
          <p:nvPr>
            <p:ph type="sldNum" sz="quarter" idx="12"/>
          </p:nvPr>
        </p:nvSpPr>
        <p:spPr>
          <a:xfrm>
            <a:off x="9448800" y="6444173"/>
            <a:ext cx="2743200" cy="389501"/>
          </a:xfrm>
        </p:spPr>
        <p:txBody>
          <a:bodyPr/>
          <a:lstStyle/>
          <a:p>
            <a:fld id="{339B9C72-21D5-4AB9-87FA-CC4C72A0D342}" type="slidenum">
              <a:rPr lang="ko-KR" altLang="en-US" smtClean="0">
                <a:solidFill>
                  <a:prstClr val="black">
                    <a:tint val="75000"/>
                  </a:prstClr>
                </a:solidFill>
              </a:rPr>
              <a:pPr/>
              <a:t>1</a:t>
            </a:fld>
            <a:endParaRPr lang="ko-KR" altLang="en-US" dirty="0">
              <a:solidFill>
                <a:prstClr val="black">
                  <a:tint val="75000"/>
                </a:prstClr>
              </a:solidFill>
            </a:endParaRPr>
          </a:p>
        </p:txBody>
      </p:sp>
    </p:spTree>
    <p:extLst>
      <p:ext uri="{BB962C8B-B14F-4D97-AF65-F5344CB8AC3E}">
        <p14:creationId xmlns:p14="http://schemas.microsoft.com/office/powerpoint/2010/main" val="2096111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FBF6"/>
        </a:solidFill>
        <a:effectLst/>
      </p:bgPr>
    </p:bg>
    <p:spTree>
      <p:nvGrpSpPr>
        <p:cNvPr id="1" name=""/>
        <p:cNvGrpSpPr/>
        <p:nvPr/>
      </p:nvGrpSpPr>
      <p:grpSpPr>
        <a:xfrm>
          <a:off x="0" y="0"/>
          <a:ext cx="0" cy="0"/>
          <a:chOff x="0" y="0"/>
          <a:chExt cx="0" cy="0"/>
        </a:xfrm>
      </p:grpSpPr>
      <p:sp>
        <p:nvSpPr>
          <p:cNvPr id="5" name="모서리가 둥근 직사각형 4"/>
          <p:cNvSpPr/>
          <p:nvPr/>
        </p:nvSpPr>
        <p:spPr>
          <a:xfrm>
            <a:off x="327580" y="349300"/>
            <a:ext cx="11544301" cy="6192000"/>
          </a:xfrm>
          <a:prstGeom prst="roundRect">
            <a:avLst>
              <a:gd name="adj" fmla="val 3862"/>
            </a:avLst>
          </a:prstGeom>
          <a:noFill/>
          <a:ln w="31750">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모서리가 둥근 직사각형 5"/>
          <p:cNvSpPr/>
          <p:nvPr/>
        </p:nvSpPr>
        <p:spPr>
          <a:xfrm>
            <a:off x="213730" y="241300"/>
            <a:ext cx="11772000" cy="6408000"/>
          </a:xfrm>
          <a:prstGeom prst="roundRect">
            <a:avLst>
              <a:gd name="adj" fmla="val 5051"/>
            </a:avLst>
          </a:prstGeom>
          <a:noFill/>
          <a:ln w="317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직사각형 7"/>
          <p:cNvSpPr/>
          <p:nvPr/>
        </p:nvSpPr>
        <p:spPr>
          <a:xfrm>
            <a:off x="4770159" y="469487"/>
            <a:ext cx="2651688" cy="707886"/>
          </a:xfrm>
          <a:prstGeom prst="rect">
            <a:avLst/>
          </a:prstGeom>
        </p:spPr>
        <p:txBody>
          <a:bodyPr wrap="none">
            <a:spAutoFit/>
          </a:bodyPr>
          <a:lstStyle/>
          <a:p>
            <a:pPr algn="ctr"/>
            <a:r>
              <a:rPr lang="en-US" altLang="ko-KR" sz="4000" dirty="0">
                <a:solidFill>
                  <a:prstClr val="black">
                    <a:lumMod val="75000"/>
                    <a:lumOff val="25000"/>
                  </a:prstClr>
                </a:solidFill>
                <a:latin typeface="하나 B" panose="02020603020101020101" pitchFamily="18" charset="-127"/>
                <a:ea typeface="하나 B" panose="02020603020101020101" pitchFamily="18" charset="-127"/>
              </a:rPr>
              <a:t>#. </a:t>
            </a:r>
            <a:r>
              <a:rPr lang="ko-KR" altLang="en-US" sz="4000" dirty="0">
                <a:solidFill>
                  <a:prstClr val="black">
                    <a:lumMod val="75000"/>
                    <a:lumOff val="25000"/>
                  </a:prstClr>
                </a:solidFill>
                <a:latin typeface="하나 B" panose="02020603020101020101" pitchFamily="18" charset="-127"/>
                <a:ea typeface="하나 B" panose="02020603020101020101" pitchFamily="18" charset="-127"/>
              </a:rPr>
              <a:t>시연영상</a:t>
            </a:r>
            <a:endParaRPr lang="ko-KR" altLang="en-US" sz="2000" dirty="0">
              <a:solidFill>
                <a:prstClr val="black">
                  <a:lumMod val="75000"/>
                  <a:lumOff val="25000"/>
                </a:prstClr>
              </a:solidFill>
              <a:latin typeface="하나 B" panose="02020603020101020101" pitchFamily="18" charset="-127"/>
              <a:ea typeface="하나 B" panose="02020603020101020101" pitchFamily="18" charset="-127"/>
            </a:endParaRPr>
          </a:p>
        </p:txBody>
      </p:sp>
      <p:cxnSp>
        <p:nvCxnSpPr>
          <p:cNvPr id="92" name="직선 연결선 91"/>
          <p:cNvCxnSpPr/>
          <p:nvPr/>
        </p:nvCxnSpPr>
        <p:spPr>
          <a:xfrm>
            <a:off x="723159" y="1309779"/>
            <a:ext cx="10800000" cy="0"/>
          </a:xfrm>
          <a:prstGeom prst="line">
            <a:avLst/>
          </a:prstGeom>
          <a:ln w="2222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대각선 방향의 모서리가 둥근 사각형 24"/>
          <p:cNvSpPr/>
          <p:nvPr/>
        </p:nvSpPr>
        <p:spPr>
          <a:xfrm flipH="1">
            <a:off x="1139555" y="1976272"/>
            <a:ext cx="9967208" cy="3898535"/>
          </a:xfrm>
          <a:prstGeom prst="round2DiagRect">
            <a:avLst>
              <a:gd name="adj1" fmla="val 23031"/>
              <a:gd name="adj2" fmla="val 0"/>
            </a:avLst>
          </a:prstGeom>
          <a:solidFill>
            <a:schemeClr val="bg1"/>
          </a:solidFill>
          <a:ln w="76200">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7" name="직사각형 26"/>
          <p:cNvSpPr/>
          <p:nvPr/>
        </p:nvSpPr>
        <p:spPr>
          <a:xfrm>
            <a:off x="1375973" y="2482979"/>
            <a:ext cx="7016247" cy="3097707"/>
          </a:xfrm>
          <a:prstGeom prst="rect">
            <a:avLst/>
          </a:prstGeom>
        </p:spPr>
        <p:txBody>
          <a:bodyPr wrap="square">
            <a:spAutoFit/>
          </a:bodyPr>
          <a:lstStyle/>
          <a:p>
            <a:pPr>
              <a:lnSpc>
                <a:spcPct val="150000"/>
              </a:lnSpc>
            </a:pPr>
            <a:r>
              <a:rPr lang="en-US" altLang="ko-KR" sz="3600" b="1" dirty="0">
                <a:solidFill>
                  <a:prstClr val="black">
                    <a:lumMod val="75000"/>
                    <a:lumOff val="25000"/>
                  </a:prstClr>
                </a:solidFill>
                <a:latin typeface="하나 B" panose="02020603020101020101" pitchFamily="18" charset="-127"/>
                <a:ea typeface="하나 B" panose="02020603020101020101" pitchFamily="18" charset="-127"/>
              </a:rPr>
              <a:t>URL: </a:t>
            </a:r>
            <a:r>
              <a:rPr lang="en-US" altLang="ko-KR" sz="3600" b="1" dirty="0">
                <a:solidFill>
                  <a:prstClr val="black">
                    <a:lumMod val="75000"/>
                    <a:lumOff val="25000"/>
                  </a:prstClr>
                </a:solidFill>
                <a:latin typeface="하나 B" panose="02020603020101020101" pitchFamily="18" charset="-127"/>
                <a:ea typeface="하나 B" panose="02020603020101020101" pitchFamily="18" charset="-127"/>
                <a:hlinkClick r:id="rId2"/>
              </a:rPr>
              <a:t>https://youtu.be/efshhwYzvQ8</a:t>
            </a:r>
            <a:endParaRPr lang="en-US" altLang="ko-KR" sz="3600" dirty="0">
              <a:solidFill>
                <a:prstClr val="black">
                  <a:lumMod val="75000"/>
                  <a:lumOff val="25000"/>
                </a:prstClr>
              </a:solidFill>
              <a:latin typeface="하나 B" panose="02020603020101020101" pitchFamily="18" charset="-127"/>
              <a:ea typeface="하나 B" panose="02020603020101020101" pitchFamily="18" charset="-127"/>
            </a:endParaRPr>
          </a:p>
          <a:p>
            <a:pPr>
              <a:lnSpc>
                <a:spcPct val="150000"/>
              </a:lnSpc>
            </a:pPr>
            <a:r>
              <a:rPr lang="en-US" altLang="ko-KR" sz="1600" b="1" dirty="0">
                <a:solidFill>
                  <a:prstClr val="black">
                    <a:lumMod val="75000"/>
                    <a:lumOff val="25000"/>
                  </a:prstClr>
                </a:solidFill>
              </a:rPr>
              <a:t> </a:t>
            </a:r>
          </a:p>
          <a:p>
            <a:pPr algn="ctr">
              <a:lnSpc>
                <a:spcPct val="150000"/>
              </a:lnSpc>
            </a:pPr>
            <a:endParaRPr lang="en-US" altLang="ko-KR" sz="1600" b="1" dirty="0">
              <a:solidFill>
                <a:prstClr val="black">
                  <a:lumMod val="75000"/>
                  <a:lumOff val="25000"/>
                </a:prstClr>
              </a:solidFill>
            </a:endParaRPr>
          </a:p>
          <a:p>
            <a:pPr algn="ctr">
              <a:lnSpc>
                <a:spcPct val="150000"/>
              </a:lnSpc>
            </a:pPr>
            <a:br>
              <a:rPr lang="en-US" altLang="ko-KR" sz="1400" dirty="0">
                <a:solidFill>
                  <a:prstClr val="black">
                    <a:lumMod val="75000"/>
                    <a:lumOff val="25000"/>
                  </a:prstClr>
                </a:solidFill>
              </a:rPr>
            </a:br>
            <a:endParaRPr lang="en-US" altLang="ko-KR" sz="1400" dirty="0">
              <a:solidFill>
                <a:prstClr val="black">
                  <a:lumMod val="75000"/>
                  <a:lumOff val="25000"/>
                </a:prstClr>
              </a:solidFill>
            </a:endParaRPr>
          </a:p>
        </p:txBody>
      </p:sp>
      <p:sp>
        <p:nvSpPr>
          <p:cNvPr id="26" name="직각 삼각형 25"/>
          <p:cNvSpPr/>
          <p:nvPr/>
        </p:nvSpPr>
        <p:spPr>
          <a:xfrm rot="5400000">
            <a:off x="1149083" y="1985798"/>
            <a:ext cx="468085" cy="468085"/>
          </a:xfrm>
          <a:prstGeom prst="rtTriangle">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2" name="직사각형 31"/>
          <p:cNvSpPr/>
          <p:nvPr/>
        </p:nvSpPr>
        <p:spPr>
          <a:xfrm>
            <a:off x="4675869" y="2252371"/>
            <a:ext cx="282450" cy="276999"/>
          </a:xfrm>
          <a:prstGeom prst="rect">
            <a:avLst/>
          </a:prstGeom>
        </p:spPr>
        <p:txBody>
          <a:bodyPr wrap="none">
            <a:spAutoFit/>
          </a:bodyPr>
          <a:lstStyle/>
          <a:p>
            <a:r>
              <a:rPr lang="en-US" altLang="ko-KR" sz="1200" b="1" dirty="0">
                <a:solidFill>
                  <a:prstClr val="white"/>
                </a:solidFill>
              </a:rPr>
              <a:t>B</a:t>
            </a:r>
            <a:endParaRPr lang="ko-KR" altLang="en-US" sz="1200" b="1" dirty="0">
              <a:solidFill>
                <a:prstClr val="black"/>
              </a:solidFill>
            </a:endParaRPr>
          </a:p>
        </p:txBody>
      </p:sp>
      <p:sp>
        <p:nvSpPr>
          <p:cNvPr id="36" name="직사각형 35"/>
          <p:cNvSpPr/>
          <p:nvPr/>
        </p:nvSpPr>
        <p:spPr>
          <a:xfrm>
            <a:off x="8399372" y="2261897"/>
            <a:ext cx="336952" cy="276999"/>
          </a:xfrm>
          <a:prstGeom prst="rect">
            <a:avLst/>
          </a:prstGeom>
        </p:spPr>
        <p:txBody>
          <a:bodyPr wrap="none">
            <a:spAutoFit/>
          </a:bodyPr>
          <a:lstStyle/>
          <a:p>
            <a:r>
              <a:rPr lang="en-US" altLang="ko-KR" sz="1200" b="1" dirty="0">
                <a:solidFill>
                  <a:prstClr val="white"/>
                </a:solidFill>
              </a:rPr>
              <a:t>C</a:t>
            </a:r>
            <a:r>
              <a:rPr lang="ko-KR" altLang="en-US" sz="1200" b="1" dirty="0">
                <a:solidFill>
                  <a:prstClr val="white"/>
                </a:solidFill>
              </a:rPr>
              <a:t> </a:t>
            </a:r>
            <a:endParaRPr lang="ko-KR" altLang="en-US" sz="1200" b="1" dirty="0">
              <a:solidFill>
                <a:prstClr val="black"/>
              </a:solidFill>
            </a:endParaRPr>
          </a:p>
        </p:txBody>
      </p:sp>
      <p:pic>
        <p:nvPicPr>
          <p:cNvPr id="3074" name="Picture 2" descr="이미지: ‎문구: '‎하나금융그룹 잠깐! 아직 모르셨군요 신분증, 본의명의 휴대폰, 증명사진만 있으면 은행 방문없이 앱에서 가능해요! ع‎'‎">
            <a:extLst>
              <a:ext uri="{FF2B5EF4-FFF2-40B4-BE49-F238E27FC236}">
                <a16:creationId xmlns:a16="http://schemas.microsoft.com/office/drawing/2014/main" id="{FD118672-3E4C-4FD2-A6B0-F2D051B620B1}"/>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8229" l="10000" r="90000">
                        <a14:foregroundMark x1="18021" y1="88646" x2="17917" y2="97083"/>
                        <a14:foregroundMark x1="17917" y1="97083" x2="25625" y2="96042"/>
                        <a14:foregroundMark x1="25625" y1="96042" x2="28646" y2="85729"/>
                        <a14:foregroundMark x1="28646" y1="85729" x2="30104" y2="92604"/>
                        <a14:foregroundMark x1="30104" y1="92604" x2="28438" y2="99896"/>
                        <a14:foregroundMark x1="28438" y1="99896" x2="46354" y2="96458"/>
                        <a14:foregroundMark x1="46354" y1="96458" x2="37292" y2="96250"/>
                        <a14:foregroundMark x1="37292" y1="96250" x2="70521" y2="98229"/>
                        <a14:foregroundMark x1="70521" y1="98229" x2="69479" y2="86146"/>
                        <a14:foregroundMark x1="81563" y1="90833" x2="63229" y2="92604"/>
                        <a14:foregroundMark x1="66667" y1="52396" x2="84167" y2="58542"/>
                        <a14:foregroundMark x1="11458" y1="58958" x2="42396" y2="51458"/>
                        <a14:foregroundMark x1="20729" y1="55937" x2="34792" y2="53333"/>
                        <a14:foregroundMark x1="34792" y1="53333" x2="35729" y2="53333"/>
                        <a14:foregroundMark x1="26250" y1="54063" x2="34063" y2="52812"/>
                        <a14:foregroundMark x1="11250" y1="58438" x2="11146" y2="59792"/>
                        <a14:foregroundMark x1="12812" y1="64063" x2="14271" y2="85313"/>
                        <a14:foregroundMark x1="14271" y1="85313" x2="15937" y2="92292"/>
                        <a14:foregroundMark x1="15937" y1="92292" x2="16458" y2="93333"/>
                        <a14:foregroundMark x1="52917" y1="42083" x2="56042" y2="48542"/>
                        <a14:foregroundMark x1="56042" y1="48542" x2="56146" y2="49167"/>
                        <a14:foregroundMark x1="64583" y1="49479" x2="65833" y2="52604"/>
                        <a14:foregroundMark x1="64792" y1="49167" x2="66250" y2="49896"/>
                        <a14:foregroundMark x1="86354" y1="58021" x2="85521" y2="65417"/>
                        <a14:foregroundMark x1="85521" y1="65417" x2="86146" y2="79583"/>
                        <a14:foregroundMark x1="86146" y1="79583" x2="85521" y2="85104"/>
                        <a14:foregroundMark x1="12292" y1="68958" x2="13021" y2="78438"/>
                      </a14:backgroundRemoval>
                    </a14:imgEffect>
                  </a14:imgLayer>
                </a14:imgProps>
              </a:ext>
              <a:ext uri="{28A0092B-C50C-407E-A947-70E740481C1C}">
                <a14:useLocalDpi xmlns:a14="http://schemas.microsoft.com/office/drawing/2010/main" val="0"/>
              </a:ext>
            </a:extLst>
          </a:blip>
          <a:srcRect/>
          <a:stretch>
            <a:fillRect/>
          </a:stretch>
        </p:blipFill>
        <p:spPr bwMode="auto">
          <a:xfrm>
            <a:off x="7544244" y="2219840"/>
            <a:ext cx="3619444" cy="3619444"/>
          </a:xfrm>
          <a:prstGeom prst="rect">
            <a:avLst/>
          </a:prstGeom>
          <a:noFill/>
          <a:extLst>
            <a:ext uri="{909E8E84-426E-40DD-AFC4-6F175D3DCCD1}">
              <a14:hiddenFill xmlns:a14="http://schemas.microsoft.com/office/drawing/2010/main">
                <a:solidFill>
                  <a:srgbClr val="FFFFFF"/>
                </a:solidFill>
              </a14:hiddenFill>
            </a:ext>
          </a:extLst>
        </p:spPr>
      </p:pic>
      <p:sp>
        <p:nvSpPr>
          <p:cNvPr id="2" name="슬라이드 번호 개체 틀 1">
            <a:extLst>
              <a:ext uri="{FF2B5EF4-FFF2-40B4-BE49-F238E27FC236}">
                <a16:creationId xmlns:a16="http://schemas.microsoft.com/office/drawing/2014/main" id="{31209343-D2DC-4573-85DB-CBE4E9AEEB37}"/>
              </a:ext>
            </a:extLst>
          </p:cNvPr>
          <p:cNvSpPr>
            <a:spLocks noGrp="1"/>
          </p:cNvSpPr>
          <p:nvPr>
            <p:ph type="sldNum" sz="quarter" idx="12"/>
          </p:nvPr>
        </p:nvSpPr>
        <p:spPr>
          <a:xfrm>
            <a:off x="9448800" y="6491143"/>
            <a:ext cx="2743200" cy="365125"/>
          </a:xfrm>
        </p:spPr>
        <p:txBody>
          <a:bodyPr/>
          <a:lstStyle/>
          <a:p>
            <a:fld id="{339B9C72-21D5-4AB9-87FA-CC4C72A0D342}" type="slidenum">
              <a:rPr lang="ko-KR" altLang="en-US" smtClean="0">
                <a:solidFill>
                  <a:prstClr val="black">
                    <a:tint val="75000"/>
                  </a:prstClr>
                </a:solidFill>
              </a:rPr>
              <a:pPr/>
              <a:t>10</a:t>
            </a:fld>
            <a:endParaRPr lang="ko-KR" altLang="en-US" dirty="0">
              <a:solidFill>
                <a:prstClr val="black">
                  <a:tint val="75000"/>
                </a:prstClr>
              </a:solidFill>
            </a:endParaRPr>
          </a:p>
        </p:txBody>
      </p:sp>
    </p:spTree>
    <p:extLst>
      <p:ext uri="{BB962C8B-B14F-4D97-AF65-F5344CB8AC3E}">
        <p14:creationId xmlns:p14="http://schemas.microsoft.com/office/powerpoint/2010/main" val="2012822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52" name="Picture 28" descr="NIIT PORT HARCOURT">
            <a:extLst>
              <a:ext uri="{FF2B5EF4-FFF2-40B4-BE49-F238E27FC236}">
                <a16:creationId xmlns:a16="http://schemas.microsoft.com/office/drawing/2014/main" id="{63AC5581-9A31-4D04-BDA1-608D8342B5F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47304" y="4596110"/>
            <a:ext cx="994077" cy="719593"/>
          </a:xfrm>
          <a:prstGeom prst="rect">
            <a:avLst/>
          </a:prstGeom>
          <a:noFill/>
          <a:extLst>
            <a:ext uri="{909E8E84-426E-40DD-AFC4-6F175D3DCCD1}">
              <a14:hiddenFill xmlns:a14="http://schemas.microsoft.com/office/drawing/2010/main">
                <a:solidFill>
                  <a:srgbClr val="FFFFFF"/>
                </a:solidFill>
              </a14:hiddenFill>
            </a:ext>
          </a:extLst>
        </p:spPr>
      </p:pic>
      <p:sp>
        <p:nvSpPr>
          <p:cNvPr id="5" name="모서리가 둥근 직사각형 4"/>
          <p:cNvSpPr/>
          <p:nvPr/>
        </p:nvSpPr>
        <p:spPr>
          <a:xfrm>
            <a:off x="327580" y="349300"/>
            <a:ext cx="11544301" cy="6192000"/>
          </a:xfrm>
          <a:prstGeom prst="roundRect">
            <a:avLst>
              <a:gd name="adj" fmla="val 3862"/>
            </a:avLst>
          </a:prstGeom>
          <a:noFill/>
          <a:ln w="31750">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모서리가 둥근 직사각형 5"/>
          <p:cNvSpPr/>
          <p:nvPr/>
        </p:nvSpPr>
        <p:spPr>
          <a:xfrm>
            <a:off x="213730" y="241300"/>
            <a:ext cx="11772000" cy="6408000"/>
          </a:xfrm>
          <a:prstGeom prst="roundRect">
            <a:avLst>
              <a:gd name="adj" fmla="val 5051"/>
            </a:avLst>
          </a:prstGeom>
          <a:noFill/>
          <a:ln w="317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92" name="직선 연결선 91"/>
          <p:cNvCxnSpPr/>
          <p:nvPr/>
        </p:nvCxnSpPr>
        <p:spPr>
          <a:xfrm>
            <a:off x="723159" y="1309779"/>
            <a:ext cx="10800000" cy="0"/>
          </a:xfrm>
          <a:prstGeom prst="line">
            <a:avLst/>
          </a:prstGeom>
          <a:ln w="2222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직사각형 1">
            <a:extLst>
              <a:ext uri="{FF2B5EF4-FFF2-40B4-BE49-F238E27FC236}">
                <a16:creationId xmlns:a16="http://schemas.microsoft.com/office/drawing/2014/main" id="{F9FE722A-92A1-4E11-B902-988892E4E70D}"/>
              </a:ext>
            </a:extLst>
          </p:cNvPr>
          <p:cNvSpPr/>
          <p:nvPr/>
        </p:nvSpPr>
        <p:spPr>
          <a:xfrm>
            <a:off x="4798209" y="469487"/>
            <a:ext cx="2595583" cy="707886"/>
          </a:xfrm>
          <a:prstGeom prst="rect">
            <a:avLst/>
          </a:prstGeom>
        </p:spPr>
        <p:txBody>
          <a:bodyPr wrap="none">
            <a:spAutoFit/>
          </a:bodyPr>
          <a:lstStyle/>
          <a:p>
            <a:pPr algn="ctr"/>
            <a:r>
              <a:rPr lang="en-US" altLang="ko-KR" sz="4000" dirty="0">
                <a:solidFill>
                  <a:prstClr val="black">
                    <a:lumMod val="75000"/>
                    <a:lumOff val="25000"/>
                  </a:prstClr>
                </a:solidFill>
                <a:latin typeface="하나 B" panose="02020603020101020101" pitchFamily="18" charset="-127"/>
                <a:ea typeface="하나 B" panose="02020603020101020101" pitchFamily="18" charset="-127"/>
              </a:rPr>
              <a:t>4. </a:t>
            </a:r>
            <a:r>
              <a:rPr lang="ko-KR" altLang="en-US" sz="4000" dirty="0">
                <a:solidFill>
                  <a:prstClr val="black">
                    <a:lumMod val="75000"/>
                    <a:lumOff val="25000"/>
                  </a:prstClr>
                </a:solidFill>
                <a:latin typeface="하나 B" panose="02020603020101020101" pitchFamily="18" charset="-127"/>
                <a:ea typeface="하나 B" panose="02020603020101020101" pitchFamily="18" charset="-127"/>
              </a:rPr>
              <a:t>개발환경</a:t>
            </a:r>
            <a:endParaRPr lang="ko-KR" altLang="en-US" sz="2000" dirty="0">
              <a:solidFill>
                <a:prstClr val="black">
                  <a:lumMod val="75000"/>
                  <a:lumOff val="25000"/>
                </a:prstClr>
              </a:solidFill>
              <a:latin typeface="하나 B" panose="02020603020101020101" pitchFamily="18" charset="-127"/>
              <a:ea typeface="하나 B" panose="02020603020101020101" pitchFamily="18" charset="-127"/>
            </a:endParaRPr>
          </a:p>
        </p:txBody>
      </p:sp>
      <p:pic>
        <p:nvPicPr>
          <p:cNvPr id="1026" name="Picture 2" descr="Windows 10/윈도우 10] WSL Windows 10 Bash 사용하기(lxrun)">
            <a:extLst>
              <a:ext uri="{FF2B5EF4-FFF2-40B4-BE49-F238E27FC236}">
                <a16:creationId xmlns:a16="http://schemas.microsoft.com/office/drawing/2014/main" id="{86077C43-643A-4495-962A-D4711041F1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6667" y="1703877"/>
            <a:ext cx="725143" cy="5441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ava] 자바란?, 자바의 역사, 자바의 특징, JVM : 네이버 블로그">
            <a:extLst>
              <a:ext uri="{FF2B5EF4-FFF2-40B4-BE49-F238E27FC236}">
                <a16:creationId xmlns:a16="http://schemas.microsoft.com/office/drawing/2014/main" id="{11AAA55E-556E-4EFD-921E-30129C6870C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3178" y="2992866"/>
            <a:ext cx="708042" cy="70804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 프론트엔드 면접 질문 - JS #4">
            <a:extLst>
              <a:ext uri="{FF2B5EF4-FFF2-40B4-BE49-F238E27FC236}">
                <a16:creationId xmlns:a16="http://schemas.microsoft.com/office/drawing/2014/main" id="{4D95C2B3-71AA-4C5E-9044-19416DE7AEED}"/>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7483" b="91837" l="9864" r="89796">
                        <a14:foregroundMark x1="50680" y1="8163" x2="50680" y2="8163"/>
                        <a14:foregroundMark x1="81633" y1="27211" x2="81633" y2="27211"/>
                        <a14:foregroundMark x1="75850" y1="25850" x2="75850" y2="25850"/>
                        <a14:foregroundMark x1="81633" y1="50340" x2="81633" y2="50340"/>
                        <a14:foregroundMark x1="84354" y1="41497" x2="84354" y2="41497"/>
                        <a14:foregroundMark x1="81633" y1="53741" x2="71429" y2="56463"/>
                        <a14:foregroundMark x1="80952" y1="55102" x2="82313" y2="74150"/>
                        <a14:foregroundMark x1="28912" y1="46259" x2="24490" y2="91837"/>
                        <a14:foregroundMark x1="14966" y1="46259" x2="19388" y2="78231"/>
                        <a14:foregroundMark x1="22789" y1="48980" x2="14286" y2="48980"/>
                        <a14:foregroundMark x1="12585" y1="27211" x2="12585" y2="27211"/>
                        <a14:foregroundMark x1="20068" y1="29932" x2="20068" y2="29932"/>
                        <a14:foregroundMark x1="25170" y1="28571" x2="25170" y2="28571"/>
                        <a14:foregroundMark x1="28231" y1="27211" x2="28231" y2="27211"/>
                      </a14:backgroundRemoval>
                    </a14:imgEffect>
                  </a14:imgLayer>
                </a14:imgProps>
              </a:ext>
              <a:ext uri="{28A0092B-C50C-407E-A947-70E740481C1C}">
                <a14:useLocalDpi xmlns:a14="http://schemas.microsoft.com/office/drawing/2010/main" val="0"/>
              </a:ext>
            </a:extLst>
          </a:blip>
          <a:srcRect/>
          <a:stretch>
            <a:fillRect/>
          </a:stretch>
        </p:blipFill>
        <p:spPr bwMode="auto">
          <a:xfrm>
            <a:off x="3941377" y="2998984"/>
            <a:ext cx="1223477" cy="61173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1- Installing Bootstrap -">
            <a:extLst>
              <a:ext uri="{FF2B5EF4-FFF2-40B4-BE49-F238E27FC236}">
                <a16:creationId xmlns:a16="http://schemas.microsoft.com/office/drawing/2014/main" id="{338A0946-B604-4880-89BF-7FF43B446CB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2547" y="3791327"/>
            <a:ext cx="708043" cy="56643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프로젝트2] 1. myBatis 설정, CRUD 테스트">
            <a:extLst>
              <a:ext uri="{FF2B5EF4-FFF2-40B4-BE49-F238E27FC236}">
                <a16:creationId xmlns:a16="http://schemas.microsoft.com/office/drawing/2014/main" id="{264B7406-840B-4BB6-BEE3-4B1FF5A42C20}"/>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2410" t="16823" r="16242" b="22956"/>
          <a:stretch/>
        </p:blipFill>
        <p:spPr bwMode="auto">
          <a:xfrm>
            <a:off x="5911102" y="3849866"/>
            <a:ext cx="932330" cy="36814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omment installer Tomcat 9 sur Linux • Tutoriels SitedeTout">
            <a:extLst>
              <a:ext uri="{FF2B5EF4-FFF2-40B4-BE49-F238E27FC236}">
                <a16:creationId xmlns:a16="http://schemas.microsoft.com/office/drawing/2014/main" id="{B86B372C-A26D-44F1-9BC4-0F3ED05322C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79246" y="5474075"/>
            <a:ext cx="1246291" cy="597653"/>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Eclipse SVN trunk를 branches , tags로 Copy하기 - MYNOTES.KR">
            <a:extLst>
              <a:ext uri="{FF2B5EF4-FFF2-40B4-BE49-F238E27FC236}">
                <a16:creationId xmlns:a16="http://schemas.microsoft.com/office/drawing/2014/main" id="{A779BACA-EF28-4618-89DC-BEA2A19AC0F6}"/>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5505" t="18564" r="14483" b="27015"/>
          <a:stretch/>
        </p:blipFill>
        <p:spPr bwMode="auto">
          <a:xfrm>
            <a:off x="2865718" y="2464762"/>
            <a:ext cx="1075659" cy="431457"/>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016F146C-481F-4BFD-B865-31E933500AA2}"/>
              </a:ext>
            </a:extLst>
          </p:cNvPr>
          <p:cNvSpPr txBox="1"/>
          <p:nvPr/>
        </p:nvSpPr>
        <p:spPr>
          <a:xfrm>
            <a:off x="1177347" y="1686713"/>
            <a:ext cx="592527" cy="500522"/>
          </a:xfrm>
          <a:prstGeom prst="rect">
            <a:avLst/>
          </a:prstGeom>
          <a:noFill/>
        </p:spPr>
        <p:txBody>
          <a:bodyPr wrap="square">
            <a:spAutoFit/>
          </a:bodyPr>
          <a:lstStyle/>
          <a:p>
            <a:pPr algn="ctr">
              <a:lnSpc>
                <a:spcPct val="150000"/>
              </a:lnSpc>
            </a:pPr>
            <a:r>
              <a:rPr lang="en-US" altLang="ko-KR" sz="2000" b="1" dirty="0">
                <a:solidFill>
                  <a:prstClr val="black">
                    <a:lumMod val="75000"/>
                    <a:lumOff val="25000"/>
                  </a:prstClr>
                </a:solidFill>
                <a:latin typeface="하나 CM" panose="02020603020101020101" pitchFamily="18" charset="-127"/>
                <a:ea typeface="하나 CM" panose="02020603020101020101" pitchFamily="18" charset="-127"/>
              </a:rPr>
              <a:t>OS :</a:t>
            </a:r>
          </a:p>
        </p:txBody>
      </p:sp>
      <p:sp>
        <p:nvSpPr>
          <p:cNvPr id="11" name="TextBox 10">
            <a:extLst>
              <a:ext uri="{FF2B5EF4-FFF2-40B4-BE49-F238E27FC236}">
                <a16:creationId xmlns:a16="http://schemas.microsoft.com/office/drawing/2014/main" id="{3869E91D-7CA4-4156-927A-083272745345}"/>
              </a:ext>
            </a:extLst>
          </p:cNvPr>
          <p:cNvSpPr txBox="1"/>
          <p:nvPr/>
        </p:nvSpPr>
        <p:spPr>
          <a:xfrm>
            <a:off x="1171152" y="3045577"/>
            <a:ext cx="1541869" cy="500522"/>
          </a:xfrm>
          <a:prstGeom prst="rect">
            <a:avLst/>
          </a:prstGeom>
          <a:noFill/>
        </p:spPr>
        <p:txBody>
          <a:bodyPr wrap="square">
            <a:spAutoFit/>
          </a:bodyPr>
          <a:lstStyle/>
          <a:p>
            <a:pPr algn="ctr">
              <a:lnSpc>
                <a:spcPct val="150000"/>
              </a:lnSpc>
            </a:pPr>
            <a:r>
              <a:rPr lang="en-US" altLang="ko-KR" sz="2000" b="1" dirty="0">
                <a:solidFill>
                  <a:prstClr val="black">
                    <a:lumMod val="75000"/>
                    <a:lumOff val="25000"/>
                  </a:prstClr>
                </a:solidFill>
                <a:latin typeface="하나 CM" panose="02020603020101020101" pitchFamily="18" charset="-127"/>
                <a:ea typeface="하나 CM" panose="02020603020101020101" pitchFamily="18" charset="-127"/>
              </a:rPr>
              <a:t>LANGUAGE :</a:t>
            </a:r>
          </a:p>
        </p:txBody>
      </p:sp>
      <p:sp>
        <p:nvSpPr>
          <p:cNvPr id="12" name="TextBox 11">
            <a:extLst>
              <a:ext uri="{FF2B5EF4-FFF2-40B4-BE49-F238E27FC236}">
                <a16:creationId xmlns:a16="http://schemas.microsoft.com/office/drawing/2014/main" id="{49B6B0AF-1460-4F76-A423-A614FE53DF20}"/>
              </a:ext>
            </a:extLst>
          </p:cNvPr>
          <p:cNvSpPr txBox="1"/>
          <p:nvPr/>
        </p:nvSpPr>
        <p:spPr>
          <a:xfrm>
            <a:off x="1177347" y="3791327"/>
            <a:ext cx="1780070" cy="500522"/>
          </a:xfrm>
          <a:prstGeom prst="rect">
            <a:avLst/>
          </a:prstGeom>
          <a:noFill/>
        </p:spPr>
        <p:txBody>
          <a:bodyPr wrap="square">
            <a:spAutoFit/>
          </a:bodyPr>
          <a:lstStyle/>
          <a:p>
            <a:pPr algn="ctr">
              <a:lnSpc>
                <a:spcPct val="150000"/>
              </a:lnSpc>
            </a:pPr>
            <a:r>
              <a:rPr lang="en-US" altLang="ko-KR" sz="2000" b="1" dirty="0">
                <a:solidFill>
                  <a:prstClr val="black">
                    <a:lumMod val="75000"/>
                    <a:lumOff val="25000"/>
                  </a:prstClr>
                </a:solidFill>
                <a:latin typeface="하나 CM" panose="02020603020101020101" pitchFamily="18" charset="-127"/>
                <a:ea typeface="하나 CM" panose="02020603020101020101" pitchFamily="18" charset="-127"/>
              </a:rPr>
              <a:t>FRAMEWORK :</a:t>
            </a:r>
          </a:p>
        </p:txBody>
      </p:sp>
      <p:sp>
        <p:nvSpPr>
          <p:cNvPr id="13" name="TextBox 12">
            <a:extLst>
              <a:ext uri="{FF2B5EF4-FFF2-40B4-BE49-F238E27FC236}">
                <a16:creationId xmlns:a16="http://schemas.microsoft.com/office/drawing/2014/main" id="{0BFF07C2-0E15-4AF4-A92B-ACA874DF5BFF}"/>
              </a:ext>
            </a:extLst>
          </p:cNvPr>
          <p:cNvSpPr txBox="1"/>
          <p:nvPr/>
        </p:nvSpPr>
        <p:spPr>
          <a:xfrm>
            <a:off x="1168093" y="4667290"/>
            <a:ext cx="994077" cy="500522"/>
          </a:xfrm>
          <a:prstGeom prst="rect">
            <a:avLst/>
          </a:prstGeom>
          <a:noFill/>
        </p:spPr>
        <p:txBody>
          <a:bodyPr wrap="square">
            <a:spAutoFit/>
          </a:bodyPr>
          <a:lstStyle/>
          <a:p>
            <a:pPr algn="ctr">
              <a:lnSpc>
                <a:spcPct val="150000"/>
              </a:lnSpc>
            </a:pPr>
            <a:r>
              <a:rPr lang="en-US" altLang="ko-KR" sz="2000" b="1" dirty="0">
                <a:solidFill>
                  <a:prstClr val="black">
                    <a:lumMod val="75000"/>
                    <a:lumOff val="25000"/>
                  </a:prstClr>
                </a:solidFill>
                <a:latin typeface="하나 CM" panose="02020603020101020101" pitchFamily="18" charset="-127"/>
                <a:ea typeface="하나 CM" panose="02020603020101020101" pitchFamily="18" charset="-127"/>
              </a:rPr>
              <a:t>DBMS :</a:t>
            </a:r>
          </a:p>
        </p:txBody>
      </p:sp>
      <p:sp>
        <p:nvSpPr>
          <p:cNvPr id="59" name="TextBox 58">
            <a:extLst>
              <a:ext uri="{FF2B5EF4-FFF2-40B4-BE49-F238E27FC236}">
                <a16:creationId xmlns:a16="http://schemas.microsoft.com/office/drawing/2014/main" id="{D6B05D04-264B-4531-88DC-89F22FA75097}"/>
              </a:ext>
            </a:extLst>
          </p:cNvPr>
          <p:cNvSpPr txBox="1"/>
          <p:nvPr/>
        </p:nvSpPr>
        <p:spPr>
          <a:xfrm>
            <a:off x="1129731" y="5502243"/>
            <a:ext cx="1117573" cy="459678"/>
          </a:xfrm>
          <a:prstGeom prst="rect">
            <a:avLst/>
          </a:prstGeom>
          <a:noFill/>
        </p:spPr>
        <p:txBody>
          <a:bodyPr wrap="square">
            <a:spAutoFit/>
          </a:bodyPr>
          <a:lstStyle/>
          <a:p>
            <a:pPr algn="ctr">
              <a:lnSpc>
                <a:spcPct val="150000"/>
              </a:lnSpc>
            </a:pPr>
            <a:r>
              <a:rPr lang="en-US" altLang="ko-KR" b="1" dirty="0">
                <a:solidFill>
                  <a:prstClr val="black">
                    <a:lumMod val="75000"/>
                    <a:lumOff val="25000"/>
                  </a:prstClr>
                </a:solidFill>
                <a:latin typeface="하나 CM" panose="02020603020101020101" pitchFamily="18" charset="-127"/>
                <a:ea typeface="하나 CM" panose="02020603020101020101" pitchFamily="18" charset="-127"/>
              </a:rPr>
              <a:t>SERVER :</a:t>
            </a:r>
            <a:endParaRPr lang="en-US" altLang="ko-KR" sz="1800" b="1" dirty="0">
              <a:solidFill>
                <a:prstClr val="black">
                  <a:lumMod val="75000"/>
                  <a:lumOff val="25000"/>
                </a:prstClr>
              </a:solidFill>
              <a:latin typeface="하나 CM" panose="02020603020101020101" pitchFamily="18" charset="-127"/>
              <a:ea typeface="하나 CM" panose="02020603020101020101" pitchFamily="18" charset="-127"/>
            </a:endParaRPr>
          </a:p>
        </p:txBody>
      </p:sp>
      <p:sp>
        <p:nvSpPr>
          <p:cNvPr id="61" name="TextBox 60">
            <a:extLst>
              <a:ext uri="{FF2B5EF4-FFF2-40B4-BE49-F238E27FC236}">
                <a16:creationId xmlns:a16="http://schemas.microsoft.com/office/drawing/2014/main" id="{7E5A003A-6F79-4BFA-AF3D-08380086A7E5}"/>
              </a:ext>
            </a:extLst>
          </p:cNvPr>
          <p:cNvSpPr txBox="1"/>
          <p:nvPr/>
        </p:nvSpPr>
        <p:spPr>
          <a:xfrm>
            <a:off x="1168093" y="2420668"/>
            <a:ext cx="1223477" cy="459678"/>
          </a:xfrm>
          <a:prstGeom prst="rect">
            <a:avLst/>
          </a:prstGeom>
          <a:noFill/>
        </p:spPr>
        <p:txBody>
          <a:bodyPr wrap="square">
            <a:spAutoFit/>
          </a:bodyPr>
          <a:lstStyle/>
          <a:p>
            <a:pPr algn="ctr">
              <a:lnSpc>
                <a:spcPct val="150000"/>
              </a:lnSpc>
            </a:pPr>
            <a:r>
              <a:rPr lang="en-US" altLang="ko-KR" b="1" dirty="0">
                <a:solidFill>
                  <a:prstClr val="black">
                    <a:lumMod val="75000"/>
                    <a:lumOff val="25000"/>
                  </a:prstClr>
                </a:solidFill>
                <a:latin typeface="하나 CM" panose="02020603020101020101" pitchFamily="18" charset="-127"/>
                <a:ea typeface="하나 CM" panose="02020603020101020101" pitchFamily="18" charset="-127"/>
              </a:rPr>
              <a:t>IDE tools :</a:t>
            </a:r>
            <a:endParaRPr lang="en-US" altLang="ko-KR" sz="1800" b="1" dirty="0">
              <a:solidFill>
                <a:prstClr val="black">
                  <a:lumMod val="75000"/>
                  <a:lumOff val="25000"/>
                </a:prstClr>
              </a:solidFill>
              <a:latin typeface="하나 CM" panose="02020603020101020101" pitchFamily="18" charset="-127"/>
              <a:ea typeface="하나 CM" panose="02020603020101020101" pitchFamily="18" charset="-127"/>
            </a:endParaRPr>
          </a:p>
        </p:txBody>
      </p:sp>
      <p:cxnSp>
        <p:nvCxnSpPr>
          <p:cNvPr id="67" name="직선 연결선 66">
            <a:extLst>
              <a:ext uri="{FF2B5EF4-FFF2-40B4-BE49-F238E27FC236}">
                <a16:creationId xmlns:a16="http://schemas.microsoft.com/office/drawing/2014/main" id="{70F0D3DC-E281-42A9-BE9E-8BAA0FCF0EAB}"/>
              </a:ext>
            </a:extLst>
          </p:cNvPr>
          <p:cNvCxnSpPr>
            <a:cxnSpLocks/>
          </p:cNvCxnSpPr>
          <p:nvPr/>
        </p:nvCxnSpPr>
        <p:spPr>
          <a:xfrm flipV="1">
            <a:off x="1177347" y="2331983"/>
            <a:ext cx="7643068" cy="4482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8" name="직선 연결선 67">
            <a:extLst>
              <a:ext uri="{FF2B5EF4-FFF2-40B4-BE49-F238E27FC236}">
                <a16:creationId xmlns:a16="http://schemas.microsoft.com/office/drawing/2014/main" id="{C443E3EC-D196-4585-B7BB-FFC30E3F4068}"/>
              </a:ext>
            </a:extLst>
          </p:cNvPr>
          <p:cNvCxnSpPr>
            <a:cxnSpLocks/>
          </p:cNvCxnSpPr>
          <p:nvPr/>
        </p:nvCxnSpPr>
        <p:spPr>
          <a:xfrm flipV="1">
            <a:off x="1269863" y="2932034"/>
            <a:ext cx="7643068" cy="4482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9" name="직선 연결선 68">
            <a:extLst>
              <a:ext uri="{FF2B5EF4-FFF2-40B4-BE49-F238E27FC236}">
                <a16:creationId xmlns:a16="http://schemas.microsoft.com/office/drawing/2014/main" id="{662A42C9-6F83-4B7C-B9DD-75E321EC3194}"/>
              </a:ext>
            </a:extLst>
          </p:cNvPr>
          <p:cNvCxnSpPr>
            <a:cxnSpLocks/>
          </p:cNvCxnSpPr>
          <p:nvPr/>
        </p:nvCxnSpPr>
        <p:spPr>
          <a:xfrm flipV="1">
            <a:off x="1245035" y="3632849"/>
            <a:ext cx="7643068" cy="4482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 name="직선 연결선 69">
            <a:extLst>
              <a:ext uri="{FF2B5EF4-FFF2-40B4-BE49-F238E27FC236}">
                <a16:creationId xmlns:a16="http://schemas.microsoft.com/office/drawing/2014/main" id="{103C8F14-DC7E-42FC-AAF1-6413BAA1305A}"/>
              </a:ext>
            </a:extLst>
          </p:cNvPr>
          <p:cNvCxnSpPr>
            <a:cxnSpLocks/>
          </p:cNvCxnSpPr>
          <p:nvPr/>
        </p:nvCxnSpPr>
        <p:spPr>
          <a:xfrm flipV="1">
            <a:off x="1168093" y="4482659"/>
            <a:ext cx="7643068" cy="4482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91845303-D963-47EC-8865-489495EFBAD0}"/>
              </a:ext>
            </a:extLst>
          </p:cNvPr>
          <p:cNvCxnSpPr>
            <a:cxnSpLocks/>
          </p:cNvCxnSpPr>
          <p:nvPr/>
        </p:nvCxnSpPr>
        <p:spPr>
          <a:xfrm flipV="1">
            <a:off x="1168093" y="5307619"/>
            <a:ext cx="7643068" cy="4482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pic>
        <p:nvPicPr>
          <p:cNvPr id="7" name="그림 6">
            <a:extLst>
              <a:ext uri="{FF2B5EF4-FFF2-40B4-BE49-F238E27FC236}">
                <a16:creationId xmlns:a16="http://schemas.microsoft.com/office/drawing/2014/main" id="{90A60032-ECF7-4AA1-A30A-63C439949ADA}"/>
              </a:ext>
            </a:extLst>
          </p:cNvPr>
          <p:cNvPicPr>
            <a:picLocks noChangeAspect="1"/>
          </p:cNvPicPr>
          <p:nvPr/>
        </p:nvPicPr>
        <p:blipFill>
          <a:blip r:embed="rId11" cstate="print">
            <a:extLst>
              <a:ext uri="{BEBA8EAE-BF5A-486C-A8C5-ECC9F3942E4B}">
                <a14:imgProps xmlns:a14="http://schemas.microsoft.com/office/drawing/2010/main">
                  <a14:imgLayer r:embed="rId12">
                    <a14:imgEffect>
                      <a14:backgroundRemoval t="7767" b="93204" l="10000" r="90204">
                        <a14:foregroundMark x1="67959" y1="33010" x2="67959" y2="39806"/>
                        <a14:foregroundMark x1="64490" y1="32039" x2="64490" y2="44660"/>
                        <a14:foregroundMark x1="63878" y1="15534" x2="63878" y2="15534"/>
                        <a14:foregroundMark x1="57551" y1="34951" x2="57347" y2="53398"/>
                        <a14:foregroundMark x1="45102" y1="35922" x2="45102" y2="48544"/>
                        <a14:foregroundMark x1="37551" y1="43689" x2="38776" y2="45631"/>
                        <a14:foregroundMark x1="18776" y1="7767" x2="17551" y2="21359"/>
                        <a14:foregroundMark x1="10612" y1="39806" x2="10816" y2="54369"/>
                        <a14:foregroundMark x1="10000" y1="38835" x2="10612" y2="59223"/>
                        <a14:foregroundMark x1="16327" y1="93204" x2="19796" y2="92233"/>
                        <a14:foregroundMark x1="28163" y1="12621" x2="29592" y2="29126"/>
                        <a14:foregroundMark x1="29184" y1="27184" x2="28571" y2="75728"/>
                        <a14:foregroundMark x1="28776" y1="76699" x2="29184" y2="74757"/>
                        <a14:foregroundMark x1="88980" y1="29126" x2="90204" y2="33010"/>
                      </a14:backgroundRemoval>
                    </a14:imgEffect>
                  </a14:imgLayer>
                </a14:imgProps>
              </a:ext>
              <a:ext uri="{28A0092B-C50C-407E-A947-70E740481C1C}">
                <a14:useLocalDpi xmlns:a14="http://schemas.microsoft.com/office/drawing/2010/main" val="0"/>
              </a:ext>
            </a:extLst>
          </a:blip>
          <a:stretch>
            <a:fillRect/>
          </a:stretch>
        </p:blipFill>
        <p:spPr>
          <a:xfrm>
            <a:off x="3047099" y="3877558"/>
            <a:ext cx="1441628" cy="303036"/>
          </a:xfrm>
          <a:prstGeom prst="rect">
            <a:avLst/>
          </a:prstGeom>
        </p:spPr>
      </p:pic>
      <p:sp>
        <p:nvSpPr>
          <p:cNvPr id="8" name="슬라이드 번호 개체 틀 7">
            <a:extLst>
              <a:ext uri="{FF2B5EF4-FFF2-40B4-BE49-F238E27FC236}">
                <a16:creationId xmlns:a16="http://schemas.microsoft.com/office/drawing/2014/main" id="{9F1D56D0-B8A2-4DE1-AD4F-5D5C2E593602}"/>
              </a:ext>
            </a:extLst>
          </p:cNvPr>
          <p:cNvSpPr>
            <a:spLocks noGrp="1"/>
          </p:cNvSpPr>
          <p:nvPr>
            <p:ph type="sldNum" sz="quarter" idx="12"/>
          </p:nvPr>
        </p:nvSpPr>
        <p:spPr>
          <a:xfrm>
            <a:off x="9448800" y="6481223"/>
            <a:ext cx="2743200" cy="365125"/>
          </a:xfrm>
        </p:spPr>
        <p:txBody>
          <a:bodyPr/>
          <a:lstStyle/>
          <a:p>
            <a:fld id="{339B9C72-21D5-4AB9-87FA-CC4C72A0D342}" type="slidenum">
              <a:rPr lang="ko-KR" altLang="en-US" smtClean="0">
                <a:solidFill>
                  <a:prstClr val="black">
                    <a:tint val="75000"/>
                  </a:prstClr>
                </a:solidFill>
              </a:rPr>
              <a:pPr/>
              <a:t>11</a:t>
            </a:fld>
            <a:endParaRPr lang="ko-KR" altLang="en-US">
              <a:solidFill>
                <a:prstClr val="black">
                  <a:tint val="75000"/>
                </a:prstClr>
              </a:solidFill>
            </a:endParaRPr>
          </a:p>
        </p:txBody>
      </p:sp>
    </p:spTree>
    <p:extLst>
      <p:ext uri="{BB962C8B-B14F-4D97-AF65-F5344CB8AC3E}">
        <p14:creationId xmlns:p14="http://schemas.microsoft.com/office/powerpoint/2010/main" val="1581431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모서리가 둥근 직사각형 4"/>
          <p:cNvSpPr/>
          <p:nvPr/>
        </p:nvSpPr>
        <p:spPr>
          <a:xfrm>
            <a:off x="327580" y="349300"/>
            <a:ext cx="11544301" cy="6192000"/>
          </a:xfrm>
          <a:prstGeom prst="roundRect">
            <a:avLst>
              <a:gd name="adj" fmla="val 3862"/>
            </a:avLst>
          </a:prstGeom>
          <a:noFill/>
          <a:ln w="31750">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모서리가 둥근 직사각형 5"/>
          <p:cNvSpPr/>
          <p:nvPr/>
        </p:nvSpPr>
        <p:spPr>
          <a:xfrm>
            <a:off x="213730" y="241300"/>
            <a:ext cx="11772000" cy="6408000"/>
          </a:xfrm>
          <a:prstGeom prst="roundRect">
            <a:avLst>
              <a:gd name="adj" fmla="val 5051"/>
            </a:avLst>
          </a:prstGeom>
          <a:noFill/>
          <a:ln w="317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92" name="직선 연결선 91"/>
          <p:cNvCxnSpPr/>
          <p:nvPr/>
        </p:nvCxnSpPr>
        <p:spPr>
          <a:xfrm>
            <a:off x="723159" y="1309779"/>
            <a:ext cx="10800000" cy="0"/>
          </a:xfrm>
          <a:prstGeom prst="line">
            <a:avLst/>
          </a:prstGeom>
          <a:ln w="2222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직사각형 1">
            <a:extLst>
              <a:ext uri="{FF2B5EF4-FFF2-40B4-BE49-F238E27FC236}">
                <a16:creationId xmlns:a16="http://schemas.microsoft.com/office/drawing/2014/main" id="{F9FE722A-92A1-4E11-B902-988892E4E70D}"/>
              </a:ext>
            </a:extLst>
          </p:cNvPr>
          <p:cNvSpPr/>
          <p:nvPr/>
        </p:nvSpPr>
        <p:spPr>
          <a:xfrm>
            <a:off x="4694815" y="469487"/>
            <a:ext cx="2802370" cy="707886"/>
          </a:xfrm>
          <a:prstGeom prst="rect">
            <a:avLst/>
          </a:prstGeom>
        </p:spPr>
        <p:txBody>
          <a:bodyPr wrap="none">
            <a:spAutoFit/>
          </a:bodyPr>
          <a:lstStyle/>
          <a:p>
            <a:pPr algn="ctr"/>
            <a:r>
              <a:rPr lang="en-US" altLang="ko-KR" sz="4000" dirty="0">
                <a:solidFill>
                  <a:prstClr val="black">
                    <a:lumMod val="75000"/>
                    <a:lumOff val="25000"/>
                  </a:prstClr>
                </a:solidFill>
                <a:latin typeface="하나 B" panose="02020603020101020101" pitchFamily="18" charset="-127"/>
                <a:ea typeface="하나 B" panose="02020603020101020101" pitchFamily="18" charset="-127"/>
              </a:rPr>
              <a:t>4. DB</a:t>
            </a:r>
            <a:r>
              <a:rPr lang="ko-KR" altLang="en-US" sz="4000" dirty="0">
                <a:solidFill>
                  <a:prstClr val="black">
                    <a:lumMod val="75000"/>
                    <a:lumOff val="25000"/>
                  </a:prstClr>
                </a:solidFill>
                <a:latin typeface="하나 B" panose="02020603020101020101" pitchFamily="18" charset="-127"/>
                <a:ea typeface="하나 B" panose="02020603020101020101" pitchFamily="18" charset="-127"/>
              </a:rPr>
              <a:t>모델링</a:t>
            </a:r>
            <a:endParaRPr lang="ko-KR" altLang="en-US" sz="2000" dirty="0">
              <a:solidFill>
                <a:prstClr val="black">
                  <a:lumMod val="75000"/>
                  <a:lumOff val="25000"/>
                </a:prstClr>
              </a:solidFill>
              <a:latin typeface="하나 B" panose="02020603020101020101" pitchFamily="18" charset="-127"/>
              <a:ea typeface="하나 B" panose="02020603020101020101" pitchFamily="18" charset="-127"/>
            </a:endParaRPr>
          </a:p>
        </p:txBody>
      </p:sp>
      <p:pic>
        <p:nvPicPr>
          <p:cNvPr id="3" name="그림 2">
            <a:extLst>
              <a:ext uri="{FF2B5EF4-FFF2-40B4-BE49-F238E27FC236}">
                <a16:creationId xmlns:a16="http://schemas.microsoft.com/office/drawing/2014/main" id="{99825576-A43A-4248-AA8F-7C57753C17A2}"/>
              </a:ext>
            </a:extLst>
          </p:cNvPr>
          <p:cNvPicPr>
            <a:picLocks noChangeAspect="1"/>
          </p:cNvPicPr>
          <p:nvPr/>
        </p:nvPicPr>
        <p:blipFill>
          <a:blip r:embed="rId2"/>
          <a:stretch>
            <a:fillRect/>
          </a:stretch>
        </p:blipFill>
        <p:spPr>
          <a:xfrm>
            <a:off x="723159" y="1783339"/>
            <a:ext cx="10800000" cy="4284401"/>
          </a:xfrm>
          <a:prstGeom prst="rect">
            <a:avLst/>
          </a:prstGeom>
        </p:spPr>
      </p:pic>
      <p:sp>
        <p:nvSpPr>
          <p:cNvPr id="7" name="슬라이드 번호 개체 틀 6">
            <a:extLst>
              <a:ext uri="{FF2B5EF4-FFF2-40B4-BE49-F238E27FC236}">
                <a16:creationId xmlns:a16="http://schemas.microsoft.com/office/drawing/2014/main" id="{3AC22453-CD15-4D90-A706-40BF71EF2A96}"/>
              </a:ext>
            </a:extLst>
          </p:cNvPr>
          <p:cNvSpPr>
            <a:spLocks noGrp="1"/>
          </p:cNvSpPr>
          <p:nvPr>
            <p:ph type="sldNum" sz="quarter" idx="12"/>
          </p:nvPr>
        </p:nvSpPr>
        <p:spPr>
          <a:xfrm>
            <a:off x="9448800" y="6492875"/>
            <a:ext cx="2743200" cy="365125"/>
          </a:xfrm>
        </p:spPr>
        <p:txBody>
          <a:bodyPr/>
          <a:lstStyle/>
          <a:p>
            <a:fld id="{339B9C72-21D5-4AB9-87FA-CC4C72A0D342}" type="slidenum">
              <a:rPr lang="ko-KR" altLang="en-US" smtClean="0">
                <a:solidFill>
                  <a:prstClr val="black">
                    <a:tint val="75000"/>
                  </a:prstClr>
                </a:solidFill>
              </a:rPr>
              <a:pPr/>
              <a:t>12</a:t>
            </a:fld>
            <a:endParaRPr lang="ko-KR" altLang="en-US">
              <a:solidFill>
                <a:prstClr val="black">
                  <a:tint val="75000"/>
                </a:prstClr>
              </a:solidFill>
            </a:endParaRPr>
          </a:p>
        </p:txBody>
      </p:sp>
    </p:spTree>
    <p:extLst>
      <p:ext uri="{BB962C8B-B14F-4D97-AF65-F5344CB8AC3E}">
        <p14:creationId xmlns:p14="http://schemas.microsoft.com/office/powerpoint/2010/main" val="961173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모서리가 둥근 직사각형 4"/>
          <p:cNvSpPr/>
          <p:nvPr/>
        </p:nvSpPr>
        <p:spPr>
          <a:xfrm>
            <a:off x="327580" y="349300"/>
            <a:ext cx="11544301" cy="6192000"/>
          </a:xfrm>
          <a:prstGeom prst="roundRect">
            <a:avLst>
              <a:gd name="adj" fmla="val 3862"/>
            </a:avLst>
          </a:prstGeom>
          <a:noFill/>
          <a:ln w="31750">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모서리가 둥근 직사각형 5"/>
          <p:cNvSpPr/>
          <p:nvPr/>
        </p:nvSpPr>
        <p:spPr>
          <a:xfrm>
            <a:off x="213730" y="241300"/>
            <a:ext cx="11772000" cy="6408000"/>
          </a:xfrm>
          <a:prstGeom prst="roundRect">
            <a:avLst>
              <a:gd name="adj" fmla="val 5051"/>
            </a:avLst>
          </a:prstGeom>
          <a:noFill/>
          <a:ln w="317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92" name="직선 연결선 91"/>
          <p:cNvCxnSpPr/>
          <p:nvPr/>
        </p:nvCxnSpPr>
        <p:spPr>
          <a:xfrm>
            <a:off x="723159" y="1309779"/>
            <a:ext cx="10800000" cy="0"/>
          </a:xfrm>
          <a:prstGeom prst="line">
            <a:avLst/>
          </a:prstGeom>
          <a:ln w="2222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직사각형 1">
            <a:extLst>
              <a:ext uri="{FF2B5EF4-FFF2-40B4-BE49-F238E27FC236}">
                <a16:creationId xmlns:a16="http://schemas.microsoft.com/office/drawing/2014/main" id="{F9FE722A-92A1-4E11-B902-988892E4E70D}"/>
              </a:ext>
            </a:extLst>
          </p:cNvPr>
          <p:cNvSpPr/>
          <p:nvPr/>
        </p:nvSpPr>
        <p:spPr>
          <a:xfrm>
            <a:off x="4259602" y="469487"/>
            <a:ext cx="3672800" cy="707886"/>
          </a:xfrm>
          <a:prstGeom prst="rect">
            <a:avLst/>
          </a:prstGeom>
        </p:spPr>
        <p:txBody>
          <a:bodyPr wrap="none">
            <a:spAutoFit/>
          </a:bodyPr>
          <a:lstStyle/>
          <a:p>
            <a:pPr algn="ctr"/>
            <a:r>
              <a:rPr lang="en-US" altLang="ko-KR" sz="4000" dirty="0">
                <a:solidFill>
                  <a:prstClr val="black">
                    <a:lumMod val="75000"/>
                    <a:lumOff val="25000"/>
                  </a:prstClr>
                </a:solidFill>
                <a:latin typeface="하나 B" panose="02020603020101020101" pitchFamily="18" charset="-127"/>
                <a:ea typeface="하나 B" panose="02020603020101020101" pitchFamily="18" charset="-127"/>
              </a:rPr>
              <a:t>5. </a:t>
            </a:r>
            <a:r>
              <a:rPr lang="ko-KR" altLang="en-US" sz="4000" dirty="0">
                <a:solidFill>
                  <a:prstClr val="black">
                    <a:lumMod val="75000"/>
                    <a:lumOff val="25000"/>
                  </a:prstClr>
                </a:solidFill>
                <a:latin typeface="하나 B" panose="02020603020101020101" pitchFamily="18" charset="-127"/>
                <a:ea typeface="하나 B" panose="02020603020101020101" pitchFamily="18" charset="-127"/>
              </a:rPr>
              <a:t>프로젝트 일정</a:t>
            </a:r>
            <a:endParaRPr lang="ko-KR" altLang="en-US" sz="2000" dirty="0">
              <a:solidFill>
                <a:prstClr val="black">
                  <a:lumMod val="75000"/>
                  <a:lumOff val="25000"/>
                </a:prstClr>
              </a:solidFill>
              <a:latin typeface="하나 B" panose="02020603020101020101" pitchFamily="18" charset="-127"/>
              <a:ea typeface="하나 B" panose="02020603020101020101" pitchFamily="18" charset="-127"/>
            </a:endParaRPr>
          </a:p>
        </p:txBody>
      </p:sp>
      <p:pic>
        <p:nvPicPr>
          <p:cNvPr id="11" name="그림 10">
            <a:extLst>
              <a:ext uri="{FF2B5EF4-FFF2-40B4-BE49-F238E27FC236}">
                <a16:creationId xmlns:a16="http://schemas.microsoft.com/office/drawing/2014/main" id="{581B566F-1D59-4DA7-9D70-8B4F51DEA891}"/>
              </a:ext>
            </a:extLst>
          </p:cNvPr>
          <p:cNvPicPr>
            <a:picLocks noChangeAspect="1"/>
          </p:cNvPicPr>
          <p:nvPr/>
        </p:nvPicPr>
        <p:blipFill>
          <a:blip r:embed="rId2"/>
          <a:stretch>
            <a:fillRect/>
          </a:stretch>
        </p:blipFill>
        <p:spPr>
          <a:xfrm>
            <a:off x="3748114" y="1478257"/>
            <a:ext cx="6988712" cy="4894565"/>
          </a:xfrm>
          <a:prstGeom prst="rect">
            <a:avLst/>
          </a:prstGeom>
        </p:spPr>
      </p:pic>
      <p:sp>
        <p:nvSpPr>
          <p:cNvPr id="12" name="TextBox 11">
            <a:extLst>
              <a:ext uri="{FF2B5EF4-FFF2-40B4-BE49-F238E27FC236}">
                <a16:creationId xmlns:a16="http://schemas.microsoft.com/office/drawing/2014/main" id="{4759BBD4-FF23-41A4-9F5E-E9FDEB6C5512}"/>
              </a:ext>
            </a:extLst>
          </p:cNvPr>
          <p:cNvSpPr txBox="1"/>
          <p:nvPr/>
        </p:nvSpPr>
        <p:spPr>
          <a:xfrm>
            <a:off x="926928" y="3152912"/>
            <a:ext cx="2221838" cy="584775"/>
          </a:xfrm>
          <a:prstGeom prst="rect">
            <a:avLst/>
          </a:prstGeom>
          <a:solidFill>
            <a:srgbClr val="404040"/>
          </a:solidFill>
          <a:ln>
            <a:solidFill>
              <a:srgbClr val="404040"/>
            </a:solidFill>
          </a:ln>
        </p:spPr>
        <p:txBody>
          <a:bodyPr wrap="square" rtlCol="0">
            <a:spAutoFit/>
          </a:bodyPr>
          <a:lstStyle/>
          <a:p>
            <a:r>
              <a:rPr lang="en-US" altLang="ko-KR" sz="3200" dirty="0">
                <a:latin typeface="하나 B" panose="02020603020101020101" pitchFamily="18" charset="-127"/>
                <a:ea typeface="하나 B" panose="02020603020101020101" pitchFamily="18" charset="-127"/>
              </a:rPr>
              <a:t> </a:t>
            </a:r>
            <a:r>
              <a:rPr lang="en-US" altLang="ko-KR" sz="3200" dirty="0">
                <a:solidFill>
                  <a:schemeClr val="bg1"/>
                </a:solidFill>
                <a:latin typeface="하나 B" panose="02020603020101020101" pitchFamily="18" charset="-127"/>
                <a:ea typeface="하나 B" panose="02020603020101020101" pitchFamily="18" charset="-127"/>
              </a:rPr>
              <a:t>9/2 – 10/6</a:t>
            </a:r>
            <a:endParaRPr lang="ko-KR" altLang="en-US" sz="3200" dirty="0">
              <a:solidFill>
                <a:schemeClr val="bg1"/>
              </a:solidFill>
              <a:latin typeface="하나 B" panose="02020603020101020101" pitchFamily="18" charset="-127"/>
              <a:ea typeface="하나 B" panose="02020603020101020101" pitchFamily="18" charset="-127"/>
            </a:endParaRPr>
          </a:p>
        </p:txBody>
      </p:sp>
      <p:sp>
        <p:nvSpPr>
          <p:cNvPr id="13" name="슬라이드 번호 개체 틀 12">
            <a:extLst>
              <a:ext uri="{FF2B5EF4-FFF2-40B4-BE49-F238E27FC236}">
                <a16:creationId xmlns:a16="http://schemas.microsoft.com/office/drawing/2014/main" id="{06929EF9-7918-43BE-841F-288111EBDABA}"/>
              </a:ext>
            </a:extLst>
          </p:cNvPr>
          <p:cNvSpPr>
            <a:spLocks noGrp="1"/>
          </p:cNvSpPr>
          <p:nvPr>
            <p:ph type="sldNum" sz="quarter" idx="12"/>
          </p:nvPr>
        </p:nvSpPr>
        <p:spPr>
          <a:xfrm>
            <a:off x="9448800" y="6508700"/>
            <a:ext cx="2743200" cy="365125"/>
          </a:xfrm>
        </p:spPr>
        <p:txBody>
          <a:bodyPr/>
          <a:lstStyle/>
          <a:p>
            <a:fld id="{339B9C72-21D5-4AB9-87FA-CC4C72A0D342}" type="slidenum">
              <a:rPr lang="ko-KR" altLang="en-US" smtClean="0">
                <a:solidFill>
                  <a:prstClr val="black">
                    <a:tint val="75000"/>
                  </a:prstClr>
                </a:solidFill>
              </a:rPr>
              <a:pPr/>
              <a:t>13</a:t>
            </a:fld>
            <a:endParaRPr lang="ko-KR" altLang="en-US" dirty="0">
              <a:solidFill>
                <a:prstClr val="black">
                  <a:tint val="75000"/>
                </a:prstClr>
              </a:solidFill>
            </a:endParaRPr>
          </a:p>
        </p:txBody>
      </p:sp>
    </p:spTree>
    <p:extLst>
      <p:ext uri="{BB962C8B-B14F-4D97-AF65-F5344CB8AC3E}">
        <p14:creationId xmlns:p14="http://schemas.microsoft.com/office/powerpoint/2010/main" val="1212170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FBF6"/>
        </a:solidFill>
        <a:effectLst/>
      </p:bgPr>
    </p:bg>
    <p:spTree>
      <p:nvGrpSpPr>
        <p:cNvPr id="1" name=""/>
        <p:cNvGrpSpPr/>
        <p:nvPr/>
      </p:nvGrpSpPr>
      <p:grpSpPr>
        <a:xfrm>
          <a:off x="0" y="0"/>
          <a:ext cx="0" cy="0"/>
          <a:chOff x="0" y="0"/>
          <a:chExt cx="0" cy="0"/>
        </a:xfrm>
      </p:grpSpPr>
      <p:sp>
        <p:nvSpPr>
          <p:cNvPr id="5" name="모서리가 둥근 직사각형 4"/>
          <p:cNvSpPr/>
          <p:nvPr/>
        </p:nvSpPr>
        <p:spPr>
          <a:xfrm>
            <a:off x="327580" y="349300"/>
            <a:ext cx="11544301" cy="6192000"/>
          </a:xfrm>
          <a:prstGeom prst="roundRect">
            <a:avLst>
              <a:gd name="adj" fmla="val 3862"/>
            </a:avLst>
          </a:prstGeom>
          <a:noFill/>
          <a:ln w="31750">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모서리가 둥근 직사각형 5"/>
          <p:cNvSpPr/>
          <p:nvPr/>
        </p:nvSpPr>
        <p:spPr>
          <a:xfrm>
            <a:off x="213730" y="241300"/>
            <a:ext cx="11772000" cy="6408000"/>
          </a:xfrm>
          <a:prstGeom prst="roundRect">
            <a:avLst>
              <a:gd name="adj" fmla="val 5051"/>
            </a:avLst>
          </a:prstGeom>
          <a:noFill/>
          <a:ln w="317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직사각형 7"/>
          <p:cNvSpPr/>
          <p:nvPr/>
        </p:nvSpPr>
        <p:spPr>
          <a:xfrm>
            <a:off x="4798211" y="469487"/>
            <a:ext cx="2595583" cy="707886"/>
          </a:xfrm>
          <a:prstGeom prst="rect">
            <a:avLst/>
          </a:prstGeom>
        </p:spPr>
        <p:txBody>
          <a:bodyPr wrap="none">
            <a:spAutoFit/>
          </a:bodyPr>
          <a:lstStyle/>
          <a:p>
            <a:pPr algn="ctr"/>
            <a:r>
              <a:rPr lang="en-US" altLang="ko-KR" sz="4000" dirty="0">
                <a:solidFill>
                  <a:prstClr val="black">
                    <a:lumMod val="75000"/>
                    <a:lumOff val="25000"/>
                  </a:prstClr>
                </a:solidFill>
                <a:latin typeface="하나 B" panose="02020603020101020101" pitchFamily="18" charset="-127"/>
                <a:ea typeface="하나 B" panose="02020603020101020101" pitchFamily="18" charset="-127"/>
              </a:rPr>
              <a:t>6. </a:t>
            </a:r>
            <a:r>
              <a:rPr lang="ko-KR" altLang="en-US" sz="4000" dirty="0">
                <a:solidFill>
                  <a:prstClr val="black">
                    <a:lumMod val="75000"/>
                    <a:lumOff val="25000"/>
                  </a:prstClr>
                </a:solidFill>
                <a:latin typeface="하나 B" panose="02020603020101020101" pitchFamily="18" charset="-127"/>
                <a:ea typeface="하나 B" panose="02020603020101020101" pitchFamily="18" charset="-127"/>
              </a:rPr>
              <a:t>기대효과</a:t>
            </a:r>
            <a:endParaRPr lang="ko-KR" altLang="en-US" sz="2000" dirty="0">
              <a:solidFill>
                <a:prstClr val="black">
                  <a:lumMod val="75000"/>
                  <a:lumOff val="25000"/>
                </a:prstClr>
              </a:solidFill>
              <a:latin typeface="하나 B" panose="02020603020101020101" pitchFamily="18" charset="-127"/>
              <a:ea typeface="하나 B" panose="02020603020101020101" pitchFamily="18" charset="-127"/>
            </a:endParaRPr>
          </a:p>
        </p:txBody>
      </p:sp>
      <p:cxnSp>
        <p:nvCxnSpPr>
          <p:cNvPr id="92" name="직선 연결선 91"/>
          <p:cNvCxnSpPr/>
          <p:nvPr/>
        </p:nvCxnSpPr>
        <p:spPr>
          <a:xfrm>
            <a:off x="723159" y="1309779"/>
            <a:ext cx="10800000" cy="0"/>
          </a:xfrm>
          <a:prstGeom prst="line">
            <a:avLst/>
          </a:prstGeom>
          <a:ln w="2222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대각선 방향의 모서리가 둥근 사각형 24"/>
          <p:cNvSpPr/>
          <p:nvPr/>
        </p:nvSpPr>
        <p:spPr>
          <a:xfrm flipH="1">
            <a:off x="969999" y="2265542"/>
            <a:ext cx="2859314" cy="1713963"/>
          </a:xfrm>
          <a:prstGeom prst="round2DiagRect">
            <a:avLst>
              <a:gd name="adj1" fmla="val 23031"/>
              <a:gd name="adj2" fmla="val 0"/>
            </a:avLst>
          </a:prstGeom>
          <a:solidFill>
            <a:schemeClr val="bg1"/>
          </a:solidFill>
          <a:ln w="28575">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6" name="직각 삼각형 25"/>
          <p:cNvSpPr/>
          <p:nvPr/>
        </p:nvSpPr>
        <p:spPr>
          <a:xfrm rot="5400000">
            <a:off x="979525" y="2275068"/>
            <a:ext cx="468085" cy="468085"/>
          </a:xfrm>
          <a:prstGeom prst="rtTriangle">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7" name="직사각형 26"/>
          <p:cNvSpPr/>
          <p:nvPr/>
        </p:nvSpPr>
        <p:spPr>
          <a:xfrm>
            <a:off x="1080868" y="2487483"/>
            <a:ext cx="2677358" cy="1337354"/>
          </a:xfrm>
          <a:prstGeom prst="rect">
            <a:avLst/>
          </a:prstGeom>
        </p:spPr>
        <p:txBody>
          <a:bodyPr wrap="square">
            <a:spAutoFit/>
          </a:bodyPr>
          <a:lstStyle/>
          <a:p>
            <a:pPr>
              <a:lnSpc>
                <a:spcPct val="150000"/>
              </a:lnSpc>
            </a:pPr>
            <a:r>
              <a:rPr lang="en-US" altLang="ko-KR" sz="1600" b="1" dirty="0">
                <a:solidFill>
                  <a:prstClr val="black">
                    <a:lumMod val="75000"/>
                    <a:lumOff val="25000"/>
                  </a:prstClr>
                </a:solidFill>
                <a:latin typeface="하나 CM" panose="02020603020101020101" pitchFamily="18" charset="-127"/>
                <a:ea typeface="하나 CM" panose="02020603020101020101" pitchFamily="18" charset="-127"/>
              </a:rPr>
              <a:t>-</a:t>
            </a:r>
            <a:r>
              <a:rPr lang="ko-KR" altLang="en-US" sz="1600" b="1" dirty="0">
                <a:solidFill>
                  <a:prstClr val="black">
                    <a:lumMod val="75000"/>
                    <a:lumOff val="25000"/>
                  </a:prstClr>
                </a:solidFill>
                <a:latin typeface="하나 CM" panose="02020603020101020101" pitchFamily="18" charset="-127"/>
                <a:ea typeface="하나 CM" panose="02020603020101020101" pitchFamily="18" charset="-127"/>
              </a:rPr>
              <a:t>손님 맞춤관리로 신뢰구축</a:t>
            </a:r>
            <a:endParaRPr lang="en-US" altLang="ko-KR" sz="1600" b="1" dirty="0">
              <a:solidFill>
                <a:prstClr val="black">
                  <a:lumMod val="75000"/>
                  <a:lumOff val="25000"/>
                </a:prstClr>
              </a:solidFill>
              <a:latin typeface="하나 CM" panose="02020603020101020101" pitchFamily="18" charset="-127"/>
              <a:ea typeface="하나 CM" panose="02020603020101020101" pitchFamily="18" charset="-127"/>
            </a:endParaRPr>
          </a:p>
          <a:p>
            <a:pPr>
              <a:lnSpc>
                <a:spcPct val="150000"/>
              </a:lnSpc>
            </a:pPr>
            <a:endParaRPr lang="en-US" altLang="ko-KR" sz="800" b="1" dirty="0">
              <a:solidFill>
                <a:prstClr val="black">
                  <a:lumMod val="75000"/>
                  <a:lumOff val="25000"/>
                </a:prstClr>
              </a:solidFill>
              <a:latin typeface="하나 CM" panose="02020603020101020101" pitchFamily="18" charset="-127"/>
              <a:ea typeface="하나 CM" panose="02020603020101020101" pitchFamily="18" charset="-127"/>
            </a:endParaRPr>
          </a:p>
          <a:p>
            <a:pPr>
              <a:lnSpc>
                <a:spcPct val="150000"/>
              </a:lnSpc>
            </a:pPr>
            <a:r>
              <a:rPr lang="en-US" altLang="ko-KR" sz="1600" b="1" dirty="0">
                <a:solidFill>
                  <a:prstClr val="black">
                    <a:lumMod val="75000"/>
                    <a:lumOff val="25000"/>
                  </a:prstClr>
                </a:solidFill>
                <a:latin typeface="하나 CM" panose="02020603020101020101" pitchFamily="18" charset="-127"/>
                <a:ea typeface="하나 CM" panose="02020603020101020101" pitchFamily="18" charset="-127"/>
              </a:rPr>
              <a:t>-</a:t>
            </a:r>
            <a:r>
              <a:rPr lang="ko-KR" altLang="en-US" sz="1600" b="1" dirty="0">
                <a:solidFill>
                  <a:prstClr val="black">
                    <a:lumMod val="75000"/>
                    <a:lumOff val="25000"/>
                  </a:prstClr>
                </a:solidFill>
                <a:latin typeface="하나 CM" panose="02020603020101020101" pitchFamily="18" charset="-127"/>
                <a:ea typeface="하나 CM" panose="02020603020101020101" pitchFamily="18" charset="-127"/>
              </a:rPr>
              <a:t>영업점</a:t>
            </a:r>
            <a:r>
              <a:rPr lang="en-US" altLang="ko-KR" sz="1600" b="1" dirty="0">
                <a:solidFill>
                  <a:prstClr val="black">
                    <a:lumMod val="75000"/>
                    <a:lumOff val="25000"/>
                  </a:prstClr>
                </a:solidFill>
                <a:latin typeface="하나 CM" panose="02020603020101020101" pitchFamily="18" charset="-127"/>
                <a:ea typeface="하나 CM" panose="02020603020101020101" pitchFamily="18" charset="-127"/>
              </a:rPr>
              <a:t>/</a:t>
            </a:r>
            <a:r>
              <a:rPr lang="ko-KR" altLang="en-US" sz="1600" b="1" dirty="0" err="1">
                <a:solidFill>
                  <a:prstClr val="black">
                    <a:lumMod val="75000"/>
                    <a:lumOff val="25000"/>
                  </a:prstClr>
                </a:solidFill>
                <a:latin typeface="하나 CM" panose="02020603020101020101" pitchFamily="18" charset="-127"/>
                <a:ea typeface="하나 CM" panose="02020603020101020101" pitchFamily="18" charset="-127"/>
              </a:rPr>
              <a:t>비대면</a:t>
            </a:r>
            <a:r>
              <a:rPr lang="ko-KR" altLang="en-US" sz="1600" b="1" dirty="0">
                <a:solidFill>
                  <a:prstClr val="black">
                    <a:lumMod val="75000"/>
                    <a:lumOff val="25000"/>
                  </a:prstClr>
                </a:solidFill>
                <a:latin typeface="하나 CM" panose="02020603020101020101" pitchFamily="18" charset="-127"/>
                <a:ea typeface="하나 CM" panose="02020603020101020101" pitchFamily="18" charset="-127"/>
              </a:rPr>
              <a:t> 채널 유기적 연계로 업무 효율 상승</a:t>
            </a:r>
            <a:endParaRPr lang="en-US" altLang="ko-KR" sz="1600" b="1" dirty="0">
              <a:solidFill>
                <a:prstClr val="black">
                  <a:lumMod val="75000"/>
                  <a:lumOff val="25000"/>
                </a:prstClr>
              </a:solidFill>
              <a:latin typeface="하나 CM" panose="02020603020101020101" pitchFamily="18" charset="-127"/>
              <a:ea typeface="하나 CM" panose="02020603020101020101" pitchFamily="18" charset="-127"/>
            </a:endParaRPr>
          </a:p>
        </p:txBody>
      </p:sp>
      <p:sp>
        <p:nvSpPr>
          <p:cNvPr id="29" name="대각선 방향의 모서리가 둥근 사각형 28"/>
          <p:cNvSpPr/>
          <p:nvPr/>
        </p:nvSpPr>
        <p:spPr>
          <a:xfrm flipH="1">
            <a:off x="4693502" y="2275068"/>
            <a:ext cx="2859314" cy="1713963"/>
          </a:xfrm>
          <a:prstGeom prst="round2DiagRect">
            <a:avLst>
              <a:gd name="adj1" fmla="val 23031"/>
              <a:gd name="adj2" fmla="val 0"/>
            </a:avLst>
          </a:prstGeom>
          <a:solidFill>
            <a:schemeClr val="bg1"/>
          </a:solidFill>
          <a:ln w="28575">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0" name="직각 삼각형 29"/>
          <p:cNvSpPr/>
          <p:nvPr/>
        </p:nvSpPr>
        <p:spPr>
          <a:xfrm rot="5400000">
            <a:off x="4703028" y="2284594"/>
            <a:ext cx="468085" cy="468085"/>
          </a:xfrm>
          <a:prstGeom prst="rtTriangle">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1" name="직사각형 30"/>
          <p:cNvSpPr/>
          <p:nvPr/>
        </p:nvSpPr>
        <p:spPr>
          <a:xfrm>
            <a:off x="4871504" y="2471265"/>
            <a:ext cx="2521142" cy="788164"/>
          </a:xfrm>
          <a:prstGeom prst="rect">
            <a:avLst/>
          </a:prstGeom>
        </p:spPr>
        <p:txBody>
          <a:bodyPr wrap="square">
            <a:spAutoFit/>
          </a:bodyPr>
          <a:lstStyle/>
          <a:p>
            <a:pPr>
              <a:lnSpc>
                <a:spcPct val="150000"/>
              </a:lnSpc>
            </a:pPr>
            <a:r>
              <a:rPr lang="en-US" altLang="ko-KR" sz="1600" b="1" dirty="0">
                <a:solidFill>
                  <a:prstClr val="black">
                    <a:lumMod val="75000"/>
                    <a:lumOff val="25000"/>
                  </a:prstClr>
                </a:solidFill>
                <a:latin typeface="하나 CM" panose="02020603020101020101" pitchFamily="18" charset="-127"/>
                <a:ea typeface="하나 CM" panose="02020603020101020101" pitchFamily="18" charset="-127"/>
              </a:rPr>
              <a:t>-</a:t>
            </a:r>
            <a:r>
              <a:rPr lang="ko-KR" altLang="en-US" sz="1600" b="1" dirty="0">
                <a:solidFill>
                  <a:prstClr val="black">
                    <a:lumMod val="75000"/>
                    <a:lumOff val="25000"/>
                  </a:prstClr>
                </a:solidFill>
                <a:latin typeface="하나 CM" panose="02020603020101020101" pitchFamily="18" charset="-127"/>
                <a:ea typeface="하나 CM" panose="02020603020101020101" pitchFamily="18" charset="-127"/>
              </a:rPr>
              <a:t>개인화된 상담 데이터를 통해 지속적인 맞춤 상담 가능</a:t>
            </a:r>
            <a:endParaRPr lang="en-US" altLang="ko-KR" sz="1600" b="1" dirty="0">
              <a:solidFill>
                <a:prstClr val="black">
                  <a:lumMod val="75000"/>
                  <a:lumOff val="25000"/>
                </a:prstClr>
              </a:solidFill>
              <a:latin typeface="하나 CM" panose="02020603020101020101" pitchFamily="18" charset="-127"/>
              <a:ea typeface="하나 CM" panose="02020603020101020101" pitchFamily="18" charset="-127"/>
            </a:endParaRPr>
          </a:p>
        </p:txBody>
      </p:sp>
      <p:sp>
        <p:nvSpPr>
          <p:cNvPr id="33" name="대각선 방향의 모서리가 둥근 사각형 32"/>
          <p:cNvSpPr/>
          <p:nvPr/>
        </p:nvSpPr>
        <p:spPr>
          <a:xfrm flipH="1">
            <a:off x="8417005" y="2284594"/>
            <a:ext cx="2859314" cy="1741365"/>
          </a:xfrm>
          <a:prstGeom prst="round2DiagRect">
            <a:avLst>
              <a:gd name="adj1" fmla="val 23031"/>
              <a:gd name="adj2" fmla="val 0"/>
            </a:avLst>
          </a:prstGeom>
          <a:solidFill>
            <a:schemeClr val="bg1"/>
          </a:solidFill>
          <a:ln w="28575">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4" name="직각 삼각형 33"/>
          <p:cNvSpPr/>
          <p:nvPr/>
        </p:nvSpPr>
        <p:spPr>
          <a:xfrm rot="5400000">
            <a:off x="8426531" y="2294120"/>
            <a:ext cx="468085" cy="468085"/>
          </a:xfrm>
          <a:prstGeom prst="rtTriangle">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5" name="직사각형 34"/>
          <p:cNvSpPr/>
          <p:nvPr/>
        </p:nvSpPr>
        <p:spPr>
          <a:xfrm>
            <a:off x="8586091" y="2413566"/>
            <a:ext cx="2699754" cy="1522020"/>
          </a:xfrm>
          <a:prstGeom prst="rect">
            <a:avLst/>
          </a:prstGeom>
        </p:spPr>
        <p:txBody>
          <a:bodyPr wrap="square">
            <a:spAutoFit/>
          </a:bodyPr>
          <a:lstStyle/>
          <a:p>
            <a:pPr>
              <a:lnSpc>
                <a:spcPct val="150000"/>
              </a:lnSpc>
            </a:pPr>
            <a:r>
              <a:rPr lang="en-US" altLang="ko-KR" sz="1600" b="1" dirty="0">
                <a:solidFill>
                  <a:prstClr val="black">
                    <a:lumMod val="75000"/>
                    <a:lumOff val="25000"/>
                  </a:prstClr>
                </a:solidFill>
                <a:latin typeface="하나 CM" panose="02020603020101020101" pitchFamily="18" charset="-127"/>
                <a:ea typeface="하나 CM" panose="02020603020101020101" pitchFamily="18" charset="-127"/>
              </a:rPr>
              <a:t>-</a:t>
            </a:r>
            <a:r>
              <a:rPr lang="ko-KR" altLang="en-US" sz="1600" b="1" dirty="0">
                <a:solidFill>
                  <a:prstClr val="black">
                    <a:lumMod val="75000"/>
                    <a:lumOff val="25000"/>
                  </a:prstClr>
                </a:solidFill>
                <a:latin typeface="하나 CM" panose="02020603020101020101" pitchFamily="18" charset="-127"/>
                <a:ea typeface="하나 CM" panose="02020603020101020101" pitchFamily="18" charset="-127"/>
              </a:rPr>
              <a:t>분석된 상담데이터를 바탕으로 비즈니스 이익 창출</a:t>
            </a:r>
            <a:endParaRPr lang="en-US" altLang="ko-KR" sz="1600" b="1" dirty="0">
              <a:solidFill>
                <a:prstClr val="black">
                  <a:lumMod val="75000"/>
                  <a:lumOff val="25000"/>
                </a:prstClr>
              </a:solidFill>
              <a:latin typeface="하나 CM" panose="02020603020101020101" pitchFamily="18" charset="-127"/>
              <a:ea typeface="하나 CM" panose="02020603020101020101" pitchFamily="18" charset="-127"/>
            </a:endParaRPr>
          </a:p>
          <a:p>
            <a:pPr>
              <a:lnSpc>
                <a:spcPct val="150000"/>
              </a:lnSpc>
            </a:pPr>
            <a:r>
              <a:rPr lang="en-US" altLang="ko-KR" sz="1600" b="1" dirty="0">
                <a:solidFill>
                  <a:prstClr val="black">
                    <a:lumMod val="75000"/>
                    <a:lumOff val="25000"/>
                  </a:prstClr>
                </a:solidFill>
                <a:latin typeface="하나 CM" panose="02020603020101020101" pitchFamily="18" charset="-127"/>
                <a:ea typeface="하나 CM" panose="02020603020101020101" pitchFamily="18" charset="-127"/>
              </a:rPr>
              <a:t>-</a:t>
            </a:r>
            <a:r>
              <a:rPr lang="ko-KR" altLang="en-US" sz="1600" b="1" dirty="0">
                <a:solidFill>
                  <a:prstClr val="black">
                    <a:lumMod val="75000"/>
                    <a:lumOff val="25000"/>
                  </a:prstClr>
                </a:solidFill>
                <a:latin typeface="하나 CM" panose="02020603020101020101" pitchFamily="18" charset="-127"/>
                <a:ea typeface="하나 CM" panose="02020603020101020101" pitchFamily="18" charset="-127"/>
              </a:rPr>
              <a:t>실시간 마케팅 용이</a:t>
            </a:r>
            <a:endParaRPr lang="en-US" altLang="ko-KR" sz="1600" b="1" dirty="0">
              <a:solidFill>
                <a:prstClr val="black">
                  <a:lumMod val="75000"/>
                  <a:lumOff val="25000"/>
                </a:prstClr>
              </a:solidFill>
              <a:latin typeface="하나 CM" panose="02020603020101020101" pitchFamily="18" charset="-127"/>
              <a:ea typeface="하나 CM" panose="02020603020101020101" pitchFamily="18" charset="-127"/>
            </a:endParaRPr>
          </a:p>
          <a:p>
            <a:pPr>
              <a:lnSpc>
                <a:spcPct val="150000"/>
              </a:lnSpc>
            </a:pPr>
            <a:r>
              <a:rPr lang="en-US" altLang="ko-KR" sz="1600" b="1" dirty="0">
                <a:solidFill>
                  <a:prstClr val="black">
                    <a:lumMod val="75000"/>
                    <a:lumOff val="25000"/>
                  </a:prstClr>
                </a:solidFill>
                <a:latin typeface="하나 CM" panose="02020603020101020101" pitchFamily="18" charset="-127"/>
                <a:ea typeface="하나 CM" panose="02020603020101020101" pitchFamily="18" charset="-127"/>
              </a:rPr>
              <a:t>-</a:t>
            </a:r>
            <a:r>
              <a:rPr lang="ko-KR" altLang="en-US" sz="1600" b="1" dirty="0">
                <a:solidFill>
                  <a:prstClr val="black">
                    <a:lumMod val="75000"/>
                    <a:lumOff val="25000"/>
                  </a:prstClr>
                </a:solidFill>
                <a:latin typeface="하나 CM" panose="02020603020101020101" pitchFamily="18" charset="-127"/>
                <a:ea typeface="하나 CM" panose="02020603020101020101" pitchFamily="18" charset="-127"/>
              </a:rPr>
              <a:t>신뢰도 상승</a:t>
            </a:r>
            <a:endParaRPr lang="en-US" altLang="ko-KR" sz="1600" b="1" dirty="0">
              <a:solidFill>
                <a:prstClr val="black">
                  <a:lumMod val="75000"/>
                  <a:lumOff val="25000"/>
                </a:prstClr>
              </a:solidFill>
              <a:latin typeface="하나 CM" panose="02020603020101020101" pitchFamily="18" charset="-127"/>
              <a:ea typeface="하나 CM" panose="02020603020101020101" pitchFamily="18" charset="-127"/>
            </a:endParaRPr>
          </a:p>
        </p:txBody>
      </p:sp>
      <p:grpSp>
        <p:nvGrpSpPr>
          <p:cNvPr id="19" name="그룹 18">
            <a:extLst>
              <a:ext uri="{FF2B5EF4-FFF2-40B4-BE49-F238E27FC236}">
                <a16:creationId xmlns:a16="http://schemas.microsoft.com/office/drawing/2014/main" id="{38170C89-8DDC-4F1A-90E0-E322A0F54831}"/>
              </a:ext>
            </a:extLst>
          </p:cNvPr>
          <p:cNvGrpSpPr/>
          <p:nvPr/>
        </p:nvGrpSpPr>
        <p:grpSpPr>
          <a:xfrm>
            <a:off x="5725138" y="4346984"/>
            <a:ext cx="796042" cy="1225084"/>
            <a:chOff x="598304" y="1493153"/>
            <a:chExt cx="796042" cy="1225084"/>
          </a:xfrm>
        </p:grpSpPr>
        <p:grpSp>
          <p:nvGrpSpPr>
            <p:cNvPr id="20" name="Group 4">
              <a:extLst>
                <a:ext uri="{FF2B5EF4-FFF2-40B4-BE49-F238E27FC236}">
                  <a16:creationId xmlns:a16="http://schemas.microsoft.com/office/drawing/2014/main" id="{20E9E69B-E5CB-4F24-8308-BB6D5AE1935B}"/>
                </a:ext>
              </a:extLst>
            </p:cNvPr>
            <p:cNvGrpSpPr>
              <a:grpSpLocks noChangeAspect="1"/>
            </p:cNvGrpSpPr>
            <p:nvPr/>
          </p:nvGrpSpPr>
          <p:grpSpPr bwMode="auto">
            <a:xfrm>
              <a:off x="672274" y="1493153"/>
              <a:ext cx="589450" cy="819255"/>
              <a:chOff x="2371" y="2919"/>
              <a:chExt cx="513" cy="713"/>
            </a:xfrm>
          </p:grpSpPr>
          <p:sp>
            <p:nvSpPr>
              <p:cNvPr id="22" name="Rectangle 5">
                <a:extLst>
                  <a:ext uri="{FF2B5EF4-FFF2-40B4-BE49-F238E27FC236}">
                    <a16:creationId xmlns:a16="http://schemas.microsoft.com/office/drawing/2014/main" id="{399482DE-E6B8-4799-8426-2E706745E72C}"/>
                  </a:ext>
                </a:extLst>
              </p:cNvPr>
              <p:cNvSpPr>
                <a:spLocks noChangeArrowheads="1"/>
              </p:cNvSpPr>
              <p:nvPr/>
            </p:nvSpPr>
            <p:spPr bwMode="auto">
              <a:xfrm>
                <a:off x="2575" y="3451"/>
                <a:ext cx="105" cy="118"/>
              </a:xfrm>
              <a:prstGeom prst="rect">
                <a:avLst/>
              </a:prstGeom>
              <a:solidFill>
                <a:srgbClr val="FDCC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3" name="Freeform 6">
                <a:extLst>
                  <a:ext uri="{FF2B5EF4-FFF2-40B4-BE49-F238E27FC236}">
                    <a16:creationId xmlns:a16="http://schemas.microsoft.com/office/drawing/2014/main" id="{B9A3A351-F457-4B8A-83FE-35BE767752DD}"/>
                  </a:ext>
                </a:extLst>
              </p:cNvPr>
              <p:cNvSpPr>
                <a:spLocks/>
              </p:cNvSpPr>
              <p:nvPr/>
            </p:nvSpPr>
            <p:spPr bwMode="auto">
              <a:xfrm>
                <a:off x="2575" y="3451"/>
                <a:ext cx="105" cy="37"/>
              </a:xfrm>
              <a:custGeom>
                <a:avLst/>
                <a:gdLst>
                  <a:gd name="T0" fmla="*/ 0 w 423"/>
                  <a:gd name="T1" fmla="*/ 56 h 147"/>
                  <a:gd name="T2" fmla="*/ 7 w 423"/>
                  <a:gd name="T3" fmla="*/ 59 h 147"/>
                  <a:gd name="T4" fmla="*/ 68 w 423"/>
                  <a:gd name="T5" fmla="*/ 89 h 147"/>
                  <a:gd name="T6" fmla="*/ 149 w 423"/>
                  <a:gd name="T7" fmla="*/ 118 h 147"/>
                  <a:gd name="T8" fmla="*/ 216 w 423"/>
                  <a:gd name="T9" fmla="*/ 134 h 147"/>
                  <a:gd name="T10" fmla="*/ 293 w 423"/>
                  <a:gd name="T11" fmla="*/ 144 h 147"/>
                  <a:gd name="T12" fmla="*/ 377 w 423"/>
                  <a:gd name="T13" fmla="*/ 147 h 147"/>
                  <a:gd name="T14" fmla="*/ 423 w 423"/>
                  <a:gd name="T15" fmla="*/ 142 h 147"/>
                  <a:gd name="T16" fmla="*/ 423 w 423"/>
                  <a:gd name="T17" fmla="*/ 0 h 147"/>
                  <a:gd name="T18" fmla="*/ 0 w 423"/>
                  <a:gd name="T19" fmla="*/ 0 h 147"/>
                  <a:gd name="T20" fmla="*/ 0 w 423"/>
                  <a:gd name="T21"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3" h="147">
                    <a:moveTo>
                      <a:pt x="0" y="56"/>
                    </a:moveTo>
                    <a:lnTo>
                      <a:pt x="7" y="59"/>
                    </a:lnTo>
                    <a:lnTo>
                      <a:pt x="68" y="89"/>
                    </a:lnTo>
                    <a:lnTo>
                      <a:pt x="149" y="118"/>
                    </a:lnTo>
                    <a:lnTo>
                      <a:pt x="216" y="134"/>
                    </a:lnTo>
                    <a:lnTo>
                      <a:pt x="293" y="144"/>
                    </a:lnTo>
                    <a:lnTo>
                      <a:pt x="377" y="147"/>
                    </a:lnTo>
                    <a:lnTo>
                      <a:pt x="423" y="142"/>
                    </a:lnTo>
                    <a:lnTo>
                      <a:pt x="423" y="0"/>
                    </a:lnTo>
                    <a:lnTo>
                      <a:pt x="0" y="0"/>
                    </a:lnTo>
                    <a:lnTo>
                      <a:pt x="0" y="56"/>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4" name="Freeform 7">
                <a:extLst>
                  <a:ext uri="{FF2B5EF4-FFF2-40B4-BE49-F238E27FC236}">
                    <a16:creationId xmlns:a16="http://schemas.microsoft.com/office/drawing/2014/main" id="{2B42647D-FF52-471D-A2AD-62C6F2724780}"/>
                  </a:ext>
                </a:extLst>
              </p:cNvPr>
              <p:cNvSpPr>
                <a:spLocks/>
              </p:cNvSpPr>
              <p:nvPr/>
            </p:nvSpPr>
            <p:spPr bwMode="auto">
              <a:xfrm>
                <a:off x="2371" y="3209"/>
                <a:ext cx="103" cy="118"/>
              </a:xfrm>
              <a:custGeom>
                <a:avLst/>
                <a:gdLst>
                  <a:gd name="T0" fmla="*/ 412 w 412"/>
                  <a:gd name="T1" fmla="*/ 234 h 469"/>
                  <a:gd name="T2" fmla="*/ 412 w 412"/>
                  <a:gd name="T3" fmla="*/ 259 h 469"/>
                  <a:gd name="T4" fmla="*/ 403 w 412"/>
                  <a:gd name="T5" fmla="*/ 304 h 469"/>
                  <a:gd name="T6" fmla="*/ 388 w 412"/>
                  <a:gd name="T7" fmla="*/ 346 h 469"/>
                  <a:gd name="T8" fmla="*/ 365 w 412"/>
                  <a:gd name="T9" fmla="*/ 384 h 469"/>
                  <a:gd name="T10" fmla="*/ 337 w 412"/>
                  <a:gd name="T11" fmla="*/ 416 h 469"/>
                  <a:gd name="T12" fmla="*/ 305 w 412"/>
                  <a:gd name="T13" fmla="*/ 441 h 469"/>
                  <a:gd name="T14" fmla="*/ 267 w 412"/>
                  <a:gd name="T15" fmla="*/ 460 h 469"/>
                  <a:gd name="T16" fmla="*/ 227 w 412"/>
                  <a:gd name="T17" fmla="*/ 469 h 469"/>
                  <a:gd name="T18" fmla="*/ 206 w 412"/>
                  <a:gd name="T19" fmla="*/ 469 h 469"/>
                  <a:gd name="T20" fmla="*/ 185 w 412"/>
                  <a:gd name="T21" fmla="*/ 469 h 469"/>
                  <a:gd name="T22" fmla="*/ 144 w 412"/>
                  <a:gd name="T23" fmla="*/ 460 h 469"/>
                  <a:gd name="T24" fmla="*/ 108 w 412"/>
                  <a:gd name="T25" fmla="*/ 441 h 469"/>
                  <a:gd name="T26" fmla="*/ 74 w 412"/>
                  <a:gd name="T27" fmla="*/ 416 h 469"/>
                  <a:gd name="T28" fmla="*/ 46 w 412"/>
                  <a:gd name="T29" fmla="*/ 384 h 469"/>
                  <a:gd name="T30" fmla="*/ 25 w 412"/>
                  <a:gd name="T31" fmla="*/ 346 h 469"/>
                  <a:gd name="T32" fmla="*/ 9 w 412"/>
                  <a:gd name="T33" fmla="*/ 304 h 469"/>
                  <a:gd name="T34" fmla="*/ 1 w 412"/>
                  <a:gd name="T35" fmla="*/ 259 h 469"/>
                  <a:gd name="T36" fmla="*/ 0 w 412"/>
                  <a:gd name="T37" fmla="*/ 234 h 469"/>
                  <a:gd name="T38" fmla="*/ 1 w 412"/>
                  <a:gd name="T39" fmla="*/ 211 h 469"/>
                  <a:gd name="T40" fmla="*/ 9 w 412"/>
                  <a:gd name="T41" fmla="*/ 164 h 469"/>
                  <a:gd name="T42" fmla="*/ 25 w 412"/>
                  <a:gd name="T43" fmla="*/ 122 h 469"/>
                  <a:gd name="T44" fmla="*/ 46 w 412"/>
                  <a:gd name="T45" fmla="*/ 85 h 469"/>
                  <a:gd name="T46" fmla="*/ 74 w 412"/>
                  <a:gd name="T47" fmla="*/ 53 h 469"/>
                  <a:gd name="T48" fmla="*/ 108 w 412"/>
                  <a:gd name="T49" fmla="*/ 28 h 469"/>
                  <a:gd name="T50" fmla="*/ 144 w 412"/>
                  <a:gd name="T51" fmla="*/ 9 h 469"/>
                  <a:gd name="T52" fmla="*/ 185 w 412"/>
                  <a:gd name="T53" fmla="*/ 1 h 469"/>
                  <a:gd name="T54" fmla="*/ 206 w 412"/>
                  <a:gd name="T55" fmla="*/ 0 h 469"/>
                  <a:gd name="T56" fmla="*/ 227 w 412"/>
                  <a:gd name="T57" fmla="*/ 1 h 469"/>
                  <a:gd name="T58" fmla="*/ 267 w 412"/>
                  <a:gd name="T59" fmla="*/ 9 h 469"/>
                  <a:gd name="T60" fmla="*/ 305 w 412"/>
                  <a:gd name="T61" fmla="*/ 28 h 469"/>
                  <a:gd name="T62" fmla="*/ 337 w 412"/>
                  <a:gd name="T63" fmla="*/ 53 h 469"/>
                  <a:gd name="T64" fmla="*/ 365 w 412"/>
                  <a:gd name="T65" fmla="*/ 85 h 469"/>
                  <a:gd name="T66" fmla="*/ 388 w 412"/>
                  <a:gd name="T67" fmla="*/ 122 h 469"/>
                  <a:gd name="T68" fmla="*/ 403 w 412"/>
                  <a:gd name="T69" fmla="*/ 164 h 469"/>
                  <a:gd name="T70" fmla="*/ 412 w 412"/>
                  <a:gd name="T71" fmla="*/ 211 h 469"/>
                  <a:gd name="T72" fmla="*/ 412 w 412"/>
                  <a:gd name="T73" fmla="*/ 234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2" h="469">
                    <a:moveTo>
                      <a:pt x="412" y="234"/>
                    </a:moveTo>
                    <a:lnTo>
                      <a:pt x="412" y="259"/>
                    </a:lnTo>
                    <a:lnTo>
                      <a:pt x="403" y="304"/>
                    </a:lnTo>
                    <a:lnTo>
                      <a:pt x="388" y="346"/>
                    </a:lnTo>
                    <a:lnTo>
                      <a:pt x="365" y="384"/>
                    </a:lnTo>
                    <a:lnTo>
                      <a:pt x="337" y="416"/>
                    </a:lnTo>
                    <a:lnTo>
                      <a:pt x="305" y="441"/>
                    </a:lnTo>
                    <a:lnTo>
                      <a:pt x="267" y="460"/>
                    </a:lnTo>
                    <a:lnTo>
                      <a:pt x="227" y="469"/>
                    </a:lnTo>
                    <a:lnTo>
                      <a:pt x="206" y="469"/>
                    </a:lnTo>
                    <a:lnTo>
                      <a:pt x="185" y="469"/>
                    </a:lnTo>
                    <a:lnTo>
                      <a:pt x="144" y="460"/>
                    </a:lnTo>
                    <a:lnTo>
                      <a:pt x="108" y="441"/>
                    </a:lnTo>
                    <a:lnTo>
                      <a:pt x="74" y="416"/>
                    </a:lnTo>
                    <a:lnTo>
                      <a:pt x="46" y="384"/>
                    </a:lnTo>
                    <a:lnTo>
                      <a:pt x="25" y="346"/>
                    </a:lnTo>
                    <a:lnTo>
                      <a:pt x="9" y="304"/>
                    </a:lnTo>
                    <a:lnTo>
                      <a:pt x="1" y="259"/>
                    </a:lnTo>
                    <a:lnTo>
                      <a:pt x="0" y="234"/>
                    </a:lnTo>
                    <a:lnTo>
                      <a:pt x="1" y="211"/>
                    </a:lnTo>
                    <a:lnTo>
                      <a:pt x="9" y="164"/>
                    </a:lnTo>
                    <a:lnTo>
                      <a:pt x="25" y="122"/>
                    </a:lnTo>
                    <a:lnTo>
                      <a:pt x="46" y="85"/>
                    </a:lnTo>
                    <a:lnTo>
                      <a:pt x="74" y="53"/>
                    </a:lnTo>
                    <a:lnTo>
                      <a:pt x="108" y="28"/>
                    </a:lnTo>
                    <a:lnTo>
                      <a:pt x="144" y="9"/>
                    </a:lnTo>
                    <a:lnTo>
                      <a:pt x="185" y="1"/>
                    </a:lnTo>
                    <a:lnTo>
                      <a:pt x="206" y="0"/>
                    </a:lnTo>
                    <a:lnTo>
                      <a:pt x="227" y="1"/>
                    </a:lnTo>
                    <a:lnTo>
                      <a:pt x="267" y="9"/>
                    </a:lnTo>
                    <a:lnTo>
                      <a:pt x="305" y="28"/>
                    </a:lnTo>
                    <a:lnTo>
                      <a:pt x="337" y="53"/>
                    </a:lnTo>
                    <a:lnTo>
                      <a:pt x="365" y="85"/>
                    </a:lnTo>
                    <a:lnTo>
                      <a:pt x="388" y="122"/>
                    </a:lnTo>
                    <a:lnTo>
                      <a:pt x="403" y="164"/>
                    </a:lnTo>
                    <a:lnTo>
                      <a:pt x="412" y="211"/>
                    </a:lnTo>
                    <a:lnTo>
                      <a:pt x="412" y="234"/>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8" name="Freeform 8">
                <a:extLst>
                  <a:ext uri="{FF2B5EF4-FFF2-40B4-BE49-F238E27FC236}">
                    <a16:creationId xmlns:a16="http://schemas.microsoft.com/office/drawing/2014/main" id="{CB378727-9064-42AC-97EC-35EF74DC689C}"/>
                  </a:ext>
                </a:extLst>
              </p:cNvPr>
              <p:cNvSpPr>
                <a:spLocks/>
              </p:cNvSpPr>
              <p:nvPr/>
            </p:nvSpPr>
            <p:spPr bwMode="auto">
              <a:xfrm>
                <a:off x="2781" y="3209"/>
                <a:ext cx="103" cy="118"/>
              </a:xfrm>
              <a:custGeom>
                <a:avLst/>
                <a:gdLst>
                  <a:gd name="T0" fmla="*/ 412 w 412"/>
                  <a:gd name="T1" fmla="*/ 234 h 469"/>
                  <a:gd name="T2" fmla="*/ 411 w 412"/>
                  <a:gd name="T3" fmla="*/ 259 h 469"/>
                  <a:gd name="T4" fmla="*/ 402 w 412"/>
                  <a:gd name="T5" fmla="*/ 304 h 469"/>
                  <a:gd name="T6" fmla="*/ 387 w 412"/>
                  <a:gd name="T7" fmla="*/ 346 h 469"/>
                  <a:gd name="T8" fmla="*/ 365 w 412"/>
                  <a:gd name="T9" fmla="*/ 384 h 469"/>
                  <a:gd name="T10" fmla="*/ 337 w 412"/>
                  <a:gd name="T11" fmla="*/ 416 h 469"/>
                  <a:gd name="T12" fmla="*/ 304 w 412"/>
                  <a:gd name="T13" fmla="*/ 441 h 469"/>
                  <a:gd name="T14" fmla="*/ 267 w 412"/>
                  <a:gd name="T15" fmla="*/ 460 h 469"/>
                  <a:gd name="T16" fmla="*/ 227 w 412"/>
                  <a:gd name="T17" fmla="*/ 469 h 469"/>
                  <a:gd name="T18" fmla="*/ 205 w 412"/>
                  <a:gd name="T19" fmla="*/ 469 h 469"/>
                  <a:gd name="T20" fmla="*/ 185 w 412"/>
                  <a:gd name="T21" fmla="*/ 469 h 469"/>
                  <a:gd name="T22" fmla="*/ 144 w 412"/>
                  <a:gd name="T23" fmla="*/ 460 h 469"/>
                  <a:gd name="T24" fmla="*/ 107 w 412"/>
                  <a:gd name="T25" fmla="*/ 441 h 469"/>
                  <a:gd name="T26" fmla="*/ 75 w 412"/>
                  <a:gd name="T27" fmla="*/ 416 h 469"/>
                  <a:gd name="T28" fmla="*/ 47 w 412"/>
                  <a:gd name="T29" fmla="*/ 384 h 469"/>
                  <a:gd name="T30" fmla="*/ 24 w 412"/>
                  <a:gd name="T31" fmla="*/ 346 h 469"/>
                  <a:gd name="T32" fmla="*/ 9 w 412"/>
                  <a:gd name="T33" fmla="*/ 304 h 469"/>
                  <a:gd name="T34" fmla="*/ 1 w 412"/>
                  <a:gd name="T35" fmla="*/ 259 h 469"/>
                  <a:gd name="T36" fmla="*/ 0 w 412"/>
                  <a:gd name="T37" fmla="*/ 234 h 469"/>
                  <a:gd name="T38" fmla="*/ 1 w 412"/>
                  <a:gd name="T39" fmla="*/ 211 h 469"/>
                  <a:gd name="T40" fmla="*/ 9 w 412"/>
                  <a:gd name="T41" fmla="*/ 164 h 469"/>
                  <a:gd name="T42" fmla="*/ 24 w 412"/>
                  <a:gd name="T43" fmla="*/ 122 h 469"/>
                  <a:gd name="T44" fmla="*/ 47 w 412"/>
                  <a:gd name="T45" fmla="*/ 85 h 469"/>
                  <a:gd name="T46" fmla="*/ 75 w 412"/>
                  <a:gd name="T47" fmla="*/ 53 h 469"/>
                  <a:gd name="T48" fmla="*/ 107 w 412"/>
                  <a:gd name="T49" fmla="*/ 28 h 469"/>
                  <a:gd name="T50" fmla="*/ 144 w 412"/>
                  <a:gd name="T51" fmla="*/ 9 h 469"/>
                  <a:gd name="T52" fmla="*/ 185 w 412"/>
                  <a:gd name="T53" fmla="*/ 1 h 469"/>
                  <a:gd name="T54" fmla="*/ 205 w 412"/>
                  <a:gd name="T55" fmla="*/ 0 h 469"/>
                  <a:gd name="T56" fmla="*/ 227 w 412"/>
                  <a:gd name="T57" fmla="*/ 1 h 469"/>
                  <a:gd name="T58" fmla="*/ 267 w 412"/>
                  <a:gd name="T59" fmla="*/ 9 h 469"/>
                  <a:gd name="T60" fmla="*/ 304 w 412"/>
                  <a:gd name="T61" fmla="*/ 28 h 469"/>
                  <a:gd name="T62" fmla="*/ 337 w 412"/>
                  <a:gd name="T63" fmla="*/ 53 h 469"/>
                  <a:gd name="T64" fmla="*/ 365 w 412"/>
                  <a:gd name="T65" fmla="*/ 85 h 469"/>
                  <a:gd name="T66" fmla="*/ 387 w 412"/>
                  <a:gd name="T67" fmla="*/ 122 h 469"/>
                  <a:gd name="T68" fmla="*/ 402 w 412"/>
                  <a:gd name="T69" fmla="*/ 164 h 469"/>
                  <a:gd name="T70" fmla="*/ 411 w 412"/>
                  <a:gd name="T71" fmla="*/ 211 h 469"/>
                  <a:gd name="T72" fmla="*/ 412 w 412"/>
                  <a:gd name="T73" fmla="*/ 234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2" h="469">
                    <a:moveTo>
                      <a:pt x="412" y="234"/>
                    </a:moveTo>
                    <a:lnTo>
                      <a:pt x="411" y="259"/>
                    </a:lnTo>
                    <a:lnTo>
                      <a:pt x="402" y="304"/>
                    </a:lnTo>
                    <a:lnTo>
                      <a:pt x="387" y="346"/>
                    </a:lnTo>
                    <a:lnTo>
                      <a:pt x="365" y="384"/>
                    </a:lnTo>
                    <a:lnTo>
                      <a:pt x="337" y="416"/>
                    </a:lnTo>
                    <a:lnTo>
                      <a:pt x="304" y="441"/>
                    </a:lnTo>
                    <a:lnTo>
                      <a:pt x="267" y="460"/>
                    </a:lnTo>
                    <a:lnTo>
                      <a:pt x="227" y="469"/>
                    </a:lnTo>
                    <a:lnTo>
                      <a:pt x="205" y="469"/>
                    </a:lnTo>
                    <a:lnTo>
                      <a:pt x="185" y="469"/>
                    </a:lnTo>
                    <a:lnTo>
                      <a:pt x="144" y="460"/>
                    </a:lnTo>
                    <a:lnTo>
                      <a:pt x="107" y="441"/>
                    </a:lnTo>
                    <a:lnTo>
                      <a:pt x="75" y="416"/>
                    </a:lnTo>
                    <a:lnTo>
                      <a:pt x="47" y="384"/>
                    </a:lnTo>
                    <a:lnTo>
                      <a:pt x="24" y="346"/>
                    </a:lnTo>
                    <a:lnTo>
                      <a:pt x="9" y="304"/>
                    </a:lnTo>
                    <a:lnTo>
                      <a:pt x="1" y="259"/>
                    </a:lnTo>
                    <a:lnTo>
                      <a:pt x="0" y="234"/>
                    </a:lnTo>
                    <a:lnTo>
                      <a:pt x="1" y="211"/>
                    </a:lnTo>
                    <a:lnTo>
                      <a:pt x="9" y="164"/>
                    </a:lnTo>
                    <a:lnTo>
                      <a:pt x="24" y="122"/>
                    </a:lnTo>
                    <a:lnTo>
                      <a:pt x="47" y="85"/>
                    </a:lnTo>
                    <a:lnTo>
                      <a:pt x="75" y="53"/>
                    </a:lnTo>
                    <a:lnTo>
                      <a:pt x="107" y="28"/>
                    </a:lnTo>
                    <a:lnTo>
                      <a:pt x="144" y="9"/>
                    </a:lnTo>
                    <a:lnTo>
                      <a:pt x="185" y="1"/>
                    </a:lnTo>
                    <a:lnTo>
                      <a:pt x="205" y="0"/>
                    </a:lnTo>
                    <a:lnTo>
                      <a:pt x="227" y="1"/>
                    </a:lnTo>
                    <a:lnTo>
                      <a:pt x="267" y="9"/>
                    </a:lnTo>
                    <a:lnTo>
                      <a:pt x="304" y="28"/>
                    </a:lnTo>
                    <a:lnTo>
                      <a:pt x="337" y="53"/>
                    </a:lnTo>
                    <a:lnTo>
                      <a:pt x="365" y="85"/>
                    </a:lnTo>
                    <a:lnTo>
                      <a:pt x="387" y="122"/>
                    </a:lnTo>
                    <a:lnTo>
                      <a:pt x="402" y="164"/>
                    </a:lnTo>
                    <a:lnTo>
                      <a:pt x="411" y="211"/>
                    </a:lnTo>
                    <a:lnTo>
                      <a:pt x="412" y="234"/>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9" name="Freeform 9">
                <a:extLst>
                  <a:ext uri="{FF2B5EF4-FFF2-40B4-BE49-F238E27FC236}">
                    <a16:creationId xmlns:a16="http://schemas.microsoft.com/office/drawing/2014/main" id="{C7C30A50-E16A-41D1-B748-CE35368EEEC1}"/>
                  </a:ext>
                </a:extLst>
              </p:cNvPr>
              <p:cNvSpPr>
                <a:spLocks/>
              </p:cNvSpPr>
              <p:nvPr/>
            </p:nvSpPr>
            <p:spPr bwMode="auto">
              <a:xfrm>
                <a:off x="2423" y="3006"/>
                <a:ext cx="409" cy="464"/>
              </a:xfrm>
              <a:custGeom>
                <a:avLst/>
                <a:gdLst>
                  <a:gd name="T0" fmla="*/ 1637 w 1638"/>
                  <a:gd name="T1" fmla="*/ 567 h 1857"/>
                  <a:gd name="T2" fmla="*/ 1620 w 1638"/>
                  <a:gd name="T3" fmla="*/ 445 h 1857"/>
                  <a:gd name="T4" fmla="*/ 1577 w 1638"/>
                  <a:gd name="T5" fmla="*/ 333 h 1857"/>
                  <a:gd name="T6" fmla="*/ 1509 w 1638"/>
                  <a:gd name="T7" fmla="*/ 234 h 1857"/>
                  <a:gd name="T8" fmla="*/ 1415 w 1638"/>
                  <a:gd name="T9" fmla="*/ 150 h 1857"/>
                  <a:gd name="T10" fmla="*/ 1295 w 1638"/>
                  <a:gd name="T11" fmla="*/ 83 h 1857"/>
                  <a:gd name="T12" fmla="*/ 1146 w 1638"/>
                  <a:gd name="T13" fmla="*/ 35 h 1857"/>
                  <a:gd name="T14" fmla="*/ 970 w 1638"/>
                  <a:gd name="T15" fmla="*/ 7 h 1857"/>
                  <a:gd name="T16" fmla="*/ 819 w 1638"/>
                  <a:gd name="T17" fmla="*/ 0 h 1857"/>
                  <a:gd name="T18" fmla="*/ 668 w 1638"/>
                  <a:gd name="T19" fmla="*/ 7 h 1857"/>
                  <a:gd name="T20" fmla="*/ 491 w 1638"/>
                  <a:gd name="T21" fmla="*/ 35 h 1857"/>
                  <a:gd name="T22" fmla="*/ 343 w 1638"/>
                  <a:gd name="T23" fmla="*/ 83 h 1857"/>
                  <a:gd name="T24" fmla="*/ 223 w 1638"/>
                  <a:gd name="T25" fmla="*/ 150 h 1857"/>
                  <a:gd name="T26" fmla="*/ 129 w 1638"/>
                  <a:gd name="T27" fmla="*/ 234 h 1857"/>
                  <a:gd name="T28" fmla="*/ 61 w 1638"/>
                  <a:gd name="T29" fmla="*/ 333 h 1857"/>
                  <a:gd name="T30" fmla="*/ 18 w 1638"/>
                  <a:gd name="T31" fmla="*/ 445 h 1857"/>
                  <a:gd name="T32" fmla="*/ 0 w 1638"/>
                  <a:gd name="T33" fmla="*/ 567 h 1857"/>
                  <a:gd name="T34" fmla="*/ 0 w 1638"/>
                  <a:gd name="T35" fmla="*/ 669 h 1857"/>
                  <a:gd name="T36" fmla="*/ 7 w 1638"/>
                  <a:gd name="T37" fmla="*/ 993 h 1857"/>
                  <a:gd name="T38" fmla="*/ 38 w 1638"/>
                  <a:gd name="T39" fmla="*/ 1202 h 1857"/>
                  <a:gd name="T40" fmla="*/ 99 w 1638"/>
                  <a:gd name="T41" fmla="*/ 1409 h 1857"/>
                  <a:gd name="T42" fmla="*/ 205 w 1638"/>
                  <a:gd name="T43" fmla="*/ 1595 h 1857"/>
                  <a:gd name="T44" fmla="*/ 342 w 1638"/>
                  <a:gd name="T45" fmla="*/ 1727 h 1857"/>
                  <a:gd name="T46" fmla="*/ 444 w 1638"/>
                  <a:gd name="T47" fmla="*/ 1784 h 1857"/>
                  <a:gd name="T48" fmla="*/ 563 w 1638"/>
                  <a:gd name="T49" fmla="*/ 1827 h 1857"/>
                  <a:gd name="T50" fmla="*/ 701 w 1638"/>
                  <a:gd name="T51" fmla="*/ 1852 h 1857"/>
                  <a:gd name="T52" fmla="*/ 819 w 1638"/>
                  <a:gd name="T53" fmla="*/ 1857 h 1857"/>
                  <a:gd name="T54" fmla="*/ 937 w 1638"/>
                  <a:gd name="T55" fmla="*/ 1852 h 1857"/>
                  <a:gd name="T56" fmla="*/ 1075 w 1638"/>
                  <a:gd name="T57" fmla="*/ 1827 h 1857"/>
                  <a:gd name="T58" fmla="*/ 1193 w 1638"/>
                  <a:gd name="T59" fmla="*/ 1784 h 1857"/>
                  <a:gd name="T60" fmla="*/ 1295 w 1638"/>
                  <a:gd name="T61" fmla="*/ 1727 h 1857"/>
                  <a:gd name="T62" fmla="*/ 1434 w 1638"/>
                  <a:gd name="T63" fmla="*/ 1595 h 1857"/>
                  <a:gd name="T64" fmla="*/ 1539 w 1638"/>
                  <a:gd name="T65" fmla="*/ 1409 h 1857"/>
                  <a:gd name="T66" fmla="*/ 1601 w 1638"/>
                  <a:gd name="T67" fmla="*/ 1202 h 1857"/>
                  <a:gd name="T68" fmla="*/ 1630 w 1638"/>
                  <a:gd name="T69" fmla="*/ 993 h 1857"/>
                  <a:gd name="T70" fmla="*/ 1638 w 1638"/>
                  <a:gd name="T71" fmla="*/ 669 h 1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8" h="1857">
                    <a:moveTo>
                      <a:pt x="1638" y="599"/>
                    </a:moveTo>
                    <a:lnTo>
                      <a:pt x="1637" y="567"/>
                    </a:lnTo>
                    <a:lnTo>
                      <a:pt x="1632" y="504"/>
                    </a:lnTo>
                    <a:lnTo>
                      <a:pt x="1620" y="445"/>
                    </a:lnTo>
                    <a:lnTo>
                      <a:pt x="1602" y="387"/>
                    </a:lnTo>
                    <a:lnTo>
                      <a:pt x="1577" y="333"/>
                    </a:lnTo>
                    <a:lnTo>
                      <a:pt x="1546" y="281"/>
                    </a:lnTo>
                    <a:lnTo>
                      <a:pt x="1509" y="234"/>
                    </a:lnTo>
                    <a:lnTo>
                      <a:pt x="1465" y="190"/>
                    </a:lnTo>
                    <a:lnTo>
                      <a:pt x="1415" y="150"/>
                    </a:lnTo>
                    <a:lnTo>
                      <a:pt x="1358" y="114"/>
                    </a:lnTo>
                    <a:lnTo>
                      <a:pt x="1295" y="83"/>
                    </a:lnTo>
                    <a:lnTo>
                      <a:pt x="1224" y="56"/>
                    </a:lnTo>
                    <a:lnTo>
                      <a:pt x="1146" y="35"/>
                    </a:lnTo>
                    <a:lnTo>
                      <a:pt x="1062" y="17"/>
                    </a:lnTo>
                    <a:lnTo>
                      <a:pt x="970" y="7"/>
                    </a:lnTo>
                    <a:lnTo>
                      <a:pt x="871" y="0"/>
                    </a:lnTo>
                    <a:lnTo>
                      <a:pt x="819" y="0"/>
                    </a:lnTo>
                    <a:lnTo>
                      <a:pt x="767" y="0"/>
                    </a:lnTo>
                    <a:lnTo>
                      <a:pt x="668" y="7"/>
                    </a:lnTo>
                    <a:lnTo>
                      <a:pt x="576" y="17"/>
                    </a:lnTo>
                    <a:lnTo>
                      <a:pt x="491" y="35"/>
                    </a:lnTo>
                    <a:lnTo>
                      <a:pt x="415" y="56"/>
                    </a:lnTo>
                    <a:lnTo>
                      <a:pt x="343" y="83"/>
                    </a:lnTo>
                    <a:lnTo>
                      <a:pt x="280" y="114"/>
                    </a:lnTo>
                    <a:lnTo>
                      <a:pt x="223" y="150"/>
                    </a:lnTo>
                    <a:lnTo>
                      <a:pt x="172" y="190"/>
                    </a:lnTo>
                    <a:lnTo>
                      <a:pt x="129" y="234"/>
                    </a:lnTo>
                    <a:lnTo>
                      <a:pt x="91" y="281"/>
                    </a:lnTo>
                    <a:lnTo>
                      <a:pt x="61" y="333"/>
                    </a:lnTo>
                    <a:lnTo>
                      <a:pt x="36" y="387"/>
                    </a:lnTo>
                    <a:lnTo>
                      <a:pt x="18" y="445"/>
                    </a:lnTo>
                    <a:lnTo>
                      <a:pt x="6" y="504"/>
                    </a:lnTo>
                    <a:lnTo>
                      <a:pt x="0" y="567"/>
                    </a:lnTo>
                    <a:lnTo>
                      <a:pt x="0" y="599"/>
                    </a:lnTo>
                    <a:lnTo>
                      <a:pt x="0" y="669"/>
                    </a:lnTo>
                    <a:lnTo>
                      <a:pt x="0" y="843"/>
                    </a:lnTo>
                    <a:lnTo>
                      <a:pt x="7" y="993"/>
                    </a:lnTo>
                    <a:lnTo>
                      <a:pt x="19" y="1097"/>
                    </a:lnTo>
                    <a:lnTo>
                      <a:pt x="38" y="1202"/>
                    </a:lnTo>
                    <a:lnTo>
                      <a:pt x="63" y="1307"/>
                    </a:lnTo>
                    <a:lnTo>
                      <a:pt x="99" y="1409"/>
                    </a:lnTo>
                    <a:lnTo>
                      <a:pt x="145" y="1505"/>
                    </a:lnTo>
                    <a:lnTo>
                      <a:pt x="205" y="1595"/>
                    </a:lnTo>
                    <a:lnTo>
                      <a:pt x="278" y="1674"/>
                    </a:lnTo>
                    <a:lnTo>
                      <a:pt x="342" y="1727"/>
                    </a:lnTo>
                    <a:lnTo>
                      <a:pt x="391" y="1757"/>
                    </a:lnTo>
                    <a:lnTo>
                      <a:pt x="444" y="1784"/>
                    </a:lnTo>
                    <a:lnTo>
                      <a:pt x="501" y="1808"/>
                    </a:lnTo>
                    <a:lnTo>
                      <a:pt x="563" y="1827"/>
                    </a:lnTo>
                    <a:lnTo>
                      <a:pt x="630" y="1842"/>
                    </a:lnTo>
                    <a:lnTo>
                      <a:pt x="701" y="1852"/>
                    </a:lnTo>
                    <a:lnTo>
                      <a:pt x="779" y="1857"/>
                    </a:lnTo>
                    <a:lnTo>
                      <a:pt x="819" y="1857"/>
                    </a:lnTo>
                    <a:lnTo>
                      <a:pt x="859" y="1857"/>
                    </a:lnTo>
                    <a:lnTo>
                      <a:pt x="937" y="1852"/>
                    </a:lnTo>
                    <a:lnTo>
                      <a:pt x="1008" y="1842"/>
                    </a:lnTo>
                    <a:lnTo>
                      <a:pt x="1075" y="1827"/>
                    </a:lnTo>
                    <a:lnTo>
                      <a:pt x="1136" y="1808"/>
                    </a:lnTo>
                    <a:lnTo>
                      <a:pt x="1193" y="1784"/>
                    </a:lnTo>
                    <a:lnTo>
                      <a:pt x="1246" y="1757"/>
                    </a:lnTo>
                    <a:lnTo>
                      <a:pt x="1295" y="1727"/>
                    </a:lnTo>
                    <a:lnTo>
                      <a:pt x="1360" y="1674"/>
                    </a:lnTo>
                    <a:lnTo>
                      <a:pt x="1434" y="1595"/>
                    </a:lnTo>
                    <a:lnTo>
                      <a:pt x="1493" y="1505"/>
                    </a:lnTo>
                    <a:lnTo>
                      <a:pt x="1539" y="1409"/>
                    </a:lnTo>
                    <a:lnTo>
                      <a:pt x="1575" y="1307"/>
                    </a:lnTo>
                    <a:lnTo>
                      <a:pt x="1601" y="1202"/>
                    </a:lnTo>
                    <a:lnTo>
                      <a:pt x="1619" y="1097"/>
                    </a:lnTo>
                    <a:lnTo>
                      <a:pt x="1630" y="993"/>
                    </a:lnTo>
                    <a:lnTo>
                      <a:pt x="1638" y="843"/>
                    </a:lnTo>
                    <a:lnTo>
                      <a:pt x="1638" y="669"/>
                    </a:lnTo>
                    <a:lnTo>
                      <a:pt x="1638" y="599"/>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0" name="Freeform 10">
                <a:extLst>
                  <a:ext uri="{FF2B5EF4-FFF2-40B4-BE49-F238E27FC236}">
                    <a16:creationId xmlns:a16="http://schemas.microsoft.com/office/drawing/2014/main" id="{5DA44EFC-8245-4C84-81BB-CD753BB1D9F6}"/>
                  </a:ext>
                </a:extLst>
              </p:cNvPr>
              <p:cNvSpPr>
                <a:spLocks/>
              </p:cNvSpPr>
              <p:nvPr/>
            </p:nvSpPr>
            <p:spPr bwMode="auto">
              <a:xfrm>
                <a:off x="2506" y="3230"/>
                <a:ext cx="44" cy="48"/>
              </a:xfrm>
              <a:custGeom>
                <a:avLst/>
                <a:gdLst>
                  <a:gd name="T0" fmla="*/ 176 w 176"/>
                  <a:gd name="T1" fmla="*/ 97 h 194"/>
                  <a:gd name="T2" fmla="*/ 175 w 176"/>
                  <a:gd name="T3" fmla="*/ 117 h 194"/>
                  <a:gd name="T4" fmla="*/ 162 w 176"/>
                  <a:gd name="T5" fmla="*/ 152 h 194"/>
                  <a:gd name="T6" fmla="*/ 138 w 176"/>
                  <a:gd name="T7" fmla="*/ 178 h 194"/>
                  <a:gd name="T8" fmla="*/ 106 w 176"/>
                  <a:gd name="T9" fmla="*/ 193 h 194"/>
                  <a:gd name="T10" fmla="*/ 88 w 176"/>
                  <a:gd name="T11" fmla="*/ 194 h 194"/>
                  <a:gd name="T12" fmla="*/ 70 w 176"/>
                  <a:gd name="T13" fmla="*/ 193 h 194"/>
                  <a:gd name="T14" fmla="*/ 38 w 176"/>
                  <a:gd name="T15" fmla="*/ 178 h 194"/>
                  <a:gd name="T16" fmla="*/ 14 w 176"/>
                  <a:gd name="T17" fmla="*/ 152 h 194"/>
                  <a:gd name="T18" fmla="*/ 1 w 176"/>
                  <a:gd name="T19" fmla="*/ 117 h 194"/>
                  <a:gd name="T20" fmla="*/ 0 w 176"/>
                  <a:gd name="T21" fmla="*/ 97 h 194"/>
                  <a:gd name="T22" fmla="*/ 1 w 176"/>
                  <a:gd name="T23" fmla="*/ 78 h 194"/>
                  <a:gd name="T24" fmla="*/ 14 w 176"/>
                  <a:gd name="T25" fmla="*/ 42 h 194"/>
                  <a:gd name="T26" fmla="*/ 38 w 176"/>
                  <a:gd name="T27" fmla="*/ 17 h 194"/>
                  <a:gd name="T28" fmla="*/ 70 w 176"/>
                  <a:gd name="T29" fmla="*/ 1 h 194"/>
                  <a:gd name="T30" fmla="*/ 88 w 176"/>
                  <a:gd name="T31" fmla="*/ 0 h 194"/>
                  <a:gd name="T32" fmla="*/ 106 w 176"/>
                  <a:gd name="T33" fmla="*/ 1 h 194"/>
                  <a:gd name="T34" fmla="*/ 138 w 176"/>
                  <a:gd name="T35" fmla="*/ 17 h 194"/>
                  <a:gd name="T36" fmla="*/ 162 w 176"/>
                  <a:gd name="T37" fmla="*/ 42 h 194"/>
                  <a:gd name="T38" fmla="*/ 175 w 176"/>
                  <a:gd name="T39" fmla="*/ 78 h 194"/>
                  <a:gd name="T40" fmla="*/ 176 w 176"/>
                  <a:gd name="T41"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94">
                    <a:moveTo>
                      <a:pt x="176" y="97"/>
                    </a:moveTo>
                    <a:lnTo>
                      <a:pt x="175" y="117"/>
                    </a:lnTo>
                    <a:lnTo>
                      <a:pt x="162" y="152"/>
                    </a:lnTo>
                    <a:lnTo>
                      <a:pt x="138" y="178"/>
                    </a:lnTo>
                    <a:lnTo>
                      <a:pt x="106" y="193"/>
                    </a:lnTo>
                    <a:lnTo>
                      <a:pt x="88" y="194"/>
                    </a:lnTo>
                    <a:lnTo>
                      <a:pt x="70" y="193"/>
                    </a:lnTo>
                    <a:lnTo>
                      <a:pt x="38" y="178"/>
                    </a:lnTo>
                    <a:lnTo>
                      <a:pt x="14" y="152"/>
                    </a:lnTo>
                    <a:lnTo>
                      <a:pt x="1" y="117"/>
                    </a:lnTo>
                    <a:lnTo>
                      <a:pt x="0" y="97"/>
                    </a:lnTo>
                    <a:lnTo>
                      <a:pt x="1" y="78"/>
                    </a:lnTo>
                    <a:lnTo>
                      <a:pt x="14" y="42"/>
                    </a:lnTo>
                    <a:lnTo>
                      <a:pt x="38" y="17"/>
                    </a:lnTo>
                    <a:lnTo>
                      <a:pt x="70" y="1"/>
                    </a:lnTo>
                    <a:lnTo>
                      <a:pt x="88" y="0"/>
                    </a:lnTo>
                    <a:lnTo>
                      <a:pt x="106" y="1"/>
                    </a:lnTo>
                    <a:lnTo>
                      <a:pt x="138" y="17"/>
                    </a:lnTo>
                    <a:lnTo>
                      <a:pt x="162" y="42"/>
                    </a:lnTo>
                    <a:lnTo>
                      <a:pt x="175" y="78"/>
                    </a:lnTo>
                    <a:lnTo>
                      <a:pt x="176" y="97"/>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1" name="Freeform 11">
                <a:extLst>
                  <a:ext uri="{FF2B5EF4-FFF2-40B4-BE49-F238E27FC236}">
                    <a16:creationId xmlns:a16="http://schemas.microsoft.com/office/drawing/2014/main" id="{67FF4AD0-A3CA-40CF-BBC5-73A3C45093B2}"/>
                  </a:ext>
                </a:extLst>
              </p:cNvPr>
              <p:cNvSpPr>
                <a:spLocks/>
              </p:cNvSpPr>
              <p:nvPr/>
            </p:nvSpPr>
            <p:spPr bwMode="auto">
              <a:xfrm>
                <a:off x="2512" y="3236"/>
                <a:ext cx="13" cy="14"/>
              </a:xfrm>
              <a:custGeom>
                <a:avLst/>
                <a:gdLst>
                  <a:gd name="T0" fmla="*/ 53 w 53"/>
                  <a:gd name="T1" fmla="*/ 27 h 54"/>
                  <a:gd name="T2" fmla="*/ 51 w 53"/>
                  <a:gd name="T3" fmla="*/ 38 h 54"/>
                  <a:gd name="T4" fmla="*/ 37 w 53"/>
                  <a:gd name="T5" fmla="*/ 52 h 54"/>
                  <a:gd name="T6" fmla="*/ 26 w 53"/>
                  <a:gd name="T7" fmla="*/ 54 h 54"/>
                  <a:gd name="T8" fmla="*/ 15 w 53"/>
                  <a:gd name="T9" fmla="*/ 52 h 54"/>
                  <a:gd name="T10" fmla="*/ 1 w 53"/>
                  <a:gd name="T11" fmla="*/ 38 h 54"/>
                  <a:gd name="T12" fmla="*/ 0 w 53"/>
                  <a:gd name="T13" fmla="*/ 27 h 54"/>
                  <a:gd name="T14" fmla="*/ 1 w 53"/>
                  <a:gd name="T15" fmla="*/ 16 h 54"/>
                  <a:gd name="T16" fmla="*/ 15 w 53"/>
                  <a:gd name="T17" fmla="*/ 2 h 54"/>
                  <a:gd name="T18" fmla="*/ 26 w 53"/>
                  <a:gd name="T19" fmla="*/ 0 h 54"/>
                  <a:gd name="T20" fmla="*/ 37 w 53"/>
                  <a:gd name="T21" fmla="*/ 2 h 54"/>
                  <a:gd name="T22" fmla="*/ 51 w 53"/>
                  <a:gd name="T23" fmla="*/ 16 h 54"/>
                  <a:gd name="T24" fmla="*/ 53 w 53"/>
                  <a:gd name="T25"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53" y="27"/>
                    </a:moveTo>
                    <a:lnTo>
                      <a:pt x="51" y="38"/>
                    </a:lnTo>
                    <a:lnTo>
                      <a:pt x="37" y="52"/>
                    </a:lnTo>
                    <a:lnTo>
                      <a:pt x="26" y="54"/>
                    </a:lnTo>
                    <a:lnTo>
                      <a:pt x="15" y="52"/>
                    </a:lnTo>
                    <a:lnTo>
                      <a:pt x="1" y="38"/>
                    </a:lnTo>
                    <a:lnTo>
                      <a:pt x="0" y="27"/>
                    </a:lnTo>
                    <a:lnTo>
                      <a:pt x="1" y="16"/>
                    </a:lnTo>
                    <a:lnTo>
                      <a:pt x="15" y="2"/>
                    </a:lnTo>
                    <a:lnTo>
                      <a:pt x="26" y="0"/>
                    </a:lnTo>
                    <a:lnTo>
                      <a:pt x="37" y="2"/>
                    </a:lnTo>
                    <a:lnTo>
                      <a:pt x="51" y="16"/>
                    </a:lnTo>
                    <a:lnTo>
                      <a:pt x="5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2" name="Freeform 12">
                <a:extLst>
                  <a:ext uri="{FF2B5EF4-FFF2-40B4-BE49-F238E27FC236}">
                    <a16:creationId xmlns:a16="http://schemas.microsoft.com/office/drawing/2014/main" id="{B1EEE8C4-5B58-4AFB-A7FB-ABD8C40AED36}"/>
                  </a:ext>
                </a:extLst>
              </p:cNvPr>
              <p:cNvSpPr>
                <a:spLocks/>
              </p:cNvSpPr>
              <p:nvPr/>
            </p:nvSpPr>
            <p:spPr bwMode="auto">
              <a:xfrm>
                <a:off x="2490" y="3165"/>
                <a:ext cx="73" cy="31"/>
              </a:xfrm>
              <a:custGeom>
                <a:avLst/>
                <a:gdLst>
                  <a:gd name="T0" fmla="*/ 9 w 291"/>
                  <a:gd name="T1" fmla="*/ 115 h 126"/>
                  <a:gd name="T2" fmla="*/ 17 w 291"/>
                  <a:gd name="T3" fmla="*/ 118 h 126"/>
                  <a:gd name="T4" fmla="*/ 36 w 291"/>
                  <a:gd name="T5" fmla="*/ 117 h 126"/>
                  <a:gd name="T6" fmla="*/ 69 w 291"/>
                  <a:gd name="T7" fmla="*/ 106 h 126"/>
                  <a:gd name="T8" fmla="*/ 114 w 291"/>
                  <a:gd name="T9" fmla="*/ 95 h 126"/>
                  <a:gd name="T10" fmla="*/ 151 w 291"/>
                  <a:gd name="T11" fmla="*/ 90 h 126"/>
                  <a:gd name="T12" fmla="*/ 194 w 291"/>
                  <a:gd name="T13" fmla="*/ 96 h 126"/>
                  <a:gd name="T14" fmla="*/ 245 w 291"/>
                  <a:gd name="T15" fmla="*/ 111 h 126"/>
                  <a:gd name="T16" fmla="*/ 273 w 291"/>
                  <a:gd name="T17" fmla="*/ 125 h 126"/>
                  <a:gd name="T18" fmla="*/ 278 w 291"/>
                  <a:gd name="T19" fmla="*/ 126 h 126"/>
                  <a:gd name="T20" fmla="*/ 286 w 291"/>
                  <a:gd name="T21" fmla="*/ 118 h 126"/>
                  <a:gd name="T22" fmla="*/ 291 w 291"/>
                  <a:gd name="T23" fmla="*/ 102 h 126"/>
                  <a:gd name="T24" fmla="*/ 289 w 291"/>
                  <a:gd name="T25" fmla="*/ 79 h 126"/>
                  <a:gd name="T26" fmla="*/ 279 w 291"/>
                  <a:gd name="T27" fmla="*/ 55 h 126"/>
                  <a:gd name="T28" fmla="*/ 260 w 291"/>
                  <a:gd name="T29" fmla="*/ 31 h 126"/>
                  <a:gd name="T30" fmla="*/ 227 w 291"/>
                  <a:gd name="T31" fmla="*/ 12 h 126"/>
                  <a:gd name="T32" fmla="*/ 182 w 291"/>
                  <a:gd name="T33" fmla="*/ 1 h 126"/>
                  <a:gd name="T34" fmla="*/ 152 w 291"/>
                  <a:gd name="T35" fmla="*/ 0 h 126"/>
                  <a:gd name="T36" fmla="*/ 126 w 291"/>
                  <a:gd name="T37" fmla="*/ 0 h 126"/>
                  <a:gd name="T38" fmla="*/ 83 w 291"/>
                  <a:gd name="T39" fmla="*/ 8 h 126"/>
                  <a:gd name="T40" fmla="*/ 50 w 291"/>
                  <a:gd name="T41" fmla="*/ 23 h 126"/>
                  <a:gd name="T42" fmla="*/ 26 w 291"/>
                  <a:gd name="T43" fmla="*/ 43 h 126"/>
                  <a:gd name="T44" fmla="*/ 10 w 291"/>
                  <a:gd name="T45" fmla="*/ 63 h 126"/>
                  <a:gd name="T46" fmla="*/ 2 w 291"/>
                  <a:gd name="T47" fmla="*/ 83 h 126"/>
                  <a:gd name="T48" fmla="*/ 0 w 291"/>
                  <a:gd name="T49" fmla="*/ 100 h 126"/>
                  <a:gd name="T50" fmla="*/ 4 w 291"/>
                  <a:gd name="T51" fmla="*/ 113 h 126"/>
                  <a:gd name="T52" fmla="*/ 9 w 291"/>
                  <a:gd name="T53" fmla="*/ 11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126">
                    <a:moveTo>
                      <a:pt x="9" y="115"/>
                    </a:moveTo>
                    <a:lnTo>
                      <a:pt x="17" y="118"/>
                    </a:lnTo>
                    <a:lnTo>
                      <a:pt x="36" y="117"/>
                    </a:lnTo>
                    <a:lnTo>
                      <a:pt x="69" y="106"/>
                    </a:lnTo>
                    <a:lnTo>
                      <a:pt x="114" y="95"/>
                    </a:lnTo>
                    <a:lnTo>
                      <a:pt x="151" y="90"/>
                    </a:lnTo>
                    <a:lnTo>
                      <a:pt x="194" y="96"/>
                    </a:lnTo>
                    <a:lnTo>
                      <a:pt x="245" y="111"/>
                    </a:lnTo>
                    <a:lnTo>
                      <a:pt x="273" y="125"/>
                    </a:lnTo>
                    <a:lnTo>
                      <a:pt x="278" y="126"/>
                    </a:lnTo>
                    <a:lnTo>
                      <a:pt x="286" y="118"/>
                    </a:lnTo>
                    <a:lnTo>
                      <a:pt x="291" y="102"/>
                    </a:lnTo>
                    <a:lnTo>
                      <a:pt x="289" y="79"/>
                    </a:lnTo>
                    <a:lnTo>
                      <a:pt x="279" y="55"/>
                    </a:lnTo>
                    <a:lnTo>
                      <a:pt x="260" y="31"/>
                    </a:lnTo>
                    <a:lnTo>
                      <a:pt x="227" y="12"/>
                    </a:lnTo>
                    <a:lnTo>
                      <a:pt x="182" y="1"/>
                    </a:lnTo>
                    <a:lnTo>
                      <a:pt x="152" y="0"/>
                    </a:lnTo>
                    <a:lnTo>
                      <a:pt x="126" y="0"/>
                    </a:lnTo>
                    <a:lnTo>
                      <a:pt x="83" y="8"/>
                    </a:lnTo>
                    <a:lnTo>
                      <a:pt x="50" y="23"/>
                    </a:lnTo>
                    <a:lnTo>
                      <a:pt x="26" y="43"/>
                    </a:lnTo>
                    <a:lnTo>
                      <a:pt x="10" y="63"/>
                    </a:lnTo>
                    <a:lnTo>
                      <a:pt x="2" y="83"/>
                    </a:lnTo>
                    <a:lnTo>
                      <a:pt x="0" y="100"/>
                    </a:lnTo>
                    <a:lnTo>
                      <a:pt x="4" y="113"/>
                    </a:lnTo>
                    <a:lnTo>
                      <a:pt x="9" y="115"/>
                    </a:lnTo>
                    <a:close/>
                  </a:path>
                </a:pathLst>
              </a:custGeom>
              <a:solidFill>
                <a:srgbClr val="5136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3" name="Freeform 13">
                <a:extLst>
                  <a:ext uri="{FF2B5EF4-FFF2-40B4-BE49-F238E27FC236}">
                    <a16:creationId xmlns:a16="http://schemas.microsoft.com/office/drawing/2014/main" id="{EA173CDE-B380-45F8-8D2B-E53B59A7B228}"/>
                  </a:ext>
                </a:extLst>
              </p:cNvPr>
              <p:cNvSpPr>
                <a:spLocks/>
              </p:cNvSpPr>
              <p:nvPr/>
            </p:nvSpPr>
            <p:spPr bwMode="auto">
              <a:xfrm>
                <a:off x="2708" y="3230"/>
                <a:ext cx="44" cy="48"/>
              </a:xfrm>
              <a:custGeom>
                <a:avLst/>
                <a:gdLst>
                  <a:gd name="T0" fmla="*/ 176 w 176"/>
                  <a:gd name="T1" fmla="*/ 97 h 194"/>
                  <a:gd name="T2" fmla="*/ 175 w 176"/>
                  <a:gd name="T3" fmla="*/ 117 h 194"/>
                  <a:gd name="T4" fmla="*/ 162 w 176"/>
                  <a:gd name="T5" fmla="*/ 152 h 194"/>
                  <a:gd name="T6" fmla="*/ 138 w 176"/>
                  <a:gd name="T7" fmla="*/ 178 h 194"/>
                  <a:gd name="T8" fmla="*/ 106 w 176"/>
                  <a:gd name="T9" fmla="*/ 193 h 194"/>
                  <a:gd name="T10" fmla="*/ 88 w 176"/>
                  <a:gd name="T11" fmla="*/ 194 h 194"/>
                  <a:gd name="T12" fmla="*/ 70 w 176"/>
                  <a:gd name="T13" fmla="*/ 193 h 194"/>
                  <a:gd name="T14" fmla="*/ 38 w 176"/>
                  <a:gd name="T15" fmla="*/ 178 h 194"/>
                  <a:gd name="T16" fmla="*/ 14 w 176"/>
                  <a:gd name="T17" fmla="*/ 152 h 194"/>
                  <a:gd name="T18" fmla="*/ 1 w 176"/>
                  <a:gd name="T19" fmla="*/ 117 h 194"/>
                  <a:gd name="T20" fmla="*/ 0 w 176"/>
                  <a:gd name="T21" fmla="*/ 97 h 194"/>
                  <a:gd name="T22" fmla="*/ 1 w 176"/>
                  <a:gd name="T23" fmla="*/ 78 h 194"/>
                  <a:gd name="T24" fmla="*/ 14 w 176"/>
                  <a:gd name="T25" fmla="*/ 42 h 194"/>
                  <a:gd name="T26" fmla="*/ 38 w 176"/>
                  <a:gd name="T27" fmla="*/ 17 h 194"/>
                  <a:gd name="T28" fmla="*/ 70 w 176"/>
                  <a:gd name="T29" fmla="*/ 1 h 194"/>
                  <a:gd name="T30" fmla="*/ 88 w 176"/>
                  <a:gd name="T31" fmla="*/ 0 h 194"/>
                  <a:gd name="T32" fmla="*/ 106 w 176"/>
                  <a:gd name="T33" fmla="*/ 1 h 194"/>
                  <a:gd name="T34" fmla="*/ 138 w 176"/>
                  <a:gd name="T35" fmla="*/ 17 h 194"/>
                  <a:gd name="T36" fmla="*/ 162 w 176"/>
                  <a:gd name="T37" fmla="*/ 42 h 194"/>
                  <a:gd name="T38" fmla="*/ 175 w 176"/>
                  <a:gd name="T39" fmla="*/ 78 h 194"/>
                  <a:gd name="T40" fmla="*/ 176 w 176"/>
                  <a:gd name="T41"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94">
                    <a:moveTo>
                      <a:pt x="176" y="97"/>
                    </a:moveTo>
                    <a:lnTo>
                      <a:pt x="175" y="117"/>
                    </a:lnTo>
                    <a:lnTo>
                      <a:pt x="162" y="152"/>
                    </a:lnTo>
                    <a:lnTo>
                      <a:pt x="138" y="178"/>
                    </a:lnTo>
                    <a:lnTo>
                      <a:pt x="106" y="193"/>
                    </a:lnTo>
                    <a:lnTo>
                      <a:pt x="88" y="194"/>
                    </a:lnTo>
                    <a:lnTo>
                      <a:pt x="70" y="193"/>
                    </a:lnTo>
                    <a:lnTo>
                      <a:pt x="38" y="178"/>
                    </a:lnTo>
                    <a:lnTo>
                      <a:pt x="14" y="152"/>
                    </a:lnTo>
                    <a:lnTo>
                      <a:pt x="1" y="117"/>
                    </a:lnTo>
                    <a:lnTo>
                      <a:pt x="0" y="97"/>
                    </a:lnTo>
                    <a:lnTo>
                      <a:pt x="1" y="78"/>
                    </a:lnTo>
                    <a:lnTo>
                      <a:pt x="14" y="42"/>
                    </a:lnTo>
                    <a:lnTo>
                      <a:pt x="38" y="17"/>
                    </a:lnTo>
                    <a:lnTo>
                      <a:pt x="70" y="1"/>
                    </a:lnTo>
                    <a:lnTo>
                      <a:pt x="88" y="0"/>
                    </a:lnTo>
                    <a:lnTo>
                      <a:pt x="106" y="1"/>
                    </a:lnTo>
                    <a:lnTo>
                      <a:pt x="138" y="17"/>
                    </a:lnTo>
                    <a:lnTo>
                      <a:pt x="162" y="42"/>
                    </a:lnTo>
                    <a:lnTo>
                      <a:pt x="175" y="78"/>
                    </a:lnTo>
                    <a:lnTo>
                      <a:pt x="176" y="97"/>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4" name="Freeform 14">
                <a:extLst>
                  <a:ext uri="{FF2B5EF4-FFF2-40B4-BE49-F238E27FC236}">
                    <a16:creationId xmlns:a16="http://schemas.microsoft.com/office/drawing/2014/main" id="{42076C7C-6EB6-4056-8C0D-A5351A74CFC1}"/>
                  </a:ext>
                </a:extLst>
              </p:cNvPr>
              <p:cNvSpPr>
                <a:spLocks/>
              </p:cNvSpPr>
              <p:nvPr/>
            </p:nvSpPr>
            <p:spPr bwMode="auto">
              <a:xfrm>
                <a:off x="2714" y="3236"/>
                <a:ext cx="13" cy="14"/>
              </a:xfrm>
              <a:custGeom>
                <a:avLst/>
                <a:gdLst>
                  <a:gd name="T0" fmla="*/ 54 w 54"/>
                  <a:gd name="T1" fmla="*/ 27 h 54"/>
                  <a:gd name="T2" fmla="*/ 52 w 54"/>
                  <a:gd name="T3" fmla="*/ 38 h 54"/>
                  <a:gd name="T4" fmla="*/ 38 w 54"/>
                  <a:gd name="T5" fmla="*/ 52 h 54"/>
                  <a:gd name="T6" fmla="*/ 27 w 54"/>
                  <a:gd name="T7" fmla="*/ 54 h 54"/>
                  <a:gd name="T8" fmla="*/ 16 w 54"/>
                  <a:gd name="T9" fmla="*/ 52 h 54"/>
                  <a:gd name="T10" fmla="*/ 2 w 54"/>
                  <a:gd name="T11" fmla="*/ 38 h 54"/>
                  <a:gd name="T12" fmla="*/ 0 w 54"/>
                  <a:gd name="T13" fmla="*/ 27 h 54"/>
                  <a:gd name="T14" fmla="*/ 2 w 54"/>
                  <a:gd name="T15" fmla="*/ 16 h 54"/>
                  <a:gd name="T16" fmla="*/ 16 w 54"/>
                  <a:gd name="T17" fmla="*/ 2 h 54"/>
                  <a:gd name="T18" fmla="*/ 27 w 54"/>
                  <a:gd name="T19" fmla="*/ 0 h 54"/>
                  <a:gd name="T20" fmla="*/ 38 w 54"/>
                  <a:gd name="T21" fmla="*/ 2 h 54"/>
                  <a:gd name="T22" fmla="*/ 52 w 54"/>
                  <a:gd name="T23" fmla="*/ 16 h 54"/>
                  <a:gd name="T24" fmla="*/ 54 w 54"/>
                  <a:gd name="T25"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54">
                    <a:moveTo>
                      <a:pt x="54" y="27"/>
                    </a:moveTo>
                    <a:lnTo>
                      <a:pt x="52" y="38"/>
                    </a:lnTo>
                    <a:lnTo>
                      <a:pt x="38" y="52"/>
                    </a:lnTo>
                    <a:lnTo>
                      <a:pt x="27" y="54"/>
                    </a:lnTo>
                    <a:lnTo>
                      <a:pt x="16" y="52"/>
                    </a:lnTo>
                    <a:lnTo>
                      <a:pt x="2" y="38"/>
                    </a:lnTo>
                    <a:lnTo>
                      <a:pt x="0" y="27"/>
                    </a:lnTo>
                    <a:lnTo>
                      <a:pt x="2" y="16"/>
                    </a:lnTo>
                    <a:lnTo>
                      <a:pt x="16" y="2"/>
                    </a:lnTo>
                    <a:lnTo>
                      <a:pt x="27" y="0"/>
                    </a:lnTo>
                    <a:lnTo>
                      <a:pt x="38" y="2"/>
                    </a:lnTo>
                    <a:lnTo>
                      <a:pt x="52" y="16"/>
                    </a:lnTo>
                    <a:lnTo>
                      <a:pt x="5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5" name="Freeform 15">
                <a:extLst>
                  <a:ext uri="{FF2B5EF4-FFF2-40B4-BE49-F238E27FC236}">
                    <a16:creationId xmlns:a16="http://schemas.microsoft.com/office/drawing/2014/main" id="{7DAFB4AB-DAEC-4CB1-97AF-FC99DE2F43D7}"/>
                  </a:ext>
                </a:extLst>
              </p:cNvPr>
              <p:cNvSpPr>
                <a:spLocks/>
              </p:cNvSpPr>
              <p:nvPr/>
            </p:nvSpPr>
            <p:spPr bwMode="auto">
              <a:xfrm>
                <a:off x="2692" y="3165"/>
                <a:ext cx="73" cy="31"/>
              </a:xfrm>
              <a:custGeom>
                <a:avLst/>
                <a:gdLst>
                  <a:gd name="T0" fmla="*/ 281 w 290"/>
                  <a:gd name="T1" fmla="*/ 115 h 126"/>
                  <a:gd name="T2" fmla="*/ 274 w 290"/>
                  <a:gd name="T3" fmla="*/ 118 h 126"/>
                  <a:gd name="T4" fmla="*/ 255 w 290"/>
                  <a:gd name="T5" fmla="*/ 117 h 126"/>
                  <a:gd name="T6" fmla="*/ 221 w 290"/>
                  <a:gd name="T7" fmla="*/ 106 h 126"/>
                  <a:gd name="T8" fmla="*/ 176 w 290"/>
                  <a:gd name="T9" fmla="*/ 95 h 126"/>
                  <a:gd name="T10" fmla="*/ 139 w 290"/>
                  <a:gd name="T11" fmla="*/ 90 h 126"/>
                  <a:gd name="T12" fmla="*/ 97 w 290"/>
                  <a:gd name="T13" fmla="*/ 96 h 126"/>
                  <a:gd name="T14" fmla="*/ 46 w 290"/>
                  <a:gd name="T15" fmla="*/ 111 h 126"/>
                  <a:gd name="T16" fmla="*/ 18 w 290"/>
                  <a:gd name="T17" fmla="*/ 125 h 126"/>
                  <a:gd name="T18" fmla="*/ 13 w 290"/>
                  <a:gd name="T19" fmla="*/ 126 h 126"/>
                  <a:gd name="T20" fmla="*/ 4 w 290"/>
                  <a:gd name="T21" fmla="*/ 118 h 126"/>
                  <a:gd name="T22" fmla="*/ 0 w 290"/>
                  <a:gd name="T23" fmla="*/ 102 h 126"/>
                  <a:gd name="T24" fmla="*/ 2 w 290"/>
                  <a:gd name="T25" fmla="*/ 79 h 126"/>
                  <a:gd name="T26" fmla="*/ 12 w 290"/>
                  <a:gd name="T27" fmla="*/ 55 h 126"/>
                  <a:gd name="T28" fmla="*/ 31 w 290"/>
                  <a:gd name="T29" fmla="*/ 31 h 126"/>
                  <a:gd name="T30" fmla="*/ 64 w 290"/>
                  <a:gd name="T31" fmla="*/ 12 h 126"/>
                  <a:gd name="T32" fmla="*/ 109 w 290"/>
                  <a:gd name="T33" fmla="*/ 1 h 126"/>
                  <a:gd name="T34" fmla="*/ 139 w 290"/>
                  <a:gd name="T35" fmla="*/ 0 h 126"/>
                  <a:gd name="T36" fmla="*/ 165 w 290"/>
                  <a:gd name="T37" fmla="*/ 0 h 126"/>
                  <a:gd name="T38" fmla="*/ 208 w 290"/>
                  <a:gd name="T39" fmla="*/ 8 h 126"/>
                  <a:gd name="T40" fmla="*/ 240 w 290"/>
                  <a:gd name="T41" fmla="*/ 23 h 126"/>
                  <a:gd name="T42" fmla="*/ 265 w 290"/>
                  <a:gd name="T43" fmla="*/ 43 h 126"/>
                  <a:gd name="T44" fmla="*/ 280 w 290"/>
                  <a:gd name="T45" fmla="*/ 63 h 126"/>
                  <a:gd name="T46" fmla="*/ 289 w 290"/>
                  <a:gd name="T47" fmla="*/ 83 h 126"/>
                  <a:gd name="T48" fmla="*/ 290 w 290"/>
                  <a:gd name="T49" fmla="*/ 100 h 126"/>
                  <a:gd name="T50" fmla="*/ 286 w 290"/>
                  <a:gd name="T51" fmla="*/ 113 h 126"/>
                  <a:gd name="T52" fmla="*/ 281 w 290"/>
                  <a:gd name="T53" fmla="*/ 11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0" h="126">
                    <a:moveTo>
                      <a:pt x="281" y="115"/>
                    </a:moveTo>
                    <a:lnTo>
                      <a:pt x="274" y="118"/>
                    </a:lnTo>
                    <a:lnTo>
                      <a:pt x="255" y="117"/>
                    </a:lnTo>
                    <a:lnTo>
                      <a:pt x="221" y="106"/>
                    </a:lnTo>
                    <a:lnTo>
                      <a:pt x="176" y="95"/>
                    </a:lnTo>
                    <a:lnTo>
                      <a:pt x="139" y="90"/>
                    </a:lnTo>
                    <a:lnTo>
                      <a:pt x="97" y="96"/>
                    </a:lnTo>
                    <a:lnTo>
                      <a:pt x="46" y="111"/>
                    </a:lnTo>
                    <a:lnTo>
                      <a:pt x="18" y="125"/>
                    </a:lnTo>
                    <a:lnTo>
                      <a:pt x="13" y="126"/>
                    </a:lnTo>
                    <a:lnTo>
                      <a:pt x="4" y="118"/>
                    </a:lnTo>
                    <a:lnTo>
                      <a:pt x="0" y="102"/>
                    </a:lnTo>
                    <a:lnTo>
                      <a:pt x="2" y="79"/>
                    </a:lnTo>
                    <a:lnTo>
                      <a:pt x="12" y="55"/>
                    </a:lnTo>
                    <a:lnTo>
                      <a:pt x="31" y="31"/>
                    </a:lnTo>
                    <a:lnTo>
                      <a:pt x="64" y="12"/>
                    </a:lnTo>
                    <a:lnTo>
                      <a:pt x="109" y="1"/>
                    </a:lnTo>
                    <a:lnTo>
                      <a:pt x="139" y="0"/>
                    </a:lnTo>
                    <a:lnTo>
                      <a:pt x="165" y="0"/>
                    </a:lnTo>
                    <a:lnTo>
                      <a:pt x="208" y="8"/>
                    </a:lnTo>
                    <a:lnTo>
                      <a:pt x="240" y="23"/>
                    </a:lnTo>
                    <a:lnTo>
                      <a:pt x="265" y="43"/>
                    </a:lnTo>
                    <a:lnTo>
                      <a:pt x="280" y="63"/>
                    </a:lnTo>
                    <a:lnTo>
                      <a:pt x="289" y="83"/>
                    </a:lnTo>
                    <a:lnTo>
                      <a:pt x="290" y="100"/>
                    </a:lnTo>
                    <a:lnTo>
                      <a:pt x="286" y="113"/>
                    </a:lnTo>
                    <a:lnTo>
                      <a:pt x="281" y="115"/>
                    </a:lnTo>
                    <a:close/>
                  </a:path>
                </a:pathLst>
              </a:custGeom>
              <a:solidFill>
                <a:srgbClr val="5136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6" name="Freeform 16">
                <a:extLst>
                  <a:ext uri="{FF2B5EF4-FFF2-40B4-BE49-F238E27FC236}">
                    <a16:creationId xmlns:a16="http://schemas.microsoft.com/office/drawing/2014/main" id="{A34311F1-F374-4FA4-B8ED-EEE334CA50F4}"/>
                  </a:ext>
                </a:extLst>
              </p:cNvPr>
              <p:cNvSpPr>
                <a:spLocks/>
              </p:cNvSpPr>
              <p:nvPr/>
            </p:nvSpPr>
            <p:spPr bwMode="auto">
              <a:xfrm>
                <a:off x="2592" y="3328"/>
                <a:ext cx="71" cy="26"/>
              </a:xfrm>
              <a:custGeom>
                <a:avLst/>
                <a:gdLst>
                  <a:gd name="T0" fmla="*/ 141 w 282"/>
                  <a:gd name="T1" fmla="*/ 43 h 101"/>
                  <a:gd name="T2" fmla="*/ 109 w 282"/>
                  <a:gd name="T3" fmla="*/ 41 h 101"/>
                  <a:gd name="T4" fmla="*/ 58 w 282"/>
                  <a:gd name="T5" fmla="*/ 23 h 101"/>
                  <a:gd name="T6" fmla="*/ 21 w 282"/>
                  <a:gd name="T7" fmla="*/ 5 h 101"/>
                  <a:gd name="T8" fmla="*/ 6 w 282"/>
                  <a:gd name="T9" fmla="*/ 0 h 101"/>
                  <a:gd name="T10" fmla="*/ 0 w 282"/>
                  <a:gd name="T11" fmla="*/ 4 h 101"/>
                  <a:gd name="T12" fmla="*/ 0 w 282"/>
                  <a:gd name="T13" fmla="*/ 9 h 101"/>
                  <a:gd name="T14" fmla="*/ 2 w 282"/>
                  <a:gd name="T15" fmla="*/ 21 h 101"/>
                  <a:gd name="T16" fmla="*/ 13 w 282"/>
                  <a:gd name="T17" fmla="*/ 53 h 101"/>
                  <a:gd name="T18" fmla="*/ 36 w 282"/>
                  <a:gd name="T19" fmla="*/ 74 h 101"/>
                  <a:gd name="T20" fmla="*/ 58 w 282"/>
                  <a:gd name="T21" fmla="*/ 86 h 101"/>
                  <a:gd name="T22" fmla="*/ 85 w 282"/>
                  <a:gd name="T23" fmla="*/ 96 h 101"/>
                  <a:gd name="T24" fmla="*/ 120 w 282"/>
                  <a:gd name="T25" fmla="*/ 100 h 101"/>
                  <a:gd name="T26" fmla="*/ 141 w 282"/>
                  <a:gd name="T27" fmla="*/ 101 h 101"/>
                  <a:gd name="T28" fmla="*/ 162 w 282"/>
                  <a:gd name="T29" fmla="*/ 100 h 101"/>
                  <a:gd name="T30" fmla="*/ 197 w 282"/>
                  <a:gd name="T31" fmla="*/ 96 h 101"/>
                  <a:gd name="T32" fmla="*/ 225 w 282"/>
                  <a:gd name="T33" fmla="*/ 86 h 101"/>
                  <a:gd name="T34" fmla="*/ 246 w 282"/>
                  <a:gd name="T35" fmla="*/ 74 h 101"/>
                  <a:gd name="T36" fmla="*/ 268 w 282"/>
                  <a:gd name="T37" fmla="*/ 53 h 101"/>
                  <a:gd name="T38" fmla="*/ 281 w 282"/>
                  <a:gd name="T39" fmla="*/ 21 h 101"/>
                  <a:gd name="T40" fmla="*/ 282 w 282"/>
                  <a:gd name="T41" fmla="*/ 9 h 101"/>
                  <a:gd name="T42" fmla="*/ 281 w 282"/>
                  <a:gd name="T43" fmla="*/ 4 h 101"/>
                  <a:gd name="T44" fmla="*/ 276 w 282"/>
                  <a:gd name="T45" fmla="*/ 0 h 101"/>
                  <a:gd name="T46" fmla="*/ 261 w 282"/>
                  <a:gd name="T47" fmla="*/ 5 h 101"/>
                  <a:gd name="T48" fmla="*/ 225 w 282"/>
                  <a:gd name="T49" fmla="*/ 23 h 101"/>
                  <a:gd name="T50" fmla="*/ 173 w 282"/>
                  <a:gd name="T51" fmla="*/ 41 h 101"/>
                  <a:gd name="T52" fmla="*/ 141 w 282"/>
                  <a:gd name="T53"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2" h="101">
                    <a:moveTo>
                      <a:pt x="141" y="43"/>
                    </a:moveTo>
                    <a:lnTo>
                      <a:pt x="109" y="41"/>
                    </a:lnTo>
                    <a:lnTo>
                      <a:pt x="58" y="23"/>
                    </a:lnTo>
                    <a:lnTo>
                      <a:pt x="21" y="5"/>
                    </a:lnTo>
                    <a:lnTo>
                      <a:pt x="6" y="0"/>
                    </a:lnTo>
                    <a:lnTo>
                      <a:pt x="0" y="4"/>
                    </a:lnTo>
                    <a:lnTo>
                      <a:pt x="0" y="9"/>
                    </a:lnTo>
                    <a:lnTo>
                      <a:pt x="2" y="21"/>
                    </a:lnTo>
                    <a:lnTo>
                      <a:pt x="13" y="53"/>
                    </a:lnTo>
                    <a:lnTo>
                      <a:pt x="36" y="74"/>
                    </a:lnTo>
                    <a:lnTo>
                      <a:pt x="58" y="86"/>
                    </a:lnTo>
                    <a:lnTo>
                      <a:pt x="85" y="96"/>
                    </a:lnTo>
                    <a:lnTo>
                      <a:pt x="120" y="100"/>
                    </a:lnTo>
                    <a:lnTo>
                      <a:pt x="141" y="101"/>
                    </a:lnTo>
                    <a:lnTo>
                      <a:pt x="162" y="100"/>
                    </a:lnTo>
                    <a:lnTo>
                      <a:pt x="197" y="96"/>
                    </a:lnTo>
                    <a:lnTo>
                      <a:pt x="225" y="86"/>
                    </a:lnTo>
                    <a:lnTo>
                      <a:pt x="246" y="74"/>
                    </a:lnTo>
                    <a:lnTo>
                      <a:pt x="268" y="53"/>
                    </a:lnTo>
                    <a:lnTo>
                      <a:pt x="281" y="21"/>
                    </a:lnTo>
                    <a:lnTo>
                      <a:pt x="282" y="9"/>
                    </a:lnTo>
                    <a:lnTo>
                      <a:pt x="281" y="4"/>
                    </a:lnTo>
                    <a:lnTo>
                      <a:pt x="276" y="0"/>
                    </a:lnTo>
                    <a:lnTo>
                      <a:pt x="261" y="5"/>
                    </a:lnTo>
                    <a:lnTo>
                      <a:pt x="225" y="23"/>
                    </a:lnTo>
                    <a:lnTo>
                      <a:pt x="173" y="41"/>
                    </a:lnTo>
                    <a:lnTo>
                      <a:pt x="141" y="43"/>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7" name="Freeform 17">
                <a:extLst>
                  <a:ext uri="{FF2B5EF4-FFF2-40B4-BE49-F238E27FC236}">
                    <a16:creationId xmlns:a16="http://schemas.microsoft.com/office/drawing/2014/main" id="{4278B6BC-0E09-45FB-82DD-DE50BFE8208A}"/>
                  </a:ext>
                </a:extLst>
              </p:cNvPr>
              <p:cNvSpPr>
                <a:spLocks/>
              </p:cNvSpPr>
              <p:nvPr/>
            </p:nvSpPr>
            <p:spPr bwMode="auto">
              <a:xfrm>
                <a:off x="2615" y="3408"/>
                <a:ext cx="25" cy="9"/>
              </a:xfrm>
              <a:custGeom>
                <a:avLst/>
                <a:gdLst>
                  <a:gd name="T0" fmla="*/ 49 w 97"/>
                  <a:gd name="T1" fmla="*/ 14 h 34"/>
                  <a:gd name="T2" fmla="*/ 28 w 97"/>
                  <a:gd name="T3" fmla="*/ 12 h 34"/>
                  <a:gd name="T4" fmla="*/ 8 w 97"/>
                  <a:gd name="T5" fmla="*/ 1 h 34"/>
                  <a:gd name="T6" fmla="*/ 1 w 97"/>
                  <a:gd name="T7" fmla="*/ 0 h 34"/>
                  <a:gd name="T8" fmla="*/ 0 w 97"/>
                  <a:gd name="T9" fmla="*/ 2 h 34"/>
                  <a:gd name="T10" fmla="*/ 1 w 97"/>
                  <a:gd name="T11" fmla="*/ 12 h 34"/>
                  <a:gd name="T12" fmla="*/ 16 w 97"/>
                  <a:gd name="T13" fmla="*/ 27 h 34"/>
                  <a:gd name="T14" fmla="*/ 35 w 97"/>
                  <a:gd name="T15" fmla="*/ 33 h 34"/>
                  <a:gd name="T16" fmla="*/ 49 w 97"/>
                  <a:gd name="T17" fmla="*/ 34 h 34"/>
                  <a:gd name="T18" fmla="*/ 63 w 97"/>
                  <a:gd name="T19" fmla="*/ 33 h 34"/>
                  <a:gd name="T20" fmla="*/ 82 w 97"/>
                  <a:gd name="T21" fmla="*/ 27 h 34"/>
                  <a:gd name="T22" fmla="*/ 96 w 97"/>
                  <a:gd name="T23" fmla="*/ 12 h 34"/>
                  <a:gd name="T24" fmla="*/ 97 w 97"/>
                  <a:gd name="T25" fmla="*/ 2 h 34"/>
                  <a:gd name="T26" fmla="*/ 97 w 97"/>
                  <a:gd name="T27" fmla="*/ 0 h 34"/>
                  <a:gd name="T28" fmla="*/ 91 w 97"/>
                  <a:gd name="T29" fmla="*/ 1 h 34"/>
                  <a:gd name="T30" fmla="*/ 70 w 97"/>
                  <a:gd name="T31" fmla="*/ 12 h 34"/>
                  <a:gd name="T32" fmla="*/ 49 w 97"/>
                  <a:gd name="T33"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 h="34">
                    <a:moveTo>
                      <a:pt x="49" y="14"/>
                    </a:moveTo>
                    <a:lnTo>
                      <a:pt x="28" y="12"/>
                    </a:lnTo>
                    <a:lnTo>
                      <a:pt x="8" y="1"/>
                    </a:lnTo>
                    <a:lnTo>
                      <a:pt x="1" y="0"/>
                    </a:lnTo>
                    <a:lnTo>
                      <a:pt x="0" y="2"/>
                    </a:lnTo>
                    <a:lnTo>
                      <a:pt x="1" y="12"/>
                    </a:lnTo>
                    <a:lnTo>
                      <a:pt x="16" y="27"/>
                    </a:lnTo>
                    <a:lnTo>
                      <a:pt x="35" y="33"/>
                    </a:lnTo>
                    <a:lnTo>
                      <a:pt x="49" y="34"/>
                    </a:lnTo>
                    <a:lnTo>
                      <a:pt x="63" y="33"/>
                    </a:lnTo>
                    <a:lnTo>
                      <a:pt x="82" y="27"/>
                    </a:lnTo>
                    <a:lnTo>
                      <a:pt x="96" y="12"/>
                    </a:lnTo>
                    <a:lnTo>
                      <a:pt x="97" y="2"/>
                    </a:lnTo>
                    <a:lnTo>
                      <a:pt x="97" y="0"/>
                    </a:lnTo>
                    <a:lnTo>
                      <a:pt x="91" y="1"/>
                    </a:lnTo>
                    <a:lnTo>
                      <a:pt x="70" y="12"/>
                    </a:lnTo>
                    <a:lnTo>
                      <a:pt x="49" y="14"/>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8" name="Freeform 18">
                <a:extLst>
                  <a:ext uri="{FF2B5EF4-FFF2-40B4-BE49-F238E27FC236}">
                    <a16:creationId xmlns:a16="http://schemas.microsoft.com/office/drawing/2014/main" id="{B81075D4-C422-4F93-A86E-DE6A2ED48977}"/>
                  </a:ext>
                </a:extLst>
              </p:cNvPr>
              <p:cNvSpPr>
                <a:spLocks/>
              </p:cNvSpPr>
              <p:nvPr/>
            </p:nvSpPr>
            <p:spPr bwMode="auto">
              <a:xfrm>
                <a:off x="2572" y="3380"/>
                <a:ext cx="111" cy="19"/>
              </a:xfrm>
              <a:custGeom>
                <a:avLst/>
                <a:gdLst>
                  <a:gd name="T0" fmla="*/ 222 w 445"/>
                  <a:gd name="T1" fmla="*/ 45 h 74"/>
                  <a:gd name="T2" fmla="*/ 172 w 445"/>
                  <a:gd name="T3" fmla="*/ 44 h 74"/>
                  <a:gd name="T4" fmla="*/ 89 w 445"/>
                  <a:gd name="T5" fmla="*/ 29 h 74"/>
                  <a:gd name="T6" fmla="*/ 32 w 445"/>
                  <a:gd name="T7" fmla="*/ 9 h 74"/>
                  <a:gd name="T8" fmla="*/ 2 w 445"/>
                  <a:gd name="T9" fmla="*/ 0 h 74"/>
                  <a:gd name="T10" fmla="*/ 0 w 445"/>
                  <a:gd name="T11" fmla="*/ 3 h 74"/>
                  <a:gd name="T12" fmla="*/ 1 w 445"/>
                  <a:gd name="T13" fmla="*/ 9 h 74"/>
                  <a:gd name="T14" fmla="*/ 20 w 445"/>
                  <a:gd name="T15" fmla="*/ 32 h 74"/>
                  <a:gd name="T16" fmla="*/ 70 w 445"/>
                  <a:gd name="T17" fmla="*/ 56 h 74"/>
                  <a:gd name="T18" fmla="*/ 133 w 445"/>
                  <a:gd name="T19" fmla="*/ 69 h 74"/>
                  <a:gd name="T20" fmla="*/ 189 w 445"/>
                  <a:gd name="T21" fmla="*/ 73 h 74"/>
                  <a:gd name="T22" fmla="*/ 222 w 445"/>
                  <a:gd name="T23" fmla="*/ 74 h 74"/>
                  <a:gd name="T24" fmla="*/ 255 w 445"/>
                  <a:gd name="T25" fmla="*/ 73 h 74"/>
                  <a:gd name="T26" fmla="*/ 311 w 445"/>
                  <a:gd name="T27" fmla="*/ 69 h 74"/>
                  <a:gd name="T28" fmla="*/ 375 w 445"/>
                  <a:gd name="T29" fmla="*/ 56 h 74"/>
                  <a:gd name="T30" fmla="*/ 423 w 445"/>
                  <a:gd name="T31" fmla="*/ 32 h 74"/>
                  <a:gd name="T32" fmla="*/ 443 w 445"/>
                  <a:gd name="T33" fmla="*/ 9 h 74"/>
                  <a:gd name="T34" fmla="*/ 445 w 445"/>
                  <a:gd name="T35" fmla="*/ 3 h 74"/>
                  <a:gd name="T36" fmla="*/ 441 w 445"/>
                  <a:gd name="T37" fmla="*/ 0 h 74"/>
                  <a:gd name="T38" fmla="*/ 412 w 445"/>
                  <a:gd name="T39" fmla="*/ 9 h 74"/>
                  <a:gd name="T40" fmla="*/ 354 w 445"/>
                  <a:gd name="T41" fmla="*/ 29 h 74"/>
                  <a:gd name="T42" fmla="*/ 272 w 445"/>
                  <a:gd name="T43" fmla="*/ 44 h 74"/>
                  <a:gd name="T44" fmla="*/ 222 w 445"/>
                  <a:gd name="T45" fmla="*/ 4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74">
                    <a:moveTo>
                      <a:pt x="222" y="45"/>
                    </a:moveTo>
                    <a:lnTo>
                      <a:pt x="172" y="44"/>
                    </a:lnTo>
                    <a:lnTo>
                      <a:pt x="89" y="29"/>
                    </a:lnTo>
                    <a:lnTo>
                      <a:pt x="32" y="9"/>
                    </a:lnTo>
                    <a:lnTo>
                      <a:pt x="2" y="0"/>
                    </a:lnTo>
                    <a:lnTo>
                      <a:pt x="0" y="3"/>
                    </a:lnTo>
                    <a:lnTo>
                      <a:pt x="1" y="9"/>
                    </a:lnTo>
                    <a:lnTo>
                      <a:pt x="20" y="32"/>
                    </a:lnTo>
                    <a:lnTo>
                      <a:pt x="70" y="56"/>
                    </a:lnTo>
                    <a:lnTo>
                      <a:pt x="133" y="69"/>
                    </a:lnTo>
                    <a:lnTo>
                      <a:pt x="189" y="73"/>
                    </a:lnTo>
                    <a:lnTo>
                      <a:pt x="222" y="74"/>
                    </a:lnTo>
                    <a:lnTo>
                      <a:pt x="255" y="73"/>
                    </a:lnTo>
                    <a:lnTo>
                      <a:pt x="311" y="69"/>
                    </a:lnTo>
                    <a:lnTo>
                      <a:pt x="375" y="56"/>
                    </a:lnTo>
                    <a:lnTo>
                      <a:pt x="423" y="32"/>
                    </a:lnTo>
                    <a:lnTo>
                      <a:pt x="443" y="9"/>
                    </a:lnTo>
                    <a:lnTo>
                      <a:pt x="445" y="3"/>
                    </a:lnTo>
                    <a:lnTo>
                      <a:pt x="441" y="0"/>
                    </a:lnTo>
                    <a:lnTo>
                      <a:pt x="412" y="9"/>
                    </a:lnTo>
                    <a:lnTo>
                      <a:pt x="354" y="29"/>
                    </a:lnTo>
                    <a:lnTo>
                      <a:pt x="272" y="44"/>
                    </a:lnTo>
                    <a:lnTo>
                      <a:pt x="222" y="45"/>
                    </a:lnTo>
                    <a:close/>
                  </a:path>
                </a:pathLst>
              </a:custGeom>
              <a:solidFill>
                <a:srgbClr val="F79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9" name="Freeform 19">
                <a:extLst>
                  <a:ext uri="{FF2B5EF4-FFF2-40B4-BE49-F238E27FC236}">
                    <a16:creationId xmlns:a16="http://schemas.microsoft.com/office/drawing/2014/main" id="{4F1915F7-2E38-44EE-9AAD-6869365A4C13}"/>
                  </a:ext>
                </a:extLst>
              </p:cNvPr>
              <p:cNvSpPr>
                <a:spLocks/>
              </p:cNvSpPr>
              <p:nvPr/>
            </p:nvSpPr>
            <p:spPr bwMode="auto">
              <a:xfrm>
                <a:off x="2371" y="3499"/>
                <a:ext cx="256" cy="133"/>
              </a:xfrm>
              <a:custGeom>
                <a:avLst/>
                <a:gdLst>
                  <a:gd name="T0" fmla="*/ 1026 w 1026"/>
                  <a:gd name="T1" fmla="*/ 0 h 532"/>
                  <a:gd name="T2" fmla="*/ 1026 w 1026"/>
                  <a:gd name="T3" fmla="*/ 532 h 532"/>
                  <a:gd name="T4" fmla="*/ 0 w 1026"/>
                  <a:gd name="T5" fmla="*/ 532 h 532"/>
                  <a:gd name="T6" fmla="*/ 1 w 1026"/>
                  <a:gd name="T7" fmla="*/ 511 h 532"/>
                  <a:gd name="T8" fmla="*/ 13 w 1026"/>
                  <a:gd name="T9" fmla="*/ 469 h 532"/>
                  <a:gd name="T10" fmla="*/ 37 w 1026"/>
                  <a:gd name="T11" fmla="*/ 425 h 532"/>
                  <a:gd name="T12" fmla="*/ 71 w 1026"/>
                  <a:gd name="T13" fmla="*/ 380 h 532"/>
                  <a:gd name="T14" fmla="*/ 114 w 1026"/>
                  <a:gd name="T15" fmla="*/ 336 h 532"/>
                  <a:gd name="T16" fmla="*/ 167 w 1026"/>
                  <a:gd name="T17" fmla="*/ 290 h 532"/>
                  <a:gd name="T18" fmla="*/ 227 w 1026"/>
                  <a:gd name="T19" fmla="*/ 247 h 532"/>
                  <a:gd name="T20" fmla="*/ 295 w 1026"/>
                  <a:gd name="T21" fmla="*/ 205 h 532"/>
                  <a:gd name="T22" fmla="*/ 406 w 1026"/>
                  <a:gd name="T23" fmla="*/ 146 h 532"/>
                  <a:gd name="T24" fmla="*/ 530 w 1026"/>
                  <a:gd name="T25" fmla="*/ 94 h 532"/>
                  <a:gd name="T26" fmla="*/ 616 w 1026"/>
                  <a:gd name="T27" fmla="*/ 65 h 532"/>
                  <a:gd name="T28" fmla="*/ 706 w 1026"/>
                  <a:gd name="T29" fmla="*/ 41 h 532"/>
                  <a:gd name="T30" fmla="*/ 796 w 1026"/>
                  <a:gd name="T31" fmla="*/ 21 h 532"/>
                  <a:gd name="T32" fmla="*/ 889 w 1026"/>
                  <a:gd name="T33" fmla="*/ 7 h 532"/>
                  <a:gd name="T34" fmla="*/ 980 w 1026"/>
                  <a:gd name="T35" fmla="*/ 1 h 532"/>
                  <a:gd name="T36" fmla="*/ 1026 w 1026"/>
                  <a:gd name="T3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6" h="532">
                    <a:moveTo>
                      <a:pt x="1026" y="0"/>
                    </a:moveTo>
                    <a:lnTo>
                      <a:pt x="1026" y="532"/>
                    </a:lnTo>
                    <a:lnTo>
                      <a:pt x="0" y="532"/>
                    </a:lnTo>
                    <a:lnTo>
                      <a:pt x="1" y="511"/>
                    </a:lnTo>
                    <a:lnTo>
                      <a:pt x="13" y="469"/>
                    </a:lnTo>
                    <a:lnTo>
                      <a:pt x="37" y="425"/>
                    </a:lnTo>
                    <a:lnTo>
                      <a:pt x="71" y="380"/>
                    </a:lnTo>
                    <a:lnTo>
                      <a:pt x="114" y="336"/>
                    </a:lnTo>
                    <a:lnTo>
                      <a:pt x="167" y="290"/>
                    </a:lnTo>
                    <a:lnTo>
                      <a:pt x="227" y="247"/>
                    </a:lnTo>
                    <a:lnTo>
                      <a:pt x="295" y="205"/>
                    </a:lnTo>
                    <a:lnTo>
                      <a:pt x="406" y="146"/>
                    </a:lnTo>
                    <a:lnTo>
                      <a:pt x="530" y="94"/>
                    </a:lnTo>
                    <a:lnTo>
                      <a:pt x="616" y="65"/>
                    </a:lnTo>
                    <a:lnTo>
                      <a:pt x="706" y="41"/>
                    </a:lnTo>
                    <a:lnTo>
                      <a:pt x="796" y="21"/>
                    </a:lnTo>
                    <a:lnTo>
                      <a:pt x="889" y="7"/>
                    </a:lnTo>
                    <a:lnTo>
                      <a:pt x="980" y="1"/>
                    </a:lnTo>
                    <a:lnTo>
                      <a:pt x="1026" y="0"/>
                    </a:lnTo>
                    <a:close/>
                  </a:path>
                </a:pathLst>
              </a:custGeom>
              <a:solidFill>
                <a:srgbClr val="46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50" name="Freeform 20">
                <a:extLst>
                  <a:ext uri="{FF2B5EF4-FFF2-40B4-BE49-F238E27FC236}">
                    <a16:creationId xmlns:a16="http://schemas.microsoft.com/office/drawing/2014/main" id="{09C8AAF9-961E-4580-B2E9-2D92E64FDABA}"/>
                  </a:ext>
                </a:extLst>
              </p:cNvPr>
              <p:cNvSpPr>
                <a:spLocks/>
              </p:cNvSpPr>
              <p:nvPr/>
            </p:nvSpPr>
            <p:spPr bwMode="auto">
              <a:xfrm>
                <a:off x="2627" y="3499"/>
                <a:ext cx="257" cy="133"/>
              </a:xfrm>
              <a:custGeom>
                <a:avLst/>
                <a:gdLst>
                  <a:gd name="T0" fmla="*/ 0 w 1026"/>
                  <a:gd name="T1" fmla="*/ 0 h 532"/>
                  <a:gd name="T2" fmla="*/ 0 w 1026"/>
                  <a:gd name="T3" fmla="*/ 532 h 532"/>
                  <a:gd name="T4" fmla="*/ 1026 w 1026"/>
                  <a:gd name="T5" fmla="*/ 532 h 532"/>
                  <a:gd name="T6" fmla="*/ 1025 w 1026"/>
                  <a:gd name="T7" fmla="*/ 511 h 532"/>
                  <a:gd name="T8" fmla="*/ 1012 w 1026"/>
                  <a:gd name="T9" fmla="*/ 469 h 532"/>
                  <a:gd name="T10" fmla="*/ 988 w 1026"/>
                  <a:gd name="T11" fmla="*/ 425 h 532"/>
                  <a:gd name="T12" fmla="*/ 955 w 1026"/>
                  <a:gd name="T13" fmla="*/ 380 h 532"/>
                  <a:gd name="T14" fmla="*/ 911 w 1026"/>
                  <a:gd name="T15" fmla="*/ 336 h 532"/>
                  <a:gd name="T16" fmla="*/ 859 w 1026"/>
                  <a:gd name="T17" fmla="*/ 290 h 532"/>
                  <a:gd name="T18" fmla="*/ 799 w 1026"/>
                  <a:gd name="T19" fmla="*/ 247 h 532"/>
                  <a:gd name="T20" fmla="*/ 731 w 1026"/>
                  <a:gd name="T21" fmla="*/ 205 h 532"/>
                  <a:gd name="T22" fmla="*/ 620 w 1026"/>
                  <a:gd name="T23" fmla="*/ 146 h 532"/>
                  <a:gd name="T24" fmla="*/ 496 w 1026"/>
                  <a:gd name="T25" fmla="*/ 94 h 532"/>
                  <a:gd name="T26" fmla="*/ 410 w 1026"/>
                  <a:gd name="T27" fmla="*/ 65 h 532"/>
                  <a:gd name="T28" fmla="*/ 321 w 1026"/>
                  <a:gd name="T29" fmla="*/ 41 h 532"/>
                  <a:gd name="T30" fmla="*/ 229 w 1026"/>
                  <a:gd name="T31" fmla="*/ 21 h 532"/>
                  <a:gd name="T32" fmla="*/ 137 w 1026"/>
                  <a:gd name="T33" fmla="*/ 7 h 532"/>
                  <a:gd name="T34" fmla="*/ 46 w 1026"/>
                  <a:gd name="T35" fmla="*/ 1 h 532"/>
                  <a:gd name="T36" fmla="*/ 0 w 1026"/>
                  <a:gd name="T3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6" h="532">
                    <a:moveTo>
                      <a:pt x="0" y="0"/>
                    </a:moveTo>
                    <a:lnTo>
                      <a:pt x="0" y="532"/>
                    </a:lnTo>
                    <a:lnTo>
                      <a:pt x="1026" y="532"/>
                    </a:lnTo>
                    <a:lnTo>
                      <a:pt x="1025" y="511"/>
                    </a:lnTo>
                    <a:lnTo>
                      <a:pt x="1012" y="469"/>
                    </a:lnTo>
                    <a:lnTo>
                      <a:pt x="988" y="425"/>
                    </a:lnTo>
                    <a:lnTo>
                      <a:pt x="955" y="380"/>
                    </a:lnTo>
                    <a:lnTo>
                      <a:pt x="911" y="336"/>
                    </a:lnTo>
                    <a:lnTo>
                      <a:pt x="859" y="290"/>
                    </a:lnTo>
                    <a:lnTo>
                      <a:pt x="799" y="247"/>
                    </a:lnTo>
                    <a:lnTo>
                      <a:pt x="731" y="205"/>
                    </a:lnTo>
                    <a:lnTo>
                      <a:pt x="620" y="146"/>
                    </a:lnTo>
                    <a:lnTo>
                      <a:pt x="496" y="94"/>
                    </a:lnTo>
                    <a:lnTo>
                      <a:pt x="410" y="65"/>
                    </a:lnTo>
                    <a:lnTo>
                      <a:pt x="321" y="41"/>
                    </a:lnTo>
                    <a:lnTo>
                      <a:pt x="229" y="21"/>
                    </a:lnTo>
                    <a:lnTo>
                      <a:pt x="137" y="7"/>
                    </a:lnTo>
                    <a:lnTo>
                      <a:pt x="46" y="1"/>
                    </a:lnTo>
                    <a:lnTo>
                      <a:pt x="0" y="0"/>
                    </a:lnTo>
                    <a:close/>
                  </a:path>
                </a:pathLst>
              </a:custGeom>
              <a:solidFill>
                <a:srgbClr val="46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51" name="Freeform 21">
                <a:extLst>
                  <a:ext uri="{FF2B5EF4-FFF2-40B4-BE49-F238E27FC236}">
                    <a16:creationId xmlns:a16="http://schemas.microsoft.com/office/drawing/2014/main" id="{ECAD04C1-63C9-4DF8-B240-AF13A8842B91}"/>
                  </a:ext>
                </a:extLst>
              </p:cNvPr>
              <p:cNvSpPr>
                <a:spLocks/>
              </p:cNvSpPr>
              <p:nvPr/>
            </p:nvSpPr>
            <p:spPr bwMode="auto">
              <a:xfrm>
                <a:off x="2550" y="3499"/>
                <a:ext cx="158" cy="46"/>
              </a:xfrm>
              <a:custGeom>
                <a:avLst/>
                <a:gdLst>
                  <a:gd name="T0" fmla="*/ 312 w 635"/>
                  <a:gd name="T1" fmla="*/ 0 h 186"/>
                  <a:gd name="T2" fmla="*/ 234 w 635"/>
                  <a:gd name="T3" fmla="*/ 2 h 186"/>
                  <a:gd name="T4" fmla="*/ 78 w 635"/>
                  <a:gd name="T5" fmla="*/ 21 h 186"/>
                  <a:gd name="T6" fmla="*/ 0 w 635"/>
                  <a:gd name="T7" fmla="*/ 38 h 186"/>
                  <a:gd name="T8" fmla="*/ 5 w 635"/>
                  <a:gd name="T9" fmla="*/ 44 h 186"/>
                  <a:gd name="T10" fmla="*/ 45 w 635"/>
                  <a:gd name="T11" fmla="*/ 85 h 186"/>
                  <a:gd name="T12" fmla="*/ 103 w 635"/>
                  <a:gd name="T13" fmla="*/ 127 h 186"/>
                  <a:gd name="T14" fmla="*/ 152 w 635"/>
                  <a:gd name="T15" fmla="*/ 151 h 186"/>
                  <a:gd name="T16" fmla="*/ 209 w 635"/>
                  <a:gd name="T17" fmla="*/ 172 h 186"/>
                  <a:gd name="T18" fmla="*/ 276 w 635"/>
                  <a:gd name="T19" fmla="*/ 185 h 186"/>
                  <a:gd name="T20" fmla="*/ 312 w 635"/>
                  <a:gd name="T21" fmla="*/ 186 h 186"/>
                  <a:gd name="T22" fmla="*/ 346 w 635"/>
                  <a:gd name="T23" fmla="*/ 185 h 186"/>
                  <a:gd name="T24" fmla="*/ 408 w 635"/>
                  <a:gd name="T25" fmla="*/ 174 h 186"/>
                  <a:gd name="T26" fmla="*/ 465 w 635"/>
                  <a:gd name="T27" fmla="*/ 156 h 186"/>
                  <a:gd name="T28" fmla="*/ 514 w 635"/>
                  <a:gd name="T29" fmla="*/ 133 h 186"/>
                  <a:gd name="T30" fmla="*/ 574 w 635"/>
                  <a:gd name="T31" fmla="*/ 95 h 186"/>
                  <a:gd name="T32" fmla="*/ 625 w 635"/>
                  <a:gd name="T33" fmla="*/ 52 h 186"/>
                  <a:gd name="T34" fmla="*/ 635 w 635"/>
                  <a:gd name="T35" fmla="*/ 42 h 186"/>
                  <a:gd name="T36" fmla="*/ 555 w 635"/>
                  <a:gd name="T37" fmla="*/ 23 h 186"/>
                  <a:gd name="T38" fmla="*/ 433 w 635"/>
                  <a:gd name="T39" fmla="*/ 6 h 186"/>
                  <a:gd name="T40" fmla="*/ 352 w 635"/>
                  <a:gd name="T41" fmla="*/ 1 h 186"/>
                  <a:gd name="T42" fmla="*/ 312 w 635"/>
                  <a:gd name="T43"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5" h="186">
                    <a:moveTo>
                      <a:pt x="312" y="0"/>
                    </a:moveTo>
                    <a:lnTo>
                      <a:pt x="234" y="2"/>
                    </a:lnTo>
                    <a:lnTo>
                      <a:pt x="78" y="21"/>
                    </a:lnTo>
                    <a:lnTo>
                      <a:pt x="0" y="38"/>
                    </a:lnTo>
                    <a:lnTo>
                      <a:pt x="5" y="44"/>
                    </a:lnTo>
                    <a:lnTo>
                      <a:pt x="45" y="85"/>
                    </a:lnTo>
                    <a:lnTo>
                      <a:pt x="103" y="127"/>
                    </a:lnTo>
                    <a:lnTo>
                      <a:pt x="152" y="151"/>
                    </a:lnTo>
                    <a:lnTo>
                      <a:pt x="209" y="172"/>
                    </a:lnTo>
                    <a:lnTo>
                      <a:pt x="276" y="185"/>
                    </a:lnTo>
                    <a:lnTo>
                      <a:pt x="312" y="186"/>
                    </a:lnTo>
                    <a:lnTo>
                      <a:pt x="346" y="185"/>
                    </a:lnTo>
                    <a:lnTo>
                      <a:pt x="408" y="174"/>
                    </a:lnTo>
                    <a:lnTo>
                      <a:pt x="465" y="156"/>
                    </a:lnTo>
                    <a:lnTo>
                      <a:pt x="514" y="133"/>
                    </a:lnTo>
                    <a:lnTo>
                      <a:pt x="574" y="95"/>
                    </a:lnTo>
                    <a:lnTo>
                      <a:pt x="625" y="52"/>
                    </a:lnTo>
                    <a:lnTo>
                      <a:pt x="635" y="42"/>
                    </a:lnTo>
                    <a:lnTo>
                      <a:pt x="555" y="23"/>
                    </a:lnTo>
                    <a:lnTo>
                      <a:pt x="433" y="6"/>
                    </a:lnTo>
                    <a:lnTo>
                      <a:pt x="352" y="1"/>
                    </a:lnTo>
                    <a:lnTo>
                      <a:pt x="312" y="0"/>
                    </a:lnTo>
                    <a:close/>
                  </a:path>
                </a:pathLst>
              </a:custGeom>
              <a:solidFill>
                <a:srgbClr val="3785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52" name="Freeform 22">
                <a:extLst>
                  <a:ext uri="{FF2B5EF4-FFF2-40B4-BE49-F238E27FC236}">
                    <a16:creationId xmlns:a16="http://schemas.microsoft.com/office/drawing/2014/main" id="{01CE93EE-7220-4100-A320-EDC8420300B9}"/>
                  </a:ext>
                </a:extLst>
              </p:cNvPr>
              <p:cNvSpPr>
                <a:spLocks/>
              </p:cNvSpPr>
              <p:nvPr/>
            </p:nvSpPr>
            <p:spPr bwMode="auto">
              <a:xfrm>
                <a:off x="2575" y="3494"/>
                <a:ext cx="105" cy="28"/>
              </a:xfrm>
              <a:custGeom>
                <a:avLst/>
                <a:gdLst>
                  <a:gd name="T0" fmla="*/ 0 w 423"/>
                  <a:gd name="T1" fmla="*/ 36 h 112"/>
                  <a:gd name="T2" fmla="*/ 9 w 423"/>
                  <a:gd name="T3" fmla="*/ 46 h 112"/>
                  <a:gd name="T4" fmla="*/ 78 w 423"/>
                  <a:gd name="T5" fmla="*/ 89 h 112"/>
                  <a:gd name="T6" fmla="*/ 136 w 423"/>
                  <a:gd name="T7" fmla="*/ 106 h 112"/>
                  <a:gd name="T8" fmla="*/ 185 w 423"/>
                  <a:gd name="T9" fmla="*/ 112 h 112"/>
                  <a:gd name="T10" fmla="*/ 212 w 423"/>
                  <a:gd name="T11" fmla="*/ 112 h 112"/>
                  <a:gd name="T12" fmla="*/ 240 w 423"/>
                  <a:gd name="T13" fmla="*/ 112 h 112"/>
                  <a:gd name="T14" fmla="*/ 287 w 423"/>
                  <a:gd name="T15" fmla="*/ 106 h 112"/>
                  <a:gd name="T16" fmla="*/ 345 w 423"/>
                  <a:gd name="T17" fmla="*/ 89 h 112"/>
                  <a:gd name="T18" fmla="*/ 415 w 423"/>
                  <a:gd name="T19" fmla="*/ 46 h 112"/>
                  <a:gd name="T20" fmla="*/ 423 w 423"/>
                  <a:gd name="T21" fmla="*/ 36 h 112"/>
                  <a:gd name="T22" fmla="*/ 416 w 423"/>
                  <a:gd name="T23" fmla="*/ 34 h 112"/>
                  <a:gd name="T24" fmla="*/ 345 w 423"/>
                  <a:gd name="T25" fmla="*/ 15 h 112"/>
                  <a:gd name="T26" fmla="*/ 257 w 423"/>
                  <a:gd name="T27" fmla="*/ 3 h 112"/>
                  <a:gd name="T28" fmla="*/ 189 w 423"/>
                  <a:gd name="T29" fmla="*/ 0 h 112"/>
                  <a:gd name="T30" fmla="*/ 116 w 423"/>
                  <a:gd name="T31" fmla="*/ 6 h 112"/>
                  <a:gd name="T32" fmla="*/ 39 w 423"/>
                  <a:gd name="T33" fmla="*/ 23 h 112"/>
                  <a:gd name="T34" fmla="*/ 0 w 423"/>
                  <a:gd name="T35" fmla="*/ 3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3" h="112">
                    <a:moveTo>
                      <a:pt x="0" y="36"/>
                    </a:moveTo>
                    <a:lnTo>
                      <a:pt x="9" y="46"/>
                    </a:lnTo>
                    <a:lnTo>
                      <a:pt x="78" y="89"/>
                    </a:lnTo>
                    <a:lnTo>
                      <a:pt x="136" y="106"/>
                    </a:lnTo>
                    <a:lnTo>
                      <a:pt x="185" y="112"/>
                    </a:lnTo>
                    <a:lnTo>
                      <a:pt x="212" y="112"/>
                    </a:lnTo>
                    <a:lnTo>
                      <a:pt x="240" y="112"/>
                    </a:lnTo>
                    <a:lnTo>
                      <a:pt x="287" y="106"/>
                    </a:lnTo>
                    <a:lnTo>
                      <a:pt x="345" y="89"/>
                    </a:lnTo>
                    <a:lnTo>
                      <a:pt x="415" y="46"/>
                    </a:lnTo>
                    <a:lnTo>
                      <a:pt x="423" y="36"/>
                    </a:lnTo>
                    <a:lnTo>
                      <a:pt x="416" y="34"/>
                    </a:lnTo>
                    <a:lnTo>
                      <a:pt x="345" y="15"/>
                    </a:lnTo>
                    <a:lnTo>
                      <a:pt x="257" y="3"/>
                    </a:lnTo>
                    <a:lnTo>
                      <a:pt x="189" y="0"/>
                    </a:lnTo>
                    <a:lnTo>
                      <a:pt x="116" y="6"/>
                    </a:lnTo>
                    <a:lnTo>
                      <a:pt x="39" y="23"/>
                    </a:lnTo>
                    <a:lnTo>
                      <a:pt x="0" y="36"/>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53" name="Freeform 23">
                <a:extLst>
                  <a:ext uri="{FF2B5EF4-FFF2-40B4-BE49-F238E27FC236}">
                    <a16:creationId xmlns:a16="http://schemas.microsoft.com/office/drawing/2014/main" id="{36F5B396-1592-4710-A9BF-F73D36CFC16A}"/>
                  </a:ext>
                </a:extLst>
              </p:cNvPr>
              <p:cNvSpPr>
                <a:spLocks/>
              </p:cNvSpPr>
              <p:nvPr/>
            </p:nvSpPr>
            <p:spPr bwMode="auto">
              <a:xfrm>
                <a:off x="2396" y="2919"/>
                <a:ext cx="472" cy="373"/>
              </a:xfrm>
              <a:custGeom>
                <a:avLst/>
                <a:gdLst>
                  <a:gd name="T0" fmla="*/ 1590 w 1886"/>
                  <a:gd name="T1" fmla="*/ 262 h 1491"/>
                  <a:gd name="T2" fmla="*/ 1424 w 1886"/>
                  <a:gd name="T3" fmla="*/ 130 h 1491"/>
                  <a:gd name="T4" fmla="*/ 1273 w 1886"/>
                  <a:gd name="T5" fmla="*/ 57 h 1491"/>
                  <a:gd name="T6" fmla="*/ 1119 w 1886"/>
                  <a:gd name="T7" fmla="*/ 16 h 1491"/>
                  <a:gd name="T8" fmla="*/ 936 w 1886"/>
                  <a:gd name="T9" fmla="*/ 0 h 1491"/>
                  <a:gd name="T10" fmla="*/ 722 w 1886"/>
                  <a:gd name="T11" fmla="*/ 21 h 1491"/>
                  <a:gd name="T12" fmla="*/ 606 w 1886"/>
                  <a:gd name="T13" fmla="*/ 48 h 1491"/>
                  <a:gd name="T14" fmla="*/ 407 w 1886"/>
                  <a:gd name="T15" fmla="*/ 118 h 1491"/>
                  <a:gd name="T16" fmla="*/ 258 w 1886"/>
                  <a:gd name="T17" fmla="*/ 206 h 1491"/>
                  <a:gd name="T18" fmla="*/ 148 w 1886"/>
                  <a:gd name="T19" fmla="*/ 310 h 1491"/>
                  <a:gd name="T20" fmla="*/ 73 w 1886"/>
                  <a:gd name="T21" fmla="*/ 427 h 1491"/>
                  <a:gd name="T22" fmla="*/ 28 w 1886"/>
                  <a:gd name="T23" fmla="*/ 554 h 1491"/>
                  <a:gd name="T24" fmla="*/ 2 w 1886"/>
                  <a:gd name="T25" fmla="*/ 721 h 1491"/>
                  <a:gd name="T26" fmla="*/ 3 w 1886"/>
                  <a:gd name="T27" fmla="*/ 929 h 1491"/>
                  <a:gd name="T28" fmla="*/ 37 w 1886"/>
                  <a:gd name="T29" fmla="*/ 1279 h 1491"/>
                  <a:gd name="T30" fmla="*/ 80 w 1886"/>
                  <a:gd name="T31" fmla="*/ 1446 h 1491"/>
                  <a:gd name="T32" fmla="*/ 117 w 1886"/>
                  <a:gd name="T33" fmla="*/ 1490 h 1491"/>
                  <a:gd name="T34" fmla="*/ 133 w 1886"/>
                  <a:gd name="T35" fmla="*/ 1489 h 1491"/>
                  <a:gd name="T36" fmla="*/ 159 w 1886"/>
                  <a:gd name="T37" fmla="*/ 1453 h 1491"/>
                  <a:gd name="T38" fmla="*/ 168 w 1886"/>
                  <a:gd name="T39" fmla="*/ 1227 h 1491"/>
                  <a:gd name="T40" fmla="*/ 171 w 1886"/>
                  <a:gd name="T41" fmla="*/ 1135 h 1491"/>
                  <a:gd name="T42" fmla="*/ 227 w 1886"/>
                  <a:gd name="T43" fmla="*/ 1015 h 1491"/>
                  <a:gd name="T44" fmla="*/ 324 w 1886"/>
                  <a:gd name="T45" fmla="*/ 933 h 1491"/>
                  <a:gd name="T46" fmla="*/ 407 w 1886"/>
                  <a:gd name="T47" fmla="*/ 900 h 1491"/>
                  <a:gd name="T48" fmla="*/ 516 w 1886"/>
                  <a:gd name="T49" fmla="*/ 885 h 1491"/>
                  <a:gd name="T50" fmla="*/ 615 w 1886"/>
                  <a:gd name="T51" fmla="*/ 889 h 1491"/>
                  <a:gd name="T52" fmla="*/ 824 w 1886"/>
                  <a:gd name="T53" fmla="*/ 893 h 1491"/>
                  <a:gd name="T54" fmla="*/ 1063 w 1886"/>
                  <a:gd name="T55" fmla="*/ 863 h 1491"/>
                  <a:gd name="T56" fmla="*/ 1313 w 1886"/>
                  <a:gd name="T57" fmla="*/ 792 h 1491"/>
                  <a:gd name="T58" fmla="*/ 1340 w 1886"/>
                  <a:gd name="T59" fmla="*/ 808 h 1491"/>
                  <a:gd name="T60" fmla="*/ 1488 w 1886"/>
                  <a:gd name="T61" fmla="*/ 954 h 1491"/>
                  <a:gd name="T62" fmla="*/ 1540 w 1886"/>
                  <a:gd name="T63" fmla="*/ 984 h 1491"/>
                  <a:gd name="T64" fmla="*/ 1583 w 1886"/>
                  <a:gd name="T65" fmla="*/ 1010 h 1491"/>
                  <a:gd name="T66" fmla="*/ 1624 w 1886"/>
                  <a:gd name="T67" fmla="*/ 1068 h 1491"/>
                  <a:gd name="T68" fmla="*/ 1663 w 1886"/>
                  <a:gd name="T69" fmla="*/ 1207 h 1491"/>
                  <a:gd name="T70" fmla="*/ 1695 w 1886"/>
                  <a:gd name="T71" fmla="*/ 1429 h 1491"/>
                  <a:gd name="T72" fmla="*/ 1716 w 1886"/>
                  <a:gd name="T73" fmla="*/ 1466 h 1491"/>
                  <a:gd name="T74" fmla="*/ 1729 w 1886"/>
                  <a:gd name="T75" fmla="*/ 1465 h 1491"/>
                  <a:gd name="T76" fmla="*/ 1780 w 1886"/>
                  <a:gd name="T77" fmla="*/ 1378 h 1491"/>
                  <a:gd name="T78" fmla="*/ 1860 w 1886"/>
                  <a:gd name="T79" fmla="*/ 1102 h 1491"/>
                  <a:gd name="T80" fmla="*/ 1885 w 1886"/>
                  <a:gd name="T81" fmla="*/ 903 h 1491"/>
                  <a:gd name="T82" fmla="*/ 1880 w 1886"/>
                  <a:gd name="T83" fmla="*/ 698 h 1491"/>
                  <a:gd name="T84" fmla="*/ 1830 w 1886"/>
                  <a:gd name="T85" fmla="*/ 509 h 1491"/>
                  <a:gd name="T86" fmla="*/ 1741 w 1886"/>
                  <a:gd name="T87" fmla="*/ 372 h 1491"/>
                  <a:gd name="T88" fmla="*/ 1667 w 1886"/>
                  <a:gd name="T89" fmla="*/ 309 h 1491"/>
                  <a:gd name="T90" fmla="*/ 1599 w 1886"/>
                  <a:gd name="T91" fmla="*/ 274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86" h="1491">
                    <a:moveTo>
                      <a:pt x="1599" y="274"/>
                    </a:moveTo>
                    <a:lnTo>
                      <a:pt x="1590" y="262"/>
                    </a:lnTo>
                    <a:lnTo>
                      <a:pt x="1510" y="190"/>
                    </a:lnTo>
                    <a:lnTo>
                      <a:pt x="1424" y="130"/>
                    </a:lnTo>
                    <a:lnTo>
                      <a:pt x="1339" y="84"/>
                    </a:lnTo>
                    <a:lnTo>
                      <a:pt x="1273" y="57"/>
                    </a:lnTo>
                    <a:lnTo>
                      <a:pt x="1200" y="35"/>
                    </a:lnTo>
                    <a:lnTo>
                      <a:pt x="1119" y="16"/>
                    </a:lnTo>
                    <a:lnTo>
                      <a:pt x="1032" y="5"/>
                    </a:lnTo>
                    <a:lnTo>
                      <a:pt x="936" y="0"/>
                    </a:lnTo>
                    <a:lnTo>
                      <a:pt x="833" y="6"/>
                    </a:lnTo>
                    <a:lnTo>
                      <a:pt x="722" y="21"/>
                    </a:lnTo>
                    <a:lnTo>
                      <a:pt x="664" y="34"/>
                    </a:lnTo>
                    <a:lnTo>
                      <a:pt x="606" y="48"/>
                    </a:lnTo>
                    <a:lnTo>
                      <a:pt x="500" y="80"/>
                    </a:lnTo>
                    <a:lnTo>
                      <a:pt x="407" y="118"/>
                    </a:lnTo>
                    <a:lnTo>
                      <a:pt x="327" y="160"/>
                    </a:lnTo>
                    <a:lnTo>
                      <a:pt x="258" y="206"/>
                    </a:lnTo>
                    <a:lnTo>
                      <a:pt x="197" y="257"/>
                    </a:lnTo>
                    <a:lnTo>
                      <a:pt x="148" y="310"/>
                    </a:lnTo>
                    <a:lnTo>
                      <a:pt x="107" y="368"/>
                    </a:lnTo>
                    <a:lnTo>
                      <a:pt x="73" y="427"/>
                    </a:lnTo>
                    <a:lnTo>
                      <a:pt x="48" y="489"/>
                    </a:lnTo>
                    <a:lnTo>
                      <a:pt x="28" y="554"/>
                    </a:lnTo>
                    <a:lnTo>
                      <a:pt x="14" y="620"/>
                    </a:lnTo>
                    <a:lnTo>
                      <a:pt x="2" y="721"/>
                    </a:lnTo>
                    <a:lnTo>
                      <a:pt x="0" y="860"/>
                    </a:lnTo>
                    <a:lnTo>
                      <a:pt x="3" y="929"/>
                    </a:lnTo>
                    <a:lnTo>
                      <a:pt x="11" y="1062"/>
                    </a:lnTo>
                    <a:lnTo>
                      <a:pt x="37" y="1279"/>
                    </a:lnTo>
                    <a:lnTo>
                      <a:pt x="62" y="1392"/>
                    </a:lnTo>
                    <a:lnTo>
                      <a:pt x="80" y="1446"/>
                    </a:lnTo>
                    <a:lnTo>
                      <a:pt x="100" y="1479"/>
                    </a:lnTo>
                    <a:lnTo>
                      <a:pt x="117" y="1490"/>
                    </a:lnTo>
                    <a:lnTo>
                      <a:pt x="127" y="1491"/>
                    </a:lnTo>
                    <a:lnTo>
                      <a:pt x="133" y="1489"/>
                    </a:lnTo>
                    <a:lnTo>
                      <a:pt x="143" y="1481"/>
                    </a:lnTo>
                    <a:lnTo>
                      <a:pt x="159" y="1453"/>
                    </a:lnTo>
                    <a:lnTo>
                      <a:pt x="169" y="1389"/>
                    </a:lnTo>
                    <a:lnTo>
                      <a:pt x="168" y="1227"/>
                    </a:lnTo>
                    <a:lnTo>
                      <a:pt x="168" y="1162"/>
                    </a:lnTo>
                    <a:lnTo>
                      <a:pt x="171" y="1135"/>
                    </a:lnTo>
                    <a:lnTo>
                      <a:pt x="196" y="1066"/>
                    </a:lnTo>
                    <a:lnTo>
                      <a:pt x="227" y="1015"/>
                    </a:lnTo>
                    <a:lnTo>
                      <a:pt x="275" y="965"/>
                    </a:lnTo>
                    <a:lnTo>
                      <a:pt x="324" y="933"/>
                    </a:lnTo>
                    <a:lnTo>
                      <a:pt x="362" y="915"/>
                    </a:lnTo>
                    <a:lnTo>
                      <a:pt x="407" y="900"/>
                    </a:lnTo>
                    <a:lnTo>
                      <a:pt x="458" y="890"/>
                    </a:lnTo>
                    <a:lnTo>
                      <a:pt x="516" y="885"/>
                    </a:lnTo>
                    <a:lnTo>
                      <a:pt x="580" y="886"/>
                    </a:lnTo>
                    <a:lnTo>
                      <a:pt x="615" y="889"/>
                    </a:lnTo>
                    <a:lnTo>
                      <a:pt x="687" y="894"/>
                    </a:lnTo>
                    <a:lnTo>
                      <a:pt x="824" y="893"/>
                    </a:lnTo>
                    <a:lnTo>
                      <a:pt x="950" y="883"/>
                    </a:lnTo>
                    <a:lnTo>
                      <a:pt x="1063" y="863"/>
                    </a:lnTo>
                    <a:lnTo>
                      <a:pt x="1205" y="829"/>
                    </a:lnTo>
                    <a:lnTo>
                      <a:pt x="1313" y="792"/>
                    </a:lnTo>
                    <a:lnTo>
                      <a:pt x="1324" y="787"/>
                    </a:lnTo>
                    <a:lnTo>
                      <a:pt x="1340" y="808"/>
                    </a:lnTo>
                    <a:lnTo>
                      <a:pt x="1433" y="907"/>
                    </a:lnTo>
                    <a:lnTo>
                      <a:pt x="1488" y="954"/>
                    </a:lnTo>
                    <a:lnTo>
                      <a:pt x="1523" y="976"/>
                    </a:lnTo>
                    <a:lnTo>
                      <a:pt x="1540" y="984"/>
                    </a:lnTo>
                    <a:lnTo>
                      <a:pt x="1556" y="990"/>
                    </a:lnTo>
                    <a:lnTo>
                      <a:pt x="1583" y="1010"/>
                    </a:lnTo>
                    <a:lnTo>
                      <a:pt x="1605" y="1035"/>
                    </a:lnTo>
                    <a:lnTo>
                      <a:pt x="1624" y="1068"/>
                    </a:lnTo>
                    <a:lnTo>
                      <a:pt x="1645" y="1123"/>
                    </a:lnTo>
                    <a:lnTo>
                      <a:pt x="1663" y="1207"/>
                    </a:lnTo>
                    <a:lnTo>
                      <a:pt x="1681" y="1333"/>
                    </a:lnTo>
                    <a:lnTo>
                      <a:pt x="1695" y="1429"/>
                    </a:lnTo>
                    <a:lnTo>
                      <a:pt x="1707" y="1457"/>
                    </a:lnTo>
                    <a:lnTo>
                      <a:pt x="1716" y="1466"/>
                    </a:lnTo>
                    <a:lnTo>
                      <a:pt x="1723" y="1467"/>
                    </a:lnTo>
                    <a:lnTo>
                      <a:pt x="1729" y="1465"/>
                    </a:lnTo>
                    <a:lnTo>
                      <a:pt x="1746" y="1444"/>
                    </a:lnTo>
                    <a:lnTo>
                      <a:pt x="1780" y="1378"/>
                    </a:lnTo>
                    <a:lnTo>
                      <a:pt x="1828" y="1237"/>
                    </a:lnTo>
                    <a:lnTo>
                      <a:pt x="1860" y="1102"/>
                    </a:lnTo>
                    <a:lnTo>
                      <a:pt x="1876" y="1004"/>
                    </a:lnTo>
                    <a:lnTo>
                      <a:pt x="1885" y="903"/>
                    </a:lnTo>
                    <a:lnTo>
                      <a:pt x="1886" y="800"/>
                    </a:lnTo>
                    <a:lnTo>
                      <a:pt x="1880" y="698"/>
                    </a:lnTo>
                    <a:lnTo>
                      <a:pt x="1862" y="600"/>
                    </a:lnTo>
                    <a:lnTo>
                      <a:pt x="1830" y="509"/>
                    </a:lnTo>
                    <a:lnTo>
                      <a:pt x="1785" y="426"/>
                    </a:lnTo>
                    <a:lnTo>
                      <a:pt x="1741" y="372"/>
                    </a:lnTo>
                    <a:lnTo>
                      <a:pt x="1707" y="338"/>
                    </a:lnTo>
                    <a:lnTo>
                      <a:pt x="1667" y="309"/>
                    </a:lnTo>
                    <a:lnTo>
                      <a:pt x="1624" y="285"/>
                    </a:lnTo>
                    <a:lnTo>
                      <a:pt x="1599" y="274"/>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21" name="모서리가 둥근 직사각형 94">
              <a:extLst>
                <a:ext uri="{FF2B5EF4-FFF2-40B4-BE49-F238E27FC236}">
                  <a16:creationId xmlns:a16="http://schemas.microsoft.com/office/drawing/2014/main" id="{DD816F22-5AAE-42EF-B195-43651A3F1493}"/>
                </a:ext>
              </a:extLst>
            </p:cNvPr>
            <p:cNvSpPr/>
            <p:nvPr/>
          </p:nvSpPr>
          <p:spPr>
            <a:xfrm>
              <a:off x="598304" y="2390475"/>
              <a:ext cx="796042" cy="327762"/>
            </a:xfrm>
            <a:prstGeom prst="roundRect">
              <a:avLst>
                <a:gd name="adj" fmla="val 50000"/>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500" dirty="0">
                  <a:solidFill>
                    <a:prstClr val="white"/>
                  </a:solidFill>
                  <a:latin typeface="하나 CM" panose="02020603020101020101" pitchFamily="18" charset="-127"/>
                  <a:ea typeface="하나 CM" panose="02020603020101020101" pitchFamily="18" charset="-127"/>
                </a:rPr>
                <a:t>손님</a:t>
              </a:r>
              <a:endParaRPr lang="en-US" altLang="ko-KR" sz="1500" dirty="0">
                <a:solidFill>
                  <a:prstClr val="white"/>
                </a:solidFill>
                <a:latin typeface="하나 CM" panose="02020603020101020101" pitchFamily="18" charset="-127"/>
                <a:ea typeface="하나 CM" panose="02020603020101020101" pitchFamily="18" charset="-127"/>
              </a:endParaRPr>
            </a:p>
          </p:txBody>
        </p:sp>
      </p:grpSp>
      <p:grpSp>
        <p:nvGrpSpPr>
          <p:cNvPr id="54" name="그룹 53">
            <a:extLst>
              <a:ext uri="{FF2B5EF4-FFF2-40B4-BE49-F238E27FC236}">
                <a16:creationId xmlns:a16="http://schemas.microsoft.com/office/drawing/2014/main" id="{8DB252C6-D38F-40A2-A201-9C13C9CA792E}"/>
              </a:ext>
            </a:extLst>
          </p:cNvPr>
          <p:cNvGrpSpPr/>
          <p:nvPr/>
        </p:nvGrpSpPr>
        <p:grpSpPr>
          <a:xfrm>
            <a:off x="1467999" y="4263801"/>
            <a:ext cx="798418" cy="1313217"/>
            <a:chOff x="9617308" y="1473133"/>
            <a:chExt cx="798418" cy="1313217"/>
          </a:xfrm>
        </p:grpSpPr>
        <p:grpSp>
          <p:nvGrpSpPr>
            <p:cNvPr id="55" name="Group 26">
              <a:extLst>
                <a:ext uri="{FF2B5EF4-FFF2-40B4-BE49-F238E27FC236}">
                  <a16:creationId xmlns:a16="http://schemas.microsoft.com/office/drawing/2014/main" id="{59283A86-B00B-4A15-9346-8C58682E2BFC}"/>
                </a:ext>
              </a:extLst>
            </p:cNvPr>
            <p:cNvGrpSpPr>
              <a:grpSpLocks noChangeAspect="1"/>
            </p:cNvGrpSpPr>
            <p:nvPr/>
          </p:nvGrpSpPr>
          <p:grpSpPr bwMode="auto">
            <a:xfrm>
              <a:off x="9617308" y="1473133"/>
              <a:ext cx="735214" cy="839274"/>
              <a:chOff x="3722" y="2941"/>
              <a:chExt cx="650" cy="742"/>
            </a:xfrm>
          </p:grpSpPr>
          <p:sp>
            <p:nvSpPr>
              <p:cNvPr id="57" name="Freeform 27">
                <a:extLst>
                  <a:ext uri="{FF2B5EF4-FFF2-40B4-BE49-F238E27FC236}">
                    <a16:creationId xmlns:a16="http://schemas.microsoft.com/office/drawing/2014/main" id="{9AEF8BAE-082C-4F40-A9B4-D7A8214C7128}"/>
                  </a:ext>
                </a:extLst>
              </p:cNvPr>
              <p:cNvSpPr>
                <a:spLocks/>
              </p:cNvSpPr>
              <p:nvPr/>
            </p:nvSpPr>
            <p:spPr bwMode="auto">
              <a:xfrm>
                <a:off x="3722" y="3095"/>
                <a:ext cx="326" cy="580"/>
              </a:xfrm>
              <a:custGeom>
                <a:avLst/>
                <a:gdLst>
                  <a:gd name="T0" fmla="*/ 1303 w 1303"/>
                  <a:gd name="T1" fmla="*/ 7 h 2317"/>
                  <a:gd name="T2" fmla="*/ 1303 w 1303"/>
                  <a:gd name="T3" fmla="*/ 2306 h 2317"/>
                  <a:gd name="T4" fmla="*/ 1262 w 1303"/>
                  <a:gd name="T5" fmla="*/ 2309 h 2317"/>
                  <a:gd name="T6" fmla="*/ 1003 w 1303"/>
                  <a:gd name="T7" fmla="*/ 2317 h 2317"/>
                  <a:gd name="T8" fmla="*/ 833 w 1303"/>
                  <a:gd name="T9" fmla="*/ 2311 h 2317"/>
                  <a:gd name="T10" fmla="*/ 712 w 1303"/>
                  <a:gd name="T11" fmla="*/ 2301 h 2317"/>
                  <a:gd name="T12" fmla="*/ 591 w 1303"/>
                  <a:gd name="T13" fmla="*/ 2284 h 2317"/>
                  <a:gd name="T14" fmla="*/ 470 w 1303"/>
                  <a:gd name="T15" fmla="*/ 2259 h 2317"/>
                  <a:gd name="T16" fmla="*/ 356 w 1303"/>
                  <a:gd name="T17" fmla="*/ 2224 h 2317"/>
                  <a:gd name="T18" fmla="*/ 251 w 1303"/>
                  <a:gd name="T19" fmla="*/ 2179 h 2317"/>
                  <a:gd name="T20" fmla="*/ 181 w 1303"/>
                  <a:gd name="T21" fmla="*/ 2137 h 2317"/>
                  <a:gd name="T22" fmla="*/ 139 w 1303"/>
                  <a:gd name="T23" fmla="*/ 2104 h 2317"/>
                  <a:gd name="T24" fmla="*/ 102 w 1303"/>
                  <a:gd name="T25" fmla="*/ 2069 h 2317"/>
                  <a:gd name="T26" fmla="*/ 70 w 1303"/>
                  <a:gd name="T27" fmla="*/ 2030 h 2317"/>
                  <a:gd name="T28" fmla="*/ 43 w 1303"/>
                  <a:gd name="T29" fmla="*/ 1987 h 2317"/>
                  <a:gd name="T30" fmla="*/ 23 w 1303"/>
                  <a:gd name="T31" fmla="*/ 1941 h 2317"/>
                  <a:gd name="T32" fmla="*/ 8 w 1303"/>
                  <a:gd name="T33" fmla="*/ 1889 h 2317"/>
                  <a:gd name="T34" fmla="*/ 1 w 1303"/>
                  <a:gd name="T35" fmla="*/ 1834 h 2317"/>
                  <a:gd name="T36" fmla="*/ 0 w 1303"/>
                  <a:gd name="T37" fmla="*/ 1805 h 2317"/>
                  <a:gd name="T38" fmla="*/ 11 w 1303"/>
                  <a:gd name="T39" fmla="*/ 1806 h 2317"/>
                  <a:gd name="T40" fmla="*/ 79 w 1303"/>
                  <a:gd name="T41" fmla="*/ 1806 h 2317"/>
                  <a:gd name="T42" fmla="*/ 137 w 1303"/>
                  <a:gd name="T43" fmla="*/ 1798 h 2317"/>
                  <a:gd name="T44" fmla="*/ 195 w 1303"/>
                  <a:gd name="T45" fmla="*/ 1779 h 2317"/>
                  <a:gd name="T46" fmla="*/ 234 w 1303"/>
                  <a:gd name="T47" fmla="*/ 1754 h 2317"/>
                  <a:gd name="T48" fmla="*/ 256 w 1303"/>
                  <a:gd name="T49" fmla="*/ 1732 h 2317"/>
                  <a:gd name="T50" fmla="*/ 273 w 1303"/>
                  <a:gd name="T51" fmla="*/ 1705 h 2317"/>
                  <a:gd name="T52" fmla="*/ 284 w 1303"/>
                  <a:gd name="T53" fmla="*/ 1670 h 2317"/>
                  <a:gd name="T54" fmla="*/ 288 w 1303"/>
                  <a:gd name="T55" fmla="*/ 1630 h 2317"/>
                  <a:gd name="T56" fmla="*/ 284 w 1303"/>
                  <a:gd name="T57" fmla="*/ 1583 h 2317"/>
                  <a:gd name="T58" fmla="*/ 279 w 1303"/>
                  <a:gd name="T59" fmla="*/ 1556 h 2317"/>
                  <a:gd name="T60" fmla="*/ 262 w 1303"/>
                  <a:gd name="T61" fmla="*/ 1485 h 2317"/>
                  <a:gd name="T62" fmla="*/ 241 w 1303"/>
                  <a:gd name="T63" fmla="*/ 1328 h 2317"/>
                  <a:gd name="T64" fmla="*/ 229 w 1303"/>
                  <a:gd name="T65" fmla="*/ 1158 h 2317"/>
                  <a:gd name="T66" fmla="*/ 227 w 1303"/>
                  <a:gd name="T67" fmla="*/ 981 h 2317"/>
                  <a:gd name="T68" fmla="*/ 236 w 1303"/>
                  <a:gd name="T69" fmla="*/ 714 h 2317"/>
                  <a:gd name="T70" fmla="*/ 262 w 1303"/>
                  <a:gd name="T71" fmla="*/ 390 h 2317"/>
                  <a:gd name="T72" fmla="*/ 279 w 1303"/>
                  <a:gd name="T73" fmla="*/ 258 h 2317"/>
                  <a:gd name="T74" fmla="*/ 281 w 1303"/>
                  <a:gd name="T75" fmla="*/ 243 h 2317"/>
                  <a:gd name="T76" fmla="*/ 289 w 1303"/>
                  <a:gd name="T77" fmla="*/ 214 h 2317"/>
                  <a:gd name="T78" fmla="*/ 312 w 1303"/>
                  <a:gd name="T79" fmla="*/ 177 h 2317"/>
                  <a:gd name="T80" fmla="*/ 358 w 1303"/>
                  <a:gd name="T81" fmla="*/ 132 h 2317"/>
                  <a:gd name="T82" fmla="*/ 420 w 1303"/>
                  <a:gd name="T83" fmla="*/ 96 h 2317"/>
                  <a:gd name="T84" fmla="*/ 493 w 1303"/>
                  <a:gd name="T85" fmla="*/ 67 h 2317"/>
                  <a:gd name="T86" fmla="*/ 575 w 1303"/>
                  <a:gd name="T87" fmla="*/ 44 h 2317"/>
                  <a:gd name="T88" fmla="*/ 711 w 1303"/>
                  <a:gd name="T89" fmla="*/ 19 h 2317"/>
                  <a:gd name="T90" fmla="*/ 899 w 1303"/>
                  <a:gd name="T91" fmla="*/ 3 h 2317"/>
                  <a:gd name="T92" fmla="*/ 1075 w 1303"/>
                  <a:gd name="T93" fmla="*/ 0 h 2317"/>
                  <a:gd name="T94" fmla="*/ 1271 w 1303"/>
                  <a:gd name="T95" fmla="*/ 5 h 2317"/>
                  <a:gd name="T96" fmla="*/ 1303 w 1303"/>
                  <a:gd name="T97" fmla="*/ 7 h 2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3" h="2317">
                    <a:moveTo>
                      <a:pt x="1303" y="7"/>
                    </a:moveTo>
                    <a:lnTo>
                      <a:pt x="1303" y="2306"/>
                    </a:lnTo>
                    <a:lnTo>
                      <a:pt x="1262" y="2309"/>
                    </a:lnTo>
                    <a:lnTo>
                      <a:pt x="1003" y="2317"/>
                    </a:lnTo>
                    <a:lnTo>
                      <a:pt x="833" y="2311"/>
                    </a:lnTo>
                    <a:lnTo>
                      <a:pt x="712" y="2301"/>
                    </a:lnTo>
                    <a:lnTo>
                      <a:pt x="591" y="2284"/>
                    </a:lnTo>
                    <a:lnTo>
                      <a:pt x="470" y="2259"/>
                    </a:lnTo>
                    <a:lnTo>
                      <a:pt x="356" y="2224"/>
                    </a:lnTo>
                    <a:lnTo>
                      <a:pt x="251" y="2179"/>
                    </a:lnTo>
                    <a:lnTo>
                      <a:pt x="181" y="2137"/>
                    </a:lnTo>
                    <a:lnTo>
                      <a:pt x="139" y="2104"/>
                    </a:lnTo>
                    <a:lnTo>
                      <a:pt x="102" y="2069"/>
                    </a:lnTo>
                    <a:lnTo>
                      <a:pt x="70" y="2030"/>
                    </a:lnTo>
                    <a:lnTo>
                      <a:pt x="43" y="1987"/>
                    </a:lnTo>
                    <a:lnTo>
                      <a:pt x="23" y="1941"/>
                    </a:lnTo>
                    <a:lnTo>
                      <a:pt x="8" y="1889"/>
                    </a:lnTo>
                    <a:lnTo>
                      <a:pt x="1" y="1834"/>
                    </a:lnTo>
                    <a:lnTo>
                      <a:pt x="0" y="1805"/>
                    </a:lnTo>
                    <a:lnTo>
                      <a:pt x="11" y="1806"/>
                    </a:lnTo>
                    <a:lnTo>
                      <a:pt x="79" y="1806"/>
                    </a:lnTo>
                    <a:lnTo>
                      <a:pt x="137" y="1798"/>
                    </a:lnTo>
                    <a:lnTo>
                      <a:pt x="195" y="1779"/>
                    </a:lnTo>
                    <a:lnTo>
                      <a:pt x="234" y="1754"/>
                    </a:lnTo>
                    <a:lnTo>
                      <a:pt x="256" y="1732"/>
                    </a:lnTo>
                    <a:lnTo>
                      <a:pt x="273" y="1705"/>
                    </a:lnTo>
                    <a:lnTo>
                      <a:pt x="284" y="1670"/>
                    </a:lnTo>
                    <a:lnTo>
                      <a:pt x="288" y="1630"/>
                    </a:lnTo>
                    <a:lnTo>
                      <a:pt x="284" y="1583"/>
                    </a:lnTo>
                    <a:lnTo>
                      <a:pt x="279" y="1556"/>
                    </a:lnTo>
                    <a:lnTo>
                      <a:pt x="262" y="1485"/>
                    </a:lnTo>
                    <a:lnTo>
                      <a:pt x="241" y="1328"/>
                    </a:lnTo>
                    <a:lnTo>
                      <a:pt x="229" y="1158"/>
                    </a:lnTo>
                    <a:lnTo>
                      <a:pt x="227" y="981"/>
                    </a:lnTo>
                    <a:lnTo>
                      <a:pt x="236" y="714"/>
                    </a:lnTo>
                    <a:lnTo>
                      <a:pt x="262" y="390"/>
                    </a:lnTo>
                    <a:lnTo>
                      <a:pt x="279" y="258"/>
                    </a:lnTo>
                    <a:lnTo>
                      <a:pt x="281" y="243"/>
                    </a:lnTo>
                    <a:lnTo>
                      <a:pt x="289" y="214"/>
                    </a:lnTo>
                    <a:lnTo>
                      <a:pt x="312" y="177"/>
                    </a:lnTo>
                    <a:lnTo>
                      <a:pt x="358" y="132"/>
                    </a:lnTo>
                    <a:lnTo>
                      <a:pt x="420" y="96"/>
                    </a:lnTo>
                    <a:lnTo>
                      <a:pt x="493" y="67"/>
                    </a:lnTo>
                    <a:lnTo>
                      <a:pt x="575" y="44"/>
                    </a:lnTo>
                    <a:lnTo>
                      <a:pt x="711" y="19"/>
                    </a:lnTo>
                    <a:lnTo>
                      <a:pt x="899" y="3"/>
                    </a:lnTo>
                    <a:lnTo>
                      <a:pt x="1075" y="0"/>
                    </a:lnTo>
                    <a:lnTo>
                      <a:pt x="1271" y="5"/>
                    </a:lnTo>
                    <a:lnTo>
                      <a:pt x="1303" y="7"/>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58" name="Freeform 28">
                <a:extLst>
                  <a:ext uri="{FF2B5EF4-FFF2-40B4-BE49-F238E27FC236}">
                    <a16:creationId xmlns:a16="http://schemas.microsoft.com/office/drawing/2014/main" id="{F56D9D9F-608A-4571-91AB-D3239F0B83EE}"/>
                  </a:ext>
                </a:extLst>
              </p:cNvPr>
              <p:cNvSpPr>
                <a:spLocks/>
              </p:cNvSpPr>
              <p:nvPr/>
            </p:nvSpPr>
            <p:spPr bwMode="auto">
              <a:xfrm>
                <a:off x="4047" y="3095"/>
                <a:ext cx="325" cy="580"/>
              </a:xfrm>
              <a:custGeom>
                <a:avLst/>
                <a:gdLst>
                  <a:gd name="T0" fmla="*/ 0 w 1303"/>
                  <a:gd name="T1" fmla="*/ 7 h 2317"/>
                  <a:gd name="T2" fmla="*/ 0 w 1303"/>
                  <a:gd name="T3" fmla="*/ 2306 h 2317"/>
                  <a:gd name="T4" fmla="*/ 41 w 1303"/>
                  <a:gd name="T5" fmla="*/ 2309 h 2317"/>
                  <a:gd name="T6" fmla="*/ 300 w 1303"/>
                  <a:gd name="T7" fmla="*/ 2317 h 2317"/>
                  <a:gd name="T8" fmla="*/ 470 w 1303"/>
                  <a:gd name="T9" fmla="*/ 2311 h 2317"/>
                  <a:gd name="T10" fmla="*/ 591 w 1303"/>
                  <a:gd name="T11" fmla="*/ 2301 h 2317"/>
                  <a:gd name="T12" fmla="*/ 712 w 1303"/>
                  <a:gd name="T13" fmla="*/ 2284 h 2317"/>
                  <a:gd name="T14" fmla="*/ 833 w 1303"/>
                  <a:gd name="T15" fmla="*/ 2259 h 2317"/>
                  <a:gd name="T16" fmla="*/ 948 w 1303"/>
                  <a:gd name="T17" fmla="*/ 2224 h 2317"/>
                  <a:gd name="T18" fmla="*/ 1052 w 1303"/>
                  <a:gd name="T19" fmla="*/ 2179 h 2317"/>
                  <a:gd name="T20" fmla="*/ 1122 w 1303"/>
                  <a:gd name="T21" fmla="*/ 2137 h 2317"/>
                  <a:gd name="T22" fmla="*/ 1164 w 1303"/>
                  <a:gd name="T23" fmla="*/ 2104 h 2317"/>
                  <a:gd name="T24" fmla="*/ 1201 w 1303"/>
                  <a:gd name="T25" fmla="*/ 2069 h 2317"/>
                  <a:gd name="T26" fmla="*/ 1233 w 1303"/>
                  <a:gd name="T27" fmla="*/ 2030 h 2317"/>
                  <a:gd name="T28" fmla="*/ 1260 w 1303"/>
                  <a:gd name="T29" fmla="*/ 1987 h 2317"/>
                  <a:gd name="T30" fmla="*/ 1280 w 1303"/>
                  <a:gd name="T31" fmla="*/ 1941 h 2317"/>
                  <a:gd name="T32" fmla="*/ 1295 w 1303"/>
                  <a:gd name="T33" fmla="*/ 1889 h 2317"/>
                  <a:gd name="T34" fmla="*/ 1303 w 1303"/>
                  <a:gd name="T35" fmla="*/ 1834 h 2317"/>
                  <a:gd name="T36" fmla="*/ 1303 w 1303"/>
                  <a:gd name="T37" fmla="*/ 1805 h 2317"/>
                  <a:gd name="T38" fmla="*/ 1292 w 1303"/>
                  <a:gd name="T39" fmla="*/ 1806 h 2317"/>
                  <a:gd name="T40" fmla="*/ 1224 w 1303"/>
                  <a:gd name="T41" fmla="*/ 1806 h 2317"/>
                  <a:gd name="T42" fmla="*/ 1167 w 1303"/>
                  <a:gd name="T43" fmla="*/ 1798 h 2317"/>
                  <a:gd name="T44" fmla="*/ 1108 w 1303"/>
                  <a:gd name="T45" fmla="*/ 1779 h 2317"/>
                  <a:gd name="T46" fmla="*/ 1068 w 1303"/>
                  <a:gd name="T47" fmla="*/ 1754 h 2317"/>
                  <a:gd name="T48" fmla="*/ 1047 w 1303"/>
                  <a:gd name="T49" fmla="*/ 1732 h 2317"/>
                  <a:gd name="T50" fmla="*/ 1030 w 1303"/>
                  <a:gd name="T51" fmla="*/ 1705 h 2317"/>
                  <a:gd name="T52" fmla="*/ 1019 w 1303"/>
                  <a:gd name="T53" fmla="*/ 1670 h 2317"/>
                  <a:gd name="T54" fmla="*/ 1015 w 1303"/>
                  <a:gd name="T55" fmla="*/ 1630 h 2317"/>
                  <a:gd name="T56" fmla="*/ 1019 w 1303"/>
                  <a:gd name="T57" fmla="*/ 1583 h 2317"/>
                  <a:gd name="T58" fmla="*/ 1024 w 1303"/>
                  <a:gd name="T59" fmla="*/ 1556 h 2317"/>
                  <a:gd name="T60" fmla="*/ 1040 w 1303"/>
                  <a:gd name="T61" fmla="*/ 1485 h 2317"/>
                  <a:gd name="T62" fmla="*/ 1062 w 1303"/>
                  <a:gd name="T63" fmla="*/ 1328 h 2317"/>
                  <a:gd name="T64" fmla="*/ 1074 w 1303"/>
                  <a:gd name="T65" fmla="*/ 1158 h 2317"/>
                  <a:gd name="T66" fmla="*/ 1076 w 1303"/>
                  <a:gd name="T67" fmla="*/ 981 h 2317"/>
                  <a:gd name="T68" fmla="*/ 1067 w 1303"/>
                  <a:gd name="T69" fmla="*/ 714 h 2317"/>
                  <a:gd name="T70" fmla="*/ 1040 w 1303"/>
                  <a:gd name="T71" fmla="*/ 390 h 2317"/>
                  <a:gd name="T72" fmla="*/ 1024 w 1303"/>
                  <a:gd name="T73" fmla="*/ 258 h 2317"/>
                  <a:gd name="T74" fmla="*/ 1022 w 1303"/>
                  <a:gd name="T75" fmla="*/ 243 h 2317"/>
                  <a:gd name="T76" fmla="*/ 1014 w 1303"/>
                  <a:gd name="T77" fmla="*/ 214 h 2317"/>
                  <a:gd name="T78" fmla="*/ 991 w 1303"/>
                  <a:gd name="T79" fmla="*/ 177 h 2317"/>
                  <a:gd name="T80" fmla="*/ 945 w 1303"/>
                  <a:gd name="T81" fmla="*/ 132 h 2317"/>
                  <a:gd name="T82" fmla="*/ 883 w 1303"/>
                  <a:gd name="T83" fmla="*/ 96 h 2317"/>
                  <a:gd name="T84" fmla="*/ 810 w 1303"/>
                  <a:gd name="T85" fmla="*/ 67 h 2317"/>
                  <a:gd name="T86" fmla="*/ 727 w 1303"/>
                  <a:gd name="T87" fmla="*/ 44 h 2317"/>
                  <a:gd name="T88" fmla="*/ 592 w 1303"/>
                  <a:gd name="T89" fmla="*/ 19 h 2317"/>
                  <a:gd name="T90" fmla="*/ 404 w 1303"/>
                  <a:gd name="T91" fmla="*/ 3 h 2317"/>
                  <a:gd name="T92" fmla="*/ 228 w 1303"/>
                  <a:gd name="T93" fmla="*/ 0 h 2317"/>
                  <a:gd name="T94" fmla="*/ 32 w 1303"/>
                  <a:gd name="T95" fmla="*/ 5 h 2317"/>
                  <a:gd name="T96" fmla="*/ 0 w 1303"/>
                  <a:gd name="T97" fmla="*/ 7 h 2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3" h="2317">
                    <a:moveTo>
                      <a:pt x="0" y="7"/>
                    </a:moveTo>
                    <a:lnTo>
                      <a:pt x="0" y="2306"/>
                    </a:lnTo>
                    <a:lnTo>
                      <a:pt x="41" y="2309"/>
                    </a:lnTo>
                    <a:lnTo>
                      <a:pt x="300" y="2317"/>
                    </a:lnTo>
                    <a:lnTo>
                      <a:pt x="470" y="2311"/>
                    </a:lnTo>
                    <a:lnTo>
                      <a:pt x="591" y="2301"/>
                    </a:lnTo>
                    <a:lnTo>
                      <a:pt x="712" y="2284"/>
                    </a:lnTo>
                    <a:lnTo>
                      <a:pt x="833" y="2259"/>
                    </a:lnTo>
                    <a:lnTo>
                      <a:pt x="948" y="2224"/>
                    </a:lnTo>
                    <a:lnTo>
                      <a:pt x="1052" y="2179"/>
                    </a:lnTo>
                    <a:lnTo>
                      <a:pt x="1122" y="2137"/>
                    </a:lnTo>
                    <a:lnTo>
                      <a:pt x="1164" y="2104"/>
                    </a:lnTo>
                    <a:lnTo>
                      <a:pt x="1201" y="2069"/>
                    </a:lnTo>
                    <a:lnTo>
                      <a:pt x="1233" y="2030"/>
                    </a:lnTo>
                    <a:lnTo>
                      <a:pt x="1260" y="1987"/>
                    </a:lnTo>
                    <a:lnTo>
                      <a:pt x="1280" y="1941"/>
                    </a:lnTo>
                    <a:lnTo>
                      <a:pt x="1295" y="1889"/>
                    </a:lnTo>
                    <a:lnTo>
                      <a:pt x="1303" y="1834"/>
                    </a:lnTo>
                    <a:lnTo>
                      <a:pt x="1303" y="1805"/>
                    </a:lnTo>
                    <a:lnTo>
                      <a:pt x="1292" y="1806"/>
                    </a:lnTo>
                    <a:lnTo>
                      <a:pt x="1224" y="1806"/>
                    </a:lnTo>
                    <a:lnTo>
                      <a:pt x="1167" y="1798"/>
                    </a:lnTo>
                    <a:lnTo>
                      <a:pt x="1108" y="1779"/>
                    </a:lnTo>
                    <a:lnTo>
                      <a:pt x="1068" y="1754"/>
                    </a:lnTo>
                    <a:lnTo>
                      <a:pt x="1047" y="1732"/>
                    </a:lnTo>
                    <a:lnTo>
                      <a:pt x="1030" y="1705"/>
                    </a:lnTo>
                    <a:lnTo>
                      <a:pt x="1019" y="1670"/>
                    </a:lnTo>
                    <a:lnTo>
                      <a:pt x="1015" y="1630"/>
                    </a:lnTo>
                    <a:lnTo>
                      <a:pt x="1019" y="1583"/>
                    </a:lnTo>
                    <a:lnTo>
                      <a:pt x="1024" y="1556"/>
                    </a:lnTo>
                    <a:lnTo>
                      <a:pt x="1040" y="1485"/>
                    </a:lnTo>
                    <a:lnTo>
                      <a:pt x="1062" y="1328"/>
                    </a:lnTo>
                    <a:lnTo>
                      <a:pt x="1074" y="1158"/>
                    </a:lnTo>
                    <a:lnTo>
                      <a:pt x="1076" y="981"/>
                    </a:lnTo>
                    <a:lnTo>
                      <a:pt x="1067" y="714"/>
                    </a:lnTo>
                    <a:lnTo>
                      <a:pt x="1040" y="390"/>
                    </a:lnTo>
                    <a:lnTo>
                      <a:pt x="1024" y="258"/>
                    </a:lnTo>
                    <a:lnTo>
                      <a:pt x="1022" y="243"/>
                    </a:lnTo>
                    <a:lnTo>
                      <a:pt x="1014" y="214"/>
                    </a:lnTo>
                    <a:lnTo>
                      <a:pt x="991" y="177"/>
                    </a:lnTo>
                    <a:lnTo>
                      <a:pt x="945" y="132"/>
                    </a:lnTo>
                    <a:lnTo>
                      <a:pt x="883" y="96"/>
                    </a:lnTo>
                    <a:lnTo>
                      <a:pt x="810" y="67"/>
                    </a:lnTo>
                    <a:lnTo>
                      <a:pt x="727" y="44"/>
                    </a:lnTo>
                    <a:lnTo>
                      <a:pt x="592" y="19"/>
                    </a:lnTo>
                    <a:lnTo>
                      <a:pt x="404" y="3"/>
                    </a:lnTo>
                    <a:lnTo>
                      <a:pt x="228" y="0"/>
                    </a:lnTo>
                    <a:lnTo>
                      <a:pt x="32" y="5"/>
                    </a:lnTo>
                    <a:lnTo>
                      <a:pt x="0" y="7"/>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59" name="Freeform 29">
                <a:extLst>
                  <a:ext uri="{FF2B5EF4-FFF2-40B4-BE49-F238E27FC236}">
                    <a16:creationId xmlns:a16="http://schemas.microsoft.com/office/drawing/2014/main" id="{908A2ECF-15CA-4562-9ED9-B35BCD7B12CD}"/>
                  </a:ext>
                </a:extLst>
              </p:cNvPr>
              <p:cNvSpPr>
                <a:spLocks/>
              </p:cNvSpPr>
              <p:nvPr/>
            </p:nvSpPr>
            <p:spPr bwMode="auto">
              <a:xfrm>
                <a:off x="4053" y="3502"/>
                <a:ext cx="133" cy="84"/>
              </a:xfrm>
              <a:custGeom>
                <a:avLst/>
                <a:gdLst>
                  <a:gd name="T0" fmla="*/ 0 w 532"/>
                  <a:gd name="T1" fmla="*/ 335 h 335"/>
                  <a:gd name="T2" fmla="*/ 0 w 532"/>
                  <a:gd name="T3" fmla="*/ 0 h 335"/>
                  <a:gd name="T4" fmla="*/ 17 w 532"/>
                  <a:gd name="T5" fmla="*/ 0 h 335"/>
                  <a:gd name="T6" fmla="*/ 123 w 532"/>
                  <a:gd name="T7" fmla="*/ 7 h 335"/>
                  <a:gd name="T8" fmla="*/ 216 w 532"/>
                  <a:gd name="T9" fmla="*/ 21 h 335"/>
                  <a:gd name="T10" fmla="*/ 315 w 532"/>
                  <a:gd name="T11" fmla="*/ 48 h 335"/>
                  <a:gd name="T12" fmla="*/ 386 w 532"/>
                  <a:gd name="T13" fmla="*/ 80 h 335"/>
                  <a:gd name="T14" fmla="*/ 429 w 532"/>
                  <a:gd name="T15" fmla="*/ 107 h 335"/>
                  <a:gd name="T16" fmla="*/ 466 w 532"/>
                  <a:gd name="T17" fmla="*/ 140 h 335"/>
                  <a:gd name="T18" fmla="*/ 497 w 532"/>
                  <a:gd name="T19" fmla="*/ 179 h 335"/>
                  <a:gd name="T20" fmla="*/ 519 w 532"/>
                  <a:gd name="T21" fmla="*/ 224 h 335"/>
                  <a:gd name="T22" fmla="*/ 531 w 532"/>
                  <a:gd name="T23" fmla="*/ 277 h 335"/>
                  <a:gd name="T24" fmla="*/ 532 w 532"/>
                  <a:gd name="T25" fmla="*/ 306 h 335"/>
                  <a:gd name="T26" fmla="*/ 0 w 532"/>
                  <a:gd name="T27"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2" h="335">
                    <a:moveTo>
                      <a:pt x="0" y="335"/>
                    </a:moveTo>
                    <a:lnTo>
                      <a:pt x="0" y="0"/>
                    </a:lnTo>
                    <a:lnTo>
                      <a:pt x="17" y="0"/>
                    </a:lnTo>
                    <a:lnTo>
                      <a:pt x="123" y="7"/>
                    </a:lnTo>
                    <a:lnTo>
                      <a:pt x="216" y="21"/>
                    </a:lnTo>
                    <a:lnTo>
                      <a:pt x="315" y="48"/>
                    </a:lnTo>
                    <a:lnTo>
                      <a:pt x="386" y="80"/>
                    </a:lnTo>
                    <a:lnTo>
                      <a:pt x="429" y="107"/>
                    </a:lnTo>
                    <a:lnTo>
                      <a:pt x="466" y="140"/>
                    </a:lnTo>
                    <a:lnTo>
                      <a:pt x="497" y="179"/>
                    </a:lnTo>
                    <a:lnTo>
                      <a:pt x="519" y="224"/>
                    </a:lnTo>
                    <a:lnTo>
                      <a:pt x="531" y="277"/>
                    </a:lnTo>
                    <a:lnTo>
                      <a:pt x="532" y="306"/>
                    </a:lnTo>
                    <a:lnTo>
                      <a:pt x="0" y="335"/>
                    </a:lnTo>
                    <a:close/>
                  </a:path>
                </a:pathLst>
              </a:custGeom>
              <a:solidFill>
                <a:srgbClr val="00B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0" name="Freeform 30">
                <a:extLst>
                  <a:ext uri="{FF2B5EF4-FFF2-40B4-BE49-F238E27FC236}">
                    <a16:creationId xmlns:a16="http://schemas.microsoft.com/office/drawing/2014/main" id="{60E961C4-4435-4AED-B2C5-4CAE306D8201}"/>
                  </a:ext>
                </a:extLst>
              </p:cNvPr>
              <p:cNvSpPr>
                <a:spLocks/>
              </p:cNvSpPr>
              <p:nvPr/>
            </p:nvSpPr>
            <p:spPr bwMode="auto">
              <a:xfrm>
                <a:off x="3909" y="3502"/>
                <a:ext cx="133" cy="84"/>
              </a:xfrm>
              <a:custGeom>
                <a:avLst/>
                <a:gdLst>
                  <a:gd name="T0" fmla="*/ 530 w 530"/>
                  <a:gd name="T1" fmla="*/ 335 h 335"/>
                  <a:gd name="T2" fmla="*/ 530 w 530"/>
                  <a:gd name="T3" fmla="*/ 0 h 335"/>
                  <a:gd name="T4" fmla="*/ 513 w 530"/>
                  <a:gd name="T5" fmla="*/ 0 h 335"/>
                  <a:gd name="T6" fmla="*/ 407 w 530"/>
                  <a:gd name="T7" fmla="*/ 7 h 335"/>
                  <a:gd name="T8" fmla="*/ 314 w 530"/>
                  <a:gd name="T9" fmla="*/ 21 h 335"/>
                  <a:gd name="T10" fmla="*/ 215 w 530"/>
                  <a:gd name="T11" fmla="*/ 48 h 335"/>
                  <a:gd name="T12" fmla="*/ 144 w 530"/>
                  <a:gd name="T13" fmla="*/ 80 h 335"/>
                  <a:gd name="T14" fmla="*/ 101 w 530"/>
                  <a:gd name="T15" fmla="*/ 107 h 335"/>
                  <a:gd name="T16" fmla="*/ 64 w 530"/>
                  <a:gd name="T17" fmla="*/ 140 h 335"/>
                  <a:gd name="T18" fmla="*/ 34 w 530"/>
                  <a:gd name="T19" fmla="*/ 179 h 335"/>
                  <a:gd name="T20" fmla="*/ 12 w 530"/>
                  <a:gd name="T21" fmla="*/ 224 h 335"/>
                  <a:gd name="T22" fmla="*/ 1 w 530"/>
                  <a:gd name="T23" fmla="*/ 277 h 335"/>
                  <a:gd name="T24" fmla="*/ 0 w 530"/>
                  <a:gd name="T25" fmla="*/ 306 h 335"/>
                  <a:gd name="T26" fmla="*/ 530 w 530"/>
                  <a:gd name="T27"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0" h="335">
                    <a:moveTo>
                      <a:pt x="530" y="335"/>
                    </a:moveTo>
                    <a:lnTo>
                      <a:pt x="530" y="0"/>
                    </a:lnTo>
                    <a:lnTo>
                      <a:pt x="513" y="0"/>
                    </a:lnTo>
                    <a:lnTo>
                      <a:pt x="407" y="7"/>
                    </a:lnTo>
                    <a:lnTo>
                      <a:pt x="314" y="21"/>
                    </a:lnTo>
                    <a:lnTo>
                      <a:pt x="215" y="48"/>
                    </a:lnTo>
                    <a:lnTo>
                      <a:pt x="144" y="80"/>
                    </a:lnTo>
                    <a:lnTo>
                      <a:pt x="101" y="107"/>
                    </a:lnTo>
                    <a:lnTo>
                      <a:pt x="64" y="140"/>
                    </a:lnTo>
                    <a:lnTo>
                      <a:pt x="34" y="179"/>
                    </a:lnTo>
                    <a:lnTo>
                      <a:pt x="12" y="224"/>
                    </a:lnTo>
                    <a:lnTo>
                      <a:pt x="1" y="277"/>
                    </a:lnTo>
                    <a:lnTo>
                      <a:pt x="0" y="306"/>
                    </a:lnTo>
                    <a:lnTo>
                      <a:pt x="530" y="335"/>
                    </a:lnTo>
                    <a:close/>
                  </a:path>
                </a:pathLst>
              </a:custGeom>
              <a:solidFill>
                <a:srgbClr val="00B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1" name="Rectangle 31">
                <a:extLst>
                  <a:ext uri="{FF2B5EF4-FFF2-40B4-BE49-F238E27FC236}">
                    <a16:creationId xmlns:a16="http://schemas.microsoft.com/office/drawing/2014/main" id="{CEF6FBAC-A822-422A-8E78-F1D8B0454754}"/>
                  </a:ext>
                </a:extLst>
              </p:cNvPr>
              <p:cNvSpPr>
                <a:spLocks noChangeArrowheads="1"/>
              </p:cNvSpPr>
              <p:nvPr/>
            </p:nvSpPr>
            <p:spPr bwMode="auto">
              <a:xfrm>
                <a:off x="3995" y="3502"/>
                <a:ext cx="105" cy="119"/>
              </a:xfrm>
              <a:prstGeom prst="rect">
                <a:avLst/>
              </a:prstGeom>
              <a:solidFill>
                <a:srgbClr val="FDCC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2" name="Freeform 32">
                <a:extLst>
                  <a:ext uri="{FF2B5EF4-FFF2-40B4-BE49-F238E27FC236}">
                    <a16:creationId xmlns:a16="http://schemas.microsoft.com/office/drawing/2014/main" id="{AE4A00DC-6497-4767-8AA2-70EE60F4AF53}"/>
                  </a:ext>
                </a:extLst>
              </p:cNvPr>
              <p:cNvSpPr>
                <a:spLocks/>
              </p:cNvSpPr>
              <p:nvPr/>
            </p:nvSpPr>
            <p:spPr bwMode="auto">
              <a:xfrm>
                <a:off x="3995" y="3502"/>
                <a:ext cx="105" cy="37"/>
              </a:xfrm>
              <a:custGeom>
                <a:avLst/>
                <a:gdLst>
                  <a:gd name="T0" fmla="*/ 0 w 421"/>
                  <a:gd name="T1" fmla="*/ 56 h 147"/>
                  <a:gd name="T2" fmla="*/ 5 w 421"/>
                  <a:gd name="T3" fmla="*/ 59 h 147"/>
                  <a:gd name="T4" fmla="*/ 66 w 421"/>
                  <a:gd name="T5" fmla="*/ 91 h 147"/>
                  <a:gd name="T6" fmla="*/ 148 w 421"/>
                  <a:gd name="T7" fmla="*/ 119 h 147"/>
                  <a:gd name="T8" fmla="*/ 215 w 421"/>
                  <a:gd name="T9" fmla="*/ 135 h 147"/>
                  <a:gd name="T10" fmla="*/ 291 w 421"/>
                  <a:gd name="T11" fmla="*/ 146 h 147"/>
                  <a:gd name="T12" fmla="*/ 376 w 421"/>
                  <a:gd name="T13" fmla="*/ 147 h 147"/>
                  <a:gd name="T14" fmla="*/ 421 w 421"/>
                  <a:gd name="T15" fmla="*/ 143 h 147"/>
                  <a:gd name="T16" fmla="*/ 421 w 421"/>
                  <a:gd name="T17" fmla="*/ 0 h 147"/>
                  <a:gd name="T18" fmla="*/ 0 w 421"/>
                  <a:gd name="T19" fmla="*/ 0 h 147"/>
                  <a:gd name="T20" fmla="*/ 0 w 421"/>
                  <a:gd name="T21"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1" h="147">
                    <a:moveTo>
                      <a:pt x="0" y="56"/>
                    </a:moveTo>
                    <a:lnTo>
                      <a:pt x="5" y="59"/>
                    </a:lnTo>
                    <a:lnTo>
                      <a:pt x="66" y="91"/>
                    </a:lnTo>
                    <a:lnTo>
                      <a:pt x="148" y="119"/>
                    </a:lnTo>
                    <a:lnTo>
                      <a:pt x="215" y="135"/>
                    </a:lnTo>
                    <a:lnTo>
                      <a:pt x="291" y="146"/>
                    </a:lnTo>
                    <a:lnTo>
                      <a:pt x="376" y="147"/>
                    </a:lnTo>
                    <a:lnTo>
                      <a:pt x="421" y="143"/>
                    </a:lnTo>
                    <a:lnTo>
                      <a:pt x="421" y="0"/>
                    </a:lnTo>
                    <a:lnTo>
                      <a:pt x="0" y="0"/>
                    </a:lnTo>
                    <a:lnTo>
                      <a:pt x="0" y="56"/>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3" name="Freeform 33">
                <a:extLst>
                  <a:ext uri="{FF2B5EF4-FFF2-40B4-BE49-F238E27FC236}">
                    <a16:creationId xmlns:a16="http://schemas.microsoft.com/office/drawing/2014/main" id="{CD982B2A-48BB-4829-B4F0-7856E9850F41}"/>
                  </a:ext>
                </a:extLst>
              </p:cNvPr>
              <p:cNvSpPr>
                <a:spLocks/>
              </p:cNvSpPr>
              <p:nvPr/>
            </p:nvSpPr>
            <p:spPr bwMode="auto">
              <a:xfrm>
                <a:off x="3792" y="3261"/>
                <a:ext cx="102" cy="117"/>
              </a:xfrm>
              <a:custGeom>
                <a:avLst/>
                <a:gdLst>
                  <a:gd name="T0" fmla="*/ 410 w 410"/>
                  <a:gd name="T1" fmla="*/ 235 h 470"/>
                  <a:gd name="T2" fmla="*/ 409 w 410"/>
                  <a:gd name="T3" fmla="*/ 259 h 470"/>
                  <a:gd name="T4" fmla="*/ 402 w 410"/>
                  <a:gd name="T5" fmla="*/ 305 h 470"/>
                  <a:gd name="T6" fmla="*/ 386 w 410"/>
                  <a:gd name="T7" fmla="*/ 347 h 470"/>
                  <a:gd name="T8" fmla="*/ 364 w 410"/>
                  <a:gd name="T9" fmla="*/ 385 h 470"/>
                  <a:gd name="T10" fmla="*/ 336 w 410"/>
                  <a:gd name="T11" fmla="*/ 416 h 470"/>
                  <a:gd name="T12" fmla="*/ 303 w 410"/>
                  <a:gd name="T13" fmla="*/ 442 h 470"/>
                  <a:gd name="T14" fmla="*/ 266 w 410"/>
                  <a:gd name="T15" fmla="*/ 459 h 470"/>
                  <a:gd name="T16" fmla="*/ 227 w 410"/>
                  <a:gd name="T17" fmla="*/ 469 h 470"/>
                  <a:gd name="T18" fmla="*/ 205 w 410"/>
                  <a:gd name="T19" fmla="*/ 470 h 470"/>
                  <a:gd name="T20" fmla="*/ 184 w 410"/>
                  <a:gd name="T21" fmla="*/ 469 h 470"/>
                  <a:gd name="T22" fmla="*/ 144 w 410"/>
                  <a:gd name="T23" fmla="*/ 459 h 470"/>
                  <a:gd name="T24" fmla="*/ 107 w 410"/>
                  <a:gd name="T25" fmla="*/ 442 h 470"/>
                  <a:gd name="T26" fmla="*/ 74 w 410"/>
                  <a:gd name="T27" fmla="*/ 416 h 470"/>
                  <a:gd name="T28" fmla="*/ 46 w 410"/>
                  <a:gd name="T29" fmla="*/ 385 h 470"/>
                  <a:gd name="T30" fmla="*/ 24 w 410"/>
                  <a:gd name="T31" fmla="*/ 347 h 470"/>
                  <a:gd name="T32" fmla="*/ 8 w 410"/>
                  <a:gd name="T33" fmla="*/ 305 h 470"/>
                  <a:gd name="T34" fmla="*/ 0 w 410"/>
                  <a:gd name="T35" fmla="*/ 259 h 470"/>
                  <a:gd name="T36" fmla="*/ 0 w 410"/>
                  <a:gd name="T37" fmla="*/ 235 h 470"/>
                  <a:gd name="T38" fmla="*/ 0 w 410"/>
                  <a:gd name="T39" fmla="*/ 210 h 470"/>
                  <a:gd name="T40" fmla="*/ 8 w 410"/>
                  <a:gd name="T41" fmla="*/ 165 h 470"/>
                  <a:gd name="T42" fmla="*/ 24 w 410"/>
                  <a:gd name="T43" fmla="*/ 123 h 470"/>
                  <a:gd name="T44" fmla="*/ 46 w 410"/>
                  <a:gd name="T45" fmla="*/ 85 h 470"/>
                  <a:gd name="T46" fmla="*/ 74 w 410"/>
                  <a:gd name="T47" fmla="*/ 53 h 470"/>
                  <a:gd name="T48" fmla="*/ 107 w 410"/>
                  <a:gd name="T49" fmla="*/ 28 h 470"/>
                  <a:gd name="T50" fmla="*/ 144 w 410"/>
                  <a:gd name="T51" fmla="*/ 10 h 470"/>
                  <a:gd name="T52" fmla="*/ 184 w 410"/>
                  <a:gd name="T53" fmla="*/ 0 h 470"/>
                  <a:gd name="T54" fmla="*/ 205 w 410"/>
                  <a:gd name="T55" fmla="*/ 0 h 470"/>
                  <a:gd name="T56" fmla="*/ 227 w 410"/>
                  <a:gd name="T57" fmla="*/ 0 h 470"/>
                  <a:gd name="T58" fmla="*/ 266 w 410"/>
                  <a:gd name="T59" fmla="*/ 10 h 470"/>
                  <a:gd name="T60" fmla="*/ 303 w 410"/>
                  <a:gd name="T61" fmla="*/ 28 h 470"/>
                  <a:gd name="T62" fmla="*/ 336 w 410"/>
                  <a:gd name="T63" fmla="*/ 53 h 470"/>
                  <a:gd name="T64" fmla="*/ 364 w 410"/>
                  <a:gd name="T65" fmla="*/ 85 h 470"/>
                  <a:gd name="T66" fmla="*/ 386 w 410"/>
                  <a:gd name="T67" fmla="*/ 123 h 470"/>
                  <a:gd name="T68" fmla="*/ 402 w 410"/>
                  <a:gd name="T69" fmla="*/ 165 h 470"/>
                  <a:gd name="T70" fmla="*/ 409 w 410"/>
                  <a:gd name="T71" fmla="*/ 210 h 470"/>
                  <a:gd name="T72" fmla="*/ 410 w 410"/>
                  <a:gd name="T73" fmla="*/ 235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0" h="470">
                    <a:moveTo>
                      <a:pt x="410" y="235"/>
                    </a:moveTo>
                    <a:lnTo>
                      <a:pt x="409" y="259"/>
                    </a:lnTo>
                    <a:lnTo>
                      <a:pt x="402" y="305"/>
                    </a:lnTo>
                    <a:lnTo>
                      <a:pt x="386" y="347"/>
                    </a:lnTo>
                    <a:lnTo>
                      <a:pt x="364" y="385"/>
                    </a:lnTo>
                    <a:lnTo>
                      <a:pt x="336" y="416"/>
                    </a:lnTo>
                    <a:lnTo>
                      <a:pt x="303" y="442"/>
                    </a:lnTo>
                    <a:lnTo>
                      <a:pt x="266" y="459"/>
                    </a:lnTo>
                    <a:lnTo>
                      <a:pt x="227" y="469"/>
                    </a:lnTo>
                    <a:lnTo>
                      <a:pt x="205" y="470"/>
                    </a:lnTo>
                    <a:lnTo>
                      <a:pt x="184" y="469"/>
                    </a:lnTo>
                    <a:lnTo>
                      <a:pt x="144" y="459"/>
                    </a:lnTo>
                    <a:lnTo>
                      <a:pt x="107" y="442"/>
                    </a:lnTo>
                    <a:lnTo>
                      <a:pt x="74" y="416"/>
                    </a:lnTo>
                    <a:lnTo>
                      <a:pt x="46" y="385"/>
                    </a:lnTo>
                    <a:lnTo>
                      <a:pt x="24" y="347"/>
                    </a:lnTo>
                    <a:lnTo>
                      <a:pt x="8" y="305"/>
                    </a:lnTo>
                    <a:lnTo>
                      <a:pt x="0" y="259"/>
                    </a:lnTo>
                    <a:lnTo>
                      <a:pt x="0" y="235"/>
                    </a:lnTo>
                    <a:lnTo>
                      <a:pt x="0" y="210"/>
                    </a:lnTo>
                    <a:lnTo>
                      <a:pt x="8" y="165"/>
                    </a:lnTo>
                    <a:lnTo>
                      <a:pt x="24" y="123"/>
                    </a:lnTo>
                    <a:lnTo>
                      <a:pt x="46" y="85"/>
                    </a:lnTo>
                    <a:lnTo>
                      <a:pt x="74" y="53"/>
                    </a:lnTo>
                    <a:lnTo>
                      <a:pt x="107" y="28"/>
                    </a:lnTo>
                    <a:lnTo>
                      <a:pt x="144" y="10"/>
                    </a:lnTo>
                    <a:lnTo>
                      <a:pt x="184" y="0"/>
                    </a:lnTo>
                    <a:lnTo>
                      <a:pt x="205" y="0"/>
                    </a:lnTo>
                    <a:lnTo>
                      <a:pt x="227" y="0"/>
                    </a:lnTo>
                    <a:lnTo>
                      <a:pt x="266" y="10"/>
                    </a:lnTo>
                    <a:lnTo>
                      <a:pt x="303" y="28"/>
                    </a:lnTo>
                    <a:lnTo>
                      <a:pt x="336" y="53"/>
                    </a:lnTo>
                    <a:lnTo>
                      <a:pt x="364" y="85"/>
                    </a:lnTo>
                    <a:lnTo>
                      <a:pt x="386" y="123"/>
                    </a:lnTo>
                    <a:lnTo>
                      <a:pt x="402" y="165"/>
                    </a:lnTo>
                    <a:lnTo>
                      <a:pt x="409" y="210"/>
                    </a:lnTo>
                    <a:lnTo>
                      <a:pt x="410" y="235"/>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4" name="Freeform 34">
                <a:extLst>
                  <a:ext uri="{FF2B5EF4-FFF2-40B4-BE49-F238E27FC236}">
                    <a16:creationId xmlns:a16="http://schemas.microsoft.com/office/drawing/2014/main" id="{9B22F39D-7326-45AA-AE1A-0A59F5F914B4}"/>
                  </a:ext>
                </a:extLst>
              </p:cNvPr>
              <p:cNvSpPr>
                <a:spLocks/>
              </p:cNvSpPr>
              <p:nvPr/>
            </p:nvSpPr>
            <p:spPr bwMode="auto">
              <a:xfrm>
                <a:off x="4201" y="3261"/>
                <a:ext cx="103" cy="117"/>
              </a:xfrm>
              <a:custGeom>
                <a:avLst/>
                <a:gdLst>
                  <a:gd name="T0" fmla="*/ 411 w 411"/>
                  <a:gd name="T1" fmla="*/ 235 h 470"/>
                  <a:gd name="T2" fmla="*/ 411 w 411"/>
                  <a:gd name="T3" fmla="*/ 259 h 470"/>
                  <a:gd name="T4" fmla="*/ 402 w 411"/>
                  <a:gd name="T5" fmla="*/ 305 h 470"/>
                  <a:gd name="T6" fmla="*/ 387 w 411"/>
                  <a:gd name="T7" fmla="*/ 347 h 470"/>
                  <a:gd name="T8" fmla="*/ 364 w 411"/>
                  <a:gd name="T9" fmla="*/ 385 h 470"/>
                  <a:gd name="T10" fmla="*/ 336 w 411"/>
                  <a:gd name="T11" fmla="*/ 416 h 470"/>
                  <a:gd name="T12" fmla="*/ 304 w 411"/>
                  <a:gd name="T13" fmla="*/ 442 h 470"/>
                  <a:gd name="T14" fmla="*/ 267 w 411"/>
                  <a:gd name="T15" fmla="*/ 459 h 470"/>
                  <a:gd name="T16" fmla="*/ 227 w 411"/>
                  <a:gd name="T17" fmla="*/ 469 h 470"/>
                  <a:gd name="T18" fmla="*/ 205 w 411"/>
                  <a:gd name="T19" fmla="*/ 470 h 470"/>
                  <a:gd name="T20" fmla="*/ 185 w 411"/>
                  <a:gd name="T21" fmla="*/ 469 h 470"/>
                  <a:gd name="T22" fmla="*/ 144 w 411"/>
                  <a:gd name="T23" fmla="*/ 459 h 470"/>
                  <a:gd name="T24" fmla="*/ 107 w 411"/>
                  <a:gd name="T25" fmla="*/ 442 h 470"/>
                  <a:gd name="T26" fmla="*/ 74 w 411"/>
                  <a:gd name="T27" fmla="*/ 416 h 470"/>
                  <a:gd name="T28" fmla="*/ 46 w 411"/>
                  <a:gd name="T29" fmla="*/ 385 h 470"/>
                  <a:gd name="T30" fmla="*/ 24 w 411"/>
                  <a:gd name="T31" fmla="*/ 347 h 470"/>
                  <a:gd name="T32" fmla="*/ 8 w 411"/>
                  <a:gd name="T33" fmla="*/ 305 h 470"/>
                  <a:gd name="T34" fmla="*/ 1 w 411"/>
                  <a:gd name="T35" fmla="*/ 259 h 470"/>
                  <a:gd name="T36" fmla="*/ 0 w 411"/>
                  <a:gd name="T37" fmla="*/ 235 h 470"/>
                  <a:gd name="T38" fmla="*/ 1 w 411"/>
                  <a:gd name="T39" fmla="*/ 210 h 470"/>
                  <a:gd name="T40" fmla="*/ 8 w 411"/>
                  <a:gd name="T41" fmla="*/ 165 h 470"/>
                  <a:gd name="T42" fmla="*/ 24 w 411"/>
                  <a:gd name="T43" fmla="*/ 123 h 470"/>
                  <a:gd name="T44" fmla="*/ 46 w 411"/>
                  <a:gd name="T45" fmla="*/ 85 h 470"/>
                  <a:gd name="T46" fmla="*/ 74 w 411"/>
                  <a:gd name="T47" fmla="*/ 53 h 470"/>
                  <a:gd name="T48" fmla="*/ 107 w 411"/>
                  <a:gd name="T49" fmla="*/ 28 h 470"/>
                  <a:gd name="T50" fmla="*/ 144 w 411"/>
                  <a:gd name="T51" fmla="*/ 10 h 470"/>
                  <a:gd name="T52" fmla="*/ 185 w 411"/>
                  <a:gd name="T53" fmla="*/ 0 h 470"/>
                  <a:gd name="T54" fmla="*/ 205 w 411"/>
                  <a:gd name="T55" fmla="*/ 0 h 470"/>
                  <a:gd name="T56" fmla="*/ 227 w 411"/>
                  <a:gd name="T57" fmla="*/ 0 h 470"/>
                  <a:gd name="T58" fmla="*/ 267 w 411"/>
                  <a:gd name="T59" fmla="*/ 10 h 470"/>
                  <a:gd name="T60" fmla="*/ 304 w 411"/>
                  <a:gd name="T61" fmla="*/ 28 h 470"/>
                  <a:gd name="T62" fmla="*/ 336 w 411"/>
                  <a:gd name="T63" fmla="*/ 53 h 470"/>
                  <a:gd name="T64" fmla="*/ 364 w 411"/>
                  <a:gd name="T65" fmla="*/ 85 h 470"/>
                  <a:gd name="T66" fmla="*/ 387 w 411"/>
                  <a:gd name="T67" fmla="*/ 123 h 470"/>
                  <a:gd name="T68" fmla="*/ 402 w 411"/>
                  <a:gd name="T69" fmla="*/ 165 h 470"/>
                  <a:gd name="T70" fmla="*/ 411 w 411"/>
                  <a:gd name="T71" fmla="*/ 210 h 470"/>
                  <a:gd name="T72" fmla="*/ 411 w 411"/>
                  <a:gd name="T73" fmla="*/ 235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1" h="470">
                    <a:moveTo>
                      <a:pt x="411" y="235"/>
                    </a:moveTo>
                    <a:lnTo>
                      <a:pt x="411" y="259"/>
                    </a:lnTo>
                    <a:lnTo>
                      <a:pt x="402" y="305"/>
                    </a:lnTo>
                    <a:lnTo>
                      <a:pt x="387" y="347"/>
                    </a:lnTo>
                    <a:lnTo>
                      <a:pt x="364" y="385"/>
                    </a:lnTo>
                    <a:lnTo>
                      <a:pt x="336" y="416"/>
                    </a:lnTo>
                    <a:lnTo>
                      <a:pt x="304" y="442"/>
                    </a:lnTo>
                    <a:lnTo>
                      <a:pt x="267" y="459"/>
                    </a:lnTo>
                    <a:lnTo>
                      <a:pt x="227" y="469"/>
                    </a:lnTo>
                    <a:lnTo>
                      <a:pt x="205" y="470"/>
                    </a:lnTo>
                    <a:lnTo>
                      <a:pt x="185" y="469"/>
                    </a:lnTo>
                    <a:lnTo>
                      <a:pt x="144" y="459"/>
                    </a:lnTo>
                    <a:lnTo>
                      <a:pt x="107" y="442"/>
                    </a:lnTo>
                    <a:lnTo>
                      <a:pt x="74" y="416"/>
                    </a:lnTo>
                    <a:lnTo>
                      <a:pt x="46" y="385"/>
                    </a:lnTo>
                    <a:lnTo>
                      <a:pt x="24" y="347"/>
                    </a:lnTo>
                    <a:lnTo>
                      <a:pt x="8" y="305"/>
                    </a:lnTo>
                    <a:lnTo>
                      <a:pt x="1" y="259"/>
                    </a:lnTo>
                    <a:lnTo>
                      <a:pt x="0" y="235"/>
                    </a:lnTo>
                    <a:lnTo>
                      <a:pt x="1" y="210"/>
                    </a:lnTo>
                    <a:lnTo>
                      <a:pt x="8" y="165"/>
                    </a:lnTo>
                    <a:lnTo>
                      <a:pt x="24" y="123"/>
                    </a:lnTo>
                    <a:lnTo>
                      <a:pt x="46" y="85"/>
                    </a:lnTo>
                    <a:lnTo>
                      <a:pt x="74" y="53"/>
                    </a:lnTo>
                    <a:lnTo>
                      <a:pt x="107" y="28"/>
                    </a:lnTo>
                    <a:lnTo>
                      <a:pt x="144" y="10"/>
                    </a:lnTo>
                    <a:lnTo>
                      <a:pt x="185" y="0"/>
                    </a:lnTo>
                    <a:lnTo>
                      <a:pt x="205" y="0"/>
                    </a:lnTo>
                    <a:lnTo>
                      <a:pt x="227" y="0"/>
                    </a:lnTo>
                    <a:lnTo>
                      <a:pt x="267" y="10"/>
                    </a:lnTo>
                    <a:lnTo>
                      <a:pt x="304" y="28"/>
                    </a:lnTo>
                    <a:lnTo>
                      <a:pt x="336" y="53"/>
                    </a:lnTo>
                    <a:lnTo>
                      <a:pt x="364" y="85"/>
                    </a:lnTo>
                    <a:lnTo>
                      <a:pt x="387" y="123"/>
                    </a:lnTo>
                    <a:lnTo>
                      <a:pt x="402" y="165"/>
                    </a:lnTo>
                    <a:lnTo>
                      <a:pt x="411" y="210"/>
                    </a:lnTo>
                    <a:lnTo>
                      <a:pt x="411" y="235"/>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5" name="Freeform 35">
                <a:extLst>
                  <a:ext uri="{FF2B5EF4-FFF2-40B4-BE49-F238E27FC236}">
                    <a16:creationId xmlns:a16="http://schemas.microsoft.com/office/drawing/2014/main" id="{13BAF1E3-C2D9-46F2-884C-5CA807DAA298}"/>
                  </a:ext>
                </a:extLst>
              </p:cNvPr>
              <p:cNvSpPr>
                <a:spLocks/>
              </p:cNvSpPr>
              <p:nvPr/>
            </p:nvSpPr>
            <p:spPr bwMode="auto">
              <a:xfrm>
                <a:off x="3843" y="3057"/>
                <a:ext cx="409" cy="464"/>
              </a:xfrm>
              <a:custGeom>
                <a:avLst/>
                <a:gdLst>
                  <a:gd name="T0" fmla="*/ 1636 w 1637"/>
                  <a:gd name="T1" fmla="*/ 567 h 1857"/>
                  <a:gd name="T2" fmla="*/ 1618 w 1637"/>
                  <a:gd name="T3" fmla="*/ 444 h 1857"/>
                  <a:gd name="T4" fmla="*/ 1576 w 1637"/>
                  <a:gd name="T5" fmla="*/ 333 h 1857"/>
                  <a:gd name="T6" fmla="*/ 1508 w 1637"/>
                  <a:gd name="T7" fmla="*/ 234 h 1857"/>
                  <a:gd name="T8" fmla="*/ 1413 w 1637"/>
                  <a:gd name="T9" fmla="*/ 150 h 1857"/>
                  <a:gd name="T10" fmla="*/ 1293 w 1637"/>
                  <a:gd name="T11" fmla="*/ 83 h 1857"/>
                  <a:gd name="T12" fmla="*/ 1146 w 1637"/>
                  <a:gd name="T13" fmla="*/ 35 h 1857"/>
                  <a:gd name="T14" fmla="*/ 969 w 1637"/>
                  <a:gd name="T15" fmla="*/ 5 h 1857"/>
                  <a:gd name="T16" fmla="*/ 819 w 1637"/>
                  <a:gd name="T17" fmla="*/ 0 h 1857"/>
                  <a:gd name="T18" fmla="*/ 668 w 1637"/>
                  <a:gd name="T19" fmla="*/ 5 h 1857"/>
                  <a:gd name="T20" fmla="*/ 492 w 1637"/>
                  <a:gd name="T21" fmla="*/ 35 h 1857"/>
                  <a:gd name="T22" fmla="*/ 344 w 1637"/>
                  <a:gd name="T23" fmla="*/ 83 h 1857"/>
                  <a:gd name="T24" fmla="*/ 224 w 1637"/>
                  <a:gd name="T25" fmla="*/ 150 h 1857"/>
                  <a:gd name="T26" fmla="*/ 130 w 1637"/>
                  <a:gd name="T27" fmla="*/ 234 h 1857"/>
                  <a:gd name="T28" fmla="*/ 61 w 1637"/>
                  <a:gd name="T29" fmla="*/ 333 h 1857"/>
                  <a:gd name="T30" fmla="*/ 19 w 1637"/>
                  <a:gd name="T31" fmla="*/ 444 h 1857"/>
                  <a:gd name="T32" fmla="*/ 1 w 1637"/>
                  <a:gd name="T33" fmla="*/ 567 h 1857"/>
                  <a:gd name="T34" fmla="*/ 0 w 1637"/>
                  <a:gd name="T35" fmla="*/ 668 h 1857"/>
                  <a:gd name="T36" fmla="*/ 9 w 1637"/>
                  <a:gd name="T37" fmla="*/ 992 h 1857"/>
                  <a:gd name="T38" fmla="*/ 38 w 1637"/>
                  <a:gd name="T39" fmla="*/ 1202 h 1857"/>
                  <a:gd name="T40" fmla="*/ 100 w 1637"/>
                  <a:gd name="T41" fmla="*/ 1408 h 1857"/>
                  <a:gd name="T42" fmla="*/ 205 w 1637"/>
                  <a:gd name="T43" fmla="*/ 1594 h 1857"/>
                  <a:gd name="T44" fmla="*/ 343 w 1637"/>
                  <a:gd name="T45" fmla="*/ 1725 h 1857"/>
                  <a:gd name="T46" fmla="*/ 444 w 1637"/>
                  <a:gd name="T47" fmla="*/ 1783 h 1857"/>
                  <a:gd name="T48" fmla="*/ 563 w 1637"/>
                  <a:gd name="T49" fmla="*/ 1827 h 1857"/>
                  <a:gd name="T50" fmla="*/ 701 w 1637"/>
                  <a:gd name="T51" fmla="*/ 1851 h 1857"/>
                  <a:gd name="T52" fmla="*/ 819 w 1637"/>
                  <a:gd name="T53" fmla="*/ 1857 h 1857"/>
                  <a:gd name="T54" fmla="*/ 936 w 1637"/>
                  <a:gd name="T55" fmla="*/ 1851 h 1857"/>
                  <a:gd name="T56" fmla="*/ 1075 w 1637"/>
                  <a:gd name="T57" fmla="*/ 1827 h 1857"/>
                  <a:gd name="T58" fmla="*/ 1193 w 1637"/>
                  <a:gd name="T59" fmla="*/ 1783 h 1857"/>
                  <a:gd name="T60" fmla="*/ 1294 w 1637"/>
                  <a:gd name="T61" fmla="*/ 1725 h 1857"/>
                  <a:gd name="T62" fmla="*/ 1432 w 1637"/>
                  <a:gd name="T63" fmla="*/ 1594 h 1857"/>
                  <a:gd name="T64" fmla="*/ 1538 w 1637"/>
                  <a:gd name="T65" fmla="*/ 1408 h 1857"/>
                  <a:gd name="T66" fmla="*/ 1600 w 1637"/>
                  <a:gd name="T67" fmla="*/ 1202 h 1857"/>
                  <a:gd name="T68" fmla="*/ 1629 w 1637"/>
                  <a:gd name="T69" fmla="*/ 992 h 1857"/>
                  <a:gd name="T70" fmla="*/ 1637 w 1637"/>
                  <a:gd name="T71" fmla="*/ 668 h 1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7" h="1857">
                    <a:moveTo>
                      <a:pt x="1636" y="599"/>
                    </a:moveTo>
                    <a:lnTo>
                      <a:pt x="1636" y="567"/>
                    </a:lnTo>
                    <a:lnTo>
                      <a:pt x="1630" y="504"/>
                    </a:lnTo>
                    <a:lnTo>
                      <a:pt x="1618" y="444"/>
                    </a:lnTo>
                    <a:lnTo>
                      <a:pt x="1600" y="387"/>
                    </a:lnTo>
                    <a:lnTo>
                      <a:pt x="1576" y="333"/>
                    </a:lnTo>
                    <a:lnTo>
                      <a:pt x="1545" y="281"/>
                    </a:lnTo>
                    <a:lnTo>
                      <a:pt x="1508" y="234"/>
                    </a:lnTo>
                    <a:lnTo>
                      <a:pt x="1464" y="190"/>
                    </a:lnTo>
                    <a:lnTo>
                      <a:pt x="1413" y="150"/>
                    </a:lnTo>
                    <a:lnTo>
                      <a:pt x="1356" y="114"/>
                    </a:lnTo>
                    <a:lnTo>
                      <a:pt x="1293" y="83"/>
                    </a:lnTo>
                    <a:lnTo>
                      <a:pt x="1223" y="56"/>
                    </a:lnTo>
                    <a:lnTo>
                      <a:pt x="1146" y="35"/>
                    </a:lnTo>
                    <a:lnTo>
                      <a:pt x="1061" y="17"/>
                    </a:lnTo>
                    <a:lnTo>
                      <a:pt x="969" y="5"/>
                    </a:lnTo>
                    <a:lnTo>
                      <a:pt x="871" y="0"/>
                    </a:lnTo>
                    <a:lnTo>
                      <a:pt x="819" y="0"/>
                    </a:lnTo>
                    <a:lnTo>
                      <a:pt x="766" y="0"/>
                    </a:lnTo>
                    <a:lnTo>
                      <a:pt x="668" y="5"/>
                    </a:lnTo>
                    <a:lnTo>
                      <a:pt x="577" y="17"/>
                    </a:lnTo>
                    <a:lnTo>
                      <a:pt x="492" y="35"/>
                    </a:lnTo>
                    <a:lnTo>
                      <a:pt x="414" y="56"/>
                    </a:lnTo>
                    <a:lnTo>
                      <a:pt x="344" y="83"/>
                    </a:lnTo>
                    <a:lnTo>
                      <a:pt x="281" y="114"/>
                    </a:lnTo>
                    <a:lnTo>
                      <a:pt x="224" y="150"/>
                    </a:lnTo>
                    <a:lnTo>
                      <a:pt x="173" y="190"/>
                    </a:lnTo>
                    <a:lnTo>
                      <a:pt x="130" y="234"/>
                    </a:lnTo>
                    <a:lnTo>
                      <a:pt x="93" y="281"/>
                    </a:lnTo>
                    <a:lnTo>
                      <a:pt x="61" y="333"/>
                    </a:lnTo>
                    <a:lnTo>
                      <a:pt x="38" y="387"/>
                    </a:lnTo>
                    <a:lnTo>
                      <a:pt x="19" y="444"/>
                    </a:lnTo>
                    <a:lnTo>
                      <a:pt x="8" y="504"/>
                    </a:lnTo>
                    <a:lnTo>
                      <a:pt x="1" y="567"/>
                    </a:lnTo>
                    <a:lnTo>
                      <a:pt x="1" y="599"/>
                    </a:lnTo>
                    <a:lnTo>
                      <a:pt x="0" y="668"/>
                    </a:lnTo>
                    <a:lnTo>
                      <a:pt x="1" y="842"/>
                    </a:lnTo>
                    <a:lnTo>
                      <a:pt x="9" y="992"/>
                    </a:lnTo>
                    <a:lnTo>
                      <a:pt x="20" y="1096"/>
                    </a:lnTo>
                    <a:lnTo>
                      <a:pt x="38" y="1202"/>
                    </a:lnTo>
                    <a:lnTo>
                      <a:pt x="64" y="1306"/>
                    </a:lnTo>
                    <a:lnTo>
                      <a:pt x="100" y="1408"/>
                    </a:lnTo>
                    <a:lnTo>
                      <a:pt x="146" y="1505"/>
                    </a:lnTo>
                    <a:lnTo>
                      <a:pt x="205" y="1594"/>
                    </a:lnTo>
                    <a:lnTo>
                      <a:pt x="279" y="1674"/>
                    </a:lnTo>
                    <a:lnTo>
                      <a:pt x="343" y="1725"/>
                    </a:lnTo>
                    <a:lnTo>
                      <a:pt x="392" y="1757"/>
                    </a:lnTo>
                    <a:lnTo>
                      <a:pt x="444" y="1783"/>
                    </a:lnTo>
                    <a:lnTo>
                      <a:pt x="501" y="1807"/>
                    </a:lnTo>
                    <a:lnTo>
                      <a:pt x="563" y="1827"/>
                    </a:lnTo>
                    <a:lnTo>
                      <a:pt x="629" y="1841"/>
                    </a:lnTo>
                    <a:lnTo>
                      <a:pt x="701" y="1851"/>
                    </a:lnTo>
                    <a:lnTo>
                      <a:pt x="778" y="1857"/>
                    </a:lnTo>
                    <a:lnTo>
                      <a:pt x="819" y="1857"/>
                    </a:lnTo>
                    <a:lnTo>
                      <a:pt x="859" y="1857"/>
                    </a:lnTo>
                    <a:lnTo>
                      <a:pt x="936" y="1851"/>
                    </a:lnTo>
                    <a:lnTo>
                      <a:pt x="1008" y="1841"/>
                    </a:lnTo>
                    <a:lnTo>
                      <a:pt x="1075" y="1827"/>
                    </a:lnTo>
                    <a:lnTo>
                      <a:pt x="1136" y="1807"/>
                    </a:lnTo>
                    <a:lnTo>
                      <a:pt x="1193" y="1783"/>
                    </a:lnTo>
                    <a:lnTo>
                      <a:pt x="1246" y="1757"/>
                    </a:lnTo>
                    <a:lnTo>
                      <a:pt x="1294" y="1725"/>
                    </a:lnTo>
                    <a:lnTo>
                      <a:pt x="1360" y="1674"/>
                    </a:lnTo>
                    <a:lnTo>
                      <a:pt x="1432" y="1594"/>
                    </a:lnTo>
                    <a:lnTo>
                      <a:pt x="1491" y="1505"/>
                    </a:lnTo>
                    <a:lnTo>
                      <a:pt x="1538" y="1408"/>
                    </a:lnTo>
                    <a:lnTo>
                      <a:pt x="1574" y="1306"/>
                    </a:lnTo>
                    <a:lnTo>
                      <a:pt x="1600" y="1202"/>
                    </a:lnTo>
                    <a:lnTo>
                      <a:pt x="1618" y="1096"/>
                    </a:lnTo>
                    <a:lnTo>
                      <a:pt x="1629" y="992"/>
                    </a:lnTo>
                    <a:lnTo>
                      <a:pt x="1637" y="842"/>
                    </a:lnTo>
                    <a:lnTo>
                      <a:pt x="1637" y="668"/>
                    </a:lnTo>
                    <a:lnTo>
                      <a:pt x="1636" y="599"/>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6" name="Freeform 36">
                <a:extLst>
                  <a:ext uri="{FF2B5EF4-FFF2-40B4-BE49-F238E27FC236}">
                    <a16:creationId xmlns:a16="http://schemas.microsoft.com/office/drawing/2014/main" id="{914069B5-4E5C-4AFF-AA3F-CABC18E21D22}"/>
                  </a:ext>
                </a:extLst>
              </p:cNvPr>
              <p:cNvSpPr>
                <a:spLocks/>
              </p:cNvSpPr>
              <p:nvPr/>
            </p:nvSpPr>
            <p:spPr bwMode="auto">
              <a:xfrm>
                <a:off x="3926" y="3281"/>
                <a:ext cx="44" cy="48"/>
              </a:xfrm>
              <a:custGeom>
                <a:avLst/>
                <a:gdLst>
                  <a:gd name="T0" fmla="*/ 178 w 178"/>
                  <a:gd name="T1" fmla="*/ 98 h 195"/>
                  <a:gd name="T2" fmla="*/ 177 w 178"/>
                  <a:gd name="T3" fmla="*/ 117 h 195"/>
                  <a:gd name="T4" fmla="*/ 163 w 178"/>
                  <a:gd name="T5" fmla="*/ 152 h 195"/>
                  <a:gd name="T6" fmla="*/ 139 w 178"/>
                  <a:gd name="T7" fmla="*/ 179 h 195"/>
                  <a:gd name="T8" fmla="*/ 107 w 178"/>
                  <a:gd name="T9" fmla="*/ 193 h 195"/>
                  <a:gd name="T10" fmla="*/ 90 w 178"/>
                  <a:gd name="T11" fmla="*/ 195 h 195"/>
                  <a:gd name="T12" fmla="*/ 71 w 178"/>
                  <a:gd name="T13" fmla="*/ 193 h 195"/>
                  <a:gd name="T14" fmla="*/ 39 w 178"/>
                  <a:gd name="T15" fmla="*/ 179 h 195"/>
                  <a:gd name="T16" fmla="*/ 15 w 178"/>
                  <a:gd name="T17" fmla="*/ 152 h 195"/>
                  <a:gd name="T18" fmla="*/ 3 w 178"/>
                  <a:gd name="T19" fmla="*/ 117 h 195"/>
                  <a:gd name="T20" fmla="*/ 0 w 178"/>
                  <a:gd name="T21" fmla="*/ 98 h 195"/>
                  <a:gd name="T22" fmla="*/ 3 w 178"/>
                  <a:gd name="T23" fmla="*/ 77 h 195"/>
                  <a:gd name="T24" fmla="*/ 15 w 178"/>
                  <a:gd name="T25" fmla="*/ 43 h 195"/>
                  <a:gd name="T26" fmla="*/ 39 w 178"/>
                  <a:gd name="T27" fmla="*/ 16 h 195"/>
                  <a:gd name="T28" fmla="*/ 71 w 178"/>
                  <a:gd name="T29" fmla="*/ 2 h 195"/>
                  <a:gd name="T30" fmla="*/ 90 w 178"/>
                  <a:gd name="T31" fmla="*/ 0 h 195"/>
                  <a:gd name="T32" fmla="*/ 107 w 178"/>
                  <a:gd name="T33" fmla="*/ 2 h 195"/>
                  <a:gd name="T34" fmla="*/ 139 w 178"/>
                  <a:gd name="T35" fmla="*/ 16 h 195"/>
                  <a:gd name="T36" fmla="*/ 163 w 178"/>
                  <a:gd name="T37" fmla="*/ 43 h 195"/>
                  <a:gd name="T38" fmla="*/ 177 w 178"/>
                  <a:gd name="T39" fmla="*/ 77 h 195"/>
                  <a:gd name="T40" fmla="*/ 178 w 178"/>
                  <a:gd name="T41" fmla="*/ 9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8" h="195">
                    <a:moveTo>
                      <a:pt x="178" y="98"/>
                    </a:moveTo>
                    <a:lnTo>
                      <a:pt x="177" y="117"/>
                    </a:lnTo>
                    <a:lnTo>
                      <a:pt x="163" y="152"/>
                    </a:lnTo>
                    <a:lnTo>
                      <a:pt x="139" y="179"/>
                    </a:lnTo>
                    <a:lnTo>
                      <a:pt x="107" y="193"/>
                    </a:lnTo>
                    <a:lnTo>
                      <a:pt x="90" y="195"/>
                    </a:lnTo>
                    <a:lnTo>
                      <a:pt x="71" y="193"/>
                    </a:lnTo>
                    <a:lnTo>
                      <a:pt x="39" y="179"/>
                    </a:lnTo>
                    <a:lnTo>
                      <a:pt x="15" y="152"/>
                    </a:lnTo>
                    <a:lnTo>
                      <a:pt x="3" y="117"/>
                    </a:lnTo>
                    <a:lnTo>
                      <a:pt x="0" y="98"/>
                    </a:lnTo>
                    <a:lnTo>
                      <a:pt x="3" y="77"/>
                    </a:lnTo>
                    <a:lnTo>
                      <a:pt x="15" y="43"/>
                    </a:lnTo>
                    <a:lnTo>
                      <a:pt x="39" y="16"/>
                    </a:lnTo>
                    <a:lnTo>
                      <a:pt x="71" y="2"/>
                    </a:lnTo>
                    <a:lnTo>
                      <a:pt x="90" y="0"/>
                    </a:lnTo>
                    <a:lnTo>
                      <a:pt x="107" y="2"/>
                    </a:lnTo>
                    <a:lnTo>
                      <a:pt x="139" y="16"/>
                    </a:lnTo>
                    <a:lnTo>
                      <a:pt x="163" y="43"/>
                    </a:lnTo>
                    <a:lnTo>
                      <a:pt x="177" y="77"/>
                    </a:lnTo>
                    <a:lnTo>
                      <a:pt x="178" y="98"/>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7" name="Freeform 37">
                <a:extLst>
                  <a:ext uri="{FF2B5EF4-FFF2-40B4-BE49-F238E27FC236}">
                    <a16:creationId xmlns:a16="http://schemas.microsoft.com/office/drawing/2014/main" id="{A179F95F-BE93-4033-953D-4CEC2CAAA277}"/>
                  </a:ext>
                </a:extLst>
              </p:cNvPr>
              <p:cNvSpPr>
                <a:spLocks/>
              </p:cNvSpPr>
              <p:nvPr/>
            </p:nvSpPr>
            <p:spPr bwMode="auto">
              <a:xfrm>
                <a:off x="3932" y="3288"/>
                <a:ext cx="13" cy="13"/>
              </a:xfrm>
              <a:custGeom>
                <a:avLst/>
                <a:gdLst>
                  <a:gd name="T0" fmla="*/ 53 w 53"/>
                  <a:gd name="T1" fmla="*/ 27 h 53"/>
                  <a:gd name="T2" fmla="*/ 52 w 53"/>
                  <a:gd name="T3" fmla="*/ 38 h 53"/>
                  <a:gd name="T4" fmla="*/ 38 w 53"/>
                  <a:gd name="T5" fmla="*/ 52 h 53"/>
                  <a:gd name="T6" fmla="*/ 27 w 53"/>
                  <a:gd name="T7" fmla="*/ 53 h 53"/>
                  <a:gd name="T8" fmla="*/ 16 w 53"/>
                  <a:gd name="T9" fmla="*/ 52 h 53"/>
                  <a:gd name="T10" fmla="*/ 2 w 53"/>
                  <a:gd name="T11" fmla="*/ 38 h 53"/>
                  <a:gd name="T12" fmla="*/ 0 w 53"/>
                  <a:gd name="T13" fmla="*/ 27 h 53"/>
                  <a:gd name="T14" fmla="*/ 2 w 53"/>
                  <a:gd name="T15" fmla="*/ 16 h 53"/>
                  <a:gd name="T16" fmla="*/ 16 w 53"/>
                  <a:gd name="T17" fmla="*/ 2 h 53"/>
                  <a:gd name="T18" fmla="*/ 27 w 53"/>
                  <a:gd name="T19" fmla="*/ 0 h 53"/>
                  <a:gd name="T20" fmla="*/ 38 w 53"/>
                  <a:gd name="T21" fmla="*/ 2 h 53"/>
                  <a:gd name="T22" fmla="*/ 52 w 53"/>
                  <a:gd name="T23" fmla="*/ 16 h 53"/>
                  <a:gd name="T24" fmla="*/ 53 w 53"/>
                  <a:gd name="T2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3">
                    <a:moveTo>
                      <a:pt x="53" y="27"/>
                    </a:moveTo>
                    <a:lnTo>
                      <a:pt x="52" y="38"/>
                    </a:lnTo>
                    <a:lnTo>
                      <a:pt x="38" y="52"/>
                    </a:lnTo>
                    <a:lnTo>
                      <a:pt x="27" y="53"/>
                    </a:lnTo>
                    <a:lnTo>
                      <a:pt x="16" y="52"/>
                    </a:lnTo>
                    <a:lnTo>
                      <a:pt x="2" y="38"/>
                    </a:lnTo>
                    <a:lnTo>
                      <a:pt x="0" y="27"/>
                    </a:lnTo>
                    <a:lnTo>
                      <a:pt x="2" y="16"/>
                    </a:lnTo>
                    <a:lnTo>
                      <a:pt x="16" y="2"/>
                    </a:lnTo>
                    <a:lnTo>
                      <a:pt x="27" y="0"/>
                    </a:lnTo>
                    <a:lnTo>
                      <a:pt x="38" y="2"/>
                    </a:lnTo>
                    <a:lnTo>
                      <a:pt x="52" y="16"/>
                    </a:lnTo>
                    <a:lnTo>
                      <a:pt x="5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8" name="Freeform 38">
                <a:extLst>
                  <a:ext uri="{FF2B5EF4-FFF2-40B4-BE49-F238E27FC236}">
                    <a16:creationId xmlns:a16="http://schemas.microsoft.com/office/drawing/2014/main" id="{19180DA7-A526-4624-8BD2-85B7A057E522}"/>
                  </a:ext>
                </a:extLst>
              </p:cNvPr>
              <p:cNvSpPr>
                <a:spLocks/>
              </p:cNvSpPr>
              <p:nvPr/>
            </p:nvSpPr>
            <p:spPr bwMode="auto">
              <a:xfrm>
                <a:off x="3911" y="3231"/>
                <a:ext cx="72" cy="24"/>
              </a:xfrm>
              <a:custGeom>
                <a:avLst/>
                <a:gdLst>
                  <a:gd name="T0" fmla="*/ 9 w 289"/>
                  <a:gd name="T1" fmla="*/ 88 h 97"/>
                  <a:gd name="T2" fmla="*/ 17 w 289"/>
                  <a:gd name="T3" fmla="*/ 90 h 97"/>
                  <a:gd name="T4" fmla="*/ 36 w 289"/>
                  <a:gd name="T5" fmla="*/ 90 h 97"/>
                  <a:gd name="T6" fmla="*/ 69 w 289"/>
                  <a:gd name="T7" fmla="*/ 81 h 97"/>
                  <a:gd name="T8" fmla="*/ 131 w 289"/>
                  <a:gd name="T9" fmla="*/ 70 h 97"/>
                  <a:gd name="T10" fmla="*/ 194 w 289"/>
                  <a:gd name="T11" fmla="*/ 73 h 97"/>
                  <a:gd name="T12" fmla="*/ 243 w 289"/>
                  <a:gd name="T13" fmla="*/ 85 h 97"/>
                  <a:gd name="T14" fmla="*/ 272 w 289"/>
                  <a:gd name="T15" fmla="*/ 95 h 97"/>
                  <a:gd name="T16" fmla="*/ 276 w 289"/>
                  <a:gd name="T17" fmla="*/ 97 h 97"/>
                  <a:gd name="T18" fmla="*/ 285 w 289"/>
                  <a:gd name="T19" fmla="*/ 91 h 97"/>
                  <a:gd name="T20" fmla="*/ 289 w 289"/>
                  <a:gd name="T21" fmla="*/ 78 h 97"/>
                  <a:gd name="T22" fmla="*/ 288 w 289"/>
                  <a:gd name="T23" fmla="*/ 61 h 97"/>
                  <a:gd name="T24" fmla="*/ 279 w 289"/>
                  <a:gd name="T25" fmla="*/ 42 h 97"/>
                  <a:gd name="T26" fmla="*/ 258 w 289"/>
                  <a:gd name="T27" fmla="*/ 23 h 97"/>
                  <a:gd name="T28" fmla="*/ 227 w 289"/>
                  <a:gd name="T29" fmla="*/ 8 h 97"/>
                  <a:gd name="T30" fmla="*/ 181 w 289"/>
                  <a:gd name="T31" fmla="*/ 0 h 97"/>
                  <a:gd name="T32" fmla="*/ 152 w 289"/>
                  <a:gd name="T33" fmla="*/ 0 h 97"/>
                  <a:gd name="T34" fmla="*/ 126 w 289"/>
                  <a:gd name="T35" fmla="*/ 0 h 97"/>
                  <a:gd name="T36" fmla="*/ 83 w 289"/>
                  <a:gd name="T37" fmla="*/ 6 h 97"/>
                  <a:gd name="T38" fmla="*/ 50 w 289"/>
                  <a:gd name="T39" fmla="*/ 18 h 97"/>
                  <a:gd name="T40" fmla="*/ 26 w 289"/>
                  <a:gd name="T41" fmla="*/ 32 h 97"/>
                  <a:gd name="T42" fmla="*/ 10 w 289"/>
                  <a:gd name="T43" fmla="*/ 48 h 97"/>
                  <a:gd name="T44" fmla="*/ 1 w 289"/>
                  <a:gd name="T45" fmla="*/ 63 h 97"/>
                  <a:gd name="T46" fmla="*/ 0 w 289"/>
                  <a:gd name="T47" fmla="*/ 76 h 97"/>
                  <a:gd name="T48" fmla="*/ 4 w 289"/>
                  <a:gd name="T49" fmla="*/ 86 h 97"/>
                  <a:gd name="T50" fmla="*/ 9 w 289"/>
                  <a:gd name="T51" fmla="*/ 8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9" h="97">
                    <a:moveTo>
                      <a:pt x="9" y="88"/>
                    </a:moveTo>
                    <a:lnTo>
                      <a:pt x="17" y="90"/>
                    </a:lnTo>
                    <a:lnTo>
                      <a:pt x="36" y="90"/>
                    </a:lnTo>
                    <a:lnTo>
                      <a:pt x="69" y="81"/>
                    </a:lnTo>
                    <a:lnTo>
                      <a:pt x="131" y="70"/>
                    </a:lnTo>
                    <a:lnTo>
                      <a:pt x="194" y="73"/>
                    </a:lnTo>
                    <a:lnTo>
                      <a:pt x="243" y="85"/>
                    </a:lnTo>
                    <a:lnTo>
                      <a:pt x="272" y="95"/>
                    </a:lnTo>
                    <a:lnTo>
                      <a:pt x="276" y="97"/>
                    </a:lnTo>
                    <a:lnTo>
                      <a:pt x="285" y="91"/>
                    </a:lnTo>
                    <a:lnTo>
                      <a:pt x="289" y="78"/>
                    </a:lnTo>
                    <a:lnTo>
                      <a:pt x="288" y="61"/>
                    </a:lnTo>
                    <a:lnTo>
                      <a:pt x="279" y="42"/>
                    </a:lnTo>
                    <a:lnTo>
                      <a:pt x="258" y="23"/>
                    </a:lnTo>
                    <a:lnTo>
                      <a:pt x="227" y="8"/>
                    </a:lnTo>
                    <a:lnTo>
                      <a:pt x="181" y="0"/>
                    </a:lnTo>
                    <a:lnTo>
                      <a:pt x="152" y="0"/>
                    </a:lnTo>
                    <a:lnTo>
                      <a:pt x="126" y="0"/>
                    </a:lnTo>
                    <a:lnTo>
                      <a:pt x="83" y="6"/>
                    </a:lnTo>
                    <a:lnTo>
                      <a:pt x="50" y="18"/>
                    </a:lnTo>
                    <a:lnTo>
                      <a:pt x="26" y="32"/>
                    </a:lnTo>
                    <a:lnTo>
                      <a:pt x="10" y="48"/>
                    </a:lnTo>
                    <a:lnTo>
                      <a:pt x="1" y="63"/>
                    </a:lnTo>
                    <a:lnTo>
                      <a:pt x="0" y="76"/>
                    </a:lnTo>
                    <a:lnTo>
                      <a:pt x="4" y="86"/>
                    </a:lnTo>
                    <a:lnTo>
                      <a:pt x="9" y="88"/>
                    </a:lnTo>
                    <a:close/>
                  </a:path>
                </a:pathLst>
              </a:custGeom>
              <a:solidFill>
                <a:srgbClr val="684B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9" name="Freeform 39">
                <a:extLst>
                  <a:ext uri="{FF2B5EF4-FFF2-40B4-BE49-F238E27FC236}">
                    <a16:creationId xmlns:a16="http://schemas.microsoft.com/office/drawing/2014/main" id="{928FFD11-8EC2-4F44-9AC9-1B18560F3391}"/>
                  </a:ext>
                </a:extLst>
              </p:cNvPr>
              <p:cNvSpPr>
                <a:spLocks/>
              </p:cNvSpPr>
              <p:nvPr/>
            </p:nvSpPr>
            <p:spPr bwMode="auto">
              <a:xfrm>
                <a:off x="4128" y="3281"/>
                <a:ext cx="44" cy="48"/>
              </a:xfrm>
              <a:custGeom>
                <a:avLst/>
                <a:gdLst>
                  <a:gd name="T0" fmla="*/ 178 w 178"/>
                  <a:gd name="T1" fmla="*/ 98 h 195"/>
                  <a:gd name="T2" fmla="*/ 177 w 178"/>
                  <a:gd name="T3" fmla="*/ 117 h 195"/>
                  <a:gd name="T4" fmla="*/ 163 w 178"/>
                  <a:gd name="T5" fmla="*/ 152 h 195"/>
                  <a:gd name="T6" fmla="*/ 139 w 178"/>
                  <a:gd name="T7" fmla="*/ 179 h 195"/>
                  <a:gd name="T8" fmla="*/ 107 w 178"/>
                  <a:gd name="T9" fmla="*/ 193 h 195"/>
                  <a:gd name="T10" fmla="*/ 89 w 178"/>
                  <a:gd name="T11" fmla="*/ 195 h 195"/>
                  <a:gd name="T12" fmla="*/ 71 w 178"/>
                  <a:gd name="T13" fmla="*/ 193 h 195"/>
                  <a:gd name="T14" fmla="*/ 39 w 178"/>
                  <a:gd name="T15" fmla="*/ 179 h 195"/>
                  <a:gd name="T16" fmla="*/ 15 w 178"/>
                  <a:gd name="T17" fmla="*/ 152 h 195"/>
                  <a:gd name="T18" fmla="*/ 1 w 178"/>
                  <a:gd name="T19" fmla="*/ 117 h 195"/>
                  <a:gd name="T20" fmla="*/ 0 w 178"/>
                  <a:gd name="T21" fmla="*/ 98 h 195"/>
                  <a:gd name="T22" fmla="*/ 1 w 178"/>
                  <a:gd name="T23" fmla="*/ 77 h 195"/>
                  <a:gd name="T24" fmla="*/ 15 w 178"/>
                  <a:gd name="T25" fmla="*/ 43 h 195"/>
                  <a:gd name="T26" fmla="*/ 39 w 178"/>
                  <a:gd name="T27" fmla="*/ 16 h 195"/>
                  <a:gd name="T28" fmla="*/ 71 w 178"/>
                  <a:gd name="T29" fmla="*/ 2 h 195"/>
                  <a:gd name="T30" fmla="*/ 89 w 178"/>
                  <a:gd name="T31" fmla="*/ 0 h 195"/>
                  <a:gd name="T32" fmla="*/ 107 w 178"/>
                  <a:gd name="T33" fmla="*/ 2 h 195"/>
                  <a:gd name="T34" fmla="*/ 139 w 178"/>
                  <a:gd name="T35" fmla="*/ 16 h 195"/>
                  <a:gd name="T36" fmla="*/ 163 w 178"/>
                  <a:gd name="T37" fmla="*/ 43 h 195"/>
                  <a:gd name="T38" fmla="*/ 177 w 178"/>
                  <a:gd name="T39" fmla="*/ 77 h 195"/>
                  <a:gd name="T40" fmla="*/ 178 w 178"/>
                  <a:gd name="T41" fmla="*/ 9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8" h="195">
                    <a:moveTo>
                      <a:pt x="178" y="98"/>
                    </a:moveTo>
                    <a:lnTo>
                      <a:pt x="177" y="117"/>
                    </a:lnTo>
                    <a:lnTo>
                      <a:pt x="163" y="152"/>
                    </a:lnTo>
                    <a:lnTo>
                      <a:pt x="139" y="179"/>
                    </a:lnTo>
                    <a:lnTo>
                      <a:pt x="107" y="193"/>
                    </a:lnTo>
                    <a:lnTo>
                      <a:pt x="89" y="195"/>
                    </a:lnTo>
                    <a:lnTo>
                      <a:pt x="71" y="193"/>
                    </a:lnTo>
                    <a:lnTo>
                      <a:pt x="39" y="179"/>
                    </a:lnTo>
                    <a:lnTo>
                      <a:pt x="15" y="152"/>
                    </a:lnTo>
                    <a:lnTo>
                      <a:pt x="1" y="117"/>
                    </a:lnTo>
                    <a:lnTo>
                      <a:pt x="0" y="98"/>
                    </a:lnTo>
                    <a:lnTo>
                      <a:pt x="1" y="77"/>
                    </a:lnTo>
                    <a:lnTo>
                      <a:pt x="15" y="43"/>
                    </a:lnTo>
                    <a:lnTo>
                      <a:pt x="39" y="16"/>
                    </a:lnTo>
                    <a:lnTo>
                      <a:pt x="71" y="2"/>
                    </a:lnTo>
                    <a:lnTo>
                      <a:pt x="89" y="0"/>
                    </a:lnTo>
                    <a:lnTo>
                      <a:pt x="107" y="2"/>
                    </a:lnTo>
                    <a:lnTo>
                      <a:pt x="139" y="16"/>
                    </a:lnTo>
                    <a:lnTo>
                      <a:pt x="163" y="43"/>
                    </a:lnTo>
                    <a:lnTo>
                      <a:pt x="177" y="77"/>
                    </a:lnTo>
                    <a:lnTo>
                      <a:pt x="178" y="98"/>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0" name="Freeform 40">
                <a:extLst>
                  <a:ext uri="{FF2B5EF4-FFF2-40B4-BE49-F238E27FC236}">
                    <a16:creationId xmlns:a16="http://schemas.microsoft.com/office/drawing/2014/main" id="{2B2C3B4A-06FB-4177-A872-9C28B4F2AF0A}"/>
                  </a:ext>
                </a:extLst>
              </p:cNvPr>
              <p:cNvSpPr>
                <a:spLocks/>
              </p:cNvSpPr>
              <p:nvPr/>
            </p:nvSpPr>
            <p:spPr bwMode="auto">
              <a:xfrm>
                <a:off x="4134" y="3288"/>
                <a:ext cx="13" cy="13"/>
              </a:xfrm>
              <a:custGeom>
                <a:avLst/>
                <a:gdLst>
                  <a:gd name="T0" fmla="*/ 53 w 53"/>
                  <a:gd name="T1" fmla="*/ 27 h 53"/>
                  <a:gd name="T2" fmla="*/ 51 w 53"/>
                  <a:gd name="T3" fmla="*/ 38 h 53"/>
                  <a:gd name="T4" fmla="*/ 37 w 53"/>
                  <a:gd name="T5" fmla="*/ 52 h 53"/>
                  <a:gd name="T6" fmla="*/ 27 w 53"/>
                  <a:gd name="T7" fmla="*/ 53 h 53"/>
                  <a:gd name="T8" fmla="*/ 16 w 53"/>
                  <a:gd name="T9" fmla="*/ 52 h 53"/>
                  <a:gd name="T10" fmla="*/ 1 w 53"/>
                  <a:gd name="T11" fmla="*/ 38 h 53"/>
                  <a:gd name="T12" fmla="*/ 0 w 53"/>
                  <a:gd name="T13" fmla="*/ 27 h 53"/>
                  <a:gd name="T14" fmla="*/ 1 w 53"/>
                  <a:gd name="T15" fmla="*/ 16 h 53"/>
                  <a:gd name="T16" fmla="*/ 16 w 53"/>
                  <a:gd name="T17" fmla="*/ 2 h 53"/>
                  <a:gd name="T18" fmla="*/ 27 w 53"/>
                  <a:gd name="T19" fmla="*/ 0 h 53"/>
                  <a:gd name="T20" fmla="*/ 37 w 53"/>
                  <a:gd name="T21" fmla="*/ 2 h 53"/>
                  <a:gd name="T22" fmla="*/ 51 w 53"/>
                  <a:gd name="T23" fmla="*/ 16 h 53"/>
                  <a:gd name="T24" fmla="*/ 53 w 53"/>
                  <a:gd name="T2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3">
                    <a:moveTo>
                      <a:pt x="53" y="27"/>
                    </a:moveTo>
                    <a:lnTo>
                      <a:pt x="51" y="38"/>
                    </a:lnTo>
                    <a:lnTo>
                      <a:pt x="37" y="52"/>
                    </a:lnTo>
                    <a:lnTo>
                      <a:pt x="27" y="53"/>
                    </a:lnTo>
                    <a:lnTo>
                      <a:pt x="16" y="52"/>
                    </a:lnTo>
                    <a:lnTo>
                      <a:pt x="1" y="38"/>
                    </a:lnTo>
                    <a:lnTo>
                      <a:pt x="0" y="27"/>
                    </a:lnTo>
                    <a:lnTo>
                      <a:pt x="1" y="16"/>
                    </a:lnTo>
                    <a:lnTo>
                      <a:pt x="16" y="2"/>
                    </a:lnTo>
                    <a:lnTo>
                      <a:pt x="27" y="0"/>
                    </a:lnTo>
                    <a:lnTo>
                      <a:pt x="37" y="2"/>
                    </a:lnTo>
                    <a:lnTo>
                      <a:pt x="51" y="16"/>
                    </a:lnTo>
                    <a:lnTo>
                      <a:pt x="5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1" name="Freeform 41">
                <a:extLst>
                  <a:ext uri="{FF2B5EF4-FFF2-40B4-BE49-F238E27FC236}">
                    <a16:creationId xmlns:a16="http://schemas.microsoft.com/office/drawing/2014/main" id="{1DD75A56-57D8-40AC-A3B0-D2AB6E1B35B1}"/>
                  </a:ext>
                </a:extLst>
              </p:cNvPr>
              <p:cNvSpPr>
                <a:spLocks/>
              </p:cNvSpPr>
              <p:nvPr/>
            </p:nvSpPr>
            <p:spPr bwMode="auto">
              <a:xfrm>
                <a:off x="4112" y="3231"/>
                <a:ext cx="73" cy="24"/>
              </a:xfrm>
              <a:custGeom>
                <a:avLst/>
                <a:gdLst>
                  <a:gd name="T0" fmla="*/ 281 w 289"/>
                  <a:gd name="T1" fmla="*/ 88 h 97"/>
                  <a:gd name="T2" fmla="*/ 273 w 289"/>
                  <a:gd name="T3" fmla="*/ 90 h 97"/>
                  <a:gd name="T4" fmla="*/ 254 w 289"/>
                  <a:gd name="T5" fmla="*/ 90 h 97"/>
                  <a:gd name="T6" fmla="*/ 220 w 289"/>
                  <a:gd name="T7" fmla="*/ 81 h 97"/>
                  <a:gd name="T8" fmla="*/ 158 w 289"/>
                  <a:gd name="T9" fmla="*/ 70 h 97"/>
                  <a:gd name="T10" fmla="*/ 96 w 289"/>
                  <a:gd name="T11" fmla="*/ 73 h 97"/>
                  <a:gd name="T12" fmla="*/ 46 w 289"/>
                  <a:gd name="T13" fmla="*/ 85 h 97"/>
                  <a:gd name="T14" fmla="*/ 18 w 289"/>
                  <a:gd name="T15" fmla="*/ 95 h 97"/>
                  <a:gd name="T16" fmla="*/ 13 w 289"/>
                  <a:gd name="T17" fmla="*/ 97 h 97"/>
                  <a:gd name="T18" fmla="*/ 4 w 289"/>
                  <a:gd name="T19" fmla="*/ 91 h 97"/>
                  <a:gd name="T20" fmla="*/ 0 w 289"/>
                  <a:gd name="T21" fmla="*/ 78 h 97"/>
                  <a:gd name="T22" fmla="*/ 1 w 289"/>
                  <a:gd name="T23" fmla="*/ 61 h 97"/>
                  <a:gd name="T24" fmla="*/ 11 w 289"/>
                  <a:gd name="T25" fmla="*/ 42 h 97"/>
                  <a:gd name="T26" fmla="*/ 31 w 289"/>
                  <a:gd name="T27" fmla="*/ 23 h 97"/>
                  <a:gd name="T28" fmla="*/ 62 w 289"/>
                  <a:gd name="T29" fmla="*/ 8 h 97"/>
                  <a:gd name="T30" fmla="*/ 108 w 289"/>
                  <a:gd name="T31" fmla="*/ 0 h 97"/>
                  <a:gd name="T32" fmla="*/ 138 w 289"/>
                  <a:gd name="T33" fmla="*/ 0 h 97"/>
                  <a:gd name="T34" fmla="*/ 163 w 289"/>
                  <a:gd name="T35" fmla="*/ 0 h 97"/>
                  <a:gd name="T36" fmla="*/ 206 w 289"/>
                  <a:gd name="T37" fmla="*/ 6 h 97"/>
                  <a:gd name="T38" fmla="*/ 240 w 289"/>
                  <a:gd name="T39" fmla="*/ 18 h 97"/>
                  <a:gd name="T40" fmla="*/ 263 w 289"/>
                  <a:gd name="T41" fmla="*/ 32 h 97"/>
                  <a:gd name="T42" fmla="*/ 280 w 289"/>
                  <a:gd name="T43" fmla="*/ 48 h 97"/>
                  <a:gd name="T44" fmla="*/ 288 w 289"/>
                  <a:gd name="T45" fmla="*/ 63 h 97"/>
                  <a:gd name="T46" fmla="*/ 289 w 289"/>
                  <a:gd name="T47" fmla="*/ 76 h 97"/>
                  <a:gd name="T48" fmla="*/ 285 w 289"/>
                  <a:gd name="T49" fmla="*/ 86 h 97"/>
                  <a:gd name="T50" fmla="*/ 281 w 289"/>
                  <a:gd name="T51" fmla="*/ 8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9" h="97">
                    <a:moveTo>
                      <a:pt x="281" y="88"/>
                    </a:moveTo>
                    <a:lnTo>
                      <a:pt x="273" y="90"/>
                    </a:lnTo>
                    <a:lnTo>
                      <a:pt x="254" y="90"/>
                    </a:lnTo>
                    <a:lnTo>
                      <a:pt x="220" y="81"/>
                    </a:lnTo>
                    <a:lnTo>
                      <a:pt x="158" y="70"/>
                    </a:lnTo>
                    <a:lnTo>
                      <a:pt x="96" y="73"/>
                    </a:lnTo>
                    <a:lnTo>
                      <a:pt x="46" y="85"/>
                    </a:lnTo>
                    <a:lnTo>
                      <a:pt x="18" y="95"/>
                    </a:lnTo>
                    <a:lnTo>
                      <a:pt x="13" y="97"/>
                    </a:lnTo>
                    <a:lnTo>
                      <a:pt x="4" y="91"/>
                    </a:lnTo>
                    <a:lnTo>
                      <a:pt x="0" y="78"/>
                    </a:lnTo>
                    <a:lnTo>
                      <a:pt x="1" y="61"/>
                    </a:lnTo>
                    <a:lnTo>
                      <a:pt x="11" y="42"/>
                    </a:lnTo>
                    <a:lnTo>
                      <a:pt x="31" y="23"/>
                    </a:lnTo>
                    <a:lnTo>
                      <a:pt x="62" y="8"/>
                    </a:lnTo>
                    <a:lnTo>
                      <a:pt x="108" y="0"/>
                    </a:lnTo>
                    <a:lnTo>
                      <a:pt x="138" y="0"/>
                    </a:lnTo>
                    <a:lnTo>
                      <a:pt x="163" y="0"/>
                    </a:lnTo>
                    <a:lnTo>
                      <a:pt x="206" y="6"/>
                    </a:lnTo>
                    <a:lnTo>
                      <a:pt x="240" y="18"/>
                    </a:lnTo>
                    <a:lnTo>
                      <a:pt x="263" y="32"/>
                    </a:lnTo>
                    <a:lnTo>
                      <a:pt x="280" y="48"/>
                    </a:lnTo>
                    <a:lnTo>
                      <a:pt x="288" y="63"/>
                    </a:lnTo>
                    <a:lnTo>
                      <a:pt x="289" y="76"/>
                    </a:lnTo>
                    <a:lnTo>
                      <a:pt x="285" y="86"/>
                    </a:lnTo>
                    <a:lnTo>
                      <a:pt x="281" y="88"/>
                    </a:lnTo>
                    <a:close/>
                  </a:path>
                </a:pathLst>
              </a:custGeom>
              <a:solidFill>
                <a:srgbClr val="684B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2" name="Freeform 42">
                <a:extLst>
                  <a:ext uri="{FF2B5EF4-FFF2-40B4-BE49-F238E27FC236}">
                    <a16:creationId xmlns:a16="http://schemas.microsoft.com/office/drawing/2014/main" id="{C0FC978F-A379-43D7-8FFA-9C5EE70E2F1C}"/>
                  </a:ext>
                </a:extLst>
              </p:cNvPr>
              <p:cNvSpPr>
                <a:spLocks/>
              </p:cNvSpPr>
              <p:nvPr/>
            </p:nvSpPr>
            <p:spPr bwMode="auto">
              <a:xfrm>
                <a:off x="4013" y="3380"/>
                <a:ext cx="70" cy="25"/>
              </a:xfrm>
              <a:custGeom>
                <a:avLst/>
                <a:gdLst>
                  <a:gd name="T0" fmla="*/ 140 w 279"/>
                  <a:gd name="T1" fmla="*/ 43 h 100"/>
                  <a:gd name="T2" fmla="*/ 108 w 279"/>
                  <a:gd name="T3" fmla="*/ 41 h 100"/>
                  <a:gd name="T4" fmla="*/ 56 w 279"/>
                  <a:gd name="T5" fmla="*/ 24 h 100"/>
                  <a:gd name="T6" fmla="*/ 20 w 279"/>
                  <a:gd name="T7" fmla="*/ 6 h 100"/>
                  <a:gd name="T8" fmla="*/ 5 w 279"/>
                  <a:gd name="T9" fmla="*/ 0 h 100"/>
                  <a:gd name="T10" fmla="*/ 0 w 279"/>
                  <a:gd name="T11" fmla="*/ 3 h 100"/>
                  <a:gd name="T12" fmla="*/ 0 w 279"/>
                  <a:gd name="T13" fmla="*/ 9 h 100"/>
                  <a:gd name="T14" fmla="*/ 0 w 279"/>
                  <a:gd name="T15" fmla="*/ 22 h 100"/>
                  <a:gd name="T16" fmla="*/ 13 w 279"/>
                  <a:gd name="T17" fmla="*/ 52 h 100"/>
                  <a:gd name="T18" fmla="*/ 34 w 279"/>
                  <a:gd name="T19" fmla="*/ 73 h 100"/>
                  <a:gd name="T20" fmla="*/ 56 w 279"/>
                  <a:gd name="T21" fmla="*/ 86 h 100"/>
                  <a:gd name="T22" fmla="*/ 84 w 279"/>
                  <a:gd name="T23" fmla="*/ 95 h 100"/>
                  <a:gd name="T24" fmla="*/ 119 w 279"/>
                  <a:gd name="T25" fmla="*/ 100 h 100"/>
                  <a:gd name="T26" fmla="*/ 140 w 279"/>
                  <a:gd name="T27" fmla="*/ 100 h 100"/>
                  <a:gd name="T28" fmla="*/ 160 w 279"/>
                  <a:gd name="T29" fmla="*/ 100 h 100"/>
                  <a:gd name="T30" fmla="*/ 196 w 279"/>
                  <a:gd name="T31" fmla="*/ 95 h 100"/>
                  <a:gd name="T32" fmla="*/ 224 w 279"/>
                  <a:gd name="T33" fmla="*/ 86 h 100"/>
                  <a:gd name="T34" fmla="*/ 245 w 279"/>
                  <a:gd name="T35" fmla="*/ 73 h 100"/>
                  <a:gd name="T36" fmla="*/ 267 w 279"/>
                  <a:gd name="T37" fmla="*/ 52 h 100"/>
                  <a:gd name="T38" fmla="*/ 279 w 279"/>
                  <a:gd name="T39" fmla="*/ 22 h 100"/>
                  <a:gd name="T40" fmla="*/ 279 w 279"/>
                  <a:gd name="T41" fmla="*/ 9 h 100"/>
                  <a:gd name="T42" fmla="*/ 279 w 279"/>
                  <a:gd name="T43" fmla="*/ 3 h 100"/>
                  <a:gd name="T44" fmla="*/ 274 w 279"/>
                  <a:gd name="T45" fmla="*/ 0 h 100"/>
                  <a:gd name="T46" fmla="*/ 259 w 279"/>
                  <a:gd name="T47" fmla="*/ 6 h 100"/>
                  <a:gd name="T48" fmla="*/ 224 w 279"/>
                  <a:gd name="T49" fmla="*/ 24 h 100"/>
                  <a:gd name="T50" fmla="*/ 172 w 279"/>
                  <a:gd name="T51" fmla="*/ 41 h 100"/>
                  <a:gd name="T52" fmla="*/ 140 w 279"/>
                  <a:gd name="T53" fmla="*/ 4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9" h="100">
                    <a:moveTo>
                      <a:pt x="140" y="43"/>
                    </a:moveTo>
                    <a:lnTo>
                      <a:pt x="108" y="41"/>
                    </a:lnTo>
                    <a:lnTo>
                      <a:pt x="56" y="24"/>
                    </a:lnTo>
                    <a:lnTo>
                      <a:pt x="20" y="6"/>
                    </a:lnTo>
                    <a:lnTo>
                      <a:pt x="5" y="0"/>
                    </a:lnTo>
                    <a:lnTo>
                      <a:pt x="0" y="3"/>
                    </a:lnTo>
                    <a:lnTo>
                      <a:pt x="0" y="9"/>
                    </a:lnTo>
                    <a:lnTo>
                      <a:pt x="0" y="22"/>
                    </a:lnTo>
                    <a:lnTo>
                      <a:pt x="13" y="52"/>
                    </a:lnTo>
                    <a:lnTo>
                      <a:pt x="34" y="73"/>
                    </a:lnTo>
                    <a:lnTo>
                      <a:pt x="56" y="86"/>
                    </a:lnTo>
                    <a:lnTo>
                      <a:pt x="84" y="95"/>
                    </a:lnTo>
                    <a:lnTo>
                      <a:pt x="119" y="100"/>
                    </a:lnTo>
                    <a:lnTo>
                      <a:pt x="140" y="100"/>
                    </a:lnTo>
                    <a:lnTo>
                      <a:pt x="160" y="100"/>
                    </a:lnTo>
                    <a:lnTo>
                      <a:pt x="196" y="95"/>
                    </a:lnTo>
                    <a:lnTo>
                      <a:pt x="224" y="86"/>
                    </a:lnTo>
                    <a:lnTo>
                      <a:pt x="245" y="73"/>
                    </a:lnTo>
                    <a:lnTo>
                      <a:pt x="267" y="52"/>
                    </a:lnTo>
                    <a:lnTo>
                      <a:pt x="279" y="22"/>
                    </a:lnTo>
                    <a:lnTo>
                      <a:pt x="279" y="9"/>
                    </a:lnTo>
                    <a:lnTo>
                      <a:pt x="279" y="3"/>
                    </a:lnTo>
                    <a:lnTo>
                      <a:pt x="274" y="0"/>
                    </a:lnTo>
                    <a:lnTo>
                      <a:pt x="259" y="6"/>
                    </a:lnTo>
                    <a:lnTo>
                      <a:pt x="224" y="24"/>
                    </a:lnTo>
                    <a:lnTo>
                      <a:pt x="172" y="41"/>
                    </a:lnTo>
                    <a:lnTo>
                      <a:pt x="140" y="43"/>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3" name="Freeform 43">
                <a:extLst>
                  <a:ext uri="{FF2B5EF4-FFF2-40B4-BE49-F238E27FC236}">
                    <a16:creationId xmlns:a16="http://schemas.microsoft.com/office/drawing/2014/main" id="{65D52023-2A14-4CE6-AB77-C726008E6708}"/>
                  </a:ext>
                </a:extLst>
              </p:cNvPr>
              <p:cNvSpPr>
                <a:spLocks/>
              </p:cNvSpPr>
              <p:nvPr/>
            </p:nvSpPr>
            <p:spPr bwMode="auto">
              <a:xfrm>
                <a:off x="4036" y="3460"/>
                <a:ext cx="24" cy="8"/>
              </a:xfrm>
              <a:custGeom>
                <a:avLst/>
                <a:gdLst>
                  <a:gd name="T0" fmla="*/ 49 w 97"/>
                  <a:gd name="T1" fmla="*/ 15 h 36"/>
                  <a:gd name="T2" fmla="*/ 27 w 97"/>
                  <a:gd name="T3" fmla="*/ 12 h 36"/>
                  <a:gd name="T4" fmla="*/ 8 w 97"/>
                  <a:gd name="T5" fmla="*/ 2 h 36"/>
                  <a:gd name="T6" fmla="*/ 1 w 97"/>
                  <a:gd name="T7" fmla="*/ 0 h 36"/>
                  <a:gd name="T8" fmla="*/ 0 w 97"/>
                  <a:gd name="T9" fmla="*/ 3 h 36"/>
                  <a:gd name="T10" fmla="*/ 1 w 97"/>
                  <a:gd name="T11" fmla="*/ 13 h 36"/>
                  <a:gd name="T12" fmla="*/ 15 w 97"/>
                  <a:gd name="T13" fmla="*/ 28 h 36"/>
                  <a:gd name="T14" fmla="*/ 35 w 97"/>
                  <a:gd name="T15" fmla="*/ 34 h 36"/>
                  <a:gd name="T16" fmla="*/ 49 w 97"/>
                  <a:gd name="T17" fmla="*/ 36 h 36"/>
                  <a:gd name="T18" fmla="*/ 63 w 97"/>
                  <a:gd name="T19" fmla="*/ 34 h 36"/>
                  <a:gd name="T20" fmla="*/ 82 w 97"/>
                  <a:gd name="T21" fmla="*/ 28 h 36"/>
                  <a:gd name="T22" fmla="*/ 96 w 97"/>
                  <a:gd name="T23" fmla="*/ 13 h 36"/>
                  <a:gd name="T24" fmla="*/ 97 w 97"/>
                  <a:gd name="T25" fmla="*/ 3 h 36"/>
                  <a:gd name="T26" fmla="*/ 97 w 97"/>
                  <a:gd name="T27" fmla="*/ 0 h 36"/>
                  <a:gd name="T28" fmla="*/ 91 w 97"/>
                  <a:gd name="T29" fmla="*/ 2 h 36"/>
                  <a:gd name="T30" fmla="*/ 70 w 97"/>
                  <a:gd name="T31" fmla="*/ 12 h 36"/>
                  <a:gd name="T32" fmla="*/ 49 w 97"/>
                  <a:gd name="T33"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 h="36">
                    <a:moveTo>
                      <a:pt x="49" y="15"/>
                    </a:moveTo>
                    <a:lnTo>
                      <a:pt x="27" y="12"/>
                    </a:lnTo>
                    <a:lnTo>
                      <a:pt x="8" y="2"/>
                    </a:lnTo>
                    <a:lnTo>
                      <a:pt x="1" y="0"/>
                    </a:lnTo>
                    <a:lnTo>
                      <a:pt x="0" y="3"/>
                    </a:lnTo>
                    <a:lnTo>
                      <a:pt x="1" y="13"/>
                    </a:lnTo>
                    <a:lnTo>
                      <a:pt x="15" y="28"/>
                    </a:lnTo>
                    <a:lnTo>
                      <a:pt x="35" y="34"/>
                    </a:lnTo>
                    <a:lnTo>
                      <a:pt x="49" y="36"/>
                    </a:lnTo>
                    <a:lnTo>
                      <a:pt x="63" y="34"/>
                    </a:lnTo>
                    <a:lnTo>
                      <a:pt x="82" y="28"/>
                    </a:lnTo>
                    <a:lnTo>
                      <a:pt x="96" y="13"/>
                    </a:lnTo>
                    <a:lnTo>
                      <a:pt x="97" y="3"/>
                    </a:lnTo>
                    <a:lnTo>
                      <a:pt x="97" y="0"/>
                    </a:lnTo>
                    <a:lnTo>
                      <a:pt x="91" y="2"/>
                    </a:lnTo>
                    <a:lnTo>
                      <a:pt x="70" y="12"/>
                    </a:lnTo>
                    <a:lnTo>
                      <a:pt x="49" y="15"/>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4" name="Freeform 44">
                <a:extLst>
                  <a:ext uri="{FF2B5EF4-FFF2-40B4-BE49-F238E27FC236}">
                    <a16:creationId xmlns:a16="http://schemas.microsoft.com/office/drawing/2014/main" id="{C6CD3203-FCDE-42B7-8B41-DA51282E02AF}"/>
                  </a:ext>
                </a:extLst>
              </p:cNvPr>
              <p:cNvSpPr>
                <a:spLocks/>
              </p:cNvSpPr>
              <p:nvPr/>
            </p:nvSpPr>
            <p:spPr bwMode="auto">
              <a:xfrm>
                <a:off x="3992" y="3432"/>
                <a:ext cx="111" cy="18"/>
              </a:xfrm>
              <a:custGeom>
                <a:avLst/>
                <a:gdLst>
                  <a:gd name="T0" fmla="*/ 223 w 445"/>
                  <a:gd name="T1" fmla="*/ 45 h 73"/>
                  <a:gd name="T2" fmla="*/ 172 w 445"/>
                  <a:gd name="T3" fmla="*/ 43 h 73"/>
                  <a:gd name="T4" fmla="*/ 90 w 445"/>
                  <a:gd name="T5" fmla="*/ 28 h 73"/>
                  <a:gd name="T6" fmla="*/ 33 w 445"/>
                  <a:gd name="T7" fmla="*/ 10 h 73"/>
                  <a:gd name="T8" fmla="*/ 3 w 445"/>
                  <a:gd name="T9" fmla="*/ 0 h 73"/>
                  <a:gd name="T10" fmla="*/ 0 w 445"/>
                  <a:gd name="T11" fmla="*/ 3 h 73"/>
                  <a:gd name="T12" fmla="*/ 2 w 445"/>
                  <a:gd name="T13" fmla="*/ 10 h 73"/>
                  <a:gd name="T14" fmla="*/ 21 w 445"/>
                  <a:gd name="T15" fmla="*/ 31 h 73"/>
                  <a:gd name="T16" fmla="*/ 71 w 445"/>
                  <a:gd name="T17" fmla="*/ 55 h 73"/>
                  <a:gd name="T18" fmla="*/ 134 w 445"/>
                  <a:gd name="T19" fmla="*/ 69 h 73"/>
                  <a:gd name="T20" fmla="*/ 189 w 445"/>
                  <a:gd name="T21" fmla="*/ 73 h 73"/>
                  <a:gd name="T22" fmla="*/ 223 w 445"/>
                  <a:gd name="T23" fmla="*/ 73 h 73"/>
                  <a:gd name="T24" fmla="*/ 256 w 445"/>
                  <a:gd name="T25" fmla="*/ 73 h 73"/>
                  <a:gd name="T26" fmla="*/ 311 w 445"/>
                  <a:gd name="T27" fmla="*/ 69 h 73"/>
                  <a:gd name="T28" fmla="*/ 374 w 445"/>
                  <a:gd name="T29" fmla="*/ 55 h 73"/>
                  <a:gd name="T30" fmla="*/ 424 w 445"/>
                  <a:gd name="T31" fmla="*/ 31 h 73"/>
                  <a:gd name="T32" fmla="*/ 443 w 445"/>
                  <a:gd name="T33" fmla="*/ 10 h 73"/>
                  <a:gd name="T34" fmla="*/ 445 w 445"/>
                  <a:gd name="T35" fmla="*/ 3 h 73"/>
                  <a:gd name="T36" fmla="*/ 442 w 445"/>
                  <a:gd name="T37" fmla="*/ 0 h 73"/>
                  <a:gd name="T38" fmla="*/ 412 w 445"/>
                  <a:gd name="T39" fmla="*/ 10 h 73"/>
                  <a:gd name="T40" fmla="*/ 355 w 445"/>
                  <a:gd name="T41" fmla="*/ 28 h 73"/>
                  <a:gd name="T42" fmla="*/ 273 w 445"/>
                  <a:gd name="T43" fmla="*/ 43 h 73"/>
                  <a:gd name="T44" fmla="*/ 223 w 445"/>
                  <a:gd name="T45"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73">
                    <a:moveTo>
                      <a:pt x="223" y="45"/>
                    </a:moveTo>
                    <a:lnTo>
                      <a:pt x="172" y="43"/>
                    </a:lnTo>
                    <a:lnTo>
                      <a:pt x="90" y="28"/>
                    </a:lnTo>
                    <a:lnTo>
                      <a:pt x="33" y="10"/>
                    </a:lnTo>
                    <a:lnTo>
                      <a:pt x="3" y="0"/>
                    </a:lnTo>
                    <a:lnTo>
                      <a:pt x="0" y="3"/>
                    </a:lnTo>
                    <a:lnTo>
                      <a:pt x="2" y="10"/>
                    </a:lnTo>
                    <a:lnTo>
                      <a:pt x="21" y="31"/>
                    </a:lnTo>
                    <a:lnTo>
                      <a:pt x="71" y="55"/>
                    </a:lnTo>
                    <a:lnTo>
                      <a:pt x="134" y="69"/>
                    </a:lnTo>
                    <a:lnTo>
                      <a:pt x="189" y="73"/>
                    </a:lnTo>
                    <a:lnTo>
                      <a:pt x="223" y="73"/>
                    </a:lnTo>
                    <a:lnTo>
                      <a:pt x="256" y="73"/>
                    </a:lnTo>
                    <a:lnTo>
                      <a:pt x="311" y="69"/>
                    </a:lnTo>
                    <a:lnTo>
                      <a:pt x="374" y="55"/>
                    </a:lnTo>
                    <a:lnTo>
                      <a:pt x="424" y="31"/>
                    </a:lnTo>
                    <a:lnTo>
                      <a:pt x="443" y="10"/>
                    </a:lnTo>
                    <a:lnTo>
                      <a:pt x="445" y="3"/>
                    </a:lnTo>
                    <a:lnTo>
                      <a:pt x="442" y="0"/>
                    </a:lnTo>
                    <a:lnTo>
                      <a:pt x="412" y="10"/>
                    </a:lnTo>
                    <a:lnTo>
                      <a:pt x="355" y="28"/>
                    </a:lnTo>
                    <a:lnTo>
                      <a:pt x="273" y="43"/>
                    </a:lnTo>
                    <a:lnTo>
                      <a:pt x="223" y="45"/>
                    </a:lnTo>
                    <a:close/>
                  </a:path>
                </a:pathLst>
              </a:custGeom>
              <a:solidFill>
                <a:srgbClr val="F79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5" name="Freeform 45">
                <a:extLst>
                  <a:ext uri="{FF2B5EF4-FFF2-40B4-BE49-F238E27FC236}">
                    <a16:creationId xmlns:a16="http://schemas.microsoft.com/office/drawing/2014/main" id="{3BC127F4-AA99-4665-B375-0546A731B065}"/>
                  </a:ext>
                </a:extLst>
              </p:cNvPr>
              <p:cNvSpPr>
                <a:spLocks/>
              </p:cNvSpPr>
              <p:nvPr/>
            </p:nvSpPr>
            <p:spPr bwMode="auto">
              <a:xfrm>
                <a:off x="3890" y="3353"/>
                <a:ext cx="60" cy="60"/>
              </a:xfrm>
              <a:custGeom>
                <a:avLst/>
                <a:gdLst>
                  <a:gd name="T0" fmla="*/ 241 w 241"/>
                  <a:gd name="T1" fmla="*/ 121 h 241"/>
                  <a:gd name="T2" fmla="*/ 239 w 241"/>
                  <a:gd name="T3" fmla="*/ 145 h 241"/>
                  <a:gd name="T4" fmla="*/ 221 w 241"/>
                  <a:gd name="T5" fmla="*/ 188 h 241"/>
                  <a:gd name="T6" fmla="*/ 188 w 241"/>
                  <a:gd name="T7" fmla="*/ 221 h 241"/>
                  <a:gd name="T8" fmla="*/ 145 w 241"/>
                  <a:gd name="T9" fmla="*/ 240 h 241"/>
                  <a:gd name="T10" fmla="*/ 121 w 241"/>
                  <a:gd name="T11" fmla="*/ 241 h 241"/>
                  <a:gd name="T12" fmla="*/ 96 w 241"/>
                  <a:gd name="T13" fmla="*/ 240 h 241"/>
                  <a:gd name="T14" fmla="*/ 53 w 241"/>
                  <a:gd name="T15" fmla="*/ 221 h 241"/>
                  <a:gd name="T16" fmla="*/ 21 w 241"/>
                  <a:gd name="T17" fmla="*/ 188 h 241"/>
                  <a:gd name="T18" fmla="*/ 2 w 241"/>
                  <a:gd name="T19" fmla="*/ 145 h 241"/>
                  <a:gd name="T20" fmla="*/ 0 w 241"/>
                  <a:gd name="T21" fmla="*/ 121 h 241"/>
                  <a:gd name="T22" fmla="*/ 2 w 241"/>
                  <a:gd name="T23" fmla="*/ 96 h 241"/>
                  <a:gd name="T24" fmla="*/ 21 w 241"/>
                  <a:gd name="T25" fmla="*/ 53 h 241"/>
                  <a:gd name="T26" fmla="*/ 53 w 241"/>
                  <a:gd name="T27" fmla="*/ 20 h 241"/>
                  <a:gd name="T28" fmla="*/ 96 w 241"/>
                  <a:gd name="T29" fmla="*/ 3 h 241"/>
                  <a:gd name="T30" fmla="*/ 121 w 241"/>
                  <a:gd name="T31" fmla="*/ 0 h 241"/>
                  <a:gd name="T32" fmla="*/ 145 w 241"/>
                  <a:gd name="T33" fmla="*/ 3 h 241"/>
                  <a:gd name="T34" fmla="*/ 188 w 241"/>
                  <a:gd name="T35" fmla="*/ 20 h 241"/>
                  <a:gd name="T36" fmla="*/ 221 w 241"/>
                  <a:gd name="T37" fmla="*/ 53 h 241"/>
                  <a:gd name="T38" fmla="*/ 239 w 241"/>
                  <a:gd name="T39" fmla="*/ 96 h 241"/>
                  <a:gd name="T40" fmla="*/ 241 w 241"/>
                  <a:gd name="T41" fmla="*/ 12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1" h="241">
                    <a:moveTo>
                      <a:pt x="241" y="121"/>
                    </a:moveTo>
                    <a:lnTo>
                      <a:pt x="239" y="145"/>
                    </a:lnTo>
                    <a:lnTo>
                      <a:pt x="221" y="188"/>
                    </a:lnTo>
                    <a:lnTo>
                      <a:pt x="188" y="221"/>
                    </a:lnTo>
                    <a:lnTo>
                      <a:pt x="145" y="240"/>
                    </a:lnTo>
                    <a:lnTo>
                      <a:pt x="121" y="241"/>
                    </a:lnTo>
                    <a:lnTo>
                      <a:pt x="96" y="240"/>
                    </a:lnTo>
                    <a:lnTo>
                      <a:pt x="53" y="221"/>
                    </a:lnTo>
                    <a:lnTo>
                      <a:pt x="21" y="188"/>
                    </a:lnTo>
                    <a:lnTo>
                      <a:pt x="2" y="145"/>
                    </a:lnTo>
                    <a:lnTo>
                      <a:pt x="0" y="121"/>
                    </a:lnTo>
                    <a:lnTo>
                      <a:pt x="2" y="96"/>
                    </a:lnTo>
                    <a:lnTo>
                      <a:pt x="21" y="53"/>
                    </a:lnTo>
                    <a:lnTo>
                      <a:pt x="53" y="20"/>
                    </a:lnTo>
                    <a:lnTo>
                      <a:pt x="96" y="3"/>
                    </a:lnTo>
                    <a:lnTo>
                      <a:pt x="121" y="0"/>
                    </a:lnTo>
                    <a:lnTo>
                      <a:pt x="145" y="3"/>
                    </a:lnTo>
                    <a:lnTo>
                      <a:pt x="188" y="20"/>
                    </a:lnTo>
                    <a:lnTo>
                      <a:pt x="221" y="53"/>
                    </a:lnTo>
                    <a:lnTo>
                      <a:pt x="239" y="96"/>
                    </a:lnTo>
                    <a:lnTo>
                      <a:pt x="241" y="121"/>
                    </a:lnTo>
                    <a:close/>
                  </a:path>
                </a:pathLst>
              </a:custGeom>
              <a:solidFill>
                <a:srgbClr val="F9A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6" name="Freeform 46">
                <a:extLst>
                  <a:ext uri="{FF2B5EF4-FFF2-40B4-BE49-F238E27FC236}">
                    <a16:creationId xmlns:a16="http://schemas.microsoft.com/office/drawing/2014/main" id="{0D6EA746-BEA8-4410-A6B0-32B63A53A379}"/>
                  </a:ext>
                </a:extLst>
              </p:cNvPr>
              <p:cNvSpPr>
                <a:spLocks/>
              </p:cNvSpPr>
              <p:nvPr/>
            </p:nvSpPr>
            <p:spPr bwMode="auto">
              <a:xfrm>
                <a:off x="4149" y="3353"/>
                <a:ext cx="61" cy="60"/>
              </a:xfrm>
              <a:custGeom>
                <a:avLst/>
                <a:gdLst>
                  <a:gd name="T0" fmla="*/ 241 w 241"/>
                  <a:gd name="T1" fmla="*/ 121 h 241"/>
                  <a:gd name="T2" fmla="*/ 239 w 241"/>
                  <a:gd name="T3" fmla="*/ 145 h 241"/>
                  <a:gd name="T4" fmla="*/ 221 w 241"/>
                  <a:gd name="T5" fmla="*/ 188 h 241"/>
                  <a:gd name="T6" fmla="*/ 188 w 241"/>
                  <a:gd name="T7" fmla="*/ 221 h 241"/>
                  <a:gd name="T8" fmla="*/ 145 w 241"/>
                  <a:gd name="T9" fmla="*/ 240 h 241"/>
                  <a:gd name="T10" fmla="*/ 121 w 241"/>
                  <a:gd name="T11" fmla="*/ 241 h 241"/>
                  <a:gd name="T12" fmla="*/ 96 w 241"/>
                  <a:gd name="T13" fmla="*/ 240 h 241"/>
                  <a:gd name="T14" fmla="*/ 53 w 241"/>
                  <a:gd name="T15" fmla="*/ 221 h 241"/>
                  <a:gd name="T16" fmla="*/ 21 w 241"/>
                  <a:gd name="T17" fmla="*/ 188 h 241"/>
                  <a:gd name="T18" fmla="*/ 2 w 241"/>
                  <a:gd name="T19" fmla="*/ 145 h 241"/>
                  <a:gd name="T20" fmla="*/ 0 w 241"/>
                  <a:gd name="T21" fmla="*/ 121 h 241"/>
                  <a:gd name="T22" fmla="*/ 2 w 241"/>
                  <a:gd name="T23" fmla="*/ 96 h 241"/>
                  <a:gd name="T24" fmla="*/ 21 w 241"/>
                  <a:gd name="T25" fmla="*/ 53 h 241"/>
                  <a:gd name="T26" fmla="*/ 53 w 241"/>
                  <a:gd name="T27" fmla="*/ 20 h 241"/>
                  <a:gd name="T28" fmla="*/ 96 w 241"/>
                  <a:gd name="T29" fmla="*/ 3 h 241"/>
                  <a:gd name="T30" fmla="*/ 121 w 241"/>
                  <a:gd name="T31" fmla="*/ 0 h 241"/>
                  <a:gd name="T32" fmla="*/ 145 w 241"/>
                  <a:gd name="T33" fmla="*/ 3 h 241"/>
                  <a:gd name="T34" fmla="*/ 188 w 241"/>
                  <a:gd name="T35" fmla="*/ 20 h 241"/>
                  <a:gd name="T36" fmla="*/ 221 w 241"/>
                  <a:gd name="T37" fmla="*/ 53 h 241"/>
                  <a:gd name="T38" fmla="*/ 239 w 241"/>
                  <a:gd name="T39" fmla="*/ 96 h 241"/>
                  <a:gd name="T40" fmla="*/ 241 w 241"/>
                  <a:gd name="T41" fmla="*/ 12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1" h="241">
                    <a:moveTo>
                      <a:pt x="241" y="121"/>
                    </a:moveTo>
                    <a:lnTo>
                      <a:pt x="239" y="145"/>
                    </a:lnTo>
                    <a:lnTo>
                      <a:pt x="221" y="188"/>
                    </a:lnTo>
                    <a:lnTo>
                      <a:pt x="188" y="221"/>
                    </a:lnTo>
                    <a:lnTo>
                      <a:pt x="145" y="240"/>
                    </a:lnTo>
                    <a:lnTo>
                      <a:pt x="121" y="241"/>
                    </a:lnTo>
                    <a:lnTo>
                      <a:pt x="96" y="240"/>
                    </a:lnTo>
                    <a:lnTo>
                      <a:pt x="53" y="221"/>
                    </a:lnTo>
                    <a:lnTo>
                      <a:pt x="21" y="188"/>
                    </a:lnTo>
                    <a:lnTo>
                      <a:pt x="2" y="145"/>
                    </a:lnTo>
                    <a:lnTo>
                      <a:pt x="0" y="121"/>
                    </a:lnTo>
                    <a:lnTo>
                      <a:pt x="2" y="96"/>
                    </a:lnTo>
                    <a:lnTo>
                      <a:pt x="21" y="53"/>
                    </a:lnTo>
                    <a:lnTo>
                      <a:pt x="53" y="20"/>
                    </a:lnTo>
                    <a:lnTo>
                      <a:pt x="96" y="3"/>
                    </a:lnTo>
                    <a:lnTo>
                      <a:pt x="121" y="0"/>
                    </a:lnTo>
                    <a:lnTo>
                      <a:pt x="145" y="3"/>
                    </a:lnTo>
                    <a:lnTo>
                      <a:pt x="188" y="20"/>
                    </a:lnTo>
                    <a:lnTo>
                      <a:pt x="221" y="53"/>
                    </a:lnTo>
                    <a:lnTo>
                      <a:pt x="239" y="96"/>
                    </a:lnTo>
                    <a:lnTo>
                      <a:pt x="241" y="121"/>
                    </a:lnTo>
                    <a:close/>
                  </a:path>
                </a:pathLst>
              </a:custGeom>
              <a:solidFill>
                <a:srgbClr val="F9A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7" name="Freeform 47">
                <a:extLst>
                  <a:ext uri="{FF2B5EF4-FFF2-40B4-BE49-F238E27FC236}">
                    <a16:creationId xmlns:a16="http://schemas.microsoft.com/office/drawing/2014/main" id="{0F7C91AB-773A-4D9D-B460-845C6C1D4E8E}"/>
                  </a:ext>
                </a:extLst>
              </p:cNvPr>
              <p:cNvSpPr>
                <a:spLocks/>
              </p:cNvSpPr>
              <p:nvPr/>
            </p:nvSpPr>
            <p:spPr bwMode="auto">
              <a:xfrm>
                <a:off x="3817" y="3550"/>
                <a:ext cx="231" cy="133"/>
              </a:xfrm>
              <a:custGeom>
                <a:avLst/>
                <a:gdLst>
                  <a:gd name="T0" fmla="*/ 923 w 923"/>
                  <a:gd name="T1" fmla="*/ 0 h 532"/>
                  <a:gd name="T2" fmla="*/ 923 w 923"/>
                  <a:gd name="T3" fmla="*/ 532 h 532"/>
                  <a:gd name="T4" fmla="*/ 0 w 923"/>
                  <a:gd name="T5" fmla="*/ 532 h 532"/>
                  <a:gd name="T6" fmla="*/ 1 w 923"/>
                  <a:gd name="T7" fmla="*/ 511 h 532"/>
                  <a:gd name="T8" fmla="*/ 10 w 923"/>
                  <a:gd name="T9" fmla="*/ 468 h 532"/>
                  <a:gd name="T10" fmla="*/ 30 w 923"/>
                  <a:gd name="T11" fmla="*/ 425 h 532"/>
                  <a:gd name="T12" fmla="*/ 58 w 923"/>
                  <a:gd name="T13" fmla="*/ 380 h 532"/>
                  <a:gd name="T14" fmla="*/ 94 w 923"/>
                  <a:gd name="T15" fmla="*/ 335 h 532"/>
                  <a:gd name="T16" fmla="*/ 138 w 923"/>
                  <a:gd name="T17" fmla="*/ 291 h 532"/>
                  <a:gd name="T18" fmla="*/ 190 w 923"/>
                  <a:gd name="T19" fmla="*/ 246 h 532"/>
                  <a:gd name="T20" fmla="*/ 248 w 923"/>
                  <a:gd name="T21" fmla="*/ 204 h 532"/>
                  <a:gd name="T22" fmla="*/ 312 w 923"/>
                  <a:gd name="T23" fmla="*/ 166 h 532"/>
                  <a:gd name="T24" fmla="*/ 380 w 923"/>
                  <a:gd name="T25" fmla="*/ 128 h 532"/>
                  <a:gd name="T26" fmla="*/ 455 w 923"/>
                  <a:gd name="T27" fmla="*/ 95 h 532"/>
                  <a:gd name="T28" fmla="*/ 533 w 923"/>
                  <a:gd name="T29" fmla="*/ 66 h 532"/>
                  <a:gd name="T30" fmla="*/ 615 w 923"/>
                  <a:gd name="T31" fmla="*/ 41 h 532"/>
                  <a:gd name="T32" fmla="*/ 700 w 923"/>
                  <a:gd name="T33" fmla="*/ 21 h 532"/>
                  <a:gd name="T34" fmla="*/ 788 w 923"/>
                  <a:gd name="T35" fmla="*/ 7 h 532"/>
                  <a:gd name="T36" fmla="*/ 877 w 923"/>
                  <a:gd name="T37" fmla="*/ 0 h 532"/>
                  <a:gd name="T38" fmla="*/ 923 w 923"/>
                  <a:gd name="T39"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3" h="532">
                    <a:moveTo>
                      <a:pt x="923" y="0"/>
                    </a:moveTo>
                    <a:lnTo>
                      <a:pt x="923" y="532"/>
                    </a:lnTo>
                    <a:lnTo>
                      <a:pt x="0" y="532"/>
                    </a:lnTo>
                    <a:lnTo>
                      <a:pt x="1" y="511"/>
                    </a:lnTo>
                    <a:lnTo>
                      <a:pt x="10" y="468"/>
                    </a:lnTo>
                    <a:lnTo>
                      <a:pt x="30" y="425"/>
                    </a:lnTo>
                    <a:lnTo>
                      <a:pt x="58" y="380"/>
                    </a:lnTo>
                    <a:lnTo>
                      <a:pt x="94" y="335"/>
                    </a:lnTo>
                    <a:lnTo>
                      <a:pt x="138" y="291"/>
                    </a:lnTo>
                    <a:lnTo>
                      <a:pt x="190" y="246"/>
                    </a:lnTo>
                    <a:lnTo>
                      <a:pt x="248" y="204"/>
                    </a:lnTo>
                    <a:lnTo>
                      <a:pt x="312" y="166"/>
                    </a:lnTo>
                    <a:lnTo>
                      <a:pt x="380" y="128"/>
                    </a:lnTo>
                    <a:lnTo>
                      <a:pt x="455" y="95"/>
                    </a:lnTo>
                    <a:lnTo>
                      <a:pt x="533" y="66"/>
                    </a:lnTo>
                    <a:lnTo>
                      <a:pt x="615" y="41"/>
                    </a:lnTo>
                    <a:lnTo>
                      <a:pt x="700" y="21"/>
                    </a:lnTo>
                    <a:lnTo>
                      <a:pt x="788" y="7"/>
                    </a:lnTo>
                    <a:lnTo>
                      <a:pt x="877" y="0"/>
                    </a:lnTo>
                    <a:lnTo>
                      <a:pt x="923" y="0"/>
                    </a:lnTo>
                    <a:close/>
                  </a:path>
                </a:pathLst>
              </a:custGeom>
              <a:solidFill>
                <a:srgbClr val="46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8" name="Freeform 48">
                <a:extLst>
                  <a:ext uri="{FF2B5EF4-FFF2-40B4-BE49-F238E27FC236}">
                    <a16:creationId xmlns:a16="http://schemas.microsoft.com/office/drawing/2014/main" id="{635059C7-D116-4005-9C96-1A6A7A7D2C98}"/>
                  </a:ext>
                </a:extLst>
              </p:cNvPr>
              <p:cNvSpPr>
                <a:spLocks/>
              </p:cNvSpPr>
              <p:nvPr/>
            </p:nvSpPr>
            <p:spPr bwMode="auto">
              <a:xfrm>
                <a:off x="4048" y="3550"/>
                <a:ext cx="230" cy="133"/>
              </a:xfrm>
              <a:custGeom>
                <a:avLst/>
                <a:gdLst>
                  <a:gd name="T0" fmla="*/ 0 w 923"/>
                  <a:gd name="T1" fmla="*/ 0 h 532"/>
                  <a:gd name="T2" fmla="*/ 0 w 923"/>
                  <a:gd name="T3" fmla="*/ 532 h 532"/>
                  <a:gd name="T4" fmla="*/ 923 w 923"/>
                  <a:gd name="T5" fmla="*/ 532 h 532"/>
                  <a:gd name="T6" fmla="*/ 923 w 923"/>
                  <a:gd name="T7" fmla="*/ 511 h 532"/>
                  <a:gd name="T8" fmla="*/ 912 w 923"/>
                  <a:gd name="T9" fmla="*/ 468 h 532"/>
                  <a:gd name="T10" fmla="*/ 892 w 923"/>
                  <a:gd name="T11" fmla="*/ 425 h 532"/>
                  <a:gd name="T12" fmla="*/ 864 w 923"/>
                  <a:gd name="T13" fmla="*/ 380 h 532"/>
                  <a:gd name="T14" fmla="*/ 828 w 923"/>
                  <a:gd name="T15" fmla="*/ 335 h 532"/>
                  <a:gd name="T16" fmla="*/ 784 w 923"/>
                  <a:gd name="T17" fmla="*/ 291 h 532"/>
                  <a:gd name="T18" fmla="*/ 732 w 923"/>
                  <a:gd name="T19" fmla="*/ 246 h 532"/>
                  <a:gd name="T20" fmla="*/ 674 w 923"/>
                  <a:gd name="T21" fmla="*/ 204 h 532"/>
                  <a:gd name="T22" fmla="*/ 611 w 923"/>
                  <a:gd name="T23" fmla="*/ 166 h 532"/>
                  <a:gd name="T24" fmla="*/ 542 w 923"/>
                  <a:gd name="T25" fmla="*/ 128 h 532"/>
                  <a:gd name="T26" fmla="*/ 468 w 923"/>
                  <a:gd name="T27" fmla="*/ 95 h 532"/>
                  <a:gd name="T28" fmla="*/ 389 w 923"/>
                  <a:gd name="T29" fmla="*/ 66 h 532"/>
                  <a:gd name="T30" fmla="*/ 307 w 923"/>
                  <a:gd name="T31" fmla="*/ 41 h 532"/>
                  <a:gd name="T32" fmla="*/ 222 w 923"/>
                  <a:gd name="T33" fmla="*/ 21 h 532"/>
                  <a:gd name="T34" fmla="*/ 134 w 923"/>
                  <a:gd name="T35" fmla="*/ 7 h 532"/>
                  <a:gd name="T36" fmla="*/ 45 w 923"/>
                  <a:gd name="T37" fmla="*/ 0 h 532"/>
                  <a:gd name="T38" fmla="*/ 0 w 923"/>
                  <a:gd name="T39"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3" h="532">
                    <a:moveTo>
                      <a:pt x="0" y="0"/>
                    </a:moveTo>
                    <a:lnTo>
                      <a:pt x="0" y="532"/>
                    </a:lnTo>
                    <a:lnTo>
                      <a:pt x="923" y="532"/>
                    </a:lnTo>
                    <a:lnTo>
                      <a:pt x="923" y="511"/>
                    </a:lnTo>
                    <a:lnTo>
                      <a:pt x="912" y="468"/>
                    </a:lnTo>
                    <a:lnTo>
                      <a:pt x="892" y="425"/>
                    </a:lnTo>
                    <a:lnTo>
                      <a:pt x="864" y="380"/>
                    </a:lnTo>
                    <a:lnTo>
                      <a:pt x="828" y="335"/>
                    </a:lnTo>
                    <a:lnTo>
                      <a:pt x="784" y="291"/>
                    </a:lnTo>
                    <a:lnTo>
                      <a:pt x="732" y="246"/>
                    </a:lnTo>
                    <a:lnTo>
                      <a:pt x="674" y="204"/>
                    </a:lnTo>
                    <a:lnTo>
                      <a:pt x="611" y="166"/>
                    </a:lnTo>
                    <a:lnTo>
                      <a:pt x="542" y="128"/>
                    </a:lnTo>
                    <a:lnTo>
                      <a:pt x="468" y="95"/>
                    </a:lnTo>
                    <a:lnTo>
                      <a:pt x="389" y="66"/>
                    </a:lnTo>
                    <a:lnTo>
                      <a:pt x="307" y="41"/>
                    </a:lnTo>
                    <a:lnTo>
                      <a:pt x="222" y="21"/>
                    </a:lnTo>
                    <a:lnTo>
                      <a:pt x="134" y="7"/>
                    </a:lnTo>
                    <a:lnTo>
                      <a:pt x="45" y="0"/>
                    </a:lnTo>
                    <a:lnTo>
                      <a:pt x="0" y="0"/>
                    </a:lnTo>
                    <a:close/>
                  </a:path>
                </a:pathLst>
              </a:custGeom>
              <a:solidFill>
                <a:srgbClr val="46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9" name="Freeform 49">
                <a:extLst>
                  <a:ext uri="{FF2B5EF4-FFF2-40B4-BE49-F238E27FC236}">
                    <a16:creationId xmlns:a16="http://schemas.microsoft.com/office/drawing/2014/main" id="{5A8CD5A7-FF0C-4247-9105-19D2AAFA89AC}"/>
                  </a:ext>
                </a:extLst>
              </p:cNvPr>
              <p:cNvSpPr>
                <a:spLocks/>
              </p:cNvSpPr>
              <p:nvPr/>
            </p:nvSpPr>
            <p:spPr bwMode="auto">
              <a:xfrm>
                <a:off x="3951" y="3550"/>
                <a:ext cx="97" cy="127"/>
              </a:xfrm>
              <a:custGeom>
                <a:avLst/>
                <a:gdLst>
                  <a:gd name="T0" fmla="*/ 385 w 385"/>
                  <a:gd name="T1" fmla="*/ 507 h 507"/>
                  <a:gd name="T2" fmla="*/ 385 w 385"/>
                  <a:gd name="T3" fmla="*/ 0 h 507"/>
                  <a:gd name="T4" fmla="*/ 334 w 385"/>
                  <a:gd name="T5" fmla="*/ 1 h 507"/>
                  <a:gd name="T6" fmla="*/ 235 w 385"/>
                  <a:gd name="T7" fmla="*/ 10 h 507"/>
                  <a:gd name="T8" fmla="*/ 138 w 385"/>
                  <a:gd name="T9" fmla="*/ 27 h 507"/>
                  <a:gd name="T10" fmla="*/ 45 w 385"/>
                  <a:gd name="T11" fmla="*/ 50 h 507"/>
                  <a:gd name="T12" fmla="*/ 0 w 385"/>
                  <a:gd name="T13" fmla="*/ 64 h 507"/>
                  <a:gd name="T14" fmla="*/ 385 w 385"/>
                  <a:gd name="T15" fmla="*/ 507 h 5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5" h="507">
                    <a:moveTo>
                      <a:pt x="385" y="507"/>
                    </a:moveTo>
                    <a:lnTo>
                      <a:pt x="385" y="0"/>
                    </a:lnTo>
                    <a:lnTo>
                      <a:pt x="334" y="1"/>
                    </a:lnTo>
                    <a:lnTo>
                      <a:pt x="235" y="10"/>
                    </a:lnTo>
                    <a:lnTo>
                      <a:pt x="138" y="27"/>
                    </a:lnTo>
                    <a:lnTo>
                      <a:pt x="45" y="50"/>
                    </a:lnTo>
                    <a:lnTo>
                      <a:pt x="0" y="64"/>
                    </a:lnTo>
                    <a:lnTo>
                      <a:pt x="385" y="50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0" name="Freeform 50">
                <a:extLst>
                  <a:ext uri="{FF2B5EF4-FFF2-40B4-BE49-F238E27FC236}">
                    <a16:creationId xmlns:a16="http://schemas.microsoft.com/office/drawing/2014/main" id="{1E78E61B-278C-406F-BE46-7ED4EEE54008}"/>
                  </a:ext>
                </a:extLst>
              </p:cNvPr>
              <p:cNvSpPr>
                <a:spLocks/>
              </p:cNvSpPr>
              <p:nvPr/>
            </p:nvSpPr>
            <p:spPr bwMode="auto">
              <a:xfrm>
                <a:off x="4048" y="3550"/>
                <a:ext cx="96" cy="127"/>
              </a:xfrm>
              <a:custGeom>
                <a:avLst/>
                <a:gdLst>
                  <a:gd name="T0" fmla="*/ 0 w 385"/>
                  <a:gd name="T1" fmla="*/ 507 h 507"/>
                  <a:gd name="T2" fmla="*/ 0 w 385"/>
                  <a:gd name="T3" fmla="*/ 0 h 507"/>
                  <a:gd name="T4" fmla="*/ 50 w 385"/>
                  <a:gd name="T5" fmla="*/ 1 h 507"/>
                  <a:gd name="T6" fmla="*/ 149 w 385"/>
                  <a:gd name="T7" fmla="*/ 10 h 507"/>
                  <a:gd name="T8" fmla="*/ 246 w 385"/>
                  <a:gd name="T9" fmla="*/ 27 h 507"/>
                  <a:gd name="T10" fmla="*/ 340 w 385"/>
                  <a:gd name="T11" fmla="*/ 50 h 507"/>
                  <a:gd name="T12" fmla="*/ 385 w 385"/>
                  <a:gd name="T13" fmla="*/ 64 h 507"/>
                  <a:gd name="T14" fmla="*/ 0 w 385"/>
                  <a:gd name="T15" fmla="*/ 507 h 5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5" h="507">
                    <a:moveTo>
                      <a:pt x="0" y="507"/>
                    </a:moveTo>
                    <a:lnTo>
                      <a:pt x="0" y="0"/>
                    </a:lnTo>
                    <a:lnTo>
                      <a:pt x="50" y="1"/>
                    </a:lnTo>
                    <a:lnTo>
                      <a:pt x="149" y="10"/>
                    </a:lnTo>
                    <a:lnTo>
                      <a:pt x="246" y="27"/>
                    </a:lnTo>
                    <a:lnTo>
                      <a:pt x="340" y="50"/>
                    </a:lnTo>
                    <a:lnTo>
                      <a:pt x="385" y="64"/>
                    </a:lnTo>
                    <a:lnTo>
                      <a:pt x="0" y="50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1" name="Freeform 51">
                <a:extLst>
                  <a:ext uri="{FF2B5EF4-FFF2-40B4-BE49-F238E27FC236}">
                    <a16:creationId xmlns:a16="http://schemas.microsoft.com/office/drawing/2014/main" id="{50E191FF-3AE5-4CC6-9A04-CA02D2DDD0C5}"/>
                  </a:ext>
                </a:extLst>
              </p:cNvPr>
              <p:cNvSpPr>
                <a:spLocks/>
              </p:cNvSpPr>
              <p:nvPr/>
            </p:nvSpPr>
            <p:spPr bwMode="auto">
              <a:xfrm>
                <a:off x="3976" y="3550"/>
                <a:ext cx="143" cy="69"/>
              </a:xfrm>
              <a:custGeom>
                <a:avLst/>
                <a:gdLst>
                  <a:gd name="T0" fmla="*/ 285 w 570"/>
                  <a:gd name="T1" fmla="*/ 0 h 277"/>
                  <a:gd name="T2" fmla="*/ 211 w 570"/>
                  <a:gd name="T3" fmla="*/ 1 h 277"/>
                  <a:gd name="T4" fmla="*/ 68 w 570"/>
                  <a:gd name="T5" fmla="*/ 20 h 277"/>
                  <a:gd name="T6" fmla="*/ 0 w 570"/>
                  <a:gd name="T7" fmla="*/ 35 h 277"/>
                  <a:gd name="T8" fmla="*/ 5 w 570"/>
                  <a:gd name="T9" fmla="*/ 68 h 277"/>
                  <a:gd name="T10" fmla="*/ 26 w 570"/>
                  <a:gd name="T11" fmla="*/ 127 h 277"/>
                  <a:gd name="T12" fmla="*/ 50 w 570"/>
                  <a:gd name="T13" fmla="*/ 167 h 277"/>
                  <a:gd name="T14" fmla="*/ 81 w 570"/>
                  <a:gd name="T15" fmla="*/ 204 h 277"/>
                  <a:gd name="T16" fmla="*/ 123 w 570"/>
                  <a:gd name="T17" fmla="*/ 237 h 277"/>
                  <a:gd name="T18" fmla="*/ 177 w 570"/>
                  <a:gd name="T19" fmla="*/ 262 h 277"/>
                  <a:gd name="T20" fmla="*/ 245 w 570"/>
                  <a:gd name="T21" fmla="*/ 276 h 277"/>
                  <a:gd name="T22" fmla="*/ 285 w 570"/>
                  <a:gd name="T23" fmla="*/ 277 h 277"/>
                  <a:gd name="T24" fmla="*/ 324 w 570"/>
                  <a:gd name="T25" fmla="*/ 276 h 277"/>
                  <a:gd name="T26" fmla="*/ 392 w 570"/>
                  <a:gd name="T27" fmla="*/ 262 h 277"/>
                  <a:gd name="T28" fmla="*/ 446 w 570"/>
                  <a:gd name="T29" fmla="*/ 237 h 277"/>
                  <a:gd name="T30" fmla="*/ 488 w 570"/>
                  <a:gd name="T31" fmla="*/ 204 h 277"/>
                  <a:gd name="T32" fmla="*/ 520 w 570"/>
                  <a:gd name="T33" fmla="*/ 167 h 277"/>
                  <a:gd name="T34" fmla="*/ 543 w 570"/>
                  <a:gd name="T35" fmla="*/ 127 h 277"/>
                  <a:gd name="T36" fmla="*/ 564 w 570"/>
                  <a:gd name="T37" fmla="*/ 68 h 277"/>
                  <a:gd name="T38" fmla="*/ 570 w 570"/>
                  <a:gd name="T39" fmla="*/ 35 h 277"/>
                  <a:gd name="T40" fmla="*/ 501 w 570"/>
                  <a:gd name="T41" fmla="*/ 20 h 277"/>
                  <a:gd name="T42" fmla="*/ 358 w 570"/>
                  <a:gd name="T43" fmla="*/ 1 h 277"/>
                  <a:gd name="T44" fmla="*/ 285 w 570"/>
                  <a:gd name="T45"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0" h="277">
                    <a:moveTo>
                      <a:pt x="285" y="0"/>
                    </a:moveTo>
                    <a:lnTo>
                      <a:pt x="211" y="1"/>
                    </a:lnTo>
                    <a:lnTo>
                      <a:pt x="68" y="20"/>
                    </a:lnTo>
                    <a:lnTo>
                      <a:pt x="0" y="35"/>
                    </a:lnTo>
                    <a:lnTo>
                      <a:pt x="5" y="68"/>
                    </a:lnTo>
                    <a:lnTo>
                      <a:pt x="26" y="127"/>
                    </a:lnTo>
                    <a:lnTo>
                      <a:pt x="50" y="167"/>
                    </a:lnTo>
                    <a:lnTo>
                      <a:pt x="81" y="204"/>
                    </a:lnTo>
                    <a:lnTo>
                      <a:pt x="123" y="237"/>
                    </a:lnTo>
                    <a:lnTo>
                      <a:pt x="177" y="262"/>
                    </a:lnTo>
                    <a:lnTo>
                      <a:pt x="245" y="276"/>
                    </a:lnTo>
                    <a:lnTo>
                      <a:pt x="285" y="277"/>
                    </a:lnTo>
                    <a:lnTo>
                      <a:pt x="324" y="276"/>
                    </a:lnTo>
                    <a:lnTo>
                      <a:pt x="392" y="262"/>
                    </a:lnTo>
                    <a:lnTo>
                      <a:pt x="446" y="237"/>
                    </a:lnTo>
                    <a:lnTo>
                      <a:pt x="488" y="204"/>
                    </a:lnTo>
                    <a:lnTo>
                      <a:pt x="520" y="167"/>
                    </a:lnTo>
                    <a:lnTo>
                      <a:pt x="543" y="127"/>
                    </a:lnTo>
                    <a:lnTo>
                      <a:pt x="564" y="68"/>
                    </a:lnTo>
                    <a:lnTo>
                      <a:pt x="570" y="35"/>
                    </a:lnTo>
                    <a:lnTo>
                      <a:pt x="501" y="20"/>
                    </a:lnTo>
                    <a:lnTo>
                      <a:pt x="358" y="1"/>
                    </a:lnTo>
                    <a:lnTo>
                      <a:pt x="285"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2" name="Freeform 52">
                <a:extLst>
                  <a:ext uri="{FF2B5EF4-FFF2-40B4-BE49-F238E27FC236}">
                    <a16:creationId xmlns:a16="http://schemas.microsoft.com/office/drawing/2014/main" id="{77676EC6-9A4F-49EC-A2FF-3D84B7C4D342}"/>
                  </a:ext>
                </a:extLst>
              </p:cNvPr>
              <p:cNvSpPr>
                <a:spLocks/>
              </p:cNvSpPr>
              <p:nvPr/>
            </p:nvSpPr>
            <p:spPr bwMode="auto">
              <a:xfrm>
                <a:off x="3995" y="3546"/>
                <a:ext cx="105" cy="56"/>
              </a:xfrm>
              <a:custGeom>
                <a:avLst/>
                <a:gdLst>
                  <a:gd name="T0" fmla="*/ 0 w 421"/>
                  <a:gd name="T1" fmla="*/ 35 h 225"/>
                  <a:gd name="T2" fmla="*/ 0 w 421"/>
                  <a:gd name="T3" fmla="*/ 41 h 225"/>
                  <a:gd name="T4" fmla="*/ 6 w 421"/>
                  <a:gd name="T5" fmla="*/ 79 h 225"/>
                  <a:gd name="T6" fmla="*/ 17 w 421"/>
                  <a:gd name="T7" fmla="*/ 113 h 225"/>
                  <a:gd name="T8" fmla="*/ 37 w 421"/>
                  <a:gd name="T9" fmla="*/ 148 h 225"/>
                  <a:gd name="T10" fmla="*/ 68 w 421"/>
                  <a:gd name="T11" fmla="*/ 182 h 225"/>
                  <a:gd name="T12" fmla="*/ 113 w 421"/>
                  <a:gd name="T13" fmla="*/ 209 h 225"/>
                  <a:gd name="T14" fmla="*/ 173 w 421"/>
                  <a:gd name="T15" fmla="*/ 224 h 225"/>
                  <a:gd name="T16" fmla="*/ 211 w 421"/>
                  <a:gd name="T17" fmla="*/ 225 h 225"/>
                  <a:gd name="T18" fmla="*/ 248 w 421"/>
                  <a:gd name="T19" fmla="*/ 224 h 225"/>
                  <a:gd name="T20" fmla="*/ 310 w 421"/>
                  <a:gd name="T21" fmla="*/ 209 h 225"/>
                  <a:gd name="T22" fmla="*/ 354 w 421"/>
                  <a:gd name="T23" fmla="*/ 182 h 225"/>
                  <a:gd name="T24" fmla="*/ 385 w 421"/>
                  <a:gd name="T25" fmla="*/ 148 h 225"/>
                  <a:gd name="T26" fmla="*/ 404 w 421"/>
                  <a:gd name="T27" fmla="*/ 113 h 225"/>
                  <a:gd name="T28" fmla="*/ 415 w 421"/>
                  <a:gd name="T29" fmla="*/ 79 h 225"/>
                  <a:gd name="T30" fmla="*/ 421 w 421"/>
                  <a:gd name="T31" fmla="*/ 41 h 225"/>
                  <a:gd name="T32" fmla="*/ 421 w 421"/>
                  <a:gd name="T33" fmla="*/ 35 h 225"/>
                  <a:gd name="T34" fmla="*/ 415 w 421"/>
                  <a:gd name="T35" fmla="*/ 33 h 225"/>
                  <a:gd name="T36" fmla="*/ 344 w 421"/>
                  <a:gd name="T37" fmla="*/ 14 h 225"/>
                  <a:gd name="T38" fmla="*/ 256 w 421"/>
                  <a:gd name="T39" fmla="*/ 2 h 225"/>
                  <a:gd name="T40" fmla="*/ 188 w 421"/>
                  <a:gd name="T41" fmla="*/ 0 h 225"/>
                  <a:gd name="T42" fmla="*/ 114 w 421"/>
                  <a:gd name="T43" fmla="*/ 5 h 225"/>
                  <a:gd name="T44" fmla="*/ 39 w 421"/>
                  <a:gd name="T45" fmla="*/ 21 h 225"/>
                  <a:gd name="T46" fmla="*/ 0 w 421"/>
                  <a:gd name="T47" fmla="*/ 3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1" h="225">
                    <a:moveTo>
                      <a:pt x="0" y="35"/>
                    </a:moveTo>
                    <a:lnTo>
                      <a:pt x="0" y="41"/>
                    </a:lnTo>
                    <a:lnTo>
                      <a:pt x="6" y="79"/>
                    </a:lnTo>
                    <a:lnTo>
                      <a:pt x="17" y="113"/>
                    </a:lnTo>
                    <a:lnTo>
                      <a:pt x="37" y="148"/>
                    </a:lnTo>
                    <a:lnTo>
                      <a:pt x="68" y="182"/>
                    </a:lnTo>
                    <a:lnTo>
                      <a:pt x="113" y="209"/>
                    </a:lnTo>
                    <a:lnTo>
                      <a:pt x="173" y="224"/>
                    </a:lnTo>
                    <a:lnTo>
                      <a:pt x="211" y="225"/>
                    </a:lnTo>
                    <a:lnTo>
                      <a:pt x="248" y="224"/>
                    </a:lnTo>
                    <a:lnTo>
                      <a:pt x="310" y="209"/>
                    </a:lnTo>
                    <a:lnTo>
                      <a:pt x="354" y="182"/>
                    </a:lnTo>
                    <a:lnTo>
                      <a:pt x="385" y="148"/>
                    </a:lnTo>
                    <a:lnTo>
                      <a:pt x="404" y="113"/>
                    </a:lnTo>
                    <a:lnTo>
                      <a:pt x="415" y="79"/>
                    </a:lnTo>
                    <a:lnTo>
                      <a:pt x="421" y="41"/>
                    </a:lnTo>
                    <a:lnTo>
                      <a:pt x="421" y="35"/>
                    </a:lnTo>
                    <a:lnTo>
                      <a:pt x="415" y="33"/>
                    </a:lnTo>
                    <a:lnTo>
                      <a:pt x="344" y="14"/>
                    </a:lnTo>
                    <a:lnTo>
                      <a:pt x="256" y="2"/>
                    </a:lnTo>
                    <a:lnTo>
                      <a:pt x="188" y="0"/>
                    </a:lnTo>
                    <a:lnTo>
                      <a:pt x="114" y="5"/>
                    </a:lnTo>
                    <a:lnTo>
                      <a:pt x="39" y="21"/>
                    </a:lnTo>
                    <a:lnTo>
                      <a:pt x="0" y="35"/>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3" name="Freeform 53">
                <a:extLst>
                  <a:ext uri="{FF2B5EF4-FFF2-40B4-BE49-F238E27FC236}">
                    <a16:creationId xmlns:a16="http://schemas.microsoft.com/office/drawing/2014/main" id="{D1B29986-DE35-42B5-8809-B61AF57F9DC9}"/>
                  </a:ext>
                </a:extLst>
              </p:cNvPr>
              <p:cNvSpPr>
                <a:spLocks/>
              </p:cNvSpPr>
              <p:nvPr/>
            </p:nvSpPr>
            <p:spPr bwMode="auto">
              <a:xfrm>
                <a:off x="3906" y="3555"/>
                <a:ext cx="142" cy="128"/>
              </a:xfrm>
              <a:custGeom>
                <a:avLst/>
                <a:gdLst>
                  <a:gd name="T0" fmla="*/ 243 w 567"/>
                  <a:gd name="T1" fmla="*/ 19 h 511"/>
                  <a:gd name="T2" fmla="*/ 243 w 567"/>
                  <a:gd name="T3" fmla="*/ 14 h 511"/>
                  <a:gd name="T4" fmla="*/ 239 w 567"/>
                  <a:gd name="T5" fmla="*/ 9 h 511"/>
                  <a:gd name="T6" fmla="*/ 224 w 567"/>
                  <a:gd name="T7" fmla="*/ 3 h 511"/>
                  <a:gd name="T8" fmla="*/ 189 w 567"/>
                  <a:gd name="T9" fmla="*/ 0 h 511"/>
                  <a:gd name="T10" fmla="*/ 146 w 567"/>
                  <a:gd name="T11" fmla="*/ 6 h 511"/>
                  <a:gd name="T12" fmla="*/ 100 w 567"/>
                  <a:gd name="T13" fmla="*/ 19 h 511"/>
                  <a:gd name="T14" fmla="*/ 56 w 567"/>
                  <a:gd name="T15" fmla="*/ 39 h 511"/>
                  <a:gd name="T16" fmla="*/ 21 w 567"/>
                  <a:gd name="T17" fmla="*/ 67 h 511"/>
                  <a:gd name="T18" fmla="*/ 5 w 567"/>
                  <a:gd name="T19" fmla="*/ 93 h 511"/>
                  <a:gd name="T20" fmla="*/ 0 w 567"/>
                  <a:gd name="T21" fmla="*/ 112 h 511"/>
                  <a:gd name="T22" fmla="*/ 0 w 567"/>
                  <a:gd name="T23" fmla="*/ 123 h 511"/>
                  <a:gd name="T24" fmla="*/ 1 w 567"/>
                  <a:gd name="T25" fmla="*/ 134 h 511"/>
                  <a:gd name="T26" fmla="*/ 7 w 567"/>
                  <a:gd name="T27" fmla="*/ 155 h 511"/>
                  <a:gd name="T28" fmla="*/ 26 w 567"/>
                  <a:gd name="T29" fmla="*/ 186 h 511"/>
                  <a:gd name="T30" fmla="*/ 67 w 567"/>
                  <a:gd name="T31" fmla="*/ 223 h 511"/>
                  <a:gd name="T32" fmla="*/ 119 w 567"/>
                  <a:gd name="T33" fmla="*/ 259 h 511"/>
                  <a:gd name="T34" fmla="*/ 210 w 567"/>
                  <a:gd name="T35" fmla="*/ 305 h 511"/>
                  <a:gd name="T36" fmla="*/ 319 w 567"/>
                  <a:gd name="T37" fmla="*/ 354 h 511"/>
                  <a:gd name="T38" fmla="*/ 354 w 567"/>
                  <a:gd name="T39" fmla="*/ 371 h 511"/>
                  <a:gd name="T40" fmla="*/ 418 w 567"/>
                  <a:gd name="T41" fmla="*/ 410 h 511"/>
                  <a:gd name="T42" fmla="*/ 547 w 567"/>
                  <a:gd name="T43" fmla="*/ 498 h 511"/>
                  <a:gd name="T44" fmla="*/ 565 w 567"/>
                  <a:gd name="T45" fmla="*/ 511 h 511"/>
                  <a:gd name="T46" fmla="*/ 566 w 567"/>
                  <a:gd name="T47" fmla="*/ 508 h 511"/>
                  <a:gd name="T48" fmla="*/ 567 w 567"/>
                  <a:gd name="T49" fmla="*/ 476 h 511"/>
                  <a:gd name="T50" fmla="*/ 559 w 567"/>
                  <a:gd name="T51" fmla="*/ 439 h 511"/>
                  <a:gd name="T52" fmla="*/ 546 w 567"/>
                  <a:gd name="T53" fmla="*/ 411 h 511"/>
                  <a:gd name="T54" fmla="*/ 525 w 567"/>
                  <a:gd name="T55" fmla="*/ 381 h 511"/>
                  <a:gd name="T56" fmla="*/ 492 w 567"/>
                  <a:gd name="T57" fmla="*/ 351 h 511"/>
                  <a:gd name="T58" fmla="*/ 472 w 567"/>
                  <a:gd name="T59" fmla="*/ 337 h 511"/>
                  <a:gd name="T60" fmla="*/ 449 w 567"/>
                  <a:gd name="T61" fmla="*/ 322 h 511"/>
                  <a:gd name="T62" fmla="*/ 406 w 567"/>
                  <a:gd name="T63" fmla="*/ 285 h 511"/>
                  <a:gd name="T64" fmla="*/ 345 w 567"/>
                  <a:gd name="T65" fmla="*/ 218 h 511"/>
                  <a:gd name="T66" fmla="*/ 279 w 567"/>
                  <a:gd name="T67" fmla="*/ 123 h 511"/>
                  <a:gd name="T68" fmla="*/ 250 w 567"/>
                  <a:gd name="T69" fmla="*/ 62 h 511"/>
                  <a:gd name="T70" fmla="*/ 243 w 567"/>
                  <a:gd name="T71" fmla="*/ 29 h 511"/>
                  <a:gd name="T72" fmla="*/ 243 w 567"/>
                  <a:gd name="T73" fmla="*/ 19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7" h="511">
                    <a:moveTo>
                      <a:pt x="243" y="19"/>
                    </a:moveTo>
                    <a:lnTo>
                      <a:pt x="243" y="14"/>
                    </a:lnTo>
                    <a:lnTo>
                      <a:pt x="239" y="9"/>
                    </a:lnTo>
                    <a:lnTo>
                      <a:pt x="224" y="3"/>
                    </a:lnTo>
                    <a:lnTo>
                      <a:pt x="189" y="0"/>
                    </a:lnTo>
                    <a:lnTo>
                      <a:pt x="146" y="6"/>
                    </a:lnTo>
                    <a:lnTo>
                      <a:pt x="100" y="19"/>
                    </a:lnTo>
                    <a:lnTo>
                      <a:pt x="56" y="39"/>
                    </a:lnTo>
                    <a:lnTo>
                      <a:pt x="21" y="67"/>
                    </a:lnTo>
                    <a:lnTo>
                      <a:pt x="5" y="93"/>
                    </a:lnTo>
                    <a:lnTo>
                      <a:pt x="0" y="112"/>
                    </a:lnTo>
                    <a:lnTo>
                      <a:pt x="0" y="123"/>
                    </a:lnTo>
                    <a:lnTo>
                      <a:pt x="1" y="134"/>
                    </a:lnTo>
                    <a:lnTo>
                      <a:pt x="7" y="155"/>
                    </a:lnTo>
                    <a:lnTo>
                      <a:pt x="26" y="186"/>
                    </a:lnTo>
                    <a:lnTo>
                      <a:pt x="67" y="223"/>
                    </a:lnTo>
                    <a:lnTo>
                      <a:pt x="119" y="259"/>
                    </a:lnTo>
                    <a:lnTo>
                      <a:pt x="210" y="305"/>
                    </a:lnTo>
                    <a:lnTo>
                      <a:pt x="319" y="354"/>
                    </a:lnTo>
                    <a:lnTo>
                      <a:pt x="354" y="371"/>
                    </a:lnTo>
                    <a:lnTo>
                      <a:pt x="418" y="410"/>
                    </a:lnTo>
                    <a:lnTo>
                      <a:pt x="547" y="498"/>
                    </a:lnTo>
                    <a:lnTo>
                      <a:pt x="565" y="511"/>
                    </a:lnTo>
                    <a:lnTo>
                      <a:pt x="566" y="508"/>
                    </a:lnTo>
                    <a:lnTo>
                      <a:pt x="567" y="476"/>
                    </a:lnTo>
                    <a:lnTo>
                      <a:pt x="559" y="439"/>
                    </a:lnTo>
                    <a:lnTo>
                      <a:pt x="546" y="411"/>
                    </a:lnTo>
                    <a:lnTo>
                      <a:pt x="525" y="381"/>
                    </a:lnTo>
                    <a:lnTo>
                      <a:pt x="492" y="351"/>
                    </a:lnTo>
                    <a:lnTo>
                      <a:pt x="472" y="337"/>
                    </a:lnTo>
                    <a:lnTo>
                      <a:pt x="449" y="322"/>
                    </a:lnTo>
                    <a:lnTo>
                      <a:pt x="406" y="285"/>
                    </a:lnTo>
                    <a:lnTo>
                      <a:pt x="345" y="218"/>
                    </a:lnTo>
                    <a:lnTo>
                      <a:pt x="279" y="123"/>
                    </a:lnTo>
                    <a:lnTo>
                      <a:pt x="250" y="62"/>
                    </a:lnTo>
                    <a:lnTo>
                      <a:pt x="243" y="29"/>
                    </a:lnTo>
                    <a:lnTo>
                      <a:pt x="243" y="19"/>
                    </a:lnTo>
                    <a:close/>
                  </a:path>
                </a:pathLst>
              </a:custGeom>
              <a:solidFill>
                <a:srgbClr val="3ABD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4" name="Freeform 54">
                <a:extLst>
                  <a:ext uri="{FF2B5EF4-FFF2-40B4-BE49-F238E27FC236}">
                    <a16:creationId xmlns:a16="http://schemas.microsoft.com/office/drawing/2014/main" id="{A876CD5C-59FB-4AD8-AB6B-96F0EA649FCD}"/>
                  </a:ext>
                </a:extLst>
              </p:cNvPr>
              <p:cNvSpPr>
                <a:spLocks/>
              </p:cNvSpPr>
              <p:nvPr/>
            </p:nvSpPr>
            <p:spPr bwMode="auto">
              <a:xfrm>
                <a:off x="4047" y="3555"/>
                <a:ext cx="141" cy="128"/>
              </a:xfrm>
              <a:custGeom>
                <a:avLst/>
                <a:gdLst>
                  <a:gd name="T0" fmla="*/ 324 w 567"/>
                  <a:gd name="T1" fmla="*/ 19 h 511"/>
                  <a:gd name="T2" fmla="*/ 324 w 567"/>
                  <a:gd name="T3" fmla="*/ 14 h 511"/>
                  <a:gd name="T4" fmla="*/ 328 w 567"/>
                  <a:gd name="T5" fmla="*/ 9 h 511"/>
                  <a:gd name="T6" fmla="*/ 343 w 567"/>
                  <a:gd name="T7" fmla="*/ 3 h 511"/>
                  <a:gd name="T8" fmla="*/ 378 w 567"/>
                  <a:gd name="T9" fmla="*/ 0 h 511"/>
                  <a:gd name="T10" fmla="*/ 421 w 567"/>
                  <a:gd name="T11" fmla="*/ 6 h 511"/>
                  <a:gd name="T12" fmla="*/ 467 w 567"/>
                  <a:gd name="T13" fmla="*/ 19 h 511"/>
                  <a:gd name="T14" fmla="*/ 511 w 567"/>
                  <a:gd name="T15" fmla="*/ 39 h 511"/>
                  <a:gd name="T16" fmla="*/ 546 w 567"/>
                  <a:gd name="T17" fmla="*/ 67 h 511"/>
                  <a:gd name="T18" fmla="*/ 562 w 567"/>
                  <a:gd name="T19" fmla="*/ 93 h 511"/>
                  <a:gd name="T20" fmla="*/ 567 w 567"/>
                  <a:gd name="T21" fmla="*/ 112 h 511"/>
                  <a:gd name="T22" fmla="*/ 567 w 567"/>
                  <a:gd name="T23" fmla="*/ 123 h 511"/>
                  <a:gd name="T24" fmla="*/ 567 w 567"/>
                  <a:gd name="T25" fmla="*/ 134 h 511"/>
                  <a:gd name="T26" fmla="*/ 561 w 567"/>
                  <a:gd name="T27" fmla="*/ 155 h 511"/>
                  <a:gd name="T28" fmla="*/ 541 w 567"/>
                  <a:gd name="T29" fmla="*/ 186 h 511"/>
                  <a:gd name="T30" fmla="*/ 501 w 567"/>
                  <a:gd name="T31" fmla="*/ 223 h 511"/>
                  <a:gd name="T32" fmla="*/ 448 w 567"/>
                  <a:gd name="T33" fmla="*/ 259 h 511"/>
                  <a:gd name="T34" fmla="*/ 359 w 567"/>
                  <a:gd name="T35" fmla="*/ 305 h 511"/>
                  <a:gd name="T36" fmla="*/ 248 w 567"/>
                  <a:gd name="T37" fmla="*/ 354 h 511"/>
                  <a:gd name="T38" fmla="*/ 213 w 567"/>
                  <a:gd name="T39" fmla="*/ 371 h 511"/>
                  <a:gd name="T40" fmla="*/ 149 w 567"/>
                  <a:gd name="T41" fmla="*/ 410 h 511"/>
                  <a:gd name="T42" fmla="*/ 20 w 567"/>
                  <a:gd name="T43" fmla="*/ 498 h 511"/>
                  <a:gd name="T44" fmla="*/ 2 w 567"/>
                  <a:gd name="T45" fmla="*/ 511 h 511"/>
                  <a:gd name="T46" fmla="*/ 2 w 567"/>
                  <a:gd name="T47" fmla="*/ 508 h 511"/>
                  <a:gd name="T48" fmla="*/ 0 w 567"/>
                  <a:gd name="T49" fmla="*/ 476 h 511"/>
                  <a:gd name="T50" fmla="*/ 9 w 567"/>
                  <a:gd name="T51" fmla="*/ 439 h 511"/>
                  <a:gd name="T52" fmla="*/ 22 w 567"/>
                  <a:gd name="T53" fmla="*/ 411 h 511"/>
                  <a:gd name="T54" fmla="*/ 42 w 567"/>
                  <a:gd name="T55" fmla="*/ 381 h 511"/>
                  <a:gd name="T56" fmla="*/ 75 w 567"/>
                  <a:gd name="T57" fmla="*/ 351 h 511"/>
                  <a:gd name="T58" fmla="*/ 96 w 567"/>
                  <a:gd name="T59" fmla="*/ 337 h 511"/>
                  <a:gd name="T60" fmla="*/ 118 w 567"/>
                  <a:gd name="T61" fmla="*/ 322 h 511"/>
                  <a:gd name="T62" fmla="*/ 162 w 567"/>
                  <a:gd name="T63" fmla="*/ 285 h 511"/>
                  <a:gd name="T64" fmla="*/ 223 w 567"/>
                  <a:gd name="T65" fmla="*/ 218 h 511"/>
                  <a:gd name="T66" fmla="*/ 288 w 567"/>
                  <a:gd name="T67" fmla="*/ 123 h 511"/>
                  <a:gd name="T68" fmla="*/ 317 w 567"/>
                  <a:gd name="T69" fmla="*/ 62 h 511"/>
                  <a:gd name="T70" fmla="*/ 325 w 567"/>
                  <a:gd name="T71" fmla="*/ 29 h 511"/>
                  <a:gd name="T72" fmla="*/ 324 w 567"/>
                  <a:gd name="T73" fmla="*/ 19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7" h="511">
                    <a:moveTo>
                      <a:pt x="324" y="19"/>
                    </a:moveTo>
                    <a:lnTo>
                      <a:pt x="324" y="14"/>
                    </a:lnTo>
                    <a:lnTo>
                      <a:pt x="328" y="9"/>
                    </a:lnTo>
                    <a:lnTo>
                      <a:pt x="343" y="3"/>
                    </a:lnTo>
                    <a:lnTo>
                      <a:pt x="378" y="0"/>
                    </a:lnTo>
                    <a:lnTo>
                      <a:pt x="421" y="6"/>
                    </a:lnTo>
                    <a:lnTo>
                      <a:pt x="467" y="19"/>
                    </a:lnTo>
                    <a:lnTo>
                      <a:pt x="511" y="39"/>
                    </a:lnTo>
                    <a:lnTo>
                      <a:pt x="546" y="67"/>
                    </a:lnTo>
                    <a:lnTo>
                      <a:pt x="562" y="93"/>
                    </a:lnTo>
                    <a:lnTo>
                      <a:pt x="567" y="112"/>
                    </a:lnTo>
                    <a:lnTo>
                      <a:pt x="567" y="123"/>
                    </a:lnTo>
                    <a:lnTo>
                      <a:pt x="567" y="134"/>
                    </a:lnTo>
                    <a:lnTo>
                      <a:pt x="561" y="155"/>
                    </a:lnTo>
                    <a:lnTo>
                      <a:pt x="541" y="186"/>
                    </a:lnTo>
                    <a:lnTo>
                      <a:pt x="501" y="223"/>
                    </a:lnTo>
                    <a:lnTo>
                      <a:pt x="448" y="259"/>
                    </a:lnTo>
                    <a:lnTo>
                      <a:pt x="359" y="305"/>
                    </a:lnTo>
                    <a:lnTo>
                      <a:pt x="248" y="354"/>
                    </a:lnTo>
                    <a:lnTo>
                      <a:pt x="213" y="371"/>
                    </a:lnTo>
                    <a:lnTo>
                      <a:pt x="149" y="410"/>
                    </a:lnTo>
                    <a:lnTo>
                      <a:pt x="20" y="498"/>
                    </a:lnTo>
                    <a:lnTo>
                      <a:pt x="2" y="511"/>
                    </a:lnTo>
                    <a:lnTo>
                      <a:pt x="2" y="508"/>
                    </a:lnTo>
                    <a:lnTo>
                      <a:pt x="0" y="476"/>
                    </a:lnTo>
                    <a:lnTo>
                      <a:pt x="9" y="439"/>
                    </a:lnTo>
                    <a:lnTo>
                      <a:pt x="22" y="411"/>
                    </a:lnTo>
                    <a:lnTo>
                      <a:pt x="42" y="381"/>
                    </a:lnTo>
                    <a:lnTo>
                      <a:pt x="75" y="351"/>
                    </a:lnTo>
                    <a:lnTo>
                      <a:pt x="96" y="337"/>
                    </a:lnTo>
                    <a:lnTo>
                      <a:pt x="118" y="322"/>
                    </a:lnTo>
                    <a:lnTo>
                      <a:pt x="162" y="285"/>
                    </a:lnTo>
                    <a:lnTo>
                      <a:pt x="223" y="218"/>
                    </a:lnTo>
                    <a:lnTo>
                      <a:pt x="288" y="123"/>
                    </a:lnTo>
                    <a:lnTo>
                      <a:pt x="317" y="62"/>
                    </a:lnTo>
                    <a:lnTo>
                      <a:pt x="325" y="29"/>
                    </a:lnTo>
                    <a:lnTo>
                      <a:pt x="324" y="19"/>
                    </a:lnTo>
                    <a:close/>
                  </a:path>
                </a:pathLst>
              </a:custGeom>
              <a:solidFill>
                <a:srgbClr val="3ABD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5" name="Freeform 55">
                <a:extLst>
                  <a:ext uri="{FF2B5EF4-FFF2-40B4-BE49-F238E27FC236}">
                    <a16:creationId xmlns:a16="http://schemas.microsoft.com/office/drawing/2014/main" id="{EC9CDA28-B3F4-4CB4-9497-027D6D8493F3}"/>
                  </a:ext>
                </a:extLst>
              </p:cNvPr>
              <p:cNvSpPr>
                <a:spLocks/>
              </p:cNvSpPr>
              <p:nvPr/>
            </p:nvSpPr>
            <p:spPr bwMode="auto">
              <a:xfrm>
                <a:off x="3779" y="2941"/>
                <a:ext cx="537" cy="626"/>
              </a:xfrm>
              <a:custGeom>
                <a:avLst/>
                <a:gdLst>
                  <a:gd name="T0" fmla="*/ 987 w 2149"/>
                  <a:gd name="T1" fmla="*/ 1 h 2505"/>
                  <a:gd name="T2" fmla="*/ 687 w 2149"/>
                  <a:gd name="T3" fmla="*/ 56 h 2505"/>
                  <a:gd name="T4" fmla="*/ 453 w 2149"/>
                  <a:gd name="T5" fmla="*/ 173 h 2505"/>
                  <a:gd name="T6" fmla="*/ 279 w 2149"/>
                  <a:gd name="T7" fmla="*/ 340 h 2505"/>
                  <a:gd name="T8" fmla="*/ 154 w 2149"/>
                  <a:gd name="T9" fmla="*/ 545 h 2505"/>
                  <a:gd name="T10" fmla="*/ 72 w 2149"/>
                  <a:gd name="T11" fmla="*/ 775 h 2505"/>
                  <a:gd name="T12" fmla="*/ 25 w 2149"/>
                  <a:gd name="T13" fmla="*/ 1019 h 2505"/>
                  <a:gd name="T14" fmla="*/ 1 w 2149"/>
                  <a:gd name="T15" fmla="*/ 1323 h 2505"/>
                  <a:gd name="T16" fmla="*/ 0 w 2149"/>
                  <a:gd name="T17" fmla="*/ 1497 h 2505"/>
                  <a:gd name="T18" fmla="*/ 22 w 2149"/>
                  <a:gd name="T19" fmla="*/ 1708 h 2505"/>
                  <a:gd name="T20" fmla="*/ 66 w 2149"/>
                  <a:gd name="T21" fmla="*/ 1895 h 2505"/>
                  <a:gd name="T22" fmla="*/ 130 w 2149"/>
                  <a:gd name="T23" fmla="*/ 2058 h 2505"/>
                  <a:gd name="T24" fmla="*/ 210 w 2149"/>
                  <a:gd name="T25" fmla="*/ 2198 h 2505"/>
                  <a:gd name="T26" fmla="*/ 323 w 2149"/>
                  <a:gd name="T27" fmla="*/ 2338 h 2505"/>
                  <a:gd name="T28" fmla="*/ 515 w 2149"/>
                  <a:gd name="T29" fmla="*/ 2484 h 2505"/>
                  <a:gd name="T30" fmla="*/ 550 w 2149"/>
                  <a:gd name="T31" fmla="*/ 2483 h 2505"/>
                  <a:gd name="T32" fmla="*/ 418 w 2149"/>
                  <a:gd name="T33" fmla="*/ 2168 h 2505"/>
                  <a:gd name="T34" fmla="*/ 351 w 2149"/>
                  <a:gd name="T35" fmla="*/ 1923 h 2505"/>
                  <a:gd name="T36" fmla="*/ 316 w 2149"/>
                  <a:gd name="T37" fmla="*/ 1700 h 2505"/>
                  <a:gd name="T38" fmla="*/ 310 w 2149"/>
                  <a:gd name="T39" fmla="*/ 1462 h 2505"/>
                  <a:gd name="T40" fmla="*/ 345 w 2149"/>
                  <a:gd name="T41" fmla="*/ 1219 h 2505"/>
                  <a:gd name="T42" fmla="*/ 378 w 2149"/>
                  <a:gd name="T43" fmla="*/ 1110 h 2505"/>
                  <a:gd name="T44" fmla="*/ 461 w 2149"/>
                  <a:gd name="T45" fmla="*/ 956 h 2505"/>
                  <a:gd name="T46" fmla="*/ 569 w 2149"/>
                  <a:gd name="T47" fmla="*/ 855 h 2505"/>
                  <a:gd name="T48" fmla="*/ 687 w 2149"/>
                  <a:gd name="T49" fmla="*/ 796 h 2505"/>
                  <a:gd name="T50" fmla="*/ 837 w 2149"/>
                  <a:gd name="T51" fmla="*/ 764 h 2505"/>
                  <a:gd name="T52" fmla="*/ 1057 w 2149"/>
                  <a:gd name="T53" fmla="*/ 780 h 2505"/>
                  <a:gd name="T54" fmla="*/ 1092 w 2149"/>
                  <a:gd name="T55" fmla="*/ 780 h 2505"/>
                  <a:gd name="T56" fmla="*/ 1312 w 2149"/>
                  <a:gd name="T57" fmla="*/ 764 h 2505"/>
                  <a:gd name="T58" fmla="*/ 1462 w 2149"/>
                  <a:gd name="T59" fmla="*/ 796 h 2505"/>
                  <a:gd name="T60" fmla="*/ 1581 w 2149"/>
                  <a:gd name="T61" fmla="*/ 855 h 2505"/>
                  <a:gd name="T62" fmla="*/ 1688 w 2149"/>
                  <a:gd name="T63" fmla="*/ 956 h 2505"/>
                  <a:gd name="T64" fmla="*/ 1772 w 2149"/>
                  <a:gd name="T65" fmla="*/ 1110 h 2505"/>
                  <a:gd name="T66" fmla="*/ 1804 w 2149"/>
                  <a:gd name="T67" fmla="*/ 1219 h 2505"/>
                  <a:gd name="T68" fmla="*/ 1839 w 2149"/>
                  <a:gd name="T69" fmla="*/ 1462 h 2505"/>
                  <a:gd name="T70" fmla="*/ 1833 w 2149"/>
                  <a:gd name="T71" fmla="*/ 1700 h 2505"/>
                  <a:gd name="T72" fmla="*/ 1799 w 2149"/>
                  <a:gd name="T73" fmla="*/ 1923 h 2505"/>
                  <a:gd name="T74" fmla="*/ 1731 w 2149"/>
                  <a:gd name="T75" fmla="*/ 2168 h 2505"/>
                  <a:gd name="T76" fmla="*/ 1600 w 2149"/>
                  <a:gd name="T77" fmla="*/ 2483 h 2505"/>
                  <a:gd name="T78" fmla="*/ 1634 w 2149"/>
                  <a:gd name="T79" fmla="*/ 2484 h 2505"/>
                  <a:gd name="T80" fmla="*/ 1827 w 2149"/>
                  <a:gd name="T81" fmla="*/ 2338 h 2505"/>
                  <a:gd name="T82" fmla="*/ 1941 w 2149"/>
                  <a:gd name="T83" fmla="*/ 2198 h 2505"/>
                  <a:gd name="T84" fmla="*/ 2019 w 2149"/>
                  <a:gd name="T85" fmla="*/ 2058 h 2505"/>
                  <a:gd name="T86" fmla="*/ 2084 w 2149"/>
                  <a:gd name="T87" fmla="*/ 1895 h 2505"/>
                  <a:gd name="T88" fmla="*/ 2129 w 2149"/>
                  <a:gd name="T89" fmla="*/ 1708 h 2505"/>
                  <a:gd name="T90" fmla="*/ 2149 w 2149"/>
                  <a:gd name="T91" fmla="*/ 1497 h 2505"/>
                  <a:gd name="T92" fmla="*/ 2149 w 2149"/>
                  <a:gd name="T93" fmla="*/ 1323 h 2505"/>
                  <a:gd name="T94" fmla="*/ 2124 w 2149"/>
                  <a:gd name="T95" fmla="*/ 1019 h 2505"/>
                  <a:gd name="T96" fmla="*/ 2077 w 2149"/>
                  <a:gd name="T97" fmla="*/ 775 h 2505"/>
                  <a:gd name="T98" fmla="*/ 1995 w 2149"/>
                  <a:gd name="T99" fmla="*/ 545 h 2505"/>
                  <a:gd name="T100" fmla="*/ 1871 w 2149"/>
                  <a:gd name="T101" fmla="*/ 340 h 2505"/>
                  <a:gd name="T102" fmla="*/ 1696 w 2149"/>
                  <a:gd name="T103" fmla="*/ 173 h 2505"/>
                  <a:gd name="T104" fmla="*/ 1463 w 2149"/>
                  <a:gd name="T105" fmla="*/ 56 h 2505"/>
                  <a:gd name="T106" fmla="*/ 1162 w 2149"/>
                  <a:gd name="T107" fmla="*/ 1 h 2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49" h="2505">
                    <a:moveTo>
                      <a:pt x="1075" y="0"/>
                    </a:moveTo>
                    <a:lnTo>
                      <a:pt x="987" y="1"/>
                    </a:lnTo>
                    <a:lnTo>
                      <a:pt x="828" y="20"/>
                    </a:lnTo>
                    <a:lnTo>
                      <a:pt x="687" y="56"/>
                    </a:lnTo>
                    <a:lnTo>
                      <a:pt x="563" y="108"/>
                    </a:lnTo>
                    <a:lnTo>
                      <a:pt x="453" y="173"/>
                    </a:lnTo>
                    <a:lnTo>
                      <a:pt x="359" y="251"/>
                    </a:lnTo>
                    <a:lnTo>
                      <a:pt x="279" y="340"/>
                    </a:lnTo>
                    <a:lnTo>
                      <a:pt x="211" y="438"/>
                    </a:lnTo>
                    <a:lnTo>
                      <a:pt x="154" y="545"/>
                    </a:lnTo>
                    <a:lnTo>
                      <a:pt x="109" y="658"/>
                    </a:lnTo>
                    <a:lnTo>
                      <a:pt x="72" y="775"/>
                    </a:lnTo>
                    <a:lnTo>
                      <a:pt x="45" y="896"/>
                    </a:lnTo>
                    <a:lnTo>
                      <a:pt x="25" y="1019"/>
                    </a:lnTo>
                    <a:lnTo>
                      <a:pt x="12" y="1141"/>
                    </a:lnTo>
                    <a:lnTo>
                      <a:pt x="1" y="1323"/>
                    </a:lnTo>
                    <a:lnTo>
                      <a:pt x="0" y="1440"/>
                    </a:lnTo>
                    <a:lnTo>
                      <a:pt x="0" y="1497"/>
                    </a:lnTo>
                    <a:lnTo>
                      <a:pt x="8" y="1606"/>
                    </a:lnTo>
                    <a:lnTo>
                      <a:pt x="22" y="1708"/>
                    </a:lnTo>
                    <a:lnTo>
                      <a:pt x="41" y="1805"/>
                    </a:lnTo>
                    <a:lnTo>
                      <a:pt x="66" y="1895"/>
                    </a:lnTo>
                    <a:lnTo>
                      <a:pt x="96" y="1979"/>
                    </a:lnTo>
                    <a:lnTo>
                      <a:pt x="130" y="2058"/>
                    </a:lnTo>
                    <a:lnTo>
                      <a:pt x="168" y="2131"/>
                    </a:lnTo>
                    <a:lnTo>
                      <a:pt x="210" y="2198"/>
                    </a:lnTo>
                    <a:lnTo>
                      <a:pt x="253" y="2258"/>
                    </a:lnTo>
                    <a:lnTo>
                      <a:pt x="323" y="2338"/>
                    </a:lnTo>
                    <a:lnTo>
                      <a:pt x="418" y="2423"/>
                    </a:lnTo>
                    <a:lnTo>
                      <a:pt x="515" y="2484"/>
                    </a:lnTo>
                    <a:lnTo>
                      <a:pt x="563" y="2505"/>
                    </a:lnTo>
                    <a:lnTo>
                      <a:pt x="550" y="2483"/>
                    </a:lnTo>
                    <a:lnTo>
                      <a:pt x="478" y="2325"/>
                    </a:lnTo>
                    <a:lnTo>
                      <a:pt x="418" y="2168"/>
                    </a:lnTo>
                    <a:lnTo>
                      <a:pt x="375" y="2026"/>
                    </a:lnTo>
                    <a:lnTo>
                      <a:pt x="351" y="1923"/>
                    </a:lnTo>
                    <a:lnTo>
                      <a:pt x="330" y="1814"/>
                    </a:lnTo>
                    <a:lnTo>
                      <a:pt x="316" y="1700"/>
                    </a:lnTo>
                    <a:lnTo>
                      <a:pt x="309" y="1583"/>
                    </a:lnTo>
                    <a:lnTo>
                      <a:pt x="310" y="1462"/>
                    </a:lnTo>
                    <a:lnTo>
                      <a:pt x="322" y="1341"/>
                    </a:lnTo>
                    <a:lnTo>
                      <a:pt x="345" y="1219"/>
                    </a:lnTo>
                    <a:lnTo>
                      <a:pt x="363" y="1159"/>
                    </a:lnTo>
                    <a:lnTo>
                      <a:pt x="378" y="1110"/>
                    </a:lnTo>
                    <a:lnTo>
                      <a:pt x="416" y="1026"/>
                    </a:lnTo>
                    <a:lnTo>
                      <a:pt x="461" y="956"/>
                    </a:lnTo>
                    <a:lnTo>
                      <a:pt x="513" y="900"/>
                    </a:lnTo>
                    <a:lnTo>
                      <a:pt x="569" y="855"/>
                    </a:lnTo>
                    <a:lnTo>
                      <a:pt x="627" y="820"/>
                    </a:lnTo>
                    <a:lnTo>
                      <a:pt x="687" y="796"/>
                    </a:lnTo>
                    <a:lnTo>
                      <a:pt x="748" y="778"/>
                    </a:lnTo>
                    <a:lnTo>
                      <a:pt x="837" y="764"/>
                    </a:lnTo>
                    <a:lnTo>
                      <a:pt x="942" y="764"/>
                    </a:lnTo>
                    <a:lnTo>
                      <a:pt x="1057" y="780"/>
                    </a:lnTo>
                    <a:lnTo>
                      <a:pt x="1075" y="785"/>
                    </a:lnTo>
                    <a:lnTo>
                      <a:pt x="1092" y="780"/>
                    </a:lnTo>
                    <a:lnTo>
                      <a:pt x="1207" y="764"/>
                    </a:lnTo>
                    <a:lnTo>
                      <a:pt x="1312" y="764"/>
                    </a:lnTo>
                    <a:lnTo>
                      <a:pt x="1402" y="778"/>
                    </a:lnTo>
                    <a:lnTo>
                      <a:pt x="1462" y="796"/>
                    </a:lnTo>
                    <a:lnTo>
                      <a:pt x="1522" y="820"/>
                    </a:lnTo>
                    <a:lnTo>
                      <a:pt x="1581" y="855"/>
                    </a:lnTo>
                    <a:lnTo>
                      <a:pt x="1636" y="900"/>
                    </a:lnTo>
                    <a:lnTo>
                      <a:pt x="1688" y="956"/>
                    </a:lnTo>
                    <a:lnTo>
                      <a:pt x="1733" y="1026"/>
                    </a:lnTo>
                    <a:lnTo>
                      <a:pt x="1772" y="1110"/>
                    </a:lnTo>
                    <a:lnTo>
                      <a:pt x="1787" y="1159"/>
                    </a:lnTo>
                    <a:lnTo>
                      <a:pt x="1804" y="1219"/>
                    </a:lnTo>
                    <a:lnTo>
                      <a:pt x="1828" y="1341"/>
                    </a:lnTo>
                    <a:lnTo>
                      <a:pt x="1839" y="1462"/>
                    </a:lnTo>
                    <a:lnTo>
                      <a:pt x="1840" y="1583"/>
                    </a:lnTo>
                    <a:lnTo>
                      <a:pt x="1833" y="1700"/>
                    </a:lnTo>
                    <a:lnTo>
                      <a:pt x="1819" y="1814"/>
                    </a:lnTo>
                    <a:lnTo>
                      <a:pt x="1799" y="1923"/>
                    </a:lnTo>
                    <a:lnTo>
                      <a:pt x="1774" y="2026"/>
                    </a:lnTo>
                    <a:lnTo>
                      <a:pt x="1731" y="2168"/>
                    </a:lnTo>
                    <a:lnTo>
                      <a:pt x="1672" y="2325"/>
                    </a:lnTo>
                    <a:lnTo>
                      <a:pt x="1600" y="2483"/>
                    </a:lnTo>
                    <a:lnTo>
                      <a:pt x="1587" y="2505"/>
                    </a:lnTo>
                    <a:lnTo>
                      <a:pt x="1634" y="2484"/>
                    </a:lnTo>
                    <a:lnTo>
                      <a:pt x="1731" y="2423"/>
                    </a:lnTo>
                    <a:lnTo>
                      <a:pt x="1827" y="2338"/>
                    </a:lnTo>
                    <a:lnTo>
                      <a:pt x="1896" y="2258"/>
                    </a:lnTo>
                    <a:lnTo>
                      <a:pt x="1941" y="2198"/>
                    </a:lnTo>
                    <a:lnTo>
                      <a:pt x="1981" y="2131"/>
                    </a:lnTo>
                    <a:lnTo>
                      <a:pt x="2019" y="2058"/>
                    </a:lnTo>
                    <a:lnTo>
                      <a:pt x="2053" y="1979"/>
                    </a:lnTo>
                    <a:lnTo>
                      <a:pt x="2084" y="1895"/>
                    </a:lnTo>
                    <a:lnTo>
                      <a:pt x="2108" y="1805"/>
                    </a:lnTo>
                    <a:lnTo>
                      <a:pt x="2129" y="1708"/>
                    </a:lnTo>
                    <a:lnTo>
                      <a:pt x="2142" y="1606"/>
                    </a:lnTo>
                    <a:lnTo>
                      <a:pt x="2149" y="1497"/>
                    </a:lnTo>
                    <a:lnTo>
                      <a:pt x="2149" y="1440"/>
                    </a:lnTo>
                    <a:lnTo>
                      <a:pt x="2149" y="1323"/>
                    </a:lnTo>
                    <a:lnTo>
                      <a:pt x="2138" y="1141"/>
                    </a:lnTo>
                    <a:lnTo>
                      <a:pt x="2124" y="1019"/>
                    </a:lnTo>
                    <a:lnTo>
                      <a:pt x="2104" y="896"/>
                    </a:lnTo>
                    <a:lnTo>
                      <a:pt x="2077" y="775"/>
                    </a:lnTo>
                    <a:lnTo>
                      <a:pt x="2041" y="658"/>
                    </a:lnTo>
                    <a:lnTo>
                      <a:pt x="1995" y="545"/>
                    </a:lnTo>
                    <a:lnTo>
                      <a:pt x="1938" y="438"/>
                    </a:lnTo>
                    <a:lnTo>
                      <a:pt x="1871" y="340"/>
                    </a:lnTo>
                    <a:lnTo>
                      <a:pt x="1790" y="251"/>
                    </a:lnTo>
                    <a:lnTo>
                      <a:pt x="1696" y="173"/>
                    </a:lnTo>
                    <a:lnTo>
                      <a:pt x="1587" y="108"/>
                    </a:lnTo>
                    <a:lnTo>
                      <a:pt x="1463" y="56"/>
                    </a:lnTo>
                    <a:lnTo>
                      <a:pt x="1321" y="20"/>
                    </a:lnTo>
                    <a:lnTo>
                      <a:pt x="1162" y="1"/>
                    </a:lnTo>
                    <a:lnTo>
                      <a:pt x="1075"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6" name="Freeform 56">
                <a:extLst>
                  <a:ext uri="{FF2B5EF4-FFF2-40B4-BE49-F238E27FC236}">
                    <a16:creationId xmlns:a16="http://schemas.microsoft.com/office/drawing/2014/main" id="{052447DB-BB91-4B8B-8C50-0FBAFB2C94CE}"/>
                  </a:ext>
                </a:extLst>
              </p:cNvPr>
              <p:cNvSpPr>
                <a:spLocks/>
              </p:cNvSpPr>
              <p:nvPr/>
            </p:nvSpPr>
            <p:spPr bwMode="auto">
              <a:xfrm>
                <a:off x="3830" y="3051"/>
                <a:ext cx="459" cy="339"/>
              </a:xfrm>
              <a:custGeom>
                <a:avLst/>
                <a:gdLst>
                  <a:gd name="T0" fmla="*/ 1191 w 1834"/>
                  <a:gd name="T1" fmla="*/ 490 h 1355"/>
                  <a:gd name="T2" fmla="*/ 1180 w 1834"/>
                  <a:gd name="T3" fmla="*/ 496 h 1355"/>
                  <a:gd name="T4" fmla="*/ 1065 w 1834"/>
                  <a:gd name="T5" fmla="*/ 544 h 1355"/>
                  <a:gd name="T6" fmla="*/ 924 w 1834"/>
                  <a:gd name="T7" fmla="*/ 591 h 1355"/>
                  <a:gd name="T8" fmla="*/ 816 w 1834"/>
                  <a:gd name="T9" fmla="*/ 616 h 1355"/>
                  <a:gd name="T10" fmla="*/ 700 w 1834"/>
                  <a:gd name="T11" fmla="*/ 634 h 1355"/>
                  <a:gd name="T12" fmla="*/ 580 w 1834"/>
                  <a:gd name="T13" fmla="*/ 638 h 1355"/>
                  <a:gd name="T14" fmla="*/ 521 w 1834"/>
                  <a:gd name="T15" fmla="*/ 633 h 1355"/>
                  <a:gd name="T16" fmla="*/ 492 w 1834"/>
                  <a:gd name="T17" fmla="*/ 630 h 1355"/>
                  <a:gd name="T18" fmla="*/ 437 w 1834"/>
                  <a:gd name="T19" fmla="*/ 631 h 1355"/>
                  <a:gd name="T20" fmla="*/ 388 w 1834"/>
                  <a:gd name="T21" fmla="*/ 641 h 1355"/>
                  <a:gd name="T22" fmla="*/ 341 w 1834"/>
                  <a:gd name="T23" fmla="*/ 656 h 1355"/>
                  <a:gd name="T24" fmla="*/ 301 w 1834"/>
                  <a:gd name="T25" fmla="*/ 678 h 1355"/>
                  <a:gd name="T26" fmla="*/ 263 w 1834"/>
                  <a:gd name="T27" fmla="*/ 705 h 1355"/>
                  <a:gd name="T28" fmla="*/ 230 w 1834"/>
                  <a:gd name="T29" fmla="*/ 737 h 1355"/>
                  <a:gd name="T30" fmla="*/ 200 w 1834"/>
                  <a:gd name="T31" fmla="*/ 773 h 1355"/>
                  <a:gd name="T32" fmla="*/ 164 w 1834"/>
                  <a:gd name="T33" fmla="*/ 832 h 1355"/>
                  <a:gd name="T34" fmla="*/ 129 w 1834"/>
                  <a:gd name="T35" fmla="*/ 919 h 1355"/>
                  <a:gd name="T36" fmla="*/ 109 w 1834"/>
                  <a:gd name="T37" fmla="*/ 1009 h 1355"/>
                  <a:gd name="T38" fmla="*/ 103 w 1834"/>
                  <a:gd name="T39" fmla="*/ 1098 h 1355"/>
                  <a:gd name="T40" fmla="*/ 105 w 1834"/>
                  <a:gd name="T41" fmla="*/ 1140 h 1355"/>
                  <a:gd name="T42" fmla="*/ 0 w 1834"/>
                  <a:gd name="T43" fmla="*/ 658 h 1355"/>
                  <a:gd name="T44" fmla="*/ 190 w 1834"/>
                  <a:gd name="T45" fmla="*/ 278 h 1355"/>
                  <a:gd name="T46" fmla="*/ 731 w 1834"/>
                  <a:gd name="T47" fmla="*/ 0 h 1355"/>
                  <a:gd name="T48" fmla="*/ 1242 w 1834"/>
                  <a:gd name="T49" fmla="*/ 24 h 1355"/>
                  <a:gd name="T50" fmla="*/ 1484 w 1834"/>
                  <a:gd name="T51" fmla="*/ 234 h 1355"/>
                  <a:gd name="T52" fmla="*/ 1689 w 1834"/>
                  <a:gd name="T53" fmla="*/ 490 h 1355"/>
                  <a:gd name="T54" fmla="*/ 1834 w 1834"/>
                  <a:gd name="T55" fmla="*/ 658 h 1355"/>
                  <a:gd name="T56" fmla="*/ 1764 w 1834"/>
                  <a:gd name="T57" fmla="*/ 1177 h 1355"/>
                  <a:gd name="T58" fmla="*/ 1617 w 1834"/>
                  <a:gd name="T59" fmla="*/ 1355 h 1355"/>
                  <a:gd name="T60" fmla="*/ 1621 w 1834"/>
                  <a:gd name="T61" fmla="*/ 1334 h 1355"/>
                  <a:gd name="T62" fmla="*/ 1631 w 1834"/>
                  <a:gd name="T63" fmla="*/ 1196 h 1355"/>
                  <a:gd name="T64" fmla="*/ 1626 w 1834"/>
                  <a:gd name="T65" fmla="*/ 1068 h 1355"/>
                  <a:gd name="T66" fmla="*/ 1606 w 1834"/>
                  <a:gd name="T67" fmla="*/ 961 h 1355"/>
                  <a:gd name="T68" fmla="*/ 1586 w 1834"/>
                  <a:gd name="T69" fmla="*/ 888 h 1355"/>
                  <a:gd name="T70" fmla="*/ 1557 w 1834"/>
                  <a:gd name="T71" fmla="*/ 815 h 1355"/>
                  <a:gd name="T72" fmla="*/ 1517 w 1834"/>
                  <a:gd name="T73" fmla="*/ 743 h 1355"/>
                  <a:gd name="T74" fmla="*/ 1468 w 1834"/>
                  <a:gd name="T75" fmla="*/ 676 h 1355"/>
                  <a:gd name="T76" fmla="*/ 1406 w 1834"/>
                  <a:gd name="T77" fmla="*/ 613 h 1355"/>
                  <a:gd name="T78" fmla="*/ 1332 w 1834"/>
                  <a:gd name="T79" fmla="*/ 557 h 1355"/>
                  <a:gd name="T80" fmla="*/ 1243 w 1834"/>
                  <a:gd name="T81" fmla="*/ 510 h 1355"/>
                  <a:gd name="T82" fmla="*/ 1191 w 1834"/>
                  <a:gd name="T83" fmla="*/ 490 h 1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34" h="1355">
                    <a:moveTo>
                      <a:pt x="1191" y="490"/>
                    </a:moveTo>
                    <a:lnTo>
                      <a:pt x="1180" y="496"/>
                    </a:lnTo>
                    <a:lnTo>
                      <a:pt x="1065" y="544"/>
                    </a:lnTo>
                    <a:lnTo>
                      <a:pt x="924" y="591"/>
                    </a:lnTo>
                    <a:lnTo>
                      <a:pt x="816" y="616"/>
                    </a:lnTo>
                    <a:lnTo>
                      <a:pt x="700" y="634"/>
                    </a:lnTo>
                    <a:lnTo>
                      <a:pt x="580" y="638"/>
                    </a:lnTo>
                    <a:lnTo>
                      <a:pt x="521" y="633"/>
                    </a:lnTo>
                    <a:lnTo>
                      <a:pt x="492" y="630"/>
                    </a:lnTo>
                    <a:lnTo>
                      <a:pt x="437" y="631"/>
                    </a:lnTo>
                    <a:lnTo>
                      <a:pt x="388" y="641"/>
                    </a:lnTo>
                    <a:lnTo>
                      <a:pt x="341" y="656"/>
                    </a:lnTo>
                    <a:lnTo>
                      <a:pt x="301" y="678"/>
                    </a:lnTo>
                    <a:lnTo>
                      <a:pt x="263" y="705"/>
                    </a:lnTo>
                    <a:lnTo>
                      <a:pt x="230" y="737"/>
                    </a:lnTo>
                    <a:lnTo>
                      <a:pt x="200" y="773"/>
                    </a:lnTo>
                    <a:lnTo>
                      <a:pt x="164" y="832"/>
                    </a:lnTo>
                    <a:lnTo>
                      <a:pt x="129" y="919"/>
                    </a:lnTo>
                    <a:lnTo>
                      <a:pt x="109" y="1009"/>
                    </a:lnTo>
                    <a:lnTo>
                      <a:pt x="103" y="1098"/>
                    </a:lnTo>
                    <a:lnTo>
                      <a:pt x="105" y="1140"/>
                    </a:lnTo>
                    <a:lnTo>
                      <a:pt x="0" y="658"/>
                    </a:lnTo>
                    <a:lnTo>
                      <a:pt x="190" y="278"/>
                    </a:lnTo>
                    <a:lnTo>
                      <a:pt x="731" y="0"/>
                    </a:lnTo>
                    <a:lnTo>
                      <a:pt x="1242" y="24"/>
                    </a:lnTo>
                    <a:lnTo>
                      <a:pt x="1484" y="234"/>
                    </a:lnTo>
                    <a:lnTo>
                      <a:pt x="1689" y="490"/>
                    </a:lnTo>
                    <a:lnTo>
                      <a:pt x="1834" y="658"/>
                    </a:lnTo>
                    <a:lnTo>
                      <a:pt x="1764" y="1177"/>
                    </a:lnTo>
                    <a:lnTo>
                      <a:pt x="1617" y="1355"/>
                    </a:lnTo>
                    <a:lnTo>
                      <a:pt x="1621" y="1334"/>
                    </a:lnTo>
                    <a:lnTo>
                      <a:pt x="1631" y="1196"/>
                    </a:lnTo>
                    <a:lnTo>
                      <a:pt x="1626" y="1068"/>
                    </a:lnTo>
                    <a:lnTo>
                      <a:pt x="1606" y="961"/>
                    </a:lnTo>
                    <a:lnTo>
                      <a:pt x="1586" y="888"/>
                    </a:lnTo>
                    <a:lnTo>
                      <a:pt x="1557" y="815"/>
                    </a:lnTo>
                    <a:lnTo>
                      <a:pt x="1517" y="743"/>
                    </a:lnTo>
                    <a:lnTo>
                      <a:pt x="1468" y="676"/>
                    </a:lnTo>
                    <a:lnTo>
                      <a:pt x="1406" y="613"/>
                    </a:lnTo>
                    <a:lnTo>
                      <a:pt x="1332" y="557"/>
                    </a:lnTo>
                    <a:lnTo>
                      <a:pt x="1243" y="510"/>
                    </a:lnTo>
                    <a:lnTo>
                      <a:pt x="1191" y="49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56" name="모서리가 둥근 직사각형 94">
              <a:extLst>
                <a:ext uri="{FF2B5EF4-FFF2-40B4-BE49-F238E27FC236}">
                  <a16:creationId xmlns:a16="http://schemas.microsoft.com/office/drawing/2014/main" id="{7F0ACE61-05E5-4B08-B305-4C401C64A84B}"/>
                </a:ext>
              </a:extLst>
            </p:cNvPr>
            <p:cNvSpPr/>
            <p:nvPr/>
          </p:nvSpPr>
          <p:spPr>
            <a:xfrm>
              <a:off x="9619684" y="2458588"/>
              <a:ext cx="796042" cy="327762"/>
            </a:xfrm>
            <a:prstGeom prst="roundRect">
              <a:avLst>
                <a:gd name="adj" fmla="val 50000"/>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500" dirty="0">
                  <a:solidFill>
                    <a:prstClr val="white"/>
                  </a:solidFill>
                  <a:effectLst>
                    <a:outerShdw blurRad="38100" dist="38100" dir="2700000" algn="tl">
                      <a:srgbClr val="000000">
                        <a:alpha val="43137"/>
                      </a:srgbClr>
                    </a:outerShdw>
                  </a:effectLst>
                  <a:latin typeface="하나 CM" panose="02020603020101020101" pitchFamily="18" charset="-127"/>
                  <a:ea typeface="하나 CM" panose="02020603020101020101" pitchFamily="18" charset="-127"/>
                </a:rPr>
                <a:t>행원</a:t>
              </a:r>
              <a:endParaRPr lang="en-US" altLang="ko-KR" sz="1500" dirty="0">
                <a:solidFill>
                  <a:prstClr val="white"/>
                </a:solidFill>
                <a:effectLst>
                  <a:outerShdw blurRad="38100" dist="38100" dir="2700000" algn="tl">
                    <a:srgbClr val="000000">
                      <a:alpha val="43137"/>
                    </a:srgbClr>
                  </a:outerShdw>
                </a:effectLst>
                <a:latin typeface="하나 CM" panose="02020603020101020101" pitchFamily="18" charset="-127"/>
                <a:ea typeface="하나 CM" panose="02020603020101020101" pitchFamily="18" charset="-127"/>
              </a:endParaRPr>
            </a:p>
          </p:txBody>
        </p:sp>
      </p:grpSp>
      <p:grpSp>
        <p:nvGrpSpPr>
          <p:cNvPr id="87" name="그룹 86">
            <a:extLst>
              <a:ext uri="{FF2B5EF4-FFF2-40B4-BE49-F238E27FC236}">
                <a16:creationId xmlns:a16="http://schemas.microsoft.com/office/drawing/2014/main" id="{C4BFA593-317A-4653-A597-FD447A3E361A}"/>
              </a:ext>
            </a:extLst>
          </p:cNvPr>
          <p:cNvGrpSpPr/>
          <p:nvPr/>
        </p:nvGrpSpPr>
        <p:grpSpPr>
          <a:xfrm>
            <a:off x="2599872" y="4253003"/>
            <a:ext cx="796042" cy="1332535"/>
            <a:chOff x="10688475" y="1469134"/>
            <a:chExt cx="796042" cy="1332535"/>
          </a:xfrm>
        </p:grpSpPr>
        <p:grpSp>
          <p:nvGrpSpPr>
            <p:cNvPr id="88" name="Group 59">
              <a:extLst>
                <a:ext uri="{FF2B5EF4-FFF2-40B4-BE49-F238E27FC236}">
                  <a16:creationId xmlns:a16="http://schemas.microsoft.com/office/drawing/2014/main" id="{E81CC9D6-EFFD-4AD8-AD57-5ED7A5CA3866}"/>
                </a:ext>
              </a:extLst>
            </p:cNvPr>
            <p:cNvGrpSpPr>
              <a:grpSpLocks noChangeAspect="1"/>
            </p:cNvGrpSpPr>
            <p:nvPr/>
          </p:nvGrpSpPr>
          <p:grpSpPr bwMode="auto">
            <a:xfrm>
              <a:off x="10790838" y="1469134"/>
              <a:ext cx="579385" cy="822388"/>
              <a:chOff x="5320" y="2917"/>
              <a:chExt cx="515" cy="731"/>
            </a:xfrm>
          </p:grpSpPr>
          <p:sp>
            <p:nvSpPr>
              <p:cNvPr id="90" name="Freeform 60">
                <a:extLst>
                  <a:ext uri="{FF2B5EF4-FFF2-40B4-BE49-F238E27FC236}">
                    <a16:creationId xmlns:a16="http://schemas.microsoft.com/office/drawing/2014/main" id="{1FB9D356-B47D-49FE-9880-DA879E426314}"/>
                  </a:ext>
                </a:extLst>
              </p:cNvPr>
              <p:cNvSpPr>
                <a:spLocks/>
              </p:cNvSpPr>
              <p:nvPr/>
            </p:nvSpPr>
            <p:spPr bwMode="auto">
              <a:xfrm>
                <a:off x="5578" y="3154"/>
                <a:ext cx="255" cy="472"/>
              </a:xfrm>
              <a:custGeom>
                <a:avLst/>
                <a:gdLst>
                  <a:gd name="T0" fmla="*/ 0 w 1023"/>
                  <a:gd name="T1" fmla="*/ 0 h 1886"/>
                  <a:gd name="T2" fmla="*/ 0 w 1023"/>
                  <a:gd name="T3" fmla="*/ 1886 h 1886"/>
                  <a:gd name="T4" fmla="*/ 863 w 1023"/>
                  <a:gd name="T5" fmla="*/ 1886 h 1886"/>
                  <a:gd name="T6" fmla="*/ 884 w 1023"/>
                  <a:gd name="T7" fmla="*/ 1779 h 1886"/>
                  <a:gd name="T8" fmla="*/ 960 w 1023"/>
                  <a:gd name="T9" fmla="*/ 1289 h 1886"/>
                  <a:gd name="T10" fmla="*/ 988 w 1023"/>
                  <a:gd name="T11" fmla="*/ 1064 h 1886"/>
                  <a:gd name="T12" fmla="*/ 1011 w 1023"/>
                  <a:gd name="T13" fmla="*/ 836 h 1886"/>
                  <a:gd name="T14" fmla="*/ 1022 w 1023"/>
                  <a:gd name="T15" fmla="*/ 620 h 1886"/>
                  <a:gd name="T16" fmla="*/ 1023 w 1023"/>
                  <a:gd name="T17" fmla="*/ 521 h 1886"/>
                  <a:gd name="T18" fmla="*/ 1022 w 1023"/>
                  <a:gd name="T19" fmla="*/ 497 h 1886"/>
                  <a:gd name="T20" fmla="*/ 1017 w 1023"/>
                  <a:gd name="T21" fmla="*/ 452 h 1886"/>
                  <a:gd name="T22" fmla="*/ 1005 w 1023"/>
                  <a:gd name="T23" fmla="*/ 409 h 1886"/>
                  <a:gd name="T24" fmla="*/ 989 w 1023"/>
                  <a:gd name="T25" fmla="*/ 370 h 1886"/>
                  <a:gd name="T26" fmla="*/ 956 w 1023"/>
                  <a:gd name="T27" fmla="*/ 315 h 1886"/>
                  <a:gd name="T28" fmla="*/ 897 w 1023"/>
                  <a:gd name="T29" fmla="*/ 251 h 1886"/>
                  <a:gd name="T30" fmla="*/ 825 w 1023"/>
                  <a:gd name="T31" fmla="*/ 196 h 1886"/>
                  <a:gd name="T32" fmla="*/ 742 w 1023"/>
                  <a:gd name="T33" fmla="*/ 151 h 1886"/>
                  <a:gd name="T34" fmla="*/ 653 w 1023"/>
                  <a:gd name="T35" fmla="*/ 112 h 1886"/>
                  <a:gd name="T36" fmla="*/ 558 w 1023"/>
                  <a:gd name="T37" fmla="*/ 81 h 1886"/>
                  <a:gd name="T38" fmla="*/ 414 w 1023"/>
                  <a:gd name="T39" fmla="*/ 45 h 1886"/>
                  <a:gd name="T40" fmla="*/ 235 w 1023"/>
                  <a:gd name="T41" fmla="*/ 17 h 1886"/>
                  <a:gd name="T42" fmla="*/ 32 w 1023"/>
                  <a:gd name="T43" fmla="*/ 0 h 1886"/>
                  <a:gd name="T44" fmla="*/ 0 w 1023"/>
                  <a:gd name="T45" fmla="*/ 0 h 1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3" h="1886">
                    <a:moveTo>
                      <a:pt x="0" y="0"/>
                    </a:moveTo>
                    <a:lnTo>
                      <a:pt x="0" y="1886"/>
                    </a:lnTo>
                    <a:lnTo>
                      <a:pt x="863" y="1886"/>
                    </a:lnTo>
                    <a:lnTo>
                      <a:pt x="884" y="1779"/>
                    </a:lnTo>
                    <a:lnTo>
                      <a:pt x="960" y="1289"/>
                    </a:lnTo>
                    <a:lnTo>
                      <a:pt x="988" y="1064"/>
                    </a:lnTo>
                    <a:lnTo>
                      <a:pt x="1011" y="836"/>
                    </a:lnTo>
                    <a:lnTo>
                      <a:pt x="1022" y="620"/>
                    </a:lnTo>
                    <a:lnTo>
                      <a:pt x="1023" y="521"/>
                    </a:lnTo>
                    <a:lnTo>
                      <a:pt x="1022" y="497"/>
                    </a:lnTo>
                    <a:lnTo>
                      <a:pt x="1017" y="452"/>
                    </a:lnTo>
                    <a:lnTo>
                      <a:pt x="1005" y="409"/>
                    </a:lnTo>
                    <a:lnTo>
                      <a:pt x="989" y="370"/>
                    </a:lnTo>
                    <a:lnTo>
                      <a:pt x="956" y="315"/>
                    </a:lnTo>
                    <a:lnTo>
                      <a:pt x="897" y="251"/>
                    </a:lnTo>
                    <a:lnTo>
                      <a:pt x="825" y="196"/>
                    </a:lnTo>
                    <a:lnTo>
                      <a:pt x="742" y="151"/>
                    </a:lnTo>
                    <a:lnTo>
                      <a:pt x="653" y="112"/>
                    </a:lnTo>
                    <a:lnTo>
                      <a:pt x="558" y="81"/>
                    </a:lnTo>
                    <a:lnTo>
                      <a:pt x="414" y="45"/>
                    </a:lnTo>
                    <a:lnTo>
                      <a:pt x="235" y="17"/>
                    </a:lnTo>
                    <a:lnTo>
                      <a:pt x="32" y="0"/>
                    </a:lnTo>
                    <a:lnTo>
                      <a:pt x="0" y="0"/>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1" name="Freeform 61">
                <a:extLst>
                  <a:ext uri="{FF2B5EF4-FFF2-40B4-BE49-F238E27FC236}">
                    <a16:creationId xmlns:a16="http://schemas.microsoft.com/office/drawing/2014/main" id="{811255AB-E90A-46D4-8922-F0DF5D26210A}"/>
                  </a:ext>
                </a:extLst>
              </p:cNvPr>
              <p:cNvSpPr>
                <a:spLocks/>
              </p:cNvSpPr>
              <p:nvPr/>
            </p:nvSpPr>
            <p:spPr bwMode="auto">
              <a:xfrm>
                <a:off x="5322" y="3154"/>
                <a:ext cx="256" cy="472"/>
              </a:xfrm>
              <a:custGeom>
                <a:avLst/>
                <a:gdLst>
                  <a:gd name="T0" fmla="*/ 1024 w 1024"/>
                  <a:gd name="T1" fmla="*/ 0 h 1886"/>
                  <a:gd name="T2" fmla="*/ 1024 w 1024"/>
                  <a:gd name="T3" fmla="*/ 1886 h 1886"/>
                  <a:gd name="T4" fmla="*/ 161 w 1024"/>
                  <a:gd name="T5" fmla="*/ 1886 h 1886"/>
                  <a:gd name="T6" fmla="*/ 140 w 1024"/>
                  <a:gd name="T7" fmla="*/ 1779 h 1886"/>
                  <a:gd name="T8" fmla="*/ 64 w 1024"/>
                  <a:gd name="T9" fmla="*/ 1289 h 1886"/>
                  <a:gd name="T10" fmla="*/ 36 w 1024"/>
                  <a:gd name="T11" fmla="*/ 1064 h 1886"/>
                  <a:gd name="T12" fmla="*/ 13 w 1024"/>
                  <a:gd name="T13" fmla="*/ 836 h 1886"/>
                  <a:gd name="T14" fmla="*/ 2 w 1024"/>
                  <a:gd name="T15" fmla="*/ 620 h 1886"/>
                  <a:gd name="T16" fmla="*/ 0 w 1024"/>
                  <a:gd name="T17" fmla="*/ 521 h 1886"/>
                  <a:gd name="T18" fmla="*/ 2 w 1024"/>
                  <a:gd name="T19" fmla="*/ 497 h 1886"/>
                  <a:gd name="T20" fmla="*/ 8 w 1024"/>
                  <a:gd name="T21" fmla="*/ 452 h 1886"/>
                  <a:gd name="T22" fmla="*/ 19 w 1024"/>
                  <a:gd name="T23" fmla="*/ 409 h 1886"/>
                  <a:gd name="T24" fmla="*/ 36 w 1024"/>
                  <a:gd name="T25" fmla="*/ 370 h 1886"/>
                  <a:gd name="T26" fmla="*/ 68 w 1024"/>
                  <a:gd name="T27" fmla="*/ 315 h 1886"/>
                  <a:gd name="T28" fmla="*/ 127 w 1024"/>
                  <a:gd name="T29" fmla="*/ 251 h 1886"/>
                  <a:gd name="T30" fmla="*/ 199 w 1024"/>
                  <a:gd name="T31" fmla="*/ 196 h 1886"/>
                  <a:gd name="T32" fmla="*/ 282 w 1024"/>
                  <a:gd name="T33" fmla="*/ 151 h 1886"/>
                  <a:gd name="T34" fmla="*/ 372 w 1024"/>
                  <a:gd name="T35" fmla="*/ 112 h 1886"/>
                  <a:gd name="T36" fmla="*/ 466 w 1024"/>
                  <a:gd name="T37" fmla="*/ 81 h 1886"/>
                  <a:gd name="T38" fmla="*/ 610 w 1024"/>
                  <a:gd name="T39" fmla="*/ 45 h 1886"/>
                  <a:gd name="T40" fmla="*/ 789 w 1024"/>
                  <a:gd name="T41" fmla="*/ 17 h 1886"/>
                  <a:gd name="T42" fmla="*/ 992 w 1024"/>
                  <a:gd name="T43" fmla="*/ 0 h 1886"/>
                  <a:gd name="T44" fmla="*/ 1024 w 1024"/>
                  <a:gd name="T45" fmla="*/ 0 h 1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4" h="1886">
                    <a:moveTo>
                      <a:pt x="1024" y="0"/>
                    </a:moveTo>
                    <a:lnTo>
                      <a:pt x="1024" y="1886"/>
                    </a:lnTo>
                    <a:lnTo>
                      <a:pt x="161" y="1886"/>
                    </a:lnTo>
                    <a:lnTo>
                      <a:pt x="140" y="1779"/>
                    </a:lnTo>
                    <a:lnTo>
                      <a:pt x="64" y="1289"/>
                    </a:lnTo>
                    <a:lnTo>
                      <a:pt x="36" y="1064"/>
                    </a:lnTo>
                    <a:lnTo>
                      <a:pt x="13" y="836"/>
                    </a:lnTo>
                    <a:lnTo>
                      <a:pt x="2" y="620"/>
                    </a:lnTo>
                    <a:lnTo>
                      <a:pt x="0" y="521"/>
                    </a:lnTo>
                    <a:lnTo>
                      <a:pt x="2" y="497"/>
                    </a:lnTo>
                    <a:lnTo>
                      <a:pt x="8" y="452"/>
                    </a:lnTo>
                    <a:lnTo>
                      <a:pt x="19" y="409"/>
                    </a:lnTo>
                    <a:lnTo>
                      <a:pt x="36" y="370"/>
                    </a:lnTo>
                    <a:lnTo>
                      <a:pt x="68" y="315"/>
                    </a:lnTo>
                    <a:lnTo>
                      <a:pt x="127" y="251"/>
                    </a:lnTo>
                    <a:lnTo>
                      <a:pt x="199" y="196"/>
                    </a:lnTo>
                    <a:lnTo>
                      <a:pt x="282" y="151"/>
                    </a:lnTo>
                    <a:lnTo>
                      <a:pt x="372" y="112"/>
                    </a:lnTo>
                    <a:lnTo>
                      <a:pt x="466" y="81"/>
                    </a:lnTo>
                    <a:lnTo>
                      <a:pt x="610" y="45"/>
                    </a:lnTo>
                    <a:lnTo>
                      <a:pt x="789" y="17"/>
                    </a:lnTo>
                    <a:lnTo>
                      <a:pt x="992" y="0"/>
                    </a:lnTo>
                    <a:lnTo>
                      <a:pt x="1024" y="0"/>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3" name="Rectangle 62">
                <a:extLst>
                  <a:ext uri="{FF2B5EF4-FFF2-40B4-BE49-F238E27FC236}">
                    <a16:creationId xmlns:a16="http://schemas.microsoft.com/office/drawing/2014/main" id="{33F0E938-AD04-4E05-BA2E-5FA6B22D6FB0}"/>
                  </a:ext>
                </a:extLst>
              </p:cNvPr>
              <p:cNvSpPr>
                <a:spLocks noChangeArrowheads="1"/>
              </p:cNvSpPr>
              <p:nvPr/>
            </p:nvSpPr>
            <p:spPr bwMode="auto">
              <a:xfrm>
                <a:off x="5525" y="3467"/>
                <a:ext cx="105" cy="119"/>
              </a:xfrm>
              <a:prstGeom prst="rect">
                <a:avLst/>
              </a:prstGeom>
              <a:solidFill>
                <a:srgbClr val="FDCC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4" name="Freeform 63">
                <a:extLst>
                  <a:ext uri="{FF2B5EF4-FFF2-40B4-BE49-F238E27FC236}">
                    <a16:creationId xmlns:a16="http://schemas.microsoft.com/office/drawing/2014/main" id="{9B5E92C2-F084-4BBB-B5A5-ACB4B87B9C00}"/>
                  </a:ext>
                </a:extLst>
              </p:cNvPr>
              <p:cNvSpPr>
                <a:spLocks/>
              </p:cNvSpPr>
              <p:nvPr/>
            </p:nvSpPr>
            <p:spPr bwMode="auto">
              <a:xfrm>
                <a:off x="5525" y="3467"/>
                <a:ext cx="105" cy="37"/>
              </a:xfrm>
              <a:custGeom>
                <a:avLst/>
                <a:gdLst>
                  <a:gd name="T0" fmla="*/ 0 w 421"/>
                  <a:gd name="T1" fmla="*/ 56 h 146"/>
                  <a:gd name="T2" fmla="*/ 5 w 421"/>
                  <a:gd name="T3" fmla="*/ 59 h 146"/>
                  <a:gd name="T4" fmla="*/ 66 w 421"/>
                  <a:gd name="T5" fmla="*/ 90 h 146"/>
                  <a:gd name="T6" fmla="*/ 147 w 421"/>
                  <a:gd name="T7" fmla="*/ 118 h 146"/>
                  <a:gd name="T8" fmla="*/ 215 w 421"/>
                  <a:gd name="T9" fmla="*/ 134 h 146"/>
                  <a:gd name="T10" fmla="*/ 291 w 421"/>
                  <a:gd name="T11" fmla="*/ 145 h 146"/>
                  <a:gd name="T12" fmla="*/ 376 w 421"/>
                  <a:gd name="T13" fmla="*/ 146 h 146"/>
                  <a:gd name="T14" fmla="*/ 421 w 421"/>
                  <a:gd name="T15" fmla="*/ 143 h 146"/>
                  <a:gd name="T16" fmla="*/ 421 w 421"/>
                  <a:gd name="T17" fmla="*/ 0 h 146"/>
                  <a:gd name="T18" fmla="*/ 0 w 421"/>
                  <a:gd name="T19" fmla="*/ 0 h 146"/>
                  <a:gd name="T20" fmla="*/ 0 w 421"/>
                  <a:gd name="T21" fmla="*/ 5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1" h="146">
                    <a:moveTo>
                      <a:pt x="0" y="56"/>
                    </a:moveTo>
                    <a:lnTo>
                      <a:pt x="5" y="59"/>
                    </a:lnTo>
                    <a:lnTo>
                      <a:pt x="66" y="90"/>
                    </a:lnTo>
                    <a:lnTo>
                      <a:pt x="147" y="118"/>
                    </a:lnTo>
                    <a:lnTo>
                      <a:pt x="215" y="134"/>
                    </a:lnTo>
                    <a:lnTo>
                      <a:pt x="291" y="145"/>
                    </a:lnTo>
                    <a:lnTo>
                      <a:pt x="376" y="146"/>
                    </a:lnTo>
                    <a:lnTo>
                      <a:pt x="421" y="143"/>
                    </a:lnTo>
                    <a:lnTo>
                      <a:pt x="421" y="0"/>
                    </a:lnTo>
                    <a:lnTo>
                      <a:pt x="0" y="0"/>
                    </a:lnTo>
                    <a:lnTo>
                      <a:pt x="0" y="56"/>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5" name="Freeform 64">
                <a:extLst>
                  <a:ext uri="{FF2B5EF4-FFF2-40B4-BE49-F238E27FC236}">
                    <a16:creationId xmlns:a16="http://schemas.microsoft.com/office/drawing/2014/main" id="{2B148A86-C045-4D11-9C57-B02B072232A1}"/>
                  </a:ext>
                </a:extLst>
              </p:cNvPr>
              <p:cNvSpPr>
                <a:spLocks/>
              </p:cNvSpPr>
              <p:nvPr/>
            </p:nvSpPr>
            <p:spPr bwMode="auto">
              <a:xfrm>
                <a:off x="5322" y="3226"/>
                <a:ext cx="102" cy="117"/>
              </a:xfrm>
              <a:custGeom>
                <a:avLst/>
                <a:gdLst>
                  <a:gd name="T0" fmla="*/ 412 w 412"/>
                  <a:gd name="T1" fmla="*/ 235 h 470"/>
                  <a:gd name="T2" fmla="*/ 411 w 412"/>
                  <a:gd name="T3" fmla="*/ 259 h 470"/>
                  <a:gd name="T4" fmla="*/ 402 w 412"/>
                  <a:gd name="T5" fmla="*/ 305 h 470"/>
                  <a:gd name="T6" fmla="*/ 387 w 412"/>
                  <a:gd name="T7" fmla="*/ 347 h 470"/>
                  <a:gd name="T8" fmla="*/ 365 w 412"/>
                  <a:gd name="T9" fmla="*/ 385 h 470"/>
                  <a:gd name="T10" fmla="*/ 337 w 412"/>
                  <a:gd name="T11" fmla="*/ 416 h 470"/>
                  <a:gd name="T12" fmla="*/ 305 w 412"/>
                  <a:gd name="T13" fmla="*/ 442 h 470"/>
                  <a:gd name="T14" fmla="*/ 268 w 412"/>
                  <a:gd name="T15" fmla="*/ 460 h 470"/>
                  <a:gd name="T16" fmla="*/ 227 w 412"/>
                  <a:gd name="T17" fmla="*/ 469 h 470"/>
                  <a:gd name="T18" fmla="*/ 207 w 412"/>
                  <a:gd name="T19" fmla="*/ 470 h 470"/>
                  <a:gd name="T20" fmla="*/ 185 w 412"/>
                  <a:gd name="T21" fmla="*/ 469 h 470"/>
                  <a:gd name="T22" fmla="*/ 146 w 412"/>
                  <a:gd name="T23" fmla="*/ 460 h 470"/>
                  <a:gd name="T24" fmla="*/ 108 w 412"/>
                  <a:gd name="T25" fmla="*/ 442 h 470"/>
                  <a:gd name="T26" fmla="*/ 76 w 412"/>
                  <a:gd name="T27" fmla="*/ 416 h 470"/>
                  <a:gd name="T28" fmla="*/ 48 w 412"/>
                  <a:gd name="T29" fmla="*/ 385 h 470"/>
                  <a:gd name="T30" fmla="*/ 25 w 412"/>
                  <a:gd name="T31" fmla="*/ 347 h 470"/>
                  <a:gd name="T32" fmla="*/ 10 w 412"/>
                  <a:gd name="T33" fmla="*/ 305 h 470"/>
                  <a:gd name="T34" fmla="*/ 2 w 412"/>
                  <a:gd name="T35" fmla="*/ 259 h 470"/>
                  <a:gd name="T36" fmla="*/ 0 w 412"/>
                  <a:gd name="T37" fmla="*/ 235 h 470"/>
                  <a:gd name="T38" fmla="*/ 2 w 412"/>
                  <a:gd name="T39" fmla="*/ 210 h 470"/>
                  <a:gd name="T40" fmla="*/ 10 w 412"/>
                  <a:gd name="T41" fmla="*/ 165 h 470"/>
                  <a:gd name="T42" fmla="*/ 25 w 412"/>
                  <a:gd name="T43" fmla="*/ 123 h 470"/>
                  <a:gd name="T44" fmla="*/ 48 w 412"/>
                  <a:gd name="T45" fmla="*/ 85 h 470"/>
                  <a:gd name="T46" fmla="*/ 76 w 412"/>
                  <a:gd name="T47" fmla="*/ 53 h 470"/>
                  <a:gd name="T48" fmla="*/ 108 w 412"/>
                  <a:gd name="T49" fmla="*/ 28 h 470"/>
                  <a:gd name="T50" fmla="*/ 146 w 412"/>
                  <a:gd name="T51" fmla="*/ 10 h 470"/>
                  <a:gd name="T52" fmla="*/ 185 w 412"/>
                  <a:gd name="T53" fmla="*/ 0 h 470"/>
                  <a:gd name="T54" fmla="*/ 207 w 412"/>
                  <a:gd name="T55" fmla="*/ 0 h 470"/>
                  <a:gd name="T56" fmla="*/ 227 w 412"/>
                  <a:gd name="T57" fmla="*/ 0 h 470"/>
                  <a:gd name="T58" fmla="*/ 268 w 412"/>
                  <a:gd name="T59" fmla="*/ 10 h 470"/>
                  <a:gd name="T60" fmla="*/ 305 w 412"/>
                  <a:gd name="T61" fmla="*/ 28 h 470"/>
                  <a:gd name="T62" fmla="*/ 337 w 412"/>
                  <a:gd name="T63" fmla="*/ 53 h 470"/>
                  <a:gd name="T64" fmla="*/ 365 w 412"/>
                  <a:gd name="T65" fmla="*/ 85 h 470"/>
                  <a:gd name="T66" fmla="*/ 387 w 412"/>
                  <a:gd name="T67" fmla="*/ 123 h 470"/>
                  <a:gd name="T68" fmla="*/ 402 w 412"/>
                  <a:gd name="T69" fmla="*/ 165 h 470"/>
                  <a:gd name="T70" fmla="*/ 411 w 412"/>
                  <a:gd name="T71" fmla="*/ 210 h 470"/>
                  <a:gd name="T72" fmla="*/ 412 w 412"/>
                  <a:gd name="T73" fmla="*/ 235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2" h="470">
                    <a:moveTo>
                      <a:pt x="412" y="235"/>
                    </a:moveTo>
                    <a:lnTo>
                      <a:pt x="411" y="259"/>
                    </a:lnTo>
                    <a:lnTo>
                      <a:pt x="402" y="305"/>
                    </a:lnTo>
                    <a:lnTo>
                      <a:pt x="387" y="347"/>
                    </a:lnTo>
                    <a:lnTo>
                      <a:pt x="365" y="385"/>
                    </a:lnTo>
                    <a:lnTo>
                      <a:pt x="337" y="416"/>
                    </a:lnTo>
                    <a:lnTo>
                      <a:pt x="305" y="442"/>
                    </a:lnTo>
                    <a:lnTo>
                      <a:pt x="268" y="460"/>
                    </a:lnTo>
                    <a:lnTo>
                      <a:pt x="227" y="469"/>
                    </a:lnTo>
                    <a:lnTo>
                      <a:pt x="207" y="470"/>
                    </a:lnTo>
                    <a:lnTo>
                      <a:pt x="185" y="469"/>
                    </a:lnTo>
                    <a:lnTo>
                      <a:pt x="146" y="460"/>
                    </a:lnTo>
                    <a:lnTo>
                      <a:pt x="108" y="442"/>
                    </a:lnTo>
                    <a:lnTo>
                      <a:pt x="76" y="416"/>
                    </a:lnTo>
                    <a:lnTo>
                      <a:pt x="48" y="385"/>
                    </a:lnTo>
                    <a:lnTo>
                      <a:pt x="25" y="347"/>
                    </a:lnTo>
                    <a:lnTo>
                      <a:pt x="10" y="305"/>
                    </a:lnTo>
                    <a:lnTo>
                      <a:pt x="2" y="259"/>
                    </a:lnTo>
                    <a:lnTo>
                      <a:pt x="0" y="235"/>
                    </a:lnTo>
                    <a:lnTo>
                      <a:pt x="2" y="210"/>
                    </a:lnTo>
                    <a:lnTo>
                      <a:pt x="10" y="165"/>
                    </a:lnTo>
                    <a:lnTo>
                      <a:pt x="25" y="123"/>
                    </a:lnTo>
                    <a:lnTo>
                      <a:pt x="48" y="85"/>
                    </a:lnTo>
                    <a:lnTo>
                      <a:pt x="76" y="53"/>
                    </a:lnTo>
                    <a:lnTo>
                      <a:pt x="108" y="28"/>
                    </a:lnTo>
                    <a:lnTo>
                      <a:pt x="146" y="10"/>
                    </a:lnTo>
                    <a:lnTo>
                      <a:pt x="185" y="0"/>
                    </a:lnTo>
                    <a:lnTo>
                      <a:pt x="207" y="0"/>
                    </a:lnTo>
                    <a:lnTo>
                      <a:pt x="227" y="0"/>
                    </a:lnTo>
                    <a:lnTo>
                      <a:pt x="268" y="10"/>
                    </a:lnTo>
                    <a:lnTo>
                      <a:pt x="305" y="28"/>
                    </a:lnTo>
                    <a:lnTo>
                      <a:pt x="337" y="53"/>
                    </a:lnTo>
                    <a:lnTo>
                      <a:pt x="365" y="85"/>
                    </a:lnTo>
                    <a:lnTo>
                      <a:pt x="387" y="123"/>
                    </a:lnTo>
                    <a:lnTo>
                      <a:pt x="402" y="165"/>
                    </a:lnTo>
                    <a:lnTo>
                      <a:pt x="411" y="210"/>
                    </a:lnTo>
                    <a:lnTo>
                      <a:pt x="412" y="235"/>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6" name="Freeform 65">
                <a:extLst>
                  <a:ext uri="{FF2B5EF4-FFF2-40B4-BE49-F238E27FC236}">
                    <a16:creationId xmlns:a16="http://schemas.microsoft.com/office/drawing/2014/main" id="{F819ED6B-5E5B-4B59-BCF1-2859393B244E}"/>
                  </a:ext>
                </a:extLst>
              </p:cNvPr>
              <p:cNvSpPr>
                <a:spLocks/>
              </p:cNvSpPr>
              <p:nvPr/>
            </p:nvSpPr>
            <p:spPr bwMode="auto">
              <a:xfrm>
                <a:off x="5731" y="3226"/>
                <a:ext cx="102" cy="117"/>
              </a:xfrm>
              <a:custGeom>
                <a:avLst/>
                <a:gdLst>
                  <a:gd name="T0" fmla="*/ 410 w 410"/>
                  <a:gd name="T1" fmla="*/ 235 h 470"/>
                  <a:gd name="T2" fmla="*/ 409 w 410"/>
                  <a:gd name="T3" fmla="*/ 259 h 470"/>
                  <a:gd name="T4" fmla="*/ 402 w 410"/>
                  <a:gd name="T5" fmla="*/ 305 h 470"/>
                  <a:gd name="T6" fmla="*/ 386 w 410"/>
                  <a:gd name="T7" fmla="*/ 347 h 470"/>
                  <a:gd name="T8" fmla="*/ 364 w 410"/>
                  <a:gd name="T9" fmla="*/ 385 h 470"/>
                  <a:gd name="T10" fmla="*/ 336 w 410"/>
                  <a:gd name="T11" fmla="*/ 416 h 470"/>
                  <a:gd name="T12" fmla="*/ 303 w 410"/>
                  <a:gd name="T13" fmla="*/ 442 h 470"/>
                  <a:gd name="T14" fmla="*/ 266 w 410"/>
                  <a:gd name="T15" fmla="*/ 460 h 470"/>
                  <a:gd name="T16" fmla="*/ 226 w 410"/>
                  <a:gd name="T17" fmla="*/ 469 h 470"/>
                  <a:gd name="T18" fmla="*/ 205 w 410"/>
                  <a:gd name="T19" fmla="*/ 470 h 470"/>
                  <a:gd name="T20" fmla="*/ 184 w 410"/>
                  <a:gd name="T21" fmla="*/ 469 h 470"/>
                  <a:gd name="T22" fmla="*/ 144 w 410"/>
                  <a:gd name="T23" fmla="*/ 460 h 470"/>
                  <a:gd name="T24" fmla="*/ 106 w 410"/>
                  <a:gd name="T25" fmla="*/ 442 h 470"/>
                  <a:gd name="T26" fmla="*/ 74 w 410"/>
                  <a:gd name="T27" fmla="*/ 416 h 470"/>
                  <a:gd name="T28" fmla="*/ 46 w 410"/>
                  <a:gd name="T29" fmla="*/ 385 h 470"/>
                  <a:gd name="T30" fmla="*/ 24 w 410"/>
                  <a:gd name="T31" fmla="*/ 347 h 470"/>
                  <a:gd name="T32" fmla="*/ 9 w 410"/>
                  <a:gd name="T33" fmla="*/ 305 h 470"/>
                  <a:gd name="T34" fmla="*/ 0 w 410"/>
                  <a:gd name="T35" fmla="*/ 259 h 470"/>
                  <a:gd name="T36" fmla="*/ 0 w 410"/>
                  <a:gd name="T37" fmla="*/ 235 h 470"/>
                  <a:gd name="T38" fmla="*/ 0 w 410"/>
                  <a:gd name="T39" fmla="*/ 210 h 470"/>
                  <a:gd name="T40" fmla="*/ 9 w 410"/>
                  <a:gd name="T41" fmla="*/ 165 h 470"/>
                  <a:gd name="T42" fmla="*/ 24 w 410"/>
                  <a:gd name="T43" fmla="*/ 123 h 470"/>
                  <a:gd name="T44" fmla="*/ 46 w 410"/>
                  <a:gd name="T45" fmla="*/ 85 h 470"/>
                  <a:gd name="T46" fmla="*/ 74 w 410"/>
                  <a:gd name="T47" fmla="*/ 53 h 470"/>
                  <a:gd name="T48" fmla="*/ 106 w 410"/>
                  <a:gd name="T49" fmla="*/ 28 h 470"/>
                  <a:gd name="T50" fmla="*/ 144 w 410"/>
                  <a:gd name="T51" fmla="*/ 10 h 470"/>
                  <a:gd name="T52" fmla="*/ 184 w 410"/>
                  <a:gd name="T53" fmla="*/ 0 h 470"/>
                  <a:gd name="T54" fmla="*/ 205 w 410"/>
                  <a:gd name="T55" fmla="*/ 0 h 470"/>
                  <a:gd name="T56" fmla="*/ 226 w 410"/>
                  <a:gd name="T57" fmla="*/ 0 h 470"/>
                  <a:gd name="T58" fmla="*/ 266 w 410"/>
                  <a:gd name="T59" fmla="*/ 10 h 470"/>
                  <a:gd name="T60" fmla="*/ 303 w 410"/>
                  <a:gd name="T61" fmla="*/ 28 h 470"/>
                  <a:gd name="T62" fmla="*/ 336 w 410"/>
                  <a:gd name="T63" fmla="*/ 53 h 470"/>
                  <a:gd name="T64" fmla="*/ 364 w 410"/>
                  <a:gd name="T65" fmla="*/ 85 h 470"/>
                  <a:gd name="T66" fmla="*/ 386 w 410"/>
                  <a:gd name="T67" fmla="*/ 123 h 470"/>
                  <a:gd name="T68" fmla="*/ 402 w 410"/>
                  <a:gd name="T69" fmla="*/ 165 h 470"/>
                  <a:gd name="T70" fmla="*/ 409 w 410"/>
                  <a:gd name="T71" fmla="*/ 210 h 470"/>
                  <a:gd name="T72" fmla="*/ 410 w 410"/>
                  <a:gd name="T73" fmla="*/ 235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0" h="470">
                    <a:moveTo>
                      <a:pt x="410" y="235"/>
                    </a:moveTo>
                    <a:lnTo>
                      <a:pt x="409" y="259"/>
                    </a:lnTo>
                    <a:lnTo>
                      <a:pt x="402" y="305"/>
                    </a:lnTo>
                    <a:lnTo>
                      <a:pt x="386" y="347"/>
                    </a:lnTo>
                    <a:lnTo>
                      <a:pt x="364" y="385"/>
                    </a:lnTo>
                    <a:lnTo>
                      <a:pt x="336" y="416"/>
                    </a:lnTo>
                    <a:lnTo>
                      <a:pt x="303" y="442"/>
                    </a:lnTo>
                    <a:lnTo>
                      <a:pt x="266" y="460"/>
                    </a:lnTo>
                    <a:lnTo>
                      <a:pt x="226" y="469"/>
                    </a:lnTo>
                    <a:lnTo>
                      <a:pt x="205" y="470"/>
                    </a:lnTo>
                    <a:lnTo>
                      <a:pt x="184" y="469"/>
                    </a:lnTo>
                    <a:lnTo>
                      <a:pt x="144" y="460"/>
                    </a:lnTo>
                    <a:lnTo>
                      <a:pt x="106" y="442"/>
                    </a:lnTo>
                    <a:lnTo>
                      <a:pt x="74" y="416"/>
                    </a:lnTo>
                    <a:lnTo>
                      <a:pt x="46" y="385"/>
                    </a:lnTo>
                    <a:lnTo>
                      <a:pt x="24" y="347"/>
                    </a:lnTo>
                    <a:lnTo>
                      <a:pt x="9" y="305"/>
                    </a:lnTo>
                    <a:lnTo>
                      <a:pt x="0" y="259"/>
                    </a:lnTo>
                    <a:lnTo>
                      <a:pt x="0" y="235"/>
                    </a:lnTo>
                    <a:lnTo>
                      <a:pt x="0" y="210"/>
                    </a:lnTo>
                    <a:lnTo>
                      <a:pt x="9" y="165"/>
                    </a:lnTo>
                    <a:lnTo>
                      <a:pt x="24" y="123"/>
                    </a:lnTo>
                    <a:lnTo>
                      <a:pt x="46" y="85"/>
                    </a:lnTo>
                    <a:lnTo>
                      <a:pt x="74" y="53"/>
                    </a:lnTo>
                    <a:lnTo>
                      <a:pt x="106" y="28"/>
                    </a:lnTo>
                    <a:lnTo>
                      <a:pt x="144" y="10"/>
                    </a:lnTo>
                    <a:lnTo>
                      <a:pt x="184" y="0"/>
                    </a:lnTo>
                    <a:lnTo>
                      <a:pt x="205" y="0"/>
                    </a:lnTo>
                    <a:lnTo>
                      <a:pt x="226" y="0"/>
                    </a:lnTo>
                    <a:lnTo>
                      <a:pt x="266" y="10"/>
                    </a:lnTo>
                    <a:lnTo>
                      <a:pt x="303" y="28"/>
                    </a:lnTo>
                    <a:lnTo>
                      <a:pt x="336" y="53"/>
                    </a:lnTo>
                    <a:lnTo>
                      <a:pt x="364" y="85"/>
                    </a:lnTo>
                    <a:lnTo>
                      <a:pt x="386" y="123"/>
                    </a:lnTo>
                    <a:lnTo>
                      <a:pt x="402" y="165"/>
                    </a:lnTo>
                    <a:lnTo>
                      <a:pt x="409" y="210"/>
                    </a:lnTo>
                    <a:lnTo>
                      <a:pt x="410" y="235"/>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7" name="Freeform 66">
                <a:extLst>
                  <a:ext uri="{FF2B5EF4-FFF2-40B4-BE49-F238E27FC236}">
                    <a16:creationId xmlns:a16="http://schemas.microsoft.com/office/drawing/2014/main" id="{59F1C7B7-7413-4370-B1A0-328D76B51EC7}"/>
                  </a:ext>
                </a:extLst>
              </p:cNvPr>
              <p:cNvSpPr>
                <a:spLocks/>
              </p:cNvSpPr>
              <p:nvPr/>
            </p:nvSpPr>
            <p:spPr bwMode="auto">
              <a:xfrm>
                <a:off x="5373" y="3023"/>
                <a:ext cx="409" cy="464"/>
              </a:xfrm>
              <a:custGeom>
                <a:avLst/>
                <a:gdLst>
                  <a:gd name="T0" fmla="*/ 1634 w 1634"/>
                  <a:gd name="T1" fmla="*/ 566 h 1855"/>
                  <a:gd name="T2" fmla="*/ 1616 w 1634"/>
                  <a:gd name="T3" fmla="*/ 443 h 1855"/>
                  <a:gd name="T4" fmla="*/ 1573 w 1634"/>
                  <a:gd name="T5" fmla="*/ 332 h 1855"/>
                  <a:gd name="T6" fmla="*/ 1505 w 1634"/>
                  <a:gd name="T7" fmla="*/ 233 h 1855"/>
                  <a:gd name="T8" fmla="*/ 1412 w 1634"/>
                  <a:gd name="T9" fmla="*/ 150 h 1855"/>
                  <a:gd name="T10" fmla="*/ 1291 w 1634"/>
                  <a:gd name="T11" fmla="*/ 83 h 1855"/>
                  <a:gd name="T12" fmla="*/ 1144 w 1634"/>
                  <a:gd name="T13" fmla="*/ 34 h 1855"/>
                  <a:gd name="T14" fmla="*/ 968 w 1634"/>
                  <a:gd name="T15" fmla="*/ 5 h 1855"/>
                  <a:gd name="T16" fmla="*/ 817 w 1634"/>
                  <a:gd name="T17" fmla="*/ 0 h 1855"/>
                  <a:gd name="T18" fmla="*/ 666 w 1634"/>
                  <a:gd name="T19" fmla="*/ 5 h 1855"/>
                  <a:gd name="T20" fmla="*/ 491 w 1634"/>
                  <a:gd name="T21" fmla="*/ 34 h 1855"/>
                  <a:gd name="T22" fmla="*/ 343 w 1634"/>
                  <a:gd name="T23" fmla="*/ 83 h 1855"/>
                  <a:gd name="T24" fmla="*/ 222 w 1634"/>
                  <a:gd name="T25" fmla="*/ 150 h 1855"/>
                  <a:gd name="T26" fmla="*/ 129 w 1634"/>
                  <a:gd name="T27" fmla="*/ 233 h 1855"/>
                  <a:gd name="T28" fmla="*/ 61 w 1634"/>
                  <a:gd name="T29" fmla="*/ 332 h 1855"/>
                  <a:gd name="T30" fmla="*/ 19 w 1634"/>
                  <a:gd name="T31" fmla="*/ 443 h 1855"/>
                  <a:gd name="T32" fmla="*/ 1 w 1634"/>
                  <a:gd name="T33" fmla="*/ 566 h 1855"/>
                  <a:gd name="T34" fmla="*/ 0 w 1634"/>
                  <a:gd name="T35" fmla="*/ 667 h 1855"/>
                  <a:gd name="T36" fmla="*/ 8 w 1634"/>
                  <a:gd name="T37" fmla="*/ 991 h 1855"/>
                  <a:gd name="T38" fmla="*/ 37 w 1634"/>
                  <a:gd name="T39" fmla="*/ 1201 h 1855"/>
                  <a:gd name="T40" fmla="*/ 99 w 1634"/>
                  <a:gd name="T41" fmla="*/ 1406 h 1855"/>
                  <a:gd name="T42" fmla="*/ 204 w 1634"/>
                  <a:gd name="T43" fmla="*/ 1593 h 1855"/>
                  <a:gd name="T44" fmla="*/ 343 w 1634"/>
                  <a:gd name="T45" fmla="*/ 1724 h 1855"/>
                  <a:gd name="T46" fmla="*/ 444 w 1634"/>
                  <a:gd name="T47" fmla="*/ 1782 h 1855"/>
                  <a:gd name="T48" fmla="*/ 562 w 1634"/>
                  <a:gd name="T49" fmla="*/ 1825 h 1855"/>
                  <a:gd name="T50" fmla="*/ 699 w 1634"/>
                  <a:gd name="T51" fmla="*/ 1850 h 1855"/>
                  <a:gd name="T52" fmla="*/ 817 w 1634"/>
                  <a:gd name="T53" fmla="*/ 1855 h 1855"/>
                  <a:gd name="T54" fmla="*/ 935 w 1634"/>
                  <a:gd name="T55" fmla="*/ 1850 h 1855"/>
                  <a:gd name="T56" fmla="*/ 1072 w 1634"/>
                  <a:gd name="T57" fmla="*/ 1825 h 1855"/>
                  <a:gd name="T58" fmla="*/ 1191 w 1634"/>
                  <a:gd name="T59" fmla="*/ 1782 h 1855"/>
                  <a:gd name="T60" fmla="*/ 1292 w 1634"/>
                  <a:gd name="T61" fmla="*/ 1724 h 1855"/>
                  <a:gd name="T62" fmla="*/ 1430 w 1634"/>
                  <a:gd name="T63" fmla="*/ 1593 h 1855"/>
                  <a:gd name="T64" fmla="*/ 1535 w 1634"/>
                  <a:gd name="T65" fmla="*/ 1406 h 1855"/>
                  <a:gd name="T66" fmla="*/ 1597 w 1634"/>
                  <a:gd name="T67" fmla="*/ 1201 h 1855"/>
                  <a:gd name="T68" fmla="*/ 1627 w 1634"/>
                  <a:gd name="T69" fmla="*/ 991 h 1855"/>
                  <a:gd name="T70" fmla="*/ 1634 w 1634"/>
                  <a:gd name="T71" fmla="*/ 667 h 1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4" h="1855">
                    <a:moveTo>
                      <a:pt x="1634" y="598"/>
                    </a:moveTo>
                    <a:lnTo>
                      <a:pt x="1634" y="566"/>
                    </a:lnTo>
                    <a:lnTo>
                      <a:pt x="1628" y="504"/>
                    </a:lnTo>
                    <a:lnTo>
                      <a:pt x="1616" y="443"/>
                    </a:lnTo>
                    <a:lnTo>
                      <a:pt x="1598" y="386"/>
                    </a:lnTo>
                    <a:lnTo>
                      <a:pt x="1573" y="332"/>
                    </a:lnTo>
                    <a:lnTo>
                      <a:pt x="1543" y="281"/>
                    </a:lnTo>
                    <a:lnTo>
                      <a:pt x="1505" y="233"/>
                    </a:lnTo>
                    <a:lnTo>
                      <a:pt x="1462" y="189"/>
                    </a:lnTo>
                    <a:lnTo>
                      <a:pt x="1412" y="150"/>
                    </a:lnTo>
                    <a:lnTo>
                      <a:pt x="1355" y="114"/>
                    </a:lnTo>
                    <a:lnTo>
                      <a:pt x="1291" y="83"/>
                    </a:lnTo>
                    <a:lnTo>
                      <a:pt x="1220" y="56"/>
                    </a:lnTo>
                    <a:lnTo>
                      <a:pt x="1144" y="34"/>
                    </a:lnTo>
                    <a:lnTo>
                      <a:pt x="1059" y="17"/>
                    </a:lnTo>
                    <a:lnTo>
                      <a:pt x="968" y="5"/>
                    </a:lnTo>
                    <a:lnTo>
                      <a:pt x="869" y="0"/>
                    </a:lnTo>
                    <a:lnTo>
                      <a:pt x="817" y="0"/>
                    </a:lnTo>
                    <a:lnTo>
                      <a:pt x="765" y="0"/>
                    </a:lnTo>
                    <a:lnTo>
                      <a:pt x="666" y="5"/>
                    </a:lnTo>
                    <a:lnTo>
                      <a:pt x="575" y="17"/>
                    </a:lnTo>
                    <a:lnTo>
                      <a:pt x="491" y="34"/>
                    </a:lnTo>
                    <a:lnTo>
                      <a:pt x="413" y="56"/>
                    </a:lnTo>
                    <a:lnTo>
                      <a:pt x="343" y="83"/>
                    </a:lnTo>
                    <a:lnTo>
                      <a:pt x="279" y="114"/>
                    </a:lnTo>
                    <a:lnTo>
                      <a:pt x="222" y="150"/>
                    </a:lnTo>
                    <a:lnTo>
                      <a:pt x="173" y="189"/>
                    </a:lnTo>
                    <a:lnTo>
                      <a:pt x="129" y="233"/>
                    </a:lnTo>
                    <a:lnTo>
                      <a:pt x="92" y="281"/>
                    </a:lnTo>
                    <a:lnTo>
                      <a:pt x="61" y="332"/>
                    </a:lnTo>
                    <a:lnTo>
                      <a:pt x="36" y="386"/>
                    </a:lnTo>
                    <a:lnTo>
                      <a:pt x="19" y="443"/>
                    </a:lnTo>
                    <a:lnTo>
                      <a:pt x="6" y="504"/>
                    </a:lnTo>
                    <a:lnTo>
                      <a:pt x="1" y="566"/>
                    </a:lnTo>
                    <a:lnTo>
                      <a:pt x="0" y="598"/>
                    </a:lnTo>
                    <a:lnTo>
                      <a:pt x="0" y="667"/>
                    </a:lnTo>
                    <a:lnTo>
                      <a:pt x="0" y="841"/>
                    </a:lnTo>
                    <a:lnTo>
                      <a:pt x="8" y="991"/>
                    </a:lnTo>
                    <a:lnTo>
                      <a:pt x="19" y="1095"/>
                    </a:lnTo>
                    <a:lnTo>
                      <a:pt x="37" y="1201"/>
                    </a:lnTo>
                    <a:lnTo>
                      <a:pt x="63" y="1305"/>
                    </a:lnTo>
                    <a:lnTo>
                      <a:pt x="99" y="1406"/>
                    </a:lnTo>
                    <a:lnTo>
                      <a:pt x="145" y="1503"/>
                    </a:lnTo>
                    <a:lnTo>
                      <a:pt x="204" y="1593"/>
                    </a:lnTo>
                    <a:lnTo>
                      <a:pt x="277" y="1672"/>
                    </a:lnTo>
                    <a:lnTo>
                      <a:pt x="343" y="1724"/>
                    </a:lnTo>
                    <a:lnTo>
                      <a:pt x="391" y="1755"/>
                    </a:lnTo>
                    <a:lnTo>
                      <a:pt x="444" y="1782"/>
                    </a:lnTo>
                    <a:lnTo>
                      <a:pt x="500" y="1806"/>
                    </a:lnTo>
                    <a:lnTo>
                      <a:pt x="562" y="1825"/>
                    </a:lnTo>
                    <a:lnTo>
                      <a:pt x="628" y="1839"/>
                    </a:lnTo>
                    <a:lnTo>
                      <a:pt x="699" y="1850"/>
                    </a:lnTo>
                    <a:lnTo>
                      <a:pt x="777" y="1855"/>
                    </a:lnTo>
                    <a:lnTo>
                      <a:pt x="817" y="1855"/>
                    </a:lnTo>
                    <a:lnTo>
                      <a:pt x="857" y="1855"/>
                    </a:lnTo>
                    <a:lnTo>
                      <a:pt x="935" y="1850"/>
                    </a:lnTo>
                    <a:lnTo>
                      <a:pt x="1006" y="1839"/>
                    </a:lnTo>
                    <a:lnTo>
                      <a:pt x="1072" y="1825"/>
                    </a:lnTo>
                    <a:lnTo>
                      <a:pt x="1134" y="1806"/>
                    </a:lnTo>
                    <a:lnTo>
                      <a:pt x="1191" y="1782"/>
                    </a:lnTo>
                    <a:lnTo>
                      <a:pt x="1244" y="1755"/>
                    </a:lnTo>
                    <a:lnTo>
                      <a:pt x="1292" y="1724"/>
                    </a:lnTo>
                    <a:lnTo>
                      <a:pt x="1357" y="1672"/>
                    </a:lnTo>
                    <a:lnTo>
                      <a:pt x="1430" y="1593"/>
                    </a:lnTo>
                    <a:lnTo>
                      <a:pt x="1489" y="1503"/>
                    </a:lnTo>
                    <a:lnTo>
                      <a:pt x="1535" y="1406"/>
                    </a:lnTo>
                    <a:lnTo>
                      <a:pt x="1571" y="1305"/>
                    </a:lnTo>
                    <a:lnTo>
                      <a:pt x="1597" y="1201"/>
                    </a:lnTo>
                    <a:lnTo>
                      <a:pt x="1615" y="1095"/>
                    </a:lnTo>
                    <a:lnTo>
                      <a:pt x="1627" y="991"/>
                    </a:lnTo>
                    <a:lnTo>
                      <a:pt x="1634" y="841"/>
                    </a:lnTo>
                    <a:lnTo>
                      <a:pt x="1634" y="667"/>
                    </a:lnTo>
                    <a:lnTo>
                      <a:pt x="1634" y="598"/>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8" name="Freeform 67">
                <a:extLst>
                  <a:ext uri="{FF2B5EF4-FFF2-40B4-BE49-F238E27FC236}">
                    <a16:creationId xmlns:a16="http://schemas.microsoft.com/office/drawing/2014/main" id="{E18BA658-E03A-444B-9CFC-C331DBF70EDE}"/>
                  </a:ext>
                </a:extLst>
              </p:cNvPr>
              <p:cNvSpPr>
                <a:spLocks/>
              </p:cNvSpPr>
              <p:nvPr/>
            </p:nvSpPr>
            <p:spPr bwMode="auto">
              <a:xfrm>
                <a:off x="5456" y="3246"/>
                <a:ext cx="44" cy="49"/>
              </a:xfrm>
              <a:custGeom>
                <a:avLst/>
                <a:gdLst>
                  <a:gd name="T0" fmla="*/ 177 w 177"/>
                  <a:gd name="T1" fmla="*/ 98 h 195"/>
                  <a:gd name="T2" fmla="*/ 175 w 177"/>
                  <a:gd name="T3" fmla="*/ 117 h 195"/>
                  <a:gd name="T4" fmla="*/ 162 w 177"/>
                  <a:gd name="T5" fmla="*/ 152 h 195"/>
                  <a:gd name="T6" fmla="*/ 138 w 177"/>
                  <a:gd name="T7" fmla="*/ 179 h 195"/>
                  <a:gd name="T8" fmla="*/ 106 w 177"/>
                  <a:gd name="T9" fmla="*/ 193 h 195"/>
                  <a:gd name="T10" fmla="*/ 88 w 177"/>
                  <a:gd name="T11" fmla="*/ 195 h 195"/>
                  <a:gd name="T12" fmla="*/ 71 w 177"/>
                  <a:gd name="T13" fmla="*/ 193 h 195"/>
                  <a:gd name="T14" fmla="*/ 38 w 177"/>
                  <a:gd name="T15" fmla="*/ 179 h 195"/>
                  <a:gd name="T16" fmla="*/ 15 w 177"/>
                  <a:gd name="T17" fmla="*/ 152 h 195"/>
                  <a:gd name="T18" fmla="*/ 1 w 177"/>
                  <a:gd name="T19" fmla="*/ 117 h 195"/>
                  <a:gd name="T20" fmla="*/ 0 w 177"/>
                  <a:gd name="T21" fmla="*/ 98 h 195"/>
                  <a:gd name="T22" fmla="*/ 1 w 177"/>
                  <a:gd name="T23" fmla="*/ 78 h 195"/>
                  <a:gd name="T24" fmla="*/ 15 w 177"/>
                  <a:gd name="T25" fmla="*/ 43 h 195"/>
                  <a:gd name="T26" fmla="*/ 38 w 177"/>
                  <a:gd name="T27" fmla="*/ 16 h 195"/>
                  <a:gd name="T28" fmla="*/ 71 w 177"/>
                  <a:gd name="T29" fmla="*/ 2 h 195"/>
                  <a:gd name="T30" fmla="*/ 88 w 177"/>
                  <a:gd name="T31" fmla="*/ 0 h 195"/>
                  <a:gd name="T32" fmla="*/ 106 w 177"/>
                  <a:gd name="T33" fmla="*/ 2 h 195"/>
                  <a:gd name="T34" fmla="*/ 138 w 177"/>
                  <a:gd name="T35" fmla="*/ 16 h 195"/>
                  <a:gd name="T36" fmla="*/ 162 w 177"/>
                  <a:gd name="T37" fmla="*/ 43 h 195"/>
                  <a:gd name="T38" fmla="*/ 175 w 177"/>
                  <a:gd name="T39" fmla="*/ 78 h 195"/>
                  <a:gd name="T40" fmla="*/ 177 w 177"/>
                  <a:gd name="T41" fmla="*/ 9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7" h="195">
                    <a:moveTo>
                      <a:pt x="177" y="98"/>
                    </a:moveTo>
                    <a:lnTo>
                      <a:pt x="175" y="117"/>
                    </a:lnTo>
                    <a:lnTo>
                      <a:pt x="162" y="152"/>
                    </a:lnTo>
                    <a:lnTo>
                      <a:pt x="138" y="179"/>
                    </a:lnTo>
                    <a:lnTo>
                      <a:pt x="106" y="193"/>
                    </a:lnTo>
                    <a:lnTo>
                      <a:pt x="88" y="195"/>
                    </a:lnTo>
                    <a:lnTo>
                      <a:pt x="71" y="193"/>
                    </a:lnTo>
                    <a:lnTo>
                      <a:pt x="38" y="179"/>
                    </a:lnTo>
                    <a:lnTo>
                      <a:pt x="15" y="152"/>
                    </a:lnTo>
                    <a:lnTo>
                      <a:pt x="1" y="117"/>
                    </a:lnTo>
                    <a:lnTo>
                      <a:pt x="0" y="98"/>
                    </a:lnTo>
                    <a:lnTo>
                      <a:pt x="1" y="78"/>
                    </a:lnTo>
                    <a:lnTo>
                      <a:pt x="15" y="43"/>
                    </a:lnTo>
                    <a:lnTo>
                      <a:pt x="38" y="16"/>
                    </a:lnTo>
                    <a:lnTo>
                      <a:pt x="71" y="2"/>
                    </a:lnTo>
                    <a:lnTo>
                      <a:pt x="88" y="0"/>
                    </a:lnTo>
                    <a:lnTo>
                      <a:pt x="106" y="2"/>
                    </a:lnTo>
                    <a:lnTo>
                      <a:pt x="138" y="16"/>
                    </a:lnTo>
                    <a:lnTo>
                      <a:pt x="162" y="43"/>
                    </a:lnTo>
                    <a:lnTo>
                      <a:pt x="175" y="78"/>
                    </a:lnTo>
                    <a:lnTo>
                      <a:pt x="177" y="98"/>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9" name="Freeform 68">
                <a:extLst>
                  <a:ext uri="{FF2B5EF4-FFF2-40B4-BE49-F238E27FC236}">
                    <a16:creationId xmlns:a16="http://schemas.microsoft.com/office/drawing/2014/main" id="{6AC3F93E-17B1-4E28-B3BA-BA071FA5E29A}"/>
                  </a:ext>
                </a:extLst>
              </p:cNvPr>
              <p:cNvSpPr>
                <a:spLocks/>
              </p:cNvSpPr>
              <p:nvPr/>
            </p:nvSpPr>
            <p:spPr bwMode="auto">
              <a:xfrm>
                <a:off x="5462" y="3253"/>
                <a:ext cx="13" cy="13"/>
              </a:xfrm>
              <a:custGeom>
                <a:avLst/>
                <a:gdLst>
                  <a:gd name="T0" fmla="*/ 53 w 53"/>
                  <a:gd name="T1" fmla="*/ 27 h 53"/>
                  <a:gd name="T2" fmla="*/ 52 w 53"/>
                  <a:gd name="T3" fmla="*/ 38 h 53"/>
                  <a:gd name="T4" fmla="*/ 37 w 53"/>
                  <a:gd name="T5" fmla="*/ 52 h 53"/>
                  <a:gd name="T6" fmla="*/ 26 w 53"/>
                  <a:gd name="T7" fmla="*/ 53 h 53"/>
                  <a:gd name="T8" fmla="*/ 16 w 53"/>
                  <a:gd name="T9" fmla="*/ 52 h 53"/>
                  <a:gd name="T10" fmla="*/ 1 w 53"/>
                  <a:gd name="T11" fmla="*/ 38 h 53"/>
                  <a:gd name="T12" fmla="*/ 0 w 53"/>
                  <a:gd name="T13" fmla="*/ 27 h 53"/>
                  <a:gd name="T14" fmla="*/ 1 w 53"/>
                  <a:gd name="T15" fmla="*/ 16 h 53"/>
                  <a:gd name="T16" fmla="*/ 16 w 53"/>
                  <a:gd name="T17" fmla="*/ 2 h 53"/>
                  <a:gd name="T18" fmla="*/ 26 w 53"/>
                  <a:gd name="T19" fmla="*/ 0 h 53"/>
                  <a:gd name="T20" fmla="*/ 37 w 53"/>
                  <a:gd name="T21" fmla="*/ 2 h 53"/>
                  <a:gd name="T22" fmla="*/ 52 w 53"/>
                  <a:gd name="T23" fmla="*/ 16 h 53"/>
                  <a:gd name="T24" fmla="*/ 53 w 53"/>
                  <a:gd name="T2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3">
                    <a:moveTo>
                      <a:pt x="53" y="27"/>
                    </a:moveTo>
                    <a:lnTo>
                      <a:pt x="52" y="38"/>
                    </a:lnTo>
                    <a:lnTo>
                      <a:pt x="37" y="52"/>
                    </a:lnTo>
                    <a:lnTo>
                      <a:pt x="26" y="53"/>
                    </a:lnTo>
                    <a:lnTo>
                      <a:pt x="16" y="52"/>
                    </a:lnTo>
                    <a:lnTo>
                      <a:pt x="1" y="38"/>
                    </a:lnTo>
                    <a:lnTo>
                      <a:pt x="0" y="27"/>
                    </a:lnTo>
                    <a:lnTo>
                      <a:pt x="1" y="16"/>
                    </a:lnTo>
                    <a:lnTo>
                      <a:pt x="16" y="2"/>
                    </a:lnTo>
                    <a:lnTo>
                      <a:pt x="26" y="0"/>
                    </a:lnTo>
                    <a:lnTo>
                      <a:pt x="37" y="2"/>
                    </a:lnTo>
                    <a:lnTo>
                      <a:pt x="52" y="16"/>
                    </a:lnTo>
                    <a:lnTo>
                      <a:pt x="5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0" name="Freeform 69">
                <a:extLst>
                  <a:ext uri="{FF2B5EF4-FFF2-40B4-BE49-F238E27FC236}">
                    <a16:creationId xmlns:a16="http://schemas.microsoft.com/office/drawing/2014/main" id="{F36AF429-6520-42CA-9241-BD73B0C64912}"/>
                  </a:ext>
                </a:extLst>
              </p:cNvPr>
              <p:cNvSpPr>
                <a:spLocks/>
              </p:cNvSpPr>
              <p:nvPr/>
            </p:nvSpPr>
            <p:spPr bwMode="auto">
              <a:xfrm>
                <a:off x="5441" y="3196"/>
                <a:ext cx="72" cy="24"/>
              </a:xfrm>
              <a:custGeom>
                <a:avLst/>
                <a:gdLst>
                  <a:gd name="T0" fmla="*/ 9 w 290"/>
                  <a:gd name="T1" fmla="*/ 88 h 97"/>
                  <a:gd name="T2" fmla="*/ 17 w 290"/>
                  <a:gd name="T3" fmla="*/ 90 h 97"/>
                  <a:gd name="T4" fmla="*/ 35 w 290"/>
                  <a:gd name="T5" fmla="*/ 90 h 97"/>
                  <a:gd name="T6" fmla="*/ 69 w 290"/>
                  <a:gd name="T7" fmla="*/ 82 h 97"/>
                  <a:gd name="T8" fmla="*/ 130 w 290"/>
                  <a:gd name="T9" fmla="*/ 70 h 97"/>
                  <a:gd name="T10" fmla="*/ 193 w 290"/>
                  <a:gd name="T11" fmla="*/ 73 h 97"/>
                  <a:gd name="T12" fmla="*/ 243 w 290"/>
                  <a:gd name="T13" fmla="*/ 85 h 97"/>
                  <a:gd name="T14" fmla="*/ 271 w 290"/>
                  <a:gd name="T15" fmla="*/ 96 h 97"/>
                  <a:gd name="T16" fmla="*/ 277 w 290"/>
                  <a:gd name="T17" fmla="*/ 97 h 97"/>
                  <a:gd name="T18" fmla="*/ 285 w 290"/>
                  <a:gd name="T19" fmla="*/ 90 h 97"/>
                  <a:gd name="T20" fmla="*/ 290 w 290"/>
                  <a:gd name="T21" fmla="*/ 79 h 97"/>
                  <a:gd name="T22" fmla="*/ 287 w 290"/>
                  <a:gd name="T23" fmla="*/ 61 h 97"/>
                  <a:gd name="T24" fmla="*/ 278 w 290"/>
                  <a:gd name="T25" fmla="*/ 42 h 97"/>
                  <a:gd name="T26" fmla="*/ 258 w 290"/>
                  <a:gd name="T27" fmla="*/ 24 h 97"/>
                  <a:gd name="T28" fmla="*/ 226 w 290"/>
                  <a:gd name="T29" fmla="*/ 10 h 97"/>
                  <a:gd name="T30" fmla="*/ 181 w 290"/>
                  <a:gd name="T31" fmla="*/ 0 h 97"/>
                  <a:gd name="T32" fmla="*/ 151 w 290"/>
                  <a:gd name="T33" fmla="*/ 0 h 97"/>
                  <a:gd name="T34" fmla="*/ 125 w 290"/>
                  <a:gd name="T35" fmla="*/ 0 h 97"/>
                  <a:gd name="T36" fmla="*/ 82 w 290"/>
                  <a:gd name="T37" fmla="*/ 6 h 97"/>
                  <a:gd name="T38" fmla="*/ 50 w 290"/>
                  <a:gd name="T39" fmla="*/ 18 h 97"/>
                  <a:gd name="T40" fmla="*/ 25 w 290"/>
                  <a:gd name="T41" fmla="*/ 32 h 97"/>
                  <a:gd name="T42" fmla="*/ 10 w 290"/>
                  <a:gd name="T43" fmla="*/ 48 h 97"/>
                  <a:gd name="T44" fmla="*/ 2 w 290"/>
                  <a:gd name="T45" fmla="*/ 63 h 97"/>
                  <a:gd name="T46" fmla="*/ 0 w 290"/>
                  <a:gd name="T47" fmla="*/ 76 h 97"/>
                  <a:gd name="T48" fmla="*/ 5 w 290"/>
                  <a:gd name="T49" fmla="*/ 86 h 97"/>
                  <a:gd name="T50" fmla="*/ 9 w 290"/>
                  <a:gd name="T51" fmla="*/ 8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0" h="97">
                    <a:moveTo>
                      <a:pt x="9" y="88"/>
                    </a:moveTo>
                    <a:lnTo>
                      <a:pt x="17" y="90"/>
                    </a:lnTo>
                    <a:lnTo>
                      <a:pt x="35" y="90"/>
                    </a:lnTo>
                    <a:lnTo>
                      <a:pt x="69" y="82"/>
                    </a:lnTo>
                    <a:lnTo>
                      <a:pt x="130" y="70"/>
                    </a:lnTo>
                    <a:lnTo>
                      <a:pt x="193" y="73"/>
                    </a:lnTo>
                    <a:lnTo>
                      <a:pt x="243" y="85"/>
                    </a:lnTo>
                    <a:lnTo>
                      <a:pt x="271" y="96"/>
                    </a:lnTo>
                    <a:lnTo>
                      <a:pt x="277" y="97"/>
                    </a:lnTo>
                    <a:lnTo>
                      <a:pt x="285" y="90"/>
                    </a:lnTo>
                    <a:lnTo>
                      <a:pt x="290" y="79"/>
                    </a:lnTo>
                    <a:lnTo>
                      <a:pt x="287" y="61"/>
                    </a:lnTo>
                    <a:lnTo>
                      <a:pt x="278" y="42"/>
                    </a:lnTo>
                    <a:lnTo>
                      <a:pt x="258" y="24"/>
                    </a:lnTo>
                    <a:lnTo>
                      <a:pt x="226" y="10"/>
                    </a:lnTo>
                    <a:lnTo>
                      <a:pt x="181" y="0"/>
                    </a:lnTo>
                    <a:lnTo>
                      <a:pt x="151" y="0"/>
                    </a:lnTo>
                    <a:lnTo>
                      <a:pt x="125" y="0"/>
                    </a:lnTo>
                    <a:lnTo>
                      <a:pt x="82" y="6"/>
                    </a:lnTo>
                    <a:lnTo>
                      <a:pt x="50" y="18"/>
                    </a:lnTo>
                    <a:lnTo>
                      <a:pt x="25" y="32"/>
                    </a:lnTo>
                    <a:lnTo>
                      <a:pt x="10" y="48"/>
                    </a:lnTo>
                    <a:lnTo>
                      <a:pt x="2" y="63"/>
                    </a:lnTo>
                    <a:lnTo>
                      <a:pt x="0" y="76"/>
                    </a:lnTo>
                    <a:lnTo>
                      <a:pt x="5" y="86"/>
                    </a:lnTo>
                    <a:lnTo>
                      <a:pt x="9" y="88"/>
                    </a:lnTo>
                    <a:close/>
                  </a:path>
                </a:pathLst>
              </a:custGeom>
              <a:solidFill>
                <a:srgbClr val="684B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1" name="Freeform 70">
                <a:extLst>
                  <a:ext uri="{FF2B5EF4-FFF2-40B4-BE49-F238E27FC236}">
                    <a16:creationId xmlns:a16="http://schemas.microsoft.com/office/drawing/2014/main" id="{7153FFAA-0AB2-46B6-85DE-5BF23035749A}"/>
                  </a:ext>
                </a:extLst>
              </p:cNvPr>
              <p:cNvSpPr>
                <a:spLocks/>
              </p:cNvSpPr>
              <p:nvPr/>
            </p:nvSpPr>
            <p:spPr bwMode="auto">
              <a:xfrm>
                <a:off x="5658" y="3246"/>
                <a:ext cx="44" cy="49"/>
              </a:xfrm>
              <a:custGeom>
                <a:avLst/>
                <a:gdLst>
                  <a:gd name="T0" fmla="*/ 176 w 176"/>
                  <a:gd name="T1" fmla="*/ 98 h 195"/>
                  <a:gd name="T2" fmla="*/ 175 w 176"/>
                  <a:gd name="T3" fmla="*/ 117 h 195"/>
                  <a:gd name="T4" fmla="*/ 162 w 176"/>
                  <a:gd name="T5" fmla="*/ 152 h 195"/>
                  <a:gd name="T6" fmla="*/ 138 w 176"/>
                  <a:gd name="T7" fmla="*/ 179 h 195"/>
                  <a:gd name="T8" fmla="*/ 106 w 176"/>
                  <a:gd name="T9" fmla="*/ 193 h 195"/>
                  <a:gd name="T10" fmla="*/ 88 w 176"/>
                  <a:gd name="T11" fmla="*/ 195 h 195"/>
                  <a:gd name="T12" fmla="*/ 70 w 176"/>
                  <a:gd name="T13" fmla="*/ 193 h 195"/>
                  <a:gd name="T14" fmla="*/ 38 w 176"/>
                  <a:gd name="T15" fmla="*/ 179 h 195"/>
                  <a:gd name="T16" fmla="*/ 15 w 176"/>
                  <a:gd name="T17" fmla="*/ 152 h 195"/>
                  <a:gd name="T18" fmla="*/ 1 w 176"/>
                  <a:gd name="T19" fmla="*/ 117 h 195"/>
                  <a:gd name="T20" fmla="*/ 0 w 176"/>
                  <a:gd name="T21" fmla="*/ 98 h 195"/>
                  <a:gd name="T22" fmla="*/ 1 w 176"/>
                  <a:gd name="T23" fmla="*/ 78 h 195"/>
                  <a:gd name="T24" fmla="*/ 15 w 176"/>
                  <a:gd name="T25" fmla="*/ 43 h 195"/>
                  <a:gd name="T26" fmla="*/ 38 w 176"/>
                  <a:gd name="T27" fmla="*/ 16 h 195"/>
                  <a:gd name="T28" fmla="*/ 70 w 176"/>
                  <a:gd name="T29" fmla="*/ 2 h 195"/>
                  <a:gd name="T30" fmla="*/ 88 w 176"/>
                  <a:gd name="T31" fmla="*/ 0 h 195"/>
                  <a:gd name="T32" fmla="*/ 106 w 176"/>
                  <a:gd name="T33" fmla="*/ 2 h 195"/>
                  <a:gd name="T34" fmla="*/ 138 w 176"/>
                  <a:gd name="T35" fmla="*/ 16 h 195"/>
                  <a:gd name="T36" fmla="*/ 162 w 176"/>
                  <a:gd name="T37" fmla="*/ 43 h 195"/>
                  <a:gd name="T38" fmla="*/ 175 w 176"/>
                  <a:gd name="T39" fmla="*/ 78 h 195"/>
                  <a:gd name="T40" fmla="*/ 176 w 176"/>
                  <a:gd name="T41" fmla="*/ 9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95">
                    <a:moveTo>
                      <a:pt x="176" y="98"/>
                    </a:moveTo>
                    <a:lnTo>
                      <a:pt x="175" y="117"/>
                    </a:lnTo>
                    <a:lnTo>
                      <a:pt x="162" y="152"/>
                    </a:lnTo>
                    <a:lnTo>
                      <a:pt x="138" y="179"/>
                    </a:lnTo>
                    <a:lnTo>
                      <a:pt x="106" y="193"/>
                    </a:lnTo>
                    <a:lnTo>
                      <a:pt x="88" y="195"/>
                    </a:lnTo>
                    <a:lnTo>
                      <a:pt x="70" y="193"/>
                    </a:lnTo>
                    <a:lnTo>
                      <a:pt x="38" y="179"/>
                    </a:lnTo>
                    <a:lnTo>
                      <a:pt x="15" y="152"/>
                    </a:lnTo>
                    <a:lnTo>
                      <a:pt x="1" y="117"/>
                    </a:lnTo>
                    <a:lnTo>
                      <a:pt x="0" y="98"/>
                    </a:lnTo>
                    <a:lnTo>
                      <a:pt x="1" y="78"/>
                    </a:lnTo>
                    <a:lnTo>
                      <a:pt x="15" y="43"/>
                    </a:lnTo>
                    <a:lnTo>
                      <a:pt x="38" y="16"/>
                    </a:lnTo>
                    <a:lnTo>
                      <a:pt x="70" y="2"/>
                    </a:lnTo>
                    <a:lnTo>
                      <a:pt x="88" y="0"/>
                    </a:lnTo>
                    <a:lnTo>
                      <a:pt x="106" y="2"/>
                    </a:lnTo>
                    <a:lnTo>
                      <a:pt x="138" y="16"/>
                    </a:lnTo>
                    <a:lnTo>
                      <a:pt x="162" y="43"/>
                    </a:lnTo>
                    <a:lnTo>
                      <a:pt x="175" y="78"/>
                    </a:lnTo>
                    <a:lnTo>
                      <a:pt x="176" y="98"/>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2" name="Freeform 71">
                <a:extLst>
                  <a:ext uri="{FF2B5EF4-FFF2-40B4-BE49-F238E27FC236}">
                    <a16:creationId xmlns:a16="http://schemas.microsoft.com/office/drawing/2014/main" id="{404360E6-19AD-474C-AE96-8A4D0974A110}"/>
                  </a:ext>
                </a:extLst>
              </p:cNvPr>
              <p:cNvSpPr>
                <a:spLocks/>
              </p:cNvSpPr>
              <p:nvPr/>
            </p:nvSpPr>
            <p:spPr bwMode="auto">
              <a:xfrm>
                <a:off x="5664" y="3253"/>
                <a:ext cx="13" cy="13"/>
              </a:xfrm>
              <a:custGeom>
                <a:avLst/>
                <a:gdLst>
                  <a:gd name="T0" fmla="*/ 53 w 53"/>
                  <a:gd name="T1" fmla="*/ 27 h 53"/>
                  <a:gd name="T2" fmla="*/ 52 w 53"/>
                  <a:gd name="T3" fmla="*/ 38 h 53"/>
                  <a:gd name="T4" fmla="*/ 37 w 53"/>
                  <a:gd name="T5" fmla="*/ 52 h 53"/>
                  <a:gd name="T6" fmla="*/ 26 w 53"/>
                  <a:gd name="T7" fmla="*/ 53 h 53"/>
                  <a:gd name="T8" fmla="*/ 15 w 53"/>
                  <a:gd name="T9" fmla="*/ 52 h 53"/>
                  <a:gd name="T10" fmla="*/ 1 w 53"/>
                  <a:gd name="T11" fmla="*/ 38 h 53"/>
                  <a:gd name="T12" fmla="*/ 0 w 53"/>
                  <a:gd name="T13" fmla="*/ 27 h 53"/>
                  <a:gd name="T14" fmla="*/ 1 w 53"/>
                  <a:gd name="T15" fmla="*/ 16 h 53"/>
                  <a:gd name="T16" fmla="*/ 15 w 53"/>
                  <a:gd name="T17" fmla="*/ 2 h 53"/>
                  <a:gd name="T18" fmla="*/ 26 w 53"/>
                  <a:gd name="T19" fmla="*/ 0 h 53"/>
                  <a:gd name="T20" fmla="*/ 37 w 53"/>
                  <a:gd name="T21" fmla="*/ 2 h 53"/>
                  <a:gd name="T22" fmla="*/ 52 w 53"/>
                  <a:gd name="T23" fmla="*/ 16 h 53"/>
                  <a:gd name="T24" fmla="*/ 53 w 53"/>
                  <a:gd name="T2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3">
                    <a:moveTo>
                      <a:pt x="53" y="27"/>
                    </a:moveTo>
                    <a:lnTo>
                      <a:pt x="52" y="38"/>
                    </a:lnTo>
                    <a:lnTo>
                      <a:pt x="37" y="52"/>
                    </a:lnTo>
                    <a:lnTo>
                      <a:pt x="26" y="53"/>
                    </a:lnTo>
                    <a:lnTo>
                      <a:pt x="15" y="52"/>
                    </a:lnTo>
                    <a:lnTo>
                      <a:pt x="1" y="38"/>
                    </a:lnTo>
                    <a:lnTo>
                      <a:pt x="0" y="27"/>
                    </a:lnTo>
                    <a:lnTo>
                      <a:pt x="1" y="16"/>
                    </a:lnTo>
                    <a:lnTo>
                      <a:pt x="15" y="2"/>
                    </a:lnTo>
                    <a:lnTo>
                      <a:pt x="26" y="0"/>
                    </a:lnTo>
                    <a:lnTo>
                      <a:pt x="37" y="2"/>
                    </a:lnTo>
                    <a:lnTo>
                      <a:pt x="52" y="16"/>
                    </a:lnTo>
                    <a:lnTo>
                      <a:pt x="5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3" name="Freeform 72">
                <a:extLst>
                  <a:ext uri="{FF2B5EF4-FFF2-40B4-BE49-F238E27FC236}">
                    <a16:creationId xmlns:a16="http://schemas.microsoft.com/office/drawing/2014/main" id="{D05EE3BD-15F4-4C2E-B452-EE63B2F7E8AD}"/>
                  </a:ext>
                </a:extLst>
              </p:cNvPr>
              <p:cNvSpPr>
                <a:spLocks/>
              </p:cNvSpPr>
              <p:nvPr/>
            </p:nvSpPr>
            <p:spPr bwMode="auto">
              <a:xfrm>
                <a:off x="5642" y="3196"/>
                <a:ext cx="73" cy="24"/>
              </a:xfrm>
              <a:custGeom>
                <a:avLst/>
                <a:gdLst>
                  <a:gd name="T0" fmla="*/ 282 w 290"/>
                  <a:gd name="T1" fmla="*/ 88 h 97"/>
                  <a:gd name="T2" fmla="*/ 273 w 290"/>
                  <a:gd name="T3" fmla="*/ 90 h 97"/>
                  <a:gd name="T4" fmla="*/ 255 w 290"/>
                  <a:gd name="T5" fmla="*/ 90 h 97"/>
                  <a:gd name="T6" fmla="*/ 222 w 290"/>
                  <a:gd name="T7" fmla="*/ 82 h 97"/>
                  <a:gd name="T8" fmla="*/ 159 w 290"/>
                  <a:gd name="T9" fmla="*/ 70 h 97"/>
                  <a:gd name="T10" fmla="*/ 97 w 290"/>
                  <a:gd name="T11" fmla="*/ 73 h 97"/>
                  <a:gd name="T12" fmla="*/ 47 w 290"/>
                  <a:gd name="T13" fmla="*/ 85 h 97"/>
                  <a:gd name="T14" fmla="*/ 19 w 290"/>
                  <a:gd name="T15" fmla="*/ 96 h 97"/>
                  <a:gd name="T16" fmla="*/ 13 w 290"/>
                  <a:gd name="T17" fmla="*/ 97 h 97"/>
                  <a:gd name="T18" fmla="*/ 6 w 290"/>
                  <a:gd name="T19" fmla="*/ 90 h 97"/>
                  <a:gd name="T20" fmla="*/ 0 w 290"/>
                  <a:gd name="T21" fmla="*/ 79 h 97"/>
                  <a:gd name="T22" fmla="*/ 3 w 290"/>
                  <a:gd name="T23" fmla="*/ 61 h 97"/>
                  <a:gd name="T24" fmla="*/ 12 w 290"/>
                  <a:gd name="T25" fmla="*/ 42 h 97"/>
                  <a:gd name="T26" fmla="*/ 32 w 290"/>
                  <a:gd name="T27" fmla="*/ 24 h 97"/>
                  <a:gd name="T28" fmla="*/ 64 w 290"/>
                  <a:gd name="T29" fmla="*/ 10 h 97"/>
                  <a:gd name="T30" fmla="*/ 110 w 290"/>
                  <a:gd name="T31" fmla="*/ 0 h 97"/>
                  <a:gd name="T32" fmla="*/ 139 w 290"/>
                  <a:gd name="T33" fmla="*/ 0 h 97"/>
                  <a:gd name="T34" fmla="*/ 165 w 290"/>
                  <a:gd name="T35" fmla="*/ 0 h 97"/>
                  <a:gd name="T36" fmla="*/ 208 w 290"/>
                  <a:gd name="T37" fmla="*/ 6 h 97"/>
                  <a:gd name="T38" fmla="*/ 241 w 290"/>
                  <a:gd name="T39" fmla="*/ 18 h 97"/>
                  <a:gd name="T40" fmla="*/ 265 w 290"/>
                  <a:gd name="T41" fmla="*/ 32 h 97"/>
                  <a:gd name="T42" fmla="*/ 281 w 290"/>
                  <a:gd name="T43" fmla="*/ 48 h 97"/>
                  <a:gd name="T44" fmla="*/ 288 w 290"/>
                  <a:gd name="T45" fmla="*/ 63 h 97"/>
                  <a:gd name="T46" fmla="*/ 290 w 290"/>
                  <a:gd name="T47" fmla="*/ 76 h 97"/>
                  <a:gd name="T48" fmla="*/ 286 w 290"/>
                  <a:gd name="T49" fmla="*/ 86 h 97"/>
                  <a:gd name="T50" fmla="*/ 282 w 290"/>
                  <a:gd name="T51" fmla="*/ 8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0" h="97">
                    <a:moveTo>
                      <a:pt x="282" y="88"/>
                    </a:moveTo>
                    <a:lnTo>
                      <a:pt x="273" y="90"/>
                    </a:lnTo>
                    <a:lnTo>
                      <a:pt x="255" y="90"/>
                    </a:lnTo>
                    <a:lnTo>
                      <a:pt x="222" y="82"/>
                    </a:lnTo>
                    <a:lnTo>
                      <a:pt x="159" y="70"/>
                    </a:lnTo>
                    <a:lnTo>
                      <a:pt x="97" y="73"/>
                    </a:lnTo>
                    <a:lnTo>
                      <a:pt x="47" y="85"/>
                    </a:lnTo>
                    <a:lnTo>
                      <a:pt x="19" y="96"/>
                    </a:lnTo>
                    <a:lnTo>
                      <a:pt x="13" y="97"/>
                    </a:lnTo>
                    <a:lnTo>
                      <a:pt x="6" y="90"/>
                    </a:lnTo>
                    <a:lnTo>
                      <a:pt x="0" y="79"/>
                    </a:lnTo>
                    <a:lnTo>
                      <a:pt x="3" y="61"/>
                    </a:lnTo>
                    <a:lnTo>
                      <a:pt x="12" y="42"/>
                    </a:lnTo>
                    <a:lnTo>
                      <a:pt x="32" y="24"/>
                    </a:lnTo>
                    <a:lnTo>
                      <a:pt x="64" y="10"/>
                    </a:lnTo>
                    <a:lnTo>
                      <a:pt x="110" y="0"/>
                    </a:lnTo>
                    <a:lnTo>
                      <a:pt x="139" y="0"/>
                    </a:lnTo>
                    <a:lnTo>
                      <a:pt x="165" y="0"/>
                    </a:lnTo>
                    <a:lnTo>
                      <a:pt x="208" y="6"/>
                    </a:lnTo>
                    <a:lnTo>
                      <a:pt x="241" y="18"/>
                    </a:lnTo>
                    <a:lnTo>
                      <a:pt x="265" y="32"/>
                    </a:lnTo>
                    <a:lnTo>
                      <a:pt x="281" y="48"/>
                    </a:lnTo>
                    <a:lnTo>
                      <a:pt x="288" y="63"/>
                    </a:lnTo>
                    <a:lnTo>
                      <a:pt x="290" y="76"/>
                    </a:lnTo>
                    <a:lnTo>
                      <a:pt x="286" y="86"/>
                    </a:lnTo>
                    <a:lnTo>
                      <a:pt x="282" y="88"/>
                    </a:lnTo>
                    <a:close/>
                  </a:path>
                </a:pathLst>
              </a:custGeom>
              <a:solidFill>
                <a:srgbClr val="684B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4" name="Freeform 73">
                <a:extLst>
                  <a:ext uri="{FF2B5EF4-FFF2-40B4-BE49-F238E27FC236}">
                    <a16:creationId xmlns:a16="http://schemas.microsoft.com/office/drawing/2014/main" id="{FCE8DA16-F2EA-44BE-9ED0-15B02A737F27}"/>
                  </a:ext>
                </a:extLst>
              </p:cNvPr>
              <p:cNvSpPr>
                <a:spLocks/>
              </p:cNvSpPr>
              <p:nvPr/>
            </p:nvSpPr>
            <p:spPr bwMode="auto">
              <a:xfrm>
                <a:off x="5542" y="3345"/>
                <a:ext cx="71" cy="25"/>
              </a:xfrm>
              <a:custGeom>
                <a:avLst/>
                <a:gdLst>
                  <a:gd name="T0" fmla="*/ 140 w 280"/>
                  <a:gd name="T1" fmla="*/ 43 h 100"/>
                  <a:gd name="T2" fmla="*/ 108 w 280"/>
                  <a:gd name="T3" fmla="*/ 41 h 100"/>
                  <a:gd name="T4" fmla="*/ 57 w 280"/>
                  <a:gd name="T5" fmla="*/ 24 h 100"/>
                  <a:gd name="T6" fmla="*/ 20 w 280"/>
                  <a:gd name="T7" fmla="*/ 6 h 100"/>
                  <a:gd name="T8" fmla="*/ 5 w 280"/>
                  <a:gd name="T9" fmla="*/ 0 h 100"/>
                  <a:gd name="T10" fmla="*/ 1 w 280"/>
                  <a:gd name="T11" fmla="*/ 3 h 100"/>
                  <a:gd name="T12" fmla="*/ 0 w 280"/>
                  <a:gd name="T13" fmla="*/ 9 h 100"/>
                  <a:gd name="T14" fmla="*/ 1 w 280"/>
                  <a:gd name="T15" fmla="*/ 22 h 100"/>
                  <a:gd name="T16" fmla="*/ 14 w 280"/>
                  <a:gd name="T17" fmla="*/ 52 h 100"/>
                  <a:gd name="T18" fmla="*/ 35 w 280"/>
                  <a:gd name="T19" fmla="*/ 73 h 100"/>
                  <a:gd name="T20" fmla="*/ 57 w 280"/>
                  <a:gd name="T21" fmla="*/ 86 h 100"/>
                  <a:gd name="T22" fmla="*/ 85 w 280"/>
                  <a:gd name="T23" fmla="*/ 95 h 100"/>
                  <a:gd name="T24" fmla="*/ 119 w 280"/>
                  <a:gd name="T25" fmla="*/ 100 h 100"/>
                  <a:gd name="T26" fmla="*/ 140 w 280"/>
                  <a:gd name="T27" fmla="*/ 100 h 100"/>
                  <a:gd name="T28" fmla="*/ 161 w 280"/>
                  <a:gd name="T29" fmla="*/ 100 h 100"/>
                  <a:gd name="T30" fmla="*/ 196 w 280"/>
                  <a:gd name="T31" fmla="*/ 95 h 100"/>
                  <a:gd name="T32" fmla="*/ 223 w 280"/>
                  <a:gd name="T33" fmla="*/ 86 h 100"/>
                  <a:gd name="T34" fmla="*/ 245 w 280"/>
                  <a:gd name="T35" fmla="*/ 73 h 100"/>
                  <a:gd name="T36" fmla="*/ 267 w 280"/>
                  <a:gd name="T37" fmla="*/ 52 h 100"/>
                  <a:gd name="T38" fmla="*/ 279 w 280"/>
                  <a:gd name="T39" fmla="*/ 22 h 100"/>
                  <a:gd name="T40" fmla="*/ 280 w 280"/>
                  <a:gd name="T41" fmla="*/ 9 h 100"/>
                  <a:gd name="T42" fmla="*/ 280 w 280"/>
                  <a:gd name="T43" fmla="*/ 3 h 100"/>
                  <a:gd name="T44" fmla="*/ 275 w 280"/>
                  <a:gd name="T45" fmla="*/ 0 h 100"/>
                  <a:gd name="T46" fmla="*/ 260 w 280"/>
                  <a:gd name="T47" fmla="*/ 6 h 100"/>
                  <a:gd name="T48" fmla="*/ 223 w 280"/>
                  <a:gd name="T49" fmla="*/ 24 h 100"/>
                  <a:gd name="T50" fmla="*/ 172 w 280"/>
                  <a:gd name="T51" fmla="*/ 41 h 100"/>
                  <a:gd name="T52" fmla="*/ 140 w 280"/>
                  <a:gd name="T53" fmla="*/ 4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0" h="100">
                    <a:moveTo>
                      <a:pt x="140" y="43"/>
                    </a:moveTo>
                    <a:lnTo>
                      <a:pt x="108" y="41"/>
                    </a:lnTo>
                    <a:lnTo>
                      <a:pt x="57" y="24"/>
                    </a:lnTo>
                    <a:lnTo>
                      <a:pt x="20" y="6"/>
                    </a:lnTo>
                    <a:lnTo>
                      <a:pt x="5" y="0"/>
                    </a:lnTo>
                    <a:lnTo>
                      <a:pt x="1" y="3"/>
                    </a:lnTo>
                    <a:lnTo>
                      <a:pt x="0" y="9"/>
                    </a:lnTo>
                    <a:lnTo>
                      <a:pt x="1" y="22"/>
                    </a:lnTo>
                    <a:lnTo>
                      <a:pt x="14" y="52"/>
                    </a:lnTo>
                    <a:lnTo>
                      <a:pt x="35" y="73"/>
                    </a:lnTo>
                    <a:lnTo>
                      <a:pt x="57" y="86"/>
                    </a:lnTo>
                    <a:lnTo>
                      <a:pt x="85" y="95"/>
                    </a:lnTo>
                    <a:lnTo>
                      <a:pt x="119" y="100"/>
                    </a:lnTo>
                    <a:lnTo>
                      <a:pt x="140" y="100"/>
                    </a:lnTo>
                    <a:lnTo>
                      <a:pt x="161" y="100"/>
                    </a:lnTo>
                    <a:lnTo>
                      <a:pt x="196" y="95"/>
                    </a:lnTo>
                    <a:lnTo>
                      <a:pt x="223" y="86"/>
                    </a:lnTo>
                    <a:lnTo>
                      <a:pt x="245" y="73"/>
                    </a:lnTo>
                    <a:lnTo>
                      <a:pt x="267" y="52"/>
                    </a:lnTo>
                    <a:lnTo>
                      <a:pt x="279" y="22"/>
                    </a:lnTo>
                    <a:lnTo>
                      <a:pt x="280" y="9"/>
                    </a:lnTo>
                    <a:lnTo>
                      <a:pt x="280" y="3"/>
                    </a:lnTo>
                    <a:lnTo>
                      <a:pt x="275" y="0"/>
                    </a:lnTo>
                    <a:lnTo>
                      <a:pt x="260" y="6"/>
                    </a:lnTo>
                    <a:lnTo>
                      <a:pt x="223" y="24"/>
                    </a:lnTo>
                    <a:lnTo>
                      <a:pt x="172" y="41"/>
                    </a:lnTo>
                    <a:lnTo>
                      <a:pt x="140" y="43"/>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5" name="Freeform 74">
                <a:extLst>
                  <a:ext uri="{FF2B5EF4-FFF2-40B4-BE49-F238E27FC236}">
                    <a16:creationId xmlns:a16="http://schemas.microsoft.com/office/drawing/2014/main" id="{FA0C73B5-DFC6-419C-9381-5B7CFB9888B4}"/>
                  </a:ext>
                </a:extLst>
              </p:cNvPr>
              <p:cNvSpPr>
                <a:spLocks/>
              </p:cNvSpPr>
              <p:nvPr/>
            </p:nvSpPr>
            <p:spPr bwMode="auto">
              <a:xfrm>
                <a:off x="5566" y="3425"/>
                <a:ext cx="24" cy="9"/>
              </a:xfrm>
              <a:custGeom>
                <a:avLst/>
                <a:gdLst>
                  <a:gd name="T0" fmla="*/ 48 w 97"/>
                  <a:gd name="T1" fmla="*/ 15 h 35"/>
                  <a:gd name="T2" fmla="*/ 27 w 97"/>
                  <a:gd name="T3" fmla="*/ 12 h 35"/>
                  <a:gd name="T4" fmla="*/ 7 w 97"/>
                  <a:gd name="T5" fmla="*/ 2 h 35"/>
                  <a:gd name="T6" fmla="*/ 0 w 97"/>
                  <a:gd name="T7" fmla="*/ 0 h 35"/>
                  <a:gd name="T8" fmla="*/ 0 w 97"/>
                  <a:gd name="T9" fmla="*/ 3 h 35"/>
                  <a:gd name="T10" fmla="*/ 1 w 97"/>
                  <a:gd name="T11" fmla="*/ 13 h 35"/>
                  <a:gd name="T12" fmla="*/ 15 w 97"/>
                  <a:gd name="T13" fmla="*/ 28 h 35"/>
                  <a:gd name="T14" fmla="*/ 35 w 97"/>
                  <a:gd name="T15" fmla="*/ 34 h 35"/>
                  <a:gd name="T16" fmla="*/ 48 w 97"/>
                  <a:gd name="T17" fmla="*/ 35 h 35"/>
                  <a:gd name="T18" fmla="*/ 62 w 97"/>
                  <a:gd name="T19" fmla="*/ 34 h 35"/>
                  <a:gd name="T20" fmla="*/ 81 w 97"/>
                  <a:gd name="T21" fmla="*/ 28 h 35"/>
                  <a:gd name="T22" fmla="*/ 96 w 97"/>
                  <a:gd name="T23" fmla="*/ 13 h 35"/>
                  <a:gd name="T24" fmla="*/ 97 w 97"/>
                  <a:gd name="T25" fmla="*/ 3 h 35"/>
                  <a:gd name="T26" fmla="*/ 96 w 97"/>
                  <a:gd name="T27" fmla="*/ 0 h 35"/>
                  <a:gd name="T28" fmla="*/ 89 w 97"/>
                  <a:gd name="T29" fmla="*/ 2 h 35"/>
                  <a:gd name="T30" fmla="*/ 69 w 97"/>
                  <a:gd name="T31" fmla="*/ 12 h 35"/>
                  <a:gd name="T32" fmla="*/ 48 w 97"/>
                  <a:gd name="T33"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 h="35">
                    <a:moveTo>
                      <a:pt x="48" y="15"/>
                    </a:moveTo>
                    <a:lnTo>
                      <a:pt x="27" y="12"/>
                    </a:lnTo>
                    <a:lnTo>
                      <a:pt x="7" y="2"/>
                    </a:lnTo>
                    <a:lnTo>
                      <a:pt x="0" y="0"/>
                    </a:lnTo>
                    <a:lnTo>
                      <a:pt x="0" y="3"/>
                    </a:lnTo>
                    <a:lnTo>
                      <a:pt x="1" y="13"/>
                    </a:lnTo>
                    <a:lnTo>
                      <a:pt x="15" y="28"/>
                    </a:lnTo>
                    <a:lnTo>
                      <a:pt x="35" y="34"/>
                    </a:lnTo>
                    <a:lnTo>
                      <a:pt x="48" y="35"/>
                    </a:lnTo>
                    <a:lnTo>
                      <a:pt x="62" y="34"/>
                    </a:lnTo>
                    <a:lnTo>
                      <a:pt x="81" y="28"/>
                    </a:lnTo>
                    <a:lnTo>
                      <a:pt x="96" y="13"/>
                    </a:lnTo>
                    <a:lnTo>
                      <a:pt x="97" y="3"/>
                    </a:lnTo>
                    <a:lnTo>
                      <a:pt x="96" y="0"/>
                    </a:lnTo>
                    <a:lnTo>
                      <a:pt x="89" y="2"/>
                    </a:lnTo>
                    <a:lnTo>
                      <a:pt x="69" y="12"/>
                    </a:lnTo>
                    <a:lnTo>
                      <a:pt x="48" y="15"/>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6" name="Freeform 75">
                <a:extLst>
                  <a:ext uri="{FF2B5EF4-FFF2-40B4-BE49-F238E27FC236}">
                    <a16:creationId xmlns:a16="http://schemas.microsoft.com/office/drawing/2014/main" id="{329B0759-47AE-4FC1-BC67-A61236C651B0}"/>
                  </a:ext>
                </a:extLst>
              </p:cNvPr>
              <p:cNvSpPr>
                <a:spLocks/>
              </p:cNvSpPr>
              <p:nvPr/>
            </p:nvSpPr>
            <p:spPr bwMode="auto">
              <a:xfrm>
                <a:off x="5522" y="3397"/>
                <a:ext cx="111" cy="18"/>
              </a:xfrm>
              <a:custGeom>
                <a:avLst/>
                <a:gdLst>
                  <a:gd name="T0" fmla="*/ 222 w 444"/>
                  <a:gd name="T1" fmla="*/ 45 h 73"/>
                  <a:gd name="T2" fmla="*/ 172 w 444"/>
                  <a:gd name="T3" fmla="*/ 43 h 73"/>
                  <a:gd name="T4" fmla="*/ 90 w 444"/>
                  <a:gd name="T5" fmla="*/ 28 h 73"/>
                  <a:gd name="T6" fmla="*/ 32 w 444"/>
                  <a:gd name="T7" fmla="*/ 10 h 73"/>
                  <a:gd name="T8" fmla="*/ 3 w 444"/>
                  <a:gd name="T9" fmla="*/ 0 h 73"/>
                  <a:gd name="T10" fmla="*/ 0 w 444"/>
                  <a:gd name="T11" fmla="*/ 3 h 73"/>
                  <a:gd name="T12" fmla="*/ 1 w 444"/>
                  <a:gd name="T13" fmla="*/ 10 h 73"/>
                  <a:gd name="T14" fmla="*/ 22 w 444"/>
                  <a:gd name="T15" fmla="*/ 31 h 73"/>
                  <a:gd name="T16" fmla="*/ 70 w 444"/>
                  <a:gd name="T17" fmla="*/ 55 h 73"/>
                  <a:gd name="T18" fmla="*/ 133 w 444"/>
                  <a:gd name="T19" fmla="*/ 69 h 73"/>
                  <a:gd name="T20" fmla="*/ 189 w 444"/>
                  <a:gd name="T21" fmla="*/ 73 h 73"/>
                  <a:gd name="T22" fmla="*/ 222 w 444"/>
                  <a:gd name="T23" fmla="*/ 73 h 73"/>
                  <a:gd name="T24" fmla="*/ 255 w 444"/>
                  <a:gd name="T25" fmla="*/ 73 h 73"/>
                  <a:gd name="T26" fmla="*/ 311 w 444"/>
                  <a:gd name="T27" fmla="*/ 69 h 73"/>
                  <a:gd name="T28" fmla="*/ 374 w 444"/>
                  <a:gd name="T29" fmla="*/ 55 h 73"/>
                  <a:gd name="T30" fmla="*/ 423 w 444"/>
                  <a:gd name="T31" fmla="*/ 31 h 73"/>
                  <a:gd name="T32" fmla="*/ 443 w 444"/>
                  <a:gd name="T33" fmla="*/ 10 h 73"/>
                  <a:gd name="T34" fmla="*/ 444 w 444"/>
                  <a:gd name="T35" fmla="*/ 3 h 73"/>
                  <a:gd name="T36" fmla="*/ 442 w 444"/>
                  <a:gd name="T37" fmla="*/ 0 h 73"/>
                  <a:gd name="T38" fmla="*/ 412 w 444"/>
                  <a:gd name="T39" fmla="*/ 10 h 73"/>
                  <a:gd name="T40" fmla="*/ 355 w 444"/>
                  <a:gd name="T41" fmla="*/ 28 h 73"/>
                  <a:gd name="T42" fmla="*/ 272 w 444"/>
                  <a:gd name="T43" fmla="*/ 43 h 73"/>
                  <a:gd name="T44" fmla="*/ 222 w 444"/>
                  <a:gd name="T45"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4" h="73">
                    <a:moveTo>
                      <a:pt x="222" y="45"/>
                    </a:moveTo>
                    <a:lnTo>
                      <a:pt x="172" y="43"/>
                    </a:lnTo>
                    <a:lnTo>
                      <a:pt x="90" y="28"/>
                    </a:lnTo>
                    <a:lnTo>
                      <a:pt x="32" y="10"/>
                    </a:lnTo>
                    <a:lnTo>
                      <a:pt x="3" y="0"/>
                    </a:lnTo>
                    <a:lnTo>
                      <a:pt x="0" y="3"/>
                    </a:lnTo>
                    <a:lnTo>
                      <a:pt x="1" y="10"/>
                    </a:lnTo>
                    <a:lnTo>
                      <a:pt x="22" y="31"/>
                    </a:lnTo>
                    <a:lnTo>
                      <a:pt x="70" y="55"/>
                    </a:lnTo>
                    <a:lnTo>
                      <a:pt x="133" y="69"/>
                    </a:lnTo>
                    <a:lnTo>
                      <a:pt x="189" y="73"/>
                    </a:lnTo>
                    <a:lnTo>
                      <a:pt x="222" y="73"/>
                    </a:lnTo>
                    <a:lnTo>
                      <a:pt x="255" y="73"/>
                    </a:lnTo>
                    <a:lnTo>
                      <a:pt x="311" y="69"/>
                    </a:lnTo>
                    <a:lnTo>
                      <a:pt x="374" y="55"/>
                    </a:lnTo>
                    <a:lnTo>
                      <a:pt x="423" y="31"/>
                    </a:lnTo>
                    <a:lnTo>
                      <a:pt x="443" y="10"/>
                    </a:lnTo>
                    <a:lnTo>
                      <a:pt x="444" y="3"/>
                    </a:lnTo>
                    <a:lnTo>
                      <a:pt x="442" y="0"/>
                    </a:lnTo>
                    <a:lnTo>
                      <a:pt x="412" y="10"/>
                    </a:lnTo>
                    <a:lnTo>
                      <a:pt x="355" y="28"/>
                    </a:lnTo>
                    <a:lnTo>
                      <a:pt x="272" y="43"/>
                    </a:lnTo>
                    <a:lnTo>
                      <a:pt x="222" y="45"/>
                    </a:lnTo>
                    <a:close/>
                  </a:path>
                </a:pathLst>
              </a:custGeom>
              <a:solidFill>
                <a:srgbClr val="F79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7" name="Freeform 76">
                <a:extLst>
                  <a:ext uri="{FF2B5EF4-FFF2-40B4-BE49-F238E27FC236}">
                    <a16:creationId xmlns:a16="http://schemas.microsoft.com/office/drawing/2014/main" id="{6572BE1D-660F-47F5-BBC1-954482BEB962}"/>
                  </a:ext>
                </a:extLst>
              </p:cNvPr>
              <p:cNvSpPr>
                <a:spLocks/>
              </p:cNvSpPr>
              <p:nvPr/>
            </p:nvSpPr>
            <p:spPr bwMode="auto">
              <a:xfrm>
                <a:off x="5420" y="3318"/>
                <a:ext cx="60" cy="60"/>
              </a:xfrm>
              <a:custGeom>
                <a:avLst/>
                <a:gdLst>
                  <a:gd name="T0" fmla="*/ 239 w 239"/>
                  <a:gd name="T1" fmla="*/ 121 h 240"/>
                  <a:gd name="T2" fmla="*/ 238 w 239"/>
                  <a:gd name="T3" fmla="*/ 145 h 240"/>
                  <a:gd name="T4" fmla="*/ 220 w 239"/>
                  <a:gd name="T5" fmla="*/ 188 h 240"/>
                  <a:gd name="T6" fmla="*/ 187 w 239"/>
                  <a:gd name="T7" fmla="*/ 221 h 240"/>
                  <a:gd name="T8" fmla="*/ 144 w 239"/>
                  <a:gd name="T9" fmla="*/ 239 h 240"/>
                  <a:gd name="T10" fmla="*/ 119 w 239"/>
                  <a:gd name="T11" fmla="*/ 240 h 240"/>
                  <a:gd name="T12" fmla="*/ 95 w 239"/>
                  <a:gd name="T13" fmla="*/ 239 h 240"/>
                  <a:gd name="T14" fmla="*/ 52 w 239"/>
                  <a:gd name="T15" fmla="*/ 221 h 240"/>
                  <a:gd name="T16" fmla="*/ 19 w 239"/>
                  <a:gd name="T17" fmla="*/ 188 h 240"/>
                  <a:gd name="T18" fmla="*/ 1 w 239"/>
                  <a:gd name="T19" fmla="*/ 145 h 240"/>
                  <a:gd name="T20" fmla="*/ 0 w 239"/>
                  <a:gd name="T21" fmla="*/ 121 h 240"/>
                  <a:gd name="T22" fmla="*/ 1 w 239"/>
                  <a:gd name="T23" fmla="*/ 96 h 240"/>
                  <a:gd name="T24" fmla="*/ 19 w 239"/>
                  <a:gd name="T25" fmla="*/ 53 h 240"/>
                  <a:gd name="T26" fmla="*/ 52 w 239"/>
                  <a:gd name="T27" fmla="*/ 20 h 240"/>
                  <a:gd name="T28" fmla="*/ 95 w 239"/>
                  <a:gd name="T29" fmla="*/ 3 h 240"/>
                  <a:gd name="T30" fmla="*/ 119 w 239"/>
                  <a:gd name="T31" fmla="*/ 0 h 240"/>
                  <a:gd name="T32" fmla="*/ 144 w 239"/>
                  <a:gd name="T33" fmla="*/ 3 h 240"/>
                  <a:gd name="T34" fmla="*/ 187 w 239"/>
                  <a:gd name="T35" fmla="*/ 20 h 240"/>
                  <a:gd name="T36" fmla="*/ 220 w 239"/>
                  <a:gd name="T37" fmla="*/ 53 h 240"/>
                  <a:gd name="T38" fmla="*/ 238 w 239"/>
                  <a:gd name="T39" fmla="*/ 96 h 240"/>
                  <a:gd name="T40" fmla="*/ 239 w 239"/>
                  <a:gd name="T41" fmla="*/ 12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9" h="240">
                    <a:moveTo>
                      <a:pt x="239" y="121"/>
                    </a:moveTo>
                    <a:lnTo>
                      <a:pt x="238" y="145"/>
                    </a:lnTo>
                    <a:lnTo>
                      <a:pt x="220" y="188"/>
                    </a:lnTo>
                    <a:lnTo>
                      <a:pt x="187" y="221"/>
                    </a:lnTo>
                    <a:lnTo>
                      <a:pt x="144" y="239"/>
                    </a:lnTo>
                    <a:lnTo>
                      <a:pt x="119" y="240"/>
                    </a:lnTo>
                    <a:lnTo>
                      <a:pt x="95" y="239"/>
                    </a:lnTo>
                    <a:lnTo>
                      <a:pt x="52" y="221"/>
                    </a:lnTo>
                    <a:lnTo>
                      <a:pt x="19" y="188"/>
                    </a:lnTo>
                    <a:lnTo>
                      <a:pt x="1" y="145"/>
                    </a:lnTo>
                    <a:lnTo>
                      <a:pt x="0" y="121"/>
                    </a:lnTo>
                    <a:lnTo>
                      <a:pt x="1" y="96"/>
                    </a:lnTo>
                    <a:lnTo>
                      <a:pt x="19" y="53"/>
                    </a:lnTo>
                    <a:lnTo>
                      <a:pt x="52" y="20"/>
                    </a:lnTo>
                    <a:lnTo>
                      <a:pt x="95" y="3"/>
                    </a:lnTo>
                    <a:lnTo>
                      <a:pt x="119" y="0"/>
                    </a:lnTo>
                    <a:lnTo>
                      <a:pt x="144" y="3"/>
                    </a:lnTo>
                    <a:lnTo>
                      <a:pt x="187" y="20"/>
                    </a:lnTo>
                    <a:lnTo>
                      <a:pt x="220" y="53"/>
                    </a:lnTo>
                    <a:lnTo>
                      <a:pt x="238" y="96"/>
                    </a:lnTo>
                    <a:lnTo>
                      <a:pt x="239" y="121"/>
                    </a:lnTo>
                    <a:close/>
                  </a:path>
                </a:pathLst>
              </a:custGeom>
              <a:solidFill>
                <a:srgbClr val="F9A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8" name="Freeform 77">
                <a:extLst>
                  <a:ext uri="{FF2B5EF4-FFF2-40B4-BE49-F238E27FC236}">
                    <a16:creationId xmlns:a16="http://schemas.microsoft.com/office/drawing/2014/main" id="{75679C43-A086-4FD4-911B-61494DDAA61D}"/>
                  </a:ext>
                </a:extLst>
              </p:cNvPr>
              <p:cNvSpPr>
                <a:spLocks/>
              </p:cNvSpPr>
              <p:nvPr/>
            </p:nvSpPr>
            <p:spPr bwMode="auto">
              <a:xfrm>
                <a:off x="5679" y="3318"/>
                <a:ext cx="60" cy="60"/>
              </a:xfrm>
              <a:custGeom>
                <a:avLst/>
                <a:gdLst>
                  <a:gd name="T0" fmla="*/ 239 w 239"/>
                  <a:gd name="T1" fmla="*/ 121 h 240"/>
                  <a:gd name="T2" fmla="*/ 238 w 239"/>
                  <a:gd name="T3" fmla="*/ 145 h 240"/>
                  <a:gd name="T4" fmla="*/ 220 w 239"/>
                  <a:gd name="T5" fmla="*/ 188 h 240"/>
                  <a:gd name="T6" fmla="*/ 187 w 239"/>
                  <a:gd name="T7" fmla="*/ 221 h 240"/>
                  <a:gd name="T8" fmla="*/ 144 w 239"/>
                  <a:gd name="T9" fmla="*/ 239 h 240"/>
                  <a:gd name="T10" fmla="*/ 120 w 239"/>
                  <a:gd name="T11" fmla="*/ 240 h 240"/>
                  <a:gd name="T12" fmla="*/ 95 w 239"/>
                  <a:gd name="T13" fmla="*/ 239 h 240"/>
                  <a:gd name="T14" fmla="*/ 52 w 239"/>
                  <a:gd name="T15" fmla="*/ 221 h 240"/>
                  <a:gd name="T16" fmla="*/ 19 w 239"/>
                  <a:gd name="T17" fmla="*/ 188 h 240"/>
                  <a:gd name="T18" fmla="*/ 1 w 239"/>
                  <a:gd name="T19" fmla="*/ 145 h 240"/>
                  <a:gd name="T20" fmla="*/ 0 w 239"/>
                  <a:gd name="T21" fmla="*/ 121 h 240"/>
                  <a:gd name="T22" fmla="*/ 1 w 239"/>
                  <a:gd name="T23" fmla="*/ 96 h 240"/>
                  <a:gd name="T24" fmla="*/ 19 w 239"/>
                  <a:gd name="T25" fmla="*/ 53 h 240"/>
                  <a:gd name="T26" fmla="*/ 52 w 239"/>
                  <a:gd name="T27" fmla="*/ 20 h 240"/>
                  <a:gd name="T28" fmla="*/ 95 w 239"/>
                  <a:gd name="T29" fmla="*/ 3 h 240"/>
                  <a:gd name="T30" fmla="*/ 120 w 239"/>
                  <a:gd name="T31" fmla="*/ 0 h 240"/>
                  <a:gd name="T32" fmla="*/ 144 w 239"/>
                  <a:gd name="T33" fmla="*/ 3 h 240"/>
                  <a:gd name="T34" fmla="*/ 187 w 239"/>
                  <a:gd name="T35" fmla="*/ 20 h 240"/>
                  <a:gd name="T36" fmla="*/ 220 w 239"/>
                  <a:gd name="T37" fmla="*/ 53 h 240"/>
                  <a:gd name="T38" fmla="*/ 238 w 239"/>
                  <a:gd name="T39" fmla="*/ 96 h 240"/>
                  <a:gd name="T40" fmla="*/ 239 w 239"/>
                  <a:gd name="T41" fmla="*/ 12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9" h="240">
                    <a:moveTo>
                      <a:pt x="239" y="121"/>
                    </a:moveTo>
                    <a:lnTo>
                      <a:pt x="238" y="145"/>
                    </a:lnTo>
                    <a:lnTo>
                      <a:pt x="220" y="188"/>
                    </a:lnTo>
                    <a:lnTo>
                      <a:pt x="187" y="221"/>
                    </a:lnTo>
                    <a:lnTo>
                      <a:pt x="144" y="239"/>
                    </a:lnTo>
                    <a:lnTo>
                      <a:pt x="120" y="240"/>
                    </a:lnTo>
                    <a:lnTo>
                      <a:pt x="95" y="239"/>
                    </a:lnTo>
                    <a:lnTo>
                      <a:pt x="52" y="221"/>
                    </a:lnTo>
                    <a:lnTo>
                      <a:pt x="19" y="188"/>
                    </a:lnTo>
                    <a:lnTo>
                      <a:pt x="1" y="145"/>
                    </a:lnTo>
                    <a:lnTo>
                      <a:pt x="0" y="121"/>
                    </a:lnTo>
                    <a:lnTo>
                      <a:pt x="1" y="96"/>
                    </a:lnTo>
                    <a:lnTo>
                      <a:pt x="19" y="53"/>
                    </a:lnTo>
                    <a:lnTo>
                      <a:pt x="52" y="20"/>
                    </a:lnTo>
                    <a:lnTo>
                      <a:pt x="95" y="3"/>
                    </a:lnTo>
                    <a:lnTo>
                      <a:pt x="120" y="0"/>
                    </a:lnTo>
                    <a:lnTo>
                      <a:pt x="144" y="3"/>
                    </a:lnTo>
                    <a:lnTo>
                      <a:pt x="187" y="20"/>
                    </a:lnTo>
                    <a:lnTo>
                      <a:pt x="220" y="53"/>
                    </a:lnTo>
                    <a:lnTo>
                      <a:pt x="238" y="96"/>
                    </a:lnTo>
                    <a:lnTo>
                      <a:pt x="239" y="121"/>
                    </a:lnTo>
                    <a:close/>
                  </a:path>
                </a:pathLst>
              </a:custGeom>
              <a:solidFill>
                <a:srgbClr val="F9A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9" name="Freeform 78">
                <a:extLst>
                  <a:ext uri="{FF2B5EF4-FFF2-40B4-BE49-F238E27FC236}">
                    <a16:creationId xmlns:a16="http://schemas.microsoft.com/office/drawing/2014/main" id="{F292D24A-C5B5-4D7C-8D73-636C7A964A6D}"/>
                  </a:ext>
                </a:extLst>
              </p:cNvPr>
              <p:cNvSpPr>
                <a:spLocks/>
              </p:cNvSpPr>
              <p:nvPr/>
            </p:nvSpPr>
            <p:spPr bwMode="auto">
              <a:xfrm>
                <a:off x="5347" y="3515"/>
                <a:ext cx="231" cy="133"/>
              </a:xfrm>
              <a:custGeom>
                <a:avLst/>
                <a:gdLst>
                  <a:gd name="T0" fmla="*/ 923 w 923"/>
                  <a:gd name="T1" fmla="*/ 0 h 532"/>
                  <a:gd name="T2" fmla="*/ 923 w 923"/>
                  <a:gd name="T3" fmla="*/ 532 h 532"/>
                  <a:gd name="T4" fmla="*/ 0 w 923"/>
                  <a:gd name="T5" fmla="*/ 532 h 532"/>
                  <a:gd name="T6" fmla="*/ 2 w 923"/>
                  <a:gd name="T7" fmla="*/ 511 h 532"/>
                  <a:gd name="T8" fmla="*/ 11 w 923"/>
                  <a:gd name="T9" fmla="*/ 468 h 532"/>
                  <a:gd name="T10" fmla="*/ 32 w 923"/>
                  <a:gd name="T11" fmla="*/ 425 h 532"/>
                  <a:gd name="T12" fmla="*/ 60 w 923"/>
                  <a:gd name="T13" fmla="*/ 380 h 532"/>
                  <a:gd name="T14" fmla="*/ 96 w 923"/>
                  <a:gd name="T15" fmla="*/ 335 h 532"/>
                  <a:gd name="T16" fmla="*/ 140 w 923"/>
                  <a:gd name="T17" fmla="*/ 291 h 532"/>
                  <a:gd name="T18" fmla="*/ 191 w 923"/>
                  <a:gd name="T19" fmla="*/ 247 h 532"/>
                  <a:gd name="T20" fmla="*/ 249 w 923"/>
                  <a:gd name="T21" fmla="*/ 205 h 532"/>
                  <a:gd name="T22" fmla="*/ 313 w 923"/>
                  <a:gd name="T23" fmla="*/ 166 h 532"/>
                  <a:gd name="T24" fmla="*/ 382 w 923"/>
                  <a:gd name="T25" fmla="*/ 128 h 532"/>
                  <a:gd name="T26" fmla="*/ 456 w 923"/>
                  <a:gd name="T27" fmla="*/ 95 h 532"/>
                  <a:gd name="T28" fmla="*/ 534 w 923"/>
                  <a:gd name="T29" fmla="*/ 66 h 532"/>
                  <a:gd name="T30" fmla="*/ 616 w 923"/>
                  <a:gd name="T31" fmla="*/ 41 h 532"/>
                  <a:gd name="T32" fmla="*/ 701 w 923"/>
                  <a:gd name="T33" fmla="*/ 22 h 532"/>
                  <a:gd name="T34" fmla="*/ 788 w 923"/>
                  <a:gd name="T35" fmla="*/ 8 h 532"/>
                  <a:gd name="T36" fmla="*/ 877 w 923"/>
                  <a:gd name="T37" fmla="*/ 0 h 532"/>
                  <a:gd name="T38" fmla="*/ 923 w 923"/>
                  <a:gd name="T39"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3" h="532">
                    <a:moveTo>
                      <a:pt x="923" y="0"/>
                    </a:moveTo>
                    <a:lnTo>
                      <a:pt x="923" y="532"/>
                    </a:lnTo>
                    <a:lnTo>
                      <a:pt x="0" y="532"/>
                    </a:lnTo>
                    <a:lnTo>
                      <a:pt x="2" y="511"/>
                    </a:lnTo>
                    <a:lnTo>
                      <a:pt x="11" y="468"/>
                    </a:lnTo>
                    <a:lnTo>
                      <a:pt x="32" y="425"/>
                    </a:lnTo>
                    <a:lnTo>
                      <a:pt x="60" y="380"/>
                    </a:lnTo>
                    <a:lnTo>
                      <a:pt x="96" y="335"/>
                    </a:lnTo>
                    <a:lnTo>
                      <a:pt x="140" y="291"/>
                    </a:lnTo>
                    <a:lnTo>
                      <a:pt x="191" y="247"/>
                    </a:lnTo>
                    <a:lnTo>
                      <a:pt x="249" y="205"/>
                    </a:lnTo>
                    <a:lnTo>
                      <a:pt x="313" y="166"/>
                    </a:lnTo>
                    <a:lnTo>
                      <a:pt x="382" y="128"/>
                    </a:lnTo>
                    <a:lnTo>
                      <a:pt x="456" y="95"/>
                    </a:lnTo>
                    <a:lnTo>
                      <a:pt x="534" y="66"/>
                    </a:lnTo>
                    <a:lnTo>
                      <a:pt x="616" y="41"/>
                    </a:lnTo>
                    <a:lnTo>
                      <a:pt x="701" y="22"/>
                    </a:lnTo>
                    <a:lnTo>
                      <a:pt x="788" y="8"/>
                    </a:lnTo>
                    <a:lnTo>
                      <a:pt x="877" y="0"/>
                    </a:lnTo>
                    <a:lnTo>
                      <a:pt x="923" y="0"/>
                    </a:lnTo>
                    <a:close/>
                  </a:path>
                </a:pathLst>
              </a:custGeom>
              <a:solidFill>
                <a:srgbClr val="46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0" name="Freeform 79">
                <a:extLst>
                  <a:ext uri="{FF2B5EF4-FFF2-40B4-BE49-F238E27FC236}">
                    <a16:creationId xmlns:a16="http://schemas.microsoft.com/office/drawing/2014/main" id="{19767FBE-24DB-4235-8D6D-B49D476F36EB}"/>
                  </a:ext>
                </a:extLst>
              </p:cNvPr>
              <p:cNvSpPr>
                <a:spLocks/>
              </p:cNvSpPr>
              <p:nvPr/>
            </p:nvSpPr>
            <p:spPr bwMode="auto">
              <a:xfrm>
                <a:off x="5578" y="3515"/>
                <a:ext cx="230" cy="133"/>
              </a:xfrm>
              <a:custGeom>
                <a:avLst/>
                <a:gdLst>
                  <a:gd name="T0" fmla="*/ 0 w 922"/>
                  <a:gd name="T1" fmla="*/ 0 h 532"/>
                  <a:gd name="T2" fmla="*/ 0 w 922"/>
                  <a:gd name="T3" fmla="*/ 532 h 532"/>
                  <a:gd name="T4" fmla="*/ 922 w 922"/>
                  <a:gd name="T5" fmla="*/ 532 h 532"/>
                  <a:gd name="T6" fmla="*/ 921 w 922"/>
                  <a:gd name="T7" fmla="*/ 511 h 532"/>
                  <a:gd name="T8" fmla="*/ 912 w 922"/>
                  <a:gd name="T9" fmla="*/ 468 h 532"/>
                  <a:gd name="T10" fmla="*/ 892 w 922"/>
                  <a:gd name="T11" fmla="*/ 425 h 532"/>
                  <a:gd name="T12" fmla="*/ 864 w 922"/>
                  <a:gd name="T13" fmla="*/ 380 h 532"/>
                  <a:gd name="T14" fmla="*/ 828 w 922"/>
                  <a:gd name="T15" fmla="*/ 335 h 532"/>
                  <a:gd name="T16" fmla="*/ 784 w 922"/>
                  <a:gd name="T17" fmla="*/ 291 h 532"/>
                  <a:gd name="T18" fmla="*/ 732 w 922"/>
                  <a:gd name="T19" fmla="*/ 247 h 532"/>
                  <a:gd name="T20" fmla="*/ 674 w 922"/>
                  <a:gd name="T21" fmla="*/ 205 h 532"/>
                  <a:gd name="T22" fmla="*/ 611 w 922"/>
                  <a:gd name="T23" fmla="*/ 166 h 532"/>
                  <a:gd name="T24" fmla="*/ 541 w 922"/>
                  <a:gd name="T25" fmla="*/ 128 h 532"/>
                  <a:gd name="T26" fmla="*/ 468 w 922"/>
                  <a:gd name="T27" fmla="*/ 95 h 532"/>
                  <a:gd name="T28" fmla="*/ 389 w 922"/>
                  <a:gd name="T29" fmla="*/ 66 h 532"/>
                  <a:gd name="T30" fmla="*/ 308 w 922"/>
                  <a:gd name="T31" fmla="*/ 41 h 532"/>
                  <a:gd name="T32" fmla="*/ 222 w 922"/>
                  <a:gd name="T33" fmla="*/ 22 h 532"/>
                  <a:gd name="T34" fmla="*/ 135 w 922"/>
                  <a:gd name="T35" fmla="*/ 8 h 532"/>
                  <a:gd name="T36" fmla="*/ 46 w 922"/>
                  <a:gd name="T37" fmla="*/ 0 h 532"/>
                  <a:gd name="T38" fmla="*/ 0 w 922"/>
                  <a:gd name="T39"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2" h="532">
                    <a:moveTo>
                      <a:pt x="0" y="0"/>
                    </a:moveTo>
                    <a:lnTo>
                      <a:pt x="0" y="532"/>
                    </a:lnTo>
                    <a:lnTo>
                      <a:pt x="922" y="532"/>
                    </a:lnTo>
                    <a:lnTo>
                      <a:pt x="921" y="511"/>
                    </a:lnTo>
                    <a:lnTo>
                      <a:pt x="912" y="468"/>
                    </a:lnTo>
                    <a:lnTo>
                      <a:pt x="892" y="425"/>
                    </a:lnTo>
                    <a:lnTo>
                      <a:pt x="864" y="380"/>
                    </a:lnTo>
                    <a:lnTo>
                      <a:pt x="828" y="335"/>
                    </a:lnTo>
                    <a:lnTo>
                      <a:pt x="784" y="291"/>
                    </a:lnTo>
                    <a:lnTo>
                      <a:pt x="732" y="247"/>
                    </a:lnTo>
                    <a:lnTo>
                      <a:pt x="674" y="205"/>
                    </a:lnTo>
                    <a:lnTo>
                      <a:pt x="611" y="166"/>
                    </a:lnTo>
                    <a:lnTo>
                      <a:pt x="541" y="128"/>
                    </a:lnTo>
                    <a:lnTo>
                      <a:pt x="468" y="95"/>
                    </a:lnTo>
                    <a:lnTo>
                      <a:pt x="389" y="66"/>
                    </a:lnTo>
                    <a:lnTo>
                      <a:pt x="308" y="41"/>
                    </a:lnTo>
                    <a:lnTo>
                      <a:pt x="222" y="22"/>
                    </a:lnTo>
                    <a:lnTo>
                      <a:pt x="135" y="8"/>
                    </a:lnTo>
                    <a:lnTo>
                      <a:pt x="46" y="0"/>
                    </a:lnTo>
                    <a:lnTo>
                      <a:pt x="0" y="0"/>
                    </a:lnTo>
                    <a:close/>
                  </a:path>
                </a:pathLst>
              </a:custGeom>
              <a:solidFill>
                <a:srgbClr val="46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1" name="Freeform 80">
                <a:extLst>
                  <a:ext uri="{FF2B5EF4-FFF2-40B4-BE49-F238E27FC236}">
                    <a16:creationId xmlns:a16="http://schemas.microsoft.com/office/drawing/2014/main" id="{C9ECADDA-0AEB-4581-9A88-CF2ADC3C2769}"/>
                  </a:ext>
                </a:extLst>
              </p:cNvPr>
              <p:cNvSpPr>
                <a:spLocks/>
              </p:cNvSpPr>
              <p:nvPr/>
            </p:nvSpPr>
            <p:spPr bwMode="auto">
              <a:xfrm>
                <a:off x="5490" y="3518"/>
                <a:ext cx="88" cy="130"/>
              </a:xfrm>
              <a:custGeom>
                <a:avLst/>
                <a:gdLst>
                  <a:gd name="T0" fmla="*/ 173 w 349"/>
                  <a:gd name="T1" fmla="*/ 2 h 520"/>
                  <a:gd name="T2" fmla="*/ 169 w 349"/>
                  <a:gd name="T3" fmla="*/ 2 h 520"/>
                  <a:gd name="T4" fmla="*/ 165 w 349"/>
                  <a:gd name="T5" fmla="*/ 3 h 520"/>
                  <a:gd name="T6" fmla="*/ 123 w 349"/>
                  <a:gd name="T7" fmla="*/ 11 h 520"/>
                  <a:gd name="T8" fmla="*/ 40 w 349"/>
                  <a:gd name="T9" fmla="*/ 29 h 520"/>
                  <a:gd name="T10" fmla="*/ 0 w 349"/>
                  <a:gd name="T11" fmla="*/ 41 h 520"/>
                  <a:gd name="T12" fmla="*/ 349 w 349"/>
                  <a:gd name="T13" fmla="*/ 520 h 520"/>
                  <a:gd name="T14" fmla="*/ 349 w 349"/>
                  <a:gd name="T15" fmla="*/ 254 h 520"/>
                  <a:gd name="T16" fmla="*/ 192 w 349"/>
                  <a:gd name="T17" fmla="*/ 0 h 520"/>
                  <a:gd name="T18" fmla="*/ 183 w 349"/>
                  <a:gd name="T19" fmla="*/ 0 h 520"/>
                  <a:gd name="T20" fmla="*/ 173 w 349"/>
                  <a:gd name="T21" fmla="*/ 2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520">
                    <a:moveTo>
                      <a:pt x="173" y="2"/>
                    </a:moveTo>
                    <a:lnTo>
                      <a:pt x="169" y="2"/>
                    </a:lnTo>
                    <a:lnTo>
                      <a:pt x="165" y="3"/>
                    </a:lnTo>
                    <a:lnTo>
                      <a:pt x="123" y="11"/>
                    </a:lnTo>
                    <a:lnTo>
                      <a:pt x="40" y="29"/>
                    </a:lnTo>
                    <a:lnTo>
                      <a:pt x="0" y="41"/>
                    </a:lnTo>
                    <a:lnTo>
                      <a:pt x="349" y="520"/>
                    </a:lnTo>
                    <a:lnTo>
                      <a:pt x="349" y="254"/>
                    </a:lnTo>
                    <a:lnTo>
                      <a:pt x="192" y="0"/>
                    </a:lnTo>
                    <a:lnTo>
                      <a:pt x="183" y="0"/>
                    </a:lnTo>
                    <a:lnTo>
                      <a:pt x="173" y="2"/>
                    </a:lnTo>
                    <a:close/>
                  </a:path>
                </a:pathLst>
              </a:custGeom>
              <a:solidFill>
                <a:srgbClr val="3785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2" name="Freeform 81">
                <a:extLst>
                  <a:ext uri="{FF2B5EF4-FFF2-40B4-BE49-F238E27FC236}">
                    <a16:creationId xmlns:a16="http://schemas.microsoft.com/office/drawing/2014/main" id="{751361B0-24D0-4F28-870C-AC2A7C5F0AF3}"/>
                  </a:ext>
                </a:extLst>
              </p:cNvPr>
              <p:cNvSpPr>
                <a:spLocks/>
              </p:cNvSpPr>
              <p:nvPr/>
            </p:nvSpPr>
            <p:spPr bwMode="auto">
              <a:xfrm>
                <a:off x="5578" y="3518"/>
                <a:ext cx="87" cy="130"/>
              </a:xfrm>
              <a:custGeom>
                <a:avLst/>
                <a:gdLst>
                  <a:gd name="T0" fmla="*/ 176 w 350"/>
                  <a:gd name="T1" fmla="*/ 2 h 520"/>
                  <a:gd name="T2" fmla="*/ 180 w 350"/>
                  <a:gd name="T3" fmla="*/ 2 h 520"/>
                  <a:gd name="T4" fmla="*/ 184 w 350"/>
                  <a:gd name="T5" fmla="*/ 3 h 520"/>
                  <a:gd name="T6" fmla="*/ 226 w 350"/>
                  <a:gd name="T7" fmla="*/ 11 h 520"/>
                  <a:gd name="T8" fmla="*/ 309 w 350"/>
                  <a:gd name="T9" fmla="*/ 29 h 520"/>
                  <a:gd name="T10" fmla="*/ 350 w 350"/>
                  <a:gd name="T11" fmla="*/ 41 h 520"/>
                  <a:gd name="T12" fmla="*/ 0 w 350"/>
                  <a:gd name="T13" fmla="*/ 520 h 520"/>
                  <a:gd name="T14" fmla="*/ 0 w 350"/>
                  <a:gd name="T15" fmla="*/ 254 h 520"/>
                  <a:gd name="T16" fmla="*/ 157 w 350"/>
                  <a:gd name="T17" fmla="*/ 0 h 520"/>
                  <a:gd name="T18" fmla="*/ 167 w 350"/>
                  <a:gd name="T19" fmla="*/ 0 h 520"/>
                  <a:gd name="T20" fmla="*/ 176 w 350"/>
                  <a:gd name="T21" fmla="*/ 2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520">
                    <a:moveTo>
                      <a:pt x="176" y="2"/>
                    </a:moveTo>
                    <a:lnTo>
                      <a:pt x="180" y="2"/>
                    </a:lnTo>
                    <a:lnTo>
                      <a:pt x="184" y="3"/>
                    </a:lnTo>
                    <a:lnTo>
                      <a:pt x="226" y="11"/>
                    </a:lnTo>
                    <a:lnTo>
                      <a:pt x="309" y="29"/>
                    </a:lnTo>
                    <a:lnTo>
                      <a:pt x="350" y="41"/>
                    </a:lnTo>
                    <a:lnTo>
                      <a:pt x="0" y="520"/>
                    </a:lnTo>
                    <a:lnTo>
                      <a:pt x="0" y="254"/>
                    </a:lnTo>
                    <a:lnTo>
                      <a:pt x="157" y="0"/>
                    </a:lnTo>
                    <a:lnTo>
                      <a:pt x="167" y="0"/>
                    </a:lnTo>
                    <a:lnTo>
                      <a:pt x="176" y="2"/>
                    </a:lnTo>
                    <a:close/>
                  </a:path>
                </a:pathLst>
              </a:custGeom>
              <a:solidFill>
                <a:srgbClr val="3785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3" name="Freeform 82">
                <a:extLst>
                  <a:ext uri="{FF2B5EF4-FFF2-40B4-BE49-F238E27FC236}">
                    <a16:creationId xmlns:a16="http://schemas.microsoft.com/office/drawing/2014/main" id="{B5FB5255-8CE5-4526-98FD-3AEA358CE4D0}"/>
                  </a:ext>
                </a:extLst>
              </p:cNvPr>
              <p:cNvSpPr>
                <a:spLocks/>
              </p:cNvSpPr>
              <p:nvPr/>
            </p:nvSpPr>
            <p:spPr bwMode="auto">
              <a:xfrm>
                <a:off x="5320" y="2917"/>
                <a:ext cx="515" cy="665"/>
              </a:xfrm>
              <a:custGeom>
                <a:avLst/>
                <a:gdLst>
                  <a:gd name="T0" fmla="*/ 942 w 2060"/>
                  <a:gd name="T1" fmla="*/ 1 h 2658"/>
                  <a:gd name="T2" fmla="*/ 643 w 2060"/>
                  <a:gd name="T3" fmla="*/ 47 h 2658"/>
                  <a:gd name="T4" fmla="*/ 410 w 2060"/>
                  <a:gd name="T5" fmla="*/ 147 h 2658"/>
                  <a:gd name="T6" fmla="*/ 240 w 2060"/>
                  <a:gd name="T7" fmla="*/ 297 h 2658"/>
                  <a:gd name="T8" fmla="*/ 121 w 2060"/>
                  <a:gd name="T9" fmla="*/ 487 h 2658"/>
                  <a:gd name="T10" fmla="*/ 47 w 2060"/>
                  <a:gd name="T11" fmla="*/ 715 h 2658"/>
                  <a:gd name="T12" fmla="*/ 10 w 2060"/>
                  <a:gd name="T13" fmla="*/ 971 h 2658"/>
                  <a:gd name="T14" fmla="*/ 0 w 2060"/>
                  <a:gd name="T15" fmla="*/ 1321 h 2658"/>
                  <a:gd name="T16" fmla="*/ 12 w 2060"/>
                  <a:gd name="T17" fmla="*/ 1543 h 2658"/>
                  <a:gd name="T18" fmla="*/ 67 w 2060"/>
                  <a:gd name="T19" fmla="*/ 1813 h 2658"/>
                  <a:gd name="T20" fmla="*/ 161 w 2060"/>
                  <a:gd name="T21" fmla="*/ 2046 h 2658"/>
                  <a:gd name="T22" fmla="*/ 282 w 2060"/>
                  <a:gd name="T23" fmla="*/ 2241 h 2658"/>
                  <a:gd name="T24" fmla="*/ 444 w 2060"/>
                  <a:gd name="T25" fmla="*/ 2433 h 2658"/>
                  <a:gd name="T26" fmla="*/ 700 w 2060"/>
                  <a:gd name="T27" fmla="*/ 2645 h 2658"/>
                  <a:gd name="T28" fmla="*/ 697 w 2060"/>
                  <a:gd name="T29" fmla="*/ 2624 h 2658"/>
                  <a:gd name="T30" fmla="*/ 539 w 2060"/>
                  <a:gd name="T31" fmla="*/ 2324 h 2658"/>
                  <a:gd name="T32" fmla="*/ 443 w 2060"/>
                  <a:gd name="T33" fmla="*/ 2070 h 2658"/>
                  <a:gd name="T34" fmla="*/ 369 w 2060"/>
                  <a:gd name="T35" fmla="*/ 1768 h 2658"/>
                  <a:gd name="T36" fmla="*/ 344 w 2060"/>
                  <a:gd name="T37" fmla="*/ 1432 h 2658"/>
                  <a:gd name="T38" fmla="*/ 364 w 2060"/>
                  <a:gd name="T39" fmla="*/ 1211 h 2658"/>
                  <a:gd name="T40" fmla="*/ 404 w 2060"/>
                  <a:gd name="T41" fmla="*/ 1031 h 2658"/>
                  <a:gd name="T42" fmla="*/ 471 w 2060"/>
                  <a:gd name="T43" fmla="*/ 851 h 2658"/>
                  <a:gd name="T44" fmla="*/ 565 w 2060"/>
                  <a:gd name="T45" fmla="*/ 672 h 2658"/>
                  <a:gd name="T46" fmla="*/ 579 w 2060"/>
                  <a:gd name="T47" fmla="*/ 652 h 2658"/>
                  <a:gd name="T48" fmla="*/ 490 w 2060"/>
                  <a:gd name="T49" fmla="*/ 902 h 2658"/>
                  <a:gd name="T50" fmla="*/ 482 w 2060"/>
                  <a:gd name="T51" fmla="*/ 1000 h 2658"/>
                  <a:gd name="T52" fmla="*/ 678 w 2060"/>
                  <a:gd name="T53" fmla="*/ 965 h 2658"/>
                  <a:gd name="T54" fmla="*/ 1030 w 2060"/>
                  <a:gd name="T55" fmla="*/ 949 h 2658"/>
                  <a:gd name="T56" fmla="*/ 1383 w 2060"/>
                  <a:gd name="T57" fmla="*/ 965 h 2658"/>
                  <a:gd name="T58" fmla="*/ 1578 w 2060"/>
                  <a:gd name="T59" fmla="*/ 1000 h 2658"/>
                  <a:gd name="T60" fmla="*/ 1571 w 2060"/>
                  <a:gd name="T61" fmla="*/ 902 h 2658"/>
                  <a:gd name="T62" fmla="*/ 1482 w 2060"/>
                  <a:gd name="T63" fmla="*/ 652 h 2658"/>
                  <a:gd name="T64" fmla="*/ 1496 w 2060"/>
                  <a:gd name="T65" fmla="*/ 672 h 2658"/>
                  <a:gd name="T66" fmla="*/ 1590 w 2060"/>
                  <a:gd name="T67" fmla="*/ 851 h 2658"/>
                  <a:gd name="T68" fmla="*/ 1656 w 2060"/>
                  <a:gd name="T69" fmla="*/ 1031 h 2658"/>
                  <a:gd name="T70" fmla="*/ 1697 w 2060"/>
                  <a:gd name="T71" fmla="*/ 1211 h 2658"/>
                  <a:gd name="T72" fmla="*/ 1717 w 2060"/>
                  <a:gd name="T73" fmla="*/ 1432 h 2658"/>
                  <a:gd name="T74" fmla="*/ 1691 w 2060"/>
                  <a:gd name="T75" fmla="*/ 1768 h 2658"/>
                  <a:gd name="T76" fmla="*/ 1617 w 2060"/>
                  <a:gd name="T77" fmla="*/ 2070 h 2658"/>
                  <a:gd name="T78" fmla="*/ 1520 w 2060"/>
                  <a:gd name="T79" fmla="*/ 2324 h 2658"/>
                  <a:gd name="T80" fmla="*/ 1364 w 2060"/>
                  <a:gd name="T81" fmla="*/ 2624 h 2658"/>
                  <a:gd name="T82" fmla="*/ 1360 w 2060"/>
                  <a:gd name="T83" fmla="*/ 2645 h 2658"/>
                  <a:gd name="T84" fmla="*/ 1617 w 2060"/>
                  <a:gd name="T85" fmla="*/ 2433 h 2658"/>
                  <a:gd name="T86" fmla="*/ 1778 w 2060"/>
                  <a:gd name="T87" fmla="*/ 2241 h 2658"/>
                  <a:gd name="T88" fmla="*/ 1899 w 2060"/>
                  <a:gd name="T89" fmla="*/ 2046 h 2658"/>
                  <a:gd name="T90" fmla="*/ 1993 w 2060"/>
                  <a:gd name="T91" fmla="*/ 1813 h 2658"/>
                  <a:gd name="T92" fmla="*/ 2048 w 2060"/>
                  <a:gd name="T93" fmla="*/ 1543 h 2658"/>
                  <a:gd name="T94" fmla="*/ 2060 w 2060"/>
                  <a:gd name="T95" fmla="*/ 1321 h 2658"/>
                  <a:gd name="T96" fmla="*/ 2051 w 2060"/>
                  <a:gd name="T97" fmla="*/ 971 h 2658"/>
                  <a:gd name="T98" fmla="*/ 2014 w 2060"/>
                  <a:gd name="T99" fmla="*/ 715 h 2658"/>
                  <a:gd name="T100" fmla="*/ 1940 w 2060"/>
                  <a:gd name="T101" fmla="*/ 487 h 2658"/>
                  <a:gd name="T102" fmla="*/ 1821 w 2060"/>
                  <a:gd name="T103" fmla="*/ 297 h 2658"/>
                  <a:gd name="T104" fmla="*/ 1649 w 2060"/>
                  <a:gd name="T105" fmla="*/ 147 h 2658"/>
                  <a:gd name="T106" fmla="*/ 1418 w 2060"/>
                  <a:gd name="T107" fmla="*/ 47 h 2658"/>
                  <a:gd name="T108" fmla="*/ 1118 w 2060"/>
                  <a:gd name="T109" fmla="*/ 1 h 2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60" h="2658">
                    <a:moveTo>
                      <a:pt x="1030" y="0"/>
                    </a:moveTo>
                    <a:lnTo>
                      <a:pt x="942" y="1"/>
                    </a:lnTo>
                    <a:lnTo>
                      <a:pt x="783" y="17"/>
                    </a:lnTo>
                    <a:lnTo>
                      <a:pt x="643" y="47"/>
                    </a:lnTo>
                    <a:lnTo>
                      <a:pt x="518" y="90"/>
                    </a:lnTo>
                    <a:lnTo>
                      <a:pt x="410" y="147"/>
                    </a:lnTo>
                    <a:lnTo>
                      <a:pt x="318" y="216"/>
                    </a:lnTo>
                    <a:lnTo>
                      <a:pt x="240" y="297"/>
                    </a:lnTo>
                    <a:lnTo>
                      <a:pt x="174" y="387"/>
                    </a:lnTo>
                    <a:lnTo>
                      <a:pt x="121" y="487"/>
                    </a:lnTo>
                    <a:lnTo>
                      <a:pt x="78" y="597"/>
                    </a:lnTo>
                    <a:lnTo>
                      <a:pt x="47" y="715"/>
                    </a:lnTo>
                    <a:lnTo>
                      <a:pt x="24" y="839"/>
                    </a:lnTo>
                    <a:lnTo>
                      <a:pt x="10" y="971"/>
                    </a:lnTo>
                    <a:lnTo>
                      <a:pt x="1" y="1107"/>
                    </a:lnTo>
                    <a:lnTo>
                      <a:pt x="0" y="1321"/>
                    </a:lnTo>
                    <a:lnTo>
                      <a:pt x="6" y="1470"/>
                    </a:lnTo>
                    <a:lnTo>
                      <a:pt x="12" y="1543"/>
                    </a:lnTo>
                    <a:lnTo>
                      <a:pt x="33" y="1683"/>
                    </a:lnTo>
                    <a:lnTo>
                      <a:pt x="67" y="1813"/>
                    </a:lnTo>
                    <a:lnTo>
                      <a:pt x="110" y="1935"/>
                    </a:lnTo>
                    <a:lnTo>
                      <a:pt x="161" y="2046"/>
                    </a:lnTo>
                    <a:lnTo>
                      <a:pt x="219" y="2148"/>
                    </a:lnTo>
                    <a:lnTo>
                      <a:pt x="282" y="2241"/>
                    </a:lnTo>
                    <a:lnTo>
                      <a:pt x="346" y="2324"/>
                    </a:lnTo>
                    <a:lnTo>
                      <a:pt x="444" y="2433"/>
                    </a:lnTo>
                    <a:lnTo>
                      <a:pt x="564" y="2544"/>
                    </a:lnTo>
                    <a:lnTo>
                      <a:pt x="700" y="2645"/>
                    </a:lnTo>
                    <a:lnTo>
                      <a:pt x="721" y="2658"/>
                    </a:lnTo>
                    <a:lnTo>
                      <a:pt x="697" y="2624"/>
                    </a:lnTo>
                    <a:lnTo>
                      <a:pt x="589" y="2429"/>
                    </a:lnTo>
                    <a:lnTo>
                      <a:pt x="539" y="2324"/>
                    </a:lnTo>
                    <a:lnTo>
                      <a:pt x="490" y="2204"/>
                    </a:lnTo>
                    <a:lnTo>
                      <a:pt x="443" y="2070"/>
                    </a:lnTo>
                    <a:lnTo>
                      <a:pt x="402" y="1924"/>
                    </a:lnTo>
                    <a:lnTo>
                      <a:pt x="369" y="1768"/>
                    </a:lnTo>
                    <a:lnTo>
                      <a:pt x="349" y="1603"/>
                    </a:lnTo>
                    <a:lnTo>
                      <a:pt x="344" y="1432"/>
                    </a:lnTo>
                    <a:lnTo>
                      <a:pt x="352" y="1300"/>
                    </a:lnTo>
                    <a:lnTo>
                      <a:pt x="364" y="1211"/>
                    </a:lnTo>
                    <a:lnTo>
                      <a:pt x="381" y="1121"/>
                    </a:lnTo>
                    <a:lnTo>
                      <a:pt x="404" y="1031"/>
                    </a:lnTo>
                    <a:lnTo>
                      <a:pt x="434" y="942"/>
                    </a:lnTo>
                    <a:lnTo>
                      <a:pt x="471" y="851"/>
                    </a:lnTo>
                    <a:lnTo>
                      <a:pt x="514" y="761"/>
                    </a:lnTo>
                    <a:lnTo>
                      <a:pt x="565" y="672"/>
                    </a:lnTo>
                    <a:lnTo>
                      <a:pt x="593" y="626"/>
                    </a:lnTo>
                    <a:lnTo>
                      <a:pt x="579" y="652"/>
                    </a:lnTo>
                    <a:lnTo>
                      <a:pt x="514" y="806"/>
                    </a:lnTo>
                    <a:lnTo>
                      <a:pt x="490" y="902"/>
                    </a:lnTo>
                    <a:lnTo>
                      <a:pt x="481" y="967"/>
                    </a:lnTo>
                    <a:lnTo>
                      <a:pt x="482" y="1000"/>
                    </a:lnTo>
                    <a:lnTo>
                      <a:pt x="501" y="993"/>
                    </a:lnTo>
                    <a:lnTo>
                      <a:pt x="678" y="965"/>
                    </a:lnTo>
                    <a:lnTo>
                      <a:pt x="888" y="950"/>
                    </a:lnTo>
                    <a:lnTo>
                      <a:pt x="1030" y="949"/>
                    </a:lnTo>
                    <a:lnTo>
                      <a:pt x="1172" y="950"/>
                    </a:lnTo>
                    <a:lnTo>
                      <a:pt x="1383" y="965"/>
                    </a:lnTo>
                    <a:lnTo>
                      <a:pt x="1559" y="993"/>
                    </a:lnTo>
                    <a:lnTo>
                      <a:pt x="1578" y="1000"/>
                    </a:lnTo>
                    <a:lnTo>
                      <a:pt x="1578" y="967"/>
                    </a:lnTo>
                    <a:lnTo>
                      <a:pt x="1571" y="902"/>
                    </a:lnTo>
                    <a:lnTo>
                      <a:pt x="1546" y="806"/>
                    </a:lnTo>
                    <a:lnTo>
                      <a:pt x="1482" y="652"/>
                    </a:lnTo>
                    <a:lnTo>
                      <a:pt x="1467" y="626"/>
                    </a:lnTo>
                    <a:lnTo>
                      <a:pt x="1496" y="672"/>
                    </a:lnTo>
                    <a:lnTo>
                      <a:pt x="1546" y="761"/>
                    </a:lnTo>
                    <a:lnTo>
                      <a:pt x="1590" y="851"/>
                    </a:lnTo>
                    <a:lnTo>
                      <a:pt x="1626" y="942"/>
                    </a:lnTo>
                    <a:lnTo>
                      <a:pt x="1656" y="1031"/>
                    </a:lnTo>
                    <a:lnTo>
                      <a:pt x="1679" y="1121"/>
                    </a:lnTo>
                    <a:lnTo>
                      <a:pt x="1697" y="1211"/>
                    </a:lnTo>
                    <a:lnTo>
                      <a:pt x="1709" y="1300"/>
                    </a:lnTo>
                    <a:lnTo>
                      <a:pt x="1717" y="1432"/>
                    </a:lnTo>
                    <a:lnTo>
                      <a:pt x="1712" y="1603"/>
                    </a:lnTo>
                    <a:lnTo>
                      <a:pt x="1691" y="1768"/>
                    </a:lnTo>
                    <a:lnTo>
                      <a:pt x="1659" y="1924"/>
                    </a:lnTo>
                    <a:lnTo>
                      <a:pt x="1617" y="2070"/>
                    </a:lnTo>
                    <a:lnTo>
                      <a:pt x="1570" y="2204"/>
                    </a:lnTo>
                    <a:lnTo>
                      <a:pt x="1520" y="2324"/>
                    </a:lnTo>
                    <a:lnTo>
                      <a:pt x="1471" y="2429"/>
                    </a:lnTo>
                    <a:lnTo>
                      <a:pt x="1364" y="2624"/>
                    </a:lnTo>
                    <a:lnTo>
                      <a:pt x="1340" y="2658"/>
                    </a:lnTo>
                    <a:lnTo>
                      <a:pt x="1360" y="2645"/>
                    </a:lnTo>
                    <a:lnTo>
                      <a:pt x="1496" y="2544"/>
                    </a:lnTo>
                    <a:lnTo>
                      <a:pt x="1617" y="2433"/>
                    </a:lnTo>
                    <a:lnTo>
                      <a:pt x="1714" y="2324"/>
                    </a:lnTo>
                    <a:lnTo>
                      <a:pt x="1778" y="2241"/>
                    </a:lnTo>
                    <a:lnTo>
                      <a:pt x="1841" y="2148"/>
                    </a:lnTo>
                    <a:lnTo>
                      <a:pt x="1899" y="2046"/>
                    </a:lnTo>
                    <a:lnTo>
                      <a:pt x="1950" y="1935"/>
                    </a:lnTo>
                    <a:lnTo>
                      <a:pt x="1993" y="1813"/>
                    </a:lnTo>
                    <a:lnTo>
                      <a:pt x="2028" y="1683"/>
                    </a:lnTo>
                    <a:lnTo>
                      <a:pt x="2048" y="1543"/>
                    </a:lnTo>
                    <a:lnTo>
                      <a:pt x="2053" y="1470"/>
                    </a:lnTo>
                    <a:lnTo>
                      <a:pt x="2060" y="1321"/>
                    </a:lnTo>
                    <a:lnTo>
                      <a:pt x="2059" y="1107"/>
                    </a:lnTo>
                    <a:lnTo>
                      <a:pt x="2051" y="971"/>
                    </a:lnTo>
                    <a:lnTo>
                      <a:pt x="2036" y="839"/>
                    </a:lnTo>
                    <a:lnTo>
                      <a:pt x="2014" y="715"/>
                    </a:lnTo>
                    <a:lnTo>
                      <a:pt x="1981" y="597"/>
                    </a:lnTo>
                    <a:lnTo>
                      <a:pt x="1940" y="487"/>
                    </a:lnTo>
                    <a:lnTo>
                      <a:pt x="1886" y="387"/>
                    </a:lnTo>
                    <a:lnTo>
                      <a:pt x="1821" y="297"/>
                    </a:lnTo>
                    <a:lnTo>
                      <a:pt x="1742" y="216"/>
                    </a:lnTo>
                    <a:lnTo>
                      <a:pt x="1649" y="147"/>
                    </a:lnTo>
                    <a:lnTo>
                      <a:pt x="1542" y="90"/>
                    </a:lnTo>
                    <a:lnTo>
                      <a:pt x="1418" y="47"/>
                    </a:lnTo>
                    <a:lnTo>
                      <a:pt x="1277" y="17"/>
                    </a:lnTo>
                    <a:lnTo>
                      <a:pt x="1118" y="1"/>
                    </a:lnTo>
                    <a:lnTo>
                      <a:pt x="1030"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4" name="Freeform 83">
                <a:extLst>
                  <a:ext uri="{FF2B5EF4-FFF2-40B4-BE49-F238E27FC236}">
                    <a16:creationId xmlns:a16="http://schemas.microsoft.com/office/drawing/2014/main" id="{34A1F490-0344-4DF6-AF79-732D22D24EB2}"/>
                  </a:ext>
                </a:extLst>
              </p:cNvPr>
              <p:cNvSpPr>
                <a:spLocks/>
              </p:cNvSpPr>
              <p:nvPr/>
            </p:nvSpPr>
            <p:spPr bwMode="auto">
              <a:xfrm>
                <a:off x="5525" y="3511"/>
                <a:ext cx="105" cy="96"/>
              </a:xfrm>
              <a:custGeom>
                <a:avLst/>
                <a:gdLst>
                  <a:gd name="T0" fmla="*/ 0 w 421"/>
                  <a:gd name="T1" fmla="*/ 36 h 385"/>
                  <a:gd name="T2" fmla="*/ 210 w 421"/>
                  <a:gd name="T3" fmla="*/ 385 h 385"/>
                  <a:gd name="T4" fmla="*/ 421 w 421"/>
                  <a:gd name="T5" fmla="*/ 36 h 385"/>
                  <a:gd name="T6" fmla="*/ 414 w 421"/>
                  <a:gd name="T7" fmla="*/ 33 h 385"/>
                  <a:gd name="T8" fmla="*/ 343 w 421"/>
                  <a:gd name="T9" fmla="*/ 14 h 385"/>
                  <a:gd name="T10" fmla="*/ 256 w 421"/>
                  <a:gd name="T11" fmla="*/ 2 h 385"/>
                  <a:gd name="T12" fmla="*/ 187 w 421"/>
                  <a:gd name="T13" fmla="*/ 0 h 385"/>
                  <a:gd name="T14" fmla="*/ 114 w 421"/>
                  <a:gd name="T15" fmla="*/ 5 h 385"/>
                  <a:gd name="T16" fmla="*/ 37 w 421"/>
                  <a:gd name="T17" fmla="*/ 22 h 385"/>
                  <a:gd name="T18" fmla="*/ 0 w 421"/>
                  <a:gd name="T19" fmla="*/ 3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1" h="385">
                    <a:moveTo>
                      <a:pt x="0" y="36"/>
                    </a:moveTo>
                    <a:lnTo>
                      <a:pt x="210" y="385"/>
                    </a:lnTo>
                    <a:lnTo>
                      <a:pt x="421" y="36"/>
                    </a:lnTo>
                    <a:lnTo>
                      <a:pt x="414" y="33"/>
                    </a:lnTo>
                    <a:lnTo>
                      <a:pt x="343" y="14"/>
                    </a:lnTo>
                    <a:lnTo>
                      <a:pt x="256" y="2"/>
                    </a:lnTo>
                    <a:lnTo>
                      <a:pt x="187" y="0"/>
                    </a:lnTo>
                    <a:lnTo>
                      <a:pt x="114" y="5"/>
                    </a:lnTo>
                    <a:lnTo>
                      <a:pt x="37" y="22"/>
                    </a:lnTo>
                    <a:lnTo>
                      <a:pt x="0" y="36"/>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89" name="모서리가 둥근 직사각형 94">
              <a:extLst>
                <a:ext uri="{FF2B5EF4-FFF2-40B4-BE49-F238E27FC236}">
                  <a16:creationId xmlns:a16="http://schemas.microsoft.com/office/drawing/2014/main" id="{0D3052E3-BDE6-42E2-B85B-B4B7622ED4EE}"/>
                </a:ext>
              </a:extLst>
            </p:cNvPr>
            <p:cNvSpPr/>
            <p:nvPr/>
          </p:nvSpPr>
          <p:spPr>
            <a:xfrm>
              <a:off x="10688475" y="2473907"/>
              <a:ext cx="796042" cy="327762"/>
            </a:xfrm>
            <a:prstGeom prst="roundRect">
              <a:avLst>
                <a:gd name="adj" fmla="val 50000"/>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500" dirty="0">
                  <a:solidFill>
                    <a:prstClr val="white"/>
                  </a:solidFill>
                  <a:latin typeface="하나 CM" panose="02020603020101020101" pitchFamily="18" charset="-127"/>
                  <a:ea typeface="하나 CM" panose="02020603020101020101" pitchFamily="18" charset="-127"/>
                </a:rPr>
                <a:t>상담사</a:t>
              </a:r>
              <a:endParaRPr lang="en-US" altLang="ko-KR" sz="1500" dirty="0">
                <a:solidFill>
                  <a:prstClr val="white"/>
                </a:solidFill>
                <a:latin typeface="하나 CM" panose="02020603020101020101" pitchFamily="18" charset="-127"/>
                <a:ea typeface="하나 CM" panose="02020603020101020101" pitchFamily="18" charset="-127"/>
              </a:endParaRPr>
            </a:p>
          </p:txBody>
        </p:sp>
      </p:grpSp>
      <p:grpSp>
        <p:nvGrpSpPr>
          <p:cNvPr id="10" name="그룹 9">
            <a:extLst>
              <a:ext uri="{FF2B5EF4-FFF2-40B4-BE49-F238E27FC236}">
                <a16:creationId xmlns:a16="http://schemas.microsoft.com/office/drawing/2014/main" id="{74C4771C-CB79-4BEC-A506-4779DFB34C88}"/>
              </a:ext>
            </a:extLst>
          </p:cNvPr>
          <p:cNvGrpSpPr/>
          <p:nvPr/>
        </p:nvGrpSpPr>
        <p:grpSpPr>
          <a:xfrm>
            <a:off x="9569151" y="4242589"/>
            <a:ext cx="914400" cy="1332535"/>
            <a:chOff x="9444632" y="4880814"/>
            <a:chExt cx="914400" cy="1332535"/>
          </a:xfrm>
        </p:grpSpPr>
        <p:pic>
          <p:nvPicPr>
            <p:cNvPr id="7" name="그래픽 6" descr="은행">
              <a:extLst>
                <a:ext uri="{FF2B5EF4-FFF2-40B4-BE49-F238E27FC236}">
                  <a16:creationId xmlns:a16="http://schemas.microsoft.com/office/drawing/2014/main" id="{0104D748-823C-49B6-B760-E994410289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44632" y="4880814"/>
              <a:ext cx="914400" cy="914400"/>
            </a:xfrm>
            <a:prstGeom prst="rect">
              <a:avLst/>
            </a:prstGeom>
          </p:spPr>
        </p:pic>
        <p:sp>
          <p:nvSpPr>
            <p:cNvPr id="9" name="모서리가 둥근 직사각형 94">
              <a:extLst>
                <a:ext uri="{FF2B5EF4-FFF2-40B4-BE49-F238E27FC236}">
                  <a16:creationId xmlns:a16="http://schemas.microsoft.com/office/drawing/2014/main" id="{79E59B4B-F0C1-49D8-BF5A-E3502479C4B7}"/>
                </a:ext>
              </a:extLst>
            </p:cNvPr>
            <p:cNvSpPr/>
            <p:nvPr/>
          </p:nvSpPr>
          <p:spPr>
            <a:xfrm>
              <a:off x="9503811" y="5885587"/>
              <a:ext cx="796042" cy="327762"/>
            </a:xfrm>
            <a:prstGeom prst="roundRect">
              <a:avLst>
                <a:gd name="adj" fmla="val 50000"/>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500" dirty="0">
                  <a:solidFill>
                    <a:prstClr val="white"/>
                  </a:solidFill>
                  <a:latin typeface="하나 CM" panose="02020603020101020101" pitchFamily="18" charset="-127"/>
                  <a:ea typeface="하나 CM" panose="02020603020101020101" pitchFamily="18" charset="-127"/>
                </a:rPr>
                <a:t>은행</a:t>
              </a:r>
              <a:endParaRPr lang="en-US" altLang="ko-KR" sz="1500" dirty="0">
                <a:solidFill>
                  <a:prstClr val="white"/>
                </a:solidFill>
                <a:latin typeface="하나 CM" panose="02020603020101020101" pitchFamily="18" charset="-127"/>
                <a:ea typeface="하나 CM" panose="02020603020101020101" pitchFamily="18" charset="-127"/>
              </a:endParaRPr>
            </a:p>
          </p:txBody>
        </p:sp>
      </p:grpSp>
      <p:sp>
        <p:nvSpPr>
          <p:cNvPr id="3" name="슬라이드 번호 개체 틀 2">
            <a:extLst>
              <a:ext uri="{FF2B5EF4-FFF2-40B4-BE49-F238E27FC236}">
                <a16:creationId xmlns:a16="http://schemas.microsoft.com/office/drawing/2014/main" id="{3DEFEC72-6F02-4B2F-B7F9-4E725CB301FD}"/>
              </a:ext>
            </a:extLst>
          </p:cNvPr>
          <p:cNvSpPr>
            <a:spLocks noGrp="1"/>
          </p:cNvSpPr>
          <p:nvPr>
            <p:ph type="sldNum" sz="quarter" idx="12"/>
          </p:nvPr>
        </p:nvSpPr>
        <p:spPr>
          <a:xfrm>
            <a:off x="9448800" y="6481019"/>
            <a:ext cx="2743200" cy="365125"/>
          </a:xfrm>
        </p:spPr>
        <p:txBody>
          <a:bodyPr/>
          <a:lstStyle/>
          <a:p>
            <a:fld id="{339B9C72-21D5-4AB9-87FA-CC4C72A0D342}" type="slidenum">
              <a:rPr lang="ko-KR" altLang="en-US" smtClean="0">
                <a:solidFill>
                  <a:prstClr val="black">
                    <a:tint val="75000"/>
                  </a:prstClr>
                </a:solidFill>
              </a:rPr>
              <a:pPr/>
              <a:t>14</a:t>
            </a:fld>
            <a:endParaRPr lang="ko-KR" altLang="en-US">
              <a:solidFill>
                <a:prstClr val="black">
                  <a:tint val="75000"/>
                </a:prstClr>
              </a:solidFill>
            </a:endParaRPr>
          </a:p>
        </p:txBody>
      </p:sp>
    </p:spTree>
    <p:extLst>
      <p:ext uri="{BB962C8B-B14F-4D97-AF65-F5344CB8AC3E}">
        <p14:creationId xmlns:p14="http://schemas.microsoft.com/office/powerpoint/2010/main" val="312321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par>
                                <p:cTn id="20" presetID="53" presetClass="entr" presetSubtype="16" fill="hold" nodeType="withEffect">
                                  <p:stCondLst>
                                    <p:cond delay="0"/>
                                  </p:stCondLst>
                                  <p:childTnLst>
                                    <p:set>
                                      <p:cBhvr>
                                        <p:cTn id="21" dur="1" fill="hold">
                                          <p:stCondLst>
                                            <p:cond delay="0"/>
                                          </p:stCondLst>
                                        </p:cTn>
                                        <p:tgtEl>
                                          <p:spTgt spid="54"/>
                                        </p:tgtEl>
                                        <p:attrNameLst>
                                          <p:attrName>style.visibility</p:attrName>
                                        </p:attrNameLst>
                                      </p:cBhvr>
                                      <p:to>
                                        <p:strVal val="visible"/>
                                      </p:to>
                                    </p:set>
                                    <p:anim calcmode="lin" valueType="num">
                                      <p:cBhvr>
                                        <p:cTn id="22" dur="500" fill="hold"/>
                                        <p:tgtEl>
                                          <p:spTgt spid="54"/>
                                        </p:tgtEl>
                                        <p:attrNameLst>
                                          <p:attrName>ppt_w</p:attrName>
                                        </p:attrNameLst>
                                      </p:cBhvr>
                                      <p:tavLst>
                                        <p:tav tm="0">
                                          <p:val>
                                            <p:fltVal val="0"/>
                                          </p:val>
                                        </p:tav>
                                        <p:tav tm="100000">
                                          <p:val>
                                            <p:strVal val="#ppt_w"/>
                                          </p:val>
                                        </p:tav>
                                      </p:tavLst>
                                    </p:anim>
                                    <p:anim calcmode="lin" valueType="num">
                                      <p:cBhvr>
                                        <p:cTn id="23" dur="500" fill="hold"/>
                                        <p:tgtEl>
                                          <p:spTgt spid="54"/>
                                        </p:tgtEl>
                                        <p:attrNameLst>
                                          <p:attrName>ppt_h</p:attrName>
                                        </p:attrNameLst>
                                      </p:cBhvr>
                                      <p:tavLst>
                                        <p:tav tm="0">
                                          <p:val>
                                            <p:fltVal val="0"/>
                                          </p:val>
                                        </p:tav>
                                        <p:tav tm="100000">
                                          <p:val>
                                            <p:strVal val="#ppt_h"/>
                                          </p:val>
                                        </p:tav>
                                      </p:tavLst>
                                    </p:anim>
                                    <p:animEffect transition="in" filter="fade">
                                      <p:cBhvr>
                                        <p:cTn id="24" dur="500"/>
                                        <p:tgtEl>
                                          <p:spTgt spid="54"/>
                                        </p:tgtEl>
                                      </p:cBhvr>
                                    </p:animEffect>
                                  </p:childTnLst>
                                </p:cTn>
                              </p:par>
                              <p:par>
                                <p:cTn id="25" presetID="53" presetClass="entr" presetSubtype="16" fill="hold" nodeType="withEffect">
                                  <p:stCondLst>
                                    <p:cond delay="0"/>
                                  </p:stCondLst>
                                  <p:childTnLst>
                                    <p:set>
                                      <p:cBhvr>
                                        <p:cTn id="26" dur="1" fill="hold">
                                          <p:stCondLst>
                                            <p:cond delay="0"/>
                                          </p:stCondLst>
                                        </p:cTn>
                                        <p:tgtEl>
                                          <p:spTgt spid="87"/>
                                        </p:tgtEl>
                                        <p:attrNameLst>
                                          <p:attrName>style.visibility</p:attrName>
                                        </p:attrNameLst>
                                      </p:cBhvr>
                                      <p:to>
                                        <p:strVal val="visible"/>
                                      </p:to>
                                    </p:set>
                                    <p:anim calcmode="lin" valueType="num">
                                      <p:cBhvr>
                                        <p:cTn id="27" dur="500" fill="hold"/>
                                        <p:tgtEl>
                                          <p:spTgt spid="87"/>
                                        </p:tgtEl>
                                        <p:attrNameLst>
                                          <p:attrName>ppt_w</p:attrName>
                                        </p:attrNameLst>
                                      </p:cBhvr>
                                      <p:tavLst>
                                        <p:tav tm="0">
                                          <p:val>
                                            <p:fltVal val="0"/>
                                          </p:val>
                                        </p:tav>
                                        <p:tav tm="100000">
                                          <p:val>
                                            <p:strVal val="#ppt_w"/>
                                          </p:val>
                                        </p:tav>
                                      </p:tavLst>
                                    </p:anim>
                                    <p:anim calcmode="lin" valueType="num">
                                      <p:cBhvr>
                                        <p:cTn id="28" dur="500" fill="hold"/>
                                        <p:tgtEl>
                                          <p:spTgt spid="87"/>
                                        </p:tgtEl>
                                        <p:attrNameLst>
                                          <p:attrName>ppt_h</p:attrName>
                                        </p:attrNameLst>
                                      </p:cBhvr>
                                      <p:tavLst>
                                        <p:tav tm="0">
                                          <p:val>
                                            <p:fltVal val="0"/>
                                          </p:val>
                                        </p:tav>
                                        <p:tav tm="100000">
                                          <p:val>
                                            <p:strVal val="#ppt_h"/>
                                          </p:val>
                                        </p:tav>
                                      </p:tavLst>
                                    </p:anim>
                                    <p:animEffect transition="in" filter="fade">
                                      <p:cBhvr>
                                        <p:cTn id="29" dur="500"/>
                                        <p:tgtEl>
                                          <p:spTgt spid="87"/>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animEffect transition="in" filter="fade">
                                      <p:cBhvr>
                                        <p:cTn id="36" dur="500"/>
                                        <p:tgtEl>
                                          <p:spTgt spid="2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p:cTn id="39" dur="500" fill="hold"/>
                                        <p:tgtEl>
                                          <p:spTgt spid="30"/>
                                        </p:tgtEl>
                                        <p:attrNameLst>
                                          <p:attrName>ppt_w</p:attrName>
                                        </p:attrNameLst>
                                      </p:cBhvr>
                                      <p:tavLst>
                                        <p:tav tm="0">
                                          <p:val>
                                            <p:fltVal val="0"/>
                                          </p:val>
                                        </p:tav>
                                        <p:tav tm="100000">
                                          <p:val>
                                            <p:strVal val="#ppt_w"/>
                                          </p:val>
                                        </p:tav>
                                      </p:tavLst>
                                    </p:anim>
                                    <p:anim calcmode="lin" valueType="num">
                                      <p:cBhvr>
                                        <p:cTn id="40" dur="500" fill="hold"/>
                                        <p:tgtEl>
                                          <p:spTgt spid="30"/>
                                        </p:tgtEl>
                                        <p:attrNameLst>
                                          <p:attrName>ppt_h</p:attrName>
                                        </p:attrNameLst>
                                      </p:cBhvr>
                                      <p:tavLst>
                                        <p:tav tm="0">
                                          <p:val>
                                            <p:fltVal val="0"/>
                                          </p:val>
                                        </p:tav>
                                        <p:tav tm="100000">
                                          <p:val>
                                            <p:strVal val="#ppt_h"/>
                                          </p:val>
                                        </p:tav>
                                      </p:tavLst>
                                    </p:anim>
                                    <p:animEffect transition="in" filter="fade">
                                      <p:cBhvr>
                                        <p:cTn id="41" dur="500"/>
                                        <p:tgtEl>
                                          <p:spTgt spid="30"/>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p:cTn id="44" dur="500" fill="hold"/>
                                        <p:tgtEl>
                                          <p:spTgt spid="31"/>
                                        </p:tgtEl>
                                        <p:attrNameLst>
                                          <p:attrName>ppt_w</p:attrName>
                                        </p:attrNameLst>
                                      </p:cBhvr>
                                      <p:tavLst>
                                        <p:tav tm="0">
                                          <p:val>
                                            <p:fltVal val="0"/>
                                          </p:val>
                                        </p:tav>
                                        <p:tav tm="100000">
                                          <p:val>
                                            <p:strVal val="#ppt_w"/>
                                          </p:val>
                                        </p:tav>
                                      </p:tavLst>
                                    </p:anim>
                                    <p:anim calcmode="lin" valueType="num">
                                      <p:cBhvr>
                                        <p:cTn id="45" dur="500" fill="hold"/>
                                        <p:tgtEl>
                                          <p:spTgt spid="31"/>
                                        </p:tgtEl>
                                        <p:attrNameLst>
                                          <p:attrName>ppt_h</p:attrName>
                                        </p:attrNameLst>
                                      </p:cBhvr>
                                      <p:tavLst>
                                        <p:tav tm="0">
                                          <p:val>
                                            <p:fltVal val="0"/>
                                          </p:val>
                                        </p:tav>
                                        <p:tav tm="100000">
                                          <p:val>
                                            <p:strVal val="#ppt_h"/>
                                          </p:val>
                                        </p:tav>
                                      </p:tavLst>
                                    </p:anim>
                                    <p:animEffect transition="in" filter="fade">
                                      <p:cBhvr>
                                        <p:cTn id="46" dur="500"/>
                                        <p:tgtEl>
                                          <p:spTgt spid="31"/>
                                        </p:tgtEl>
                                      </p:cBhvr>
                                    </p:animEffect>
                                  </p:childTnLst>
                                </p:cTn>
                              </p:par>
                              <p:par>
                                <p:cTn id="47" presetID="53" presetClass="entr" presetSubtype="16"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3"/>
                                        </p:tgtEl>
                                        <p:attrNameLst>
                                          <p:attrName>style.visibility</p:attrName>
                                        </p:attrNameLst>
                                      </p:cBhvr>
                                      <p:to>
                                        <p:strVal val="visible"/>
                                      </p:to>
                                    </p:set>
                                    <p:anim calcmode="lin" valueType="num">
                                      <p:cBhvr>
                                        <p:cTn id="56" dur="500" fill="hold"/>
                                        <p:tgtEl>
                                          <p:spTgt spid="33"/>
                                        </p:tgtEl>
                                        <p:attrNameLst>
                                          <p:attrName>ppt_w</p:attrName>
                                        </p:attrNameLst>
                                      </p:cBhvr>
                                      <p:tavLst>
                                        <p:tav tm="0">
                                          <p:val>
                                            <p:fltVal val="0"/>
                                          </p:val>
                                        </p:tav>
                                        <p:tav tm="100000">
                                          <p:val>
                                            <p:strVal val="#ppt_w"/>
                                          </p:val>
                                        </p:tav>
                                      </p:tavLst>
                                    </p:anim>
                                    <p:anim calcmode="lin" valueType="num">
                                      <p:cBhvr>
                                        <p:cTn id="57" dur="500" fill="hold"/>
                                        <p:tgtEl>
                                          <p:spTgt spid="33"/>
                                        </p:tgtEl>
                                        <p:attrNameLst>
                                          <p:attrName>ppt_h</p:attrName>
                                        </p:attrNameLst>
                                      </p:cBhvr>
                                      <p:tavLst>
                                        <p:tav tm="0">
                                          <p:val>
                                            <p:fltVal val="0"/>
                                          </p:val>
                                        </p:tav>
                                        <p:tav tm="100000">
                                          <p:val>
                                            <p:strVal val="#ppt_h"/>
                                          </p:val>
                                        </p:tav>
                                      </p:tavLst>
                                    </p:anim>
                                    <p:animEffect transition="in" filter="fade">
                                      <p:cBhvr>
                                        <p:cTn id="58" dur="500"/>
                                        <p:tgtEl>
                                          <p:spTgt spid="33"/>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anim calcmode="lin" valueType="num">
                                      <p:cBhvr>
                                        <p:cTn id="61" dur="500" fill="hold"/>
                                        <p:tgtEl>
                                          <p:spTgt spid="34"/>
                                        </p:tgtEl>
                                        <p:attrNameLst>
                                          <p:attrName>ppt_w</p:attrName>
                                        </p:attrNameLst>
                                      </p:cBhvr>
                                      <p:tavLst>
                                        <p:tav tm="0">
                                          <p:val>
                                            <p:fltVal val="0"/>
                                          </p:val>
                                        </p:tav>
                                        <p:tav tm="100000">
                                          <p:val>
                                            <p:strVal val="#ppt_w"/>
                                          </p:val>
                                        </p:tav>
                                      </p:tavLst>
                                    </p:anim>
                                    <p:anim calcmode="lin" valueType="num">
                                      <p:cBhvr>
                                        <p:cTn id="62" dur="500" fill="hold"/>
                                        <p:tgtEl>
                                          <p:spTgt spid="34"/>
                                        </p:tgtEl>
                                        <p:attrNameLst>
                                          <p:attrName>ppt_h</p:attrName>
                                        </p:attrNameLst>
                                      </p:cBhvr>
                                      <p:tavLst>
                                        <p:tav tm="0">
                                          <p:val>
                                            <p:fltVal val="0"/>
                                          </p:val>
                                        </p:tav>
                                        <p:tav tm="100000">
                                          <p:val>
                                            <p:strVal val="#ppt_h"/>
                                          </p:val>
                                        </p:tav>
                                      </p:tavLst>
                                    </p:anim>
                                    <p:animEffect transition="in" filter="fade">
                                      <p:cBhvr>
                                        <p:cTn id="63" dur="500"/>
                                        <p:tgtEl>
                                          <p:spTgt spid="34"/>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anim calcmode="lin" valueType="num">
                                      <p:cBhvr>
                                        <p:cTn id="66" dur="500" fill="hold"/>
                                        <p:tgtEl>
                                          <p:spTgt spid="35"/>
                                        </p:tgtEl>
                                        <p:attrNameLst>
                                          <p:attrName>ppt_w</p:attrName>
                                        </p:attrNameLst>
                                      </p:cBhvr>
                                      <p:tavLst>
                                        <p:tav tm="0">
                                          <p:val>
                                            <p:fltVal val="0"/>
                                          </p:val>
                                        </p:tav>
                                        <p:tav tm="100000">
                                          <p:val>
                                            <p:strVal val="#ppt_w"/>
                                          </p:val>
                                        </p:tav>
                                      </p:tavLst>
                                    </p:anim>
                                    <p:anim calcmode="lin" valueType="num">
                                      <p:cBhvr>
                                        <p:cTn id="67" dur="500" fill="hold"/>
                                        <p:tgtEl>
                                          <p:spTgt spid="35"/>
                                        </p:tgtEl>
                                        <p:attrNameLst>
                                          <p:attrName>ppt_h</p:attrName>
                                        </p:attrNameLst>
                                      </p:cBhvr>
                                      <p:tavLst>
                                        <p:tav tm="0">
                                          <p:val>
                                            <p:fltVal val="0"/>
                                          </p:val>
                                        </p:tav>
                                        <p:tav tm="100000">
                                          <p:val>
                                            <p:strVal val="#ppt_h"/>
                                          </p:val>
                                        </p:tav>
                                      </p:tavLst>
                                    </p:anim>
                                    <p:animEffect transition="in" filter="fade">
                                      <p:cBhvr>
                                        <p:cTn id="68" dur="500"/>
                                        <p:tgtEl>
                                          <p:spTgt spid="35"/>
                                        </p:tgtEl>
                                      </p:cBhvr>
                                    </p:animEffect>
                                  </p:childTnLst>
                                </p:cTn>
                              </p:par>
                              <p:par>
                                <p:cTn id="69" presetID="53" presetClass="entr" presetSubtype="16" fill="hold"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Effect transition="in" filter="fade">
                                      <p:cBhvr>
                                        <p:cTn id="7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p:bldP spid="29" grpId="0" animBg="1"/>
      <p:bldP spid="30" grpId="0" animBg="1"/>
      <p:bldP spid="31" grpId="0"/>
      <p:bldP spid="33" grpId="0" animBg="1"/>
      <p:bldP spid="34" grpId="0" animBg="1"/>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CFBF6"/>
        </a:solidFill>
        <a:effectLst/>
      </p:bgPr>
    </p:bg>
    <p:spTree>
      <p:nvGrpSpPr>
        <p:cNvPr id="1" name=""/>
        <p:cNvGrpSpPr/>
        <p:nvPr/>
      </p:nvGrpSpPr>
      <p:grpSpPr>
        <a:xfrm>
          <a:off x="0" y="0"/>
          <a:ext cx="0" cy="0"/>
          <a:chOff x="0" y="0"/>
          <a:chExt cx="0" cy="0"/>
        </a:xfrm>
      </p:grpSpPr>
      <p:sp>
        <p:nvSpPr>
          <p:cNvPr id="5" name="모서리가 둥근 직사각형 4"/>
          <p:cNvSpPr/>
          <p:nvPr/>
        </p:nvSpPr>
        <p:spPr>
          <a:xfrm>
            <a:off x="327580" y="349300"/>
            <a:ext cx="11544301" cy="6192000"/>
          </a:xfrm>
          <a:prstGeom prst="roundRect">
            <a:avLst>
              <a:gd name="adj" fmla="val 3862"/>
            </a:avLst>
          </a:prstGeom>
          <a:noFill/>
          <a:ln w="31750">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모서리가 둥근 직사각형 5"/>
          <p:cNvSpPr/>
          <p:nvPr/>
        </p:nvSpPr>
        <p:spPr>
          <a:xfrm>
            <a:off x="213730" y="241300"/>
            <a:ext cx="11772000" cy="6408000"/>
          </a:xfrm>
          <a:prstGeom prst="roundRect">
            <a:avLst>
              <a:gd name="adj" fmla="val 5051"/>
            </a:avLst>
          </a:prstGeom>
          <a:noFill/>
          <a:ln w="317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직사각형 7"/>
          <p:cNvSpPr/>
          <p:nvPr/>
        </p:nvSpPr>
        <p:spPr>
          <a:xfrm>
            <a:off x="3161550" y="469487"/>
            <a:ext cx="5868914" cy="707886"/>
          </a:xfrm>
          <a:prstGeom prst="rect">
            <a:avLst/>
          </a:prstGeom>
        </p:spPr>
        <p:txBody>
          <a:bodyPr wrap="none">
            <a:spAutoFit/>
          </a:bodyPr>
          <a:lstStyle/>
          <a:p>
            <a:pPr algn="ctr"/>
            <a:r>
              <a:rPr lang="en-US" altLang="ko-KR" sz="4000" dirty="0">
                <a:solidFill>
                  <a:prstClr val="black">
                    <a:lumMod val="75000"/>
                    <a:lumOff val="25000"/>
                  </a:prstClr>
                </a:solidFill>
                <a:latin typeface="하나 B" panose="02020603020101020101" pitchFamily="18" charset="-127"/>
                <a:ea typeface="하나 B" panose="02020603020101020101" pitchFamily="18" charset="-127"/>
              </a:rPr>
              <a:t>6. </a:t>
            </a:r>
            <a:r>
              <a:rPr lang="ko-KR" altLang="en-US" sz="4000" dirty="0">
                <a:solidFill>
                  <a:prstClr val="black">
                    <a:lumMod val="75000"/>
                    <a:lumOff val="25000"/>
                  </a:prstClr>
                </a:solidFill>
                <a:latin typeface="하나 B" panose="02020603020101020101" pitchFamily="18" charset="-127"/>
                <a:ea typeface="하나 B" panose="02020603020101020101" pitchFamily="18" charset="-127"/>
              </a:rPr>
              <a:t>보완할 점</a:t>
            </a:r>
            <a:r>
              <a:rPr lang="en-US" altLang="ko-KR" sz="4000" dirty="0">
                <a:solidFill>
                  <a:prstClr val="black">
                    <a:lumMod val="75000"/>
                    <a:lumOff val="25000"/>
                  </a:prstClr>
                </a:solidFill>
                <a:latin typeface="하나 B" panose="02020603020101020101" pitchFamily="18" charset="-127"/>
                <a:ea typeface="하나 B" panose="02020603020101020101" pitchFamily="18" charset="-127"/>
              </a:rPr>
              <a:t> &amp; </a:t>
            </a:r>
            <a:r>
              <a:rPr lang="ko-KR" altLang="en-US" sz="4000" dirty="0">
                <a:solidFill>
                  <a:prstClr val="black">
                    <a:lumMod val="75000"/>
                    <a:lumOff val="25000"/>
                  </a:prstClr>
                </a:solidFill>
                <a:latin typeface="하나 B" panose="02020603020101020101" pitchFamily="18" charset="-127"/>
                <a:ea typeface="하나 B" panose="02020603020101020101" pitchFamily="18" charset="-127"/>
              </a:rPr>
              <a:t>향후 방향성</a:t>
            </a:r>
            <a:endParaRPr lang="ko-KR" altLang="en-US" sz="2000" dirty="0">
              <a:solidFill>
                <a:prstClr val="black">
                  <a:lumMod val="75000"/>
                  <a:lumOff val="25000"/>
                </a:prstClr>
              </a:solidFill>
              <a:latin typeface="하나 B" panose="02020603020101020101" pitchFamily="18" charset="-127"/>
              <a:ea typeface="하나 B" panose="02020603020101020101" pitchFamily="18" charset="-127"/>
            </a:endParaRPr>
          </a:p>
        </p:txBody>
      </p:sp>
      <p:cxnSp>
        <p:nvCxnSpPr>
          <p:cNvPr id="92" name="직선 연결선 91"/>
          <p:cNvCxnSpPr/>
          <p:nvPr/>
        </p:nvCxnSpPr>
        <p:spPr>
          <a:xfrm>
            <a:off x="723159" y="1309779"/>
            <a:ext cx="10800000" cy="0"/>
          </a:xfrm>
          <a:prstGeom prst="line">
            <a:avLst/>
          </a:prstGeom>
          <a:ln w="2222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9" name="대각선 방향의 모서리가 둥근 사각형 28"/>
          <p:cNvSpPr/>
          <p:nvPr/>
        </p:nvSpPr>
        <p:spPr>
          <a:xfrm flipH="1">
            <a:off x="2080779" y="2028303"/>
            <a:ext cx="2859314" cy="3519918"/>
          </a:xfrm>
          <a:prstGeom prst="round2DiagRect">
            <a:avLst>
              <a:gd name="adj1" fmla="val 23031"/>
              <a:gd name="adj2" fmla="val 0"/>
            </a:avLst>
          </a:prstGeom>
          <a:solidFill>
            <a:schemeClr val="bg1"/>
          </a:solidFill>
          <a:ln w="28575">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4" name="그룹 3">
            <a:extLst>
              <a:ext uri="{FF2B5EF4-FFF2-40B4-BE49-F238E27FC236}">
                <a16:creationId xmlns:a16="http://schemas.microsoft.com/office/drawing/2014/main" id="{E4395129-3E20-4C0B-860B-02E8CA7D6363}"/>
              </a:ext>
            </a:extLst>
          </p:cNvPr>
          <p:cNvGrpSpPr/>
          <p:nvPr/>
        </p:nvGrpSpPr>
        <p:grpSpPr>
          <a:xfrm>
            <a:off x="2090305" y="2037829"/>
            <a:ext cx="2650318" cy="3067288"/>
            <a:chOff x="4675870" y="2037264"/>
            <a:chExt cx="2650318" cy="3067288"/>
          </a:xfrm>
        </p:grpSpPr>
        <p:sp>
          <p:nvSpPr>
            <p:cNvPr id="30" name="직각 삼각형 29"/>
            <p:cNvSpPr/>
            <p:nvPr/>
          </p:nvSpPr>
          <p:spPr>
            <a:xfrm rot="5400000">
              <a:off x="4675870" y="2037264"/>
              <a:ext cx="468085" cy="468085"/>
            </a:xfrm>
            <a:prstGeom prst="rtTriangle">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1" name="직사각형 30"/>
            <p:cNvSpPr/>
            <p:nvPr/>
          </p:nvSpPr>
          <p:spPr>
            <a:xfrm>
              <a:off x="4805046" y="2290384"/>
              <a:ext cx="2521142" cy="2814168"/>
            </a:xfrm>
            <a:prstGeom prst="rect">
              <a:avLst/>
            </a:prstGeom>
          </p:spPr>
          <p:txBody>
            <a:bodyPr wrap="square">
              <a:spAutoFit/>
            </a:bodyPr>
            <a:lstStyle/>
            <a:p>
              <a:pPr algn="ctr">
                <a:lnSpc>
                  <a:spcPct val="150000"/>
                </a:lnSpc>
              </a:pPr>
              <a:r>
                <a:rPr lang="ko-KR" altLang="en-US" sz="2000" b="1" dirty="0">
                  <a:solidFill>
                    <a:prstClr val="black">
                      <a:lumMod val="75000"/>
                      <a:lumOff val="25000"/>
                    </a:prstClr>
                  </a:solidFill>
                  <a:latin typeface="하나 CM" panose="02020603020101020101" pitchFamily="18" charset="-127"/>
                  <a:ea typeface="하나 CM" panose="02020603020101020101" pitchFamily="18" charset="-127"/>
                </a:rPr>
                <a:t>보완할 점</a:t>
              </a:r>
              <a:endParaRPr lang="en-US" altLang="ko-KR" sz="2000" b="1" dirty="0">
                <a:solidFill>
                  <a:prstClr val="black">
                    <a:lumMod val="75000"/>
                    <a:lumOff val="25000"/>
                  </a:prstClr>
                </a:solidFill>
                <a:latin typeface="하나 CM" panose="02020603020101020101" pitchFamily="18" charset="-127"/>
                <a:ea typeface="하나 CM" panose="02020603020101020101" pitchFamily="18" charset="-127"/>
              </a:endParaRPr>
            </a:p>
            <a:p>
              <a:pPr algn="ctr">
                <a:lnSpc>
                  <a:spcPct val="150000"/>
                </a:lnSpc>
              </a:pPr>
              <a:endParaRPr lang="en-US" altLang="ko-KR" sz="1200" dirty="0">
                <a:solidFill>
                  <a:prstClr val="black">
                    <a:lumMod val="75000"/>
                    <a:lumOff val="25000"/>
                  </a:prstClr>
                </a:solidFill>
                <a:latin typeface="하나 CM" panose="02020603020101020101" pitchFamily="18" charset="-127"/>
                <a:ea typeface="하나 CM" panose="02020603020101020101" pitchFamily="18" charset="-127"/>
              </a:endParaRPr>
            </a:p>
            <a:p>
              <a:pPr marL="285750" indent="-285750" algn="ctr">
                <a:lnSpc>
                  <a:spcPct val="150000"/>
                </a:lnSpc>
                <a:buFontTx/>
                <a:buChar char="-"/>
              </a:pPr>
              <a:r>
                <a:rPr lang="ko-KR" altLang="en-US" sz="1400" dirty="0">
                  <a:solidFill>
                    <a:prstClr val="black">
                      <a:lumMod val="75000"/>
                      <a:lumOff val="25000"/>
                    </a:prstClr>
                  </a:solidFill>
                  <a:latin typeface="하나 CM" panose="02020603020101020101" pitchFamily="18" charset="-127"/>
                  <a:ea typeface="하나 CM" panose="02020603020101020101" pitchFamily="18" charset="-127"/>
                </a:rPr>
                <a:t>대용량 상담 데이터 처리 </a:t>
              </a:r>
              <a:endParaRPr lang="en-US" altLang="ko-KR" sz="1400" dirty="0">
                <a:solidFill>
                  <a:prstClr val="black">
                    <a:lumMod val="75000"/>
                    <a:lumOff val="25000"/>
                  </a:prstClr>
                </a:solidFill>
                <a:latin typeface="하나 CM" panose="02020603020101020101" pitchFamily="18" charset="-127"/>
                <a:ea typeface="하나 CM" panose="02020603020101020101" pitchFamily="18" charset="-127"/>
              </a:endParaRPr>
            </a:p>
            <a:p>
              <a:pPr marL="285750" indent="-285750" algn="ctr">
                <a:lnSpc>
                  <a:spcPct val="150000"/>
                </a:lnSpc>
                <a:buFontTx/>
                <a:buChar char="-"/>
              </a:pPr>
              <a:endParaRPr lang="en-US" altLang="ko-KR" sz="1400" dirty="0">
                <a:solidFill>
                  <a:prstClr val="black">
                    <a:lumMod val="75000"/>
                    <a:lumOff val="25000"/>
                  </a:prstClr>
                </a:solidFill>
                <a:latin typeface="하나 CM" panose="02020603020101020101" pitchFamily="18" charset="-127"/>
                <a:ea typeface="하나 CM" panose="02020603020101020101" pitchFamily="18" charset="-127"/>
              </a:endParaRPr>
            </a:p>
            <a:p>
              <a:pPr algn="ctr">
                <a:lnSpc>
                  <a:spcPct val="150000"/>
                </a:lnSpc>
              </a:pPr>
              <a:r>
                <a:rPr lang="en-US" altLang="ko-KR" sz="1400" dirty="0">
                  <a:solidFill>
                    <a:prstClr val="black">
                      <a:lumMod val="75000"/>
                      <a:lumOff val="25000"/>
                    </a:prstClr>
                  </a:solidFill>
                  <a:latin typeface="하나 CM" panose="02020603020101020101" pitchFamily="18" charset="-127"/>
                  <a:ea typeface="하나 CM" panose="02020603020101020101" pitchFamily="18" charset="-127"/>
                </a:rPr>
                <a:t>- </a:t>
              </a:r>
              <a:r>
                <a:rPr lang="ko-KR" altLang="en-US" sz="1400" dirty="0">
                  <a:solidFill>
                    <a:prstClr val="black">
                      <a:lumMod val="75000"/>
                      <a:lumOff val="25000"/>
                    </a:prstClr>
                  </a:solidFill>
                  <a:latin typeface="하나 CM" panose="02020603020101020101" pitchFamily="18" charset="-127"/>
                  <a:ea typeface="하나 CM" panose="02020603020101020101" pitchFamily="18" charset="-127"/>
                </a:rPr>
                <a:t>가입 정보가 없는 손님도 기록 통합 관리  </a:t>
              </a:r>
              <a:br>
                <a:rPr lang="en-US" altLang="ko-KR" sz="1400" dirty="0">
                  <a:solidFill>
                    <a:prstClr val="black">
                      <a:lumMod val="75000"/>
                      <a:lumOff val="25000"/>
                    </a:prstClr>
                  </a:solidFill>
                  <a:latin typeface="하나 CM" panose="02020603020101020101" pitchFamily="18" charset="-127"/>
                  <a:ea typeface="하나 CM" panose="02020603020101020101" pitchFamily="18" charset="-127"/>
                </a:rPr>
              </a:br>
              <a:endParaRPr lang="en-US" altLang="ko-KR" sz="1400" dirty="0">
                <a:solidFill>
                  <a:prstClr val="black">
                    <a:lumMod val="75000"/>
                    <a:lumOff val="25000"/>
                  </a:prstClr>
                </a:solidFill>
                <a:latin typeface="하나 CM" panose="02020603020101020101" pitchFamily="18" charset="-127"/>
                <a:ea typeface="하나 CM" panose="02020603020101020101" pitchFamily="18" charset="-127"/>
              </a:endParaRPr>
            </a:p>
            <a:p>
              <a:pPr algn="ctr">
                <a:lnSpc>
                  <a:spcPct val="150000"/>
                </a:lnSpc>
              </a:pPr>
              <a:r>
                <a:rPr lang="ko-KR" altLang="en-US" dirty="0">
                  <a:solidFill>
                    <a:prstClr val="black">
                      <a:lumMod val="75000"/>
                      <a:lumOff val="25000"/>
                    </a:prstClr>
                  </a:solidFill>
                  <a:latin typeface="하나 CM" panose="02020603020101020101" pitchFamily="18" charset="-127"/>
                  <a:ea typeface="하나 CM" panose="02020603020101020101" pitchFamily="18" charset="-127"/>
                </a:rPr>
                <a:t> </a:t>
              </a:r>
              <a:endParaRPr lang="en-US" altLang="ko-KR" dirty="0">
                <a:solidFill>
                  <a:prstClr val="black">
                    <a:lumMod val="75000"/>
                    <a:lumOff val="25000"/>
                  </a:prstClr>
                </a:solidFill>
                <a:latin typeface="하나 CM" panose="02020603020101020101" pitchFamily="18" charset="-127"/>
                <a:ea typeface="하나 CM" panose="02020603020101020101" pitchFamily="18" charset="-127"/>
              </a:endParaRPr>
            </a:p>
          </p:txBody>
        </p:sp>
      </p:grpSp>
      <p:grpSp>
        <p:nvGrpSpPr>
          <p:cNvPr id="14" name="그룹 13">
            <a:extLst>
              <a:ext uri="{FF2B5EF4-FFF2-40B4-BE49-F238E27FC236}">
                <a16:creationId xmlns:a16="http://schemas.microsoft.com/office/drawing/2014/main" id="{2AB0E970-DA4C-4357-B092-9E57F44CB259}"/>
              </a:ext>
            </a:extLst>
          </p:cNvPr>
          <p:cNvGrpSpPr/>
          <p:nvPr/>
        </p:nvGrpSpPr>
        <p:grpSpPr>
          <a:xfrm>
            <a:off x="7122326" y="2025033"/>
            <a:ext cx="2859315" cy="3523188"/>
            <a:chOff x="7122326" y="2025033"/>
            <a:chExt cx="2859315" cy="3523188"/>
          </a:xfrm>
        </p:grpSpPr>
        <p:sp>
          <p:nvSpPr>
            <p:cNvPr id="33" name="대각선 방향의 모서리가 둥근 사각형 32"/>
            <p:cNvSpPr/>
            <p:nvPr/>
          </p:nvSpPr>
          <p:spPr>
            <a:xfrm flipH="1">
              <a:off x="7122327" y="2028303"/>
              <a:ext cx="2859314" cy="3519918"/>
            </a:xfrm>
            <a:prstGeom prst="round2DiagRect">
              <a:avLst>
                <a:gd name="adj1" fmla="val 23031"/>
                <a:gd name="adj2" fmla="val 0"/>
              </a:avLst>
            </a:prstGeom>
            <a:solidFill>
              <a:schemeClr val="bg1"/>
            </a:solidFill>
            <a:ln w="28575">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altLang="ko-KR" sz="1600" dirty="0">
                <a:solidFill>
                  <a:prstClr val="black">
                    <a:lumMod val="75000"/>
                    <a:lumOff val="25000"/>
                  </a:prstClr>
                </a:solidFill>
                <a:latin typeface="하나 CM" panose="02020603020101020101" pitchFamily="18" charset="-127"/>
                <a:ea typeface="하나 CM" panose="02020603020101020101" pitchFamily="18" charset="-127"/>
              </a:endParaRPr>
            </a:p>
          </p:txBody>
        </p:sp>
        <p:sp>
          <p:nvSpPr>
            <p:cNvPr id="34" name="직각 삼각형 33"/>
            <p:cNvSpPr/>
            <p:nvPr/>
          </p:nvSpPr>
          <p:spPr>
            <a:xfrm rot="5400000">
              <a:off x="7120854" y="2026505"/>
              <a:ext cx="471030" cy="468085"/>
            </a:xfrm>
            <a:prstGeom prst="rtTriangle">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sp>
        <p:nvSpPr>
          <p:cNvPr id="2" name="직사각형 1">
            <a:extLst>
              <a:ext uri="{FF2B5EF4-FFF2-40B4-BE49-F238E27FC236}">
                <a16:creationId xmlns:a16="http://schemas.microsoft.com/office/drawing/2014/main" id="{0180ADCB-1A4B-4306-AFC2-4B66CE42D1B5}"/>
              </a:ext>
            </a:extLst>
          </p:cNvPr>
          <p:cNvSpPr/>
          <p:nvPr/>
        </p:nvSpPr>
        <p:spPr>
          <a:xfrm>
            <a:off x="7216900" y="2291201"/>
            <a:ext cx="2671784" cy="1958421"/>
          </a:xfrm>
          <a:prstGeom prst="rect">
            <a:avLst/>
          </a:prstGeom>
        </p:spPr>
        <p:txBody>
          <a:bodyPr wrap="square">
            <a:spAutoFit/>
          </a:bodyPr>
          <a:lstStyle/>
          <a:p>
            <a:pPr algn="ctr">
              <a:lnSpc>
                <a:spcPct val="150000"/>
              </a:lnSpc>
            </a:pPr>
            <a:r>
              <a:rPr lang="ko-KR" altLang="en-US" sz="2000" b="1" dirty="0">
                <a:solidFill>
                  <a:prstClr val="black">
                    <a:lumMod val="75000"/>
                    <a:lumOff val="25000"/>
                  </a:prstClr>
                </a:solidFill>
                <a:latin typeface="하나 CM" panose="02020603020101020101" pitchFamily="18" charset="-127"/>
                <a:ea typeface="하나 CM" panose="02020603020101020101" pitchFamily="18" charset="-127"/>
              </a:rPr>
              <a:t>향후 방향성</a:t>
            </a:r>
            <a:endParaRPr lang="en-US" altLang="ko-KR" sz="2000" b="1" dirty="0">
              <a:solidFill>
                <a:prstClr val="black">
                  <a:lumMod val="75000"/>
                  <a:lumOff val="25000"/>
                </a:prstClr>
              </a:solidFill>
              <a:latin typeface="하나 CM" panose="02020603020101020101" pitchFamily="18" charset="-127"/>
              <a:ea typeface="하나 CM" panose="02020603020101020101" pitchFamily="18" charset="-127"/>
            </a:endParaRPr>
          </a:p>
          <a:p>
            <a:pPr algn="ctr">
              <a:lnSpc>
                <a:spcPct val="150000"/>
              </a:lnSpc>
            </a:pPr>
            <a:endParaRPr lang="en-US" altLang="ko-KR" sz="1200" dirty="0">
              <a:solidFill>
                <a:prstClr val="black">
                  <a:lumMod val="75000"/>
                  <a:lumOff val="25000"/>
                </a:prstClr>
              </a:solidFill>
              <a:latin typeface="하나 CM" panose="02020603020101020101" pitchFamily="18" charset="-127"/>
              <a:ea typeface="하나 CM" panose="02020603020101020101" pitchFamily="18" charset="-127"/>
            </a:endParaRPr>
          </a:p>
          <a:p>
            <a:pPr algn="ctr">
              <a:lnSpc>
                <a:spcPct val="150000"/>
              </a:lnSpc>
            </a:pPr>
            <a:r>
              <a:rPr lang="en-US" altLang="ko-KR" sz="1400" dirty="0">
                <a:solidFill>
                  <a:prstClr val="black">
                    <a:lumMod val="75000"/>
                    <a:lumOff val="25000"/>
                  </a:prstClr>
                </a:solidFill>
                <a:latin typeface="하나 CM" panose="02020603020101020101" pitchFamily="18" charset="-127"/>
                <a:ea typeface="하나 CM" panose="02020603020101020101" pitchFamily="18" charset="-127"/>
              </a:rPr>
              <a:t>- </a:t>
            </a:r>
            <a:r>
              <a:rPr lang="ko-KR" altLang="en-US" sz="1400" dirty="0">
                <a:solidFill>
                  <a:prstClr val="black">
                    <a:lumMod val="75000"/>
                    <a:lumOff val="25000"/>
                  </a:prstClr>
                </a:solidFill>
                <a:latin typeface="하나 CM" panose="02020603020101020101" pitchFamily="18" charset="-127"/>
                <a:ea typeface="하나 CM" panose="02020603020101020101" pitchFamily="18" charset="-127"/>
              </a:rPr>
              <a:t>시스템 확장 시 </a:t>
            </a:r>
            <a:r>
              <a:rPr lang="en-US" altLang="ko-KR" sz="1400" dirty="0">
                <a:solidFill>
                  <a:prstClr val="black">
                    <a:lumMod val="75000"/>
                    <a:lumOff val="25000"/>
                  </a:prstClr>
                </a:solidFill>
                <a:latin typeface="하나 CM" panose="02020603020101020101" pitchFamily="18" charset="-127"/>
                <a:ea typeface="하나 CM" panose="02020603020101020101" pitchFamily="18" charset="-127"/>
              </a:rPr>
              <a:t>DB </a:t>
            </a:r>
            <a:r>
              <a:rPr lang="ko-KR" altLang="en-US" sz="1400" dirty="0">
                <a:solidFill>
                  <a:prstClr val="black">
                    <a:lumMod val="75000"/>
                    <a:lumOff val="25000"/>
                  </a:prstClr>
                </a:solidFill>
                <a:latin typeface="하나 CM" panose="02020603020101020101" pitchFamily="18" charset="-127"/>
                <a:ea typeface="하나 CM" panose="02020603020101020101" pitchFamily="18" charset="-127"/>
              </a:rPr>
              <a:t>통합</a:t>
            </a:r>
            <a:endParaRPr lang="en-US" altLang="ko-KR" sz="1400" dirty="0">
              <a:solidFill>
                <a:prstClr val="black">
                  <a:lumMod val="75000"/>
                  <a:lumOff val="25000"/>
                </a:prstClr>
              </a:solidFill>
              <a:latin typeface="하나 CM" panose="02020603020101020101" pitchFamily="18" charset="-127"/>
              <a:ea typeface="하나 CM" panose="02020603020101020101" pitchFamily="18" charset="-127"/>
            </a:endParaRPr>
          </a:p>
          <a:p>
            <a:pPr algn="ctr">
              <a:lnSpc>
                <a:spcPct val="150000"/>
              </a:lnSpc>
            </a:pPr>
            <a:endParaRPr lang="en-US" altLang="ko-KR" sz="1200" dirty="0">
              <a:solidFill>
                <a:prstClr val="black">
                  <a:lumMod val="75000"/>
                  <a:lumOff val="25000"/>
                </a:prstClr>
              </a:solidFill>
              <a:latin typeface="하나 CM" panose="02020603020101020101" pitchFamily="18" charset="-127"/>
              <a:ea typeface="하나 CM" panose="02020603020101020101" pitchFamily="18" charset="-127"/>
            </a:endParaRPr>
          </a:p>
          <a:p>
            <a:pPr algn="ctr">
              <a:lnSpc>
                <a:spcPct val="150000"/>
              </a:lnSpc>
            </a:pPr>
            <a:r>
              <a:rPr lang="en-US" altLang="ko-KR" sz="1400" dirty="0">
                <a:solidFill>
                  <a:prstClr val="black">
                    <a:lumMod val="75000"/>
                    <a:lumOff val="25000"/>
                  </a:prstClr>
                </a:solidFill>
                <a:latin typeface="하나 CM" panose="02020603020101020101" pitchFamily="18" charset="-127"/>
                <a:ea typeface="하나 CM" panose="02020603020101020101" pitchFamily="18" charset="-127"/>
              </a:rPr>
              <a:t>-</a:t>
            </a:r>
            <a:r>
              <a:rPr lang="ko-KR" altLang="en-US" sz="1400" dirty="0">
                <a:solidFill>
                  <a:prstClr val="black">
                    <a:lumMod val="75000"/>
                    <a:lumOff val="25000"/>
                  </a:prstClr>
                </a:solidFill>
                <a:latin typeface="하나 CM" panose="02020603020101020101" pitchFamily="18" charset="-127"/>
                <a:ea typeface="하나 CM" panose="02020603020101020101" pitchFamily="18" charset="-127"/>
              </a:rPr>
              <a:t>하나금융그룹 그룹사 상담 기록 통합</a:t>
            </a:r>
            <a:endParaRPr lang="en-US" altLang="ko-KR" sz="1400" dirty="0">
              <a:solidFill>
                <a:prstClr val="black">
                  <a:lumMod val="75000"/>
                  <a:lumOff val="25000"/>
                </a:prstClr>
              </a:solidFill>
              <a:latin typeface="하나 CM" panose="02020603020101020101" pitchFamily="18" charset="-127"/>
              <a:ea typeface="하나 CM" panose="02020603020101020101" pitchFamily="18" charset="-127"/>
            </a:endParaRPr>
          </a:p>
          <a:p>
            <a:pPr algn="ctr">
              <a:lnSpc>
                <a:spcPct val="150000"/>
              </a:lnSpc>
            </a:pPr>
            <a:endParaRPr lang="en-US" altLang="ko-KR" sz="1000" dirty="0">
              <a:solidFill>
                <a:prstClr val="black">
                  <a:lumMod val="75000"/>
                  <a:lumOff val="25000"/>
                </a:prstClr>
              </a:solidFill>
              <a:latin typeface="하나 CM" panose="02020603020101020101" pitchFamily="18" charset="-127"/>
              <a:ea typeface="하나 CM" panose="02020603020101020101" pitchFamily="18" charset="-127"/>
            </a:endParaRPr>
          </a:p>
        </p:txBody>
      </p:sp>
      <p:pic>
        <p:nvPicPr>
          <p:cNvPr id="3080" name="Picture 8" descr="하나금융그룹 - 위키백과, 우리 모두의 백과사전">
            <a:extLst>
              <a:ext uri="{FF2B5EF4-FFF2-40B4-BE49-F238E27FC236}">
                <a16:creationId xmlns:a16="http://schemas.microsoft.com/office/drawing/2014/main" id="{648A9030-3098-4305-99AD-AC61B6FD9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2609" y="4811321"/>
            <a:ext cx="1897734" cy="587592"/>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직선 화살표 연결선 11">
            <a:extLst>
              <a:ext uri="{FF2B5EF4-FFF2-40B4-BE49-F238E27FC236}">
                <a16:creationId xmlns:a16="http://schemas.microsoft.com/office/drawing/2014/main" id="{4C6D3516-8123-4270-ADD3-D71124896A46}"/>
              </a:ext>
            </a:extLst>
          </p:cNvPr>
          <p:cNvCxnSpPr>
            <a:cxnSpLocks/>
          </p:cNvCxnSpPr>
          <p:nvPr/>
        </p:nvCxnSpPr>
        <p:spPr>
          <a:xfrm>
            <a:off x="8595216" y="4446816"/>
            <a:ext cx="0" cy="465953"/>
          </a:xfrm>
          <a:prstGeom prst="straightConnector1">
            <a:avLst/>
          </a:prstGeom>
          <a:ln w="57150">
            <a:solidFill>
              <a:srgbClr val="008C8C"/>
            </a:solidFill>
            <a:prstDash val="sysDot"/>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슬라이드 번호 개체 틀 12">
            <a:extLst>
              <a:ext uri="{FF2B5EF4-FFF2-40B4-BE49-F238E27FC236}">
                <a16:creationId xmlns:a16="http://schemas.microsoft.com/office/drawing/2014/main" id="{B2BD75F7-E11E-4C04-A0D2-168795E7A087}"/>
              </a:ext>
            </a:extLst>
          </p:cNvPr>
          <p:cNvSpPr>
            <a:spLocks noGrp="1"/>
          </p:cNvSpPr>
          <p:nvPr>
            <p:ph type="sldNum" sz="quarter" idx="12"/>
          </p:nvPr>
        </p:nvSpPr>
        <p:spPr>
          <a:xfrm>
            <a:off x="9448800" y="6478348"/>
            <a:ext cx="2743200" cy="365125"/>
          </a:xfrm>
        </p:spPr>
        <p:txBody>
          <a:bodyPr/>
          <a:lstStyle/>
          <a:p>
            <a:fld id="{339B9C72-21D5-4AB9-87FA-CC4C72A0D342}" type="slidenum">
              <a:rPr lang="ko-KR" altLang="en-US" smtClean="0">
                <a:solidFill>
                  <a:prstClr val="black">
                    <a:tint val="75000"/>
                  </a:prstClr>
                </a:solidFill>
              </a:rPr>
              <a:pPr/>
              <a:t>15</a:t>
            </a:fld>
            <a:endParaRPr lang="ko-KR" altLang="en-US" dirty="0">
              <a:solidFill>
                <a:prstClr val="black">
                  <a:tint val="75000"/>
                </a:prstClr>
              </a:solidFill>
            </a:endParaRPr>
          </a:p>
        </p:txBody>
      </p:sp>
      <p:pic>
        <p:nvPicPr>
          <p:cNvPr id="3" name="Picture 2" descr="손님 편의성 증대 위해”…KEB하나은행, 종이통장 미발행 본격화 - 글로벌 뉴스 미디어 채널 데일리포스트">
            <a:extLst>
              <a:ext uri="{FF2B5EF4-FFF2-40B4-BE49-F238E27FC236}">
                <a16:creationId xmlns:a16="http://schemas.microsoft.com/office/drawing/2014/main" id="{0478C86F-2BFC-4B86-90B6-703E2A48C2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86879" y="4052428"/>
            <a:ext cx="1109194" cy="403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41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9"/>
                                        </p:tgtEl>
                                      </p:cBhvr>
                                    </p:animEffect>
                                    <p:animScale>
                                      <p:cBhvr>
                                        <p:cTn id="7" dur="250" autoRev="1" fill="hold"/>
                                        <p:tgtEl>
                                          <p:spTgt spid="29"/>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14"/>
                                        </p:tgtEl>
                                      </p:cBhvr>
                                    </p:animEffect>
                                    <p:animScale>
                                      <p:cBhvr>
                                        <p:cTn id="15" dur="250" autoRev="1" fill="hold"/>
                                        <p:tgtEl>
                                          <p:spTgt spid="14"/>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2"/>
                                        </p:tgtEl>
                                      </p:cBhvr>
                                    </p:animEffect>
                                    <p:animScale>
                                      <p:cBhvr>
                                        <p:cTn id="18" dur="250" autoRev="1" fill="hold"/>
                                        <p:tgtEl>
                                          <p:spTgt spid="2"/>
                                        </p:tgtEl>
                                      </p:cBhvr>
                                      <p:by x="105000" y="105000"/>
                                    </p:animScale>
                                  </p:childTnLst>
                                </p:cTn>
                              </p:par>
                              <p:par>
                                <p:cTn id="19" presetID="26" presetClass="emph" presetSubtype="0" fill="hold" nodeType="withEffect">
                                  <p:stCondLst>
                                    <p:cond delay="0"/>
                                  </p:stCondLst>
                                  <p:childTnLst>
                                    <p:animEffect transition="out" filter="fade">
                                      <p:cBhvr>
                                        <p:cTn id="20" dur="500" tmFilter="0, 0; .2, .5; .8, .5; 1, 0"/>
                                        <p:tgtEl>
                                          <p:spTgt spid="3080"/>
                                        </p:tgtEl>
                                      </p:cBhvr>
                                    </p:animEffect>
                                    <p:animScale>
                                      <p:cBhvr>
                                        <p:cTn id="21" dur="250" autoRev="1" fill="hold"/>
                                        <p:tgtEl>
                                          <p:spTgt spid="3080"/>
                                        </p:tgtEl>
                                      </p:cBhvr>
                                      <p:by x="105000" y="105000"/>
                                    </p:animScale>
                                  </p:childTnLst>
                                </p:cTn>
                              </p:par>
                              <p:par>
                                <p:cTn id="22" presetID="26" presetClass="emph" presetSubtype="0" fill="hold" nodeType="withEffect">
                                  <p:stCondLst>
                                    <p:cond delay="0"/>
                                  </p:stCondLst>
                                  <p:childTnLst>
                                    <p:animEffect transition="out" filter="fade">
                                      <p:cBhvr>
                                        <p:cTn id="23" dur="500" tmFilter="0, 0; .2, .5; .8, .5; 1, 0"/>
                                        <p:tgtEl>
                                          <p:spTgt spid="12"/>
                                        </p:tgtEl>
                                      </p:cBhvr>
                                    </p:animEffect>
                                    <p:animScale>
                                      <p:cBhvr>
                                        <p:cTn id="24"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CFBF6"/>
        </a:solidFill>
        <a:effectLst/>
      </p:bgPr>
    </p:bg>
    <p:spTree>
      <p:nvGrpSpPr>
        <p:cNvPr id="1" name=""/>
        <p:cNvGrpSpPr/>
        <p:nvPr/>
      </p:nvGrpSpPr>
      <p:grpSpPr>
        <a:xfrm>
          <a:off x="0" y="0"/>
          <a:ext cx="0" cy="0"/>
          <a:chOff x="0" y="0"/>
          <a:chExt cx="0" cy="0"/>
        </a:xfrm>
      </p:grpSpPr>
      <p:sp>
        <p:nvSpPr>
          <p:cNvPr id="5" name="모서리가 둥근 직사각형 4"/>
          <p:cNvSpPr/>
          <p:nvPr/>
        </p:nvSpPr>
        <p:spPr>
          <a:xfrm>
            <a:off x="327580" y="349300"/>
            <a:ext cx="11544301" cy="6192000"/>
          </a:xfrm>
          <a:prstGeom prst="roundRect">
            <a:avLst>
              <a:gd name="adj" fmla="val 3862"/>
            </a:avLst>
          </a:prstGeom>
          <a:noFill/>
          <a:ln w="31750">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모서리가 둥근 직사각형 5"/>
          <p:cNvSpPr/>
          <p:nvPr/>
        </p:nvSpPr>
        <p:spPr>
          <a:xfrm>
            <a:off x="213730" y="241300"/>
            <a:ext cx="11772000" cy="6408000"/>
          </a:xfrm>
          <a:prstGeom prst="roundRect">
            <a:avLst>
              <a:gd name="adj" fmla="val 5051"/>
            </a:avLst>
          </a:prstGeom>
          <a:noFill/>
          <a:ln w="317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직사각형 7"/>
          <p:cNvSpPr/>
          <p:nvPr/>
        </p:nvSpPr>
        <p:spPr>
          <a:xfrm>
            <a:off x="5316782" y="469487"/>
            <a:ext cx="1558440" cy="707886"/>
          </a:xfrm>
          <a:prstGeom prst="rect">
            <a:avLst/>
          </a:prstGeom>
        </p:spPr>
        <p:txBody>
          <a:bodyPr wrap="none">
            <a:spAutoFit/>
          </a:bodyPr>
          <a:lstStyle/>
          <a:p>
            <a:pPr algn="ctr"/>
            <a:r>
              <a:rPr lang="en-US" altLang="ko-KR" sz="4000" dirty="0">
                <a:solidFill>
                  <a:prstClr val="black">
                    <a:lumMod val="75000"/>
                    <a:lumOff val="25000"/>
                  </a:prstClr>
                </a:solidFill>
                <a:latin typeface="하나 B" panose="02020603020101020101" pitchFamily="18" charset="-127"/>
                <a:ea typeface="하나 B" panose="02020603020101020101" pitchFamily="18" charset="-127"/>
              </a:rPr>
              <a:t>Q &amp; A</a:t>
            </a:r>
            <a:endParaRPr lang="ko-KR" altLang="en-US" sz="2000" dirty="0">
              <a:solidFill>
                <a:prstClr val="black">
                  <a:lumMod val="75000"/>
                  <a:lumOff val="25000"/>
                </a:prstClr>
              </a:solidFill>
              <a:latin typeface="하나 B" panose="02020603020101020101" pitchFamily="18" charset="-127"/>
              <a:ea typeface="하나 B" panose="02020603020101020101" pitchFamily="18" charset="-127"/>
            </a:endParaRPr>
          </a:p>
        </p:txBody>
      </p:sp>
      <p:cxnSp>
        <p:nvCxnSpPr>
          <p:cNvPr id="92" name="직선 연결선 91"/>
          <p:cNvCxnSpPr/>
          <p:nvPr/>
        </p:nvCxnSpPr>
        <p:spPr>
          <a:xfrm>
            <a:off x="723159" y="1309779"/>
            <a:ext cx="10800000" cy="0"/>
          </a:xfrm>
          <a:prstGeom prst="line">
            <a:avLst/>
          </a:prstGeom>
          <a:ln w="2222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8" name="직사각형 27"/>
          <p:cNvSpPr/>
          <p:nvPr/>
        </p:nvSpPr>
        <p:spPr>
          <a:xfrm>
            <a:off x="997967" y="2902879"/>
            <a:ext cx="348172" cy="276999"/>
          </a:xfrm>
          <a:prstGeom prst="rect">
            <a:avLst/>
          </a:prstGeom>
        </p:spPr>
        <p:txBody>
          <a:bodyPr wrap="none">
            <a:spAutoFit/>
          </a:bodyPr>
          <a:lstStyle/>
          <a:p>
            <a:r>
              <a:rPr lang="en-US" altLang="ko-KR" sz="1200" b="1" dirty="0">
                <a:solidFill>
                  <a:prstClr val="white"/>
                </a:solidFill>
              </a:rPr>
              <a:t>A</a:t>
            </a:r>
            <a:r>
              <a:rPr lang="ko-KR" altLang="en-US" sz="1200" b="1" dirty="0">
                <a:solidFill>
                  <a:prstClr val="white"/>
                </a:solidFill>
              </a:rPr>
              <a:t> </a:t>
            </a:r>
            <a:endParaRPr lang="ko-KR" altLang="en-US" sz="1200" b="1" dirty="0">
              <a:solidFill>
                <a:prstClr val="black"/>
              </a:solidFill>
            </a:endParaRPr>
          </a:p>
        </p:txBody>
      </p:sp>
      <p:sp>
        <p:nvSpPr>
          <p:cNvPr id="36" name="직사각형 35"/>
          <p:cNvSpPr/>
          <p:nvPr/>
        </p:nvSpPr>
        <p:spPr>
          <a:xfrm>
            <a:off x="8444973" y="2921931"/>
            <a:ext cx="336952" cy="276999"/>
          </a:xfrm>
          <a:prstGeom prst="rect">
            <a:avLst/>
          </a:prstGeom>
        </p:spPr>
        <p:txBody>
          <a:bodyPr wrap="none">
            <a:spAutoFit/>
          </a:bodyPr>
          <a:lstStyle/>
          <a:p>
            <a:r>
              <a:rPr lang="en-US" altLang="ko-KR" sz="1200" b="1" dirty="0">
                <a:solidFill>
                  <a:prstClr val="white"/>
                </a:solidFill>
              </a:rPr>
              <a:t>C</a:t>
            </a:r>
            <a:r>
              <a:rPr lang="ko-KR" altLang="en-US" sz="1200" b="1" dirty="0">
                <a:solidFill>
                  <a:prstClr val="white"/>
                </a:solidFill>
              </a:rPr>
              <a:t> </a:t>
            </a:r>
            <a:endParaRPr lang="ko-KR" altLang="en-US" sz="1200" b="1" dirty="0">
              <a:solidFill>
                <a:prstClr val="black"/>
              </a:solidFill>
            </a:endParaRPr>
          </a:p>
        </p:txBody>
      </p:sp>
      <p:sp>
        <p:nvSpPr>
          <p:cNvPr id="37" name="직사각형 36"/>
          <p:cNvSpPr/>
          <p:nvPr/>
        </p:nvSpPr>
        <p:spPr>
          <a:xfrm>
            <a:off x="3211658" y="2321725"/>
            <a:ext cx="5823002" cy="1439305"/>
          </a:xfrm>
          <a:prstGeom prst="rect">
            <a:avLst/>
          </a:prstGeom>
        </p:spPr>
        <p:txBody>
          <a:bodyPr wrap="square">
            <a:spAutoFit/>
          </a:bodyPr>
          <a:lstStyle/>
          <a:p>
            <a:pPr algn="ctr">
              <a:lnSpc>
                <a:spcPct val="150000"/>
              </a:lnSpc>
            </a:pPr>
            <a:r>
              <a:rPr lang="ko-KR" altLang="en-US" sz="6600" dirty="0">
                <a:solidFill>
                  <a:srgbClr val="404040"/>
                </a:solidFill>
                <a:effectLst>
                  <a:outerShdw blurRad="38100" dist="38100" dir="2700000" algn="tl">
                    <a:srgbClr val="000000">
                      <a:alpha val="43137"/>
                    </a:srgbClr>
                  </a:outerShdw>
                </a:effectLst>
                <a:latin typeface="하나 B" panose="02020603020101020101" pitchFamily="18" charset="-127"/>
                <a:ea typeface="하나 B" panose="02020603020101020101" pitchFamily="18" charset="-127"/>
              </a:rPr>
              <a:t>감사합니다</a:t>
            </a:r>
            <a:r>
              <a:rPr lang="en-US" altLang="ko-KR" sz="6600" dirty="0">
                <a:solidFill>
                  <a:srgbClr val="404040"/>
                </a:solidFill>
                <a:effectLst>
                  <a:outerShdw blurRad="38100" dist="38100" dir="2700000" algn="tl">
                    <a:srgbClr val="000000">
                      <a:alpha val="43137"/>
                    </a:srgbClr>
                  </a:outerShdw>
                </a:effectLst>
                <a:latin typeface="하나 B" panose="02020603020101020101" pitchFamily="18" charset="-127"/>
                <a:ea typeface="하나 B" panose="02020603020101020101" pitchFamily="18" charset="-127"/>
              </a:rPr>
              <a:t>.</a:t>
            </a:r>
          </a:p>
        </p:txBody>
      </p:sp>
      <p:pic>
        <p:nvPicPr>
          <p:cNvPr id="1032" name="Picture 8" descr="이미지: 문구: '하나금융그룹 사회적 거리 두기 캠페인! 별돌이와 함께 하면 더욱 행복해요:-D'">
            <a:extLst>
              <a:ext uri="{FF2B5EF4-FFF2-40B4-BE49-F238E27FC236}">
                <a16:creationId xmlns:a16="http://schemas.microsoft.com/office/drawing/2014/main" id="{8FD2307B-CE9A-4602-9EDE-1079B3A239C5}"/>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0000" b="99792" l="10000" r="90000">
                        <a14:foregroundMark x1="46771" y1="44167" x2="48438" y2="56458"/>
                        <a14:foregroundMark x1="38229" y1="56354" x2="46979" y2="59688"/>
                        <a14:foregroundMark x1="46979" y1="59688" x2="57500" y2="58958"/>
                        <a14:foregroundMark x1="37708" y1="51771" x2="30417" y2="58125"/>
                        <a14:foregroundMark x1="30417" y1="58125" x2="35833" y2="66042"/>
                        <a14:foregroundMark x1="35833" y1="66042" x2="52708" y2="68021"/>
                        <a14:foregroundMark x1="52708" y1="68021" x2="60729" y2="67083"/>
                        <a14:foregroundMark x1="60729" y1="67083" x2="63958" y2="59583"/>
                        <a14:foregroundMark x1="63958" y1="59583" x2="60729" y2="52083"/>
                        <a14:foregroundMark x1="60729" y1="52083" x2="60625" y2="52083"/>
                        <a14:foregroundMark x1="48021" y1="44792" x2="51875" y2="55521"/>
                        <a14:foregroundMark x1="56771" y1="54583" x2="60208" y2="65833"/>
                        <a14:foregroundMark x1="60208" y1="65833" x2="59479" y2="76042"/>
                        <a14:foregroundMark x1="59479" y1="76042" x2="55729" y2="84271"/>
                        <a14:foregroundMark x1="55729" y1="84271" x2="54375" y2="93542"/>
                        <a14:foregroundMark x1="54375" y1="93542" x2="51979" y2="98542"/>
                        <a14:foregroundMark x1="59792" y1="53438" x2="64271" y2="62604"/>
                        <a14:foregroundMark x1="64271" y1="62604" x2="64271" y2="69896"/>
                        <a14:foregroundMark x1="64271" y1="69896" x2="61146" y2="77292"/>
                        <a14:foregroundMark x1="61146" y1="77292" x2="55729" y2="82813"/>
                        <a14:foregroundMark x1="55729" y1="82813" x2="53438" y2="88750"/>
                        <a14:foregroundMark x1="38646" y1="47708" x2="33021" y2="53021"/>
                        <a14:foregroundMark x1="33021" y1="53021" x2="32708" y2="53854"/>
                        <a14:foregroundMark x1="38333" y1="43750" x2="39426" y2="43340"/>
                        <a14:foregroundMark x1="46624" y1="41608" x2="52083" y2="42813"/>
                        <a14:foregroundMark x1="52083" y1="42813" x2="53229" y2="45625"/>
                        <a14:foregroundMark x1="40417" y1="43438" x2="44271" y2="43125"/>
                        <a14:foregroundMark x1="45208" y1="42500" x2="44792" y2="42917"/>
                        <a14:foregroundMark x1="38333" y1="48021" x2="32708" y2="52188"/>
                        <a14:foregroundMark x1="32708" y1="52188" x2="29896" y2="59062"/>
                        <a14:foregroundMark x1="29896" y1="59062" x2="30625" y2="66354"/>
                        <a14:foregroundMark x1="30625" y1="66354" x2="32292" y2="70104"/>
                        <a14:foregroundMark x1="30104" y1="58958" x2="30312" y2="66250"/>
                        <a14:foregroundMark x1="30312" y1="66250" x2="33646" y2="72396"/>
                        <a14:foregroundMark x1="33646" y1="72396" x2="34688" y2="73125"/>
                        <a14:foregroundMark x1="29792" y1="58542" x2="29792" y2="64896"/>
                        <a14:foregroundMark x1="32604" y1="76563" x2="29167" y2="82917"/>
                        <a14:foregroundMark x1="29167" y1="82917" x2="29792" y2="90104"/>
                        <a14:foregroundMark x1="29792" y1="90104" x2="35833" y2="94479"/>
                        <a14:foregroundMark x1="35833" y1="94479" x2="36146" y2="90313"/>
                        <a14:foregroundMark x1="28646" y1="82708" x2="31875" y2="77396"/>
                        <a14:foregroundMark x1="32292" y1="76875" x2="28854" y2="81354"/>
                        <a14:foregroundMark x1="28750" y1="80521" x2="33125" y2="77708"/>
                        <a14:foregroundMark x1="28646" y1="80833" x2="33125" y2="77083"/>
                        <a14:foregroundMark x1="36042" y1="90625" x2="35833" y2="97708"/>
                        <a14:foregroundMark x1="35833" y1="97708" x2="35208" y2="99375"/>
                        <a14:foregroundMark x1="62813" y1="90000" x2="62708" y2="97396"/>
                        <a14:foregroundMark x1="62708" y1="97396" x2="63125" y2="91146"/>
                        <a14:foregroundMark x1="69792" y1="81146" x2="69479" y2="87396"/>
                        <a14:foregroundMark x1="66354" y1="76875" x2="67500" y2="79271"/>
                        <a14:foregroundMark x1="63958" y1="93333" x2="69271" y2="88542"/>
                        <a14:foregroundMark x1="69271" y1="88542" x2="69688" y2="86563"/>
                        <a14:foregroundMark x1="63333" y1="95625" x2="63542" y2="99792"/>
                        <a14:foregroundMark x1="58958" y1="47604" x2="67813" y2="59479"/>
                        <a14:foregroundMark x1="67813" y1="59479" x2="67292" y2="66458"/>
                        <a14:foregroundMark x1="67292" y1="66458" x2="64167" y2="71979"/>
                        <a14:foregroundMark x1="58854" y1="48125" x2="64583" y2="52604"/>
                        <a14:foregroundMark x1="64583" y1="52604" x2="67188" y2="59062"/>
                        <a14:foregroundMark x1="67188" y1="59062" x2="67188" y2="59062"/>
                        <a14:backgroundMark x1="44583" y1="40729" x2="44388" y2="41314"/>
                      </a14:backgroundRemoval>
                    </a14:imgEffect>
                  </a14:imgLayer>
                </a14:imgProps>
              </a:ext>
              <a:ext uri="{28A0092B-C50C-407E-A947-70E740481C1C}">
                <a14:useLocalDpi xmlns:a14="http://schemas.microsoft.com/office/drawing/2010/main" val="0"/>
              </a:ext>
            </a:extLst>
          </a:blip>
          <a:srcRect/>
          <a:stretch>
            <a:fillRect/>
          </a:stretch>
        </p:blipFill>
        <p:spPr bwMode="auto">
          <a:xfrm>
            <a:off x="4404283" y="2763183"/>
            <a:ext cx="3383433" cy="3383433"/>
          </a:xfrm>
          <a:prstGeom prst="rect">
            <a:avLst/>
          </a:prstGeom>
          <a:noFill/>
          <a:extLst>
            <a:ext uri="{909E8E84-426E-40DD-AFC4-6F175D3DCCD1}">
              <a14:hiddenFill xmlns:a14="http://schemas.microsoft.com/office/drawing/2010/main">
                <a:solidFill>
                  <a:srgbClr val="FFFFFF"/>
                </a:solidFill>
              </a14:hiddenFill>
            </a:ext>
          </a:extLst>
        </p:spPr>
      </p:pic>
      <p:sp>
        <p:nvSpPr>
          <p:cNvPr id="2" name="슬라이드 번호 개체 틀 1">
            <a:extLst>
              <a:ext uri="{FF2B5EF4-FFF2-40B4-BE49-F238E27FC236}">
                <a16:creationId xmlns:a16="http://schemas.microsoft.com/office/drawing/2014/main" id="{F7C76716-F086-42C1-93B8-861218830114}"/>
              </a:ext>
            </a:extLst>
          </p:cNvPr>
          <p:cNvSpPr>
            <a:spLocks noGrp="1"/>
          </p:cNvSpPr>
          <p:nvPr>
            <p:ph type="sldNum" sz="quarter" idx="12"/>
          </p:nvPr>
        </p:nvSpPr>
        <p:spPr>
          <a:xfrm>
            <a:off x="9448800" y="6488214"/>
            <a:ext cx="2743200" cy="365125"/>
          </a:xfrm>
        </p:spPr>
        <p:txBody>
          <a:bodyPr/>
          <a:lstStyle/>
          <a:p>
            <a:fld id="{339B9C72-21D5-4AB9-87FA-CC4C72A0D342}" type="slidenum">
              <a:rPr lang="ko-KR" altLang="en-US" smtClean="0">
                <a:solidFill>
                  <a:prstClr val="black">
                    <a:tint val="75000"/>
                  </a:prstClr>
                </a:solidFill>
              </a:rPr>
              <a:pPr/>
              <a:t>16</a:t>
            </a:fld>
            <a:endParaRPr lang="ko-KR" altLang="en-US">
              <a:solidFill>
                <a:prstClr val="black">
                  <a:tint val="75000"/>
                </a:prstClr>
              </a:solidFill>
            </a:endParaRPr>
          </a:p>
        </p:txBody>
      </p:sp>
    </p:spTree>
    <p:extLst>
      <p:ext uri="{BB962C8B-B14F-4D97-AF65-F5344CB8AC3E}">
        <p14:creationId xmlns:p14="http://schemas.microsoft.com/office/powerpoint/2010/main" val="2097880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FBF6"/>
        </a:solidFill>
        <a:effectLst/>
      </p:bgPr>
    </p:bg>
    <p:spTree>
      <p:nvGrpSpPr>
        <p:cNvPr id="1" name=""/>
        <p:cNvGrpSpPr/>
        <p:nvPr/>
      </p:nvGrpSpPr>
      <p:grpSpPr>
        <a:xfrm>
          <a:off x="0" y="0"/>
          <a:ext cx="0" cy="0"/>
          <a:chOff x="0" y="0"/>
          <a:chExt cx="0" cy="0"/>
        </a:xfrm>
      </p:grpSpPr>
      <p:sp>
        <p:nvSpPr>
          <p:cNvPr id="5" name="모서리가 둥근 직사각형 4"/>
          <p:cNvSpPr/>
          <p:nvPr/>
        </p:nvSpPr>
        <p:spPr>
          <a:xfrm>
            <a:off x="327580" y="349300"/>
            <a:ext cx="11544301" cy="6192000"/>
          </a:xfrm>
          <a:prstGeom prst="roundRect">
            <a:avLst>
              <a:gd name="adj" fmla="val 3862"/>
            </a:avLst>
          </a:prstGeom>
          <a:noFill/>
          <a:ln w="31750">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모서리가 둥근 직사각형 5"/>
          <p:cNvSpPr/>
          <p:nvPr/>
        </p:nvSpPr>
        <p:spPr>
          <a:xfrm>
            <a:off x="213730" y="241300"/>
            <a:ext cx="11772000" cy="6408000"/>
          </a:xfrm>
          <a:prstGeom prst="roundRect">
            <a:avLst>
              <a:gd name="adj" fmla="val 5051"/>
            </a:avLst>
          </a:prstGeom>
          <a:noFill/>
          <a:ln w="317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직사각형 7"/>
          <p:cNvSpPr/>
          <p:nvPr/>
        </p:nvSpPr>
        <p:spPr>
          <a:xfrm>
            <a:off x="5316782" y="469487"/>
            <a:ext cx="1558440" cy="707886"/>
          </a:xfrm>
          <a:prstGeom prst="rect">
            <a:avLst/>
          </a:prstGeom>
        </p:spPr>
        <p:txBody>
          <a:bodyPr wrap="none">
            <a:spAutoFit/>
          </a:bodyPr>
          <a:lstStyle/>
          <a:p>
            <a:pPr algn="ctr"/>
            <a:r>
              <a:rPr lang="en-US" altLang="ko-KR" sz="4000" dirty="0">
                <a:solidFill>
                  <a:prstClr val="black">
                    <a:lumMod val="75000"/>
                    <a:lumOff val="25000"/>
                  </a:prstClr>
                </a:solidFill>
                <a:latin typeface="하나 B" panose="02020603020101020101" pitchFamily="18" charset="-127"/>
                <a:ea typeface="하나 B" panose="02020603020101020101" pitchFamily="18" charset="-127"/>
              </a:rPr>
              <a:t>Q &amp; A</a:t>
            </a:r>
            <a:endParaRPr lang="ko-KR" altLang="en-US" sz="2000" dirty="0">
              <a:solidFill>
                <a:prstClr val="black">
                  <a:lumMod val="75000"/>
                  <a:lumOff val="25000"/>
                </a:prstClr>
              </a:solidFill>
              <a:latin typeface="하나 B" panose="02020603020101020101" pitchFamily="18" charset="-127"/>
              <a:ea typeface="하나 B" panose="02020603020101020101" pitchFamily="18" charset="-127"/>
            </a:endParaRPr>
          </a:p>
        </p:txBody>
      </p:sp>
      <p:cxnSp>
        <p:nvCxnSpPr>
          <p:cNvPr id="92" name="직선 연결선 91"/>
          <p:cNvCxnSpPr/>
          <p:nvPr/>
        </p:nvCxnSpPr>
        <p:spPr>
          <a:xfrm>
            <a:off x="723159" y="1309779"/>
            <a:ext cx="10800000" cy="0"/>
          </a:xfrm>
          <a:prstGeom prst="line">
            <a:avLst/>
          </a:prstGeom>
          <a:ln w="2222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8" name="직사각형 27"/>
          <p:cNvSpPr/>
          <p:nvPr/>
        </p:nvSpPr>
        <p:spPr>
          <a:xfrm>
            <a:off x="1069685" y="2848277"/>
            <a:ext cx="348172" cy="276999"/>
          </a:xfrm>
          <a:prstGeom prst="rect">
            <a:avLst/>
          </a:prstGeom>
        </p:spPr>
        <p:txBody>
          <a:bodyPr wrap="none">
            <a:spAutoFit/>
          </a:bodyPr>
          <a:lstStyle/>
          <a:p>
            <a:r>
              <a:rPr lang="en-US" altLang="ko-KR" sz="1200" b="1" dirty="0">
                <a:solidFill>
                  <a:prstClr val="white"/>
                </a:solidFill>
              </a:rPr>
              <a:t>A</a:t>
            </a:r>
            <a:r>
              <a:rPr lang="ko-KR" altLang="en-US" sz="1200" b="1" dirty="0">
                <a:solidFill>
                  <a:prstClr val="white"/>
                </a:solidFill>
              </a:rPr>
              <a:t> </a:t>
            </a:r>
            <a:endParaRPr lang="ko-KR" altLang="en-US" sz="1200" b="1" dirty="0">
              <a:solidFill>
                <a:prstClr val="black"/>
              </a:solidFill>
            </a:endParaRPr>
          </a:p>
        </p:txBody>
      </p:sp>
      <p:sp>
        <p:nvSpPr>
          <p:cNvPr id="36" name="직사각형 35"/>
          <p:cNvSpPr/>
          <p:nvPr/>
        </p:nvSpPr>
        <p:spPr>
          <a:xfrm>
            <a:off x="8516691" y="2867329"/>
            <a:ext cx="336952" cy="276999"/>
          </a:xfrm>
          <a:prstGeom prst="rect">
            <a:avLst/>
          </a:prstGeom>
        </p:spPr>
        <p:txBody>
          <a:bodyPr wrap="none">
            <a:spAutoFit/>
          </a:bodyPr>
          <a:lstStyle/>
          <a:p>
            <a:r>
              <a:rPr lang="en-US" altLang="ko-KR" sz="1200" b="1" dirty="0">
                <a:solidFill>
                  <a:prstClr val="white"/>
                </a:solidFill>
              </a:rPr>
              <a:t>C</a:t>
            </a:r>
            <a:r>
              <a:rPr lang="ko-KR" altLang="en-US" sz="1200" b="1" dirty="0">
                <a:solidFill>
                  <a:prstClr val="white"/>
                </a:solidFill>
              </a:rPr>
              <a:t> </a:t>
            </a:r>
            <a:endParaRPr lang="ko-KR" altLang="en-US" sz="1200" b="1" dirty="0">
              <a:solidFill>
                <a:prstClr val="black"/>
              </a:solidFill>
            </a:endParaRPr>
          </a:p>
        </p:txBody>
      </p:sp>
      <p:pic>
        <p:nvPicPr>
          <p:cNvPr id="7" name="Picture 2" descr="대나무 어린 순 죽순">
            <a:extLst>
              <a:ext uri="{FF2B5EF4-FFF2-40B4-BE49-F238E27FC236}">
                <a16:creationId xmlns:a16="http://schemas.microsoft.com/office/drawing/2014/main" id="{A987AFE1-2012-4D44-8B0D-B0E21638F6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2923" y="2716891"/>
            <a:ext cx="2399161" cy="2145766"/>
          </a:xfrm>
          <a:prstGeom prst="rect">
            <a:avLst/>
          </a:prstGeom>
          <a:noFill/>
          <a:effectLst>
            <a:softEdge rad="76200"/>
          </a:effectLst>
          <a:extLst>
            <a:ext uri="{909E8E84-426E-40DD-AFC4-6F175D3DCCD1}">
              <a14:hiddenFill xmlns:a14="http://schemas.microsoft.com/office/drawing/2010/main">
                <a:solidFill>
                  <a:srgbClr val="FFFFFF"/>
                </a:solidFill>
              </a14:hiddenFill>
            </a:ext>
          </a:extLst>
        </p:spPr>
      </p:pic>
      <p:cxnSp>
        <p:nvCxnSpPr>
          <p:cNvPr id="3" name="직선 화살표 연결선 2">
            <a:extLst>
              <a:ext uri="{FF2B5EF4-FFF2-40B4-BE49-F238E27FC236}">
                <a16:creationId xmlns:a16="http://schemas.microsoft.com/office/drawing/2014/main" id="{27862096-7996-48A1-B77F-841655C2D2BD}"/>
              </a:ext>
            </a:extLst>
          </p:cNvPr>
          <p:cNvCxnSpPr>
            <a:cxnSpLocks/>
          </p:cNvCxnSpPr>
          <p:nvPr/>
        </p:nvCxnSpPr>
        <p:spPr>
          <a:xfrm>
            <a:off x="3998970" y="3724728"/>
            <a:ext cx="1317812" cy="0"/>
          </a:xfrm>
          <a:prstGeom prst="straightConnector1">
            <a:avLst/>
          </a:prstGeom>
          <a:ln w="57150">
            <a:solidFill>
              <a:srgbClr val="008C8C"/>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7536A02-9957-420A-BD8E-400228375650}"/>
              </a:ext>
            </a:extLst>
          </p:cNvPr>
          <p:cNvSpPr txBox="1"/>
          <p:nvPr/>
        </p:nvSpPr>
        <p:spPr>
          <a:xfrm>
            <a:off x="1974326" y="5086556"/>
            <a:ext cx="719500" cy="461665"/>
          </a:xfrm>
          <a:prstGeom prst="rect">
            <a:avLst/>
          </a:prstGeom>
          <a:noFill/>
        </p:spPr>
        <p:txBody>
          <a:bodyPr wrap="square" rtlCol="0">
            <a:spAutoFit/>
          </a:bodyPr>
          <a:lstStyle/>
          <a:p>
            <a:r>
              <a:rPr lang="ko-KR" altLang="en-US" sz="2400" dirty="0">
                <a:solidFill>
                  <a:srgbClr val="404040"/>
                </a:solidFill>
                <a:latin typeface="하나 CM" panose="02020603020101020101" pitchFamily="18" charset="-127"/>
                <a:ea typeface="하나 CM" panose="02020603020101020101" pitchFamily="18" charset="-127"/>
              </a:rPr>
              <a:t>현재</a:t>
            </a:r>
          </a:p>
        </p:txBody>
      </p:sp>
      <p:grpSp>
        <p:nvGrpSpPr>
          <p:cNvPr id="17" name="그룹 16">
            <a:extLst>
              <a:ext uri="{FF2B5EF4-FFF2-40B4-BE49-F238E27FC236}">
                <a16:creationId xmlns:a16="http://schemas.microsoft.com/office/drawing/2014/main" id="{9F807724-9187-4837-9326-E38B7942400E}"/>
              </a:ext>
            </a:extLst>
          </p:cNvPr>
          <p:cNvGrpSpPr/>
          <p:nvPr/>
        </p:nvGrpSpPr>
        <p:grpSpPr>
          <a:xfrm>
            <a:off x="5770608" y="2044658"/>
            <a:ext cx="5248469" cy="3490232"/>
            <a:chOff x="5779572" y="1932601"/>
            <a:chExt cx="5248469" cy="3490232"/>
          </a:xfrm>
        </p:grpSpPr>
        <p:pic>
          <p:nvPicPr>
            <p:cNvPr id="9" name="Picture 6" descr="모소 대나무의 하늘 &lt; 칼럼 &lt; 인터뷰·오피니언 &lt; 기사본문 - 충청북도인터넷신문">
              <a:extLst>
                <a:ext uri="{FF2B5EF4-FFF2-40B4-BE49-F238E27FC236}">
                  <a16:creationId xmlns:a16="http://schemas.microsoft.com/office/drawing/2014/main" id="{D57D56BD-7632-4C80-B5B1-0E045162AF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79572" y="1932601"/>
              <a:ext cx="5248469" cy="3490232"/>
            </a:xfrm>
            <a:prstGeom prst="rect">
              <a:avLst/>
            </a:prstGeom>
            <a:noFill/>
            <a:effectLst>
              <a:softEdge rad="88900"/>
            </a:effectLst>
            <a:extLst>
              <a:ext uri="{909E8E84-426E-40DD-AFC4-6F175D3DCCD1}">
                <a14:hiddenFill xmlns:a14="http://schemas.microsoft.com/office/drawing/2010/main">
                  <a:solidFill>
                    <a:srgbClr val="FFFFFF"/>
                  </a:solidFill>
                </a14:hiddenFill>
              </a:ext>
            </a:extLst>
          </p:spPr>
        </p:pic>
        <p:pic>
          <p:nvPicPr>
            <p:cNvPr id="5122" name="Picture 2" descr="SEOK-JUN LEE - 매니저 - 마인즈랩 | LinkedIn">
              <a:extLst>
                <a:ext uri="{FF2B5EF4-FFF2-40B4-BE49-F238E27FC236}">
                  <a16:creationId xmlns:a16="http://schemas.microsoft.com/office/drawing/2014/main" id="{DD7E44AA-7972-43EA-9C25-D9316AC428BB}"/>
                </a:ext>
              </a:extLst>
            </p:cNvPr>
            <p:cNvPicPr>
              <a:picLocks noChangeAspect="1" noChangeArrowheads="1"/>
            </p:cNvPicPr>
            <p:nvPr/>
          </p:nvPicPr>
          <p:blipFill>
            <a:blip r:embed="rId4">
              <a:alphaModFix amt="72000"/>
              <a:extLst>
                <a:ext uri="{28A0092B-C50C-407E-A947-70E740481C1C}">
                  <a14:useLocalDpi xmlns:a14="http://schemas.microsoft.com/office/drawing/2010/main" val="0"/>
                </a:ext>
              </a:extLst>
            </a:blip>
            <a:srcRect/>
            <a:stretch>
              <a:fillRect/>
            </a:stretch>
          </p:blipFill>
          <p:spPr bwMode="auto">
            <a:xfrm>
              <a:off x="7429376" y="2460147"/>
              <a:ext cx="1948860" cy="1091361"/>
            </a:xfrm>
            <a:prstGeom prst="rect">
              <a:avLst/>
            </a:prstGeom>
            <a:noFill/>
            <a:effectLst>
              <a:softEdge rad="101600"/>
            </a:effectLst>
            <a:extLst>
              <a:ext uri="{909E8E84-426E-40DD-AFC4-6F175D3DCCD1}">
                <a14:hiddenFill xmlns:a14="http://schemas.microsoft.com/office/drawing/2010/main">
                  <a:solidFill>
                    <a:srgbClr val="FFFFFF"/>
                  </a:solidFill>
                </a14:hiddenFill>
              </a:ext>
            </a:extLst>
          </p:spPr>
        </p:pic>
      </p:grpSp>
      <p:sp>
        <p:nvSpPr>
          <p:cNvPr id="24" name="TextBox 23">
            <a:extLst>
              <a:ext uri="{FF2B5EF4-FFF2-40B4-BE49-F238E27FC236}">
                <a16:creationId xmlns:a16="http://schemas.microsoft.com/office/drawing/2014/main" id="{24F24F2C-7A49-45C2-BECA-054906F2A986}"/>
              </a:ext>
            </a:extLst>
          </p:cNvPr>
          <p:cNvSpPr txBox="1"/>
          <p:nvPr/>
        </p:nvSpPr>
        <p:spPr>
          <a:xfrm>
            <a:off x="1069685" y="5780782"/>
            <a:ext cx="2888165" cy="1077218"/>
          </a:xfrm>
          <a:prstGeom prst="rect">
            <a:avLst/>
          </a:prstGeom>
          <a:noFill/>
        </p:spPr>
        <p:txBody>
          <a:bodyPr wrap="square">
            <a:spAutoFit/>
          </a:bodyPr>
          <a:lstStyle/>
          <a:p>
            <a:pPr algn="l" fontAlgn="t"/>
            <a:r>
              <a:rPr lang="en-US" altLang="ko-KR" sz="1400" b="0" i="0" u="none" strike="noStrike" dirty="0">
                <a:solidFill>
                  <a:srgbClr val="404040"/>
                </a:solidFill>
                <a:effectLst/>
                <a:latin typeface="하나 CM" panose="02020603020101020101" pitchFamily="18" charset="-127"/>
                <a:ea typeface="하나 CM" panose="02020603020101020101" pitchFamily="18" charset="-127"/>
                <a:hlinkClick r:id="rId5">
                  <a:extLst>
                    <a:ext uri="{A12FA001-AC4F-418D-AE19-62706E023703}">
                      <ahyp:hlinkClr xmlns:ahyp="http://schemas.microsoft.com/office/drawing/2018/hyperlinkcolor" val="tx"/>
                    </a:ext>
                  </a:extLst>
                </a:hlinkClick>
              </a:rPr>
              <a:t>https://blog.naver.com/gnee88</a:t>
            </a:r>
            <a:endParaRPr lang="en-US" altLang="ko-KR" sz="1400" b="0" i="0" u="none" strike="noStrike" dirty="0">
              <a:solidFill>
                <a:srgbClr val="404040"/>
              </a:solidFill>
              <a:effectLst/>
              <a:latin typeface="하나 CM" panose="02020603020101020101" pitchFamily="18" charset="-127"/>
              <a:ea typeface="하나 CM" panose="02020603020101020101" pitchFamily="18" charset="-127"/>
            </a:endParaRPr>
          </a:p>
          <a:p>
            <a:pPr fontAlgn="t"/>
            <a:r>
              <a:rPr lang="ko-KR" altLang="en-US" sz="1400" dirty="0">
                <a:solidFill>
                  <a:srgbClr val="404040"/>
                </a:solidFill>
                <a:latin typeface="하나 CM" panose="02020603020101020101" pitchFamily="18" charset="-127"/>
                <a:ea typeface="하나 CM" panose="02020603020101020101" pitchFamily="18" charset="-127"/>
                <a:hlinkClick r:id="rId6">
                  <a:extLst>
                    <a:ext uri="{A12FA001-AC4F-418D-AE19-62706E023703}">
                      <ahyp:hlinkClr xmlns:ahyp="http://schemas.microsoft.com/office/drawing/2018/hyperlinkcolor" val="tx"/>
                    </a:ext>
                  </a:extLst>
                </a:hlinkClick>
              </a:rPr>
              <a:t>https://github.com/leejinhee-88</a:t>
            </a:r>
            <a:endParaRPr lang="en-US" altLang="ko-KR" sz="1400" dirty="0">
              <a:solidFill>
                <a:srgbClr val="404040"/>
              </a:solidFill>
              <a:latin typeface="하나 CM" panose="02020603020101020101" pitchFamily="18" charset="-127"/>
              <a:ea typeface="하나 CM" panose="02020603020101020101" pitchFamily="18" charset="-127"/>
            </a:endParaRPr>
          </a:p>
          <a:p>
            <a:pPr fontAlgn="t"/>
            <a:endParaRPr lang="ko-KR" altLang="en-US" dirty="0">
              <a:solidFill>
                <a:srgbClr val="404040"/>
              </a:solidFill>
            </a:endParaRPr>
          </a:p>
          <a:p>
            <a:pPr algn="l" fontAlgn="t"/>
            <a:endParaRPr lang="en-US" altLang="ko-KR" b="0" i="0" dirty="0">
              <a:solidFill>
                <a:srgbClr val="404040"/>
              </a:solidFill>
              <a:effectLst/>
              <a:latin typeface="-apple-system"/>
            </a:endParaRPr>
          </a:p>
        </p:txBody>
      </p:sp>
      <p:pic>
        <p:nvPicPr>
          <p:cNvPr id="2050" name="Picture 2" descr="이미지: 문구: '하나금융그룹 하나, 2M 이상 거리두기 별송아 같이가아~! 2M'">
            <a:extLst>
              <a:ext uri="{FF2B5EF4-FFF2-40B4-BE49-F238E27FC236}">
                <a16:creationId xmlns:a16="http://schemas.microsoft.com/office/drawing/2014/main" id="{4A29FD5A-E293-4C2F-889D-EEA9EE1203B1}"/>
              </a:ext>
            </a:extLst>
          </p:cNvPr>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10000" b="95521" l="4271" r="92292">
                        <a14:foregroundMark x1="24167" y1="37083" x2="23125" y2="62083"/>
                        <a14:foregroundMark x1="4271" y1="57188" x2="7396" y2="58542"/>
                        <a14:foregroundMark x1="6354" y1="68333" x2="8646" y2="71042"/>
                        <a14:foregroundMark x1="91458" y1="59792" x2="89583" y2="64375"/>
                        <a14:foregroundMark x1="91563" y1="71771" x2="92292" y2="74271"/>
                        <a14:foregroundMark x1="78125" y1="88125" x2="81146" y2="94583"/>
                        <a14:foregroundMark x1="81146" y1="94583" x2="83958" y2="94271"/>
                        <a14:foregroundMark x1="64479" y1="86979" x2="60417" y2="92813"/>
                        <a14:foregroundMark x1="60417" y1="92813" x2="62396" y2="95521"/>
                      </a14:backgroundRemoval>
                    </a14:imgEffect>
                  </a14:imgLayer>
                </a14:imgProps>
              </a:ext>
              <a:ext uri="{28A0092B-C50C-407E-A947-70E740481C1C}">
                <a14:useLocalDpi xmlns:a14="http://schemas.microsoft.com/office/drawing/2010/main" val="0"/>
              </a:ext>
            </a:extLst>
          </a:blip>
          <a:srcRect/>
          <a:stretch>
            <a:fillRect/>
          </a:stretch>
        </p:blipFill>
        <p:spPr bwMode="auto">
          <a:xfrm>
            <a:off x="7163493" y="3063437"/>
            <a:ext cx="2460142" cy="2460142"/>
          </a:xfrm>
          <a:prstGeom prst="rect">
            <a:avLst/>
          </a:prstGeom>
          <a:noFill/>
          <a:extLst>
            <a:ext uri="{909E8E84-426E-40DD-AFC4-6F175D3DCCD1}">
              <a14:hiddenFill xmlns:a14="http://schemas.microsoft.com/office/drawing/2010/main">
                <a:solidFill>
                  <a:srgbClr val="FFFFFF"/>
                </a:solidFill>
              </a14:hiddenFill>
            </a:ext>
          </a:extLst>
        </p:spPr>
      </p:pic>
      <p:sp>
        <p:nvSpPr>
          <p:cNvPr id="2" name="슬라이드 번호 개체 틀 1">
            <a:extLst>
              <a:ext uri="{FF2B5EF4-FFF2-40B4-BE49-F238E27FC236}">
                <a16:creationId xmlns:a16="http://schemas.microsoft.com/office/drawing/2014/main" id="{0B26B775-279D-4C22-AC26-5F6E4106DE16}"/>
              </a:ext>
            </a:extLst>
          </p:cNvPr>
          <p:cNvSpPr>
            <a:spLocks noGrp="1"/>
          </p:cNvSpPr>
          <p:nvPr>
            <p:ph type="sldNum" sz="quarter" idx="12"/>
          </p:nvPr>
        </p:nvSpPr>
        <p:spPr>
          <a:xfrm>
            <a:off x="9448800" y="6491143"/>
            <a:ext cx="2743200" cy="365125"/>
          </a:xfrm>
        </p:spPr>
        <p:txBody>
          <a:bodyPr/>
          <a:lstStyle/>
          <a:p>
            <a:fld id="{339B9C72-21D5-4AB9-87FA-CC4C72A0D342}" type="slidenum">
              <a:rPr lang="ko-KR" altLang="en-US" smtClean="0">
                <a:solidFill>
                  <a:prstClr val="black">
                    <a:tint val="75000"/>
                  </a:prstClr>
                </a:solidFill>
              </a:rPr>
              <a:pPr/>
              <a:t>17</a:t>
            </a:fld>
            <a:endParaRPr lang="ko-KR" altLang="en-US" dirty="0">
              <a:solidFill>
                <a:prstClr val="black">
                  <a:tint val="75000"/>
                </a:prstClr>
              </a:solidFill>
            </a:endParaRPr>
          </a:p>
        </p:txBody>
      </p:sp>
    </p:spTree>
    <p:extLst>
      <p:ext uri="{BB962C8B-B14F-4D97-AF65-F5344CB8AC3E}">
        <p14:creationId xmlns:p14="http://schemas.microsoft.com/office/powerpoint/2010/main" val="1844134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FBF6"/>
        </a:solidFill>
        <a:effectLst/>
      </p:bgPr>
    </p:bg>
    <p:spTree>
      <p:nvGrpSpPr>
        <p:cNvPr id="1" name=""/>
        <p:cNvGrpSpPr/>
        <p:nvPr/>
      </p:nvGrpSpPr>
      <p:grpSpPr>
        <a:xfrm>
          <a:off x="0" y="0"/>
          <a:ext cx="0" cy="0"/>
          <a:chOff x="0" y="0"/>
          <a:chExt cx="0" cy="0"/>
        </a:xfrm>
      </p:grpSpPr>
      <p:sp>
        <p:nvSpPr>
          <p:cNvPr id="5" name="모서리가 둥근 직사각형 4"/>
          <p:cNvSpPr/>
          <p:nvPr/>
        </p:nvSpPr>
        <p:spPr>
          <a:xfrm>
            <a:off x="327580" y="349300"/>
            <a:ext cx="11544301" cy="6192000"/>
          </a:xfrm>
          <a:prstGeom prst="roundRect">
            <a:avLst>
              <a:gd name="adj" fmla="val 3862"/>
            </a:avLst>
          </a:prstGeom>
          <a:noFill/>
          <a:ln w="31750">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모서리가 둥근 직사각형 5"/>
          <p:cNvSpPr/>
          <p:nvPr/>
        </p:nvSpPr>
        <p:spPr>
          <a:xfrm>
            <a:off x="213730" y="241300"/>
            <a:ext cx="11772000" cy="6408000"/>
          </a:xfrm>
          <a:prstGeom prst="roundRect">
            <a:avLst>
              <a:gd name="adj" fmla="val 5051"/>
            </a:avLst>
          </a:prstGeom>
          <a:noFill/>
          <a:ln w="317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직사각형 7"/>
          <p:cNvSpPr/>
          <p:nvPr/>
        </p:nvSpPr>
        <p:spPr>
          <a:xfrm>
            <a:off x="5542002" y="497086"/>
            <a:ext cx="1107996" cy="707886"/>
          </a:xfrm>
          <a:prstGeom prst="rect">
            <a:avLst/>
          </a:prstGeom>
        </p:spPr>
        <p:txBody>
          <a:bodyPr wrap="none">
            <a:spAutoFit/>
          </a:bodyPr>
          <a:lstStyle/>
          <a:p>
            <a:pPr algn="ctr"/>
            <a:r>
              <a:rPr lang="ko-KR" altLang="en-US" sz="4000" dirty="0">
                <a:solidFill>
                  <a:prstClr val="black">
                    <a:lumMod val="75000"/>
                    <a:lumOff val="25000"/>
                  </a:prstClr>
                </a:solidFill>
                <a:latin typeface="하나 B" panose="02020603020101020101" pitchFamily="18" charset="-127"/>
                <a:ea typeface="하나 B" panose="02020603020101020101" pitchFamily="18" charset="-127"/>
              </a:rPr>
              <a:t>목차</a:t>
            </a:r>
            <a:endParaRPr lang="en-US" altLang="ko-KR" sz="4000" dirty="0">
              <a:solidFill>
                <a:prstClr val="black">
                  <a:lumMod val="75000"/>
                  <a:lumOff val="25000"/>
                </a:prstClr>
              </a:solidFill>
              <a:latin typeface="하나 B" panose="02020603020101020101" pitchFamily="18" charset="-127"/>
              <a:ea typeface="하나 B" panose="02020603020101020101" pitchFamily="18" charset="-127"/>
            </a:endParaRPr>
          </a:p>
        </p:txBody>
      </p:sp>
      <p:cxnSp>
        <p:nvCxnSpPr>
          <p:cNvPr id="92" name="직선 연결선 91"/>
          <p:cNvCxnSpPr/>
          <p:nvPr/>
        </p:nvCxnSpPr>
        <p:spPr>
          <a:xfrm>
            <a:off x="723159" y="1309779"/>
            <a:ext cx="10800000" cy="0"/>
          </a:xfrm>
          <a:prstGeom prst="line">
            <a:avLst/>
          </a:prstGeom>
          <a:ln w="2222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91" name="차트 90"/>
          <p:cNvGraphicFramePr/>
          <p:nvPr>
            <p:extLst>
              <p:ext uri="{D42A27DB-BD31-4B8C-83A1-F6EECF244321}">
                <p14:modId xmlns:p14="http://schemas.microsoft.com/office/powerpoint/2010/main" val="1017102735"/>
              </p:ext>
            </p:extLst>
          </p:nvPr>
        </p:nvGraphicFramePr>
        <p:xfrm>
          <a:off x="3233438" y="1724388"/>
          <a:ext cx="6042225" cy="4028151"/>
        </p:xfrm>
        <a:graphic>
          <a:graphicData uri="http://schemas.openxmlformats.org/drawingml/2006/chart">
            <c:chart xmlns:c="http://schemas.openxmlformats.org/drawingml/2006/chart" xmlns:r="http://schemas.openxmlformats.org/officeDocument/2006/relationships" r:id="rId2"/>
          </a:graphicData>
        </a:graphic>
      </p:graphicFrame>
      <p:grpSp>
        <p:nvGrpSpPr>
          <p:cNvPr id="96" name="그룹 95"/>
          <p:cNvGrpSpPr/>
          <p:nvPr/>
        </p:nvGrpSpPr>
        <p:grpSpPr>
          <a:xfrm>
            <a:off x="7564716" y="1735099"/>
            <a:ext cx="1364970" cy="452452"/>
            <a:chOff x="6565900" y="241300"/>
            <a:chExt cx="1676400" cy="555683"/>
          </a:xfrm>
          <a:solidFill>
            <a:schemeClr val="bg1"/>
          </a:solidFill>
          <a:effectLst/>
        </p:grpSpPr>
        <p:sp>
          <p:nvSpPr>
            <p:cNvPr id="98" name="이등변 삼각형 97"/>
            <p:cNvSpPr/>
            <p:nvPr/>
          </p:nvSpPr>
          <p:spPr>
            <a:xfrm rot="10800000">
              <a:off x="6781800" y="544983"/>
              <a:ext cx="252000" cy="252000"/>
            </a:xfrm>
            <a:prstGeom prst="triangle">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rgbClr val="545871"/>
                </a:solidFill>
                <a:effectLst>
                  <a:outerShdw blurRad="38100" dist="38100" dir="2700000" algn="tl">
                    <a:srgbClr val="000000">
                      <a:alpha val="43137"/>
                    </a:srgbClr>
                  </a:outerShdw>
                </a:effectLst>
                <a:latin typeface="하나 CM" panose="02020603020101020101" pitchFamily="18" charset="-127"/>
                <a:ea typeface="하나 CM" panose="02020603020101020101" pitchFamily="18" charset="-127"/>
              </a:endParaRPr>
            </a:p>
          </p:txBody>
        </p:sp>
        <p:sp>
          <p:nvSpPr>
            <p:cNvPr id="97" name="순서도: 처리 96"/>
            <p:cNvSpPr/>
            <p:nvPr/>
          </p:nvSpPr>
          <p:spPr>
            <a:xfrm>
              <a:off x="6565900" y="241300"/>
              <a:ext cx="1676400" cy="381000"/>
            </a:xfrm>
            <a:prstGeom prst="flowChartProcess">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rgbClr val="545871"/>
                  </a:solidFill>
                  <a:effectLst>
                    <a:outerShdw blurRad="38100" dist="38100" dir="2700000" algn="tl">
                      <a:srgbClr val="000000">
                        <a:alpha val="43137"/>
                      </a:srgbClr>
                    </a:outerShdw>
                  </a:effectLst>
                  <a:latin typeface="하나 CM" panose="02020603020101020101" pitchFamily="18" charset="-127"/>
                  <a:ea typeface="하나 CM" panose="02020603020101020101" pitchFamily="18" charset="-127"/>
                </a:rPr>
                <a:t>요구사항정의</a:t>
              </a:r>
              <a:endParaRPr lang="ko-KR" altLang="en-US" sz="1600" b="1" dirty="0">
                <a:solidFill>
                  <a:srgbClr val="545871"/>
                </a:solidFill>
                <a:effectLst>
                  <a:outerShdw blurRad="38100" dist="38100" dir="2700000" algn="tl">
                    <a:srgbClr val="000000">
                      <a:alpha val="43137"/>
                    </a:srgbClr>
                  </a:outerShdw>
                </a:effectLst>
                <a:latin typeface="하나 CM" panose="02020603020101020101" pitchFamily="18" charset="-127"/>
                <a:ea typeface="하나 CM" panose="02020603020101020101" pitchFamily="18" charset="-127"/>
              </a:endParaRPr>
            </a:p>
          </p:txBody>
        </p:sp>
      </p:grpSp>
      <p:grpSp>
        <p:nvGrpSpPr>
          <p:cNvPr id="99" name="그룹 98"/>
          <p:cNvGrpSpPr/>
          <p:nvPr/>
        </p:nvGrpSpPr>
        <p:grpSpPr>
          <a:xfrm>
            <a:off x="7966275" y="4968867"/>
            <a:ext cx="1505441" cy="310221"/>
            <a:chOff x="6393379" y="241300"/>
            <a:chExt cx="1848921" cy="381000"/>
          </a:xfrm>
          <a:solidFill>
            <a:schemeClr val="bg1">
              <a:lumMod val="85000"/>
            </a:schemeClr>
          </a:solidFill>
        </p:grpSpPr>
        <p:sp>
          <p:nvSpPr>
            <p:cNvPr id="100" name="순서도: 처리 99"/>
            <p:cNvSpPr/>
            <p:nvPr/>
          </p:nvSpPr>
          <p:spPr>
            <a:xfrm>
              <a:off x="6565900" y="241300"/>
              <a:ext cx="1676400" cy="381000"/>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prstClr val="white"/>
                  </a:solidFill>
                  <a:effectLst>
                    <a:outerShdw blurRad="38100" dist="38100" dir="2700000" algn="tl">
                      <a:srgbClr val="000000">
                        <a:alpha val="43137"/>
                      </a:srgbClr>
                    </a:outerShdw>
                  </a:effectLst>
                  <a:latin typeface="하나 CM" panose="02020603020101020101" pitchFamily="18" charset="-127"/>
                  <a:ea typeface="하나 CM" panose="02020603020101020101" pitchFamily="18" charset="-127"/>
                </a:rPr>
                <a:t>기대효과</a:t>
              </a:r>
              <a:r>
                <a:rPr lang="en-US" altLang="ko-KR" sz="1600" b="1" dirty="0">
                  <a:solidFill>
                    <a:prstClr val="white"/>
                  </a:solidFill>
                  <a:effectLst>
                    <a:outerShdw blurRad="38100" dist="38100" dir="2700000" algn="tl">
                      <a:srgbClr val="000000">
                        <a:alpha val="43137"/>
                      </a:srgbClr>
                    </a:outerShdw>
                  </a:effectLst>
                  <a:latin typeface="하나 CM" panose="02020603020101020101" pitchFamily="18" charset="-127"/>
                  <a:ea typeface="하나 CM" panose="02020603020101020101" pitchFamily="18" charset="-127"/>
                </a:rPr>
                <a:t> </a:t>
              </a:r>
              <a:endParaRPr lang="ko-KR" altLang="en-US" sz="1600" b="1" dirty="0">
                <a:solidFill>
                  <a:prstClr val="white"/>
                </a:solidFill>
                <a:effectLst>
                  <a:outerShdw blurRad="38100" dist="38100" dir="2700000" algn="tl">
                    <a:srgbClr val="000000">
                      <a:alpha val="43137"/>
                    </a:srgbClr>
                  </a:outerShdw>
                </a:effectLst>
                <a:latin typeface="하나 CM" panose="02020603020101020101" pitchFamily="18" charset="-127"/>
                <a:ea typeface="하나 CM" panose="02020603020101020101" pitchFamily="18" charset="-127"/>
              </a:endParaRPr>
            </a:p>
          </p:txBody>
        </p:sp>
        <p:sp>
          <p:nvSpPr>
            <p:cNvPr id="101" name="이등변 삼각형 100"/>
            <p:cNvSpPr/>
            <p:nvPr/>
          </p:nvSpPr>
          <p:spPr>
            <a:xfrm rot="16200000">
              <a:off x="6393378" y="300677"/>
              <a:ext cx="252001" cy="2520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prstClr val="white"/>
                </a:solidFill>
                <a:effectLst>
                  <a:outerShdw blurRad="38100" dist="38100" dir="2700000" algn="tl">
                    <a:srgbClr val="000000">
                      <a:alpha val="43137"/>
                    </a:srgbClr>
                  </a:outerShdw>
                </a:effectLst>
                <a:latin typeface="하나 CM" panose="02020603020101020101" pitchFamily="18" charset="-127"/>
                <a:ea typeface="하나 CM" panose="02020603020101020101" pitchFamily="18" charset="-127"/>
              </a:endParaRPr>
            </a:p>
          </p:txBody>
        </p:sp>
      </p:grpSp>
      <p:grpSp>
        <p:nvGrpSpPr>
          <p:cNvPr id="102" name="그룹 101"/>
          <p:cNvGrpSpPr/>
          <p:nvPr/>
        </p:nvGrpSpPr>
        <p:grpSpPr>
          <a:xfrm>
            <a:off x="5137496" y="5752539"/>
            <a:ext cx="1364970" cy="445559"/>
            <a:chOff x="6565900" y="75083"/>
            <a:chExt cx="1676400" cy="547217"/>
          </a:xfrm>
          <a:solidFill>
            <a:srgbClr val="46ACA1"/>
          </a:solidFill>
        </p:grpSpPr>
        <p:sp>
          <p:nvSpPr>
            <p:cNvPr id="103" name="순서도: 처리 102"/>
            <p:cNvSpPr/>
            <p:nvPr/>
          </p:nvSpPr>
          <p:spPr>
            <a:xfrm>
              <a:off x="6565900" y="241300"/>
              <a:ext cx="1676400" cy="381000"/>
            </a:xfrm>
            <a:prstGeom prst="flowChartProcess">
              <a:avLst/>
            </a:prstGeom>
            <a:solidFill>
              <a:srgbClr val="46A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prstClr val="white"/>
                  </a:solidFill>
                  <a:effectLst>
                    <a:outerShdw blurRad="38100" dist="38100" dir="2700000" algn="tl">
                      <a:srgbClr val="000000">
                        <a:alpha val="43137"/>
                      </a:srgbClr>
                    </a:outerShdw>
                  </a:effectLst>
                  <a:latin typeface="하나 CM" panose="02020603020101020101" pitchFamily="18" charset="-127"/>
                  <a:ea typeface="하나 CM" panose="02020603020101020101" pitchFamily="18" charset="-127"/>
                </a:rPr>
                <a:t>프로젝트 일정</a:t>
              </a:r>
              <a:r>
                <a:rPr lang="en-US" altLang="ko-KR" sz="1600" b="1" dirty="0">
                  <a:solidFill>
                    <a:prstClr val="white"/>
                  </a:solidFill>
                  <a:effectLst>
                    <a:outerShdw blurRad="38100" dist="38100" dir="2700000" algn="tl">
                      <a:srgbClr val="000000">
                        <a:alpha val="43137"/>
                      </a:srgbClr>
                    </a:outerShdw>
                  </a:effectLst>
                  <a:latin typeface="하나 CM" panose="02020603020101020101" pitchFamily="18" charset="-127"/>
                  <a:ea typeface="하나 CM" panose="02020603020101020101" pitchFamily="18" charset="-127"/>
                </a:rPr>
                <a:t> </a:t>
              </a:r>
              <a:endParaRPr lang="ko-KR" altLang="en-US" sz="1600" b="1" dirty="0">
                <a:solidFill>
                  <a:prstClr val="white"/>
                </a:solidFill>
                <a:effectLst>
                  <a:outerShdw blurRad="38100" dist="38100" dir="2700000" algn="tl">
                    <a:srgbClr val="000000">
                      <a:alpha val="43137"/>
                    </a:srgbClr>
                  </a:outerShdw>
                </a:effectLst>
                <a:latin typeface="하나 CM" panose="02020603020101020101" pitchFamily="18" charset="-127"/>
                <a:ea typeface="하나 CM" panose="02020603020101020101" pitchFamily="18" charset="-127"/>
              </a:endParaRPr>
            </a:p>
          </p:txBody>
        </p:sp>
        <p:sp>
          <p:nvSpPr>
            <p:cNvPr id="104" name="이등변 삼각형 103"/>
            <p:cNvSpPr/>
            <p:nvPr/>
          </p:nvSpPr>
          <p:spPr>
            <a:xfrm>
              <a:off x="7772400" y="75083"/>
              <a:ext cx="252000" cy="252000"/>
            </a:xfrm>
            <a:prstGeom prst="triangle">
              <a:avLst/>
            </a:prstGeom>
            <a:solidFill>
              <a:srgbClr val="46A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prstClr val="white"/>
                </a:solidFill>
                <a:effectLst>
                  <a:outerShdw blurRad="38100" dist="38100" dir="2700000" algn="tl">
                    <a:srgbClr val="000000">
                      <a:alpha val="43137"/>
                    </a:srgbClr>
                  </a:outerShdw>
                </a:effectLst>
                <a:latin typeface="하나 CM" panose="02020603020101020101" pitchFamily="18" charset="-127"/>
                <a:ea typeface="하나 CM" panose="02020603020101020101" pitchFamily="18" charset="-127"/>
              </a:endParaRPr>
            </a:p>
          </p:txBody>
        </p:sp>
      </p:grpSp>
      <p:grpSp>
        <p:nvGrpSpPr>
          <p:cNvPr id="105" name="그룹 104"/>
          <p:cNvGrpSpPr/>
          <p:nvPr/>
        </p:nvGrpSpPr>
        <p:grpSpPr>
          <a:xfrm>
            <a:off x="2930248" y="4658646"/>
            <a:ext cx="1477089" cy="310221"/>
            <a:chOff x="6565900" y="241300"/>
            <a:chExt cx="1814100" cy="381000"/>
          </a:xfrm>
          <a:solidFill>
            <a:srgbClr val="46ACA1"/>
          </a:solidFill>
        </p:grpSpPr>
        <p:sp>
          <p:nvSpPr>
            <p:cNvPr id="106" name="순서도: 처리 105"/>
            <p:cNvSpPr/>
            <p:nvPr/>
          </p:nvSpPr>
          <p:spPr>
            <a:xfrm>
              <a:off x="6565900" y="241300"/>
              <a:ext cx="1676400" cy="381000"/>
            </a:xfrm>
            <a:prstGeom prst="flowChartProcess">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prstClr val="white"/>
                  </a:solidFill>
                  <a:effectLst>
                    <a:outerShdw blurRad="38100" dist="38100" dir="2700000" algn="tl">
                      <a:srgbClr val="000000">
                        <a:alpha val="43137"/>
                      </a:srgbClr>
                    </a:outerShdw>
                  </a:effectLst>
                  <a:latin typeface="하나 CM" panose="02020603020101020101" pitchFamily="18" charset="-127"/>
                  <a:ea typeface="하나 CM" panose="02020603020101020101" pitchFamily="18" charset="-127"/>
                </a:rPr>
                <a:t>프로젝트 분석</a:t>
              </a:r>
              <a:r>
                <a:rPr lang="en-US" altLang="ko-KR" sz="1600" b="1" dirty="0">
                  <a:solidFill>
                    <a:prstClr val="white"/>
                  </a:solidFill>
                  <a:effectLst>
                    <a:outerShdw blurRad="38100" dist="38100" dir="2700000" algn="tl">
                      <a:srgbClr val="000000">
                        <a:alpha val="43137"/>
                      </a:srgbClr>
                    </a:outerShdw>
                  </a:effectLst>
                  <a:latin typeface="하나 CM" panose="02020603020101020101" pitchFamily="18" charset="-127"/>
                  <a:ea typeface="하나 CM" panose="02020603020101020101" pitchFamily="18" charset="-127"/>
                </a:rPr>
                <a:t> </a:t>
              </a:r>
              <a:endParaRPr lang="ko-KR" altLang="en-US" sz="1600" b="1" dirty="0">
                <a:solidFill>
                  <a:prstClr val="white"/>
                </a:solidFill>
                <a:effectLst>
                  <a:outerShdw blurRad="38100" dist="38100" dir="2700000" algn="tl">
                    <a:srgbClr val="000000">
                      <a:alpha val="43137"/>
                    </a:srgbClr>
                  </a:outerShdw>
                </a:effectLst>
                <a:latin typeface="하나 CM" panose="02020603020101020101" pitchFamily="18" charset="-127"/>
                <a:ea typeface="하나 CM" panose="02020603020101020101" pitchFamily="18" charset="-127"/>
              </a:endParaRPr>
            </a:p>
          </p:txBody>
        </p:sp>
        <p:sp>
          <p:nvSpPr>
            <p:cNvPr id="107" name="이등변 삼각형 106"/>
            <p:cNvSpPr/>
            <p:nvPr/>
          </p:nvSpPr>
          <p:spPr>
            <a:xfrm rot="5400000">
              <a:off x="8128000" y="303683"/>
              <a:ext cx="252000" cy="252000"/>
            </a:xfrm>
            <a:prstGeom prst="triangle">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prstClr val="white"/>
                </a:solidFill>
                <a:effectLst>
                  <a:outerShdw blurRad="38100" dist="38100" dir="2700000" algn="tl">
                    <a:srgbClr val="000000">
                      <a:alpha val="43137"/>
                    </a:srgbClr>
                  </a:outerShdw>
                </a:effectLst>
                <a:latin typeface="하나 CM" panose="02020603020101020101" pitchFamily="18" charset="-127"/>
                <a:ea typeface="하나 CM" panose="02020603020101020101" pitchFamily="18" charset="-127"/>
              </a:endParaRPr>
            </a:p>
          </p:txBody>
        </p:sp>
      </p:grpSp>
      <p:grpSp>
        <p:nvGrpSpPr>
          <p:cNvPr id="108" name="그룹 107"/>
          <p:cNvGrpSpPr/>
          <p:nvPr/>
        </p:nvGrpSpPr>
        <p:grpSpPr>
          <a:xfrm>
            <a:off x="3483252" y="1787425"/>
            <a:ext cx="1364970" cy="452452"/>
            <a:chOff x="6565900" y="241300"/>
            <a:chExt cx="1676400" cy="555683"/>
          </a:xfrm>
          <a:solidFill>
            <a:schemeClr val="tx2"/>
          </a:solidFill>
        </p:grpSpPr>
        <p:sp>
          <p:nvSpPr>
            <p:cNvPr id="109" name="순서도: 처리 108"/>
            <p:cNvSpPr/>
            <p:nvPr/>
          </p:nvSpPr>
          <p:spPr>
            <a:xfrm>
              <a:off x="6565900" y="241300"/>
              <a:ext cx="1676400" cy="381000"/>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prstClr val="white"/>
                  </a:solidFill>
                  <a:effectLst>
                    <a:outerShdw blurRad="38100" dist="38100" dir="2700000" algn="tl">
                      <a:srgbClr val="000000">
                        <a:alpha val="43137"/>
                      </a:srgbClr>
                    </a:outerShdw>
                  </a:effectLst>
                  <a:latin typeface="하나 CM" panose="02020603020101020101" pitchFamily="18" charset="-127"/>
                  <a:ea typeface="하나 CM" panose="02020603020101020101" pitchFamily="18" charset="-127"/>
                </a:rPr>
                <a:t>프로젝트</a:t>
              </a:r>
              <a:r>
                <a:rPr lang="ko-KR" altLang="en-US" sz="1600" dirty="0">
                  <a:solidFill>
                    <a:prstClr val="white"/>
                  </a:solidFill>
                  <a:latin typeface="하나 CM" panose="02020603020101020101" pitchFamily="18" charset="-127"/>
                  <a:ea typeface="하나 CM" panose="02020603020101020101" pitchFamily="18" charset="-127"/>
                </a:rPr>
                <a:t> 개요</a:t>
              </a:r>
              <a:endParaRPr lang="ko-KR" altLang="en-US" sz="1600" b="1" dirty="0">
                <a:solidFill>
                  <a:prstClr val="white"/>
                </a:solidFill>
                <a:latin typeface="하나 CM" panose="02020603020101020101" pitchFamily="18" charset="-127"/>
                <a:ea typeface="하나 CM" panose="02020603020101020101" pitchFamily="18" charset="-127"/>
              </a:endParaRPr>
            </a:p>
          </p:txBody>
        </p:sp>
        <p:sp>
          <p:nvSpPr>
            <p:cNvPr id="110" name="이등변 삼각형 109"/>
            <p:cNvSpPr/>
            <p:nvPr/>
          </p:nvSpPr>
          <p:spPr>
            <a:xfrm rot="10800000">
              <a:off x="7785100" y="544983"/>
              <a:ext cx="252000" cy="2520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prstClr val="white"/>
                </a:solidFill>
                <a:latin typeface="하나 CM" panose="02020603020101020101" pitchFamily="18" charset="-127"/>
                <a:ea typeface="하나 CM" panose="02020603020101020101" pitchFamily="18" charset="-127"/>
              </a:endParaRPr>
            </a:p>
          </p:txBody>
        </p:sp>
      </p:grpSp>
      <p:sp>
        <p:nvSpPr>
          <p:cNvPr id="112" name="직사각형 111">
            <a:extLst>
              <a:ext uri="{FF2B5EF4-FFF2-40B4-BE49-F238E27FC236}">
                <a16:creationId xmlns:a16="http://schemas.microsoft.com/office/drawing/2014/main" id="{7268BA74-94BA-42C9-A634-41DF6B00D591}"/>
              </a:ext>
            </a:extLst>
          </p:cNvPr>
          <p:cNvSpPr/>
          <p:nvPr/>
        </p:nvSpPr>
        <p:spPr>
          <a:xfrm>
            <a:off x="8283356" y="2189946"/>
            <a:ext cx="2641677" cy="610616"/>
          </a:xfrm>
          <a:prstGeom prst="rect">
            <a:avLst/>
          </a:prstGeom>
        </p:spPr>
        <p:txBody>
          <a:bodyPr wrap="square">
            <a:spAutoFit/>
          </a:bodyPr>
          <a:lstStyle/>
          <a:p>
            <a:pPr>
              <a:lnSpc>
                <a:spcPct val="150000"/>
              </a:lnSpc>
            </a:pPr>
            <a:r>
              <a:rPr lang="en-US" altLang="ko-KR" sz="1200" dirty="0">
                <a:solidFill>
                  <a:prstClr val="white">
                    <a:lumMod val="50000"/>
                  </a:prstClr>
                </a:solidFill>
              </a:rPr>
              <a:t>-</a:t>
            </a:r>
            <a:r>
              <a:rPr lang="ko-KR" altLang="en-US" sz="1200" dirty="0">
                <a:solidFill>
                  <a:prstClr val="white">
                    <a:lumMod val="50000"/>
                  </a:prstClr>
                </a:solidFill>
              </a:rPr>
              <a:t>프로젝트 기능</a:t>
            </a:r>
            <a:r>
              <a:rPr lang="en-US" altLang="ko-KR" sz="1200" dirty="0">
                <a:solidFill>
                  <a:prstClr val="white">
                    <a:lumMod val="50000"/>
                  </a:prstClr>
                </a:solidFill>
              </a:rPr>
              <a:t>/</a:t>
            </a:r>
            <a:r>
              <a:rPr lang="ko-KR" altLang="en-US" sz="1200" dirty="0">
                <a:solidFill>
                  <a:prstClr val="white">
                    <a:lumMod val="50000"/>
                  </a:prstClr>
                </a:solidFill>
              </a:rPr>
              <a:t>기술</a:t>
            </a:r>
            <a:endParaRPr lang="en-US" altLang="ko-KR" sz="1200" dirty="0">
              <a:solidFill>
                <a:prstClr val="white">
                  <a:lumMod val="50000"/>
                </a:prstClr>
              </a:solidFill>
            </a:endParaRPr>
          </a:p>
          <a:p>
            <a:pPr>
              <a:lnSpc>
                <a:spcPct val="150000"/>
              </a:lnSpc>
            </a:pPr>
            <a:r>
              <a:rPr lang="en-US" altLang="ko-KR" sz="1200" dirty="0">
                <a:solidFill>
                  <a:prstClr val="white">
                    <a:lumMod val="50000"/>
                  </a:prstClr>
                </a:solidFill>
              </a:rPr>
              <a:t>-</a:t>
            </a:r>
            <a:r>
              <a:rPr lang="ko-KR" altLang="en-US" sz="1200" dirty="0">
                <a:solidFill>
                  <a:prstClr val="white">
                    <a:lumMod val="50000"/>
                  </a:prstClr>
                </a:solidFill>
              </a:rPr>
              <a:t>개발환경</a:t>
            </a:r>
            <a:r>
              <a:rPr lang="en-US" altLang="ko-KR" sz="1200" dirty="0">
                <a:solidFill>
                  <a:prstClr val="white">
                    <a:lumMod val="50000"/>
                  </a:prstClr>
                </a:solidFill>
              </a:rPr>
              <a:t>/DB</a:t>
            </a:r>
            <a:r>
              <a:rPr lang="ko-KR" altLang="en-US" sz="1200" dirty="0">
                <a:solidFill>
                  <a:prstClr val="white">
                    <a:lumMod val="50000"/>
                  </a:prstClr>
                </a:solidFill>
              </a:rPr>
              <a:t>모델링</a:t>
            </a:r>
            <a:endParaRPr lang="en-US" altLang="ko-KR" sz="1200" dirty="0">
              <a:solidFill>
                <a:prstClr val="white">
                  <a:lumMod val="50000"/>
                </a:prstClr>
              </a:solidFill>
            </a:endParaRPr>
          </a:p>
        </p:txBody>
      </p:sp>
      <p:sp>
        <p:nvSpPr>
          <p:cNvPr id="113" name="직사각형 112">
            <a:extLst>
              <a:ext uri="{FF2B5EF4-FFF2-40B4-BE49-F238E27FC236}">
                <a16:creationId xmlns:a16="http://schemas.microsoft.com/office/drawing/2014/main" id="{7268BA74-94BA-42C9-A634-41DF6B00D591}"/>
              </a:ext>
            </a:extLst>
          </p:cNvPr>
          <p:cNvSpPr/>
          <p:nvPr/>
        </p:nvSpPr>
        <p:spPr>
          <a:xfrm>
            <a:off x="1584068" y="2212769"/>
            <a:ext cx="2641677" cy="610616"/>
          </a:xfrm>
          <a:prstGeom prst="rect">
            <a:avLst/>
          </a:prstGeom>
        </p:spPr>
        <p:txBody>
          <a:bodyPr wrap="square">
            <a:spAutoFit/>
          </a:bodyPr>
          <a:lstStyle/>
          <a:p>
            <a:pPr algn="r">
              <a:lnSpc>
                <a:spcPct val="150000"/>
              </a:lnSpc>
            </a:pPr>
            <a:r>
              <a:rPr lang="en-US" altLang="ko-KR" sz="1200" dirty="0">
                <a:solidFill>
                  <a:prstClr val="white">
                    <a:lumMod val="50000"/>
                  </a:prstClr>
                </a:solidFill>
              </a:rPr>
              <a:t>-</a:t>
            </a:r>
            <a:r>
              <a:rPr lang="ko-KR" altLang="en-US" sz="1200" dirty="0">
                <a:solidFill>
                  <a:prstClr val="white">
                    <a:lumMod val="50000"/>
                  </a:prstClr>
                </a:solidFill>
              </a:rPr>
              <a:t>프로젝트 배경</a:t>
            </a:r>
            <a:endParaRPr lang="en-US" altLang="ko-KR" sz="1200" dirty="0">
              <a:solidFill>
                <a:prstClr val="white">
                  <a:lumMod val="50000"/>
                </a:prstClr>
              </a:solidFill>
            </a:endParaRPr>
          </a:p>
          <a:p>
            <a:pPr algn="r">
              <a:lnSpc>
                <a:spcPct val="150000"/>
              </a:lnSpc>
            </a:pPr>
            <a:r>
              <a:rPr lang="en-US" altLang="ko-KR" sz="1200" dirty="0">
                <a:solidFill>
                  <a:prstClr val="white">
                    <a:lumMod val="50000"/>
                  </a:prstClr>
                </a:solidFill>
              </a:rPr>
              <a:t>-</a:t>
            </a:r>
            <a:r>
              <a:rPr lang="ko-KR" altLang="en-US" sz="1200" dirty="0">
                <a:solidFill>
                  <a:prstClr val="white">
                    <a:lumMod val="50000"/>
                  </a:prstClr>
                </a:solidFill>
              </a:rPr>
              <a:t>프로젝트 개요</a:t>
            </a:r>
            <a:r>
              <a:rPr lang="en-US" altLang="ko-KR" sz="1200" dirty="0">
                <a:solidFill>
                  <a:prstClr val="white">
                    <a:lumMod val="50000"/>
                  </a:prstClr>
                </a:solidFill>
              </a:rPr>
              <a:t>/</a:t>
            </a:r>
            <a:r>
              <a:rPr lang="ko-KR" altLang="en-US" sz="1200" dirty="0">
                <a:solidFill>
                  <a:prstClr val="white">
                    <a:lumMod val="50000"/>
                  </a:prstClr>
                </a:solidFill>
              </a:rPr>
              <a:t>목적</a:t>
            </a:r>
            <a:r>
              <a:rPr lang="en-US" altLang="ko-KR" sz="1200" dirty="0">
                <a:solidFill>
                  <a:prstClr val="white">
                    <a:lumMod val="50000"/>
                  </a:prstClr>
                </a:solidFill>
              </a:rPr>
              <a:t>/</a:t>
            </a:r>
            <a:r>
              <a:rPr lang="ko-KR" altLang="en-US" sz="1200" dirty="0">
                <a:solidFill>
                  <a:prstClr val="white">
                    <a:lumMod val="50000"/>
                  </a:prstClr>
                </a:solidFill>
              </a:rPr>
              <a:t>장점</a:t>
            </a:r>
            <a:endParaRPr lang="en-US" altLang="ko-KR" sz="1200" dirty="0">
              <a:solidFill>
                <a:prstClr val="white">
                  <a:lumMod val="50000"/>
                </a:prstClr>
              </a:solidFill>
            </a:endParaRPr>
          </a:p>
        </p:txBody>
      </p:sp>
      <p:sp>
        <p:nvSpPr>
          <p:cNvPr id="2" name="직사각형 1">
            <a:extLst>
              <a:ext uri="{FF2B5EF4-FFF2-40B4-BE49-F238E27FC236}">
                <a16:creationId xmlns:a16="http://schemas.microsoft.com/office/drawing/2014/main" id="{CEBBFB59-B469-4D58-BE9B-5EB0EC12EB24}"/>
              </a:ext>
            </a:extLst>
          </p:cNvPr>
          <p:cNvSpPr/>
          <p:nvPr/>
        </p:nvSpPr>
        <p:spPr>
          <a:xfrm>
            <a:off x="2762287" y="5017213"/>
            <a:ext cx="1532931" cy="333617"/>
          </a:xfrm>
          <a:prstGeom prst="rect">
            <a:avLst/>
          </a:prstGeom>
        </p:spPr>
        <p:txBody>
          <a:bodyPr wrap="square">
            <a:spAutoFit/>
          </a:bodyPr>
          <a:lstStyle/>
          <a:p>
            <a:pPr algn="r">
              <a:lnSpc>
                <a:spcPct val="150000"/>
              </a:lnSpc>
            </a:pPr>
            <a:r>
              <a:rPr lang="en-US" altLang="ko-KR" sz="1200" dirty="0">
                <a:solidFill>
                  <a:prstClr val="white">
                    <a:lumMod val="50000"/>
                  </a:prstClr>
                </a:solidFill>
              </a:rPr>
              <a:t>-</a:t>
            </a:r>
            <a:r>
              <a:rPr lang="ko-KR" altLang="en-US" sz="1200" dirty="0">
                <a:solidFill>
                  <a:prstClr val="white">
                    <a:lumMod val="50000"/>
                  </a:prstClr>
                </a:solidFill>
              </a:rPr>
              <a:t>현황</a:t>
            </a:r>
            <a:r>
              <a:rPr lang="en-US" altLang="ko-KR" sz="1200" dirty="0">
                <a:solidFill>
                  <a:prstClr val="white">
                    <a:lumMod val="50000"/>
                  </a:prstClr>
                </a:solidFill>
              </a:rPr>
              <a:t>/</a:t>
            </a:r>
            <a:r>
              <a:rPr lang="ko-KR" altLang="en-US" sz="1200" dirty="0">
                <a:solidFill>
                  <a:prstClr val="white">
                    <a:lumMod val="50000"/>
                  </a:prstClr>
                </a:solidFill>
              </a:rPr>
              <a:t>경쟁사 분석</a:t>
            </a:r>
            <a:endParaRPr lang="en-US" altLang="ko-KR" sz="1200" dirty="0">
              <a:solidFill>
                <a:prstClr val="white">
                  <a:lumMod val="50000"/>
                </a:prstClr>
              </a:solidFill>
            </a:endParaRPr>
          </a:p>
        </p:txBody>
      </p:sp>
      <p:sp>
        <p:nvSpPr>
          <p:cNvPr id="3" name="직사각형 2">
            <a:extLst>
              <a:ext uri="{FF2B5EF4-FFF2-40B4-BE49-F238E27FC236}">
                <a16:creationId xmlns:a16="http://schemas.microsoft.com/office/drawing/2014/main" id="{8A151480-5B9B-4395-A407-07B2C4A71EF3}"/>
              </a:ext>
            </a:extLst>
          </p:cNvPr>
          <p:cNvSpPr/>
          <p:nvPr/>
        </p:nvSpPr>
        <p:spPr>
          <a:xfrm>
            <a:off x="7966274" y="5339851"/>
            <a:ext cx="1505442" cy="610616"/>
          </a:xfrm>
          <a:prstGeom prst="rect">
            <a:avLst/>
          </a:prstGeom>
        </p:spPr>
        <p:txBody>
          <a:bodyPr wrap="square">
            <a:spAutoFit/>
          </a:bodyPr>
          <a:lstStyle/>
          <a:p>
            <a:pPr algn="r">
              <a:lnSpc>
                <a:spcPct val="150000"/>
              </a:lnSpc>
            </a:pPr>
            <a:r>
              <a:rPr lang="en-US" altLang="ko-KR" sz="1200" dirty="0">
                <a:solidFill>
                  <a:prstClr val="white">
                    <a:lumMod val="50000"/>
                  </a:prstClr>
                </a:solidFill>
              </a:rPr>
              <a:t>-</a:t>
            </a:r>
            <a:r>
              <a:rPr lang="ko-KR" altLang="en-US" sz="1200" dirty="0">
                <a:solidFill>
                  <a:prstClr val="white">
                    <a:lumMod val="50000"/>
                  </a:prstClr>
                </a:solidFill>
              </a:rPr>
              <a:t>기대효과</a:t>
            </a:r>
            <a:endParaRPr lang="en-US" altLang="ko-KR" sz="1200" dirty="0">
              <a:solidFill>
                <a:prstClr val="white">
                  <a:lumMod val="50000"/>
                </a:prstClr>
              </a:solidFill>
            </a:endParaRPr>
          </a:p>
          <a:p>
            <a:pPr algn="r">
              <a:lnSpc>
                <a:spcPct val="150000"/>
              </a:lnSpc>
            </a:pPr>
            <a:r>
              <a:rPr lang="en-US" altLang="ko-KR" sz="1200" dirty="0">
                <a:solidFill>
                  <a:prstClr val="white">
                    <a:lumMod val="50000"/>
                  </a:prstClr>
                </a:solidFill>
              </a:rPr>
              <a:t>-</a:t>
            </a:r>
            <a:r>
              <a:rPr lang="ko-KR" altLang="en-US" sz="1200" dirty="0" err="1">
                <a:solidFill>
                  <a:prstClr val="white">
                    <a:lumMod val="50000"/>
                  </a:prstClr>
                </a:solidFill>
              </a:rPr>
              <a:t>느낀점</a:t>
            </a:r>
            <a:r>
              <a:rPr lang="en-US" altLang="ko-KR" sz="1200" dirty="0">
                <a:solidFill>
                  <a:prstClr val="white">
                    <a:lumMod val="50000"/>
                  </a:prstClr>
                </a:solidFill>
              </a:rPr>
              <a:t>/ </a:t>
            </a:r>
            <a:r>
              <a:rPr lang="ko-KR" altLang="en-US" sz="1200" dirty="0">
                <a:solidFill>
                  <a:prstClr val="white">
                    <a:lumMod val="50000"/>
                  </a:prstClr>
                </a:solidFill>
              </a:rPr>
              <a:t>보완할 점</a:t>
            </a:r>
            <a:endParaRPr lang="en-US" altLang="ko-KR" sz="1200" dirty="0">
              <a:solidFill>
                <a:prstClr val="white">
                  <a:lumMod val="50000"/>
                </a:prstClr>
              </a:solidFill>
            </a:endParaRPr>
          </a:p>
        </p:txBody>
      </p:sp>
      <p:sp>
        <p:nvSpPr>
          <p:cNvPr id="4" name="슬라이드 번호 개체 틀 3">
            <a:extLst>
              <a:ext uri="{FF2B5EF4-FFF2-40B4-BE49-F238E27FC236}">
                <a16:creationId xmlns:a16="http://schemas.microsoft.com/office/drawing/2014/main" id="{9142A11C-CCBE-4B02-8C9E-1B1237DA976C}"/>
              </a:ext>
            </a:extLst>
          </p:cNvPr>
          <p:cNvSpPr>
            <a:spLocks noGrp="1"/>
          </p:cNvSpPr>
          <p:nvPr>
            <p:ph type="sldNum" sz="quarter" idx="12"/>
          </p:nvPr>
        </p:nvSpPr>
        <p:spPr>
          <a:xfrm>
            <a:off x="9448800" y="6488214"/>
            <a:ext cx="2743200" cy="365125"/>
          </a:xfrm>
        </p:spPr>
        <p:txBody>
          <a:bodyPr/>
          <a:lstStyle/>
          <a:p>
            <a:fld id="{339B9C72-21D5-4AB9-87FA-CC4C72A0D342}" type="slidenum">
              <a:rPr lang="ko-KR" altLang="en-US" smtClean="0">
                <a:solidFill>
                  <a:prstClr val="black">
                    <a:tint val="75000"/>
                  </a:prstClr>
                </a:solidFill>
              </a:rPr>
              <a:pPr/>
              <a:t>2</a:t>
            </a:fld>
            <a:endParaRPr lang="ko-KR" altLang="en-US" dirty="0">
              <a:solidFill>
                <a:prstClr val="black">
                  <a:tint val="75000"/>
                </a:prstClr>
              </a:solidFill>
            </a:endParaRPr>
          </a:p>
        </p:txBody>
      </p:sp>
    </p:spTree>
    <p:extLst>
      <p:ext uri="{BB962C8B-B14F-4D97-AF65-F5344CB8AC3E}">
        <p14:creationId xmlns:p14="http://schemas.microsoft.com/office/powerpoint/2010/main" val="2868819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FBF6"/>
        </a:solidFill>
        <a:effectLst/>
      </p:bgPr>
    </p:bg>
    <p:spTree>
      <p:nvGrpSpPr>
        <p:cNvPr id="1" name=""/>
        <p:cNvGrpSpPr/>
        <p:nvPr/>
      </p:nvGrpSpPr>
      <p:grpSpPr>
        <a:xfrm>
          <a:off x="0" y="0"/>
          <a:ext cx="0" cy="0"/>
          <a:chOff x="0" y="0"/>
          <a:chExt cx="0" cy="0"/>
        </a:xfrm>
      </p:grpSpPr>
      <p:sp>
        <p:nvSpPr>
          <p:cNvPr id="12" name="생각 풍선: 구름 모양 11">
            <a:extLst>
              <a:ext uri="{FF2B5EF4-FFF2-40B4-BE49-F238E27FC236}">
                <a16:creationId xmlns:a16="http://schemas.microsoft.com/office/drawing/2014/main" id="{0D6603C8-6470-49B5-BB69-E77E52B0B053}"/>
              </a:ext>
            </a:extLst>
          </p:cNvPr>
          <p:cNvSpPr/>
          <p:nvPr/>
        </p:nvSpPr>
        <p:spPr>
          <a:xfrm rot="1580493">
            <a:off x="3185105" y="2381212"/>
            <a:ext cx="1854811" cy="1473109"/>
          </a:xfrm>
          <a:prstGeom prst="cloudCallout">
            <a:avLst>
              <a:gd name="adj1" fmla="val -29350"/>
              <a:gd name="adj2" fmla="val 85692"/>
            </a:avLst>
          </a:prstGeom>
          <a:solidFill>
            <a:schemeClr val="bg1"/>
          </a:solidFill>
          <a:ln w="57150">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모서리가 둥근 직사각형 4"/>
          <p:cNvSpPr/>
          <p:nvPr/>
        </p:nvSpPr>
        <p:spPr>
          <a:xfrm>
            <a:off x="327580" y="349300"/>
            <a:ext cx="11544301" cy="6192000"/>
          </a:xfrm>
          <a:prstGeom prst="roundRect">
            <a:avLst>
              <a:gd name="adj" fmla="val 3862"/>
            </a:avLst>
          </a:prstGeom>
          <a:noFill/>
          <a:ln w="31750">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모서리가 둥근 직사각형 5"/>
          <p:cNvSpPr/>
          <p:nvPr/>
        </p:nvSpPr>
        <p:spPr>
          <a:xfrm>
            <a:off x="213730" y="241300"/>
            <a:ext cx="11772000" cy="6408000"/>
          </a:xfrm>
          <a:prstGeom prst="roundRect">
            <a:avLst>
              <a:gd name="adj" fmla="val 5051"/>
            </a:avLst>
          </a:prstGeom>
          <a:noFill/>
          <a:ln w="317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직사각형 7"/>
          <p:cNvSpPr/>
          <p:nvPr/>
        </p:nvSpPr>
        <p:spPr>
          <a:xfrm>
            <a:off x="4259601" y="469487"/>
            <a:ext cx="3672800" cy="707886"/>
          </a:xfrm>
          <a:prstGeom prst="rect">
            <a:avLst/>
          </a:prstGeom>
        </p:spPr>
        <p:txBody>
          <a:bodyPr wrap="none">
            <a:spAutoFit/>
          </a:bodyPr>
          <a:lstStyle/>
          <a:p>
            <a:pPr algn="ctr"/>
            <a:r>
              <a:rPr lang="en-US" altLang="ko-KR" sz="4000" dirty="0">
                <a:solidFill>
                  <a:prstClr val="black">
                    <a:lumMod val="75000"/>
                    <a:lumOff val="25000"/>
                  </a:prstClr>
                </a:solidFill>
                <a:latin typeface="하나 B" panose="02020603020101020101" pitchFamily="18" charset="-127"/>
                <a:ea typeface="하나 B" panose="02020603020101020101" pitchFamily="18" charset="-127"/>
              </a:rPr>
              <a:t>1. </a:t>
            </a:r>
            <a:r>
              <a:rPr lang="ko-KR" altLang="en-US" sz="4000" dirty="0">
                <a:solidFill>
                  <a:prstClr val="black">
                    <a:lumMod val="75000"/>
                    <a:lumOff val="25000"/>
                  </a:prstClr>
                </a:solidFill>
                <a:latin typeface="하나 B" panose="02020603020101020101" pitchFamily="18" charset="-127"/>
                <a:ea typeface="하나 B" panose="02020603020101020101" pitchFamily="18" charset="-127"/>
              </a:rPr>
              <a:t>프로젝트 배경</a:t>
            </a:r>
            <a:endParaRPr lang="ko-KR" altLang="en-US" sz="2000" dirty="0">
              <a:solidFill>
                <a:prstClr val="black">
                  <a:lumMod val="75000"/>
                  <a:lumOff val="25000"/>
                </a:prstClr>
              </a:solidFill>
              <a:latin typeface="하나 B" panose="02020603020101020101" pitchFamily="18" charset="-127"/>
              <a:ea typeface="하나 B" panose="02020603020101020101" pitchFamily="18" charset="-127"/>
            </a:endParaRPr>
          </a:p>
        </p:txBody>
      </p:sp>
      <p:cxnSp>
        <p:nvCxnSpPr>
          <p:cNvPr id="92" name="직선 연결선 91"/>
          <p:cNvCxnSpPr/>
          <p:nvPr/>
        </p:nvCxnSpPr>
        <p:spPr>
          <a:xfrm>
            <a:off x="723159" y="1309779"/>
            <a:ext cx="10800000" cy="0"/>
          </a:xfrm>
          <a:prstGeom prst="line">
            <a:avLst/>
          </a:prstGeom>
          <a:ln w="2222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7" name="직사각형 26"/>
          <p:cNvSpPr/>
          <p:nvPr/>
        </p:nvSpPr>
        <p:spPr>
          <a:xfrm>
            <a:off x="2214612" y="5211392"/>
            <a:ext cx="757334" cy="500522"/>
          </a:xfrm>
          <a:prstGeom prst="rect">
            <a:avLst/>
          </a:prstGeom>
        </p:spPr>
        <p:txBody>
          <a:bodyPr wrap="square">
            <a:spAutoFit/>
          </a:bodyPr>
          <a:lstStyle/>
          <a:p>
            <a:pPr algn="ctr">
              <a:lnSpc>
                <a:spcPct val="150000"/>
              </a:lnSpc>
            </a:pPr>
            <a:r>
              <a:rPr lang="ko-KR" altLang="en-US" sz="2000" b="1" dirty="0">
                <a:solidFill>
                  <a:srgbClr val="404040"/>
                </a:solidFill>
                <a:latin typeface="하나 CM" panose="02020603020101020101" pitchFamily="18" charset="-127"/>
                <a:ea typeface="하나 CM" panose="02020603020101020101" pitchFamily="18" charset="-127"/>
              </a:rPr>
              <a:t>행원</a:t>
            </a:r>
            <a:endParaRPr lang="en-US" altLang="ko-KR" sz="2000" b="1" dirty="0">
              <a:solidFill>
                <a:srgbClr val="404040"/>
              </a:solidFill>
              <a:latin typeface="하나 CM" panose="02020603020101020101" pitchFamily="18" charset="-127"/>
              <a:ea typeface="하나 CM" panose="02020603020101020101" pitchFamily="18" charset="-127"/>
            </a:endParaRPr>
          </a:p>
        </p:txBody>
      </p:sp>
      <p:pic>
        <p:nvPicPr>
          <p:cNvPr id="11" name="그래픽 10" descr="클립보드">
            <a:extLst>
              <a:ext uri="{FF2B5EF4-FFF2-40B4-BE49-F238E27FC236}">
                <a16:creationId xmlns:a16="http://schemas.microsoft.com/office/drawing/2014/main" id="{967C33ED-F9FF-47FD-9668-CC22449C89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36605" y="4202036"/>
            <a:ext cx="914400" cy="914400"/>
          </a:xfrm>
          <a:prstGeom prst="rect">
            <a:avLst/>
          </a:prstGeom>
          <a:effectLst>
            <a:outerShdw blurRad="50800" dist="38100" dir="2700000" algn="tl" rotWithShape="0">
              <a:prstClr val="black">
                <a:alpha val="40000"/>
              </a:prstClr>
            </a:outerShdw>
          </a:effectLst>
        </p:spPr>
      </p:pic>
      <p:grpSp>
        <p:nvGrpSpPr>
          <p:cNvPr id="69" name="Group 26">
            <a:extLst>
              <a:ext uri="{FF2B5EF4-FFF2-40B4-BE49-F238E27FC236}">
                <a16:creationId xmlns:a16="http://schemas.microsoft.com/office/drawing/2014/main" id="{FB6C0E96-7BA2-42EC-8B85-D93FDB96F75B}"/>
              </a:ext>
            </a:extLst>
          </p:cNvPr>
          <p:cNvGrpSpPr>
            <a:grpSpLocks noChangeAspect="1"/>
          </p:cNvGrpSpPr>
          <p:nvPr/>
        </p:nvGrpSpPr>
        <p:grpSpPr bwMode="auto">
          <a:xfrm>
            <a:off x="2069310" y="3961807"/>
            <a:ext cx="1019360" cy="1163638"/>
            <a:chOff x="3722" y="2941"/>
            <a:chExt cx="650" cy="742"/>
          </a:xfrm>
          <a:effectLst>
            <a:outerShdw blurRad="50800" dist="38100" dir="2700000" algn="tl" rotWithShape="0">
              <a:prstClr val="black">
                <a:alpha val="40000"/>
              </a:prstClr>
            </a:outerShdw>
          </a:effectLst>
        </p:grpSpPr>
        <p:sp>
          <p:nvSpPr>
            <p:cNvPr id="70" name="Freeform 27">
              <a:extLst>
                <a:ext uri="{FF2B5EF4-FFF2-40B4-BE49-F238E27FC236}">
                  <a16:creationId xmlns:a16="http://schemas.microsoft.com/office/drawing/2014/main" id="{BDF370F5-E892-4CCD-B5C7-F5A615AE624E}"/>
                </a:ext>
              </a:extLst>
            </p:cNvPr>
            <p:cNvSpPr>
              <a:spLocks/>
            </p:cNvSpPr>
            <p:nvPr/>
          </p:nvSpPr>
          <p:spPr bwMode="auto">
            <a:xfrm>
              <a:off x="3722" y="3095"/>
              <a:ext cx="326" cy="580"/>
            </a:xfrm>
            <a:custGeom>
              <a:avLst/>
              <a:gdLst>
                <a:gd name="T0" fmla="*/ 1303 w 1303"/>
                <a:gd name="T1" fmla="*/ 7 h 2317"/>
                <a:gd name="T2" fmla="*/ 1303 w 1303"/>
                <a:gd name="T3" fmla="*/ 2306 h 2317"/>
                <a:gd name="T4" fmla="*/ 1262 w 1303"/>
                <a:gd name="T5" fmla="*/ 2309 h 2317"/>
                <a:gd name="T6" fmla="*/ 1003 w 1303"/>
                <a:gd name="T7" fmla="*/ 2317 h 2317"/>
                <a:gd name="T8" fmla="*/ 833 w 1303"/>
                <a:gd name="T9" fmla="*/ 2311 h 2317"/>
                <a:gd name="T10" fmla="*/ 712 w 1303"/>
                <a:gd name="T11" fmla="*/ 2301 h 2317"/>
                <a:gd name="T12" fmla="*/ 591 w 1303"/>
                <a:gd name="T13" fmla="*/ 2284 h 2317"/>
                <a:gd name="T14" fmla="*/ 470 w 1303"/>
                <a:gd name="T15" fmla="*/ 2259 h 2317"/>
                <a:gd name="T16" fmla="*/ 356 w 1303"/>
                <a:gd name="T17" fmla="*/ 2224 h 2317"/>
                <a:gd name="T18" fmla="*/ 251 w 1303"/>
                <a:gd name="T19" fmla="*/ 2179 h 2317"/>
                <a:gd name="T20" fmla="*/ 181 w 1303"/>
                <a:gd name="T21" fmla="*/ 2137 h 2317"/>
                <a:gd name="T22" fmla="*/ 139 w 1303"/>
                <a:gd name="T23" fmla="*/ 2104 h 2317"/>
                <a:gd name="T24" fmla="*/ 102 w 1303"/>
                <a:gd name="T25" fmla="*/ 2069 h 2317"/>
                <a:gd name="T26" fmla="*/ 70 w 1303"/>
                <a:gd name="T27" fmla="*/ 2030 h 2317"/>
                <a:gd name="T28" fmla="*/ 43 w 1303"/>
                <a:gd name="T29" fmla="*/ 1987 h 2317"/>
                <a:gd name="T30" fmla="*/ 23 w 1303"/>
                <a:gd name="T31" fmla="*/ 1941 h 2317"/>
                <a:gd name="T32" fmla="*/ 8 w 1303"/>
                <a:gd name="T33" fmla="*/ 1889 h 2317"/>
                <a:gd name="T34" fmla="*/ 1 w 1303"/>
                <a:gd name="T35" fmla="*/ 1834 h 2317"/>
                <a:gd name="T36" fmla="*/ 0 w 1303"/>
                <a:gd name="T37" fmla="*/ 1805 h 2317"/>
                <a:gd name="T38" fmla="*/ 11 w 1303"/>
                <a:gd name="T39" fmla="*/ 1806 h 2317"/>
                <a:gd name="T40" fmla="*/ 79 w 1303"/>
                <a:gd name="T41" fmla="*/ 1806 h 2317"/>
                <a:gd name="T42" fmla="*/ 137 w 1303"/>
                <a:gd name="T43" fmla="*/ 1798 h 2317"/>
                <a:gd name="T44" fmla="*/ 195 w 1303"/>
                <a:gd name="T45" fmla="*/ 1779 h 2317"/>
                <a:gd name="T46" fmla="*/ 234 w 1303"/>
                <a:gd name="T47" fmla="*/ 1754 h 2317"/>
                <a:gd name="T48" fmla="*/ 256 w 1303"/>
                <a:gd name="T49" fmla="*/ 1732 h 2317"/>
                <a:gd name="T50" fmla="*/ 273 w 1303"/>
                <a:gd name="T51" fmla="*/ 1705 h 2317"/>
                <a:gd name="T52" fmla="*/ 284 w 1303"/>
                <a:gd name="T53" fmla="*/ 1670 h 2317"/>
                <a:gd name="T54" fmla="*/ 288 w 1303"/>
                <a:gd name="T55" fmla="*/ 1630 h 2317"/>
                <a:gd name="T56" fmla="*/ 284 w 1303"/>
                <a:gd name="T57" fmla="*/ 1583 h 2317"/>
                <a:gd name="T58" fmla="*/ 279 w 1303"/>
                <a:gd name="T59" fmla="*/ 1556 h 2317"/>
                <a:gd name="T60" fmla="*/ 262 w 1303"/>
                <a:gd name="T61" fmla="*/ 1485 h 2317"/>
                <a:gd name="T62" fmla="*/ 241 w 1303"/>
                <a:gd name="T63" fmla="*/ 1328 h 2317"/>
                <a:gd name="T64" fmla="*/ 229 w 1303"/>
                <a:gd name="T65" fmla="*/ 1158 h 2317"/>
                <a:gd name="T66" fmla="*/ 227 w 1303"/>
                <a:gd name="T67" fmla="*/ 981 h 2317"/>
                <a:gd name="T68" fmla="*/ 236 w 1303"/>
                <a:gd name="T69" fmla="*/ 714 h 2317"/>
                <a:gd name="T70" fmla="*/ 262 w 1303"/>
                <a:gd name="T71" fmla="*/ 390 h 2317"/>
                <a:gd name="T72" fmla="*/ 279 w 1303"/>
                <a:gd name="T73" fmla="*/ 258 h 2317"/>
                <a:gd name="T74" fmla="*/ 281 w 1303"/>
                <a:gd name="T75" fmla="*/ 243 h 2317"/>
                <a:gd name="T76" fmla="*/ 289 w 1303"/>
                <a:gd name="T77" fmla="*/ 214 h 2317"/>
                <a:gd name="T78" fmla="*/ 312 w 1303"/>
                <a:gd name="T79" fmla="*/ 177 h 2317"/>
                <a:gd name="T80" fmla="*/ 358 w 1303"/>
                <a:gd name="T81" fmla="*/ 132 h 2317"/>
                <a:gd name="T82" fmla="*/ 420 w 1303"/>
                <a:gd name="T83" fmla="*/ 96 h 2317"/>
                <a:gd name="T84" fmla="*/ 493 w 1303"/>
                <a:gd name="T85" fmla="*/ 67 h 2317"/>
                <a:gd name="T86" fmla="*/ 575 w 1303"/>
                <a:gd name="T87" fmla="*/ 44 h 2317"/>
                <a:gd name="T88" fmla="*/ 711 w 1303"/>
                <a:gd name="T89" fmla="*/ 19 h 2317"/>
                <a:gd name="T90" fmla="*/ 899 w 1303"/>
                <a:gd name="T91" fmla="*/ 3 h 2317"/>
                <a:gd name="T92" fmla="*/ 1075 w 1303"/>
                <a:gd name="T93" fmla="*/ 0 h 2317"/>
                <a:gd name="T94" fmla="*/ 1271 w 1303"/>
                <a:gd name="T95" fmla="*/ 5 h 2317"/>
                <a:gd name="T96" fmla="*/ 1303 w 1303"/>
                <a:gd name="T97" fmla="*/ 7 h 2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3" h="2317">
                  <a:moveTo>
                    <a:pt x="1303" y="7"/>
                  </a:moveTo>
                  <a:lnTo>
                    <a:pt x="1303" y="2306"/>
                  </a:lnTo>
                  <a:lnTo>
                    <a:pt x="1262" y="2309"/>
                  </a:lnTo>
                  <a:lnTo>
                    <a:pt x="1003" y="2317"/>
                  </a:lnTo>
                  <a:lnTo>
                    <a:pt x="833" y="2311"/>
                  </a:lnTo>
                  <a:lnTo>
                    <a:pt x="712" y="2301"/>
                  </a:lnTo>
                  <a:lnTo>
                    <a:pt x="591" y="2284"/>
                  </a:lnTo>
                  <a:lnTo>
                    <a:pt x="470" y="2259"/>
                  </a:lnTo>
                  <a:lnTo>
                    <a:pt x="356" y="2224"/>
                  </a:lnTo>
                  <a:lnTo>
                    <a:pt x="251" y="2179"/>
                  </a:lnTo>
                  <a:lnTo>
                    <a:pt x="181" y="2137"/>
                  </a:lnTo>
                  <a:lnTo>
                    <a:pt x="139" y="2104"/>
                  </a:lnTo>
                  <a:lnTo>
                    <a:pt x="102" y="2069"/>
                  </a:lnTo>
                  <a:lnTo>
                    <a:pt x="70" y="2030"/>
                  </a:lnTo>
                  <a:lnTo>
                    <a:pt x="43" y="1987"/>
                  </a:lnTo>
                  <a:lnTo>
                    <a:pt x="23" y="1941"/>
                  </a:lnTo>
                  <a:lnTo>
                    <a:pt x="8" y="1889"/>
                  </a:lnTo>
                  <a:lnTo>
                    <a:pt x="1" y="1834"/>
                  </a:lnTo>
                  <a:lnTo>
                    <a:pt x="0" y="1805"/>
                  </a:lnTo>
                  <a:lnTo>
                    <a:pt x="11" y="1806"/>
                  </a:lnTo>
                  <a:lnTo>
                    <a:pt x="79" y="1806"/>
                  </a:lnTo>
                  <a:lnTo>
                    <a:pt x="137" y="1798"/>
                  </a:lnTo>
                  <a:lnTo>
                    <a:pt x="195" y="1779"/>
                  </a:lnTo>
                  <a:lnTo>
                    <a:pt x="234" y="1754"/>
                  </a:lnTo>
                  <a:lnTo>
                    <a:pt x="256" y="1732"/>
                  </a:lnTo>
                  <a:lnTo>
                    <a:pt x="273" y="1705"/>
                  </a:lnTo>
                  <a:lnTo>
                    <a:pt x="284" y="1670"/>
                  </a:lnTo>
                  <a:lnTo>
                    <a:pt x="288" y="1630"/>
                  </a:lnTo>
                  <a:lnTo>
                    <a:pt x="284" y="1583"/>
                  </a:lnTo>
                  <a:lnTo>
                    <a:pt x="279" y="1556"/>
                  </a:lnTo>
                  <a:lnTo>
                    <a:pt x="262" y="1485"/>
                  </a:lnTo>
                  <a:lnTo>
                    <a:pt x="241" y="1328"/>
                  </a:lnTo>
                  <a:lnTo>
                    <a:pt x="229" y="1158"/>
                  </a:lnTo>
                  <a:lnTo>
                    <a:pt x="227" y="981"/>
                  </a:lnTo>
                  <a:lnTo>
                    <a:pt x="236" y="714"/>
                  </a:lnTo>
                  <a:lnTo>
                    <a:pt x="262" y="390"/>
                  </a:lnTo>
                  <a:lnTo>
                    <a:pt x="279" y="258"/>
                  </a:lnTo>
                  <a:lnTo>
                    <a:pt x="281" y="243"/>
                  </a:lnTo>
                  <a:lnTo>
                    <a:pt x="289" y="214"/>
                  </a:lnTo>
                  <a:lnTo>
                    <a:pt x="312" y="177"/>
                  </a:lnTo>
                  <a:lnTo>
                    <a:pt x="358" y="132"/>
                  </a:lnTo>
                  <a:lnTo>
                    <a:pt x="420" y="96"/>
                  </a:lnTo>
                  <a:lnTo>
                    <a:pt x="493" y="67"/>
                  </a:lnTo>
                  <a:lnTo>
                    <a:pt x="575" y="44"/>
                  </a:lnTo>
                  <a:lnTo>
                    <a:pt x="711" y="19"/>
                  </a:lnTo>
                  <a:lnTo>
                    <a:pt x="899" y="3"/>
                  </a:lnTo>
                  <a:lnTo>
                    <a:pt x="1075" y="0"/>
                  </a:lnTo>
                  <a:lnTo>
                    <a:pt x="1271" y="5"/>
                  </a:lnTo>
                  <a:lnTo>
                    <a:pt x="1303" y="7"/>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1" name="Freeform 28">
              <a:extLst>
                <a:ext uri="{FF2B5EF4-FFF2-40B4-BE49-F238E27FC236}">
                  <a16:creationId xmlns:a16="http://schemas.microsoft.com/office/drawing/2014/main" id="{E3E1F652-2F62-4DE2-86BB-A07428E05D45}"/>
                </a:ext>
              </a:extLst>
            </p:cNvPr>
            <p:cNvSpPr>
              <a:spLocks/>
            </p:cNvSpPr>
            <p:nvPr/>
          </p:nvSpPr>
          <p:spPr bwMode="auto">
            <a:xfrm>
              <a:off x="4047" y="3095"/>
              <a:ext cx="325" cy="580"/>
            </a:xfrm>
            <a:custGeom>
              <a:avLst/>
              <a:gdLst>
                <a:gd name="T0" fmla="*/ 0 w 1303"/>
                <a:gd name="T1" fmla="*/ 7 h 2317"/>
                <a:gd name="T2" fmla="*/ 0 w 1303"/>
                <a:gd name="T3" fmla="*/ 2306 h 2317"/>
                <a:gd name="T4" fmla="*/ 41 w 1303"/>
                <a:gd name="T5" fmla="*/ 2309 h 2317"/>
                <a:gd name="T6" fmla="*/ 300 w 1303"/>
                <a:gd name="T7" fmla="*/ 2317 h 2317"/>
                <a:gd name="T8" fmla="*/ 470 w 1303"/>
                <a:gd name="T9" fmla="*/ 2311 h 2317"/>
                <a:gd name="T10" fmla="*/ 591 w 1303"/>
                <a:gd name="T11" fmla="*/ 2301 h 2317"/>
                <a:gd name="T12" fmla="*/ 712 w 1303"/>
                <a:gd name="T13" fmla="*/ 2284 h 2317"/>
                <a:gd name="T14" fmla="*/ 833 w 1303"/>
                <a:gd name="T15" fmla="*/ 2259 h 2317"/>
                <a:gd name="T16" fmla="*/ 948 w 1303"/>
                <a:gd name="T17" fmla="*/ 2224 h 2317"/>
                <a:gd name="T18" fmla="*/ 1052 w 1303"/>
                <a:gd name="T19" fmla="*/ 2179 h 2317"/>
                <a:gd name="T20" fmla="*/ 1122 w 1303"/>
                <a:gd name="T21" fmla="*/ 2137 h 2317"/>
                <a:gd name="T22" fmla="*/ 1164 w 1303"/>
                <a:gd name="T23" fmla="*/ 2104 h 2317"/>
                <a:gd name="T24" fmla="*/ 1201 w 1303"/>
                <a:gd name="T25" fmla="*/ 2069 h 2317"/>
                <a:gd name="T26" fmla="*/ 1233 w 1303"/>
                <a:gd name="T27" fmla="*/ 2030 h 2317"/>
                <a:gd name="T28" fmla="*/ 1260 w 1303"/>
                <a:gd name="T29" fmla="*/ 1987 h 2317"/>
                <a:gd name="T30" fmla="*/ 1280 w 1303"/>
                <a:gd name="T31" fmla="*/ 1941 h 2317"/>
                <a:gd name="T32" fmla="*/ 1295 w 1303"/>
                <a:gd name="T33" fmla="*/ 1889 h 2317"/>
                <a:gd name="T34" fmla="*/ 1303 w 1303"/>
                <a:gd name="T35" fmla="*/ 1834 h 2317"/>
                <a:gd name="T36" fmla="*/ 1303 w 1303"/>
                <a:gd name="T37" fmla="*/ 1805 h 2317"/>
                <a:gd name="T38" fmla="*/ 1292 w 1303"/>
                <a:gd name="T39" fmla="*/ 1806 h 2317"/>
                <a:gd name="T40" fmla="*/ 1224 w 1303"/>
                <a:gd name="T41" fmla="*/ 1806 h 2317"/>
                <a:gd name="T42" fmla="*/ 1167 w 1303"/>
                <a:gd name="T43" fmla="*/ 1798 h 2317"/>
                <a:gd name="T44" fmla="*/ 1108 w 1303"/>
                <a:gd name="T45" fmla="*/ 1779 h 2317"/>
                <a:gd name="T46" fmla="*/ 1068 w 1303"/>
                <a:gd name="T47" fmla="*/ 1754 h 2317"/>
                <a:gd name="T48" fmla="*/ 1047 w 1303"/>
                <a:gd name="T49" fmla="*/ 1732 h 2317"/>
                <a:gd name="T50" fmla="*/ 1030 w 1303"/>
                <a:gd name="T51" fmla="*/ 1705 h 2317"/>
                <a:gd name="T52" fmla="*/ 1019 w 1303"/>
                <a:gd name="T53" fmla="*/ 1670 h 2317"/>
                <a:gd name="T54" fmla="*/ 1015 w 1303"/>
                <a:gd name="T55" fmla="*/ 1630 h 2317"/>
                <a:gd name="T56" fmla="*/ 1019 w 1303"/>
                <a:gd name="T57" fmla="*/ 1583 h 2317"/>
                <a:gd name="T58" fmla="*/ 1024 w 1303"/>
                <a:gd name="T59" fmla="*/ 1556 h 2317"/>
                <a:gd name="T60" fmla="*/ 1040 w 1303"/>
                <a:gd name="T61" fmla="*/ 1485 h 2317"/>
                <a:gd name="T62" fmla="*/ 1062 w 1303"/>
                <a:gd name="T63" fmla="*/ 1328 h 2317"/>
                <a:gd name="T64" fmla="*/ 1074 w 1303"/>
                <a:gd name="T65" fmla="*/ 1158 h 2317"/>
                <a:gd name="T66" fmla="*/ 1076 w 1303"/>
                <a:gd name="T67" fmla="*/ 981 h 2317"/>
                <a:gd name="T68" fmla="*/ 1067 w 1303"/>
                <a:gd name="T69" fmla="*/ 714 h 2317"/>
                <a:gd name="T70" fmla="*/ 1040 w 1303"/>
                <a:gd name="T71" fmla="*/ 390 h 2317"/>
                <a:gd name="T72" fmla="*/ 1024 w 1303"/>
                <a:gd name="T73" fmla="*/ 258 h 2317"/>
                <a:gd name="T74" fmla="*/ 1022 w 1303"/>
                <a:gd name="T75" fmla="*/ 243 h 2317"/>
                <a:gd name="T76" fmla="*/ 1014 w 1303"/>
                <a:gd name="T77" fmla="*/ 214 h 2317"/>
                <a:gd name="T78" fmla="*/ 991 w 1303"/>
                <a:gd name="T79" fmla="*/ 177 h 2317"/>
                <a:gd name="T80" fmla="*/ 945 w 1303"/>
                <a:gd name="T81" fmla="*/ 132 h 2317"/>
                <a:gd name="T82" fmla="*/ 883 w 1303"/>
                <a:gd name="T83" fmla="*/ 96 h 2317"/>
                <a:gd name="T84" fmla="*/ 810 w 1303"/>
                <a:gd name="T85" fmla="*/ 67 h 2317"/>
                <a:gd name="T86" fmla="*/ 727 w 1303"/>
                <a:gd name="T87" fmla="*/ 44 h 2317"/>
                <a:gd name="T88" fmla="*/ 592 w 1303"/>
                <a:gd name="T89" fmla="*/ 19 h 2317"/>
                <a:gd name="T90" fmla="*/ 404 w 1303"/>
                <a:gd name="T91" fmla="*/ 3 h 2317"/>
                <a:gd name="T92" fmla="*/ 228 w 1303"/>
                <a:gd name="T93" fmla="*/ 0 h 2317"/>
                <a:gd name="T94" fmla="*/ 32 w 1303"/>
                <a:gd name="T95" fmla="*/ 5 h 2317"/>
                <a:gd name="T96" fmla="*/ 0 w 1303"/>
                <a:gd name="T97" fmla="*/ 7 h 2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3" h="2317">
                  <a:moveTo>
                    <a:pt x="0" y="7"/>
                  </a:moveTo>
                  <a:lnTo>
                    <a:pt x="0" y="2306"/>
                  </a:lnTo>
                  <a:lnTo>
                    <a:pt x="41" y="2309"/>
                  </a:lnTo>
                  <a:lnTo>
                    <a:pt x="300" y="2317"/>
                  </a:lnTo>
                  <a:lnTo>
                    <a:pt x="470" y="2311"/>
                  </a:lnTo>
                  <a:lnTo>
                    <a:pt x="591" y="2301"/>
                  </a:lnTo>
                  <a:lnTo>
                    <a:pt x="712" y="2284"/>
                  </a:lnTo>
                  <a:lnTo>
                    <a:pt x="833" y="2259"/>
                  </a:lnTo>
                  <a:lnTo>
                    <a:pt x="948" y="2224"/>
                  </a:lnTo>
                  <a:lnTo>
                    <a:pt x="1052" y="2179"/>
                  </a:lnTo>
                  <a:lnTo>
                    <a:pt x="1122" y="2137"/>
                  </a:lnTo>
                  <a:lnTo>
                    <a:pt x="1164" y="2104"/>
                  </a:lnTo>
                  <a:lnTo>
                    <a:pt x="1201" y="2069"/>
                  </a:lnTo>
                  <a:lnTo>
                    <a:pt x="1233" y="2030"/>
                  </a:lnTo>
                  <a:lnTo>
                    <a:pt x="1260" y="1987"/>
                  </a:lnTo>
                  <a:lnTo>
                    <a:pt x="1280" y="1941"/>
                  </a:lnTo>
                  <a:lnTo>
                    <a:pt x="1295" y="1889"/>
                  </a:lnTo>
                  <a:lnTo>
                    <a:pt x="1303" y="1834"/>
                  </a:lnTo>
                  <a:lnTo>
                    <a:pt x="1303" y="1805"/>
                  </a:lnTo>
                  <a:lnTo>
                    <a:pt x="1292" y="1806"/>
                  </a:lnTo>
                  <a:lnTo>
                    <a:pt x="1224" y="1806"/>
                  </a:lnTo>
                  <a:lnTo>
                    <a:pt x="1167" y="1798"/>
                  </a:lnTo>
                  <a:lnTo>
                    <a:pt x="1108" y="1779"/>
                  </a:lnTo>
                  <a:lnTo>
                    <a:pt x="1068" y="1754"/>
                  </a:lnTo>
                  <a:lnTo>
                    <a:pt x="1047" y="1732"/>
                  </a:lnTo>
                  <a:lnTo>
                    <a:pt x="1030" y="1705"/>
                  </a:lnTo>
                  <a:lnTo>
                    <a:pt x="1019" y="1670"/>
                  </a:lnTo>
                  <a:lnTo>
                    <a:pt x="1015" y="1630"/>
                  </a:lnTo>
                  <a:lnTo>
                    <a:pt x="1019" y="1583"/>
                  </a:lnTo>
                  <a:lnTo>
                    <a:pt x="1024" y="1556"/>
                  </a:lnTo>
                  <a:lnTo>
                    <a:pt x="1040" y="1485"/>
                  </a:lnTo>
                  <a:lnTo>
                    <a:pt x="1062" y="1328"/>
                  </a:lnTo>
                  <a:lnTo>
                    <a:pt x="1074" y="1158"/>
                  </a:lnTo>
                  <a:lnTo>
                    <a:pt x="1076" y="981"/>
                  </a:lnTo>
                  <a:lnTo>
                    <a:pt x="1067" y="714"/>
                  </a:lnTo>
                  <a:lnTo>
                    <a:pt x="1040" y="390"/>
                  </a:lnTo>
                  <a:lnTo>
                    <a:pt x="1024" y="258"/>
                  </a:lnTo>
                  <a:lnTo>
                    <a:pt x="1022" y="243"/>
                  </a:lnTo>
                  <a:lnTo>
                    <a:pt x="1014" y="214"/>
                  </a:lnTo>
                  <a:lnTo>
                    <a:pt x="991" y="177"/>
                  </a:lnTo>
                  <a:lnTo>
                    <a:pt x="945" y="132"/>
                  </a:lnTo>
                  <a:lnTo>
                    <a:pt x="883" y="96"/>
                  </a:lnTo>
                  <a:lnTo>
                    <a:pt x="810" y="67"/>
                  </a:lnTo>
                  <a:lnTo>
                    <a:pt x="727" y="44"/>
                  </a:lnTo>
                  <a:lnTo>
                    <a:pt x="592" y="19"/>
                  </a:lnTo>
                  <a:lnTo>
                    <a:pt x="404" y="3"/>
                  </a:lnTo>
                  <a:lnTo>
                    <a:pt x="228" y="0"/>
                  </a:lnTo>
                  <a:lnTo>
                    <a:pt x="32" y="5"/>
                  </a:lnTo>
                  <a:lnTo>
                    <a:pt x="0" y="7"/>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2" name="Freeform 29">
              <a:extLst>
                <a:ext uri="{FF2B5EF4-FFF2-40B4-BE49-F238E27FC236}">
                  <a16:creationId xmlns:a16="http://schemas.microsoft.com/office/drawing/2014/main" id="{F9F7F0C2-FC61-4531-A94B-70FBB841748D}"/>
                </a:ext>
              </a:extLst>
            </p:cNvPr>
            <p:cNvSpPr>
              <a:spLocks/>
            </p:cNvSpPr>
            <p:nvPr/>
          </p:nvSpPr>
          <p:spPr bwMode="auto">
            <a:xfrm>
              <a:off x="4053" y="3502"/>
              <a:ext cx="133" cy="84"/>
            </a:xfrm>
            <a:custGeom>
              <a:avLst/>
              <a:gdLst>
                <a:gd name="T0" fmla="*/ 0 w 532"/>
                <a:gd name="T1" fmla="*/ 335 h 335"/>
                <a:gd name="T2" fmla="*/ 0 w 532"/>
                <a:gd name="T3" fmla="*/ 0 h 335"/>
                <a:gd name="T4" fmla="*/ 17 w 532"/>
                <a:gd name="T5" fmla="*/ 0 h 335"/>
                <a:gd name="T6" fmla="*/ 123 w 532"/>
                <a:gd name="T7" fmla="*/ 7 h 335"/>
                <a:gd name="T8" fmla="*/ 216 w 532"/>
                <a:gd name="T9" fmla="*/ 21 h 335"/>
                <a:gd name="T10" fmla="*/ 315 w 532"/>
                <a:gd name="T11" fmla="*/ 48 h 335"/>
                <a:gd name="T12" fmla="*/ 386 w 532"/>
                <a:gd name="T13" fmla="*/ 80 h 335"/>
                <a:gd name="T14" fmla="*/ 429 w 532"/>
                <a:gd name="T15" fmla="*/ 107 h 335"/>
                <a:gd name="T16" fmla="*/ 466 w 532"/>
                <a:gd name="T17" fmla="*/ 140 h 335"/>
                <a:gd name="T18" fmla="*/ 497 w 532"/>
                <a:gd name="T19" fmla="*/ 179 h 335"/>
                <a:gd name="T20" fmla="*/ 519 w 532"/>
                <a:gd name="T21" fmla="*/ 224 h 335"/>
                <a:gd name="T22" fmla="*/ 531 w 532"/>
                <a:gd name="T23" fmla="*/ 277 h 335"/>
                <a:gd name="T24" fmla="*/ 532 w 532"/>
                <a:gd name="T25" fmla="*/ 306 h 335"/>
                <a:gd name="T26" fmla="*/ 0 w 532"/>
                <a:gd name="T27"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2" h="335">
                  <a:moveTo>
                    <a:pt x="0" y="335"/>
                  </a:moveTo>
                  <a:lnTo>
                    <a:pt x="0" y="0"/>
                  </a:lnTo>
                  <a:lnTo>
                    <a:pt x="17" y="0"/>
                  </a:lnTo>
                  <a:lnTo>
                    <a:pt x="123" y="7"/>
                  </a:lnTo>
                  <a:lnTo>
                    <a:pt x="216" y="21"/>
                  </a:lnTo>
                  <a:lnTo>
                    <a:pt x="315" y="48"/>
                  </a:lnTo>
                  <a:lnTo>
                    <a:pt x="386" y="80"/>
                  </a:lnTo>
                  <a:lnTo>
                    <a:pt x="429" y="107"/>
                  </a:lnTo>
                  <a:lnTo>
                    <a:pt x="466" y="140"/>
                  </a:lnTo>
                  <a:lnTo>
                    <a:pt x="497" y="179"/>
                  </a:lnTo>
                  <a:lnTo>
                    <a:pt x="519" y="224"/>
                  </a:lnTo>
                  <a:lnTo>
                    <a:pt x="531" y="277"/>
                  </a:lnTo>
                  <a:lnTo>
                    <a:pt x="532" y="306"/>
                  </a:lnTo>
                  <a:lnTo>
                    <a:pt x="0" y="335"/>
                  </a:lnTo>
                  <a:close/>
                </a:path>
              </a:pathLst>
            </a:custGeom>
            <a:solidFill>
              <a:srgbClr val="00B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3" name="Freeform 30">
              <a:extLst>
                <a:ext uri="{FF2B5EF4-FFF2-40B4-BE49-F238E27FC236}">
                  <a16:creationId xmlns:a16="http://schemas.microsoft.com/office/drawing/2014/main" id="{9E343316-2E2A-4DD4-93E2-5F89DB52C6DF}"/>
                </a:ext>
              </a:extLst>
            </p:cNvPr>
            <p:cNvSpPr>
              <a:spLocks/>
            </p:cNvSpPr>
            <p:nvPr/>
          </p:nvSpPr>
          <p:spPr bwMode="auto">
            <a:xfrm>
              <a:off x="3909" y="3502"/>
              <a:ext cx="133" cy="84"/>
            </a:xfrm>
            <a:custGeom>
              <a:avLst/>
              <a:gdLst>
                <a:gd name="T0" fmla="*/ 530 w 530"/>
                <a:gd name="T1" fmla="*/ 335 h 335"/>
                <a:gd name="T2" fmla="*/ 530 w 530"/>
                <a:gd name="T3" fmla="*/ 0 h 335"/>
                <a:gd name="T4" fmla="*/ 513 w 530"/>
                <a:gd name="T5" fmla="*/ 0 h 335"/>
                <a:gd name="T6" fmla="*/ 407 w 530"/>
                <a:gd name="T7" fmla="*/ 7 h 335"/>
                <a:gd name="T8" fmla="*/ 314 w 530"/>
                <a:gd name="T9" fmla="*/ 21 h 335"/>
                <a:gd name="T10" fmla="*/ 215 w 530"/>
                <a:gd name="T11" fmla="*/ 48 h 335"/>
                <a:gd name="T12" fmla="*/ 144 w 530"/>
                <a:gd name="T13" fmla="*/ 80 h 335"/>
                <a:gd name="T14" fmla="*/ 101 w 530"/>
                <a:gd name="T15" fmla="*/ 107 h 335"/>
                <a:gd name="T16" fmla="*/ 64 w 530"/>
                <a:gd name="T17" fmla="*/ 140 h 335"/>
                <a:gd name="T18" fmla="*/ 34 w 530"/>
                <a:gd name="T19" fmla="*/ 179 h 335"/>
                <a:gd name="T20" fmla="*/ 12 w 530"/>
                <a:gd name="T21" fmla="*/ 224 h 335"/>
                <a:gd name="T22" fmla="*/ 1 w 530"/>
                <a:gd name="T23" fmla="*/ 277 h 335"/>
                <a:gd name="T24" fmla="*/ 0 w 530"/>
                <a:gd name="T25" fmla="*/ 306 h 335"/>
                <a:gd name="T26" fmla="*/ 530 w 530"/>
                <a:gd name="T27"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0" h="335">
                  <a:moveTo>
                    <a:pt x="530" y="335"/>
                  </a:moveTo>
                  <a:lnTo>
                    <a:pt x="530" y="0"/>
                  </a:lnTo>
                  <a:lnTo>
                    <a:pt x="513" y="0"/>
                  </a:lnTo>
                  <a:lnTo>
                    <a:pt x="407" y="7"/>
                  </a:lnTo>
                  <a:lnTo>
                    <a:pt x="314" y="21"/>
                  </a:lnTo>
                  <a:lnTo>
                    <a:pt x="215" y="48"/>
                  </a:lnTo>
                  <a:lnTo>
                    <a:pt x="144" y="80"/>
                  </a:lnTo>
                  <a:lnTo>
                    <a:pt x="101" y="107"/>
                  </a:lnTo>
                  <a:lnTo>
                    <a:pt x="64" y="140"/>
                  </a:lnTo>
                  <a:lnTo>
                    <a:pt x="34" y="179"/>
                  </a:lnTo>
                  <a:lnTo>
                    <a:pt x="12" y="224"/>
                  </a:lnTo>
                  <a:lnTo>
                    <a:pt x="1" y="277"/>
                  </a:lnTo>
                  <a:lnTo>
                    <a:pt x="0" y="306"/>
                  </a:lnTo>
                  <a:lnTo>
                    <a:pt x="530" y="335"/>
                  </a:lnTo>
                  <a:close/>
                </a:path>
              </a:pathLst>
            </a:custGeom>
            <a:solidFill>
              <a:srgbClr val="00B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4" name="Rectangle 31">
              <a:extLst>
                <a:ext uri="{FF2B5EF4-FFF2-40B4-BE49-F238E27FC236}">
                  <a16:creationId xmlns:a16="http://schemas.microsoft.com/office/drawing/2014/main" id="{91381558-C830-4491-9712-610108AF0661}"/>
                </a:ext>
              </a:extLst>
            </p:cNvPr>
            <p:cNvSpPr>
              <a:spLocks noChangeArrowheads="1"/>
            </p:cNvSpPr>
            <p:nvPr/>
          </p:nvSpPr>
          <p:spPr bwMode="auto">
            <a:xfrm>
              <a:off x="3995" y="3502"/>
              <a:ext cx="105" cy="119"/>
            </a:xfrm>
            <a:prstGeom prst="rect">
              <a:avLst/>
            </a:prstGeom>
            <a:solidFill>
              <a:srgbClr val="FDCC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5" name="Freeform 32">
              <a:extLst>
                <a:ext uri="{FF2B5EF4-FFF2-40B4-BE49-F238E27FC236}">
                  <a16:creationId xmlns:a16="http://schemas.microsoft.com/office/drawing/2014/main" id="{47D460ED-8AB3-4F6C-8598-56AADB5EA491}"/>
                </a:ext>
              </a:extLst>
            </p:cNvPr>
            <p:cNvSpPr>
              <a:spLocks/>
            </p:cNvSpPr>
            <p:nvPr/>
          </p:nvSpPr>
          <p:spPr bwMode="auto">
            <a:xfrm>
              <a:off x="3995" y="3502"/>
              <a:ext cx="105" cy="37"/>
            </a:xfrm>
            <a:custGeom>
              <a:avLst/>
              <a:gdLst>
                <a:gd name="T0" fmla="*/ 0 w 421"/>
                <a:gd name="T1" fmla="*/ 56 h 147"/>
                <a:gd name="T2" fmla="*/ 5 w 421"/>
                <a:gd name="T3" fmla="*/ 59 h 147"/>
                <a:gd name="T4" fmla="*/ 66 w 421"/>
                <a:gd name="T5" fmla="*/ 91 h 147"/>
                <a:gd name="T6" fmla="*/ 148 w 421"/>
                <a:gd name="T7" fmla="*/ 119 h 147"/>
                <a:gd name="T8" fmla="*/ 215 w 421"/>
                <a:gd name="T9" fmla="*/ 135 h 147"/>
                <a:gd name="T10" fmla="*/ 291 w 421"/>
                <a:gd name="T11" fmla="*/ 146 h 147"/>
                <a:gd name="T12" fmla="*/ 376 w 421"/>
                <a:gd name="T13" fmla="*/ 147 h 147"/>
                <a:gd name="T14" fmla="*/ 421 w 421"/>
                <a:gd name="T15" fmla="*/ 143 h 147"/>
                <a:gd name="T16" fmla="*/ 421 w 421"/>
                <a:gd name="T17" fmla="*/ 0 h 147"/>
                <a:gd name="T18" fmla="*/ 0 w 421"/>
                <a:gd name="T19" fmla="*/ 0 h 147"/>
                <a:gd name="T20" fmla="*/ 0 w 421"/>
                <a:gd name="T21"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1" h="147">
                  <a:moveTo>
                    <a:pt x="0" y="56"/>
                  </a:moveTo>
                  <a:lnTo>
                    <a:pt x="5" y="59"/>
                  </a:lnTo>
                  <a:lnTo>
                    <a:pt x="66" y="91"/>
                  </a:lnTo>
                  <a:lnTo>
                    <a:pt x="148" y="119"/>
                  </a:lnTo>
                  <a:lnTo>
                    <a:pt x="215" y="135"/>
                  </a:lnTo>
                  <a:lnTo>
                    <a:pt x="291" y="146"/>
                  </a:lnTo>
                  <a:lnTo>
                    <a:pt x="376" y="147"/>
                  </a:lnTo>
                  <a:lnTo>
                    <a:pt x="421" y="143"/>
                  </a:lnTo>
                  <a:lnTo>
                    <a:pt x="421" y="0"/>
                  </a:lnTo>
                  <a:lnTo>
                    <a:pt x="0" y="0"/>
                  </a:lnTo>
                  <a:lnTo>
                    <a:pt x="0" y="56"/>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6" name="Freeform 33">
              <a:extLst>
                <a:ext uri="{FF2B5EF4-FFF2-40B4-BE49-F238E27FC236}">
                  <a16:creationId xmlns:a16="http://schemas.microsoft.com/office/drawing/2014/main" id="{AC6D8F56-4562-4522-B769-34BD4257EA0D}"/>
                </a:ext>
              </a:extLst>
            </p:cNvPr>
            <p:cNvSpPr>
              <a:spLocks/>
            </p:cNvSpPr>
            <p:nvPr/>
          </p:nvSpPr>
          <p:spPr bwMode="auto">
            <a:xfrm>
              <a:off x="3792" y="3261"/>
              <a:ext cx="102" cy="117"/>
            </a:xfrm>
            <a:custGeom>
              <a:avLst/>
              <a:gdLst>
                <a:gd name="T0" fmla="*/ 410 w 410"/>
                <a:gd name="T1" fmla="*/ 235 h 470"/>
                <a:gd name="T2" fmla="*/ 409 w 410"/>
                <a:gd name="T3" fmla="*/ 259 h 470"/>
                <a:gd name="T4" fmla="*/ 402 w 410"/>
                <a:gd name="T5" fmla="*/ 305 h 470"/>
                <a:gd name="T6" fmla="*/ 386 w 410"/>
                <a:gd name="T7" fmla="*/ 347 h 470"/>
                <a:gd name="T8" fmla="*/ 364 w 410"/>
                <a:gd name="T9" fmla="*/ 385 h 470"/>
                <a:gd name="T10" fmla="*/ 336 w 410"/>
                <a:gd name="T11" fmla="*/ 416 h 470"/>
                <a:gd name="T12" fmla="*/ 303 w 410"/>
                <a:gd name="T13" fmla="*/ 442 h 470"/>
                <a:gd name="T14" fmla="*/ 266 w 410"/>
                <a:gd name="T15" fmla="*/ 459 h 470"/>
                <a:gd name="T16" fmla="*/ 227 w 410"/>
                <a:gd name="T17" fmla="*/ 469 h 470"/>
                <a:gd name="T18" fmla="*/ 205 w 410"/>
                <a:gd name="T19" fmla="*/ 470 h 470"/>
                <a:gd name="T20" fmla="*/ 184 w 410"/>
                <a:gd name="T21" fmla="*/ 469 h 470"/>
                <a:gd name="T22" fmla="*/ 144 w 410"/>
                <a:gd name="T23" fmla="*/ 459 h 470"/>
                <a:gd name="T24" fmla="*/ 107 w 410"/>
                <a:gd name="T25" fmla="*/ 442 h 470"/>
                <a:gd name="T26" fmla="*/ 74 w 410"/>
                <a:gd name="T27" fmla="*/ 416 h 470"/>
                <a:gd name="T28" fmla="*/ 46 w 410"/>
                <a:gd name="T29" fmla="*/ 385 h 470"/>
                <a:gd name="T30" fmla="*/ 24 w 410"/>
                <a:gd name="T31" fmla="*/ 347 h 470"/>
                <a:gd name="T32" fmla="*/ 8 w 410"/>
                <a:gd name="T33" fmla="*/ 305 h 470"/>
                <a:gd name="T34" fmla="*/ 0 w 410"/>
                <a:gd name="T35" fmla="*/ 259 h 470"/>
                <a:gd name="T36" fmla="*/ 0 w 410"/>
                <a:gd name="T37" fmla="*/ 235 h 470"/>
                <a:gd name="T38" fmla="*/ 0 w 410"/>
                <a:gd name="T39" fmla="*/ 210 h 470"/>
                <a:gd name="T40" fmla="*/ 8 w 410"/>
                <a:gd name="T41" fmla="*/ 165 h 470"/>
                <a:gd name="T42" fmla="*/ 24 w 410"/>
                <a:gd name="T43" fmla="*/ 123 h 470"/>
                <a:gd name="T44" fmla="*/ 46 w 410"/>
                <a:gd name="T45" fmla="*/ 85 h 470"/>
                <a:gd name="T46" fmla="*/ 74 w 410"/>
                <a:gd name="T47" fmla="*/ 53 h 470"/>
                <a:gd name="T48" fmla="*/ 107 w 410"/>
                <a:gd name="T49" fmla="*/ 28 h 470"/>
                <a:gd name="T50" fmla="*/ 144 w 410"/>
                <a:gd name="T51" fmla="*/ 10 h 470"/>
                <a:gd name="T52" fmla="*/ 184 w 410"/>
                <a:gd name="T53" fmla="*/ 0 h 470"/>
                <a:gd name="T54" fmla="*/ 205 w 410"/>
                <a:gd name="T55" fmla="*/ 0 h 470"/>
                <a:gd name="T56" fmla="*/ 227 w 410"/>
                <a:gd name="T57" fmla="*/ 0 h 470"/>
                <a:gd name="T58" fmla="*/ 266 w 410"/>
                <a:gd name="T59" fmla="*/ 10 h 470"/>
                <a:gd name="T60" fmla="*/ 303 w 410"/>
                <a:gd name="T61" fmla="*/ 28 h 470"/>
                <a:gd name="T62" fmla="*/ 336 w 410"/>
                <a:gd name="T63" fmla="*/ 53 h 470"/>
                <a:gd name="T64" fmla="*/ 364 w 410"/>
                <a:gd name="T65" fmla="*/ 85 h 470"/>
                <a:gd name="T66" fmla="*/ 386 w 410"/>
                <a:gd name="T67" fmla="*/ 123 h 470"/>
                <a:gd name="T68" fmla="*/ 402 w 410"/>
                <a:gd name="T69" fmla="*/ 165 h 470"/>
                <a:gd name="T70" fmla="*/ 409 w 410"/>
                <a:gd name="T71" fmla="*/ 210 h 470"/>
                <a:gd name="T72" fmla="*/ 410 w 410"/>
                <a:gd name="T73" fmla="*/ 235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0" h="470">
                  <a:moveTo>
                    <a:pt x="410" y="235"/>
                  </a:moveTo>
                  <a:lnTo>
                    <a:pt x="409" y="259"/>
                  </a:lnTo>
                  <a:lnTo>
                    <a:pt x="402" y="305"/>
                  </a:lnTo>
                  <a:lnTo>
                    <a:pt x="386" y="347"/>
                  </a:lnTo>
                  <a:lnTo>
                    <a:pt x="364" y="385"/>
                  </a:lnTo>
                  <a:lnTo>
                    <a:pt x="336" y="416"/>
                  </a:lnTo>
                  <a:lnTo>
                    <a:pt x="303" y="442"/>
                  </a:lnTo>
                  <a:lnTo>
                    <a:pt x="266" y="459"/>
                  </a:lnTo>
                  <a:lnTo>
                    <a:pt x="227" y="469"/>
                  </a:lnTo>
                  <a:lnTo>
                    <a:pt x="205" y="470"/>
                  </a:lnTo>
                  <a:lnTo>
                    <a:pt x="184" y="469"/>
                  </a:lnTo>
                  <a:lnTo>
                    <a:pt x="144" y="459"/>
                  </a:lnTo>
                  <a:lnTo>
                    <a:pt x="107" y="442"/>
                  </a:lnTo>
                  <a:lnTo>
                    <a:pt x="74" y="416"/>
                  </a:lnTo>
                  <a:lnTo>
                    <a:pt x="46" y="385"/>
                  </a:lnTo>
                  <a:lnTo>
                    <a:pt x="24" y="347"/>
                  </a:lnTo>
                  <a:lnTo>
                    <a:pt x="8" y="305"/>
                  </a:lnTo>
                  <a:lnTo>
                    <a:pt x="0" y="259"/>
                  </a:lnTo>
                  <a:lnTo>
                    <a:pt x="0" y="235"/>
                  </a:lnTo>
                  <a:lnTo>
                    <a:pt x="0" y="210"/>
                  </a:lnTo>
                  <a:lnTo>
                    <a:pt x="8" y="165"/>
                  </a:lnTo>
                  <a:lnTo>
                    <a:pt x="24" y="123"/>
                  </a:lnTo>
                  <a:lnTo>
                    <a:pt x="46" y="85"/>
                  </a:lnTo>
                  <a:lnTo>
                    <a:pt x="74" y="53"/>
                  </a:lnTo>
                  <a:lnTo>
                    <a:pt x="107" y="28"/>
                  </a:lnTo>
                  <a:lnTo>
                    <a:pt x="144" y="10"/>
                  </a:lnTo>
                  <a:lnTo>
                    <a:pt x="184" y="0"/>
                  </a:lnTo>
                  <a:lnTo>
                    <a:pt x="205" y="0"/>
                  </a:lnTo>
                  <a:lnTo>
                    <a:pt x="227" y="0"/>
                  </a:lnTo>
                  <a:lnTo>
                    <a:pt x="266" y="10"/>
                  </a:lnTo>
                  <a:lnTo>
                    <a:pt x="303" y="28"/>
                  </a:lnTo>
                  <a:lnTo>
                    <a:pt x="336" y="53"/>
                  </a:lnTo>
                  <a:lnTo>
                    <a:pt x="364" y="85"/>
                  </a:lnTo>
                  <a:lnTo>
                    <a:pt x="386" y="123"/>
                  </a:lnTo>
                  <a:lnTo>
                    <a:pt x="402" y="165"/>
                  </a:lnTo>
                  <a:lnTo>
                    <a:pt x="409" y="210"/>
                  </a:lnTo>
                  <a:lnTo>
                    <a:pt x="410" y="235"/>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7" name="Freeform 34">
              <a:extLst>
                <a:ext uri="{FF2B5EF4-FFF2-40B4-BE49-F238E27FC236}">
                  <a16:creationId xmlns:a16="http://schemas.microsoft.com/office/drawing/2014/main" id="{FEED3E56-A3AF-4B9A-97CE-7FAA5AB46163}"/>
                </a:ext>
              </a:extLst>
            </p:cNvPr>
            <p:cNvSpPr>
              <a:spLocks/>
            </p:cNvSpPr>
            <p:nvPr/>
          </p:nvSpPr>
          <p:spPr bwMode="auto">
            <a:xfrm>
              <a:off x="4201" y="3261"/>
              <a:ext cx="103" cy="117"/>
            </a:xfrm>
            <a:custGeom>
              <a:avLst/>
              <a:gdLst>
                <a:gd name="T0" fmla="*/ 411 w 411"/>
                <a:gd name="T1" fmla="*/ 235 h 470"/>
                <a:gd name="T2" fmla="*/ 411 w 411"/>
                <a:gd name="T3" fmla="*/ 259 h 470"/>
                <a:gd name="T4" fmla="*/ 402 w 411"/>
                <a:gd name="T5" fmla="*/ 305 h 470"/>
                <a:gd name="T6" fmla="*/ 387 w 411"/>
                <a:gd name="T7" fmla="*/ 347 h 470"/>
                <a:gd name="T8" fmla="*/ 364 w 411"/>
                <a:gd name="T9" fmla="*/ 385 h 470"/>
                <a:gd name="T10" fmla="*/ 336 w 411"/>
                <a:gd name="T11" fmla="*/ 416 h 470"/>
                <a:gd name="T12" fmla="*/ 304 w 411"/>
                <a:gd name="T13" fmla="*/ 442 h 470"/>
                <a:gd name="T14" fmla="*/ 267 w 411"/>
                <a:gd name="T15" fmla="*/ 459 h 470"/>
                <a:gd name="T16" fmla="*/ 227 w 411"/>
                <a:gd name="T17" fmla="*/ 469 h 470"/>
                <a:gd name="T18" fmla="*/ 205 w 411"/>
                <a:gd name="T19" fmla="*/ 470 h 470"/>
                <a:gd name="T20" fmla="*/ 185 w 411"/>
                <a:gd name="T21" fmla="*/ 469 h 470"/>
                <a:gd name="T22" fmla="*/ 144 w 411"/>
                <a:gd name="T23" fmla="*/ 459 h 470"/>
                <a:gd name="T24" fmla="*/ 107 w 411"/>
                <a:gd name="T25" fmla="*/ 442 h 470"/>
                <a:gd name="T26" fmla="*/ 74 w 411"/>
                <a:gd name="T27" fmla="*/ 416 h 470"/>
                <a:gd name="T28" fmla="*/ 46 w 411"/>
                <a:gd name="T29" fmla="*/ 385 h 470"/>
                <a:gd name="T30" fmla="*/ 24 w 411"/>
                <a:gd name="T31" fmla="*/ 347 h 470"/>
                <a:gd name="T32" fmla="*/ 8 w 411"/>
                <a:gd name="T33" fmla="*/ 305 h 470"/>
                <a:gd name="T34" fmla="*/ 1 w 411"/>
                <a:gd name="T35" fmla="*/ 259 h 470"/>
                <a:gd name="T36" fmla="*/ 0 w 411"/>
                <a:gd name="T37" fmla="*/ 235 h 470"/>
                <a:gd name="T38" fmla="*/ 1 w 411"/>
                <a:gd name="T39" fmla="*/ 210 h 470"/>
                <a:gd name="T40" fmla="*/ 8 w 411"/>
                <a:gd name="T41" fmla="*/ 165 h 470"/>
                <a:gd name="T42" fmla="*/ 24 w 411"/>
                <a:gd name="T43" fmla="*/ 123 h 470"/>
                <a:gd name="T44" fmla="*/ 46 w 411"/>
                <a:gd name="T45" fmla="*/ 85 h 470"/>
                <a:gd name="T46" fmla="*/ 74 w 411"/>
                <a:gd name="T47" fmla="*/ 53 h 470"/>
                <a:gd name="T48" fmla="*/ 107 w 411"/>
                <a:gd name="T49" fmla="*/ 28 h 470"/>
                <a:gd name="T50" fmla="*/ 144 w 411"/>
                <a:gd name="T51" fmla="*/ 10 h 470"/>
                <a:gd name="T52" fmla="*/ 185 w 411"/>
                <a:gd name="T53" fmla="*/ 0 h 470"/>
                <a:gd name="T54" fmla="*/ 205 w 411"/>
                <a:gd name="T55" fmla="*/ 0 h 470"/>
                <a:gd name="T56" fmla="*/ 227 w 411"/>
                <a:gd name="T57" fmla="*/ 0 h 470"/>
                <a:gd name="T58" fmla="*/ 267 w 411"/>
                <a:gd name="T59" fmla="*/ 10 h 470"/>
                <a:gd name="T60" fmla="*/ 304 w 411"/>
                <a:gd name="T61" fmla="*/ 28 h 470"/>
                <a:gd name="T62" fmla="*/ 336 w 411"/>
                <a:gd name="T63" fmla="*/ 53 h 470"/>
                <a:gd name="T64" fmla="*/ 364 w 411"/>
                <a:gd name="T65" fmla="*/ 85 h 470"/>
                <a:gd name="T66" fmla="*/ 387 w 411"/>
                <a:gd name="T67" fmla="*/ 123 h 470"/>
                <a:gd name="T68" fmla="*/ 402 w 411"/>
                <a:gd name="T69" fmla="*/ 165 h 470"/>
                <a:gd name="T70" fmla="*/ 411 w 411"/>
                <a:gd name="T71" fmla="*/ 210 h 470"/>
                <a:gd name="T72" fmla="*/ 411 w 411"/>
                <a:gd name="T73" fmla="*/ 235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1" h="470">
                  <a:moveTo>
                    <a:pt x="411" y="235"/>
                  </a:moveTo>
                  <a:lnTo>
                    <a:pt x="411" y="259"/>
                  </a:lnTo>
                  <a:lnTo>
                    <a:pt x="402" y="305"/>
                  </a:lnTo>
                  <a:lnTo>
                    <a:pt x="387" y="347"/>
                  </a:lnTo>
                  <a:lnTo>
                    <a:pt x="364" y="385"/>
                  </a:lnTo>
                  <a:lnTo>
                    <a:pt x="336" y="416"/>
                  </a:lnTo>
                  <a:lnTo>
                    <a:pt x="304" y="442"/>
                  </a:lnTo>
                  <a:lnTo>
                    <a:pt x="267" y="459"/>
                  </a:lnTo>
                  <a:lnTo>
                    <a:pt x="227" y="469"/>
                  </a:lnTo>
                  <a:lnTo>
                    <a:pt x="205" y="470"/>
                  </a:lnTo>
                  <a:lnTo>
                    <a:pt x="185" y="469"/>
                  </a:lnTo>
                  <a:lnTo>
                    <a:pt x="144" y="459"/>
                  </a:lnTo>
                  <a:lnTo>
                    <a:pt x="107" y="442"/>
                  </a:lnTo>
                  <a:lnTo>
                    <a:pt x="74" y="416"/>
                  </a:lnTo>
                  <a:lnTo>
                    <a:pt x="46" y="385"/>
                  </a:lnTo>
                  <a:lnTo>
                    <a:pt x="24" y="347"/>
                  </a:lnTo>
                  <a:lnTo>
                    <a:pt x="8" y="305"/>
                  </a:lnTo>
                  <a:lnTo>
                    <a:pt x="1" y="259"/>
                  </a:lnTo>
                  <a:lnTo>
                    <a:pt x="0" y="235"/>
                  </a:lnTo>
                  <a:lnTo>
                    <a:pt x="1" y="210"/>
                  </a:lnTo>
                  <a:lnTo>
                    <a:pt x="8" y="165"/>
                  </a:lnTo>
                  <a:lnTo>
                    <a:pt x="24" y="123"/>
                  </a:lnTo>
                  <a:lnTo>
                    <a:pt x="46" y="85"/>
                  </a:lnTo>
                  <a:lnTo>
                    <a:pt x="74" y="53"/>
                  </a:lnTo>
                  <a:lnTo>
                    <a:pt x="107" y="28"/>
                  </a:lnTo>
                  <a:lnTo>
                    <a:pt x="144" y="10"/>
                  </a:lnTo>
                  <a:lnTo>
                    <a:pt x="185" y="0"/>
                  </a:lnTo>
                  <a:lnTo>
                    <a:pt x="205" y="0"/>
                  </a:lnTo>
                  <a:lnTo>
                    <a:pt x="227" y="0"/>
                  </a:lnTo>
                  <a:lnTo>
                    <a:pt x="267" y="10"/>
                  </a:lnTo>
                  <a:lnTo>
                    <a:pt x="304" y="28"/>
                  </a:lnTo>
                  <a:lnTo>
                    <a:pt x="336" y="53"/>
                  </a:lnTo>
                  <a:lnTo>
                    <a:pt x="364" y="85"/>
                  </a:lnTo>
                  <a:lnTo>
                    <a:pt x="387" y="123"/>
                  </a:lnTo>
                  <a:lnTo>
                    <a:pt x="402" y="165"/>
                  </a:lnTo>
                  <a:lnTo>
                    <a:pt x="411" y="210"/>
                  </a:lnTo>
                  <a:lnTo>
                    <a:pt x="411" y="235"/>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8" name="Freeform 35">
              <a:extLst>
                <a:ext uri="{FF2B5EF4-FFF2-40B4-BE49-F238E27FC236}">
                  <a16:creationId xmlns:a16="http://schemas.microsoft.com/office/drawing/2014/main" id="{28DB9BC7-6657-4CB4-AA4B-D657B42C479F}"/>
                </a:ext>
              </a:extLst>
            </p:cNvPr>
            <p:cNvSpPr>
              <a:spLocks/>
            </p:cNvSpPr>
            <p:nvPr/>
          </p:nvSpPr>
          <p:spPr bwMode="auto">
            <a:xfrm>
              <a:off x="3843" y="3057"/>
              <a:ext cx="409" cy="464"/>
            </a:xfrm>
            <a:custGeom>
              <a:avLst/>
              <a:gdLst>
                <a:gd name="T0" fmla="*/ 1636 w 1637"/>
                <a:gd name="T1" fmla="*/ 567 h 1857"/>
                <a:gd name="T2" fmla="*/ 1618 w 1637"/>
                <a:gd name="T3" fmla="*/ 444 h 1857"/>
                <a:gd name="T4" fmla="*/ 1576 w 1637"/>
                <a:gd name="T5" fmla="*/ 333 h 1857"/>
                <a:gd name="T6" fmla="*/ 1508 w 1637"/>
                <a:gd name="T7" fmla="*/ 234 h 1857"/>
                <a:gd name="T8" fmla="*/ 1413 w 1637"/>
                <a:gd name="T9" fmla="*/ 150 h 1857"/>
                <a:gd name="T10" fmla="*/ 1293 w 1637"/>
                <a:gd name="T11" fmla="*/ 83 h 1857"/>
                <a:gd name="T12" fmla="*/ 1146 w 1637"/>
                <a:gd name="T13" fmla="*/ 35 h 1857"/>
                <a:gd name="T14" fmla="*/ 969 w 1637"/>
                <a:gd name="T15" fmla="*/ 5 h 1857"/>
                <a:gd name="T16" fmla="*/ 819 w 1637"/>
                <a:gd name="T17" fmla="*/ 0 h 1857"/>
                <a:gd name="T18" fmla="*/ 668 w 1637"/>
                <a:gd name="T19" fmla="*/ 5 h 1857"/>
                <a:gd name="T20" fmla="*/ 492 w 1637"/>
                <a:gd name="T21" fmla="*/ 35 h 1857"/>
                <a:gd name="T22" fmla="*/ 344 w 1637"/>
                <a:gd name="T23" fmla="*/ 83 h 1857"/>
                <a:gd name="T24" fmla="*/ 224 w 1637"/>
                <a:gd name="T25" fmla="*/ 150 h 1857"/>
                <a:gd name="T26" fmla="*/ 130 w 1637"/>
                <a:gd name="T27" fmla="*/ 234 h 1857"/>
                <a:gd name="T28" fmla="*/ 61 w 1637"/>
                <a:gd name="T29" fmla="*/ 333 h 1857"/>
                <a:gd name="T30" fmla="*/ 19 w 1637"/>
                <a:gd name="T31" fmla="*/ 444 h 1857"/>
                <a:gd name="T32" fmla="*/ 1 w 1637"/>
                <a:gd name="T33" fmla="*/ 567 h 1857"/>
                <a:gd name="T34" fmla="*/ 0 w 1637"/>
                <a:gd name="T35" fmla="*/ 668 h 1857"/>
                <a:gd name="T36" fmla="*/ 9 w 1637"/>
                <a:gd name="T37" fmla="*/ 992 h 1857"/>
                <a:gd name="T38" fmla="*/ 38 w 1637"/>
                <a:gd name="T39" fmla="*/ 1202 h 1857"/>
                <a:gd name="T40" fmla="*/ 100 w 1637"/>
                <a:gd name="T41" fmla="*/ 1408 h 1857"/>
                <a:gd name="T42" fmla="*/ 205 w 1637"/>
                <a:gd name="T43" fmla="*/ 1594 h 1857"/>
                <a:gd name="T44" fmla="*/ 343 w 1637"/>
                <a:gd name="T45" fmla="*/ 1725 h 1857"/>
                <a:gd name="T46" fmla="*/ 444 w 1637"/>
                <a:gd name="T47" fmla="*/ 1783 h 1857"/>
                <a:gd name="T48" fmla="*/ 563 w 1637"/>
                <a:gd name="T49" fmla="*/ 1827 h 1857"/>
                <a:gd name="T50" fmla="*/ 701 w 1637"/>
                <a:gd name="T51" fmla="*/ 1851 h 1857"/>
                <a:gd name="T52" fmla="*/ 819 w 1637"/>
                <a:gd name="T53" fmla="*/ 1857 h 1857"/>
                <a:gd name="T54" fmla="*/ 936 w 1637"/>
                <a:gd name="T55" fmla="*/ 1851 h 1857"/>
                <a:gd name="T56" fmla="*/ 1075 w 1637"/>
                <a:gd name="T57" fmla="*/ 1827 h 1857"/>
                <a:gd name="T58" fmla="*/ 1193 w 1637"/>
                <a:gd name="T59" fmla="*/ 1783 h 1857"/>
                <a:gd name="T60" fmla="*/ 1294 w 1637"/>
                <a:gd name="T61" fmla="*/ 1725 h 1857"/>
                <a:gd name="T62" fmla="*/ 1432 w 1637"/>
                <a:gd name="T63" fmla="*/ 1594 h 1857"/>
                <a:gd name="T64" fmla="*/ 1538 w 1637"/>
                <a:gd name="T65" fmla="*/ 1408 h 1857"/>
                <a:gd name="T66" fmla="*/ 1600 w 1637"/>
                <a:gd name="T67" fmla="*/ 1202 h 1857"/>
                <a:gd name="T68" fmla="*/ 1629 w 1637"/>
                <a:gd name="T69" fmla="*/ 992 h 1857"/>
                <a:gd name="T70" fmla="*/ 1637 w 1637"/>
                <a:gd name="T71" fmla="*/ 668 h 1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7" h="1857">
                  <a:moveTo>
                    <a:pt x="1636" y="599"/>
                  </a:moveTo>
                  <a:lnTo>
                    <a:pt x="1636" y="567"/>
                  </a:lnTo>
                  <a:lnTo>
                    <a:pt x="1630" y="504"/>
                  </a:lnTo>
                  <a:lnTo>
                    <a:pt x="1618" y="444"/>
                  </a:lnTo>
                  <a:lnTo>
                    <a:pt x="1600" y="387"/>
                  </a:lnTo>
                  <a:lnTo>
                    <a:pt x="1576" y="333"/>
                  </a:lnTo>
                  <a:lnTo>
                    <a:pt x="1545" y="281"/>
                  </a:lnTo>
                  <a:lnTo>
                    <a:pt x="1508" y="234"/>
                  </a:lnTo>
                  <a:lnTo>
                    <a:pt x="1464" y="190"/>
                  </a:lnTo>
                  <a:lnTo>
                    <a:pt x="1413" y="150"/>
                  </a:lnTo>
                  <a:lnTo>
                    <a:pt x="1356" y="114"/>
                  </a:lnTo>
                  <a:lnTo>
                    <a:pt x="1293" y="83"/>
                  </a:lnTo>
                  <a:lnTo>
                    <a:pt x="1223" y="56"/>
                  </a:lnTo>
                  <a:lnTo>
                    <a:pt x="1146" y="35"/>
                  </a:lnTo>
                  <a:lnTo>
                    <a:pt x="1061" y="17"/>
                  </a:lnTo>
                  <a:lnTo>
                    <a:pt x="969" y="5"/>
                  </a:lnTo>
                  <a:lnTo>
                    <a:pt x="871" y="0"/>
                  </a:lnTo>
                  <a:lnTo>
                    <a:pt x="819" y="0"/>
                  </a:lnTo>
                  <a:lnTo>
                    <a:pt x="766" y="0"/>
                  </a:lnTo>
                  <a:lnTo>
                    <a:pt x="668" y="5"/>
                  </a:lnTo>
                  <a:lnTo>
                    <a:pt x="577" y="17"/>
                  </a:lnTo>
                  <a:lnTo>
                    <a:pt x="492" y="35"/>
                  </a:lnTo>
                  <a:lnTo>
                    <a:pt x="414" y="56"/>
                  </a:lnTo>
                  <a:lnTo>
                    <a:pt x="344" y="83"/>
                  </a:lnTo>
                  <a:lnTo>
                    <a:pt x="281" y="114"/>
                  </a:lnTo>
                  <a:lnTo>
                    <a:pt x="224" y="150"/>
                  </a:lnTo>
                  <a:lnTo>
                    <a:pt x="173" y="190"/>
                  </a:lnTo>
                  <a:lnTo>
                    <a:pt x="130" y="234"/>
                  </a:lnTo>
                  <a:lnTo>
                    <a:pt x="93" y="281"/>
                  </a:lnTo>
                  <a:lnTo>
                    <a:pt x="61" y="333"/>
                  </a:lnTo>
                  <a:lnTo>
                    <a:pt x="38" y="387"/>
                  </a:lnTo>
                  <a:lnTo>
                    <a:pt x="19" y="444"/>
                  </a:lnTo>
                  <a:lnTo>
                    <a:pt x="8" y="504"/>
                  </a:lnTo>
                  <a:lnTo>
                    <a:pt x="1" y="567"/>
                  </a:lnTo>
                  <a:lnTo>
                    <a:pt x="1" y="599"/>
                  </a:lnTo>
                  <a:lnTo>
                    <a:pt x="0" y="668"/>
                  </a:lnTo>
                  <a:lnTo>
                    <a:pt x="1" y="842"/>
                  </a:lnTo>
                  <a:lnTo>
                    <a:pt x="9" y="992"/>
                  </a:lnTo>
                  <a:lnTo>
                    <a:pt x="20" y="1096"/>
                  </a:lnTo>
                  <a:lnTo>
                    <a:pt x="38" y="1202"/>
                  </a:lnTo>
                  <a:lnTo>
                    <a:pt x="64" y="1306"/>
                  </a:lnTo>
                  <a:lnTo>
                    <a:pt x="100" y="1408"/>
                  </a:lnTo>
                  <a:lnTo>
                    <a:pt x="146" y="1505"/>
                  </a:lnTo>
                  <a:lnTo>
                    <a:pt x="205" y="1594"/>
                  </a:lnTo>
                  <a:lnTo>
                    <a:pt x="279" y="1674"/>
                  </a:lnTo>
                  <a:lnTo>
                    <a:pt x="343" y="1725"/>
                  </a:lnTo>
                  <a:lnTo>
                    <a:pt x="392" y="1757"/>
                  </a:lnTo>
                  <a:lnTo>
                    <a:pt x="444" y="1783"/>
                  </a:lnTo>
                  <a:lnTo>
                    <a:pt x="501" y="1807"/>
                  </a:lnTo>
                  <a:lnTo>
                    <a:pt x="563" y="1827"/>
                  </a:lnTo>
                  <a:lnTo>
                    <a:pt x="629" y="1841"/>
                  </a:lnTo>
                  <a:lnTo>
                    <a:pt x="701" y="1851"/>
                  </a:lnTo>
                  <a:lnTo>
                    <a:pt x="778" y="1857"/>
                  </a:lnTo>
                  <a:lnTo>
                    <a:pt x="819" y="1857"/>
                  </a:lnTo>
                  <a:lnTo>
                    <a:pt x="859" y="1857"/>
                  </a:lnTo>
                  <a:lnTo>
                    <a:pt x="936" y="1851"/>
                  </a:lnTo>
                  <a:lnTo>
                    <a:pt x="1008" y="1841"/>
                  </a:lnTo>
                  <a:lnTo>
                    <a:pt x="1075" y="1827"/>
                  </a:lnTo>
                  <a:lnTo>
                    <a:pt x="1136" y="1807"/>
                  </a:lnTo>
                  <a:lnTo>
                    <a:pt x="1193" y="1783"/>
                  </a:lnTo>
                  <a:lnTo>
                    <a:pt x="1246" y="1757"/>
                  </a:lnTo>
                  <a:lnTo>
                    <a:pt x="1294" y="1725"/>
                  </a:lnTo>
                  <a:lnTo>
                    <a:pt x="1360" y="1674"/>
                  </a:lnTo>
                  <a:lnTo>
                    <a:pt x="1432" y="1594"/>
                  </a:lnTo>
                  <a:lnTo>
                    <a:pt x="1491" y="1505"/>
                  </a:lnTo>
                  <a:lnTo>
                    <a:pt x="1538" y="1408"/>
                  </a:lnTo>
                  <a:lnTo>
                    <a:pt x="1574" y="1306"/>
                  </a:lnTo>
                  <a:lnTo>
                    <a:pt x="1600" y="1202"/>
                  </a:lnTo>
                  <a:lnTo>
                    <a:pt x="1618" y="1096"/>
                  </a:lnTo>
                  <a:lnTo>
                    <a:pt x="1629" y="992"/>
                  </a:lnTo>
                  <a:lnTo>
                    <a:pt x="1637" y="842"/>
                  </a:lnTo>
                  <a:lnTo>
                    <a:pt x="1637" y="668"/>
                  </a:lnTo>
                  <a:lnTo>
                    <a:pt x="1636" y="599"/>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79" name="Freeform 36">
              <a:extLst>
                <a:ext uri="{FF2B5EF4-FFF2-40B4-BE49-F238E27FC236}">
                  <a16:creationId xmlns:a16="http://schemas.microsoft.com/office/drawing/2014/main" id="{17202ED3-700D-4F81-8332-B08DC650CEA0}"/>
                </a:ext>
              </a:extLst>
            </p:cNvPr>
            <p:cNvSpPr>
              <a:spLocks/>
            </p:cNvSpPr>
            <p:nvPr/>
          </p:nvSpPr>
          <p:spPr bwMode="auto">
            <a:xfrm>
              <a:off x="3926" y="3281"/>
              <a:ext cx="44" cy="48"/>
            </a:xfrm>
            <a:custGeom>
              <a:avLst/>
              <a:gdLst>
                <a:gd name="T0" fmla="*/ 178 w 178"/>
                <a:gd name="T1" fmla="*/ 98 h 195"/>
                <a:gd name="T2" fmla="*/ 177 w 178"/>
                <a:gd name="T3" fmla="*/ 117 h 195"/>
                <a:gd name="T4" fmla="*/ 163 w 178"/>
                <a:gd name="T5" fmla="*/ 152 h 195"/>
                <a:gd name="T6" fmla="*/ 139 w 178"/>
                <a:gd name="T7" fmla="*/ 179 h 195"/>
                <a:gd name="T8" fmla="*/ 107 w 178"/>
                <a:gd name="T9" fmla="*/ 193 h 195"/>
                <a:gd name="T10" fmla="*/ 90 w 178"/>
                <a:gd name="T11" fmla="*/ 195 h 195"/>
                <a:gd name="T12" fmla="*/ 71 w 178"/>
                <a:gd name="T13" fmla="*/ 193 h 195"/>
                <a:gd name="T14" fmla="*/ 39 w 178"/>
                <a:gd name="T15" fmla="*/ 179 h 195"/>
                <a:gd name="T16" fmla="*/ 15 w 178"/>
                <a:gd name="T17" fmla="*/ 152 h 195"/>
                <a:gd name="T18" fmla="*/ 3 w 178"/>
                <a:gd name="T19" fmla="*/ 117 h 195"/>
                <a:gd name="T20" fmla="*/ 0 w 178"/>
                <a:gd name="T21" fmla="*/ 98 h 195"/>
                <a:gd name="T22" fmla="*/ 3 w 178"/>
                <a:gd name="T23" fmla="*/ 77 h 195"/>
                <a:gd name="T24" fmla="*/ 15 w 178"/>
                <a:gd name="T25" fmla="*/ 43 h 195"/>
                <a:gd name="T26" fmla="*/ 39 w 178"/>
                <a:gd name="T27" fmla="*/ 16 h 195"/>
                <a:gd name="T28" fmla="*/ 71 w 178"/>
                <a:gd name="T29" fmla="*/ 2 h 195"/>
                <a:gd name="T30" fmla="*/ 90 w 178"/>
                <a:gd name="T31" fmla="*/ 0 h 195"/>
                <a:gd name="T32" fmla="*/ 107 w 178"/>
                <a:gd name="T33" fmla="*/ 2 h 195"/>
                <a:gd name="T34" fmla="*/ 139 w 178"/>
                <a:gd name="T35" fmla="*/ 16 h 195"/>
                <a:gd name="T36" fmla="*/ 163 w 178"/>
                <a:gd name="T37" fmla="*/ 43 h 195"/>
                <a:gd name="T38" fmla="*/ 177 w 178"/>
                <a:gd name="T39" fmla="*/ 77 h 195"/>
                <a:gd name="T40" fmla="*/ 178 w 178"/>
                <a:gd name="T41" fmla="*/ 9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8" h="195">
                  <a:moveTo>
                    <a:pt x="178" y="98"/>
                  </a:moveTo>
                  <a:lnTo>
                    <a:pt x="177" y="117"/>
                  </a:lnTo>
                  <a:lnTo>
                    <a:pt x="163" y="152"/>
                  </a:lnTo>
                  <a:lnTo>
                    <a:pt x="139" y="179"/>
                  </a:lnTo>
                  <a:lnTo>
                    <a:pt x="107" y="193"/>
                  </a:lnTo>
                  <a:lnTo>
                    <a:pt x="90" y="195"/>
                  </a:lnTo>
                  <a:lnTo>
                    <a:pt x="71" y="193"/>
                  </a:lnTo>
                  <a:lnTo>
                    <a:pt x="39" y="179"/>
                  </a:lnTo>
                  <a:lnTo>
                    <a:pt x="15" y="152"/>
                  </a:lnTo>
                  <a:lnTo>
                    <a:pt x="3" y="117"/>
                  </a:lnTo>
                  <a:lnTo>
                    <a:pt x="0" y="98"/>
                  </a:lnTo>
                  <a:lnTo>
                    <a:pt x="3" y="77"/>
                  </a:lnTo>
                  <a:lnTo>
                    <a:pt x="15" y="43"/>
                  </a:lnTo>
                  <a:lnTo>
                    <a:pt x="39" y="16"/>
                  </a:lnTo>
                  <a:lnTo>
                    <a:pt x="71" y="2"/>
                  </a:lnTo>
                  <a:lnTo>
                    <a:pt x="90" y="0"/>
                  </a:lnTo>
                  <a:lnTo>
                    <a:pt x="107" y="2"/>
                  </a:lnTo>
                  <a:lnTo>
                    <a:pt x="139" y="16"/>
                  </a:lnTo>
                  <a:lnTo>
                    <a:pt x="163" y="43"/>
                  </a:lnTo>
                  <a:lnTo>
                    <a:pt x="177" y="77"/>
                  </a:lnTo>
                  <a:lnTo>
                    <a:pt x="178" y="98"/>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0" name="Freeform 37">
              <a:extLst>
                <a:ext uri="{FF2B5EF4-FFF2-40B4-BE49-F238E27FC236}">
                  <a16:creationId xmlns:a16="http://schemas.microsoft.com/office/drawing/2014/main" id="{FB4AEC4A-FD02-4898-8D45-51CA446D6DF5}"/>
                </a:ext>
              </a:extLst>
            </p:cNvPr>
            <p:cNvSpPr>
              <a:spLocks/>
            </p:cNvSpPr>
            <p:nvPr/>
          </p:nvSpPr>
          <p:spPr bwMode="auto">
            <a:xfrm>
              <a:off x="3932" y="3288"/>
              <a:ext cx="13" cy="13"/>
            </a:xfrm>
            <a:custGeom>
              <a:avLst/>
              <a:gdLst>
                <a:gd name="T0" fmla="*/ 53 w 53"/>
                <a:gd name="T1" fmla="*/ 27 h 53"/>
                <a:gd name="T2" fmla="*/ 52 w 53"/>
                <a:gd name="T3" fmla="*/ 38 h 53"/>
                <a:gd name="T4" fmla="*/ 38 w 53"/>
                <a:gd name="T5" fmla="*/ 52 h 53"/>
                <a:gd name="T6" fmla="*/ 27 w 53"/>
                <a:gd name="T7" fmla="*/ 53 h 53"/>
                <a:gd name="T8" fmla="*/ 16 w 53"/>
                <a:gd name="T9" fmla="*/ 52 h 53"/>
                <a:gd name="T10" fmla="*/ 2 w 53"/>
                <a:gd name="T11" fmla="*/ 38 h 53"/>
                <a:gd name="T12" fmla="*/ 0 w 53"/>
                <a:gd name="T13" fmla="*/ 27 h 53"/>
                <a:gd name="T14" fmla="*/ 2 w 53"/>
                <a:gd name="T15" fmla="*/ 16 h 53"/>
                <a:gd name="T16" fmla="*/ 16 w 53"/>
                <a:gd name="T17" fmla="*/ 2 h 53"/>
                <a:gd name="T18" fmla="*/ 27 w 53"/>
                <a:gd name="T19" fmla="*/ 0 h 53"/>
                <a:gd name="T20" fmla="*/ 38 w 53"/>
                <a:gd name="T21" fmla="*/ 2 h 53"/>
                <a:gd name="T22" fmla="*/ 52 w 53"/>
                <a:gd name="T23" fmla="*/ 16 h 53"/>
                <a:gd name="T24" fmla="*/ 53 w 53"/>
                <a:gd name="T2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3">
                  <a:moveTo>
                    <a:pt x="53" y="27"/>
                  </a:moveTo>
                  <a:lnTo>
                    <a:pt x="52" y="38"/>
                  </a:lnTo>
                  <a:lnTo>
                    <a:pt x="38" y="52"/>
                  </a:lnTo>
                  <a:lnTo>
                    <a:pt x="27" y="53"/>
                  </a:lnTo>
                  <a:lnTo>
                    <a:pt x="16" y="52"/>
                  </a:lnTo>
                  <a:lnTo>
                    <a:pt x="2" y="38"/>
                  </a:lnTo>
                  <a:lnTo>
                    <a:pt x="0" y="27"/>
                  </a:lnTo>
                  <a:lnTo>
                    <a:pt x="2" y="16"/>
                  </a:lnTo>
                  <a:lnTo>
                    <a:pt x="16" y="2"/>
                  </a:lnTo>
                  <a:lnTo>
                    <a:pt x="27" y="0"/>
                  </a:lnTo>
                  <a:lnTo>
                    <a:pt x="38" y="2"/>
                  </a:lnTo>
                  <a:lnTo>
                    <a:pt x="52" y="16"/>
                  </a:lnTo>
                  <a:lnTo>
                    <a:pt x="5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1" name="Freeform 38">
              <a:extLst>
                <a:ext uri="{FF2B5EF4-FFF2-40B4-BE49-F238E27FC236}">
                  <a16:creationId xmlns:a16="http://schemas.microsoft.com/office/drawing/2014/main" id="{09E1BCBD-B55A-4BAA-9FA4-7E0BBFC4279F}"/>
                </a:ext>
              </a:extLst>
            </p:cNvPr>
            <p:cNvSpPr>
              <a:spLocks/>
            </p:cNvSpPr>
            <p:nvPr/>
          </p:nvSpPr>
          <p:spPr bwMode="auto">
            <a:xfrm>
              <a:off x="3911" y="3231"/>
              <a:ext cx="72" cy="24"/>
            </a:xfrm>
            <a:custGeom>
              <a:avLst/>
              <a:gdLst>
                <a:gd name="T0" fmla="*/ 9 w 289"/>
                <a:gd name="T1" fmla="*/ 88 h 97"/>
                <a:gd name="T2" fmla="*/ 17 w 289"/>
                <a:gd name="T3" fmla="*/ 90 h 97"/>
                <a:gd name="T4" fmla="*/ 36 w 289"/>
                <a:gd name="T5" fmla="*/ 90 h 97"/>
                <a:gd name="T6" fmla="*/ 69 w 289"/>
                <a:gd name="T7" fmla="*/ 81 h 97"/>
                <a:gd name="T8" fmla="*/ 131 w 289"/>
                <a:gd name="T9" fmla="*/ 70 h 97"/>
                <a:gd name="T10" fmla="*/ 194 w 289"/>
                <a:gd name="T11" fmla="*/ 73 h 97"/>
                <a:gd name="T12" fmla="*/ 243 w 289"/>
                <a:gd name="T13" fmla="*/ 85 h 97"/>
                <a:gd name="T14" fmla="*/ 272 w 289"/>
                <a:gd name="T15" fmla="*/ 95 h 97"/>
                <a:gd name="T16" fmla="*/ 276 w 289"/>
                <a:gd name="T17" fmla="*/ 97 h 97"/>
                <a:gd name="T18" fmla="*/ 285 w 289"/>
                <a:gd name="T19" fmla="*/ 91 h 97"/>
                <a:gd name="T20" fmla="*/ 289 w 289"/>
                <a:gd name="T21" fmla="*/ 78 h 97"/>
                <a:gd name="T22" fmla="*/ 288 w 289"/>
                <a:gd name="T23" fmla="*/ 61 h 97"/>
                <a:gd name="T24" fmla="*/ 279 w 289"/>
                <a:gd name="T25" fmla="*/ 42 h 97"/>
                <a:gd name="T26" fmla="*/ 258 w 289"/>
                <a:gd name="T27" fmla="*/ 23 h 97"/>
                <a:gd name="T28" fmla="*/ 227 w 289"/>
                <a:gd name="T29" fmla="*/ 8 h 97"/>
                <a:gd name="T30" fmla="*/ 181 w 289"/>
                <a:gd name="T31" fmla="*/ 0 h 97"/>
                <a:gd name="T32" fmla="*/ 152 w 289"/>
                <a:gd name="T33" fmla="*/ 0 h 97"/>
                <a:gd name="T34" fmla="*/ 126 w 289"/>
                <a:gd name="T35" fmla="*/ 0 h 97"/>
                <a:gd name="T36" fmla="*/ 83 w 289"/>
                <a:gd name="T37" fmla="*/ 6 h 97"/>
                <a:gd name="T38" fmla="*/ 50 w 289"/>
                <a:gd name="T39" fmla="*/ 18 h 97"/>
                <a:gd name="T40" fmla="*/ 26 w 289"/>
                <a:gd name="T41" fmla="*/ 32 h 97"/>
                <a:gd name="T42" fmla="*/ 10 w 289"/>
                <a:gd name="T43" fmla="*/ 48 h 97"/>
                <a:gd name="T44" fmla="*/ 1 w 289"/>
                <a:gd name="T45" fmla="*/ 63 h 97"/>
                <a:gd name="T46" fmla="*/ 0 w 289"/>
                <a:gd name="T47" fmla="*/ 76 h 97"/>
                <a:gd name="T48" fmla="*/ 4 w 289"/>
                <a:gd name="T49" fmla="*/ 86 h 97"/>
                <a:gd name="T50" fmla="*/ 9 w 289"/>
                <a:gd name="T51" fmla="*/ 8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9" h="97">
                  <a:moveTo>
                    <a:pt x="9" y="88"/>
                  </a:moveTo>
                  <a:lnTo>
                    <a:pt x="17" y="90"/>
                  </a:lnTo>
                  <a:lnTo>
                    <a:pt x="36" y="90"/>
                  </a:lnTo>
                  <a:lnTo>
                    <a:pt x="69" y="81"/>
                  </a:lnTo>
                  <a:lnTo>
                    <a:pt x="131" y="70"/>
                  </a:lnTo>
                  <a:lnTo>
                    <a:pt x="194" y="73"/>
                  </a:lnTo>
                  <a:lnTo>
                    <a:pt x="243" y="85"/>
                  </a:lnTo>
                  <a:lnTo>
                    <a:pt x="272" y="95"/>
                  </a:lnTo>
                  <a:lnTo>
                    <a:pt x="276" y="97"/>
                  </a:lnTo>
                  <a:lnTo>
                    <a:pt x="285" y="91"/>
                  </a:lnTo>
                  <a:lnTo>
                    <a:pt x="289" y="78"/>
                  </a:lnTo>
                  <a:lnTo>
                    <a:pt x="288" y="61"/>
                  </a:lnTo>
                  <a:lnTo>
                    <a:pt x="279" y="42"/>
                  </a:lnTo>
                  <a:lnTo>
                    <a:pt x="258" y="23"/>
                  </a:lnTo>
                  <a:lnTo>
                    <a:pt x="227" y="8"/>
                  </a:lnTo>
                  <a:lnTo>
                    <a:pt x="181" y="0"/>
                  </a:lnTo>
                  <a:lnTo>
                    <a:pt x="152" y="0"/>
                  </a:lnTo>
                  <a:lnTo>
                    <a:pt x="126" y="0"/>
                  </a:lnTo>
                  <a:lnTo>
                    <a:pt x="83" y="6"/>
                  </a:lnTo>
                  <a:lnTo>
                    <a:pt x="50" y="18"/>
                  </a:lnTo>
                  <a:lnTo>
                    <a:pt x="26" y="32"/>
                  </a:lnTo>
                  <a:lnTo>
                    <a:pt x="10" y="48"/>
                  </a:lnTo>
                  <a:lnTo>
                    <a:pt x="1" y="63"/>
                  </a:lnTo>
                  <a:lnTo>
                    <a:pt x="0" y="76"/>
                  </a:lnTo>
                  <a:lnTo>
                    <a:pt x="4" y="86"/>
                  </a:lnTo>
                  <a:lnTo>
                    <a:pt x="9" y="88"/>
                  </a:lnTo>
                  <a:close/>
                </a:path>
              </a:pathLst>
            </a:custGeom>
            <a:solidFill>
              <a:srgbClr val="684B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2" name="Freeform 39">
              <a:extLst>
                <a:ext uri="{FF2B5EF4-FFF2-40B4-BE49-F238E27FC236}">
                  <a16:creationId xmlns:a16="http://schemas.microsoft.com/office/drawing/2014/main" id="{C78DA5BB-1B7F-49B3-AC14-CD69130B2C33}"/>
                </a:ext>
              </a:extLst>
            </p:cNvPr>
            <p:cNvSpPr>
              <a:spLocks/>
            </p:cNvSpPr>
            <p:nvPr/>
          </p:nvSpPr>
          <p:spPr bwMode="auto">
            <a:xfrm>
              <a:off x="4128" y="3281"/>
              <a:ext cx="44" cy="48"/>
            </a:xfrm>
            <a:custGeom>
              <a:avLst/>
              <a:gdLst>
                <a:gd name="T0" fmla="*/ 178 w 178"/>
                <a:gd name="T1" fmla="*/ 98 h 195"/>
                <a:gd name="T2" fmla="*/ 177 w 178"/>
                <a:gd name="T3" fmla="*/ 117 h 195"/>
                <a:gd name="T4" fmla="*/ 163 w 178"/>
                <a:gd name="T5" fmla="*/ 152 h 195"/>
                <a:gd name="T6" fmla="*/ 139 w 178"/>
                <a:gd name="T7" fmla="*/ 179 h 195"/>
                <a:gd name="T8" fmla="*/ 107 w 178"/>
                <a:gd name="T9" fmla="*/ 193 h 195"/>
                <a:gd name="T10" fmla="*/ 89 w 178"/>
                <a:gd name="T11" fmla="*/ 195 h 195"/>
                <a:gd name="T12" fmla="*/ 71 w 178"/>
                <a:gd name="T13" fmla="*/ 193 h 195"/>
                <a:gd name="T14" fmla="*/ 39 w 178"/>
                <a:gd name="T15" fmla="*/ 179 h 195"/>
                <a:gd name="T16" fmla="*/ 15 w 178"/>
                <a:gd name="T17" fmla="*/ 152 h 195"/>
                <a:gd name="T18" fmla="*/ 1 w 178"/>
                <a:gd name="T19" fmla="*/ 117 h 195"/>
                <a:gd name="T20" fmla="*/ 0 w 178"/>
                <a:gd name="T21" fmla="*/ 98 h 195"/>
                <a:gd name="T22" fmla="*/ 1 w 178"/>
                <a:gd name="T23" fmla="*/ 77 h 195"/>
                <a:gd name="T24" fmla="*/ 15 w 178"/>
                <a:gd name="T25" fmla="*/ 43 h 195"/>
                <a:gd name="T26" fmla="*/ 39 w 178"/>
                <a:gd name="T27" fmla="*/ 16 h 195"/>
                <a:gd name="T28" fmla="*/ 71 w 178"/>
                <a:gd name="T29" fmla="*/ 2 h 195"/>
                <a:gd name="T30" fmla="*/ 89 w 178"/>
                <a:gd name="T31" fmla="*/ 0 h 195"/>
                <a:gd name="T32" fmla="*/ 107 w 178"/>
                <a:gd name="T33" fmla="*/ 2 h 195"/>
                <a:gd name="T34" fmla="*/ 139 w 178"/>
                <a:gd name="T35" fmla="*/ 16 h 195"/>
                <a:gd name="T36" fmla="*/ 163 w 178"/>
                <a:gd name="T37" fmla="*/ 43 h 195"/>
                <a:gd name="T38" fmla="*/ 177 w 178"/>
                <a:gd name="T39" fmla="*/ 77 h 195"/>
                <a:gd name="T40" fmla="*/ 178 w 178"/>
                <a:gd name="T41" fmla="*/ 9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8" h="195">
                  <a:moveTo>
                    <a:pt x="178" y="98"/>
                  </a:moveTo>
                  <a:lnTo>
                    <a:pt x="177" y="117"/>
                  </a:lnTo>
                  <a:lnTo>
                    <a:pt x="163" y="152"/>
                  </a:lnTo>
                  <a:lnTo>
                    <a:pt x="139" y="179"/>
                  </a:lnTo>
                  <a:lnTo>
                    <a:pt x="107" y="193"/>
                  </a:lnTo>
                  <a:lnTo>
                    <a:pt x="89" y="195"/>
                  </a:lnTo>
                  <a:lnTo>
                    <a:pt x="71" y="193"/>
                  </a:lnTo>
                  <a:lnTo>
                    <a:pt x="39" y="179"/>
                  </a:lnTo>
                  <a:lnTo>
                    <a:pt x="15" y="152"/>
                  </a:lnTo>
                  <a:lnTo>
                    <a:pt x="1" y="117"/>
                  </a:lnTo>
                  <a:lnTo>
                    <a:pt x="0" y="98"/>
                  </a:lnTo>
                  <a:lnTo>
                    <a:pt x="1" y="77"/>
                  </a:lnTo>
                  <a:lnTo>
                    <a:pt x="15" y="43"/>
                  </a:lnTo>
                  <a:lnTo>
                    <a:pt x="39" y="16"/>
                  </a:lnTo>
                  <a:lnTo>
                    <a:pt x="71" y="2"/>
                  </a:lnTo>
                  <a:lnTo>
                    <a:pt x="89" y="0"/>
                  </a:lnTo>
                  <a:lnTo>
                    <a:pt x="107" y="2"/>
                  </a:lnTo>
                  <a:lnTo>
                    <a:pt x="139" y="16"/>
                  </a:lnTo>
                  <a:lnTo>
                    <a:pt x="163" y="43"/>
                  </a:lnTo>
                  <a:lnTo>
                    <a:pt x="177" y="77"/>
                  </a:lnTo>
                  <a:lnTo>
                    <a:pt x="178" y="98"/>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3" name="Freeform 40">
              <a:extLst>
                <a:ext uri="{FF2B5EF4-FFF2-40B4-BE49-F238E27FC236}">
                  <a16:creationId xmlns:a16="http://schemas.microsoft.com/office/drawing/2014/main" id="{46E62B9F-2837-4275-8D7C-26F1FD6C1B85}"/>
                </a:ext>
              </a:extLst>
            </p:cNvPr>
            <p:cNvSpPr>
              <a:spLocks/>
            </p:cNvSpPr>
            <p:nvPr/>
          </p:nvSpPr>
          <p:spPr bwMode="auto">
            <a:xfrm>
              <a:off x="4134" y="3288"/>
              <a:ext cx="13" cy="13"/>
            </a:xfrm>
            <a:custGeom>
              <a:avLst/>
              <a:gdLst>
                <a:gd name="T0" fmla="*/ 53 w 53"/>
                <a:gd name="T1" fmla="*/ 27 h 53"/>
                <a:gd name="T2" fmla="*/ 51 w 53"/>
                <a:gd name="T3" fmla="*/ 38 h 53"/>
                <a:gd name="T4" fmla="*/ 37 w 53"/>
                <a:gd name="T5" fmla="*/ 52 h 53"/>
                <a:gd name="T6" fmla="*/ 27 w 53"/>
                <a:gd name="T7" fmla="*/ 53 h 53"/>
                <a:gd name="T8" fmla="*/ 16 w 53"/>
                <a:gd name="T9" fmla="*/ 52 h 53"/>
                <a:gd name="T10" fmla="*/ 1 w 53"/>
                <a:gd name="T11" fmla="*/ 38 h 53"/>
                <a:gd name="T12" fmla="*/ 0 w 53"/>
                <a:gd name="T13" fmla="*/ 27 h 53"/>
                <a:gd name="T14" fmla="*/ 1 w 53"/>
                <a:gd name="T15" fmla="*/ 16 h 53"/>
                <a:gd name="T16" fmla="*/ 16 w 53"/>
                <a:gd name="T17" fmla="*/ 2 h 53"/>
                <a:gd name="T18" fmla="*/ 27 w 53"/>
                <a:gd name="T19" fmla="*/ 0 h 53"/>
                <a:gd name="T20" fmla="*/ 37 w 53"/>
                <a:gd name="T21" fmla="*/ 2 h 53"/>
                <a:gd name="T22" fmla="*/ 51 w 53"/>
                <a:gd name="T23" fmla="*/ 16 h 53"/>
                <a:gd name="T24" fmla="*/ 53 w 53"/>
                <a:gd name="T2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3">
                  <a:moveTo>
                    <a:pt x="53" y="27"/>
                  </a:moveTo>
                  <a:lnTo>
                    <a:pt x="51" y="38"/>
                  </a:lnTo>
                  <a:lnTo>
                    <a:pt x="37" y="52"/>
                  </a:lnTo>
                  <a:lnTo>
                    <a:pt x="27" y="53"/>
                  </a:lnTo>
                  <a:lnTo>
                    <a:pt x="16" y="52"/>
                  </a:lnTo>
                  <a:lnTo>
                    <a:pt x="1" y="38"/>
                  </a:lnTo>
                  <a:lnTo>
                    <a:pt x="0" y="27"/>
                  </a:lnTo>
                  <a:lnTo>
                    <a:pt x="1" y="16"/>
                  </a:lnTo>
                  <a:lnTo>
                    <a:pt x="16" y="2"/>
                  </a:lnTo>
                  <a:lnTo>
                    <a:pt x="27" y="0"/>
                  </a:lnTo>
                  <a:lnTo>
                    <a:pt x="37" y="2"/>
                  </a:lnTo>
                  <a:lnTo>
                    <a:pt x="51" y="16"/>
                  </a:lnTo>
                  <a:lnTo>
                    <a:pt x="5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4" name="Freeform 41">
              <a:extLst>
                <a:ext uri="{FF2B5EF4-FFF2-40B4-BE49-F238E27FC236}">
                  <a16:creationId xmlns:a16="http://schemas.microsoft.com/office/drawing/2014/main" id="{84BB2157-C587-4C9D-BD3F-9C0F2AADDA57}"/>
                </a:ext>
              </a:extLst>
            </p:cNvPr>
            <p:cNvSpPr>
              <a:spLocks/>
            </p:cNvSpPr>
            <p:nvPr/>
          </p:nvSpPr>
          <p:spPr bwMode="auto">
            <a:xfrm>
              <a:off x="4112" y="3231"/>
              <a:ext cx="73" cy="24"/>
            </a:xfrm>
            <a:custGeom>
              <a:avLst/>
              <a:gdLst>
                <a:gd name="T0" fmla="*/ 281 w 289"/>
                <a:gd name="T1" fmla="*/ 88 h 97"/>
                <a:gd name="T2" fmla="*/ 273 w 289"/>
                <a:gd name="T3" fmla="*/ 90 h 97"/>
                <a:gd name="T4" fmla="*/ 254 w 289"/>
                <a:gd name="T5" fmla="*/ 90 h 97"/>
                <a:gd name="T6" fmla="*/ 220 w 289"/>
                <a:gd name="T7" fmla="*/ 81 h 97"/>
                <a:gd name="T8" fmla="*/ 158 w 289"/>
                <a:gd name="T9" fmla="*/ 70 h 97"/>
                <a:gd name="T10" fmla="*/ 96 w 289"/>
                <a:gd name="T11" fmla="*/ 73 h 97"/>
                <a:gd name="T12" fmla="*/ 46 w 289"/>
                <a:gd name="T13" fmla="*/ 85 h 97"/>
                <a:gd name="T14" fmla="*/ 18 w 289"/>
                <a:gd name="T15" fmla="*/ 95 h 97"/>
                <a:gd name="T16" fmla="*/ 13 w 289"/>
                <a:gd name="T17" fmla="*/ 97 h 97"/>
                <a:gd name="T18" fmla="*/ 4 w 289"/>
                <a:gd name="T19" fmla="*/ 91 h 97"/>
                <a:gd name="T20" fmla="*/ 0 w 289"/>
                <a:gd name="T21" fmla="*/ 78 h 97"/>
                <a:gd name="T22" fmla="*/ 1 w 289"/>
                <a:gd name="T23" fmla="*/ 61 h 97"/>
                <a:gd name="T24" fmla="*/ 11 w 289"/>
                <a:gd name="T25" fmla="*/ 42 h 97"/>
                <a:gd name="T26" fmla="*/ 31 w 289"/>
                <a:gd name="T27" fmla="*/ 23 h 97"/>
                <a:gd name="T28" fmla="*/ 62 w 289"/>
                <a:gd name="T29" fmla="*/ 8 h 97"/>
                <a:gd name="T30" fmla="*/ 108 w 289"/>
                <a:gd name="T31" fmla="*/ 0 h 97"/>
                <a:gd name="T32" fmla="*/ 138 w 289"/>
                <a:gd name="T33" fmla="*/ 0 h 97"/>
                <a:gd name="T34" fmla="*/ 163 w 289"/>
                <a:gd name="T35" fmla="*/ 0 h 97"/>
                <a:gd name="T36" fmla="*/ 206 w 289"/>
                <a:gd name="T37" fmla="*/ 6 h 97"/>
                <a:gd name="T38" fmla="*/ 240 w 289"/>
                <a:gd name="T39" fmla="*/ 18 h 97"/>
                <a:gd name="T40" fmla="*/ 263 w 289"/>
                <a:gd name="T41" fmla="*/ 32 h 97"/>
                <a:gd name="T42" fmla="*/ 280 w 289"/>
                <a:gd name="T43" fmla="*/ 48 h 97"/>
                <a:gd name="T44" fmla="*/ 288 w 289"/>
                <a:gd name="T45" fmla="*/ 63 h 97"/>
                <a:gd name="T46" fmla="*/ 289 w 289"/>
                <a:gd name="T47" fmla="*/ 76 h 97"/>
                <a:gd name="T48" fmla="*/ 285 w 289"/>
                <a:gd name="T49" fmla="*/ 86 h 97"/>
                <a:gd name="T50" fmla="*/ 281 w 289"/>
                <a:gd name="T51" fmla="*/ 8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9" h="97">
                  <a:moveTo>
                    <a:pt x="281" y="88"/>
                  </a:moveTo>
                  <a:lnTo>
                    <a:pt x="273" y="90"/>
                  </a:lnTo>
                  <a:lnTo>
                    <a:pt x="254" y="90"/>
                  </a:lnTo>
                  <a:lnTo>
                    <a:pt x="220" y="81"/>
                  </a:lnTo>
                  <a:lnTo>
                    <a:pt x="158" y="70"/>
                  </a:lnTo>
                  <a:lnTo>
                    <a:pt x="96" y="73"/>
                  </a:lnTo>
                  <a:lnTo>
                    <a:pt x="46" y="85"/>
                  </a:lnTo>
                  <a:lnTo>
                    <a:pt x="18" y="95"/>
                  </a:lnTo>
                  <a:lnTo>
                    <a:pt x="13" y="97"/>
                  </a:lnTo>
                  <a:lnTo>
                    <a:pt x="4" y="91"/>
                  </a:lnTo>
                  <a:lnTo>
                    <a:pt x="0" y="78"/>
                  </a:lnTo>
                  <a:lnTo>
                    <a:pt x="1" y="61"/>
                  </a:lnTo>
                  <a:lnTo>
                    <a:pt x="11" y="42"/>
                  </a:lnTo>
                  <a:lnTo>
                    <a:pt x="31" y="23"/>
                  </a:lnTo>
                  <a:lnTo>
                    <a:pt x="62" y="8"/>
                  </a:lnTo>
                  <a:lnTo>
                    <a:pt x="108" y="0"/>
                  </a:lnTo>
                  <a:lnTo>
                    <a:pt x="138" y="0"/>
                  </a:lnTo>
                  <a:lnTo>
                    <a:pt x="163" y="0"/>
                  </a:lnTo>
                  <a:lnTo>
                    <a:pt x="206" y="6"/>
                  </a:lnTo>
                  <a:lnTo>
                    <a:pt x="240" y="18"/>
                  </a:lnTo>
                  <a:lnTo>
                    <a:pt x="263" y="32"/>
                  </a:lnTo>
                  <a:lnTo>
                    <a:pt x="280" y="48"/>
                  </a:lnTo>
                  <a:lnTo>
                    <a:pt x="288" y="63"/>
                  </a:lnTo>
                  <a:lnTo>
                    <a:pt x="289" y="76"/>
                  </a:lnTo>
                  <a:lnTo>
                    <a:pt x="285" y="86"/>
                  </a:lnTo>
                  <a:lnTo>
                    <a:pt x="281" y="88"/>
                  </a:lnTo>
                  <a:close/>
                </a:path>
              </a:pathLst>
            </a:custGeom>
            <a:solidFill>
              <a:srgbClr val="684B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5" name="Freeform 42">
              <a:extLst>
                <a:ext uri="{FF2B5EF4-FFF2-40B4-BE49-F238E27FC236}">
                  <a16:creationId xmlns:a16="http://schemas.microsoft.com/office/drawing/2014/main" id="{CEB9149A-FAD3-4C96-BAD1-FFD6DBCC1DE3}"/>
                </a:ext>
              </a:extLst>
            </p:cNvPr>
            <p:cNvSpPr>
              <a:spLocks/>
            </p:cNvSpPr>
            <p:nvPr/>
          </p:nvSpPr>
          <p:spPr bwMode="auto">
            <a:xfrm>
              <a:off x="4013" y="3380"/>
              <a:ext cx="70" cy="25"/>
            </a:xfrm>
            <a:custGeom>
              <a:avLst/>
              <a:gdLst>
                <a:gd name="T0" fmla="*/ 140 w 279"/>
                <a:gd name="T1" fmla="*/ 43 h 100"/>
                <a:gd name="T2" fmla="*/ 108 w 279"/>
                <a:gd name="T3" fmla="*/ 41 h 100"/>
                <a:gd name="T4" fmla="*/ 56 w 279"/>
                <a:gd name="T5" fmla="*/ 24 h 100"/>
                <a:gd name="T6" fmla="*/ 20 w 279"/>
                <a:gd name="T7" fmla="*/ 6 h 100"/>
                <a:gd name="T8" fmla="*/ 5 w 279"/>
                <a:gd name="T9" fmla="*/ 0 h 100"/>
                <a:gd name="T10" fmla="*/ 0 w 279"/>
                <a:gd name="T11" fmla="*/ 3 h 100"/>
                <a:gd name="T12" fmla="*/ 0 w 279"/>
                <a:gd name="T13" fmla="*/ 9 h 100"/>
                <a:gd name="T14" fmla="*/ 0 w 279"/>
                <a:gd name="T15" fmla="*/ 22 h 100"/>
                <a:gd name="T16" fmla="*/ 13 w 279"/>
                <a:gd name="T17" fmla="*/ 52 h 100"/>
                <a:gd name="T18" fmla="*/ 34 w 279"/>
                <a:gd name="T19" fmla="*/ 73 h 100"/>
                <a:gd name="T20" fmla="*/ 56 w 279"/>
                <a:gd name="T21" fmla="*/ 86 h 100"/>
                <a:gd name="T22" fmla="*/ 84 w 279"/>
                <a:gd name="T23" fmla="*/ 95 h 100"/>
                <a:gd name="T24" fmla="*/ 119 w 279"/>
                <a:gd name="T25" fmla="*/ 100 h 100"/>
                <a:gd name="T26" fmla="*/ 140 w 279"/>
                <a:gd name="T27" fmla="*/ 100 h 100"/>
                <a:gd name="T28" fmla="*/ 160 w 279"/>
                <a:gd name="T29" fmla="*/ 100 h 100"/>
                <a:gd name="T30" fmla="*/ 196 w 279"/>
                <a:gd name="T31" fmla="*/ 95 h 100"/>
                <a:gd name="T32" fmla="*/ 224 w 279"/>
                <a:gd name="T33" fmla="*/ 86 h 100"/>
                <a:gd name="T34" fmla="*/ 245 w 279"/>
                <a:gd name="T35" fmla="*/ 73 h 100"/>
                <a:gd name="T36" fmla="*/ 267 w 279"/>
                <a:gd name="T37" fmla="*/ 52 h 100"/>
                <a:gd name="T38" fmla="*/ 279 w 279"/>
                <a:gd name="T39" fmla="*/ 22 h 100"/>
                <a:gd name="T40" fmla="*/ 279 w 279"/>
                <a:gd name="T41" fmla="*/ 9 h 100"/>
                <a:gd name="T42" fmla="*/ 279 w 279"/>
                <a:gd name="T43" fmla="*/ 3 h 100"/>
                <a:gd name="T44" fmla="*/ 274 w 279"/>
                <a:gd name="T45" fmla="*/ 0 h 100"/>
                <a:gd name="T46" fmla="*/ 259 w 279"/>
                <a:gd name="T47" fmla="*/ 6 h 100"/>
                <a:gd name="T48" fmla="*/ 224 w 279"/>
                <a:gd name="T49" fmla="*/ 24 h 100"/>
                <a:gd name="T50" fmla="*/ 172 w 279"/>
                <a:gd name="T51" fmla="*/ 41 h 100"/>
                <a:gd name="T52" fmla="*/ 140 w 279"/>
                <a:gd name="T53" fmla="*/ 4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9" h="100">
                  <a:moveTo>
                    <a:pt x="140" y="43"/>
                  </a:moveTo>
                  <a:lnTo>
                    <a:pt x="108" y="41"/>
                  </a:lnTo>
                  <a:lnTo>
                    <a:pt x="56" y="24"/>
                  </a:lnTo>
                  <a:lnTo>
                    <a:pt x="20" y="6"/>
                  </a:lnTo>
                  <a:lnTo>
                    <a:pt x="5" y="0"/>
                  </a:lnTo>
                  <a:lnTo>
                    <a:pt x="0" y="3"/>
                  </a:lnTo>
                  <a:lnTo>
                    <a:pt x="0" y="9"/>
                  </a:lnTo>
                  <a:lnTo>
                    <a:pt x="0" y="22"/>
                  </a:lnTo>
                  <a:lnTo>
                    <a:pt x="13" y="52"/>
                  </a:lnTo>
                  <a:lnTo>
                    <a:pt x="34" y="73"/>
                  </a:lnTo>
                  <a:lnTo>
                    <a:pt x="56" y="86"/>
                  </a:lnTo>
                  <a:lnTo>
                    <a:pt x="84" y="95"/>
                  </a:lnTo>
                  <a:lnTo>
                    <a:pt x="119" y="100"/>
                  </a:lnTo>
                  <a:lnTo>
                    <a:pt x="140" y="100"/>
                  </a:lnTo>
                  <a:lnTo>
                    <a:pt x="160" y="100"/>
                  </a:lnTo>
                  <a:lnTo>
                    <a:pt x="196" y="95"/>
                  </a:lnTo>
                  <a:lnTo>
                    <a:pt x="224" y="86"/>
                  </a:lnTo>
                  <a:lnTo>
                    <a:pt x="245" y="73"/>
                  </a:lnTo>
                  <a:lnTo>
                    <a:pt x="267" y="52"/>
                  </a:lnTo>
                  <a:lnTo>
                    <a:pt x="279" y="22"/>
                  </a:lnTo>
                  <a:lnTo>
                    <a:pt x="279" y="9"/>
                  </a:lnTo>
                  <a:lnTo>
                    <a:pt x="279" y="3"/>
                  </a:lnTo>
                  <a:lnTo>
                    <a:pt x="274" y="0"/>
                  </a:lnTo>
                  <a:lnTo>
                    <a:pt x="259" y="6"/>
                  </a:lnTo>
                  <a:lnTo>
                    <a:pt x="224" y="24"/>
                  </a:lnTo>
                  <a:lnTo>
                    <a:pt x="172" y="41"/>
                  </a:lnTo>
                  <a:lnTo>
                    <a:pt x="140" y="43"/>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6" name="Freeform 43">
              <a:extLst>
                <a:ext uri="{FF2B5EF4-FFF2-40B4-BE49-F238E27FC236}">
                  <a16:creationId xmlns:a16="http://schemas.microsoft.com/office/drawing/2014/main" id="{15771042-3706-4690-8218-FEEF14E7F8C6}"/>
                </a:ext>
              </a:extLst>
            </p:cNvPr>
            <p:cNvSpPr>
              <a:spLocks/>
            </p:cNvSpPr>
            <p:nvPr/>
          </p:nvSpPr>
          <p:spPr bwMode="auto">
            <a:xfrm>
              <a:off x="4036" y="3460"/>
              <a:ext cx="24" cy="8"/>
            </a:xfrm>
            <a:custGeom>
              <a:avLst/>
              <a:gdLst>
                <a:gd name="T0" fmla="*/ 49 w 97"/>
                <a:gd name="T1" fmla="*/ 15 h 36"/>
                <a:gd name="T2" fmla="*/ 27 w 97"/>
                <a:gd name="T3" fmla="*/ 12 h 36"/>
                <a:gd name="T4" fmla="*/ 8 w 97"/>
                <a:gd name="T5" fmla="*/ 2 h 36"/>
                <a:gd name="T6" fmla="*/ 1 w 97"/>
                <a:gd name="T7" fmla="*/ 0 h 36"/>
                <a:gd name="T8" fmla="*/ 0 w 97"/>
                <a:gd name="T9" fmla="*/ 3 h 36"/>
                <a:gd name="T10" fmla="*/ 1 w 97"/>
                <a:gd name="T11" fmla="*/ 13 h 36"/>
                <a:gd name="T12" fmla="*/ 15 w 97"/>
                <a:gd name="T13" fmla="*/ 28 h 36"/>
                <a:gd name="T14" fmla="*/ 35 w 97"/>
                <a:gd name="T15" fmla="*/ 34 h 36"/>
                <a:gd name="T16" fmla="*/ 49 w 97"/>
                <a:gd name="T17" fmla="*/ 36 h 36"/>
                <a:gd name="T18" fmla="*/ 63 w 97"/>
                <a:gd name="T19" fmla="*/ 34 h 36"/>
                <a:gd name="T20" fmla="*/ 82 w 97"/>
                <a:gd name="T21" fmla="*/ 28 h 36"/>
                <a:gd name="T22" fmla="*/ 96 w 97"/>
                <a:gd name="T23" fmla="*/ 13 h 36"/>
                <a:gd name="T24" fmla="*/ 97 w 97"/>
                <a:gd name="T25" fmla="*/ 3 h 36"/>
                <a:gd name="T26" fmla="*/ 97 w 97"/>
                <a:gd name="T27" fmla="*/ 0 h 36"/>
                <a:gd name="T28" fmla="*/ 91 w 97"/>
                <a:gd name="T29" fmla="*/ 2 h 36"/>
                <a:gd name="T30" fmla="*/ 70 w 97"/>
                <a:gd name="T31" fmla="*/ 12 h 36"/>
                <a:gd name="T32" fmla="*/ 49 w 97"/>
                <a:gd name="T33"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 h="36">
                  <a:moveTo>
                    <a:pt x="49" y="15"/>
                  </a:moveTo>
                  <a:lnTo>
                    <a:pt x="27" y="12"/>
                  </a:lnTo>
                  <a:lnTo>
                    <a:pt x="8" y="2"/>
                  </a:lnTo>
                  <a:lnTo>
                    <a:pt x="1" y="0"/>
                  </a:lnTo>
                  <a:lnTo>
                    <a:pt x="0" y="3"/>
                  </a:lnTo>
                  <a:lnTo>
                    <a:pt x="1" y="13"/>
                  </a:lnTo>
                  <a:lnTo>
                    <a:pt x="15" y="28"/>
                  </a:lnTo>
                  <a:lnTo>
                    <a:pt x="35" y="34"/>
                  </a:lnTo>
                  <a:lnTo>
                    <a:pt x="49" y="36"/>
                  </a:lnTo>
                  <a:lnTo>
                    <a:pt x="63" y="34"/>
                  </a:lnTo>
                  <a:lnTo>
                    <a:pt x="82" y="28"/>
                  </a:lnTo>
                  <a:lnTo>
                    <a:pt x="96" y="13"/>
                  </a:lnTo>
                  <a:lnTo>
                    <a:pt x="97" y="3"/>
                  </a:lnTo>
                  <a:lnTo>
                    <a:pt x="97" y="0"/>
                  </a:lnTo>
                  <a:lnTo>
                    <a:pt x="91" y="2"/>
                  </a:lnTo>
                  <a:lnTo>
                    <a:pt x="70" y="12"/>
                  </a:lnTo>
                  <a:lnTo>
                    <a:pt x="49" y="15"/>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7" name="Freeform 44">
              <a:extLst>
                <a:ext uri="{FF2B5EF4-FFF2-40B4-BE49-F238E27FC236}">
                  <a16:creationId xmlns:a16="http://schemas.microsoft.com/office/drawing/2014/main" id="{E59256FF-EF60-4388-B8DC-4FEE0BC93CA0}"/>
                </a:ext>
              </a:extLst>
            </p:cNvPr>
            <p:cNvSpPr>
              <a:spLocks/>
            </p:cNvSpPr>
            <p:nvPr/>
          </p:nvSpPr>
          <p:spPr bwMode="auto">
            <a:xfrm>
              <a:off x="3992" y="3432"/>
              <a:ext cx="111" cy="18"/>
            </a:xfrm>
            <a:custGeom>
              <a:avLst/>
              <a:gdLst>
                <a:gd name="T0" fmla="*/ 223 w 445"/>
                <a:gd name="T1" fmla="*/ 45 h 73"/>
                <a:gd name="T2" fmla="*/ 172 w 445"/>
                <a:gd name="T3" fmla="*/ 43 h 73"/>
                <a:gd name="T4" fmla="*/ 90 w 445"/>
                <a:gd name="T5" fmla="*/ 28 h 73"/>
                <a:gd name="T6" fmla="*/ 33 w 445"/>
                <a:gd name="T7" fmla="*/ 10 h 73"/>
                <a:gd name="T8" fmla="*/ 3 w 445"/>
                <a:gd name="T9" fmla="*/ 0 h 73"/>
                <a:gd name="T10" fmla="*/ 0 w 445"/>
                <a:gd name="T11" fmla="*/ 3 h 73"/>
                <a:gd name="T12" fmla="*/ 2 w 445"/>
                <a:gd name="T13" fmla="*/ 10 h 73"/>
                <a:gd name="T14" fmla="*/ 21 w 445"/>
                <a:gd name="T15" fmla="*/ 31 h 73"/>
                <a:gd name="T16" fmla="*/ 71 w 445"/>
                <a:gd name="T17" fmla="*/ 55 h 73"/>
                <a:gd name="T18" fmla="*/ 134 w 445"/>
                <a:gd name="T19" fmla="*/ 69 h 73"/>
                <a:gd name="T20" fmla="*/ 189 w 445"/>
                <a:gd name="T21" fmla="*/ 73 h 73"/>
                <a:gd name="T22" fmla="*/ 223 w 445"/>
                <a:gd name="T23" fmla="*/ 73 h 73"/>
                <a:gd name="T24" fmla="*/ 256 w 445"/>
                <a:gd name="T25" fmla="*/ 73 h 73"/>
                <a:gd name="T26" fmla="*/ 311 w 445"/>
                <a:gd name="T27" fmla="*/ 69 h 73"/>
                <a:gd name="T28" fmla="*/ 374 w 445"/>
                <a:gd name="T29" fmla="*/ 55 h 73"/>
                <a:gd name="T30" fmla="*/ 424 w 445"/>
                <a:gd name="T31" fmla="*/ 31 h 73"/>
                <a:gd name="T32" fmla="*/ 443 w 445"/>
                <a:gd name="T33" fmla="*/ 10 h 73"/>
                <a:gd name="T34" fmla="*/ 445 w 445"/>
                <a:gd name="T35" fmla="*/ 3 h 73"/>
                <a:gd name="T36" fmla="*/ 442 w 445"/>
                <a:gd name="T37" fmla="*/ 0 h 73"/>
                <a:gd name="T38" fmla="*/ 412 w 445"/>
                <a:gd name="T39" fmla="*/ 10 h 73"/>
                <a:gd name="T40" fmla="*/ 355 w 445"/>
                <a:gd name="T41" fmla="*/ 28 h 73"/>
                <a:gd name="T42" fmla="*/ 273 w 445"/>
                <a:gd name="T43" fmla="*/ 43 h 73"/>
                <a:gd name="T44" fmla="*/ 223 w 445"/>
                <a:gd name="T45"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73">
                  <a:moveTo>
                    <a:pt x="223" y="45"/>
                  </a:moveTo>
                  <a:lnTo>
                    <a:pt x="172" y="43"/>
                  </a:lnTo>
                  <a:lnTo>
                    <a:pt x="90" y="28"/>
                  </a:lnTo>
                  <a:lnTo>
                    <a:pt x="33" y="10"/>
                  </a:lnTo>
                  <a:lnTo>
                    <a:pt x="3" y="0"/>
                  </a:lnTo>
                  <a:lnTo>
                    <a:pt x="0" y="3"/>
                  </a:lnTo>
                  <a:lnTo>
                    <a:pt x="2" y="10"/>
                  </a:lnTo>
                  <a:lnTo>
                    <a:pt x="21" y="31"/>
                  </a:lnTo>
                  <a:lnTo>
                    <a:pt x="71" y="55"/>
                  </a:lnTo>
                  <a:lnTo>
                    <a:pt x="134" y="69"/>
                  </a:lnTo>
                  <a:lnTo>
                    <a:pt x="189" y="73"/>
                  </a:lnTo>
                  <a:lnTo>
                    <a:pt x="223" y="73"/>
                  </a:lnTo>
                  <a:lnTo>
                    <a:pt x="256" y="73"/>
                  </a:lnTo>
                  <a:lnTo>
                    <a:pt x="311" y="69"/>
                  </a:lnTo>
                  <a:lnTo>
                    <a:pt x="374" y="55"/>
                  </a:lnTo>
                  <a:lnTo>
                    <a:pt x="424" y="31"/>
                  </a:lnTo>
                  <a:lnTo>
                    <a:pt x="443" y="10"/>
                  </a:lnTo>
                  <a:lnTo>
                    <a:pt x="445" y="3"/>
                  </a:lnTo>
                  <a:lnTo>
                    <a:pt x="442" y="0"/>
                  </a:lnTo>
                  <a:lnTo>
                    <a:pt x="412" y="10"/>
                  </a:lnTo>
                  <a:lnTo>
                    <a:pt x="355" y="28"/>
                  </a:lnTo>
                  <a:lnTo>
                    <a:pt x="273" y="43"/>
                  </a:lnTo>
                  <a:lnTo>
                    <a:pt x="223" y="45"/>
                  </a:lnTo>
                  <a:close/>
                </a:path>
              </a:pathLst>
            </a:custGeom>
            <a:solidFill>
              <a:srgbClr val="F79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8" name="Freeform 45">
              <a:extLst>
                <a:ext uri="{FF2B5EF4-FFF2-40B4-BE49-F238E27FC236}">
                  <a16:creationId xmlns:a16="http://schemas.microsoft.com/office/drawing/2014/main" id="{3FC788CD-6E8E-4508-ACA9-1D581085D87D}"/>
                </a:ext>
              </a:extLst>
            </p:cNvPr>
            <p:cNvSpPr>
              <a:spLocks/>
            </p:cNvSpPr>
            <p:nvPr/>
          </p:nvSpPr>
          <p:spPr bwMode="auto">
            <a:xfrm>
              <a:off x="3890" y="3353"/>
              <a:ext cx="60" cy="60"/>
            </a:xfrm>
            <a:custGeom>
              <a:avLst/>
              <a:gdLst>
                <a:gd name="T0" fmla="*/ 241 w 241"/>
                <a:gd name="T1" fmla="*/ 121 h 241"/>
                <a:gd name="T2" fmla="*/ 239 w 241"/>
                <a:gd name="T3" fmla="*/ 145 h 241"/>
                <a:gd name="T4" fmla="*/ 221 w 241"/>
                <a:gd name="T5" fmla="*/ 188 h 241"/>
                <a:gd name="T6" fmla="*/ 188 w 241"/>
                <a:gd name="T7" fmla="*/ 221 h 241"/>
                <a:gd name="T8" fmla="*/ 145 w 241"/>
                <a:gd name="T9" fmla="*/ 240 h 241"/>
                <a:gd name="T10" fmla="*/ 121 w 241"/>
                <a:gd name="T11" fmla="*/ 241 h 241"/>
                <a:gd name="T12" fmla="*/ 96 w 241"/>
                <a:gd name="T13" fmla="*/ 240 h 241"/>
                <a:gd name="T14" fmla="*/ 53 w 241"/>
                <a:gd name="T15" fmla="*/ 221 h 241"/>
                <a:gd name="T16" fmla="*/ 21 w 241"/>
                <a:gd name="T17" fmla="*/ 188 h 241"/>
                <a:gd name="T18" fmla="*/ 2 w 241"/>
                <a:gd name="T19" fmla="*/ 145 h 241"/>
                <a:gd name="T20" fmla="*/ 0 w 241"/>
                <a:gd name="T21" fmla="*/ 121 h 241"/>
                <a:gd name="T22" fmla="*/ 2 w 241"/>
                <a:gd name="T23" fmla="*/ 96 h 241"/>
                <a:gd name="T24" fmla="*/ 21 w 241"/>
                <a:gd name="T25" fmla="*/ 53 h 241"/>
                <a:gd name="T26" fmla="*/ 53 w 241"/>
                <a:gd name="T27" fmla="*/ 20 h 241"/>
                <a:gd name="T28" fmla="*/ 96 w 241"/>
                <a:gd name="T29" fmla="*/ 3 h 241"/>
                <a:gd name="T30" fmla="*/ 121 w 241"/>
                <a:gd name="T31" fmla="*/ 0 h 241"/>
                <a:gd name="T32" fmla="*/ 145 w 241"/>
                <a:gd name="T33" fmla="*/ 3 h 241"/>
                <a:gd name="T34" fmla="*/ 188 w 241"/>
                <a:gd name="T35" fmla="*/ 20 h 241"/>
                <a:gd name="T36" fmla="*/ 221 w 241"/>
                <a:gd name="T37" fmla="*/ 53 h 241"/>
                <a:gd name="T38" fmla="*/ 239 w 241"/>
                <a:gd name="T39" fmla="*/ 96 h 241"/>
                <a:gd name="T40" fmla="*/ 241 w 241"/>
                <a:gd name="T41" fmla="*/ 12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1" h="241">
                  <a:moveTo>
                    <a:pt x="241" y="121"/>
                  </a:moveTo>
                  <a:lnTo>
                    <a:pt x="239" y="145"/>
                  </a:lnTo>
                  <a:lnTo>
                    <a:pt x="221" y="188"/>
                  </a:lnTo>
                  <a:lnTo>
                    <a:pt x="188" y="221"/>
                  </a:lnTo>
                  <a:lnTo>
                    <a:pt x="145" y="240"/>
                  </a:lnTo>
                  <a:lnTo>
                    <a:pt x="121" y="241"/>
                  </a:lnTo>
                  <a:lnTo>
                    <a:pt x="96" y="240"/>
                  </a:lnTo>
                  <a:lnTo>
                    <a:pt x="53" y="221"/>
                  </a:lnTo>
                  <a:lnTo>
                    <a:pt x="21" y="188"/>
                  </a:lnTo>
                  <a:lnTo>
                    <a:pt x="2" y="145"/>
                  </a:lnTo>
                  <a:lnTo>
                    <a:pt x="0" y="121"/>
                  </a:lnTo>
                  <a:lnTo>
                    <a:pt x="2" y="96"/>
                  </a:lnTo>
                  <a:lnTo>
                    <a:pt x="21" y="53"/>
                  </a:lnTo>
                  <a:lnTo>
                    <a:pt x="53" y="20"/>
                  </a:lnTo>
                  <a:lnTo>
                    <a:pt x="96" y="3"/>
                  </a:lnTo>
                  <a:lnTo>
                    <a:pt x="121" y="0"/>
                  </a:lnTo>
                  <a:lnTo>
                    <a:pt x="145" y="3"/>
                  </a:lnTo>
                  <a:lnTo>
                    <a:pt x="188" y="20"/>
                  </a:lnTo>
                  <a:lnTo>
                    <a:pt x="221" y="53"/>
                  </a:lnTo>
                  <a:lnTo>
                    <a:pt x="239" y="96"/>
                  </a:lnTo>
                  <a:lnTo>
                    <a:pt x="241" y="121"/>
                  </a:lnTo>
                  <a:close/>
                </a:path>
              </a:pathLst>
            </a:custGeom>
            <a:solidFill>
              <a:srgbClr val="F9A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89" name="Freeform 46">
              <a:extLst>
                <a:ext uri="{FF2B5EF4-FFF2-40B4-BE49-F238E27FC236}">
                  <a16:creationId xmlns:a16="http://schemas.microsoft.com/office/drawing/2014/main" id="{73174CEC-1ADF-4106-9024-0AC927DE41A7}"/>
                </a:ext>
              </a:extLst>
            </p:cNvPr>
            <p:cNvSpPr>
              <a:spLocks/>
            </p:cNvSpPr>
            <p:nvPr/>
          </p:nvSpPr>
          <p:spPr bwMode="auto">
            <a:xfrm>
              <a:off x="4149" y="3353"/>
              <a:ext cx="61" cy="60"/>
            </a:xfrm>
            <a:custGeom>
              <a:avLst/>
              <a:gdLst>
                <a:gd name="T0" fmla="*/ 241 w 241"/>
                <a:gd name="T1" fmla="*/ 121 h 241"/>
                <a:gd name="T2" fmla="*/ 239 w 241"/>
                <a:gd name="T3" fmla="*/ 145 h 241"/>
                <a:gd name="T4" fmla="*/ 221 w 241"/>
                <a:gd name="T5" fmla="*/ 188 h 241"/>
                <a:gd name="T6" fmla="*/ 188 w 241"/>
                <a:gd name="T7" fmla="*/ 221 h 241"/>
                <a:gd name="T8" fmla="*/ 145 w 241"/>
                <a:gd name="T9" fmla="*/ 240 h 241"/>
                <a:gd name="T10" fmla="*/ 121 w 241"/>
                <a:gd name="T11" fmla="*/ 241 h 241"/>
                <a:gd name="T12" fmla="*/ 96 w 241"/>
                <a:gd name="T13" fmla="*/ 240 h 241"/>
                <a:gd name="T14" fmla="*/ 53 w 241"/>
                <a:gd name="T15" fmla="*/ 221 h 241"/>
                <a:gd name="T16" fmla="*/ 21 w 241"/>
                <a:gd name="T17" fmla="*/ 188 h 241"/>
                <a:gd name="T18" fmla="*/ 2 w 241"/>
                <a:gd name="T19" fmla="*/ 145 h 241"/>
                <a:gd name="T20" fmla="*/ 0 w 241"/>
                <a:gd name="T21" fmla="*/ 121 h 241"/>
                <a:gd name="T22" fmla="*/ 2 w 241"/>
                <a:gd name="T23" fmla="*/ 96 h 241"/>
                <a:gd name="T24" fmla="*/ 21 w 241"/>
                <a:gd name="T25" fmla="*/ 53 h 241"/>
                <a:gd name="T26" fmla="*/ 53 w 241"/>
                <a:gd name="T27" fmla="*/ 20 h 241"/>
                <a:gd name="T28" fmla="*/ 96 w 241"/>
                <a:gd name="T29" fmla="*/ 3 h 241"/>
                <a:gd name="T30" fmla="*/ 121 w 241"/>
                <a:gd name="T31" fmla="*/ 0 h 241"/>
                <a:gd name="T32" fmla="*/ 145 w 241"/>
                <a:gd name="T33" fmla="*/ 3 h 241"/>
                <a:gd name="T34" fmla="*/ 188 w 241"/>
                <a:gd name="T35" fmla="*/ 20 h 241"/>
                <a:gd name="T36" fmla="*/ 221 w 241"/>
                <a:gd name="T37" fmla="*/ 53 h 241"/>
                <a:gd name="T38" fmla="*/ 239 w 241"/>
                <a:gd name="T39" fmla="*/ 96 h 241"/>
                <a:gd name="T40" fmla="*/ 241 w 241"/>
                <a:gd name="T41" fmla="*/ 12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1" h="241">
                  <a:moveTo>
                    <a:pt x="241" y="121"/>
                  </a:moveTo>
                  <a:lnTo>
                    <a:pt x="239" y="145"/>
                  </a:lnTo>
                  <a:lnTo>
                    <a:pt x="221" y="188"/>
                  </a:lnTo>
                  <a:lnTo>
                    <a:pt x="188" y="221"/>
                  </a:lnTo>
                  <a:lnTo>
                    <a:pt x="145" y="240"/>
                  </a:lnTo>
                  <a:lnTo>
                    <a:pt x="121" y="241"/>
                  </a:lnTo>
                  <a:lnTo>
                    <a:pt x="96" y="240"/>
                  </a:lnTo>
                  <a:lnTo>
                    <a:pt x="53" y="221"/>
                  </a:lnTo>
                  <a:lnTo>
                    <a:pt x="21" y="188"/>
                  </a:lnTo>
                  <a:lnTo>
                    <a:pt x="2" y="145"/>
                  </a:lnTo>
                  <a:lnTo>
                    <a:pt x="0" y="121"/>
                  </a:lnTo>
                  <a:lnTo>
                    <a:pt x="2" y="96"/>
                  </a:lnTo>
                  <a:lnTo>
                    <a:pt x="21" y="53"/>
                  </a:lnTo>
                  <a:lnTo>
                    <a:pt x="53" y="20"/>
                  </a:lnTo>
                  <a:lnTo>
                    <a:pt x="96" y="3"/>
                  </a:lnTo>
                  <a:lnTo>
                    <a:pt x="121" y="0"/>
                  </a:lnTo>
                  <a:lnTo>
                    <a:pt x="145" y="3"/>
                  </a:lnTo>
                  <a:lnTo>
                    <a:pt x="188" y="20"/>
                  </a:lnTo>
                  <a:lnTo>
                    <a:pt x="221" y="53"/>
                  </a:lnTo>
                  <a:lnTo>
                    <a:pt x="239" y="96"/>
                  </a:lnTo>
                  <a:lnTo>
                    <a:pt x="241" y="121"/>
                  </a:lnTo>
                  <a:close/>
                </a:path>
              </a:pathLst>
            </a:custGeom>
            <a:solidFill>
              <a:srgbClr val="F9A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0" name="Freeform 47">
              <a:extLst>
                <a:ext uri="{FF2B5EF4-FFF2-40B4-BE49-F238E27FC236}">
                  <a16:creationId xmlns:a16="http://schemas.microsoft.com/office/drawing/2014/main" id="{713F4DDE-DDDE-468C-A323-C959B18910D9}"/>
                </a:ext>
              </a:extLst>
            </p:cNvPr>
            <p:cNvSpPr>
              <a:spLocks/>
            </p:cNvSpPr>
            <p:nvPr/>
          </p:nvSpPr>
          <p:spPr bwMode="auto">
            <a:xfrm>
              <a:off x="3817" y="3550"/>
              <a:ext cx="231" cy="133"/>
            </a:xfrm>
            <a:custGeom>
              <a:avLst/>
              <a:gdLst>
                <a:gd name="T0" fmla="*/ 923 w 923"/>
                <a:gd name="T1" fmla="*/ 0 h 532"/>
                <a:gd name="T2" fmla="*/ 923 w 923"/>
                <a:gd name="T3" fmla="*/ 532 h 532"/>
                <a:gd name="T4" fmla="*/ 0 w 923"/>
                <a:gd name="T5" fmla="*/ 532 h 532"/>
                <a:gd name="T6" fmla="*/ 1 w 923"/>
                <a:gd name="T7" fmla="*/ 511 h 532"/>
                <a:gd name="T8" fmla="*/ 10 w 923"/>
                <a:gd name="T9" fmla="*/ 468 h 532"/>
                <a:gd name="T10" fmla="*/ 30 w 923"/>
                <a:gd name="T11" fmla="*/ 425 h 532"/>
                <a:gd name="T12" fmla="*/ 58 w 923"/>
                <a:gd name="T13" fmla="*/ 380 h 532"/>
                <a:gd name="T14" fmla="*/ 94 w 923"/>
                <a:gd name="T15" fmla="*/ 335 h 532"/>
                <a:gd name="T16" fmla="*/ 138 w 923"/>
                <a:gd name="T17" fmla="*/ 291 h 532"/>
                <a:gd name="T18" fmla="*/ 190 w 923"/>
                <a:gd name="T19" fmla="*/ 246 h 532"/>
                <a:gd name="T20" fmla="*/ 248 w 923"/>
                <a:gd name="T21" fmla="*/ 204 h 532"/>
                <a:gd name="T22" fmla="*/ 312 w 923"/>
                <a:gd name="T23" fmla="*/ 166 h 532"/>
                <a:gd name="T24" fmla="*/ 380 w 923"/>
                <a:gd name="T25" fmla="*/ 128 h 532"/>
                <a:gd name="T26" fmla="*/ 455 w 923"/>
                <a:gd name="T27" fmla="*/ 95 h 532"/>
                <a:gd name="T28" fmla="*/ 533 w 923"/>
                <a:gd name="T29" fmla="*/ 66 h 532"/>
                <a:gd name="T30" fmla="*/ 615 w 923"/>
                <a:gd name="T31" fmla="*/ 41 h 532"/>
                <a:gd name="T32" fmla="*/ 700 w 923"/>
                <a:gd name="T33" fmla="*/ 21 h 532"/>
                <a:gd name="T34" fmla="*/ 788 w 923"/>
                <a:gd name="T35" fmla="*/ 7 h 532"/>
                <a:gd name="T36" fmla="*/ 877 w 923"/>
                <a:gd name="T37" fmla="*/ 0 h 532"/>
                <a:gd name="T38" fmla="*/ 923 w 923"/>
                <a:gd name="T39"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3" h="532">
                  <a:moveTo>
                    <a:pt x="923" y="0"/>
                  </a:moveTo>
                  <a:lnTo>
                    <a:pt x="923" y="532"/>
                  </a:lnTo>
                  <a:lnTo>
                    <a:pt x="0" y="532"/>
                  </a:lnTo>
                  <a:lnTo>
                    <a:pt x="1" y="511"/>
                  </a:lnTo>
                  <a:lnTo>
                    <a:pt x="10" y="468"/>
                  </a:lnTo>
                  <a:lnTo>
                    <a:pt x="30" y="425"/>
                  </a:lnTo>
                  <a:lnTo>
                    <a:pt x="58" y="380"/>
                  </a:lnTo>
                  <a:lnTo>
                    <a:pt x="94" y="335"/>
                  </a:lnTo>
                  <a:lnTo>
                    <a:pt x="138" y="291"/>
                  </a:lnTo>
                  <a:lnTo>
                    <a:pt x="190" y="246"/>
                  </a:lnTo>
                  <a:lnTo>
                    <a:pt x="248" y="204"/>
                  </a:lnTo>
                  <a:lnTo>
                    <a:pt x="312" y="166"/>
                  </a:lnTo>
                  <a:lnTo>
                    <a:pt x="380" y="128"/>
                  </a:lnTo>
                  <a:lnTo>
                    <a:pt x="455" y="95"/>
                  </a:lnTo>
                  <a:lnTo>
                    <a:pt x="533" y="66"/>
                  </a:lnTo>
                  <a:lnTo>
                    <a:pt x="615" y="41"/>
                  </a:lnTo>
                  <a:lnTo>
                    <a:pt x="700" y="21"/>
                  </a:lnTo>
                  <a:lnTo>
                    <a:pt x="788" y="7"/>
                  </a:lnTo>
                  <a:lnTo>
                    <a:pt x="877" y="0"/>
                  </a:lnTo>
                  <a:lnTo>
                    <a:pt x="923" y="0"/>
                  </a:lnTo>
                  <a:close/>
                </a:path>
              </a:pathLst>
            </a:custGeom>
            <a:solidFill>
              <a:srgbClr val="46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1" name="Freeform 48">
              <a:extLst>
                <a:ext uri="{FF2B5EF4-FFF2-40B4-BE49-F238E27FC236}">
                  <a16:creationId xmlns:a16="http://schemas.microsoft.com/office/drawing/2014/main" id="{21B5CC56-7A1D-4BFA-9C3B-D565507D63C9}"/>
                </a:ext>
              </a:extLst>
            </p:cNvPr>
            <p:cNvSpPr>
              <a:spLocks/>
            </p:cNvSpPr>
            <p:nvPr/>
          </p:nvSpPr>
          <p:spPr bwMode="auto">
            <a:xfrm>
              <a:off x="4048" y="3550"/>
              <a:ext cx="230" cy="133"/>
            </a:xfrm>
            <a:custGeom>
              <a:avLst/>
              <a:gdLst>
                <a:gd name="T0" fmla="*/ 0 w 923"/>
                <a:gd name="T1" fmla="*/ 0 h 532"/>
                <a:gd name="T2" fmla="*/ 0 w 923"/>
                <a:gd name="T3" fmla="*/ 532 h 532"/>
                <a:gd name="T4" fmla="*/ 923 w 923"/>
                <a:gd name="T5" fmla="*/ 532 h 532"/>
                <a:gd name="T6" fmla="*/ 923 w 923"/>
                <a:gd name="T7" fmla="*/ 511 h 532"/>
                <a:gd name="T8" fmla="*/ 912 w 923"/>
                <a:gd name="T9" fmla="*/ 468 h 532"/>
                <a:gd name="T10" fmla="*/ 892 w 923"/>
                <a:gd name="T11" fmla="*/ 425 h 532"/>
                <a:gd name="T12" fmla="*/ 864 w 923"/>
                <a:gd name="T13" fmla="*/ 380 h 532"/>
                <a:gd name="T14" fmla="*/ 828 w 923"/>
                <a:gd name="T15" fmla="*/ 335 h 532"/>
                <a:gd name="T16" fmla="*/ 784 w 923"/>
                <a:gd name="T17" fmla="*/ 291 h 532"/>
                <a:gd name="T18" fmla="*/ 732 w 923"/>
                <a:gd name="T19" fmla="*/ 246 h 532"/>
                <a:gd name="T20" fmla="*/ 674 w 923"/>
                <a:gd name="T21" fmla="*/ 204 h 532"/>
                <a:gd name="T22" fmla="*/ 611 w 923"/>
                <a:gd name="T23" fmla="*/ 166 h 532"/>
                <a:gd name="T24" fmla="*/ 542 w 923"/>
                <a:gd name="T25" fmla="*/ 128 h 532"/>
                <a:gd name="T26" fmla="*/ 468 w 923"/>
                <a:gd name="T27" fmla="*/ 95 h 532"/>
                <a:gd name="T28" fmla="*/ 389 w 923"/>
                <a:gd name="T29" fmla="*/ 66 h 532"/>
                <a:gd name="T30" fmla="*/ 307 w 923"/>
                <a:gd name="T31" fmla="*/ 41 h 532"/>
                <a:gd name="T32" fmla="*/ 222 w 923"/>
                <a:gd name="T33" fmla="*/ 21 h 532"/>
                <a:gd name="T34" fmla="*/ 134 w 923"/>
                <a:gd name="T35" fmla="*/ 7 h 532"/>
                <a:gd name="T36" fmla="*/ 45 w 923"/>
                <a:gd name="T37" fmla="*/ 0 h 532"/>
                <a:gd name="T38" fmla="*/ 0 w 923"/>
                <a:gd name="T39"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3" h="532">
                  <a:moveTo>
                    <a:pt x="0" y="0"/>
                  </a:moveTo>
                  <a:lnTo>
                    <a:pt x="0" y="532"/>
                  </a:lnTo>
                  <a:lnTo>
                    <a:pt x="923" y="532"/>
                  </a:lnTo>
                  <a:lnTo>
                    <a:pt x="923" y="511"/>
                  </a:lnTo>
                  <a:lnTo>
                    <a:pt x="912" y="468"/>
                  </a:lnTo>
                  <a:lnTo>
                    <a:pt x="892" y="425"/>
                  </a:lnTo>
                  <a:lnTo>
                    <a:pt x="864" y="380"/>
                  </a:lnTo>
                  <a:lnTo>
                    <a:pt x="828" y="335"/>
                  </a:lnTo>
                  <a:lnTo>
                    <a:pt x="784" y="291"/>
                  </a:lnTo>
                  <a:lnTo>
                    <a:pt x="732" y="246"/>
                  </a:lnTo>
                  <a:lnTo>
                    <a:pt x="674" y="204"/>
                  </a:lnTo>
                  <a:lnTo>
                    <a:pt x="611" y="166"/>
                  </a:lnTo>
                  <a:lnTo>
                    <a:pt x="542" y="128"/>
                  </a:lnTo>
                  <a:lnTo>
                    <a:pt x="468" y="95"/>
                  </a:lnTo>
                  <a:lnTo>
                    <a:pt x="389" y="66"/>
                  </a:lnTo>
                  <a:lnTo>
                    <a:pt x="307" y="41"/>
                  </a:lnTo>
                  <a:lnTo>
                    <a:pt x="222" y="21"/>
                  </a:lnTo>
                  <a:lnTo>
                    <a:pt x="134" y="7"/>
                  </a:lnTo>
                  <a:lnTo>
                    <a:pt x="45" y="0"/>
                  </a:lnTo>
                  <a:lnTo>
                    <a:pt x="0" y="0"/>
                  </a:lnTo>
                  <a:close/>
                </a:path>
              </a:pathLst>
            </a:custGeom>
            <a:solidFill>
              <a:srgbClr val="46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3" name="Freeform 49">
              <a:extLst>
                <a:ext uri="{FF2B5EF4-FFF2-40B4-BE49-F238E27FC236}">
                  <a16:creationId xmlns:a16="http://schemas.microsoft.com/office/drawing/2014/main" id="{A88C30E8-05AC-4061-B98D-5877C92920FA}"/>
                </a:ext>
              </a:extLst>
            </p:cNvPr>
            <p:cNvSpPr>
              <a:spLocks/>
            </p:cNvSpPr>
            <p:nvPr/>
          </p:nvSpPr>
          <p:spPr bwMode="auto">
            <a:xfrm>
              <a:off x="3951" y="3550"/>
              <a:ext cx="97" cy="127"/>
            </a:xfrm>
            <a:custGeom>
              <a:avLst/>
              <a:gdLst>
                <a:gd name="T0" fmla="*/ 385 w 385"/>
                <a:gd name="T1" fmla="*/ 507 h 507"/>
                <a:gd name="T2" fmla="*/ 385 w 385"/>
                <a:gd name="T3" fmla="*/ 0 h 507"/>
                <a:gd name="T4" fmla="*/ 334 w 385"/>
                <a:gd name="T5" fmla="*/ 1 h 507"/>
                <a:gd name="T6" fmla="*/ 235 w 385"/>
                <a:gd name="T7" fmla="*/ 10 h 507"/>
                <a:gd name="T8" fmla="*/ 138 w 385"/>
                <a:gd name="T9" fmla="*/ 27 h 507"/>
                <a:gd name="T10" fmla="*/ 45 w 385"/>
                <a:gd name="T11" fmla="*/ 50 h 507"/>
                <a:gd name="T12" fmla="*/ 0 w 385"/>
                <a:gd name="T13" fmla="*/ 64 h 507"/>
                <a:gd name="T14" fmla="*/ 385 w 385"/>
                <a:gd name="T15" fmla="*/ 507 h 5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5" h="507">
                  <a:moveTo>
                    <a:pt x="385" y="507"/>
                  </a:moveTo>
                  <a:lnTo>
                    <a:pt x="385" y="0"/>
                  </a:lnTo>
                  <a:lnTo>
                    <a:pt x="334" y="1"/>
                  </a:lnTo>
                  <a:lnTo>
                    <a:pt x="235" y="10"/>
                  </a:lnTo>
                  <a:lnTo>
                    <a:pt x="138" y="27"/>
                  </a:lnTo>
                  <a:lnTo>
                    <a:pt x="45" y="50"/>
                  </a:lnTo>
                  <a:lnTo>
                    <a:pt x="0" y="64"/>
                  </a:lnTo>
                  <a:lnTo>
                    <a:pt x="385" y="50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4" name="Freeform 50">
              <a:extLst>
                <a:ext uri="{FF2B5EF4-FFF2-40B4-BE49-F238E27FC236}">
                  <a16:creationId xmlns:a16="http://schemas.microsoft.com/office/drawing/2014/main" id="{78C81ADE-1F39-4F2B-9D2C-ED4BCF1D360A}"/>
                </a:ext>
              </a:extLst>
            </p:cNvPr>
            <p:cNvSpPr>
              <a:spLocks/>
            </p:cNvSpPr>
            <p:nvPr/>
          </p:nvSpPr>
          <p:spPr bwMode="auto">
            <a:xfrm>
              <a:off x="4048" y="3550"/>
              <a:ext cx="96" cy="127"/>
            </a:xfrm>
            <a:custGeom>
              <a:avLst/>
              <a:gdLst>
                <a:gd name="T0" fmla="*/ 0 w 385"/>
                <a:gd name="T1" fmla="*/ 507 h 507"/>
                <a:gd name="T2" fmla="*/ 0 w 385"/>
                <a:gd name="T3" fmla="*/ 0 h 507"/>
                <a:gd name="T4" fmla="*/ 50 w 385"/>
                <a:gd name="T5" fmla="*/ 1 h 507"/>
                <a:gd name="T6" fmla="*/ 149 w 385"/>
                <a:gd name="T7" fmla="*/ 10 h 507"/>
                <a:gd name="T8" fmla="*/ 246 w 385"/>
                <a:gd name="T9" fmla="*/ 27 h 507"/>
                <a:gd name="T10" fmla="*/ 340 w 385"/>
                <a:gd name="T11" fmla="*/ 50 h 507"/>
                <a:gd name="T12" fmla="*/ 385 w 385"/>
                <a:gd name="T13" fmla="*/ 64 h 507"/>
                <a:gd name="T14" fmla="*/ 0 w 385"/>
                <a:gd name="T15" fmla="*/ 507 h 5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5" h="507">
                  <a:moveTo>
                    <a:pt x="0" y="507"/>
                  </a:moveTo>
                  <a:lnTo>
                    <a:pt x="0" y="0"/>
                  </a:lnTo>
                  <a:lnTo>
                    <a:pt x="50" y="1"/>
                  </a:lnTo>
                  <a:lnTo>
                    <a:pt x="149" y="10"/>
                  </a:lnTo>
                  <a:lnTo>
                    <a:pt x="246" y="27"/>
                  </a:lnTo>
                  <a:lnTo>
                    <a:pt x="340" y="50"/>
                  </a:lnTo>
                  <a:lnTo>
                    <a:pt x="385" y="64"/>
                  </a:lnTo>
                  <a:lnTo>
                    <a:pt x="0" y="50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5" name="Freeform 51">
              <a:extLst>
                <a:ext uri="{FF2B5EF4-FFF2-40B4-BE49-F238E27FC236}">
                  <a16:creationId xmlns:a16="http://schemas.microsoft.com/office/drawing/2014/main" id="{309D5B99-F1FE-49C3-96F7-E98CD8EE7AD5}"/>
                </a:ext>
              </a:extLst>
            </p:cNvPr>
            <p:cNvSpPr>
              <a:spLocks/>
            </p:cNvSpPr>
            <p:nvPr/>
          </p:nvSpPr>
          <p:spPr bwMode="auto">
            <a:xfrm>
              <a:off x="3976" y="3550"/>
              <a:ext cx="143" cy="69"/>
            </a:xfrm>
            <a:custGeom>
              <a:avLst/>
              <a:gdLst>
                <a:gd name="T0" fmla="*/ 285 w 570"/>
                <a:gd name="T1" fmla="*/ 0 h 277"/>
                <a:gd name="T2" fmla="*/ 211 w 570"/>
                <a:gd name="T3" fmla="*/ 1 h 277"/>
                <a:gd name="T4" fmla="*/ 68 w 570"/>
                <a:gd name="T5" fmla="*/ 20 h 277"/>
                <a:gd name="T6" fmla="*/ 0 w 570"/>
                <a:gd name="T7" fmla="*/ 35 h 277"/>
                <a:gd name="T8" fmla="*/ 5 w 570"/>
                <a:gd name="T9" fmla="*/ 68 h 277"/>
                <a:gd name="T10" fmla="*/ 26 w 570"/>
                <a:gd name="T11" fmla="*/ 127 h 277"/>
                <a:gd name="T12" fmla="*/ 50 w 570"/>
                <a:gd name="T13" fmla="*/ 167 h 277"/>
                <a:gd name="T14" fmla="*/ 81 w 570"/>
                <a:gd name="T15" fmla="*/ 204 h 277"/>
                <a:gd name="T16" fmla="*/ 123 w 570"/>
                <a:gd name="T17" fmla="*/ 237 h 277"/>
                <a:gd name="T18" fmla="*/ 177 w 570"/>
                <a:gd name="T19" fmla="*/ 262 h 277"/>
                <a:gd name="T20" fmla="*/ 245 w 570"/>
                <a:gd name="T21" fmla="*/ 276 h 277"/>
                <a:gd name="T22" fmla="*/ 285 w 570"/>
                <a:gd name="T23" fmla="*/ 277 h 277"/>
                <a:gd name="T24" fmla="*/ 324 w 570"/>
                <a:gd name="T25" fmla="*/ 276 h 277"/>
                <a:gd name="T26" fmla="*/ 392 w 570"/>
                <a:gd name="T27" fmla="*/ 262 h 277"/>
                <a:gd name="T28" fmla="*/ 446 w 570"/>
                <a:gd name="T29" fmla="*/ 237 h 277"/>
                <a:gd name="T30" fmla="*/ 488 w 570"/>
                <a:gd name="T31" fmla="*/ 204 h 277"/>
                <a:gd name="T32" fmla="*/ 520 w 570"/>
                <a:gd name="T33" fmla="*/ 167 h 277"/>
                <a:gd name="T34" fmla="*/ 543 w 570"/>
                <a:gd name="T35" fmla="*/ 127 h 277"/>
                <a:gd name="T36" fmla="*/ 564 w 570"/>
                <a:gd name="T37" fmla="*/ 68 h 277"/>
                <a:gd name="T38" fmla="*/ 570 w 570"/>
                <a:gd name="T39" fmla="*/ 35 h 277"/>
                <a:gd name="T40" fmla="*/ 501 w 570"/>
                <a:gd name="T41" fmla="*/ 20 h 277"/>
                <a:gd name="T42" fmla="*/ 358 w 570"/>
                <a:gd name="T43" fmla="*/ 1 h 277"/>
                <a:gd name="T44" fmla="*/ 285 w 570"/>
                <a:gd name="T45"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0" h="277">
                  <a:moveTo>
                    <a:pt x="285" y="0"/>
                  </a:moveTo>
                  <a:lnTo>
                    <a:pt x="211" y="1"/>
                  </a:lnTo>
                  <a:lnTo>
                    <a:pt x="68" y="20"/>
                  </a:lnTo>
                  <a:lnTo>
                    <a:pt x="0" y="35"/>
                  </a:lnTo>
                  <a:lnTo>
                    <a:pt x="5" y="68"/>
                  </a:lnTo>
                  <a:lnTo>
                    <a:pt x="26" y="127"/>
                  </a:lnTo>
                  <a:lnTo>
                    <a:pt x="50" y="167"/>
                  </a:lnTo>
                  <a:lnTo>
                    <a:pt x="81" y="204"/>
                  </a:lnTo>
                  <a:lnTo>
                    <a:pt x="123" y="237"/>
                  </a:lnTo>
                  <a:lnTo>
                    <a:pt x="177" y="262"/>
                  </a:lnTo>
                  <a:lnTo>
                    <a:pt x="245" y="276"/>
                  </a:lnTo>
                  <a:lnTo>
                    <a:pt x="285" y="277"/>
                  </a:lnTo>
                  <a:lnTo>
                    <a:pt x="324" y="276"/>
                  </a:lnTo>
                  <a:lnTo>
                    <a:pt x="392" y="262"/>
                  </a:lnTo>
                  <a:lnTo>
                    <a:pt x="446" y="237"/>
                  </a:lnTo>
                  <a:lnTo>
                    <a:pt x="488" y="204"/>
                  </a:lnTo>
                  <a:lnTo>
                    <a:pt x="520" y="167"/>
                  </a:lnTo>
                  <a:lnTo>
                    <a:pt x="543" y="127"/>
                  </a:lnTo>
                  <a:lnTo>
                    <a:pt x="564" y="68"/>
                  </a:lnTo>
                  <a:lnTo>
                    <a:pt x="570" y="35"/>
                  </a:lnTo>
                  <a:lnTo>
                    <a:pt x="501" y="20"/>
                  </a:lnTo>
                  <a:lnTo>
                    <a:pt x="358" y="1"/>
                  </a:lnTo>
                  <a:lnTo>
                    <a:pt x="285"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6" name="Freeform 52">
              <a:extLst>
                <a:ext uri="{FF2B5EF4-FFF2-40B4-BE49-F238E27FC236}">
                  <a16:creationId xmlns:a16="http://schemas.microsoft.com/office/drawing/2014/main" id="{162EE027-8849-46F0-98E4-1853EF7DF09B}"/>
                </a:ext>
              </a:extLst>
            </p:cNvPr>
            <p:cNvSpPr>
              <a:spLocks/>
            </p:cNvSpPr>
            <p:nvPr/>
          </p:nvSpPr>
          <p:spPr bwMode="auto">
            <a:xfrm>
              <a:off x="3995" y="3546"/>
              <a:ext cx="105" cy="56"/>
            </a:xfrm>
            <a:custGeom>
              <a:avLst/>
              <a:gdLst>
                <a:gd name="T0" fmla="*/ 0 w 421"/>
                <a:gd name="T1" fmla="*/ 35 h 225"/>
                <a:gd name="T2" fmla="*/ 0 w 421"/>
                <a:gd name="T3" fmla="*/ 41 h 225"/>
                <a:gd name="T4" fmla="*/ 6 w 421"/>
                <a:gd name="T5" fmla="*/ 79 h 225"/>
                <a:gd name="T6" fmla="*/ 17 w 421"/>
                <a:gd name="T7" fmla="*/ 113 h 225"/>
                <a:gd name="T8" fmla="*/ 37 w 421"/>
                <a:gd name="T9" fmla="*/ 148 h 225"/>
                <a:gd name="T10" fmla="*/ 68 w 421"/>
                <a:gd name="T11" fmla="*/ 182 h 225"/>
                <a:gd name="T12" fmla="*/ 113 w 421"/>
                <a:gd name="T13" fmla="*/ 209 h 225"/>
                <a:gd name="T14" fmla="*/ 173 w 421"/>
                <a:gd name="T15" fmla="*/ 224 h 225"/>
                <a:gd name="T16" fmla="*/ 211 w 421"/>
                <a:gd name="T17" fmla="*/ 225 h 225"/>
                <a:gd name="T18" fmla="*/ 248 w 421"/>
                <a:gd name="T19" fmla="*/ 224 h 225"/>
                <a:gd name="T20" fmla="*/ 310 w 421"/>
                <a:gd name="T21" fmla="*/ 209 h 225"/>
                <a:gd name="T22" fmla="*/ 354 w 421"/>
                <a:gd name="T23" fmla="*/ 182 h 225"/>
                <a:gd name="T24" fmla="*/ 385 w 421"/>
                <a:gd name="T25" fmla="*/ 148 h 225"/>
                <a:gd name="T26" fmla="*/ 404 w 421"/>
                <a:gd name="T27" fmla="*/ 113 h 225"/>
                <a:gd name="T28" fmla="*/ 415 w 421"/>
                <a:gd name="T29" fmla="*/ 79 h 225"/>
                <a:gd name="T30" fmla="*/ 421 w 421"/>
                <a:gd name="T31" fmla="*/ 41 h 225"/>
                <a:gd name="T32" fmla="*/ 421 w 421"/>
                <a:gd name="T33" fmla="*/ 35 h 225"/>
                <a:gd name="T34" fmla="*/ 415 w 421"/>
                <a:gd name="T35" fmla="*/ 33 h 225"/>
                <a:gd name="T36" fmla="*/ 344 w 421"/>
                <a:gd name="T37" fmla="*/ 14 h 225"/>
                <a:gd name="T38" fmla="*/ 256 w 421"/>
                <a:gd name="T39" fmla="*/ 2 h 225"/>
                <a:gd name="T40" fmla="*/ 188 w 421"/>
                <a:gd name="T41" fmla="*/ 0 h 225"/>
                <a:gd name="T42" fmla="*/ 114 w 421"/>
                <a:gd name="T43" fmla="*/ 5 h 225"/>
                <a:gd name="T44" fmla="*/ 39 w 421"/>
                <a:gd name="T45" fmla="*/ 21 h 225"/>
                <a:gd name="T46" fmla="*/ 0 w 421"/>
                <a:gd name="T47" fmla="*/ 3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1" h="225">
                  <a:moveTo>
                    <a:pt x="0" y="35"/>
                  </a:moveTo>
                  <a:lnTo>
                    <a:pt x="0" y="41"/>
                  </a:lnTo>
                  <a:lnTo>
                    <a:pt x="6" y="79"/>
                  </a:lnTo>
                  <a:lnTo>
                    <a:pt x="17" y="113"/>
                  </a:lnTo>
                  <a:lnTo>
                    <a:pt x="37" y="148"/>
                  </a:lnTo>
                  <a:lnTo>
                    <a:pt x="68" y="182"/>
                  </a:lnTo>
                  <a:lnTo>
                    <a:pt x="113" y="209"/>
                  </a:lnTo>
                  <a:lnTo>
                    <a:pt x="173" y="224"/>
                  </a:lnTo>
                  <a:lnTo>
                    <a:pt x="211" y="225"/>
                  </a:lnTo>
                  <a:lnTo>
                    <a:pt x="248" y="224"/>
                  </a:lnTo>
                  <a:lnTo>
                    <a:pt x="310" y="209"/>
                  </a:lnTo>
                  <a:lnTo>
                    <a:pt x="354" y="182"/>
                  </a:lnTo>
                  <a:lnTo>
                    <a:pt x="385" y="148"/>
                  </a:lnTo>
                  <a:lnTo>
                    <a:pt x="404" y="113"/>
                  </a:lnTo>
                  <a:lnTo>
                    <a:pt x="415" y="79"/>
                  </a:lnTo>
                  <a:lnTo>
                    <a:pt x="421" y="41"/>
                  </a:lnTo>
                  <a:lnTo>
                    <a:pt x="421" y="35"/>
                  </a:lnTo>
                  <a:lnTo>
                    <a:pt x="415" y="33"/>
                  </a:lnTo>
                  <a:lnTo>
                    <a:pt x="344" y="14"/>
                  </a:lnTo>
                  <a:lnTo>
                    <a:pt x="256" y="2"/>
                  </a:lnTo>
                  <a:lnTo>
                    <a:pt x="188" y="0"/>
                  </a:lnTo>
                  <a:lnTo>
                    <a:pt x="114" y="5"/>
                  </a:lnTo>
                  <a:lnTo>
                    <a:pt x="39" y="21"/>
                  </a:lnTo>
                  <a:lnTo>
                    <a:pt x="0" y="35"/>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7" name="Freeform 53">
              <a:extLst>
                <a:ext uri="{FF2B5EF4-FFF2-40B4-BE49-F238E27FC236}">
                  <a16:creationId xmlns:a16="http://schemas.microsoft.com/office/drawing/2014/main" id="{5833A1CB-FF84-4B80-B502-64B0C663E362}"/>
                </a:ext>
              </a:extLst>
            </p:cNvPr>
            <p:cNvSpPr>
              <a:spLocks/>
            </p:cNvSpPr>
            <p:nvPr/>
          </p:nvSpPr>
          <p:spPr bwMode="auto">
            <a:xfrm>
              <a:off x="3906" y="3555"/>
              <a:ext cx="142" cy="128"/>
            </a:xfrm>
            <a:custGeom>
              <a:avLst/>
              <a:gdLst>
                <a:gd name="T0" fmla="*/ 243 w 567"/>
                <a:gd name="T1" fmla="*/ 19 h 511"/>
                <a:gd name="T2" fmla="*/ 243 w 567"/>
                <a:gd name="T3" fmla="*/ 14 h 511"/>
                <a:gd name="T4" fmla="*/ 239 w 567"/>
                <a:gd name="T5" fmla="*/ 9 h 511"/>
                <a:gd name="T6" fmla="*/ 224 w 567"/>
                <a:gd name="T7" fmla="*/ 3 h 511"/>
                <a:gd name="T8" fmla="*/ 189 w 567"/>
                <a:gd name="T9" fmla="*/ 0 h 511"/>
                <a:gd name="T10" fmla="*/ 146 w 567"/>
                <a:gd name="T11" fmla="*/ 6 h 511"/>
                <a:gd name="T12" fmla="*/ 100 w 567"/>
                <a:gd name="T13" fmla="*/ 19 h 511"/>
                <a:gd name="T14" fmla="*/ 56 w 567"/>
                <a:gd name="T15" fmla="*/ 39 h 511"/>
                <a:gd name="T16" fmla="*/ 21 w 567"/>
                <a:gd name="T17" fmla="*/ 67 h 511"/>
                <a:gd name="T18" fmla="*/ 5 w 567"/>
                <a:gd name="T19" fmla="*/ 93 h 511"/>
                <a:gd name="T20" fmla="*/ 0 w 567"/>
                <a:gd name="T21" fmla="*/ 112 h 511"/>
                <a:gd name="T22" fmla="*/ 0 w 567"/>
                <a:gd name="T23" fmla="*/ 123 h 511"/>
                <a:gd name="T24" fmla="*/ 1 w 567"/>
                <a:gd name="T25" fmla="*/ 134 h 511"/>
                <a:gd name="T26" fmla="*/ 7 w 567"/>
                <a:gd name="T27" fmla="*/ 155 h 511"/>
                <a:gd name="T28" fmla="*/ 26 w 567"/>
                <a:gd name="T29" fmla="*/ 186 h 511"/>
                <a:gd name="T30" fmla="*/ 67 w 567"/>
                <a:gd name="T31" fmla="*/ 223 h 511"/>
                <a:gd name="T32" fmla="*/ 119 w 567"/>
                <a:gd name="T33" fmla="*/ 259 h 511"/>
                <a:gd name="T34" fmla="*/ 210 w 567"/>
                <a:gd name="T35" fmla="*/ 305 h 511"/>
                <a:gd name="T36" fmla="*/ 319 w 567"/>
                <a:gd name="T37" fmla="*/ 354 h 511"/>
                <a:gd name="T38" fmla="*/ 354 w 567"/>
                <a:gd name="T39" fmla="*/ 371 h 511"/>
                <a:gd name="T40" fmla="*/ 418 w 567"/>
                <a:gd name="T41" fmla="*/ 410 h 511"/>
                <a:gd name="T42" fmla="*/ 547 w 567"/>
                <a:gd name="T43" fmla="*/ 498 h 511"/>
                <a:gd name="T44" fmla="*/ 565 w 567"/>
                <a:gd name="T45" fmla="*/ 511 h 511"/>
                <a:gd name="T46" fmla="*/ 566 w 567"/>
                <a:gd name="T47" fmla="*/ 508 h 511"/>
                <a:gd name="T48" fmla="*/ 567 w 567"/>
                <a:gd name="T49" fmla="*/ 476 h 511"/>
                <a:gd name="T50" fmla="*/ 559 w 567"/>
                <a:gd name="T51" fmla="*/ 439 h 511"/>
                <a:gd name="T52" fmla="*/ 546 w 567"/>
                <a:gd name="T53" fmla="*/ 411 h 511"/>
                <a:gd name="T54" fmla="*/ 525 w 567"/>
                <a:gd name="T55" fmla="*/ 381 h 511"/>
                <a:gd name="T56" fmla="*/ 492 w 567"/>
                <a:gd name="T57" fmla="*/ 351 h 511"/>
                <a:gd name="T58" fmla="*/ 472 w 567"/>
                <a:gd name="T59" fmla="*/ 337 h 511"/>
                <a:gd name="T60" fmla="*/ 449 w 567"/>
                <a:gd name="T61" fmla="*/ 322 h 511"/>
                <a:gd name="T62" fmla="*/ 406 w 567"/>
                <a:gd name="T63" fmla="*/ 285 h 511"/>
                <a:gd name="T64" fmla="*/ 345 w 567"/>
                <a:gd name="T65" fmla="*/ 218 h 511"/>
                <a:gd name="T66" fmla="*/ 279 w 567"/>
                <a:gd name="T67" fmla="*/ 123 h 511"/>
                <a:gd name="T68" fmla="*/ 250 w 567"/>
                <a:gd name="T69" fmla="*/ 62 h 511"/>
                <a:gd name="T70" fmla="*/ 243 w 567"/>
                <a:gd name="T71" fmla="*/ 29 h 511"/>
                <a:gd name="T72" fmla="*/ 243 w 567"/>
                <a:gd name="T73" fmla="*/ 19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7" h="511">
                  <a:moveTo>
                    <a:pt x="243" y="19"/>
                  </a:moveTo>
                  <a:lnTo>
                    <a:pt x="243" y="14"/>
                  </a:lnTo>
                  <a:lnTo>
                    <a:pt x="239" y="9"/>
                  </a:lnTo>
                  <a:lnTo>
                    <a:pt x="224" y="3"/>
                  </a:lnTo>
                  <a:lnTo>
                    <a:pt x="189" y="0"/>
                  </a:lnTo>
                  <a:lnTo>
                    <a:pt x="146" y="6"/>
                  </a:lnTo>
                  <a:lnTo>
                    <a:pt x="100" y="19"/>
                  </a:lnTo>
                  <a:lnTo>
                    <a:pt x="56" y="39"/>
                  </a:lnTo>
                  <a:lnTo>
                    <a:pt x="21" y="67"/>
                  </a:lnTo>
                  <a:lnTo>
                    <a:pt x="5" y="93"/>
                  </a:lnTo>
                  <a:lnTo>
                    <a:pt x="0" y="112"/>
                  </a:lnTo>
                  <a:lnTo>
                    <a:pt x="0" y="123"/>
                  </a:lnTo>
                  <a:lnTo>
                    <a:pt x="1" y="134"/>
                  </a:lnTo>
                  <a:lnTo>
                    <a:pt x="7" y="155"/>
                  </a:lnTo>
                  <a:lnTo>
                    <a:pt x="26" y="186"/>
                  </a:lnTo>
                  <a:lnTo>
                    <a:pt x="67" y="223"/>
                  </a:lnTo>
                  <a:lnTo>
                    <a:pt x="119" y="259"/>
                  </a:lnTo>
                  <a:lnTo>
                    <a:pt x="210" y="305"/>
                  </a:lnTo>
                  <a:lnTo>
                    <a:pt x="319" y="354"/>
                  </a:lnTo>
                  <a:lnTo>
                    <a:pt x="354" y="371"/>
                  </a:lnTo>
                  <a:lnTo>
                    <a:pt x="418" y="410"/>
                  </a:lnTo>
                  <a:lnTo>
                    <a:pt x="547" y="498"/>
                  </a:lnTo>
                  <a:lnTo>
                    <a:pt x="565" y="511"/>
                  </a:lnTo>
                  <a:lnTo>
                    <a:pt x="566" y="508"/>
                  </a:lnTo>
                  <a:lnTo>
                    <a:pt x="567" y="476"/>
                  </a:lnTo>
                  <a:lnTo>
                    <a:pt x="559" y="439"/>
                  </a:lnTo>
                  <a:lnTo>
                    <a:pt x="546" y="411"/>
                  </a:lnTo>
                  <a:lnTo>
                    <a:pt x="525" y="381"/>
                  </a:lnTo>
                  <a:lnTo>
                    <a:pt x="492" y="351"/>
                  </a:lnTo>
                  <a:lnTo>
                    <a:pt x="472" y="337"/>
                  </a:lnTo>
                  <a:lnTo>
                    <a:pt x="449" y="322"/>
                  </a:lnTo>
                  <a:lnTo>
                    <a:pt x="406" y="285"/>
                  </a:lnTo>
                  <a:lnTo>
                    <a:pt x="345" y="218"/>
                  </a:lnTo>
                  <a:lnTo>
                    <a:pt x="279" y="123"/>
                  </a:lnTo>
                  <a:lnTo>
                    <a:pt x="250" y="62"/>
                  </a:lnTo>
                  <a:lnTo>
                    <a:pt x="243" y="29"/>
                  </a:lnTo>
                  <a:lnTo>
                    <a:pt x="243" y="19"/>
                  </a:lnTo>
                  <a:close/>
                </a:path>
              </a:pathLst>
            </a:custGeom>
            <a:solidFill>
              <a:srgbClr val="3ABD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8" name="Freeform 54">
              <a:extLst>
                <a:ext uri="{FF2B5EF4-FFF2-40B4-BE49-F238E27FC236}">
                  <a16:creationId xmlns:a16="http://schemas.microsoft.com/office/drawing/2014/main" id="{27419909-4674-4A0B-9C5F-7BA871442A98}"/>
                </a:ext>
              </a:extLst>
            </p:cNvPr>
            <p:cNvSpPr>
              <a:spLocks/>
            </p:cNvSpPr>
            <p:nvPr/>
          </p:nvSpPr>
          <p:spPr bwMode="auto">
            <a:xfrm>
              <a:off x="4047" y="3555"/>
              <a:ext cx="141" cy="128"/>
            </a:xfrm>
            <a:custGeom>
              <a:avLst/>
              <a:gdLst>
                <a:gd name="T0" fmla="*/ 324 w 567"/>
                <a:gd name="T1" fmla="*/ 19 h 511"/>
                <a:gd name="T2" fmla="*/ 324 w 567"/>
                <a:gd name="T3" fmla="*/ 14 h 511"/>
                <a:gd name="T4" fmla="*/ 328 w 567"/>
                <a:gd name="T5" fmla="*/ 9 h 511"/>
                <a:gd name="T6" fmla="*/ 343 w 567"/>
                <a:gd name="T7" fmla="*/ 3 h 511"/>
                <a:gd name="T8" fmla="*/ 378 w 567"/>
                <a:gd name="T9" fmla="*/ 0 h 511"/>
                <a:gd name="T10" fmla="*/ 421 w 567"/>
                <a:gd name="T11" fmla="*/ 6 h 511"/>
                <a:gd name="T12" fmla="*/ 467 w 567"/>
                <a:gd name="T13" fmla="*/ 19 h 511"/>
                <a:gd name="T14" fmla="*/ 511 w 567"/>
                <a:gd name="T15" fmla="*/ 39 h 511"/>
                <a:gd name="T16" fmla="*/ 546 w 567"/>
                <a:gd name="T17" fmla="*/ 67 h 511"/>
                <a:gd name="T18" fmla="*/ 562 w 567"/>
                <a:gd name="T19" fmla="*/ 93 h 511"/>
                <a:gd name="T20" fmla="*/ 567 w 567"/>
                <a:gd name="T21" fmla="*/ 112 h 511"/>
                <a:gd name="T22" fmla="*/ 567 w 567"/>
                <a:gd name="T23" fmla="*/ 123 h 511"/>
                <a:gd name="T24" fmla="*/ 567 w 567"/>
                <a:gd name="T25" fmla="*/ 134 h 511"/>
                <a:gd name="T26" fmla="*/ 561 w 567"/>
                <a:gd name="T27" fmla="*/ 155 h 511"/>
                <a:gd name="T28" fmla="*/ 541 w 567"/>
                <a:gd name="T29" fmla="*/ 186 h 511"/>
                <a:gd name="T30" fmla="*/ 501 w 567"/>
                <a:gd name="T31" fmla="*/ 223 h 511"/>
                <a:gd name="T32" fmla="*/ 448 w 567"/>
                <a:gd name="T33" fmla="*/ 259 h 511"/>
                <a:gd name="T34" fmla="*/ 359 w 567"/>
                <a:gd name="T35" fmla="*/ 305 h 511"/>
                <a:gd name="T36" fmla="*/ 248 w 567"/>
                <a:gd name="T37" fmla="*/ 354 h 511"/>
                <a:gd name="T38" fmla="*/ 213 w 567"/>
                <a:gd name="T39" fmla="*/ 371 h 511"/>
                <a:gd name="T40" fmla="*/ 149 w 567"/>
                <a:gd name="T41" fmla="*/ 410 h 511"/>
                <a:gd name="T42" fmla="*/ 20 w 567"/>
                <a:gd name="T43" fmla="*/ 498 h 511"/>
                <a:gd name="T44" fmla="*/ 2 w 567"/>
                <a:gd name="T45" fmla="*/ 511 h 511"/>
                <a:gd name="T46" fmla="*/ 2 w 567"/>
                <a:gd name="T47" fmla="*/ 508 h 511"/>
                <a:gd name="T48" fmla="*/ 0 w 567"/>
                <a:gd name="T49" fmla="*/ 476 h 511"/>
                <a:gd name="T50" fmla="*/ 9 w 567"/>
                <a:gd name="T51" fmla="*/ 439 h 511"/>
                <a:gd name="T52" fmla="*/ 22 w 567"/>
                <a:gd name="T53" fmla="*/ 411 h 511"/>
                <a:gd name="T54" fmla="*/ 42 w 567"/>
                <a:gd name="T55" fmla="*/ 381 h 511"/>
                <a:gd name="T56" fmla="*/ 75 w 567"/>
                <a:gd name="T57" fmla="*/ 351 h 511"/>
                <a:gd name="T58" fmla="*/ 96 w 567"/>
                <a:gd name="T59" fmla="*/ 337 h 511"/>
                <a:gd name="T60" fmla="*/ 118 w 567"/>
                <a:gd name="T61" fmla="*/ 322 h 511"/>
                <a:gd name="T62" fmla="*/ 162 w 567"/>
                <a:gd name="T63" fmla="*/ 285 h 511"/>
                <a:gd name="T64" fmla="*/ 223 w 567"/>
                <a:gd name="T65" fmla="*/ 218 h 511"/>
                <a:gd name="T66" fmla="*/ 288 w 567"/>
                <a:gd name="T67" fmla="*/ 123 h 511"/>
                <a:gd name="T68" fmla="*/ 317 w 567"/>
                <a:gd name="T69" fmla="*/ 62 h 511"/>
                <a:gd name="T70" fmla="*/ 325 w 567"/>
                <a:gd name="T71" fmla="*/ 29 h 511"/>
                <a:gd name="T72" fmla="*/ 324 w 567"/>
                <a:gd name="T73" fmla="*/ 19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7" h="511">
                  <a:moveTo>
                    <a:pt x="324" y="19"/>
                  </a:moveTo>
                  <a:lnTo>
                    <a:pt x="324" y="14"/>
                  </a:lnTo>
                  <a:lnTo>
                    <a:pt x="328" y="9"/>
                  </a:lnTo>
                  <a:lnTo>
                    <a:pt x="343" y="3"/>
                  </a:lnTo>
                  <a:lnTo>
                    <a:pt x="378" y="0"/>
                  </a:lnTo>
                  <a:lnTo>
                    <a:pt x="421" y="6"/>
                  </a:lnTo>
                  <a:lnTo>
                    <a:pt x="467" y="19"/>
                  </a:lnTo>
                  <a:lnTo>
                    <a:pt x="511" y="39"/>
                  </a:lnTo>
                  <a:lnTo>
                    <a:pt x="546" y="67"/>
                  </a:lnTo>
                  <a:lnTo>
                    <a:pt x="562" y="93"/>
                  </a:lnTo>
                  <a:lnTo>
                    <a:pt x="567" y="112"/>
                  </a:lnTo>
                  <a:lnTo>
                    <a:pt x="567" y="123"/>
                  </a:lnTo>
                  <a:lnTo>
                    <a:pt x="567" y="134"/>
                  </a:lnTo>
                  <a:lnTo>
                    <a:pt x="561" y="155"/>
                  </a:lnTo>
                  <a:lnTo>
                    <a:pt x="541" y="186"/>
                  </a:lnTo>
                  <a:lnTo>
                    <a:pt x="501" y="223"/>
                  </a:lnTo>
                  <a:lnTo>
                    <a:pt x="448" y="259"/>
                  </a:lnTo>
                  <a:lnTo>
                    <a:pt x="359" y="305"/>
                  </a:lnTo>
                  <a:lnTo>
                    <a:pt x="248" y="354"/>
                  </a:lnTo>
                  <a:lnTo>
                    <a:pt x="213" y="371"/>
                  </a:lnTo>
                  <a:lnTo>
                    <a:pt x="149" y="410"/>
                  </a:lnTo>
                  <a:lnTo>
                    <a:pt x="20" y="498"/>
                  </a:lnTo>
                  <a:lnTo>
                    <a:pt x="2" y="511"/>
                  </a:lnTo>
                  <a:lnTo>
                    <a:pt x="2" y="508"/>
                  </a:lnTo>
                  <a:lnTo>
                    <a:pt x="0" y="476"/>
                  </a:lnTo>
                  <a:lnTo>
                    <a:pt x="9" y="439"/>
                  </a:lnTo>
                  <a:lnTo>
                    <a:pt x="22" y="411"/>
                  </a:lnTo>
                  <a:lnTo>
                    <a:pt x="42" y="381"/>
                  </a:lnTo>
                  <a:lnTo>
                    <a:pt x="75" y="351"/>
                  </a:lnTo>
                  <a:lnTo>
                    <a:pt x="96" y="337"/>
                  </a:lnTo>
                  <a:lnTo>
                    <a:pt x="118" y="322"/>
                  </a:lnTo>
                  <a:lnTo>
                    <a:pt x="162" y="285"/>
                  </a:lnTo>
                  <a:lnTo>
                    <a:pt x="223" y="218"/>
                  </a:lnTo>
                  <a:lnTo>
                    <a:pt x="288" y="123"/>
                  </a:lnTo>
                  <a:lnTo>
                    <a:pt x="317" y="62"/>
                  </a:lnTo>
                  <a:lnTo>
                    <a:pt x="325" y="29"/>
                  </a:lnTo>
                  <a:lnTo>
                    <a:pt x="324" y="19"/>
                  </a:lnTo>
                  <a:close/>
                </a:path>
              </a:pathLst>
            </a:custGeom>
            <a:solidFill>
              <a:srgbClr val="3ABD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9" name="Freeform 55">
              <a:extLst>
                <a:ext uri="{FF2B5EF4-FFF2-40B4-BE49-F238E27FC236}">
                  <a16:creationId xmlns:a16="http://schemas.microsoft.com/office/drawing/2014/main" id="{B3AAC84F-B0C5-4285-9F9E-8BAA4BE4EF4A}"/>
                </a:ext>
              </a:extLst>
            </p:cNvPr>
            <p:cNvSpPr>
              <a:spLocks/>
            </p:cNvSpPr>
            <p:nvPr/>
          </p:nvSpPr>
          <p:spPr bwMode="auto">
            <a:xfrm>
              <a:off x="3779" y="2941"/>
              <a:ext cx="537" cy="626"/>
            </a:xfrm>
            <a:custGeom>
              <a:avLst/>
              <a:gdLst>
                <a:gd name="T0" fmla="*/ 987 w 2149"/>
                <a:gd name="T1" fmla="*/ 1 h 2505"/>
                <a:gd name="T2" fmla="*/ 687 w 2149"/>
                <a:gd name="T3" fmla="*/ 56 h 2505"/>
                <a:gd name="T4" fmla="*/ 453 w 2149"/>
                <a:gd name="T5" fmla="*/ 173 h 2505"/>
                <a:gd name="T6" fmla="*/ 279 w 2149"/>
                <a:gd name="T7" fmla="*/ 340 h 2505"/>
                <a:gd name="T8" fmla="*/ 154 w 2149"/>
                <a:gd name="T9" fmla="*/ 545 h 2505"/>
                <a:gd name="T10" fmla="*/ 72 w 2149"/>
                <a:gd name="T11" fmla="*/ 775 h 2505"/>
                <a:gd name="T12" fmla="*/ 25 w 2149"/>
                <a:gd name="T13" fmla="*/ 1019 h 2505"/>
                <a:gd name="T14" fmla="*/ 1 w 2149"/>
                <a:gd name="T15" fmla="*/ 1323 h 2505"/>
                <a:gd name="T16" fmla="*/ 0 w 2149"/>
                <a:gd name="T17" fmla="*/ 1497 h 2505"/>
                <a:gd name="T18" fmla="*/ 22 w 2149"/>
                <a:gd name="T19" fmla="*/ 1708 h 2505"/>
                <a:gd name="T20" fmla="*/ 66 w 2149"/>
                <a:gd name="T21" fmla="*/ 1895 h 2505"/>
                <a:gd name="T22" fmla="*/ 130 w 2149"/>
                <a:gd name="T23" fmla="*/ 2058 h 2505"/>
                <a:gd name="T24" fmla="*/ 210 w 2149"/>
                <a:gd name="T25" fmla="*/ 2198 h 2505"/>
                <a:gd name="T26" fmla="*/ 323 w 2149"/>
                <a:gd name="T27" fmla="*/ 2338 h 2505"/>
                <a:gd name="T28" fmla="*/ 515 w 2149"/>
                <a:gd name="T29" fmla="*/ 2484 h 2505"/>
                <a:gd name="T30" fmla="*/ 550 w 2149"/>
                <a:gd name="T31" fmla="*/ 2483 h 2505"/>
                <a:gd name="T32" fmla="*/ 418 w 2149"/>
                <a:gd name="T33" fmla="*/ 2168 h 2505"/>
                <a:gd name="T34" fmla="*/ 351 w 2149"/>
                <a:gd name="T35" fmla="*/ 1923 h 2505"/>
                <a:gd name="T36" fmla="*/ 316 w 2149"/>
                <a:gd name="T37" fmla="*/ 1700 h 2505"/>
                <a:gd name="T38" fmla="*/ 310 w 2149"/>
                <a:gd name="T39" fmla="*/ 1462 h 2505"/>
                <a:gd name="T40" fmla="*/ 345 w 2149"/>
                <a:gd name="T41" fmla="*/ 1219 h 2505"/>
                <a:gd name="T42" fmla="*/ 378 w 2149"/>
                <a:gd name="T43" fmla="*/ 1110 h 2505"/>
                <a:gd name="T44" fmla="*/ 461 w 2149"/>
                <a:gd name="T45" fmla="*/ 956 h 2505"/>
                <a:gd name="T46" fmla="*/ 569 w 2149"/>
                <a:gd name="T47" fmla="*/ 855 h 2505"/>
                <a:gd name="T48" fmla="*/ 687 w 2149"/>
                <a:gd name="T49" fmla="*/ 796 h 2505"/>
                <a:gd name="T50" fmla="*/ 837 w 2149"/>
                <a:gd name="T51" fmla="*/ 764 h 2505"/>
                <a:gd name="T52" fmla="*/ 1057 w 2149"/>
                <a:gd name="T53" fmla="*/ 780 h 2505"/>
                <a:gd name="T54" fmla="*/ 1092 w 2149"/>
                <a:gd name="T55" fmla="*/ 780 h 2505"/>
                <a:gd name="T56" fmla="*/ 1312 w 2149"/>
                <a:gd name="T57" fmla="*/ 764 h 2505"/>
                <a:gd name="T58" fmla="*/ 1462 w 2149"/>
                <a:gd name="T59" fmla="*/ 796 h 2505"/>
                <a:gd name="T60" fmla="*/ 1581 w 2149"/>
                <a:gd name="T61" fmla="*/ 855 h 2505"/>
                <a:gd name="T62" fmla="*/ 1688 w 2149"/>
                <a:gd name="T63" fmla="*/ 956 h 2505"/>
                <a:gd name="T64" fmla="*/ 1772 w 2149"/>
                <a:gd name="T65" fmla="*/ 1110 h 2505"/>
                <a:gd name="T66" fmla="*/ 1804 w 2149"/>
                <a:gd name="T67" fmla="*/ 1219 h 2505"/>
                <a:gd name="T68" fmla="*/ 1839 w 2149"/>
                <a:gd name="T69" fmla="*/ 1462 h 2505"/>
                <a:gd name="T70" fmla="*/ 1833 w 2149"/>
                <a:gd name="T71" fmla="*/ 1700 h 2505"/>
                <a:gd name="T72" fmla="*/ 1799 w 2149"/>
                <a:gd name="T73" fmla="*/ 1923 h 2505"/>
                <a:gd name="T74" fmla="*/ 1731 w 2149"/>
                <a:gd name="T75" fmla="*/ 2168 h 2505"/>
                <a:gd name="T76" fmla="*/ 1600 w 2149"/>
                <a:gd name="T77" fmla="*/ 2483 h 2505"/>
                <a:gd name="T78" fmla="*/ 1634 w 2149"/>
                <a:gd name="T79" fmla="*/ 2484 h 2505"/>
                <a:gd name="T80" fmla="*/ 1827 w 2149"/>
                <a:gd name="T81" fmla="*/ 2338 h 2505"/>
                <a:gd name="T82" fmla="*/ 1941 w 2149"/>
                <a:gd name="T83" fmla="*/ 2198 h 2505"/>
                <a:gd name="T84" fmla="*/ 2019 w 2149"/>
                <a:gd name="T85" fmla="*/ 2058 h 2505"/>
                <a:gd name="T86" fmla="*/ 2084 w 2149"/>
                <a:gd name="T87" fmla="*/ 1895 h 2505"/>
                <a:gd name="T88" fmla="*/ 2129 w 2149"/>
                <a:gd name="T89" fmla="*/ 1708 h 2505"/>
                <a:gd name="T90" fmla="*/ 2149 w 2149"/>
                <a:gd name="T91" fmla="*/ 1497 h 2505"/>
                <a:gd name="T92" fmla="*/ 2149 w 2149"/>
                <a:gd name="T93" fmla="*/ 1323 h 2505"/>
                <a:gd name="T94" fmla="*/ 2124 w 2149"/>
                <a:gd name="T95" fmla="*/ 1019 h 2505"/>
                <a:gd name="T96" fmla="*/ 2077 w 2149"/>
                <a:gd name="T97" fmla="*/ 775 h 2505"/>
                <a:gd name="T98" fmla="*/ 1995 w 2149"/>
                <a:gd name="T99" fmla="*/ 545 h 2505"/>
                <a:gd name="T100" fmla="*/ 1871 w 2149"/>
                <a:gd name="T101" fmla="*/ 340 h 2505"/>
                <a:gd name="T102" fmla="*/ 1696 w 2149"/>
                <a:gd name="T103" fmla="*/ 173 h 2505"/>
                <a:gd name="T104" fmla="*/ 1463 w 2149"/>
                <a:gd name="T105" fmla="*/ 56 h 2505"/>
                <a:gd name="T106" fmla="*/ 1162 w 2149"/>
                <a:gd name="T107" fmla="*/ 1 h 2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49" h="2505">
                  <a:moveTo>
                    <a:pt x="1075" y="0"/>
                  </a:moveTo>
                  <a:lnTo>
                    <a:pt x="987" y="1"/>
                  </a:lnTo>
                  <a:lnTo>
                    <a:pt x="828" y="20"/>
                  </a:lnTo>
                  <a:lnTo>
                    <a:pt x="687" y="56"/>
                  </a:lnTo>
                  <a:lnTo>
                    <a:pt x="563" y="108"/>
                  </a:lnTo>
                  <a:lnTo>
                    <a:pt x="453" y="173"/>
                  </a:lnTo>
                  <a:lnTo>
                    <a:pt x="359" y="251"/>
                  </a:lnTo>
                  <a:lnTo>
                    <a:pt x="279" y="340"/>
                  </a:lnTo>
                  <a:lnTo>
                    <a:pt x="211" y="438"/>
                  </a:lnTo>
                  <a:lnTo>
                    <a:pt x="154" y="545"/>
                  </a:lnTo>
                  <a:lnTo>
                    <a:pt x="109" y="658"/>
                  </a:lnTo>
                  <a:lnTo>
                    <a:pt x="72" y="775"/>
                  </a:lnTo>
                  <a:lnTo>
                    <a:pt x="45" y="896"/>
                  </a:lnTo>
                  <a:lnTo>
                    <a:pt x="25" y="1019"/>
                  </a:lnTo>
                  <a:lnTo>
                    <a:pt x="12" y="1141"/>
                  </a:lnTo>
                  <a:lnTo>
                    <a:pt x="1" y="1323"/>
                  </a:lnTo>
                  <a:lnTo>
                    <a:pt x="0" y="1440"/>
                  </a:lnTo>
                  <a:lnTo>
                    <a:pt x="0" y="1497"/>
                  </a:lnTo>
                  <a:lnTo>
                    <a:pt x="8" y="1606"/>
                  </a:lnTo>
                  <a:lnTo>
                    <a:pt x="22" y="1708"/>
                  </a:lnTo>
                  <a:lnTo>
                    <a:pt x="41" y="1805"/>
                  </a:lnTo>
                  <a:lnTo>
                    <a:pt x="66" y="1895"/>
                  </a:lnTo>
                  <a:lnTo>
                    <a:pt x="96" y="1979"/>
                  </a:lnTo>
                  <a:lnTo>
                    <a:pt x="130" y="2058"/>
                  </a:lnTo>
                  <a:lnTo>
                    <a:pt x="168" y="2131"/>
                  </a:lnTo>
                  <a:lnTo>
                    <a:pt x="210" y="2198"/>
                  </a:lnTo>
                  <a:lnTo>
                    <a:pt x="253" y="2258"/>
                  </a:lnTo>
                  <a:lnTo>
                    <a:pt x="323" y="2338"/>
                  </a:lnTo>
                  <a:lnTo>
                    <a:pt x="418" y="2423"/>
                  </a:lnTo>
                  <a:lnTo>
                    <a:pt x="515" y="2484"/>
                  </a:lnTo>
                  <a:lnTo>
                    <a:pt x="563" y="2505"/>
                  </a:lnTo>
                  <a:lnTo>
                    <a:pt x="550" y="2483"/>
                  </a:lnTo>
                  <a:lnTo>
                    <a:pt x="478" y="2325"/>
                  </a:lnTo>
                  <a:lnTo>
                    <a:pt x="418" y="2168"/>
                  </a:lnTo>
                  <a:lnTo>
                    <a:pt x="375" y="2026"/>
                  </a:lnTo>
                  <a:lnTo>
                    <a:pt x="351" y="1923"/>
                  </a:lnTo>
                  <a:lnTo>
                    <a:pt x="330" y="1814"/>
                  </a:lnTo>
                  <a:lnTo>
                    <a:pt x="316" y="1700"/>
                  </a:lnTo>
                  <a:lnTo>
                    <a:pt x="309" y="1583"/>
                  </a:lnTo>
                  <a:lnTo>
                    <a:pt x="310" y="1462"/>
                  </a:lnTo>
                  <a:lnTo>
                    <a:pt x="322" y="1341"/>
                  </a:lnTo>
                  <a:lnTo>
                    <a:pt x="345" y="1219"/>
                  </a:lnTo>
                  <a:lnTo>
                    <a:pt x="363" y="1159"/>
                  </a:lnTo>
                  <a:lnTo>
                    <a:pt x="378" y="1110"/>
                  </a:lnTo>
                  <a:lnTo>
                    <a:pt x="416" y="1026"/>
                  </a:lnTo>
                  <a:lnTo>
                    <a:pt x="461" y="956"/>
                  </a:lnTo>
                  <a:lnTo>
                    <a:pt x="513" y="900"/>
                  </a:lnTo>
                  <a:lnTo>
                    <a:pt x="569" y="855"/>
                  </a:lnTo>
                  <a:lnTo>
                    <a:pt x="627" y="820"/>
                  </a:lnTo>
                  <a:lnTo>
                    <a:pt x="687" y="796"/>
                  </a:lnTo>
                  <a:lnTo>
                    <a:pt x="748" y="778"/>
                  </a:lnTo>
                  <a:lnTo>
                    <a:pt x="837" y="764"/>
                  </a:lnTo>
                  <a:lnTo>
                    <a:pt x="942" y="764"/>
                  </a:lnTo>
                  <a:lnTo>
                    <a:pt x="1057" y="780"/>
                  </a:lnTo>
                  <a:lnTo>
                    <a:pt x="1075" y="785"/>
                  </a:lnTo>
                  <a:lnTo>
                    <a:pt x="1092" y="780"/>
                  </a:lnTo>
                  <a:lnTo>
                    <a:pt x="1207" y="764"/>
                  </a:lnTo>
                  <a:lnTo>
                    <a:pt x="1312" y="764"/>
                  </a:lnTo>
                  <a:lnTo>
                    <a:pt x="1402" y="778"/>
                  </a:lnTo>
                  <a:lnTo>
                    <a:pt x="1462" y="796"/>
                  </a:lnTo>
                  <a:lnTo>
                    <a:pt x="1522" y="820"/>
                  </a:lnTo>
                  <a:lnTo>
                    <a:pt x="1581" y="855"/>
                  </a:lnTo>
                  <a:lnTo>
                    <a:pt x="1636" y="900"/>
                  </a:lnTo>
                  <a:lnTo>
                    <a:pt x="1688" y="956"/>
                  </a:lnTo>
                  <a:lnTo>
                    <a:pt x="1733" y="1026"/>
                  </a:lnTo>
                  <a:lnTo>
                    <a:pt x="1772" y="1110"/>
                  </a:lnTo>
                  <a:lnTo>
                    <a:pt x="1787" y="1159"/>
                  </a:lnTo>
                  <a:lnTo>
                    <a:pt x="1804" y="1219"/>
                  </a:lnTo>
                  <a:lnTo>
                    <a:pt x="1828" y="1341"/>
                  </a:lnTo>
                  <a:lnTo>
                    <a:pt x="1839" y="1462"/>
                  </a:lnTo>
                  <a:lnTo>
                    <a:pt x="1840" y="1583"/>
                  </a:lnTo>
                  <a:lnTo>
                    <a:pt x="1833" y="1700"/>
                  </a:lnTo>
                  <a:lnTo>
                    <a:pt x="1819" y="1814"/>
                  </a:lnTo>
                  <a:lnTo>
                    <a:pt x="1799" y="1923"/>
                  </a:lnTo>
                  <a:lnTo>
                    <a:pt x="1774" y="2026"/>
                  </a:lnTo>
                  <a:lnTo>
                    <a:pt x="1731" y="2168"/>
                  </a:lnTo>
                  <a:lnTo>
                    <a:pt x="1672" y="2325"/>
                  </a:lnTo>
                  <a:lnTo>
                    <a:pt x="1600" y="2483"/>
                  </a:lnTo>
                  <a:lnTo>
                    <a:pt x="1587" y="2505"/>
                  </a:lnTo>
                  <a:lnTo>
                    <a:pt x="1634" y="2484"/>
                  </a:lnTo>
                  <a:lnTo>
                    <a:pt x="1731" y="2423"/>
                  </a:lnTo>
                  <a:lnTo>
                    <a:pt x="1827" y="2338"/>
                  </a:lnTo>
                  <a:lnTo>
                    <a:pt x="1896" y="2258"/>
                  </a:lnTo>
                  <a:lnTo>
                    <a:pt x="1941" y="2198"/>
                  </a:lnTo>
                  <a:lnTo>
                    <a:pt x="1981" y="2131"/>
                  </a:lnTo>
                  <a:lnTo>
                    <a:pt x="2019" y="2058"/>
                  </a:lnTo>
                  <a:lnTo>
                    <a:pt x="2053" y="1979"/>
                  </a:lnTo>
                  <a:lnTo>
                    <a:pt x="2084" y="1895"/>
                  </a:lnTo>
                  <a:lnTo>
                    <a:pt x="2108" y="1805"/>
                  </a:lnTo>
                  <a:lnTo>
                    <a:pt x="2129" y="1708"/>
                  </a:lnTo>
                  <a:lnTo>
                    <a:pt x="2142" y="1606"/>
                  </a:lnTo>
                  <a:lnTo>
                    <a:pt x="2149" y="1497"/>
                  </a:lnTo>
                  <a:lnTo>
                    <a:pt x="2149" y="1440"/>
                  </a:lnTo>
                  <a:lnTo>
                    <a:pt x="2149" y="1323"/>
                  </a:lnTo>
                  <a:lnTo>
                    <a:pt x="2138" y="1141"/>
                  </a:lnTo>
                  <a:lnTo>
                    <a:pt x="2124" y="1019"/>
                  </a:lnTo>
                  <a:lnTo>
                    <a:pt x="2104" y="896"/>
                  </a:lnTo>
                  <a:lnTo>
                    <a:pt x="2077" y="775"/>
                  </a:lnTo>
                  <a:lnTo>
                    <a:pt x="2041" y="658"/>
                  </a:lnTo>
                  <a:lnTo>
                    <a:pt x="1995" y="545"/>
                  </a:lnTo>
                  <a:lnTo>
                    <a:pt x="1938" y="438"/>
                  </a:lnTo>
                  <a:lnTo>
                    <a:pt x="1871" y="340"/>
                  </a:lnTo>
                  <a:lnTo>
                    <a:pt x="1790" y="251"/>
                  </a:lnTo>
                  <a:lnTo>
                    <a:pt x="1696" y="173"/>
                  </a:lnTo>
                  <a:lnTo>
                    <a:pt x="1587" y="108"/>
                  </a:lnTo>
                  <a:lnTo>
                    <a:pt x="1463" y="56"/>
                  </a:lnTo>
                  <a:lnTo>
                    <a:pt x="1321" y="20"/>
                  </a:lnTo>
                  <a:lnTo>
                    <a:pt x="1162" y="1"/>
                  </a:lnTo>
                  <a:lnTo>
                    <a:pt x="1075"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0" name="Freeform 56">
              <a:extLst>
                <a:ext uri="{FF2B5EF4-FFF2-40B4-BE49-F238E27FC236}">
                  <a16:creationId xmlns:a16="http://schemas.microsoft.com/office/drawing/2014/main" id="{FB9702DE-3361-473F-88A1-08B46870CB08}"/>
                </a:ext>
              </a:extLst>
            </p:cNvPr>
            <p:cNvSpPr>
              <a:spLocks/>
            </p:cNvSpPr>
            <p:nvPr/>
          </p:nvSpPr>
          <p:spPr bwMode="auto">
            <a:xfrm>
              <a:off x="3830" y="3051"/>
              <a:ext cx="459" cy="339"/>
            </a:xfrm>
            <a:custGeom>
              <a:avLst/>
              <a:gdLst>
                <a:gd name="T0" fmla="*/ 1191 w 1834"/>
                <a:gd name="T1" fmla="*/ 490 h 1355"/>
                <a:gd name="T2" fmla="*/ 1180 w 1834"/>
                <a:gd name="T3" fmla="*/ 496 h 1355"/>
                <a:gd name="T4" fmla="*/ 1065 w 1834"/>
                <a:gd name="T5" fmla="*/ 544 h 1355"/>
                <a:gd name="T6" fmla="*/ 924 w 1834"/>
                <a:gd name="T7" fmla="*/ 591 h 1355"/>
                <a:gd name="T8" fmla="*/ 816 w 1834"/>
                <a:gd name="T9" fmla="*/ 616 h 1355"/>
                <a:gd name="T10" fmla="*/ 700 w 1834"/>
                <a:gd name="T11" fmla="*/ 634 h 1355"/>
                <a:gd name="T12" fmla="*/ 580 w 1834"/>
                <a:gd name="T13" fmla="*/ 638 h 1355"/>
                <a:gd name="T14" fmla="*/ 521 w 1834"/>
                <a:gd name="T15" fmla="*/ 633 h 1355"/>
                <a:gd name="T16" fmla="*/ 492 w 1834"/>
                <a:gd name="T17" fmla="*/ 630 h 1355"/>
                <a:gd name="T18" fmla="*/ 437 w 1834"/>
                <a:gd name="T19" fmla="*/ 631 h 1355"/>
                <a:gd name="T20" fmla="*/ 388 w 1834"/>
                <a:gd name="T21" fmla="*/ 641 h 1355"/>
                <a:gd name="T22" fmla="*/ 341 w 1834"/>
                <a:gd name="T23" fmla="*/ 656 h 1355"/>
                <a:gd name="T24" fmla="*/ 301 w 1834"/>
                <a:gd name="T25" fmla="*/ 678 h 1355"/>
                <a:gd name="T26" fmla="*/ 263 w 1834"/>
                <a:gd name="T27" fmla="*/ 705 h 1355"/>
                <a:gd name="T28" fmla="*/ 230 w 1834"/>
                <a:gd name="T29" fmla="*/ 737 h 1355"/>
                <a:gd name="T30" fmla="*/ 200 w 1834"/>
                <a:gd name="T31" fmla="*/ 773 h 1355"/>
                <a:gd name="T32" fmla="*/ 164 w 1834"/>
                <a:gd name="T33" fmla="*/ 832 h 1355"/>
                <a:gd name="T34" fmla="*/ 129 w 1834"/>
                <a:gd name="T35" fmla="*/ 919 h 1355"/>
                <a:gd name="T36" fmla="*/ 109 w 1834"/>
                <a:gd name="T37" fmla="*/ 1009 h 1355"/>
                <a:gd name="T38" fmla="*/ 103 w 1834"/>
                <a:gd name="T39" fmla="*/ 1098 h 1355"/>
                <a:gd name="T40" fmla="*/ 105 w 1834"/>
                <a:gd name="T41" fmla="*/ 1140 h 1355"/>
                <a:gd name="T42" fmla="*/ 0 w 1834"/>
                <a:gd name="T43" fmla="*/ 658 h 1355"/>
                <a:gd name="T44" fmla="*/ 190 w 1834"/>
                <a:gd name="T45" fmla="*/ 278 h 1355"/>
                <a:gd name="T46" fmla="*/ 731 w 1834"/>
                <a:gd name="T47" fmla="*/ 0 h 1355"/>
                <a:gd name="T48" fmla="*/ 1242 w 1834"/>
                <a:gd name="T49" fmla="*/ 24 h 1355"/>
                <a:gd name="T50" fmla="*/ 1484 w 1834"/>
                <a:gd name="T51" fmla="*/ 234 h 1355"/>
                <a:gd name="T52" fmla="*/ 1689 w 1834"/>
                <a:gd name="T53" fmla="*/ 490 h 1355"/>
                <a:gd name="T54" fmla="*/ 1834 w 1834"/>
                <a:gd name="T55" fmla="*/ 658 h 1355"/>
                <a:gd name="T56" fmla="*/ 1764 w 1834"/>
                <a:gd name="T57" fmla="*/ 1177 h 1355"/>
                <a:gd name="T58" fmla="*/ 1617 w 1834"/>
                <a:gd name="T59" fmla="*/ 1355 h 1355"/>
                <a:gd name="T60" fmla="*/ 1621 w 1834"/>
                <a:gd name="T61" fmla="*/ 1334 h 1355"/>
                <a:gd name="T62" fmla="*/ 1631 w 1834"/>
                <a:gd name="T63" fmla="*/ 1196 h 1355"/>
                <a:gd name="T64" fmla="*/ 1626 w 1834"/>
                <a:gd name="T65" fmla="*/ 1068 h 1355"/>
                <a:gd name="T66" fmla="*/ 1606 w 1834"/>
                <a:gd name="T67" fmla="*/ 961 h 1355"/>
                <a:gd name="T68" fmla="*/ 1586 w 1834"/>
                <a:gd name="T69" fmla="*/ 888 h 1355"/>
                <a:gd name="T70" fmla="*/ 1557 w 1834"/>
                <a:gd name="T71" fmla="*/ 815 h 1355"/>
                <a:gd name="T72" fmla="*/ 1517 w 1834"/>
                <a:gd name="T73" fmla="*/ 743 h 1355"/>
                <a:gd name="T74" fmla="*/ 1468 w 1834"/>
                <a:gd name="T75" fmla="*/ 676 h 1355"/>
                <a:gd name="T76" fmla="*/ 1406 w 1834"/>
                <a:gd name="T77" fmla="*/ 613 h 1355"/>
                <a:gd name="T78" fmla="*/ 1332 w 1834"/>
                <a:gd name="T79" fmla="*/ 557 h 1355"/>
                <a:gd name="T80" fmla="*/ 1243 w 1834"/>
                <a:gd name="T81" fmla="*/ 510 h 1355"/>
                <a:gd name="T82" fmla="*/ 1191 w 1834"/>
                <a:gd name="T83" fmla="*/ 490 h 1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34" h="1355">
                  <a:moveTo>
                    <a:pt x="1191" y="490"/>
                  </a:moveTo>
                  <a:lnTo>
                    <a:pt x="1180" y="496"/>
                  </a:lnTo>
                  <a:lnTo>
                    <a:pt x="1065" y="544"/>
                  </a:lnTo>
                  <a:lnTo>
                    <a:pt x="924" y="591"/>
                  </a:lnTo>
                  <a:lnTo>
                    <a:pt x="816" y="616"/>
                  </a:lnTo>
                  <a:lnTo>
                    <a:pt x="700" y="634"/>
                  </a:lnTo>
                  <a:lnTo>
                    <a:pt x="580" y="638"/>
                  </a:lnTo>
                  <a:lnTo>
                    <a:pt x="521" y="633"/>
                  </a:lnTo>
                  <a:lnTo>
                    <a:pt x="492" y="630"/>
                  </a:lnTo>
                  <a:lnTo>
                    <a:pt x="437" y="631"/>
                  </a:lnTo>
                  <a:lnTo>
                    <a:pt x="388" y="641"/>
                  </a:lnTo>
                  <a:lnTo>
                    <a:pt x="341" y="656"/>
                  </a:lnTo>
                  <a:lnTo>
                    <a:pt x="301" y="678"/>
                  </a:lnTo>
                  <a:lnTo>
                    <a:pt x="263" y="705"/>
                  </a:lnTo>
                  <a:lnTo>
                    <a:pt x="230" y="737"/>
                  </a:lnTo>
                  <a:lnTo>
                    <a:pt x="200" y="773"/>
                  </a:lnTo>
                  <a:lnTo>
                    <a:pt x="164" y="832"/>
                  </a:lnTo>
                  <a:lnTo>
                    <a:pt x="129" y="919"/>
                  </a:lnTo>
                  <a:lnTo>
                    <a:pt x="109" y="1009"/>
                  </a:lnTo>
                  <a:lnTo>
                    <a:pt x="103" y="1098"/>
                  </a:lnTo>
                  <a:lnTo>
                    <a:pt x="105" y="1140"/>
                  </a:lnTo>
                  <a:lnTo>
                    <a:pt x="0" y="658"/>
                  </a:lnTo>
                  <a:lnTo>
                    <a:pt x="190" y="278"/>
                  </a:lnTo>
                  <a:lnTo>
                    <a:pt x="731" y="0"/>
                  </a:lnTo>
                  <a:lnTo>
                    <a:pt x="1242" y="24"/>
                  </a:lnTo>
                  <a:lnTo>
                    <a:pt x="1484" y="234"/>
                  </a:lnTo>
                  <a:lnTo>
                    <a:pt x="1689" y="490"/>
                  </a:lnTo>
                  <a:lnTo>
                    <a:pt x="1834" y="658"/>
                  </a:lnTo>
                  <a:lnTo>
                    <a:pt x="1764" y="1177"/>
                  </a:lnTo>
                  <a:lnTo>
                    <a:pt x="1617" y="1355"/>
                  </a:lnTo>
                  <a:lnTo>
                    <a:pt x="1621" y="1334"/>
                  </a:lnTo>
                  <a:lnTo>
                    <a:pt x="1631" y="1196"/>
                  </a:lnTo>
                  <a:lnTo>
                    <a:pt x="1626" y="1068"/>
                  </a:lnTo>
                  <a:lnTo>
                    <a:pt x="1606" y="961"/>
                  </a:lnTo>
                  <a:lnTo>
                    <a:pt x="1586" y="888"/>
                  </a:lnTo>
                  <a:lnTo>
                    <a:pt x="1557" y="815"/>
                  </a:lnTo>
                  <a:lnTo>
                    <a:pt x="1517" y="743"/>
                  </a:lnTo>
                  <a:lnTo>
                    <a:pt x="1468" y="676"/>
                  </a:lnTo>
                  <a:lnTo>
                    <a:pt x="1406" y="613"/>
                  </a:lnTo>
                  <a:lnTo>
                    <a:pt x="1332" y="557"/>
                  </a:lnTo>
                  <a:lnTo>
                    <a:pt x="1243" y="510"/>
                  </a:lnTo>
                  <a:lnTo>
                    <a:pt x="1191" y="49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101" name="TextBox 100">
            <a:extLst>
              <a:ext uri="{FF2B5EF4-FFF2-40B4-BE49-F238E27FC236}">
                <a16:creationId xmlns:a16="http://schemas.microsoft.com/office/drawing/2014/main" id="{6EB03982-8A26-41B6-AA9F-A549F667823D}"/>
              </a:ext>
            </a:extLst>
          </p:cNvPr>
          <p:cNvSpPr txBox="1"/>
          <p:nvPr/>
        </p:nvSpPr>
        <p:spPr>
          <a:xfrm>
            <a:off x="3358509" y="2917711"/>
            <a:ext cx="1784991" cy="400110"/>
          </a:xfrm>
          <a:prstGeom prst="rect">
            <a:avLst/>
          </a:prstGeom>
          <a:noFill/>
        </p:spPr>
        <p:txBody>
          <a:bodyPr wrap="square">
            <a:spAutoFit/>
          </a:bodyPr>
          <a:lstStyle/>
          <a:p>
            <a:r>
              <a:rPr lang="ko-KR" altLang="en-US" sz="2000" b="1" dirty="0">
                <a:solidFill>
                  <a:srgbClr val="404040"/>
                </a:solidFill>
                <a:latin typeface="하나 CM" panose="02020603020101020101" pitchFamily="18" charset="-127"/>
                <a:ea typeface="하나 CM" panose="02020603020101020101" pitchFamily="18" charset="-127"/>
              </a:rPr>
              <a:t>상담기록 통합</a:t>
            </a:r>
            <a:r>
              <a:rPr lang="en-US" altLang="ko-KR" sz="2000" b="1" dirty="0">
                <a:solidFill>
                  <a:srgbClr val="404040"/>
                </a:solidFill>
                <a:latin typeface="하나 CM" panose="02020603020101020101" pitchFamily="18" charset="-127"/>
                <a:ea typeface="하나 CM" panose="02020603020101020101" pitchFamily="18" charset="-127"/>
              </a:rPr>
              <a:t>?</a:t>
            </a:r>
            <a:endParaRPr lang="ko-KR" altLang="en-US" sz="2000" dirty="0">
              <a:solidFill>
                <a:srgbClr val="404040"/>
              </a:solidFill>
            </a:endParaRPr>
          </a:p>
        </p:txBody>
      </p:sp>
      <p:grpSp>
        <p:nvGrpSpPr>
          <p:cNvPr id="102" name="Group 4">
            <a:extLst>
              <a:ext uri="{FF2B5EF4-FFF2-40B4-BE49-F238E27FC236}">
                <a16:creationId xmlns:a16="http://schemas.microsoft.com/office/drawing/2014/main" id="{8E5D146F-5920-4B95-94BE-339A70C25D37}"/>
              </a:ext>
            </a:extLst>
          </p:cNvPr>
          <p:cNvGrpSpPr>
            <a:grpSpLocks noChangeAspect="1"/>
          </p:cNvGrpSpPr>
          <p:nvPr/>
        </p:nvGrpSpPr>
        <p:grpSpPr bwMode="auto">
          <a:xfrm>
            <a:off x="8463896" y="3962896"/>
            <a:ext cx="827422" cy="1150003"/>
            <a:chOff x="2371" y="2919"/>
            <a:chExt cx="513" cy="713"/>
          </a:xfrm>
          <a:effectLst>
            <a:outerShdw blurRad="50800" dist="38100" dir="2700000" algn="tl" rotWithShape="0">
              <a:prstClr val="black">
                <a:alpha val="40000"/>
              </a:prstClr>
            </a:outerShdw>
          </a:effectLst>
        </p:grpSpPr>
        <p:sp>
          <p:nvSpPr>
            <p:cNvPr id="103" name="Rectangle 5">
              <a:extLst>
                <a:ext uri="{FF2B5EF4-FFF2-40B4-BE49-F238E27FC236}">
                  <a16:creationId xmlns:a16="http://schemas.microsoft.com/office/drawing/2014/main" id="{D455A081-0C4E-4AD2-91DF-7192B2387412}"/>
                </a:ext>
              </a:extLst>
            </p:cNvPr>
            <p:cNvSpPr>
              <a:spLocks noChangeArrowheads="1"/>
            </p:cNvSpPr>
            <p:nvPr/>
          </p:nvSpPr>
          <p:spPr bwMode="auto">
            <a:xfrm>
              <a:off x="2575" y="3451"/>
              <a:ext cx="105" cy="118"/>
            </a:xfrm>
            <a:prstGeom prst="rect">
              <a:avLst/>
            </a:prstGeom>
            <a:solidFill>
              <a:srgbClr val="FDCC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4" name="Freeform 6">
              <a:extLst>
                <a:ext uri="{FF2B5EF4-FFF2-40B4-BE49-F238E27FC236}">
                  <a16:creationId xmlns:a16="http://schemas.microsoft.com/office/drawing/2014/main" id="{EFC34CBE-C732-4C1D-9A11-6898E77D9B23}"/>
                </a:ext>
              </a:extLst>
            </p:cNvPr>
            <p:cNvSpPr>
              <a:spLocks/>
            </p:cNvSpPr>
            <p:nvPr/>
          </p:nvSpPr>
          <p:spPr bwMode="auto">
            <a:xfrm>
              <a:off x="2575" y="3451"/>
              <a:ext cx="105" cy="37"/>
            </a:xfrm>
            <a:custGeom>
              <a:avLst/>
              <a:gdLst>
                <a:gd name="T0" fmla="*/ 0 w 423"/>
                <a:gd name="T1" fmla="*/ 56 h 147"/>
                <a:gd name="T2" fmla="*/ 7 w 423"/>
                <a:gd name="T3" fmla="*/ 59 h 147"/>
                <a:gd name="T4" fmla="*/ 68 w 423"/>
                <a:gd name="T5" fmla="*/ 89 h 147"/>
                <a:gd name="T6" fmla="*/ 149 w 423"/>
                <a:gd name="T7" fmla="*/ 118 h 147"/>
                <a:gd name="T8" fmla="*/ 216 w 423"/>
                <a:gd name="T9" fmla="*/ 134 h 147"/>
                <a:gd name="T10" fmla="*/ 293 w 423"/>
                <a:gd name="T11" fmla="*/ 144 h 147"/>
                <a:gd name="T12" fmla="*/ 377 w 423"/>
                <a:gd name="T13" fmla="*/ 147 h 147"/>
                <a:gd name="T14" fmla="*/ 423 w 423"/>
                <a:gd name="T15" fmla="*/ 142 h 147"/>
                <a:gd name="T16" fmla="*/ 423 w 423"/>
                <a:gd name="T17" fmla="*/ 0 h 147"/>
                <a:gd name="T18" fmla="*/ 0 w 423"/>
                <a:gd name="T19" fmla="*/ 0 h 147"/>
                <a:gd name="T20" fmla="*/ 0 w 423"/>
                <a:gd name="T21"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3" h="147">
                  <a:moveTo>
                    <a:pt x="0" y="56"/>
                  </a:moveTo>
                  <a:lnTo>
                    <a:pt x="7" y="59"/>
                  </a:lnTo>
                  <a:lnTo>
                    <a:pt x="68" y="89"/>
                  </a:lnTo>
                  <a:lnTo>
                    <a:pt x="149" y="118"/>
                  </a:lnTo>
                  <a:lnTo>
                    <a:pt x="216" y="134"/>
                  </a:lnTo>
                  <a:lnTo>
                    <a:pt x="293" y="144"/>
                  </a:lnTo>
                  <a:lnTo>
                    <a:pt x="377" y="147"/>
                  </a:lnTo>
                  <a:lnTo>
                    <a:pt x="423" y="142"/>
                  </a:lnTo>
                  <a:lnTo>
                    <a:pt x="423" y="0"/>
                  </a:lnTo>
                  <a:lnTo>
                    <a:pt x="0" y="0"/>
                  </a:lnTo>
                  <a:lnTo>
                    <a:pt x="0" y="56"/>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5" name="Freeform 7">
              <a:extLst>
                <a:ext uri="{FF2B5EF4-FFF2-40B4-BE49-F238E27FC236}">
                  <a16:creationId xmlns:a16="http://schemas.microsoft.com/office/drawing/2014/main" id="{3E9EBA94-A570-4BC5-80B2-4D774608D292}"/>
                </a:ext>
              </a:extLst>
            </p:cNvPr>
            <p:cNvSpPr>
              <a:spLocks/>
            </p:cNvSpPr>
            <p:nvPr/>
          </p:nvSpPr>
          <p:spPr bwMode="auto">
            <a:xfrm>
              <a:off x="2371" y="3209"/>
              <a:ext cx="103" cy="118"/>
            </a:xfrm>
            <a:custGeom>
              <a:avLst/>
              <a:gdLst>
                <a:gd name="T0" fmla="*/ 412 w 412"/>
                <a:gd name="T1" fmla="*/ 234 h 469"/>
                <a:gd name="T2" fmla="*/ 412 w 412"/>
                <a:gd name="T3" fmla="*/ 259 h 469"/>
                <a:gd name="T4" fmla="*/ 403 w 412"/>
                <a:gd name="T5" fmla="*/ 304 h 469"/>
                <a:gd name="T6" fmla="*/ 388 w 412"/>
                <a:gd name="T7" fmla="*/ 346 h 469"/>
                <a:gd name="T8" fmla="*/ 365 w 412"/>
                <a:gd name="T9" fmla="*/ 384 h 469"/>
                <a:gd name="T10" fmla="*/ 337 w 412"/>
                <a:gd name="T11" fmla="*/ 416 h 469"/>
                <a:gd name="T12" fmla="*/ 305 w 412"/>
                <a:gd name="T13" fmla="*/ 441 h 469"/>
                <a:gd name="T14" fmla="*/ 267 w 412"/>
                <a:gd name="T15" fmla="*/ 460 h 469"/>
                <a:gd name="T16" fmla="*/ 227 w 412"/>
                <a:gd name="T17" fmla="*/ 469 h 469"/>
                <a:gd name="T18" fmla="*/ 206 w 412"/>
                <a:gd name="T19" fmla="*/ 469 h 469"/>
                <a:gd name="T20" fmla="*/ 185 w 412"/>
                <a:gd name="T21" fmla="*/ 469 h 469"/>
                <a:gd name="T22" fmla="*/ 144 w 412"/>
                <a:gd name="T23" fmla="*/ 460 h 469"/>
                <a:gd name="T24" fmla="*/ 108 w 412"/>
                <a:gd name="T25" fmla="*/ 441 h 469"/>
                <a:gd name="T26" fmla="*/ 74 w 412"/>
                <a:gd name="T27" fmla="*/ 416 h 469"/>
                <a:gd name="T28" fmla="*/ 46 w 412"/>
                <a:gd name="T29" fmla="*/ 384 h 469"/>
                <a:gd name="T30" fmla="*/ 25 w 412"/>
                <a:gd name="T31" fmla="*/ 346 h 469"/>
                <a:gd name="T32" fmla="*/ 9 w 412"/>
                <a:gd name="T33" fmla="*/ 304 h 469"/>
                <a:gd name="T34" fmla="*/ 1 w 412"/>
                <a:gd name="T35" fmla="*/ 259 h 469"/>
                <a:gd name="T36" fmla="*/ 0 w 412"/>
                <a:gd name="T37" fmla="*/ 234 h 469"/>
                <a:gd name="T38" fmla="*/ 1 w 412"/>
                <a:gd name="T39" fmla="*/ 211 h 469"/>
                <a:gd name="T40" fmla="*/ 9 w 412"/>
                <a:gd name="T41" fmla="*/ 164 h 469"/>
                <a:gd name="T42" fmla="*/ 25 w 412"/>
                <a:gd name="T43" fmla="*/ 122 h 469"/>
                <a:gd name="T44" fmla="*/ 46 w 412"/>
                <a:gd name="T45" fmla="*/ 85 h 469"/>
                <a:gd name="T46" fmla="*/ 74 w 412"/>
                <a:gd name="T47" fmla="*/ 53 h 469"/>
                <a:gd name="T48" fmla="*/ 108 w 412"/>
                <a:gd name="T49" fmla="*/ 28 h 469"/>
                <a:gd name="T50" fmla="*/ 144 w 412"/>
                <a:gd name="T51" fmla="*/ 9 h 469"/>
                <a:gd name="T52" fmla="*/ 185 w 412"/>
                <a:gd name="T53" fmla="*/ 1 h 469"/>
                <a:gd name="T54" fmla="*/ 206 w 412"/>
                <a:gd name="T55" fmla="*/ 0 h 469"/>
                <a:gd name="T56" fmla="*/ 227 w 412"/>
                <a:gd name="T57" fmla="*/ 1 h 469"/>
                <a:gd name="T58" fmla="*/ 267 w 412"/>
                <a:gd name="T59" fmla="*/ 9 h 469"/>
                <a:gd name="T60" fmla="*/ 305 w 412"/>
                <a:gd name="T61" fmla="*/ 28 h 469"/>
                <a:gd name="T62" fmla="*/ 337 w 412"/>
                <a:gd name="T63" fmla="*/ 53 h 469"/>
                <a:gd name="T64" fmla="*/ 365 w 412"/>
                <a:gd name="T65" fmla="*/ 85 h 469"/>
                <a:gd name="T66" fmla="*/ 388 w 412"/>
                <a:gd name="T67" fmla="*/ 122 h 469"/>
                <a:gd name="T68" fmla="*/ 403 w 412"/>
                <a:gd name="T69" fmla="*/ 164 h 469"/>
                <a:gd name="T70" fmla="*/ 412 w 412"/>
                <a:gd name="T71" fmla="*/ 211 h 469"/>
                <a:gd name="T72" fmla="*/ 412 w 412"/>
                <a:gd name="T73" fmla="*/ 234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2" h="469">
                  <a:moveTo>
                    <a:pt x="412" y="234"/>
                  </a:moveTo>
                  <a:lnTo>
                    <a:pt x="412" y="259"/>
                  </a:lnTo>
                  <a:lnTo>
                    <a:pt x="403" y="304"/>
                  </a:lnTo>
                  <a:lnTo>
                    <a:pt x="388" y="346"/>
                  </a:lnTo>
                  <a:lnTo>
                    <a:pt x="365" y="384"/>
                  </a:lnTo>
                  <a:lnTo>
                    <a:pt x="337" y="416"/>
                  </a:lnTo>
                  <a:lnTo>
                    <a:pt x="305" y="441"/>
                  </a:lnTo>
                  <a:lnTo>
                    <a:pt x="267" y="460"/>
                  </a:lnTo>
                  <a:lnTo>
                    <a:pt x="227" y="469"/>
                  </a:lnTo>
                  <a:lnTo>
                    <a:pt x="206" y="469"/>
                  </a:lnTo>
                  <a:lnTo>
                    <a:pt x="185" y="469"/>
                  </a:lnTo>
                  <a:lnTo>
                    <a:pt x="144" y="460"/>
                  </a:lnTo>
                  <a:lnTo>
                    <a:pt x="108" y="441"/>
                  </a:lnTo>
                  <a:lnTo>
                    <a:pt x="74" y="416"/>
                  </a:lnTo>
                  <a:lnTo>
                    <a:pt x="46" y="384"/>
                  </a:lnTo>
                  <a:lnTo>
                    <a:pt x="25" y="346"/>
                  </a:lnTo>
                  <a:lnTo>
                    <a:pt x="9" y="304"/>
                  </a:lnTo>
                  <a:lnTo>
                    <a:pt x="1" y="259"/>
                  </a:lnTo>
                  <a:lnTo>
                    <a:pt x="0" y="234"/>
                  </a:lnTo>
                  <a:lnTo>
                    <a:pt x="1" y="211"/>
                  </a:lnTo>
                  <a:lnTo>
                    <a:pt x="9" y="164"/>
                  </a:lnTo>
                  <a:lnTo>
                    <a:pt x="25" y="122"/>
                  </a:lnTo>
                  <a:lnTo>
                    <a:pt x="46" y="85"/>
                  </a:lnTo>
                  <a:lnTo>
                    <a:pt x="74" y="53"/>
                  </a:lnTo>
                  <a:lnTo>
                    <a:pt x="108" y="28"/>
                  </a:lnTo>
                  <a:lnTo>
                    <a:pt x="144" y="9"/>
                  </a:lnTo>
                  <a:lnTo>
                    <a:pt x="185" y="1"/>
                  </a:lnTo>
                  <a:lnTo>
                    <a:pt x="206" y="0"/>
                  </a:lnTo>
                  <a:lnTo>
                    <a:pt x="227" y="1"/>
                  </a:lnTo>
                  <a:lnTo>
                    <a:pt x="267" y="9"/>
                  </a:lnTo>
                  <a:lnTo>
                    <a:pt x="305" y="28"/>
                  </a:lnTo>
                  <a:lnTo>
                    <a:pt x="337" y="53"/>
                  </a:lnTo>
                  <a:lnTo>
                    <a:pt x="365" y="85"/>
                  </a:lnTo>
                  <a:lnTo>
                    <a:pt x="388" y="122"/>
                  </a:lnTo>
                  <a:lnTo>
                    <a:pt x="403" y="164"/>
                  </a:lnTo>
                  <a:lnTo>
                    <a:pt x="412" y="211"/>
                  </a:lnTo>
                  <a:lnTo>
                    <a:pt x="412" y="234"/>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6" name="Freeform 8">
              <a:extLst>
                <a:ext uri="{FF2B5EF4-FFF2-40B4-BE49-F238E27FC236}">
                  <a16:creationId xmlns:a16="http://schemas.microsoft.com/office/drawing/2014/main" id="{D30F36A4-22DC-49C4-80EA-2824ED549A40}"/>
                </a:ext>
              </a:extLst>
            </p:cNvPr>
            <p:cNvSpPr>
              <a:spLocks/>
            </p:cNvSpPr>
            <p:nvPr/>
          </p:nvSpPr>
          <p:spPr bwMode="auto">
            <a:xfrm>
              <a:off x="2781" y="3209"/>
              <a:ext cx="103" cy="118"/>
            </a:xfrm>
            <a:custGeom>
              <a:avLst/>
              <a:gdLst>
                <a:gd name="T0" fmla="*/ 412 w 412"/>
                <a:gd name="T1" fmla="*/ 234 h 469"/>
                <a:gd name="T2" fmla="*/ 411 w 412"/>
                <a:gd name="T3" fmla="*/ 259 h 469"/>
                <a:gd name="T4" fmla="*/ 402 w 412"/>
                <a:gd name="T5" fmla="*/ 304 h 469"/>
                <a:gd name="T6" fmla="*/ 387 w 412"/>
                <a:gd name="T7" fmla="*/ 346 h 469"/>
                <a:gd name="T8" fmla="*/ 365 w 412"/>
                <a:gd name="T9" fmla="*/ 384 h 469"/>
                <a:gd name="T10" fmla="*/ 337 w 412"/>
                <a:gd name="T11" fmla="*/ 416 h 469"/>
                <a:gd name="T12" fmla="*/ 304 w 412"/>
                <a:gd name="T13" fmla="*/ 441 h 469"/>
                <a:gd name="T14" fmla="*/ 267 w 412"/>
                <a:gd name="T15" fmla="*/ 460 h 469"/>
                <a:gd name="T16" fmla="*/ 227 w 412"/>
                <a:gd name="T17" fmla="*/ 469 h 469"/>
                <a:gd name="T18" fmla="*/ 205 w 412"/>
                <a:gd name="T19" fmla="*/ 469 h 469"/>
                <a:gd name="T20" fmla="*/ 185 w 412"/>
                <a:gd name="T21" fmla="*/ 469 h 469"/>
                <a:gd name="T22" fmla="*/ 144 w 412"/>
                <a:gd name="T23" fmla="*/ 460 h 469"/>
                <a:gd name="T24" fmla="*/ 107 w 412"/>
                <a:gd name="T25" fmla="*/ 441 h 469"/>
                <a:gd name="T26" fmla="*/ 75 w 412"/>
                <a:gd name="T27" fmla="*/ 416 h 469"/>
                <a:gd name="T28" fmla="*/ 47 w 412"/>
                <a:gd name="T29" fmla="*/ 384 h 469"/>
                <a:gd name="T30" fmla="*/ 24 w 412"/>
                <a:gd name="T31" fmla="*/ 346 h 469"/>
                <a:gd name="T32" fmla="*/ 9 w 412"/>
                <a:gd name="T33" fmla="*/ 304 h 469"/>
                <a:gd name="T34" fmla="*/ 1 w 412"/>
                <a:gd name="T35" fmla="*/ 259 h 469"/>
                <a:gd name="T36" fmla="*/ 0 w 412"/>
                <a:gd name="T37" fmla="*/ 234 h 469"/>
                <a:gd name="T38" fmla="*/ 1 w 412"/>
                <a:gd name="T39" fmla="*/ 211 h 469"/>
                <a:gd name="T40" fmla="*/ 9 w 412"/>
                <a:gd name="T41" fmla="*/ 164 h 469"/>
                <a:gd name="T42" fmla="*/ 24 w 412"/>
                <a:gd name="T43" fmla="*/ 122 h 469"/>
                <a:gd name="T44" fmla="*/ 47 w 412"/>
                <a:gd name="T45" fmla="*/ 85 h 469"/>
                <a:gd name="T46" fmla="*/ 75 w 412"/>
                <a:gd name="T47" fmla="*/ 53 h 469"/>
                <a:gd name="T48" fmla="*/ 107 w 412"/>
                <a:gd name="T49" fmla="*/ 28 h 469"/>
                <a:gd name="T50" fmla="*/ 144 w 412"/>
                <a:gd name="T51" fmla="*/ 9 h 469"/>
                <a:gd name="T52" fmla="*/ 185 w 412"/>
                <a:gd name="T53" fmla="*/ 1 h 469"/>
                <a:gd name="T54" fmla="*/ 205 w 412"/>
                <a:gd name="T55" fmla="*/ 0 h 469"/>
                <a:gd name="T56" fmla="*/ 227 w 412"/>
                <a:gd name="T57" fmla="*/ 1 h 469"/>
                <a:gd name="T58" fmla="*/ 267 w 412"/>
                <a:gd name="T59" fmla="*/ 9 h 469"/>
                <a:gd name="T60" fmla="*/ 304 w 412"/>
                <a:gd name="T61" fmla="*/ 28 h 469"/>
                <a:gd name="T62" fmla="*/ 337 w 412"/>
                <a:gd name="T63" fmla="*/ 53 h 469"/>
                <a:gd name="T64" fmla="*/ 365 w 412"/>
                <a:gd name="T65" fmla="*/ 85 h 469"/>
                <a:gd name="T66" fmla="*/ 387 w 412"/>
                <a:gd name="T67" fmla="*/ 122 h 469"/>
                <a:gd name="T68" fmla="*/ 402 w 412"/>
                <a:gd name="T69" fmla="*/ 164 h 469"/>
                <a:gd name="T70" fmla="*/ 411 w 412"/>
                <a:gd name="T71" fmla="*/ 211 h 469"/>
                <a:gd name="T72" fmla="*/ 412 w 412"/>
                <a:gd name="T73" fmla="*/ 234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2" h="469">
                  <a:moveTo>
                    <a:pt x="412" y="234"/>
                  </a:moveTo>
                  <a:lnTo>
                    <a:pt x="411" y="259"/>
                  </a:lnTo>
                  <a:lnTo>
                    <a:pt x="402" y="304"/>
                  </a:lnTo>
                  <a:lnTo>
                    <a:pt x="387" y="346"/>
                  </a:lnTo>
                  <a:lnTo>
                    <a:pt x="365" y="384"/>
                  </a:lnTo>
                  <a:lnTo>
                    <a:pt x="337" y="416"/>
                  </a:lnTo>
                  <a:lnTo>
                    <a:pt x="304" y="441"/>
                  </a:lnTo>
                  <a:lnTo>
                    <a:pt x="267" y="460"/>
                  </a:lnTo>
                  <a:lnTo>
                    <a:pt x="227" y="469"/>
                  </a:lnTo>
                  <a:lnTo>
                    <a:pt x="205" y="469"/>
                  </a:lnTo>
                  <a:lnTo>
                    <a:pt x="185" y="469"/>
                  </a:lnTo>
                  <a:lnTo>
                    <a:pt x="144" y="460"/>
                  </a:lnTo>
                  <a:lnTo>
                    <a:pt x="107" y="441"/>
                  </a:lnTo>
                  <a:lnTo>
                    <a:pt x="75" y="416"/>
                  </a:lnTo>
                  <a:lnTo>
                    <a:pt x="47" y="384"/>
                  </a:lnTo>
                  <a:lnTo>
                    <a:pt x="24" y="346"/>
                  </a:lnTo>
                  <a:lnTo>
                    <a:pt x="9" y="304"/>
                  </a:lnTo>
                  <a:lnTo>
                    <a:pt x="1" y="259"/>
                  </a:lnTo>
                  <a:lnTo>
                    <a:pt x="0" y="234"/>
                  </a:lnTo>
                  <a:lnTo>
                    <a:pt x="1" y="211"/>
                  </a:lnTo>
                  <a:lnTo>
                    <a:pt x="9" y="164"/>
                  </a:lnTo>
                  <a:lnTo>
                    <a:pt x="24" y="122"/>
                  </a:lnTo>
                  <a:lnTo>
                    <a:pt x="47" y="85"/>
                  </a:lnTo>
                  <a:lnTo>
                    <a:pt x="75" y="53"/>
                  </a:lnTo>
                  <a:lnTo>
                    <a:pt x="107" y="28"/>
                  </a:lnTo>
                  <a:lnTo>
                    <a:pt x="144" y="9"/>
                  </a:lnTo>
                  <a:lnTo>
                    <a:pt x="185" y="1"/>
                  </a:lnTo>
                  <a:lnTo>
                    <a:pt x="205" y="0"/>
                  </a:lnTo>
                  <a:lnTo>
                    <a:pt x="227" y="1"/>
                  </a:lnTo>
                  <a:lnTo>
                    <a:pt x="267" y="9"/>
                  </a:lnTo>
                  <a:lnTo>
                    <a:pt x="304" y="28"/>
                  </a:lnTo>
                  <a:lnTo>
                    <a:pt x="337" y="53"/>
                  </a:lnTo>
                  <a:lnTo>
                    <a:pt x="365" y="85"/>
                  </a:lnTo>
                  <a:lnTo>
                    <a:pt x="387" y="122"/>
                  </a:lnTo>
                  <a:lnTo>
                    <a:pt x="402" y="164"/>
                  </a:lnTo>
                  <a:lnTo>
                    <a:pt x="411" y="211"/>
                  </a:lnTo>
                  <a:lnTo>
                    <a:pt x="412" y="234"/>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7" name="Freeform 9">
              <a:extLst>
                <a:ext uri="{FF2B5EF4-FFF2-40B4-BE49-F238E27FC236}">
                  <a16:creationId xmlns:a16="http://schemas.microsoft.com/office/drawing/2014/main" id="{F9214F1D-9760-4A8A-8822-F28B43995A74}"/>
                </a:ext>
              </a:extLst>
            </p:cNvPr>
            <p:cNvSpPr>
              <a:spLocks/>
            </p:cNvSpPr>
            <p:nvPr/>
          </p:nvSpPr>
          <p:spPr bwMode="auto">
            <a:xfrm>
              <a:off x="2423" y="3006"/>
              <a:ext cx="409" cy="464"/>
            </a:xfrm>
            <a:custGeom>
              <a:avLst/>
              <a:gdLst>
                <a:gd name="T0" fmla="*/ 1637 w 1638"/>
                <a:gd name="T1" fmla="*/ 567 h 1857"/>
                <a:gd name="T2" fmla="*/ 1620 w 1638"/>
                <a:gd name="T3" fmla="*/ 445 h 1857"/>
                <a:gd name="T4" fmla="*/ 1577 w 1638"/>
                <a:gd name="T5" fmla="*/ 333 h 1857"/>
                <a:gd name="T6" fmla="*/ 1509 w 1638"/>
                <a:gd name="T7" fmla="*/ 234 h 1857"/>
                <a:gd name="T8" fmla="*/ 1415 w 1638"/>
                <a:gd name="T9" fmla="*/ 150 h 1857"/>
                <a:gd name="T10" fmla="*/ 1295 w 1638"/>
                <a:gd name="T11" fmla="*/ 83 h 1857"/>
                <a:gd name="T12" fmla="*/ 1146 w 1638"/>
                <a:gd name="T13" fmla="*/ 35 h 1857"/>
                <a:gd name="T14" fmla="*/ 970 w 1638"/>
                <a:gd name="T15" fmla="*/ 7 h 1857"/>
                <a:gd name="T16" fmla="*/ 819 w 1638"/>
                <a:gd name="T17" fmla="*/ 0 h 1857"/>
                <a:gd name="T18" fmla="*/ 668 w 1638"/>
                <a:gd name="T19" fmla="*/ 7 h 1857"/>
                <a:gd name="T20" fmla="*/ 491 w 1638"/>
                <a:gd name="T21" fmla="*/ 35 h 1857"/>
                <a:gd name="T22" fmla="*/ 343 w 1638"/>
                <a:gd name="T23" fmla="*/ 83 h 1857"/>
                <a:gd name="T24" fmla="*/ 223 w 1638"/>
                <a:gd name="T25" fmla="*/ 150 h 1857"/>
                <a:gd name="T26" fmla="*/ 129 w 1638"/>
                <a:gd name="T27" fmla="*/ 234 h 1857"/>
                <a:gd name="T28" fmla="*/ 61 w 1638"/>
                <a:gd name="T29" fmla="*/ 333 h 1857"/>
                <a:gd name="T30" fmla="*/ 18 w 1638"/>
                <a:gd name="T31" fmla="*/ 445 h 1857"/>
                <a:gd name="T32" fmla="*/ 0 w 1638"/>
                <a:gd name="T33" fmla="*/ 567 h 1857"/>
                <a:gd name="T34" fmla="*/ 0 w 1638"/>
                <a:gd name="T35" fmla="*/ 669 h 1857"/>
                <a:gd name="T36" fmla="*/ 7 w 1638"/>
                <a:gd name="T37" fmla="*/ 993 h 1857"/>
                <a:gd name="T38" fmla="*/ 38 w 1638"/>
                <a:gd name="T39" fmla="*/ 1202 h 1857"/>
                <a:gd name="T40" fmla="*/ 99 w 1638"/>
                <a:gd name="T41" fmla="*/ 1409 h 1857"/>
                <a:gd name="T42" fmla="*/ 205 w 1638"/>
                <a:gd name="T43" fmla="*/ 1595 h 1857"/>
                <a:gd name="T44" fmla="*/ 342 w 1638"/>
                <a:gd name="T45" fmla="*/ 1727 h 1857"/>
                <a:gd name="T46" fmla="*/ 444 w 1638"/>
                <a:gd name="T47" fmla="*/ 1784 h 1857"/>
                <a:gd name="T48" fmla="*/ 563 w 1638"/>
                <a:gd name="T49" fmla="*/ 1827 h 1857"/>
                <a:gd name="T50" fmla="*/ 701 w 1638"/>
                <a:gd name="T51" fmla="*/ 1852 h 1857"/>
                <a:gd name="T52" fmla="*/ 819 w 1638"/>
                <a:gd name="T53" fmla="*/ 1857 h 1857"/>
                <a:gd name="T54" fmla="*/ 937 w 1638"/>
                <a:gd name="T55" fmla="*/ 1852 h 1857"/>
                <a:gd name="T56" fmla="*/ 1075 w 1638"/>
                <a:gd name="T57" fmla="*/ 1827 h 1857"/>
                <a:gd name="T58" fmla="*/ 1193 w 1638"/>
                <a:gd name="T59" fmla="*/ 1784 h 1857"/>
                <a:gd name="T60" fmla="*/ 1295 w 1638"/>
                <a:gd name="T61" fmla="*/ 1727 h 1857"/>
                <a:gd name="T62" fmla="*/ 1434 w 1638"/>
                <a:gd name="T63" fmla="*/ 1595 h 1857"/>
                <a:gd name="T64" fmla="*/ 1539 w 1638"/>
                <a:gd name="T65" fmla="*/ 1409 h 1857"/>
                <a:gd name="T66" fmla="*/ 1601 w 1638"/>
                <a:gd name="T67" fmla="*/ 1202 h 1857"/>
                <a:gd name="T68" fmla="*/ 1630 w 1638"/>
                <a:gd name="T69" fmla="*/ 993 h 1857"/>
                <a:gd name="T70" fmla="*/ 1638 w 1638"/>
                <a:gd name="T71" fmla="*/ 669 h 1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8" h="1857">
                  <a:moveTo>
                    <a:pt x="1638" y="599"/>
                  </a:moveTo>
                  <a:lnTo>
                    <a:pt x="1637" y="567"/>
                  </a:lnTo>
                  <a:lnTo>
                    <a:pt x="1632" y="504"/>
                  </a:lnTo>
                  <a:lnTo>
                    <a:pt x="1620" y="445"/>
                  </a:lnTo>
                  <a:lnTo>
                    <a:pt x="1602" y="387"/>
                  </a:lnTo>
                  <a:lnTo>
                    <a:pt x="1577" y="333"/>
                  </a:lnTo>
                  <a:lnTo>
                    <a:pt x="1546" y="281"/>
                  </a:lnTo>
                  <a:lnTo>
                    <a:pt x="1509" y="234"/>
                  </a:lnTo>
                  <a:lnTo>
                    <a:pt x="1465" y="190"/>
                  </a:lnTo>
                  <a:lnTo>
                    <a:pt x="1415" y="150"/>
                  </a:lnTo>
                  <a:lnTo>
                    <a:pt x="1358" y="114"/>
                  </a:lnTo>
                  <a:lnTo>
                    <a:pt x="1295" y="83"/>
                  </a:lnTo>
                  <a:lnTo>
                    <a:pt x="1224" y="56"/>
                  </a:lnTo>
                  <a:lnTo>
                    <a:pt x="1146" y="35"/>
                  </a:lnTo>
                  <a:lnTo>
                    <a:pt x="1062" y="17"/>
                  </a:lnTo>
                  <a:lnTo>
                    <a:pt x="970" y="7"/>
                  </a:lnTo>
                  <a:lnTo>
                    <a:pt x="871" y="0"/>
                  </a:lnTo>
                  <a:lnTo>
                    <a:pt x="819" y="0"/>
                  </a:lnTo>
                  <a:lnTo>
                    <a:pt x="767" y="0"/>
                  </a:lnTo>
                  <a:lnTo>
                    <a:pt x="668" y="7"/>
                  </a:lnTo>
                  <a:lnTo>
                    <a:pt x="576" y="17"/>
                  </a:lnTo>
                  <a:lnTo>
                    <a:pt x="491" y="35"/>
                  </a:lnTo>
                  <a:lnTo>
                    <a:pt x="415" y="56"/>
                  </a:lnTo>
                  <a:lnTo>
                    <a:pt x="343" y="83"/>
                  </a:lnTo>
                  <a:lnTo>
                    <a:pt x="280" y="114"/>
                  </a:lnTo>
                  <a:lnTo>
                    <a:pt x="223" y="150"/>
                  </a:lnTo>
                  <a:lnTo>
                    <a:pt x="172" y="190"/>
                  </a:lnTo>
                  <a:lnTo>
                    <a:pt x="129" y="234"/>
                  </a:lnTo>
                  <a:lnTo>
                    <a:pt x="91" y="281"/>
                  </a:lnTo>
                  <a:lnTo>
                    <a:pt x="61" y="333"/>
                  </a:lnTo>
                  <a:lnTo>
                    <a:pt x="36" y="387"/>
                  </a:lnTo>
                  <a:lnTo>
                    <a:pt x="18" y="445"/>
                  </a:lnTo>
                  <a:lnTo>
                    <a:pt x="6" y="504"/>
                  </a:lnTo>
                  <a:lnTo>
                    <a:pt x="0" y="567"/>
                  </a:lnTo>
                  <a:lnTo>
                    <a:pt x="0" y="599"/>
                  </a:lnTo>
                  <a:lnTo>
                    <a:pt x="0" y="669"/>
                  </a:lnTo>
                  <a:lnTo>
                    <a:pt x="0" y="843"/>
                  </a:lnTo>
                  <a:lnTo>
                    <a:pt x="7" y="993"/>
                  </a:lnTo>
                  <a:lnTo>
                    <a:pt x="19" y="1097"/>
                  </a:lnTo>
                  <a:lnTo>
                    <a:pt x="38" y="1202"/>
                  </a:lnTo>
                  <a:lnTo>
                    <a:pt x="63" y="1307"/>
                  </a:lnTo>
                  <a:lnTo>
                    <a:pt x="99" y="1409"/>
                  </a:lnTo>
                  <a:lnTo>
                    <a:pt x="145" y="1505"/>
                  </a:lnTo>
                  <a:lnTo>
                    <a:pt x="205" y="1595"/>
                  </a:lnTo>
                  <a:lnTo>
                    <a:pt x="278" y="1674"/>
                  </a:lnTo>
                  <a:lnTo>
                    <a:pt x="342" y="1727"/>
                  </a:lnTo>
                  <a:lnTo>
                    <a:pt x="391" y="1757"/>
                  </a:lnTo>
                  <a:lnTo>
                    <a:pt x="444" y="1784"/>
                  </a:lnTo>
                  <a:lnTo>
                    <a:pt x="501" y="1808"/>
                  </a:lnTo>
                  <a:lnTo>
                    <a:pt x="563" y="1827"/>
                  </a:lnTo>
                  <a:lnTo>
                    <a:pt x="630" y="1842"/>
                  </a:lnTo>
                  <a:lnTo>
                    <a:pt x="701" y="1852"/>
                  </a:lnTo>
                  <a:lnTo>
                    <a:pt x="779" y="1857"/>
                  </a:lnTo>
                  <a:lnTo>
                    <a:pt x="819" y="1857"/>
                  </a:lnTo>
                  <a:lnTo>
                    <a:pt x="859" y="1857"/>
                  </a:lnTo>
                  <a:lnTo>
                    <a:pt x="937" y="1852"/>
                  </a:lnTo>
                  <a:lnTo>
                    <a:pt x="1008" y="1842"/>
                  </a:lnTo>
                  <a:lnTo>
                    <a:pt x="1075" y="1827"/>
                  </a:lnTo>
                  <a:lnTo>
                    <a:pt x="1136" y="1808"/>
                  </a:lnTo>
                  <a:lnTo>
                    <a:pt x="1193" y="1784"/>
                  </a:lnTo>
                  <a:lnTo>
                    <a:pt x="1246" y="1757"/>
                  </a:lnTo>
                  <a:lnTo>
                    <a:pt x="1295" y="1727"/>
                  </a:lnTo>
                  <a:lnTo>
                    <a:pt x="1360" y="1674"/>
                  </a:lnTo>
                  <a:lnTo>
                    <a:pt x="1434" y="1595"/>
                  </a:lnTo>
                  <a:lnTo>
                    <a:pt x="1493" y="1505"/>
                  </a:lnTo>
                  <a:lnTo>
                    <a:pt x="1539" y="1409"/>
                  </a:lnTo>
                  <a:lnTo>
                    <a:pt x="1575" y="1307"/>
                  </a:lnTo>
                  <a:lnTo>
                    <a:pt x="1601" y="1202"/>
                  </a:lnTo>
                  <a:lnTo>
                    <a:pt x="1619" y="1097"/>
                  </a:lnTo>
                  <a:lnTo>
                    <a:pt x="1630" y="993"/>
                  </a:lnTo>
                  <a:lnTo>
                    <a:pt x="1638" y="843"/>
                  </a:lnTo>
                  <a:lnTo>
                    <a:pt x="1638" y="669"/>
                  </a:lnTo>
                  <a:lnTo>
                    <a:pt x="1638" y="599"/>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8" name="Freeform 10">
              <a:extLst>
                <a:ext uri="{FF2B5EF4-FFF2-40B4-BE49-F238E27FC236}">
                  <a16:creationId xmlns:a16="http://schemas.microsoft.com/office/drawing/2014/main" id="{65A5FB9F-C9BC-4009-8F86-235EFE66DE1D}"/>
                </a:ext>
              </a:extLst>
            </p:cNvPr>
            <p:cNvSpPr>
              <a:spLocks/>
            </p:cNvSpPr>
            <p:nvPr/>
          </p:nvSpPr>
          <p:spPr bwMode="auto">
            <a:xfrm>
              <a:off x="2506" y="3230"/>
              <a:ext cx="44" cy="48"/>
            </a:xfrm>
            <a:custGeom>
              <a:avLst/>
              <a:gdLst>
                <a:gd name="T0" fmla="*/ 176 w 176"/>
                <a:gd name="T1" fmla="*/ 97 h 194"/>
                <a:gd name="T2" fmla="*/ 175 w 176"/>
                <a:gd name="T3" fmla="*/ 117 h 194"/>
                <a:gd name="T4" fmla="*/ 162 w 176"/>
                <a:gd name="T5" fmla="*/ 152 h 194"/>
                <a:gd name="T6" fmla="*/ 138 w 176"/>
                <a:gd name="T7" fmla="*/ 178 h 194"/>
                <a:gd name="T8" fmla="*/ 106 w 176"/>
                <a:gd name="T9" fmla="*/ 193 h 194"/>
                <a:gd name="T10" fmla="*/ 88 w 176"/>
                <a:gd name="T11" fmla="*/ 194 h 194"/>
                <a:gd name="T12" fmla="*/ 70 w 176"/>
                <a:gd name="T13" fmla="*/ 193 h 194"/>
                <a:gd name="T14" fmla="*/ 38 w 176"/>
                <a:gd name="T15" fmla="*/ 178 h 194"/>
                <a:gd name="T16" fmla="*/ 14 w 176"/>
                <a:gd name="T17" fmla="*/ 152 h 194"/>
                <a:gd name="T18" fmla="*/ 1 w 176"/>
                <a:gd name="T19" fmla="*/ 117 h 194"/>
                <a:gd name="T20" fmla="*/ 0 w 176"/>
                <a:gd name="T21" fmla="*/ 97 h 194"/>
                <a:gd name="T22" fmla="*/ 1 w 176"/>
                <a:gd name="T23" fmla="*/ 78 h 194"/>
                <a:gd name="T24" fmla="*/ 14 w 176"/>
                <a:gd name="T25" fmla="*/ 42 h 194"/>
                <a:gd name="T26" fmla="*/ 38 w 176"/>
                <a:gd name="T27" fmla="*/ 17 h 194"/>
                <a:gd name="T28" fmla="*/ 70 w 176"/>
                <a:gd name="T29" fmla="*/ 1 h 194"/>
                <a:gd name="T30" fmla="*/ 88 w 176"/>
                <a:gd name="T31" fmla="*/ 0 h 194"/>
                <a:gd name="T32" fmla="*/ 106 w 176"/>
                <a:gd name="T33" fmla="*/ 1 h 194"/>
                <a:gd name="T34" fmla="*/ 138 w 176"/>
                <a:gd name="T35" fmla="*/ 17 h 194"/>
                <a:gd name="T36" fmla="*/ 162 w 176"/>
                <a:gd name="T37" fmla="*/ 42 h 194"/>
                <a:gd name="T38" fmla="*/ 175 w 176"/>
                <a:gd name="T39" fmla="*/ 78 h 194"/>
                <a:gd name="T40" fmla="*/ 176 w 176"/>
                <a:gd name="T41"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94">
                  <a:moveTo>
                    <a:pt x="176" y="97"/>
                  </a:moveTo>
                  <a:lnTo>
                    <a:pt x="175" y="117"/>
                  </a:lnTo>
                  <a:lnTo>
                    <a:pt x="162" y="152"/>
                  </a:lnTo>
                  <a:lnTo>
                    <a:pt x="138" y="178"/>
                  </a:lnTo>
                  <a:lnTo>
                    <a:pt x="106" y="193"/>
                  </a:lnTo>
                  <a:lnTo>
                    <a:pt x="88" y="194"/>
                  </a:lnTo>
                  <a:lnTo>
                    <a:pt x="70" y="193"/>
                  </a:lnTo>
                  <a:lnTo>
                    <a:pt x="38" y="178"/>
                  </a:lnTo>
                  <a:lnTo>
                    <a:pt x="14" y="152"/>
                  </a:lnTo>
                  <a:lnTo>
                    <a:pt x="1" y="117"/>
                  </a:lnTo>
                  <a:lnTo>
                    <a:pt x="0" y="97"/>
                  </a:lnTo>
                  <a:lnTo>
                    <a:pt x="1" y="78"/>
                  </a:lnTo>
                  <a:lnTo>
                    <a:pt x="14" y="42"/>
                  </a:lnTo>
                  <a:lnTo>
                    <a:pt x="38" y="17"/>
                  </a:lnTo>
                  <a:lnTo>
                    <a:pt x="70" y="1"/>
                  </a:lnTo>
                  <a:lnTo>
                    <a:pt x="88" y="0"/>
                  </a:lnTo>
                  <a:lnTo>
                    <a:pt x="106" y="1"/>
                  </a:lnTo>
                  <a:lnTo>
                    <a:pt x="138" y="17"/>
                  </a:lnTo>
                  <a:lnTo>
                    <a:pt x="162" y="42"/>
                  </a:lnTo>
                  <a:lnTo>
                    <a:pt x="175" y="78"/>
                  </a:lnTo>
                  <a:lnTo>
                    <a:pt x="176" y="97"/>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9" name="Freeform 11">
              <a:extLst>
                <a:ext uri="{FF2B5EF4-FFF2-40B4-BE49-F238E27FC236}">
                  <a16:creationId xmlns:a16="http://schemas.microsoft.com/office/drawing/2014/main" id="{67FDB6A4-7536-4B1E-859A-EB4B55B9CFF6}"/>
                </a:ext>
              </a:extLst>
            </p:cNvPr>
            <p:cNvSpPr>
              <a:spLocks/>
            </p:cNvSpPr>
            <p:nvPr/>
          </p:nvSpPr>
          <p:spPr bwMode="auto">
            <a:xfrm>
              <a:off x="2512" y="3236"/>
              <a:ext cx="13" cy="14"/>
            </a:xfrm>
            <a:custGeom>
              <a:avLst/>
              <a:gdLst>
                <a:gd name="T0" fmla="*/ 53 w 53"/>
                <a:gd name="T1" fmla="*/ 27 h 54"/>
                <a:gd name="T2" fmla="*/ 51 w 53"/>
                <a:gd name="T3" fmla="*/ 38 h 54"/>
                <a:gd name="T4" fmla="*/ 37 w 53"/>
                <a:gd name="T5" fmla="*/ 52 h 54"/>
                <a:gd name="T6" fmla="*/ 26 w 53"/>
                <a:gd name="T7" fmla="*/ 54 h 54"/>
                <a:gd name="T8" fmla="*/ 15 w 53"/>
                <a:gd name="T9" fmla="*/ 52 h 54"/>
                <a:gd name="T10" fmla="*/ 1 w 53"/>
                <a:gd name="T11" fmla="*/ 38 h 54"/>
                <a:gd name="T12" fmla="*/ 0 w 53"/>
                <a:gd name="T13" fmla="*/ 27 h 54"/>
                <a:gd name="T14" fmla="*/ 1 w 53"/>
                <a:gd name="T15" fmla="*/ 16 h 54"/>
                <a:gd name="T16" fmla="*/ 15 w 53"/>
                <a:gd name="T17" fmla="*/ 2 h 54"/>
                <a:gd name="T18" fmla="*/ 26 w 53"/>
                <a:gd name="T19" fmla="*/ 0 h 54"/>
                <a:gd name="T20" fmla="*/ 37 w 53"/>
                <a:gd name="T21" fmla="*/ 2 h 54"/>
                <a:gd name="T22" fmla="*/ 51 w 53"/>
                <a:gd name="T23" fmla="*/ 16 h 54"/>
                <a:gd name="T24" fmla="*/ 53 w 53"/>
                <a:gd name="T25"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53" y="27"/>
                  </a:moveTo>
                  <a:lnTo>
                    <a:pt x="51" y="38"/>
                  </a:lnTo>
                  <a:lnTo>
                    <a:pt x="37" y="52"/>
                  </a:lnTo>
                  <a:lnTo>
                    <a:pt x="26" y="54"/>
                  </a:lnTo>
                  <a:lnTo>
                    <a:pt x="15" y="52"/>
                  </a:lnTo>
                  <a:lnTo>
                    <a:pt x="1" y="38"/>
                  </a:lnTo>
                  <a:lnTo>
                    <a:pt x="0" y="27"/>
                  </a:lnTo>
                  <a:lnTo>
                    <a:pt x="1" y="16"/>
                  </a:lnTo>
                  <a:lnTo>
                    <a:pt x="15" y="2"/>
                  </a:lnTo>
                  <a:lnTo>
                    <a:pt x="26" y="0"/>
                  </a:lnTo>
                  <a:lnTo>
                    <a:pt x="37" y="2"/>
                  </a:lnTo>
                  <a:lnTo>
                    <a:pt x="51" y="16"/>
                  </a:lnTo>
                  <a:lnTo>
                    <a:pt x="5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0" name="Freeform 12">
              <a:extLst>
                <a:ext uri="{FF2B5EF4-FFF2-40B4-BE49-F238E27FC236}">
                  <a16:creationId xmlns:a16="http://schemas.microsoft.com/office/drawing/2014/main" id="{AF6F4CA7-896C-4658-9201-25637ECE0FE8}"/>
                </a:ext>
              </a:extLst>
            </p:cNvPr>
            <p:cNvSpPr>
              <a:spLocks/>
            </p:cNvSpPr>
            <p:nvPr/>
          </p:nvSpPr>
          <p:spPr bwMode="auto">
            <a:xfrm>
              <a:off x="2490" y="3165"/>
              <a:ext cx="73" cy="31"/>
            </a:xfrm>
            <a:custGeom>
              <a:avLst/>
              <a:gdLst>
                <a:gd name="T0" fmla="*/ 9 w 291"/>
                <a:gd name="T1" fmla="*/ 115 h 126"/>
                <a:gd name="T2" fmla="*/ 17 w 291"/>
                <a:gd name="T3" fmla="*/ 118 h 126"/>
                <a:gd name="T4" fmla="*/ 36 w 291"/>
                <a:gd name="T5" fmla="*/ 117 h 126"/>
                <a:gd name="T6" fmla="*/ 69 w 291"/>
                <a:gd name="T7" fmla="*/ 106 h 126"/>
                <a:gd name="T8" fmla="*/ 114 w 291"/>
                <a:gd name="T9" fmla="*/ 95 h 126"/>
                <a:gd name="T10" fmla="*/ 151 w 291"/>
                <a:gd name="T11" fmla="*/ 90 h 126"/>
                <a:gd name="T12" fmla="*/ 194 w 291"/>
                <a:gd name="T13" fmla="*/ 96 h 126"/>
                <a:gd name="T14" fmla="*/ 245 w 291"/>
                <a:gd name="T15" fmla="*/ 111 h 126"/>
                <a:gd name="T16" fmla="*/ 273 w 291"/>
                <a:gd name="T17" fmla="*/ 125 h 126"/>
                <a:gd name="T18" fmla="*/ 278 w 291"/>
                <a:gd name="T19" fmla="*/ 126 h 126"/>
                <a:gd name="T20" fmla="*/ 286 w 291"/>
                <a:gd name="T21" fmla="*/ 118 h 126"/>
                <a:gd name="T22" fmla="*/ 291 w 291"/>
                <a:gd name="T23" fmla="*/ 102 h 126"/>
                <a:gd name="T24" fmla="*/ 289 w 291"/>
                <a:gd name="T25" fmla="*/ 79 h 126"/>
                <a:gd name="T26" fmla="*/ 279 w 291"/>
                <a:gd name="T27" fmla="*/ 55 h 126"/>
                <a:gd name="T28" fmla="*/ 260 w 291"/>
                <a:gd name="T29" fmla="*/ 31 h 126"/>
                <a:gd name="T30" fmla="*/ 227 w 291"/>
                <a:gd name="T31" fmla="*/ 12 h 126"/>
                <a:gd name="T32" fmla="*/ 182 w 291"/>
                <a:gd name="T33" fmla="*/ 1 h 126"/>
                <a:gd name="T34" fmla="*/ 152 w 291"/>
                <a:gd name="T35" fmla="*/ 0 h 126"/>
                <a:gd name="T36" fmla="*/ 126 w 291"/>
                <a:gd name="T37" fmla="*/ 0 h 126"/>
                <a:gd name="T38" fmla="*/ 83 w 291"/>
                <a:gd name="T39" fmla="*/ 8 h 126"/>
                <a:gd name="T40" fmla="*/ 50 w 291"/>
                <a:gd name="T41" fmla="*/ 23 h 126"/>
                <a:gd name="T42" fmla="*/ 26 w 291"/>
                <a:gd name="T43" fmla="*/ 43 h 126"/>
                <a:gd name="T44" fmla="*/ 10 w 291"/>
                <a:gd name="T45" fmla="*/ 63 h 126"/>
                <a:gd name="T46" fmla="*/ 2 w 291"/>
                <a:gd name="T47" fmla="*/ 83 h 126"/>
                <a:gd name="T48" fmla="*/ 0 w 291"/>
                <a:gd name="T49" fmla="*/ 100 h 126"/>
                <a:gd name="T50" fmla="*/ 4 w 291"/>
                <a:gd name="T51" fmla="*/ 113 h 126"/>
                <a:gd name="T52" fmla="*/ 9 w 291"/>
                <a:gd name="T53" fmla="*/ 11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126">
                  <a:moveTo>
                    <a:pt x="9" y="115"/>
                  </a:moveTo>
                  <a:lnTo>
                    <a:pt x="17" y="118"/>
                  </a:lnTo>
                  <a:lnTo>
                    <a:pt x="36" y="117"/>
                  </a:lnTo>
                  <a:lnTo>
                    <a:pt x="69" y="106"/>
                  </a:lnTo>
                  <a:lnTo>
                    <a:pt x="114" y="95"/>
                  </a:lnTo>
                  <a:lnTo>
                    <a:pt x="151" y="90"/>
                  </a:lnTo>
                  <a:lnTo>
                    <a:pt x="194" y="96"/>
                  </a:lnTo>
                  <a:lnTo>
                    <a:pt x="245" y="111"/>
                  </a:lnTo>
                  <a:lnTo>
                    <a:pt x="273" y="125"/>
                  </a:lnTo>
                  <a:lnTo>
                    <a:pt x="278" y="126"/>
                  </a:lnTo>
                  <a:lnTo>
                    <a:pt x="286" y="118"/>
                  </a:lnTo>
                  <a:lnTo>
                    <a:pt x="291" y="102"/>
                  </a:lnTo>
                  <a:lnTo>
                    <a:pt x="289" y="79"/>
                  </a:lnTo>
                  <a:lnTo>
                    <a:pt x="279" y="55"/>
                  </a:lnTo>
                  <a:lnTo>
                    <a:pt x="260" y="31"/>
                  </a:lnTo>
                  <a:lnTo>
                    <a:pt x="227" y="12"/>
                  </a:lnTo>
                  <a:lnTo>
                    <a:pt x="182" y="1"/>
                  </a:lnTo>
                  <a:lnTo>
                    <a:pt x="152" y="0"/>
                  </a:lnTo>
                  <a:lnTo>
                    <a:pt x="126" y="0"/>
                  </a:lnTo>
                  <a:lnTo>
                    <a:pt x="83" y="8"/>
                  </a:lnTo>
                  <a:lnTo>
                    <a:pt x="50" y="23"/>
                  </a:lnTo>
                  <a:lnTo>
                    <a:pt x="26" y="43"/>
                  </a:lnTo>
                  <a:lnTo>
                    <a:pt x="10" y="63"/>
                  </a:lnTo>
                  <a:lnTo>
                    <a:pt x="2" y="83"/>
                  </a:lnTo>
                  <a:lnTo>
                    <a:pt x="0" y="100"/>
                  </a:lnTo>
                  <a:lnTo>
                    <a:pt x="4" y="113"/>
                  </a:lnTo>
                  <a:lnTo>
                    <a:pt x="9" y="115"/>
                  </a:lnTo>
                  <a:close/>
                </a:path>
              </a:pathLst>
            </a:custGeom>
            <a:solidFill>
              <a:srgbClr val="5136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1" name="Freeform 13">
              <a:extLst>
                <a:ext uri="{FF2B5EF4-FFF2-40B4-BE49-F238E27FC236}">
                  <a16:creationId xmlns:a16="http://schemas.microsoft.com/office/drawing/2014/main" id="{CF078884-E1DF-48B2-A78E-B20D1DCE0344}"/>
                </a:ext>
              </a:extLst>
            </p:cNvPr>
            <p:cNvSpPr>
              <a:spLocks/>
            </p:cNvSpPr>
            <p:nvPr/>
          </p:nvSpPr>
          <p:spPr bwMode="auto">
            <a:xfrm>
              <a:off x="2708" y="3230"/>
              <a:ext cx="44" cy="48"/>
            </a:xfrm>
            <a:custGeom>
              <a:avLst/>
              <a:gdLst>
                <a:gd name="T0" fmla="*/ 176 w 176"/>
                <a:gd name="T1" fmla="*/ 97 h 194"/>
                <a:gd name="T2" fmla="*/ 175 w 176"/>
                <a:gd name="T3" fmla="*/ 117 h 194"/>
                <a:gd name="T4" fmla="*/ 162 w 176"/>
                <a:gd name="T5" fmla="*/ 152 h 194"/>
                <a:gd name="T6" fmla="*/ 138 w 176"/>
                <a:gd name="T7" fmla="*/ 178 h 194"/>
                <a:gd name="T8" fmla="*/ 106 w 176"/>
                <a:gd name="T9" fmla="*/ 193 h 194"/>
                <a:gd name="T10" fmla="*/ 88 w 176"/>
                <a:gd name="T11" fmla="*/ 194 h 194"/>
                <a:gd name="T12" fmla="*/ 70 w 176"/>
                <a:gd name="T13" fmla="*/ 193 h 194"/>
                <a:gd name="T14" fmla="*/ 38 w 176"/>
                <a:gd name="T15" fmla="*/ 178 h 194"/>
                <a:gd name="T16" fmla="*/ 14 w 176"/>
                <a:gd name="T17" fmla="*/ 152 h 194"/>
                <a:gd name="T18" fmla="*/ 1 w 176"/>
                <a:gd name="T19" fmla="*/ 117 h 194"/>
                <a:gd name="T20" fmla="*/ 0 w 176"/>
                <a:gd name="T21" fmla="*/ 97 h 194"/>
                <a:gd name="T22" fmla="*/ 1 w 176"/>
                <a:gd name="T23" fmla="*/ 78 h 194"/>
                <a:gd name="T24" fmla="*/ 14 w 176"/>
                <a:gd name="T25" fmla="*/ 42 h 194"/>
                <a:gd name="T26" fmla="*/ 38 w 176"/>
                <a:gd name="T27" fmla="*/ 17 h 194"/>
                <a:gd name="T28" fmla="*/ 70 w 176"/>
                <a:gd name="T29" fmla="*/ 1 h 194"/>
                <a:gd name="T30" fmla="*/ 88 w 176"/>
                <a:gd name="T31" fmla="*/ 0 h 194"/>
                <a:gd name="T32" fmla="*/ 106 w 176"/>
                <a:gd name="T33" fmla="*/ 1 h 194"/>
                <a:gd name="T34" fmla="*/ 138 w 176"/>
                <a:gd name="T35" fmla="*/ 17 h 194"/>
                <a:gd name="T36" fmla="*/ 162 w 176"/>
                <a:gd name="T37" fmla="*/ 42 h 194"/>
                <a:gd name="T38" fmla="*/ 175 w 176"/>
                <a:gd name="T39" fmla="*/ 78 h 194"/>
                <a:gd name="T40" fmla="*/ 176 w 176"/>
                <a:gd name="T41"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94">
                  <a:moveTo>
                    <a:pt x="176" y="97"/>
                  </a:moveTo>
                  <a:lnTo>
                    <a:pt x="175" y="117"/>
                  </a:lnTo>
                  <a:lnTo>
                    <a:pt x="162" y="152"/>
                  </a:lnTo>
                  <a:lnTo>
                    <a:pt x="138" y="178"/>
                  </a:lnTo>
                  <a:lnTo>
                    <a:pt x="106" y="193"/>
                  </a:lnTo>
                  <a:lnTo>
                    <a:pt x="88" y="194"/>
                  </a:lnTo>
                  <a:lnTo>
                    <a:pt x="70" y="193"/>
                  </a:lnTo>
                  <a:lnTo>
                    <a:pt x="38" y="178"/>
                  </a:lnTo>
                  <a:lnTo>
                    <a:pt x="14" y="152"/>
                  </a:lnTo>
                  <a:lnTo>
                    <a:pt x="1" y="117"/>
                  </a:lnTo>
                  <a:lnTo>
                    <a:pt x="0" y="97"/>
                  </a:lnTo>
                  <a:lnTo>
                    <a:pt x="1" y="78"/>
                  </a:lnTo>
                  <a:lnTo>
                    <a:pt x="14" y="42"/>
                  </a:lnTo>
                  <a:lnTo>
                    <a:pt x="38" y="17"/>
                  </a:lnTo>
                  <a:lnTo>
                    <a:pt x="70" y="1"/>
                  </a:lnTo>
                  <a:lnTo>
                    <a:pt x="88" y="0"/>
                  </a:lnTo>
                  <a:lnTo>
                    <a:pt x="106" y="1"/>
                  </a:lnTo>
                  <a:lnTo>
                    <a:pt x="138" y="17"/>
                  </a:lnTo>
                  <a:lnTo>
                    <a:pt x="162" y="42"/>
                  </a:lnTo>
                  <a:lnTo>
                    <a:pt x="175" y="78"/>
                  </a:lnTo>
                  <a:lnTo>
                    <a:pt x="176" y="97"/>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2" name="Freeform 14">
              <a:extLst>
                <a:ext uri="{FF2B5EF4-FFF2-40B4-BE49-F238E27FC236}">
                  <a16:creationId xmlns:a16="http://schemas.microsoft.com/office/drawing/2014/main" id="{C99BCA5C-4F9F-4D3F-AE0A-12D5B8871757}"/>
                </a:ext>
              </a:extLst>
            </p:cNvPr>
            <p:cNvSpPr>
              <a:spLocks/>
            </p:cNvSpPr>
            <p:nvPr/>
          </p:nvSpPr>
          <p:spPr bwMode="auto">
            <a:xfrm>
              <a:off x="2714" y="3236"/>
              <a:ext cx="13" cy="14"/>
            </a:xfrm>
            <a:custGeom>
              <a:avLst/>
              <a:gdLst>
                <a:gd name="T0" fmla="*/ 54 w 54"/>
                <a:gd name="T1" fmla="*/ 27 h 54"/>
                <a:gd name="T2" fmla="*/ 52 w 54"/>
                <a:gd name="T3" fmla="*/ 38 h 54"/>
                <a:gd name="T4" fmla="*/ 38 w 54"/>
                <a:gd name="T5" fmla="*/ 52 h 54"/>
                <a:gd name="T6" fmla="*/ 27 w 54"/>
                <a:gd name="T7" fmla="*/ 54 h 54"/>
                <a:gd name="T8" fmla="*/ 16 w 54"/>
                <a:gd name="T9" fmla="*/ 52 h 54"/>
                <a:gd name="T10" fmla="*/ 2 w 54"/>
                <a:gd name="T11" fmla="*/ 38 h 54"/>
                <a:gd name="T12" fmla="*/ 0 w 54"/>
                <a:gd name="T13" fmla="*/ 27 h 54"/>
                <a:gd name="T14" fmla="*/ 2 w 54"/>
                <a:gd name="T15" fmla="*/ 16 h 54"/>
                <a:gd name="T16" fmla="*/ 16 w 54"/>
                <a:gd name="T17" fmla="*/ 2 h 54"/>
                <a:gd name="T18" fmla="*/ 27 w 54"/>
                <a:gd name="T19" fmla="*/ 0 h 54"/>
                <a:gd name="T20" fmla="*/ 38 w 54"/>
                <a:gd name="T21" fmla="*/ 2 h 54"/>
                <a:gd name="T22" fmla="*/ 52 w 54"/>
                <a:gd name="T23" fmla="*/ 16 h 54"/>
                <a:gd name="T24" fmla="*/ 54 w 54"/>
                <a:gd name="T25"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54">
                  <a:moveTo>
                    <a:pt x="54" y="27"/>
                  </a:moveTo>
                  <a:lnTo>
                    <a:pt x="52" y="38"/>
                  </a:lnTo>
                  <a:lnTo>
                    <a:pt x="38" y="52"/>
                  </a:lnTo>
                  <a:lnTo>
                    <a:pt x="27" y="54"/>
                  </a:lnTo>
                  <a:lnTo>
                    <a:pt x="16" y="52"/>
                  </a:lnTo>
                  <a:lnTo>
                    <a:pt x="2" y="38"/>
                  </a:lnTo>
                  <a:lnTo>
                    <a:pt x="0" y="27"/>
                  </a:lnTo>
                  <a:lnTo>
                    <a:pt x="2" y="16"/>
                  </a:lnTo>
                  <a:lnTo>
                    <a:pt x="16" y="2"/>
                  </a:lnTo>
                  <a:lnTo>
                    <a:pt x="27" y="0"/>
                  </a:lnTo>
                  <a:lnTo>
                    <a:pt x="38" y="2"/>
                  </a:lnTo>
                  <a:lnTo>
                    <a:pt x="52" y="16"/>
                  </a:lnTo>
                  <a:lnTo>
                    <a:pt x="5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3" name="Freeform 15">
              <a:extLst>
                <a:ext uri="{FF2B5EF4-FFF2-40B4-BE49-F238E27FC236}">
                  <a16:creationId xmlns:a16="http://schemas.microsoft.com/office/drawing/2014/main" id="{BC85DB79-0257-4C9F-9E9C-42DB6FB26C6C}"/>
                </a:ext>
              </a:extLst>
            </p:cNvPr>
            <p:cNvSpPr>
              <a:spLocks/>
            </p:cNvSpPr>
            <p:nvPr/>
          </p:nvSpPr>
          <p:spPr bwMode="auto">
            <a:xfrm>
              <a:off x="2692" y="3165"/>
              <a:ext cx="73" cy="31"/>
            </a:xfrm>
            <a:custGeom>
              <a:avLst/>
              <a:gdLst>
                <a:gd name="T0" fmla="*/ 281 w 290"/>
                <a:gd name="T1" fmla="*/ 115 h 126"/>
                <a:gd name="T2" fmla="*/ 274 w 290"/>
                <a:gd name="T3" fmla="*/ 118 h 126"/>
                <a:gd name="T4" fmla="*/ 255 w 290"/>
                <a:gd name="T5" fmla="*/ 117 h 126"/>
                <a:gd name="T6" fmla="*/ 221 w 290"/>
                <a:gd name="T7" fmla="*/ 106 h 126"/>
                <a:gd name="T8" fmla="*/ 176 w 290"/>
                <a:gd name="T9" fmla="*/ 95 h 126"/>
                <a:gd name="T10" fmla="*/ 139 w 290"/>
                <a:gd name="T11" fmla="*/ 90 h 126"/>
                <a:gd name="T12" fmla="*/ 97 w 290"/>
                <a:gd name="T13" fmla="*/ 96 h 126"/>
                <a:gd name="T14" fmla="*/ 46 w 290"/>
                <a:gd name="T15" fmla="*/ 111 h 126"/>
                <a:gd name="T16" fmla="*/ 18 w 290"/>
                <a:gd name="T17" fmla="*/ 125 h 126"/>
                <a:gd name="T18" fmla="*/ 13 w 290"/>
                <a:gd name="T19" fmla="*/ 126 h 126"/>
                <a:gd name="T20" fmla="*/ 4 w 290"/>
                <a:gd name="T21" fmla="*/ 118 h 126"/>
                <a:gd name="T22" fmla="*/ 0 w 290"/>
                <a:gd name="T23" fmla="*/ 102 h 126"/>
                <a:gd name="T24" fmla="*/ 2 w 290"/>
                <a:gd name="T25" fmla="*/ 79 h 126"/>
                <a:gd name="T26" fmla="*/ 12 w 290"/>
                <a:gd name="T27" fmla="*/ 55 h 126"/>
                <a:gd name="T28" fmla="*/ 31 w 290"/>
                <a:gd name="T29" fmla="*/ 31 h 126"/>
                <a:gd name="T30" fmla="*/ 64 w 290"/>
                <a:gd name="T31" fmla="*/ 12 h 126"/>
                <a:gd name="T32" fmla="*/ 109 w 290"/>
                <a:gd name="T33" fmla="*/ 1 h 126"/>
                <a:gd name="T34" fmla="*/ 139 w 290"/>
                <a:gd name="T35" fmla="*/ 0 h 126"/>
                <a:gd name="T36" fmla="*/ 165 w 290"/>
                <a:gd name="T37" fmla="*/ 0 h 126"/>
                <a:gd name="T38" fmla="*/ 208 w 290"/>
                <a:gd name="T39" fmla="*/ 8 h 126"/>
                <a:gd name="T40" fmla="*/ 240 w 290"/>
                <a:gd name="T41" fmla="*/ 23 h 126"/>
                <a:gd name="T42" fmla="*/ 265 w 290"/>
                <a:gd name="T43" fmla="*/ 43 h 126"/>
                <a:gd name="T44" fmla="*/ 280 w 290"/>
                <a:gd name="T45" fmla="*/ 63 h 126"/>
                <a:gd name="T46" fmla="*/ 289 w 290"/>
                <a:gd name="T47" fmla="*/ 83 h 126"/>
                <a:gd name="T48" fmla="*/ 290 w 290"/>
                <a:gd name="T49" fmla="*/ 100 h 126"/>
                <a:gd name="T50" fmla="*/ 286 w 290"/>
                <a:gd name="T51" fmla="*/ 113 h 126"/>
                <a:gd name="T52" fmla="*/ 281 w 290"/>
                <a:gd name="T53" fmla="*/ 11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0" h="126">
                  <a:moveTo>
                    <a:pt x="281" y="115"/>
                  </a:moveTo>
                  <a:lnTo>
                    <a:pt x="274" y="118"/>
                  </a:lnTo>
                  <a:lnTo>
                    <a:pt x="255" y="117"/>
                  </a:lnTo>
                  <a:lnTo>
                    <a:pt x="221" y="106"/>
                  </a:lnTo>
                  <a:lnTo>
                    <a:pt x="176" y="95"/>
                  </a:lnTo>
                  <a:lnTo>
                    <a:pt x="139" y="90"/>
                  </a:lnTo>
                  <a:lnTo>
                    <a:pt x="97" y="96"/>
                  </a:lnTo>
                  <a:lnTo>
                    <a:pt x="46" y="111"/>
                  </a:lnTo>
                  <a:lnTo>
                    <a:pt x="18" y="125"/>
                  </a:lnTo>
                  <a:lnTo>
                    <a:pt x="13" y="126"/>
                  </a:lnTo>
                  <a:lnTo>
                    <a:pt x="4" y="118"/>
                  </a:lnTo>
                  <a:lnTo>
                    <a:pt x="0" y="102"/>
                  </a:lnTo>
                  <a:lnTo>
                    <a:pt x="2" y="79"/>
                  </a:lnTo>
                  <a:lnTo>
                    <a:pt x="12" y="55"/>
                  </a:lnTo>
                  <a:lnTo>
                    <a:pt x="31" y="31"/>
                  </a:lnTo>
                  <a:lnTo>
                    <a:pt x="64" y="12"/>
                  </a:lnTo>
                  <a:lnTo>
                    <a:pt x="109" y="1"/>
                  </a:lnTo>
                  <a:lnTo>
                    <a:pt x="139" y="0"/>
                  </a:lnTo>
                  <a:lnTo>
                    <a:pt x="165" y="0"/>
                  </a:lnTo>
                  <a:lnTo>
                    <a:pt x="208" y="8"/>
                  </a:lnTo>
                  <a:lnTo>
                    <a:pt x="240" y="23"/>
                  </a:lnTo>
                  <a:lnTo>
                    <a:pt x="265" y="43"/>
                  </a:lnTo>
                  <a:lnTo>
                    <a:pt x="280" y="63"/>
                  </a:lnTo>
                  <a:lnTo>
                    <a:pt x="289" y="83"/>
                  </a:lnTo>
                  <a:lnTo>
                    <a:pt x="290" y="100"/>
                  </a:lnTo>
                  <a:lnTo>
                    <a:pt x="286" y="113"/>
                  </a:lnTo>
                  <a:lnTo>
                    <a:pt x="281" y="115"/>
                  </a:lnTo>
                  <a:close/>
                </a:path>
              </a:pathLst>
            </a:custGeom>
            <a:solidFill>
              <a:srgbClr val="5136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4" name="Freeform 16">
              <a:extLst>
                <a:ext uri="{FF2B5EF4-FFF2-40B4-BE49-F238E27FC236}">
                  <a16:creationId xmlns:a16="http://schemas.microsoft.com/office/drawing/2014/main" id="{66B22B12-DD08-4E20-80CF-C191F5A4DDA4}"/>
                </a:ext>
              </a:extLst>
            </p:cNvPr>
            <p:cNvSpPr>
              <a:spLocks/>
            </p:cNvSpPr>
            <p:nvPr/>
          </p:nvSpPr>
          <p:spPr bwMode="auto">
            <a:xfrm>
              <a:off x="2592" y="3328"/>
              <a:ext cx="71" cy="26"/>
            </a:xfrm>
            <a:custGeom>
              <a:avLst/>
              <a:gdLst>
                <a:gd name="T0" fmla="*/ 141 w 282"/>
                <a:gd name="T1" fmla="*/ 43 h 101"/>
                <a:gd name="T2" fmla="*/ 109 w 282"/>
                <a:gd name="T3" fmla="*/ 41 h 101"/>
                <a:gd name="T4" fmla="*/ 58 w 282"/>
                <a:gd name="T5" fmla="*/ 23 h 101"/>
                <a:gd name="T6" fmla="*/ 21 w 282"/>
                <a:gd name="T7" fmla="*/ 5 h 101"/>
                <a:gd name="T8" fmla="*/ 6 w 282"/>
                <a:gd name="T9" fmla="*/ 0 h 101"/>
                <a:gd name="T10" fmla="*/ 0 w 282"/>
                <a:gd name="T11" fmla="*/ 4 h 101"/>
                <a:gd name="T12" fmla="*/ 0 w 282"/>
                <a:gd name="T13" fmla="*/ 9 h 101"/>
                <a:gd name="T14" fmla="*/ 2 w 282"/>
                <a:gd name="T15" fmla="*/ 21 h 101"/>
                <a:gd name="T16" fmla="*/ 13 w 282"/>
                <a:gd name="T17" fmla="*/ 53 h 101"/>
                <a:gd name="T18" fmla="*/ 36 w 282"/>
                <a:gd name="T19" fmla="*/ 74 h 101"/>
                <a:gd name="T20" fmla="*/ 58 w 282"/>
                <a:gd name="T21" fmla="*/ 86 h 101"/>
                <a:gd name="T22" fmla="*/ 85 w 282"/>
                <a:gd name="T23" fmla="*/ 96 h 101"/>
                <a:gd name="T24" fmla="*/ 120 w 282"/>
                <a:gd name="T25" fmla="*/ 100 h 101"/>
                <a:gd name="T26" fmla="*/ 141 w 282"/>
                <a:gd name="T27" fmla="*/ 101 h 101"/>
                <a:gd name="T28" fmla="*/ 162 w 282"/>
                <a:gd name="T29" fmla="*/ 100 h 101"/>
                <a:gd name="T30" fmla="*/ 197 w 282"/>
                <a:gd name="T31" fmla="*/ 96 h 101"/>
                <a:gd name="T32" fmla="*/ 225 w 282"/>
                <a:gd name="T33" fmla="*/ 86 h 101"/>
                <a:gd name="T34" fmla="*/ 246 w 282"/>
                <a:gd name="T35" fmla="*/ 74 h 101"/>
                <a:gd name="T36" fmla="*/ 268 w 282"/>
                <a:gd name="T37" fmla="*/ 53 h 101"/>
                <a:gd name="T38" fmla="*/ 281 w 282"/>
                <a:gd name="T39" fmla="*/ 21 h 101"/>
                <a:gd name="T40" fmla="*/ 282 w 282"/>
                <a:gd name="T41" fmla="*/ 9 h 101"/>
                <a:gd name="T42" fmla="*/ 281 w 282"/>
                <a:gd name="T43" fmla="*/ 4 h 101"/>
                <a:gd name="T44" fmla="*/ 276 w 282"/>
                <a:gd name="T45" fmla="*/ 0 h 101"/>
                <a:gd name="T46" fmla="*/ 261 w 282"/>
                <a:gd name="T47" fmla="*/ 5 h 101"/>
                <a:gd name="T48" fmla="*/ 225 w 282"/>
                <a:gd name="T49" fmla="*/ 23 h 101"/>
                <a:gd name="T50" fmla="*/ 173 w 282"/>
                <a:gd name="T51" fmla="*/ 41 h 101"/>
                <a:gd name="T52" fmla="*/ 141 w 282"/>
                <a:gd name="T53"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2" h="101">
                  <a:moveTo>
                    <a:pt x="141" y="43"/>
                  </a:moveTo>
                  <a:lnTo>
                    <a:pt x="109" y="41"/>
                  </a:lnTo>
                  <a:lnTo>
                    <a:pt x="58" y="23"/>
                  </a:lnTo>
                  <a:lnTo>
                    <a:pt x="21" y="5"/>
                  </a:lnTo>
                  <a:lnTo>
                    <a:pt x="6" y="0"/>
                  </a:lnTo>
                  <a:lnTo>
                    <a:pt x="0" y="4"/>
                  </a:lnTo>
                  <a:lnTo>
                    <a:pt x="0" y="9"/>
                  </a:lnTo>
                  <a:lnTo>
                    <a:pt x="2" y="21"/>
                  </a:lnTo>
                  <a:lnTo>
                    <a:pt x="13" y="53"/>
                  </a:lnTo>
                  <a:lnTo>
                    <a:pt x="36" y="74"/>
                  </a:lnTo>
                  <a:lnTo>
                    <a:pt x="58" y="86"/>
                  </a:lnTo>
                  <a:lnTo>
                    <a:pt x="85" y="96"/>
                  </a:lnTo>
                  <a:lnTo>
                    <a:pt x="120" y="100"/>
                  </a:lnTo>
                  <a:lnTo>
                    <a:pt x="141" y="101"/>
                  </a:lnTo>
                  <a:lnTo>
                    <a:pt x="162" y="100"/>
                  </a:lnTo>
                  <a:lnTo>
                    <a:pt x="197" y="96"/>
                  </a:lnTo>
                  <a:lnTo>
                    <a:pt x="225" y="86"/>
                  </a:lnTo>
                  <a:lnTo>
                    <a:pt x="246" y="74"/>
                  </a:lnTo>
                  <a:lnTo>
                    <a:pt x="268" y="53"/>
                  </a:lnTo>
                  <a:lnTo>
                    <a:pt x="281" y="21"/>
                  </a:lnTo>
                  <a:lnTo>
                    <a:pt x="282" y="9"/>
                  </a:lnTo>
                  <a:lnTo>
                    <a:pt x="281" y="4"/>
                  </a:lnTo>
                  <a:lnTo>
                    <a:pt x="276" y="0"/>
                  </a:lnTo>
                  <a:lnTo>
                    <a:pt x="261" y="5"/>
                  </a:lnTo>
                  <a:lnTo>
                    <a:pt x="225" y="23"/>
                  </a:lnTo>
                  <a:lnTo>
                    <a:pt x="173" y="41"/>
                  </a:lnTo>
                  <a:lnTo>
                    <a:pt x="141" y="43"/>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5" name="Freeform 17">
              <a:extLst>
                <a:ext uri="{FF2B5EF4-FFF2-40B4-BE49-F238E27FC236}">
                  <a16:creationId xmlns:a16="http://schemas.microsoft.com/office/drawing/2014/main" id="{07BD4BF4-A212-438E-9AB4-68369FD7DD61}"/>
                </a:ext>
              </a:extLst>
            </p:cNvPr>
            <p:cNvSpPr>
              <a:spLocks/>
            </p:cNvSpPr>
            <p:nvPr/>
          </p:nvSpPr>
          <p:spPr bwMode="auto">
            <a:xfrm>
              <a:off x="2615" y="3408"/>
              <a:ext cx="25" cy="9"/>
            </a:xfrm>
            <a:custGeom>
              <a:avLst/>
              <a:gdLst>
                <a:gd name="T0" fmla="*/ 49 w 97"/>
                <a:gd name="T1" fmla="*/ 14 h 34"/>
                <a:gd name="T2" fmla="*/ 28 w 97"/>
                <a:gd name="T3" fmla="*/ 12 h 34"/>
                <a:gd name="T4" fmla="*/ 8 w 97"/>
                <a:gd name="T5" fmla="*/ 1 h 34"/>
                <a:gd name="T6" fmla="*/ 1 w 97"/>
                <a:gd name="T7" fmla="*/ 0 h 34"/>
                <a:gd name="T8" fmla="*/ 0 w 97"/>
                <a:gd name="T9" fmla="*/ 2 h 34"/>
                <a:gd name="T10" fmla="*/ 1 w 97"/>
                <a:gd name="T11" fmla="*/ 12 h 34"/>
                <a:gd name="T12" fmla="*/ 16 w 97"/>
                <a:gd name="T13" fmla="*/ 27 h 34"/>
                <a:gd name="T14" fmla="*/ 35 w 97"/>
                <a:gd name="T15" fmla="*/ 33 h 34"/>
                <a:gd name="T16" fmla="*/ 49 w 97"/>
                <a:gd name="T17" fmla="*/ 34 h 34"/>
                <a:gd name="T18" fmla="*/ 63 w 97"/>
                <a:gd name="T19" fmla="*/ 33 h 34"/>
                <a:gd name="T20" fmla="*/ 82 w 97"/>
                <a:gd name="T21" fmla="*/ 27 h 34"/>
                <a:gd name="T22" fmla="*/ 96 w 97"/>
                <a:gd name="T23" fmla="*/ 12 h 34"/>
                <a:gd name="T24" fmla="*/ 97 w 97"/>
                <a:gd name="T25" fmla="*/ 2 h 34"/>
                <a:gd name="T26" fmla="*/ 97 w 97"/>
                <a:gd name="T27" fmla="*/ 0 h 34"/>
                <a:gd name="T28" fmla="*/ 91 w 97"/>
                <a:gd name="T29" fmla="*/ 1 h 34"/>
                <a:gd name="T30" fmla="*/ 70 w 97"/>
                <a:gd name="T31" fmla="*/ 12 h 34"/>
                <a:gd name="T32" fmla="*/ 49 w 97"/>
                <a:gd name="T33"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 h="34">
                  <a:moveTo>
                    <a:pt x="49" y="14"/>
                  </a:moveTo>
                  <a:lnTo>
                    <a:pt x="28" y="12"/>
                  </a:lnTo>
                  <a:lnTo>
                    <a:pt x="8" y="1"/>
                  </a:lnTo>
                  <a:lnTo>
                    <a:pt x="1" y="0"/>
                  </a:lnTo>
                  <a:lnTo>
                    <a:pt x="0" y="2"/>
                  </a:lnTo>
                  <a:lnTo>
                    <a:pt x="1" y="12"/>
                  </a:lnTo>
                  <a:lnTo>
                    <a:pt x="16" y="27"/>
                  </a:lnTo>
                  <a:lnTo>
                    <a:pt x="35" y="33"/>
                  </a:lnTo>
                  <a:lnTo>
                    <a:pt x="49" y="34"/>
                  </a:lnTo>
                  <a:lnTo>
                    <a:pt x="63" y="33"/>
                  </a:lnTo>
                  <a:lnTo>
                    <a:pt x="82" y="27"/>
                  </a:lnTo>
                  <a:lnTo>
                    <a:pt x="96" y="12"/>
                  </a:lnTo>
                  <a:lnTo>
                    <a:pt x="97" y="2"/>
                  </a:lnTo>
                  <a:lnTo>
                    <a:pt x="97" y="0"/>
                  </a:lnTo>
                  <a:lnTo>
                    <a:pt x="91" y="1"/>
                  </a:lnTo>
                  <a:lnTo>
                    <a:pt x="70" y="12"/>
                  </a:lnTo>
                  <a:lnTo>
                    <a:pt x="49" y="14"/>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6" name="Freeform 18">
              <a:extLst>
                <a:ext uri="{FF2B5EF4-FFF2-40B4-BE49-F238E27FC236}">
                  <a16:creationId xmlns:a16="http://schemas.microsoft.com/office/drawing/2014/main" id="{9D548F65-3CB9-40D2-832C-DB9F4B0AB623}"/>
                </a:ext>
              </a:extLst>
            </p:cNvPr>
            <p:cNvSpPr>
              <a:spLocks/>
            </p:cNvSpPr>
            <p:nvPr/>
          </p:nvSpPr>
          <p:spPr bwMode="auto">
            <a:xfrm>
              <a:off x="2572" y="3380"/>
              <a:ext cx="111" cy="19"/>
            </a:xfrm>
            <a:custGeom>
              <a:avLst/>
              <a:gdLst>
                <a:gd name="T0" fmla="*/ 222 w 445"/>
                <a:gd name="T1" fmla="*/ 45 h 74"/>
                <a:gd name="T2" fmla="*/ 172 w 445"/>
                <a:gd name="T3" fmla="*/ 44 h 74"/>
                <a:gd name="T4" fmla="*/ 89 w 445"/>
                <a:gd name="T5" fmla="*/ 29 h 74"/>
                <a:gd name="T6" fmla="*/ 32 w 445"/>
                <a:gd name="T7" fmla="*/ 9 h 74"/>
                <a:gd name="T8" fmla="*/ 2 w 445"/>
                <a:gd name="T9" fmla="*/ 0 h 74"/>
                <a:gd name="T10" fmla="*/ 0 w 445"/>
                <a:gd name="T11" fmla="*/ 3 h 74"/>
                <a:gd name="T12" fmla="*/ 1 w 445"/>
                <a:gd name="T13" fmla="*/ 9 h 74"/>
                <a:gd name="T14" fmla="*/ 20 w 445"/>
                <a:gd name="T15" fmla="*/ 32 h 74"/>
                <a:gd name="T16" fmla="*/ 70 w 445"/>
                <a:gd name="T17" fmla="*/ 56 h 74"/>
                <a:gd name="T18" fmla="*/ 133 w 445"/>
                <a:gd name="T19" fmla="*/ 69 h 74"/>
                <a:gd name="T20" fmla="*/ 189 w 445"/>
                <a:gd name="T21" fmla="*/ 73 h 74"/>
                <a:gd name="T22" fmla="*/ 222 w 445"/>
                <a:gd name="T23" fmla="*/ 74 h 74"/>
                <a:gd name="T24" fmla="*/ 255 w 445"/>
                <a:gd name="T25" fmla="*/ 73 h 74"/>
                <a:gd name="T26" fmla="*/ 311 w 445"/>
                <a:gd name="T27" fmla="*/ 69 h 74"/>
                <a:gd name="T28" fmla="*/ 375 w 445"/>
                <a:gd name="T29" fmla="*/ 56 h 74"/>
                <a:gd name="T30" fmla="*/ 423 w 445"/>
                <a:gd name="T31" fmla="*/ 32 h 74"/>
                <a:gd name="T32" fmla="*/ 443 w 445"/>
                <a:gd name="T33" fmla="*/ 9 h 74"/>
                <a:gd name="T34" fmla="*/ 445 w 445"/>
                <a:gd name="T35" fmla="*/ 3 h 74"/>
                <a:gd name="T36" fmla="*/ 441 w 445"/>
                <a:gd name="T37" fmla="*/ 0 h 74"/>
                <a:gd name="T38" fmla="*/ 412 w 445"/>
                <a:gd name="T39" fmla="*/ 9 h 74"/>
                <a:gd name="T40" fmla="*/ 354 w 445"/>
                <a:gd name="T41" fmla="*/ 29 h 74"/>
                <a:gd name="T42" fmla="*/ 272 w 445"/>
                <a:gd name="T43" fmla="*/ 44 h 74"/>
                <a:gd name="T44" fmla="*/ 222 w 445"/>
                <a:gd name="T45" fmla="*/ 4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74">
                  <a:moveTo>
                    <a:pt x="222" y="45"/>
                  </a:moveTo>
                  <a:lnTo>
                    <a:pt x="172" y="44"/>
                  </a:lnTo>
                  <a:lnTo>
                    <a:pt x="89" y="29"/>
                  </a:lnTo>
                  <a:lnTo>
                    <a:pt x="32" y="9"/>
                  </a:lnTo>
                  <a:lnTo>
                    <a:pt x="2" y="0"/>
                  </a:lnTo>
                  <a:lnTo>
                    <a:pt x="0" y="3"/>
                  </a:lnTo>
                  <a:lnTo>
                    <a:pt x="1" y="9"/>
                  </a:lnTo>
                  <a:lnTo>
                    <a:pt x="20" y="32"/>
                  </a:lnTo>
                  <a:lnTo>
                    <a:pt x="70" y="56"/>
                  </a:lnTo>
                  <a:lnTo>
                    <a:pt x="133" y="69"/>
                  </a:lnTo>
                  <a:lnTo>
                    <a:pt x="189" y="73"/>
                  </a:lnTo>
                  <a:lnTo>
                    <a:pt x="222" y="74"/>
                  </a:lnTo>
                  <a:lnTo>
                    <a:pt x="255" y="73"/>
                  </a:lnTo>
                  <a:lnTo>
                    <a:pt x="311" y="69"/>
                  </a:lnTo>
                  <a:lnTo>
                    <a:pt x="375" y="56"/>
                  </a:lnTo>
                  <a:lnTo>
                    <a:pt x="423" y="32"/>
                  </a:lnTo>
                  <a:lnTo>
                    <a:pt x="443" y="9"/>
                  </a:lnTo>
                  <a:lnTo>
                    <a:pt x="445" y="3"/>
                  </a:lnTo>
                  <a:lnTo>
                    <a:pt x="441" y="0"/>
                  </a:lnTo>
                  <a:lnTo>
                    <a:pt x="412" y="9"/>
                  </a:lnTo>
                  <a:lnTo>
                    <a:pt x="354" y="29"/>
                  </a:lnTo>
                  <a:lnTo>
                    <a:pt x="272" y="44"/>
                  </a:lnTo>
                  <a:lnTo>
                    <a:pt x="222" y="45"/>
                  </a:lnTo>
                  <a:close/>
                </a:path>
              </a:pathLst>
            </a:custGeom>
            <a:solidFill>
              <a:srgbClr val="F79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7" name="Freeform 19">
              <a:extLst>
                <a:ext uri="{FF2B5EF4-FFF2-40B4-BE49-F238E27FC236}">
                  <a16:creationId xmlns:a16="http://schemas.microsoft.com/office/drawing/2014/main" id="{5CD8F901-0FB1-417E-ABC3-A119A0C7F977}"/>
                </a:ext>
              </a:extLst>
            </p:cNvPr>
            <p:cNvSpPr>
              <a:spLocks/>
            </p:cNvSpPr>
            <p:nvPr/>
          </p:nvSpPr>
          <p:spPr bwMode="auto">
            <a:xfrm>
              <a:off x="2371" y="3499"/>
              <a:ext cx="256" cy="133"/>
            </a:xfrm>
            <a:custGeom>
              <a:avLst/>
              <a:gdLst>
                <a:gd name="T0" fmla="*/ 1026 w 1026"/>
                <a:gd name="T1" fmla="*/ 0 h 532"/>
                <a:gd name="T2" fmla="*/ 1026 w 1026"/>
                <a:gd name="T3" fmla="*/ 532 h 532"/>
                <a:gd name="T4" fmla="*/ 0 w 1026"/>
                <a:gd name="T5" fmla="*/ 532 h 532"/>
                <a:gd name="T6" fmla="*/ 1 w 1026"/>
                <a:gd name="T7" fmla="*/ 511 h 532"/>
                <a:gd name="T8" fmla="*/ 13 w 1026"/>
                <a:gd name="T9" fmla="*/ 469 h 532"/>
                <a:gd name="T10" fmla="*/ 37 w 1026"/>
                <a:gd name="T11" fmla="*/ 425 h 532"/>
                <a:gd name="T12" fmla="*/ 71 w 1026"/>
                <a:gd name="T13" fmla="*/ 380 h 532"/>
                <a:gd name="T14" fmla="*/ 114 w 1026"/>
                <a:gd name="T15" fmla="*/ 336 h 532"/>
                <a:gd name="T16" fmla="*/ 167 w 1026"/>
                <a:gd name="T17" fmla="*/ 290 h 532"/>
                <a:gd name="T18" fmla="*/ 227 w 1026"/>
                <a:gd name="T19" fmla="*/ 247 h 532"/>
                <a:gd name="T20" fmla="*/ 295 w 1026"/>
                <a:gd name="T21" fmla="*/ 205 h 532"/>
                <a:gd name="T22" fmla="*/ 406 w 1026"/>
                <a:gd name="T23" fmla="*/ 146 h 532"/>
                <a:gd name="T24" fmla="*/ 530 w 1026"/>
                <a:gd name="T25" fmla="*/ 94 h 532"/>
                <a:gd name="T26" fmla="*/ 616 w 1026"/>
                <a:gd name="T27" fmla="*/ 65 h 532"/>
                <a:gd name="T28" fmla="*/ 706 w 1026"/>
                <a:gd name="T29" fmla="*/ 41 h 532"/>
                <a:gd name="T30" fmla="*/ 796 w 1026"/>
                <a:gd name="T31" fmla="*/ 21 h 532"/>
                <a:gd name="T32" fmla="*/ 889 w 1026"/>
                <a:gd name="T33" fmla="*/ 7 h 532"/>
                <a:gd name="T34" fmla="*/ 980 w 1026"/>
                <a:gd name="T35" fmla="*/ 1 h 532"/>
                <a:gd name="T36" fmla="*/ 1026 w 1026"/>
                <a:gd name="T3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6" h="532">
                  <a:moveTo>
                    <a:pt x="1026" y="0"/>
                  </a:moveTo>
                  <a:lnTo>
                    <a:pt x="1026" y="532"/>
                  </a:lnTo>
                  <a:lnTo>
                    <a:pt x="0" y="532"/>
                  </a:lnTo>
                  <a:lnTo>
                    <a:pt x="1" y="511"/>
                  </a:lnTo>
                  <a:lnTo>
                    <a:pt x="13" y="469"/>
                  </a:lnTo>
                  <a:lnTo>
                    <a:pt x="37" y="425"/>
                  </a:lnTo>
                  <a:lnTo>
                    <a:pt x="71" y="380"/>
                  </a:lnTo>
                  <a:lnTo>
                    <a:pt x="114" y="336"/>
                  </a:lnTo>
                  <a:lnTo>
                    <a:pt x="167" y="290"/>
                  </a:lnTo>
                  <a:lnTo>
                    <a:pt x="227" y="247"/>
                  </a:lnTo>
                  <a:lnTo>
                    <a:pt x="295" y="205"/>
                  </a:lnTo>
                  <a:lnTo>
                    <a:pt x="406" y="146"/>
                  </a:lnTo>
                  <a:lnTo>
                    <a:pt x="530" y="94"/>
                  </a:lnTo>
                  <a:lnTo>
                    <a:pt x="616" y="65"/>
                  </a:lnTo>
                  <a:lnTo>
                    <a:pt x="706" y="41"/>
                  </a:lnTo>
                  <a:lnTo>
                    <a:pt x="796" y="21"/>
                  </a:lnTo>
                  <a:lnTo>
                    <a:pt x="889" y="7"/>
                  </a:lnTo>
                  <a:lnTo>
                    <a:pt x="980" y="1"/>
                  </a:lnTo>
                  <a:lnTo>
                    <a:pt x="1026" y="0"/>
                  </a:lnTo>
                  <a:close/>
                </a:path>
              </a:pathLst>
            </a:custGeom>
            <a:solidFill>
              <a:srgbClr val="46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8" name="Freeform 20">
              <a:extLst>
                <a:ext uri="{FF2B5EF4-FFF2-40B4-BE49-F238E27FC236}">
                  <a16:creationId xmlns:a16="http://schemas.microsoft.com/office/drawing/2014/main" id="{2015107F-4CBF-4892-99D0-32E0125BE0C2}"/>
                </a:ext>
              </a:extLst>
            </p:cNvPr>
            <p:cNvSpPr>
              <a:spLocks/>
            </p:cNvSpPr>
            <p:nvPr/>
          </p:nvSpPr>
          <p:spPr bwMode="auto">
            <a:xfrm>
              <a:off x="2627" y="3499"/>
              <a:ext cx="257" cy="133"/>
            </a:xfrm>
            <a:custGeom>
              <a:avLst/>
              <a:gdLst>
                <a:gd name="T0" fmla="*/ 0 w 1026"/>
                <a:gd name="T1" fmla="*/ 0 h 532"/>
                <a:gd name="T2" fmla="*/ 0 w 1026"/>
                <a:gd name="T3" fmla="*/ 532 h 532"/>
                <a:gd name="T4" fmla="*/ 1026 w 1026"/>
                <a:gd name="T5" fmla="*/ 532 h 532"/>
                <a:gd name="T6" fmla="*/ 1025 w 1026"/>
                <a:gd name="T7" fmla="*/ 511 h 532"/>
                <a:gd name="T8" fmla="*/ 1012 w 1026"/>
                <a:gd name="T9" fmla="*/ 469 h 532"/>
                <a:gd name="T10" fmla="*/ 988 w 1026"/>
                <a:gd name="T11" fmla="*/ 425 h 532"/>
                <a:gd name="T12" fmla="*/ 955 w 1026"/>
                <a:gd name="T13" fmla="*/ 380 h 532"/>
                <a:gd name="T14" fmla="*/ 911 w 1026"/>
                <a:gd name="T15" fmla="*/ 336 h 532"/>
                <a:gd name="T16" fmla="*/ 859 w 1026"/>
                <a:gd name="T17" fmla="*/ 290 h 532"/>
                <a:gd name="T18" fmla="*/ 799 w 1026"/>
                <a:gd name="T19" fmla="*/ 247 h 532"/>
                <a:gd name="T20" fmla="*/ 731 w 1026"/>
                <a:gd name="T21" fmla="*/ 205 h 532"/>
                <a:gd name="T22" fmla="*/ 620 w 1026"/>
                <a:gd name="T23" fmla="*/ 146 h 532"/>
                <a:gd name="T24" fmla="*/ 496 w 1026"/>
                <a:gd name="T25" fmla="*/ 94 h 532"/>
                <a:gd name="T26" fmla="*/ 410 w 1026"/>
                <a:gd name="T27" fmla="*/ 65 h 532"/>
                <a:gd name="T28" fmla="*/ 321 w 1026"/>
                <a:gd name="T29" fmla="*/ 41 h 532"/>
                <a:gd name="T30" fmla="*/ 229 w 1026"/>
                <a:gd name="T31" fmla="*/ 21 h 532"/>
                <a:gd name="T32" fmla="*/ 137 w 1026"/>
                <a:gd name="T33" fmla="*/ 7 h 532"/>
                <a:gd name="T34" fmla="*/ 46 w 1026"/>
                <a:gd name="T35" fmla="*/ 1 h 532"/>
                <a:gd name="T36" fmla="*/ 0 w 1026"/>
                <a:gd name="T3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6" h="532">
                  <a:moveTo>
                    <a:pt x="0" y="0"/>
                  </a:moveTo>
                  <a:lnTo>
                    <a:pt x="0" y="532"/>
                  </a:lnTo>
                  <a:lnTo>
                    <a:pt x="1026" y="532"/>
                  </a:lnTo>
                  <a:lnTo>
                    <a:pt x="1025" y="511"/>
                  </a:lnTo>
                  <a:lnTo>
                    <a:pt x="1012" y="469"/>
                  </a:lnTo>
                  <a:lnTo>
                    <a:pt x="988" y="425"/>
                  </a:lnTo>
                  <a:lnTo>
                    <a:pt x="955" y="380"/>
                  </a:lnTo>
                  <a:lnTo>
                    <a:pt x="911" y="336"/>
                  </a:lnTo>
                  <a:lnTo>
                    <a:pt x="859" y="290"/>
                  </a:lnTo>
                  <a:lnTo>
                    <a:pt x="799" y="247"/>
                  </a:lnTo>
                  <a:lnTo>
                    <a:pt x="731" y="205"/>
                  </a:lnTo>
                  <a:lnTo>
                    <a:pt x="620" y="146"/>
                  </a:lnTo>
                  <a:lnTo>
                    <a:pt x="496" y="94"/>
                  </a:lnTo>
                  <a:lnTo>
                    <a:pt x="410" y="65"/>
                  </a:lnTo>
                  <a:lnTo>
                    <a:pt x="321" y="41"/>
                  </a:lnTo>
                  <a:lnTo>
                    <a:pt x="229" y="21"/>
                  </a:lnTo>
                  <a:lnTo>
                    <a:pt x="137" y="7"/>
                  </a:lnTo>
                  <a:lnTo>
                    <a:pt x="46" y="1"/>
                  </a:lnTo>
                  <a:lnTo>
                    <a:pt x="0" y="0"/>
                  </a:lnTo>
                  <a:close/>
                </a:path>
              </a:pathLst>
            </a:custGeom>
            <a:solidFill>
              <a:srgbClr val="46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9" name="Freeform 21">
              <a:extLst>
                <a:ext uri="{FF2B5EF4-FFF2-40B4-BE49-F238E27FC236}">
                  <a16:creationId xmlns:a16="http://schemas.microsoft.com/office/drawing/2014/main" id="{61791571-E75A-4550-9418-7E56E0BCEDCF}"/>
                </a:ext>
              </a:extLst>
            </p:cNvPr>
            <p:cNvSpPr>
              <a:spLocks/>
            </p:cNvSpPr>
            <p:nvPr/>
          </p:nvSpPr>
          <p:spPr bwMode="auto">
            <a:xfrm>
              <a:off x="2550" y="3499"/>
              <a:ext cx="158" cy="46"/>
            </a:xfrm>
            <a:custGeom>
              <a:avLst/>
              <a:gdLst>
                <a:gd name="T0" fmla="*/ 312 w 635"/>
                <a:gd name="T1" fmla="*/ 0 h 186"/>
                <a:gd name="T2" fmla="*/ 234 w 635"/>
                <a:gd name="T3" fmla="*/ 2 h 186"/>
                <a:gd name="T4" fmla="*/ 78 w 635"/>
                <a:gd name="T5" fmla="*/ 21 h 186"/>
                <a:gd name="T6" fmla="*/ 0 w 635"/>
                <a:gd name="T7" fmla="*/ 38 h 186"/>
                <a:gd name="T8" fmla="*/ 5 w 635"/>
                <a:gd name="T9" fmla="*/ 44 h 186"/>
                <a:gd name="T10" fmla="*/ 45 w 635"/>
                <a:gd name="T11" fmla="*/ 85 h 186"/>
                <a:gd name="T12" fmla="*/ 103 w 635"/>
                <a:gd name="T13" fmla="*/ 127 h 186"/>
                <a:gd name="T14" fmla="*/ 152 w 635"/>
                <a:gd name="T15" fmla="*/ 151 h 186"/>
                <a:gd name="T16" fmla="*/ 209 w 635"/>
                <a:gd name="T17" fmla="*/ 172 h 186"/>
                <a:gd name="T18" fmla="*/ 276 w 635"/>
                <a:gd name="T19" fmla="*/ 185 h 186"/>
                <a:gd name="T20" fmla="*/ 312 w 635"/>
                <a:gd name="T21" fmla="*/ 186 h 186"/>
                <a:gd name="T22" fmla="*/ 346 w 635"/>
                <a:gd name="T23" fmla="*/ 185 h 186"/>
                <a:gd name="T24" fmla="*/ 408 w 635"/>
                <a:gd name="T25" fmla="*/ 174 h 186"/>
                <a:gd name="T26" fmla="*/ 465 w 635"/>
                <a:gd name="T27" fmla="*/ 156 h 186"/>
                <a:gd name="T28" fmla="*/ 514 w 635"/>
                <a:gd name="T29" fmla="*/ 133 h 186"/>
                <a:gd name="T30" fmla="*/ 574 w 635"/>
                <a:gd name="T31" fmla="*/ 95 h 186"/>
                <a:gd name="T32" fmla="*/ 625 w 635"/>
                <a:gd name="T33" fmla="*/ 52 h 186"/>
                <a:gd name="T34" fmla="*/ 635 w 635"/>
                <a:gd name="T35" fmla="*/ 42 h 186"/>
                <a:gd name="T36" fmla="*/ 555 w 635"/>
                <a:gd name="T37" fmla="*/ 23 h 186"/>
                <a:gd name="T38" fmla="*/ 433 w 635"/>
                <a:gd name="T39" fmla="*/ 6 h 186"/>
                <a:gd name="T40" fmla="*/ 352 w 635"/>
                <a:gd name="T41" fmla="*/ 1 h 186"/>
                <a:gd name="T42" fmla="*/ 312 w 635"/>
                <a:gd name="T43"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5" h="186">
                  <a:moveTo>
                    <a:pt x="312" y="0"/>
                  </a:moveTo>
                  <a:lnTo>
                    <a:pt x="234" y="2"/>
                  </a:lnTo>
                  <a:lnTo>
                    <a:pt x="78" y="21"/>
                  </a:lnTo>
                  <a:lnTo>
                    <a:pt x="0" y="38"/>
                  </a:lnTo>
                  <a:lnTo>
                    <a:pt x="5" y="44"/>
                  </a:lnTo>
                  <a:lnTo>
                    <a:pt x="45" y="85"/>
                  </a:lnTo>
                  <a:lnTo>
                    <a:pt x="103" y="127"/>
                  </a:lnTo>
                  <a:lnTo>
                    <a:pt x="152" y="151"/>
                  </a:lnTo>
                  <a:lnTo>
                    <a:pt x="209" y="172"/>
                  </a:lnTo>
                  <a:lnTo>
                    <a:pt x="276" y="185"/>
                  </a:lnTo>
                  <a:lnTo>
                    <a:pt x="312" y="186"/>
                  </a:lnTo>
                  <a:lnTo>
                    <a:pt x="346" y="185"/>
                  </a:lnTo>
                  <a:lnTo>
                    <a:pt x="408" y="174"/>
                  </a:lnTo>
                  <a:lnTo>
                    <a:pt x="465" y="156"/>
                  </a:lnTo>
                  <a:lnTo>
                    <a:pt x="514" y="133"/>
                  </a:lnTo>
                  <a:lnTo>
                    <a:pt x="574" y="95"/>
                  </a:lnTo>
                  <a:lnTo>
                    <a:pt x="625" y="52"/>
                  </a:lnTo>
                  <a:lnTo>
                    <a:pt x="635" y="42"/>
                  </a:lnTo>
                  <a:lnTo>
                    <a:pt x="555" y="23"/>
                  </a:lnTo>
                  <a:lnTo>
                    <a:pt x="433" y="6"/>
                  </a:lnTo>
                  <a:lnTo>
                    <a:pt x="352" y="1"/>
                  </a:lnTo>
                  <a:lnTo>
                    <a:pt x="312" y="0"/>
                  </a:lnTo>
                  <a:close/>
                </a:path>
              </a:pathLst>
            </a:custGeom>
            <a:solidFill>
              <a:srgbClr val="3785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0" name="Freeform 22">
              <a:extLst>
                <a:ext uri="{FF2B5EF4-FFF2-40B4-BE49-F238E27FC236}">
                  <a16:creationId xmlns:a16="http://schemas.microsoft.com/office/drawing/2014/main" id="{042F21EC-2C49-4EF4-BF75-1E1476B79874}"/>
                </a:ext>
              </a:extLst>
            </p:cNvPr>
            <p:cNvSpPr>
              <a:spLocks/>
            </p:cNvSpPr>
            <p:nvPr/>
          </p:nvSpPr>
          <p:spPr bwMode="auto">
            <a:xfrm>
              <a:off x="2575" y="3494"/>
              <a:ext cx="105" cy="28"/>
            </a:xfrm>
            <a:custGeom>
              <a:avLst/>
              <a:gdLst>
                <a:gd name="T0" fmla="*/ 0 w 423"/>
                <a:gd name="T1" fmla="*/ 36 h 112"/>
                <a:gd name="T2" fmla="*/ 9 w 423"/>
                <a:gd name="T3" fmla="*/ 46 h 112"/>
                <a:gd name="T4" fmla="*/ 78 w 423"/>
                <a:gd name="T5" fmla="*/ 89 h 112"/>
                <a:gd name="T6" fmla="*/ 136 w 423"/>
                <a:gd name="T7" fmla="*/ 106 h 112"/>
                <a:gd name="T8" fmla="*/ 185 w 423"/>
                <a:gd name="T9" fmla="*/ 112 h 112"/>
                <a:gd name="T10" fmla="*/ 212 w 423"/>
                <a:gd name="T11" fmla="*/ 112 h 112"/>
                <a:gd name="T12" fmla="*/ 240 w 423"/>
                <a:gd name="T13" fmla="*/ 112 h 112"/>
                <a:gd name="T14" fmla="*/ 287 w 423"/>
                <a:gd name="T15" fmla="*/ 106 h 112"/>
                <a:gd name="T16" fmla="*/ 345 w 423"/>
                <a:gd name="T17" fmla="*/ 89 h 112"/>
                <a:gd name="T18" fmla="*/ 415 w 423"/>
                <a:gd name="T19" fmla="*/ 46 h 112"/>
                <a:gd name="T20" fmla="*/ 423 w 423"/>
                <a:gd name="T21" fmla="*/ 36 h 112"/>
                <a:gd name="T22" fmla="*/ 416 w 423"/>
                <a:gd name="T23" fmla="*/ 34 h 112"/>
                <a:gd name="T24" fmla="*/ 345 w 423"/>
                <a:gd name="T25" fmla="*/ 15 h 112"/>
                <a:gd name="T26" fmla="*/ 257 w 423"/>
                <a:gd name="T27" fmla="*/ 3 h 112"/>
                <a:gd name="T28" fmla="*/ 189 w 423"/>
                <a:gd name="T29" fmla="*/ 0 h 112"/>
                <a:gd name="T30" fmla="*/ 116 w 423"/>
                <a:gd name="T31" fmla="*/ 6 h 112"/>
                <a:gd name="T32" fmla="*/ 39 w 423"/>
                <a:gd name="T33" fmla="*/ 23 h 112"/>
                <a:gd name="T34" fmla="*/ 0 w 423"/>
                <a:gd name="T35" fmla="*/ 3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3" h="112">
                  <a:moveTo>
                    <a:pt x="0" y="36"/>
                  </a:moveTo>
                  <a:lnTo>
                    <a:pt x="9" y="46"/>
                  </a:lnTo>
                  <a:lnTo>
                    <a:pt x="78" y="89"/>
                  </a:lnTo>
                  <a:lnTo>
                    <a:pt x="136" y="106"/>
                  </a:lnTo>
                  <a:lnTo>
                    <a:pt x="185" y="112"/>
                  </a:lnTo>
                  <a:lnTo>
                    <a:pt x="212" y="112"/>
                  </a:lnTo>
                  <a:lnTo>
                    <a:pt x="240" y="112"/>
                  </a:lnTo>
                  <a:lnTo>
                    <a:pt x="287" y="106"/>
                  </a:lnTo>
                  <a:lnTo>
                    <a:pt x="345" y="89"/>
                  </a:lnTo>
                  <a:lnTo>
                    <a:pt x="415" y="46"/>
                  </a:lnTo>
                  <a:lnTo>
                    <a:pt x="423" y="36"/>
                  </a:lnTo>
                  <a:lnTo>
                    <a:pt x="416" y="34"/>
                  </a:lnTo>
                  <a:lnTo>
                    <a:pt x="345" y="15"/>
                  </a:lnTo>
                  <a:lnTo>
                    <a:pt x="257" y="3"/>
                  </a:lnTo>
                  <a:lnTo>
                    <a:pt x="189" y="0"/>
                  </a:lnTo>
                  <a:lnTo>
                    <a:pt x="116" y="6"/>
                  </a:lnTo>
                  <a:lnTo>
                    <a:pt x="39" y="23"/>
                  </a:lnTo>
                  <a:lnTo>
                    <a:pt x="0" y="36"/>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1" name="Freeform 23">
              <a:extLst>
                <a:ext uri="{FF2B5EF4-FFF2-40B4-BE49-F238E27FC236}">
                  <a16:creationId xmlns:a16="http://schemas.microsoft.com/office/drawing/2014/main" id="{A37C6CAA-07A2-4AA5-B92C-F2B923C5A98B}"/>
                </a:ext>
              </a:extLst>
            </p:cNvPr>
            <p:cNvSpPr>
              <a:spLocks/>
            </p:cNvSpPr>
            <p:nvPr/>
          </p:nvSpPr>
          <p:spPr bwMode="auto">
            <a:xfrm>
              <a:off x="2396" y="2919"/>
              <a:ext cx="472" cy="373"/>
            </a:xfrm>
            <a:custGeom>
              <a:avLst/>
              <a:gdLst>
                <a:gd name="T0" fmla="*/ 1590 w 1886"/>
                <a:gd name="T1" fmla="*/ 262 h 1491"/>
                <a:gd name="T2" fmla="*/ 1424 w 1886"/>
                <a:gd name="T3" fmla="*/ 130 h 1491"/>
                <a:gd name="T4" fmla="*/ 1273 w 1886"/>
                <a:gd name="T5" fmla="*/ 57 h 1491"/>
                <a:gd name="T6" fmla="*/ 1119 w 1886"/>
                <a:gd name="T7" fmla="*/ 16 h 1491"/>
                <a:gd name="T8" fmla="*/ 936 w 1886"/>
                <a:gd name="T9" fmla="*/ 0 h 1491"/>
                <a:gd name="T10" fmla="*/ 722 w 1886"/>
                <a:gd name="T11" fmla="*/ 21 h 1491"/>
                <a:gd name="T12" fmla="*/ 606 w 1886"/>
                <a:gd name="T13" fmla="*/ 48 h 1491"/>
                <a:gd name="T14" fmla="*/ 407 w 1886"/>
                <a:gd name="T15" fmla="*/ 118 h 1491"/>
                <a:gd name="T16" fmla="*/ 258 w 1886"/>
                <a:gd name="T17" fmla="*/ 206 h 1491"/>
                <a:gd name="T18" fmla="*/ 148 w 1886"/>
                <a:gd name="T19" fmla="*/ 310 h 1491"/>
                <a:gd name="T20" fmla="*/ 73 w 1886"/>
                <a:gd name="T21" fmla="*/ 427 h 1491"/>
                <a:gd name="T22" fmla="*/ 28 w 1886"/>
                <a:gd name="T23" fmla="*/ 554 h 1491"/>
                <a:gd name="T24" fmla="*/ 2 w 1886"/>
                <a:gd name="T25" fmla="*/ 721 h 1491"/>
                <a:gd name="T26" fmla="*/ 3 w 1886"/>
                <a:gd name="T27" fmla="*/ 929 h 1491"/>
                <a:gd name="T28" fmla="*/ 37 w 1886"/>
                <a:gd name="T29" fmla="*/ 1279 h 1491"/>
                <a:gd name="T30" fmla="*/ 80 w 1886"/>
                <a:gd name="T31" fmla="*/ 1446 h 1491"/>
                <a:gd name="T32" fmla="*/ 117 w 1886"/>
                <a:gd name="T33" fmla="*/ 1490 h 1491"/>
                <a:gd name="T34" fmla="*/ 133 w 1886"/>
                <a:gd name="T35" fmla="*/ 1489 h 1491"/>
                <a:gd name="T36" fmla="*/ 159 w 1886"/>
                <a:gd name="T37" fmla="*/ 1453 h 1491"/>
                <a:gd name="T38" fmla="*/ 168 w 1886"/>
                <a:gd name="T39" fmla="*/ 1227 h 1491"/>
                <a:gd name="T40" fmla="*/ 171 w 1886"/>
                <a:gd name="T41" fmla="*/ 1135 h 1491"/>
                <a:gd name="T42" fmla="*/ 227 w 1886"/>
                <a:gd name="T43" fmla="*/ 1015 h 1491"/>
                <a:gd name="T44" fmla="*/ 324 w 1886"/>
                <a:gd name="T45" fmla="*/ 933 h 1491"/>
                <a:gd name="T46" fmla="*/ 407 w 1886"/>
                <a:gd name="T47" fmla="*/ 900 h 1491"/>
                <a:gd name="T48" fmla="*/ 516 w 1886"/>
                <a:gd name="T49" fmla="*/ 885 h 1491"/>
                <a:gd name="T50" fmla="*/ 615 w 1886"/>
                <a:gd name="T51" fmla="*/ 889 h 1491"/>
                <a:gd name="T52" fmla="*/ 824 w 1886"/>
                <a:gd name="T53" fmla="*/ 893 h 1491"/>
                <a:gd name="T54" fmla="*/ 1063 w 1886"/>
                <a:gd name="T55" fmla="*/ 863 h 1491"/>
                <a:gd name="T56" fmla="*/ 1313 w 1886"/>
                <a:gd name="T57" fmla="*/ 792 h 1491"/>
                <a:gd name="T58" fmla="*/ 1340 w 1886"/>
                <a:gd name="T59" fmla="*/ 808 h 1491"/>
                <a:gd name="T60" fmla="*/ 1488 w 1886"/>
                <a:gd name="T61" fmla="*/ 954 h 1491"/>
                <a:gd name="T62" fmla="*/ 1540 w 1886"/>
                <a:gd name="T63" fmla="*/ 984 h 1491"/>
                <a:gd name="T64" fmla="*/ 1583 w 1886"/>
                <a:gd name="T65" fmla="*/ 1010 h 1491"/>
                <a:gd name="T66" fmla="*/ 1624 w 1886"/>
                <a:gd name="T67" fmla="*/ 1068 h 1491"/>
                <a:gd name="T68" fmla="*/ 1663 w 1886"/>
                <a:gd name="T69" fmla="*/ 1207 h 1491"/>
                <a:gd name="T70" fmla="*/ 1695 w 1886"/>
                <a:gd name="T71" fmla="*/ 1429 h 1491"/>
                <a:gd name="T72" fmla="*/ 1716 w 1886"/>
                <a:gd name="T73" fmla="*/ 1466 h 1491"/>
                <a:gd name="T74" fmla="*/ 1729 w 1886"/>
                <a:gd name="T75" fmla="*/ 1465 h 1491"/>
                <a:gd name="T76" fmla="*/ 1780 w 1886"/>
                <a:gd name="T77" fmla="*/ 1378 h 1491"/>
                <a:gd name="T78" fmla="*/ 1860 w 1886"/>
                <a:gd name="T79" fmla="*/ 1102 h 1491"/>
                <a:gd name="T80" fmla="*/ 1885 w 1886"/>
                <a:gd name="T81" fmla="*/ 903 h 1491"/>
                <a:gd name="T82" fmla="*/ 1880 w 1886"/>
                <a:gd name="T83" fmla="*/ 698 h 1491"/>
                <a:gd name="T84" fmla="*/ 1830 w 1886"/>
                <a:gd name="T85" fmla="*/ 509 h 1491"/>
                <a:gd name="T86" fmla="*/ 1741 w 1886"/>
                <a:gd name="T87" fmla="*/ 372 h 1491"/>
                <a:gd name="T88" fmla="*/ 1667 w 1886"/>
                <a:gd name="T89" fmla="*/ 309 h 1491"/>
                <a:gd name="T90" fmla="*/ 1599 w 1886"/>
                <a:gd name="T91" fmla="*/ 274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86" h="1491">
                  <a:moveTo>
                    <a:pt x="1599" y="274"/>
                  </a:moveTo>
                  <a:lnTo>
                    <a:pt x="1590" y="262"/>
                  </a:lnTo>
                  <a:lnTo>
                    <a:pt x="1510" y="190"/>
                  </a:lnTo>
                  <a:lnTo>
                    <a:pt x="1424" y="130"/>
                  </a:lnTo>
                  <a:lnTo>
                    <a:pt x="1339" y="84"/>
                  </a:lnTo>
                  <a:lnTo>
                    <a:pt x="1273" y="57"/>
                  </a:lnTo>
                  <a:lnTo>
                    <a:pt x="1200" y="35"/>
                  </a:lnTo>
                  <a:lnTo>
                    <a:pt x="1119" y="16"/>
                  </a:lnTo>
                  <a:lnTo>
                    <a:pt x="1032" y="5"/>
                  </a:lnTo>
                  <a:lnTo>
                    <a:pt x="936" y="0"/>
                  </a:lnTo>
                  <a:lnTo>
                    <a:pt x="833" y="6"/>
                  </a:lnTo>
                  <a:lnTo>
                    <a:pt x="722" y="21"/>
                  </a:lnTo>
                  <a:lnTo>
                    <a:pt x="664" y="34"/>
                  </a:lnTo>
                  <a:lnTo>
                    <a:pt x="606" y="48"/>
                  </a:lnTo>
                  <a:lnTo>
                    <a:pt x="500" y="80"/>
                  </a:lnTo>
                  <a:lnTo>
                    <a:pt x="407" y="118"/>
                  </a:lnTo>
                  <a:lnTo>
                    <a:pt x="327" y="160"/>
                  </a:lnTo>
                  <a:lnTo>
                    <a:pt x="258" y="206"/>
                  </a:lnTo>
                  <a:lnTo>
                    <a:pt x="197" y="257"/>
                  </a:lnTo>
                  <a:lnTo>
                    <a:pt x="148" y="310"/>
                  </a:lnTo>
                  <a:lnTo>
                    <a:pt x="107" y="368"/>
                  </a:lnTo>
                  <a:lnTo>
                    <a:pt x="73" y="427"/>
                  </a:lnTo>
                  <a:lnTo>
                    <a:pt x="48" y="489"/>
                  </a:lnTo>
                  <a:lnTo>
                    <a:pt x="28" y="554"/>
                  </a:lnTo>
                  <a:lnTo>
                    <a:pt x="14" y="620"/>
                  </a:lnTo>
                  <a:lnTo>
                    <a:pt x="2" y="721"/>
                  </a:lnTo>
                  <a:lnTo>
                    <a:pt x="0" y="860"/>
                  </a:lnTo>
                  <a:lnTo>
                    <a:pt x="3" y="929"/>
                  </a:lnTo>
                  <a:lnTo>
                    <a:pt x="11" y="1062"/>
                  </a:lnTo>
                  <a:lnTo>
                    <a:pt x="37" y="1279"/>
                  </a:lnTo>
                  <a:lnTo>
                    <a:pt x="62" y="1392"/>
                  </a:lnTo>
                  <a:lnTo>
                    <a:pt x="80" y="1446"/>
                  </a:lnTo>
                  <a:lnTo>
                    <a:pt x="100" y="1479"/>
                  </a:lnTo>
                  <a:lnTo>
                    <a:pt x="117" y="1490"/>
                  </a:lnTo>
                  <a:lnTo>
                    <a:pt x="127" y="1491"/>
                  </a:lnTo>
                  <a:lnTo>
                    <a:pt x="133" y="1489"/>
                  </a:lnTo>
                  <a:lnTo>
                    <a:pt x="143" y="1481"/>
                  </a:lnTo>
                  <a:lnTo>
                    <a:pt x="159" y="1453"/>
                  </a:lnTo>
                  <a:lnTo>
                    <a:pt x="169" y="1389"/>
                  </a:lnTo>
                  <a:lnTo>
                    <a:pt x="168" y="1227"/>
                  </a:lnTo>
                  <a:lnTo>
                    <a:pt x="168" y="1162"/>
                  </a:lnTo>
                  <a:lnTo>
                    <a:pt x="171" y="1135"/>
                  </a:lnTo>
                  <a:lnTo>
                    <a:pt x="196" y="1066"/>
                  </a:lnTo>
                  <a:lnTo>
                    <a:pt x="227" y="1015"/>
                  </a:lnTo>
                  <a:lnTo>
                    <a:pt x="275" y="965"/>
                  </a:lnTo>
                  <a:lnTo>
                    <a:pt x="324" y="933"/>
                  </a:lnTo>
                  <a:lnTo>
                    <a:pt x="362" y="915"/>
                  </a:lnTo>
                  <a:lnTo>
                    <a:pt x="407" y="900"/>
                  </a:lnTo>
                  <a:lnTo>
                    <a:pt x="458" y="890"/>
                  </a:lnTo>
                  <a:lnTo>
                    <a:pt x="516" y="885"/>
                  </a:lnTo>
                  <a:lnTo>
                    <a:pt x="580" y="886"/>
                  </a:lnTo>
                  <a:lnTo>
                    <a:pt x="615" y="889"/>
                  </a:lnTo>
                  <a:lnTo>
                    <a:pt x="687" y="894"/>
                  </a:lnTo>
                  <a:lnTo>
                    <a:pt x="824" y="893"/>
                  </a:lnTo>
                  <a:lnTo>
                    <a:pt x="950" y="883"/>
                  </a:lnTo>
                  <a:lnTo>
                    <a:pt x="1063" y="863"/>
                  </a:lnTo>
                  <a:lnTo>
                    <a:pt x="1205" y="829"/>
                  </a:lnTo>
                  <a:lnTo>
                    <a:pt x="1313" y="792"/>
                  </a:lnTo>
                  <a:lnTo>
                    <a:pt x="1324" y="787"/>
                  </a:lnTo>
                  <a:lnTo>
                    <a:pt x="1340" y="808"/>
                  </a:lnTo>
                  <a:lnTo>
                    <a:pt x="1433" y="907"/>
                  </a:lnTo>
                  <a:lnTo>
                    <a:pt x="1488" y="954"/>
                  </a:lnTo>
                  <a:lnTo>
                    <a:pt x="1523" y="976"/>
                  </a:lnTo>
                  <a:lnTo>
                    <a:pt x="1540" y="984"/>
                  </a:lnTo>
                  <a:lnTo>
                    <a:pt x="1556" y="990"/>
                  </a:lnTo>
                  <a:lnTo>
                    <a:pt x="1583" y="1010"/>
                  </a:lnTo>
                  <a:lnTo>
                    <a:pt x="1605" y="1035"/>
                  </a:lnTo>
                  <a:lnTo>
                    <a:pt x="1624" y="1068"/>
                  </a:lnTo>
                  <a:lnTo>
                    <a:pt x="1645" y="1123"/>
                  </a:lnTo>
                  <a:lnTo>
                    <a:pt x="1663" y="1207"/>
                  </a:lnTo>
                  <a:lnTo>
                    <a:pt x="1681" y="1333"/>
                  </a:lnTo>
                  <a:lnTo>
                    <a:pt x="1695" y="1429"/>
                  </a:lnTo>
                  <a:lnTo>
                    <a:pt x="1707" y="1457"/>
                  </a:lnTo>
                  <a:lnTo>
                    <a:pt x="1716" y="1466"/>
                  </a:lnTo>
                  <a:lnTo>
                    <a:pt x="1723" y="1467"/>
                  </a:lnTo>
                  <a:lnTo>
                    <a:pt x="1729" y="1465"/>
                  </a:lnTo>
                  <a:lnTo>
                    <a:pt x="1746" y="1444"/>
                  </a:lnTo>
                  <a:lnTo>
                    <a:pt x="1780" y="1378"/>
                  </a:lnTo>
                  <a:lnTo>
                    <a:pt x="1828" y="1237"/>
                  </a:lnTo>
                  <a:lnTo>
                    <a:pt x="1860" y="1102"/>
                  </a:lnTo>
                  <a:lnTo>
                    <a:pt x="1876" y="1004"/>
                  </a:lnTo>
                  <a:lnTo>
                    <a:pt x="1885" y="903"/>
                  </a:lnTo>
                  <a:lnTo>
                    <a:pt x="1886" y="800"/>
                  </a:lnTo>
                  <a:lnTo>
                    <a:pt x="1880" y="698"/>
                  </a:lnTo>
                  <a:lnTo>
                    <a:pt x="1862" y="600"/>
                  </a:lnTo>
                  <a:lnTo>
                    <a:pt x="1830" y="509"/>
                  </a:lnTo>
                  <a:lnTo>
                    <a:pt x="1785" y="426"/>
                  </a:lnTo>
                  <a:lnTo>
                    <a:pt x="1741" y="372"/>
                  </a:lnTo>
                  <a:lnTo>
                    <a:pt x="1707" y="338"/>
                  </a:lnTo>
                  <a:lnTo>
                    <a:pt x="1667" y="309"/>
                  </a:lnTo>
                  <a:lnTo>
                    <a:pt x="1624" y="285"/>
                  </a:lnTo>
                  <a:lnTo>
                    <a:pt x="1599" y="274"/>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14" name="말풍선: 타원형 13">
            <a:extLst>
              <a:ext uri="{FF2B5EF4-FFF2-40B4-BE49-F238E27FC236}">
                <a16:creationId xmlns:a16="http://schemas.microsoft.com/office/drawing/2014/main" id="{A2AAF93F-51D0-4FE7-AA44-301E558CB8AC}"/>
              </a:ext>
            </a:extLst>
          </p:cNvPr>
          <p:cNvSpPr/>
          <p:nvPr/>
        </p:nvSpPr>
        <p:spPr>
          <a:xfrm>
            <a:off x="6501789" y="2387057"/>
            <a:ext cx="1962107" cy="1574750"/>
          </a:xfrm>
          <a:prstGeom prst="wedgeEllipseCallout">
            <a:avLst>
              <a:gd name="adj1" fmla="val 45469"/>
              <a:gd name="adj2" fmla="val 39940"/>
            </a:avLst>
          </a:prstGeom>
          <a:solidFill>
            <a:schemeClr val="bg1"/>
          </a:solidFill>
          <a:ln w="57150">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000" b="1" dirty="0">
                <a:solidFill>
                  <a:srgbClr val="404040"/>
                </a:solidFill>
                <a:latin typeface="하나 CM" panose="02020603020101020101" pitchFamily="18" charset="-127"/>
                <a:ea typeface="하나 CM" panose="02020603020101020101" pitchFamily="18" charset="-127"/>
              </a:rPr>
              <a:t>지난주 콜센터에서 상담했는데</a:t>
            </a:r>
            <a:r>
              <a:rPr lang="en-US" altLang="ko-KR" sz="2000" b="1" dirty="0">
                <a:solidFill>
                  <a:srgbClr val="404040"/>
                </a:solidFill>
                <a:latin typeface="하나 CM" panose="02020603020101020101" pitchFamily="18" charset="-127"/>
                <a:ea typeface="하나 CM" panose="02020603020101020101" pitchFamily="18" charset="-127"/>
              </a:rPr>
              <a:t>…</a:t>
            </a:r>
            <a:endParaRPr lang="ko-KR" altLang="en-US" sz="2000" b="1" dirty="0">
              <a:solidFill>
                <a:srgbClr val="404040"/>
              </a:solidFill>
              <a:latin typeface="하나 CM" panose="02020603020101020101" pitchFamily="18" charset="-127"/>
              <a:ea typeface="하나 CM" panose="02020603020101020101" pitchFamily="18" charset="-127"/>
            </a:endParaRPr>
          </a:p>
        </p:txBody>
      </p:sp>
      <p:sp>
        <p:nvSpPr>
          <p:cNvPr id="122" name="TextBox 121">
            <a:extLst>
              <a:ext uri="{FF2B5EF4-FFF2-40B4-BE49-F238E27FC236}">
                <a16:creationId xmlns:a16="http://schemas.microsoft.com/office/drawing/2014/main" id="{70BB6543-9D21-46A0-B726-A39E3FD110D2}"/>
              </a:ext>
            </a:extLst>
          </p:cNvPr>
          <p:cNvSpPr txBox="1"/>
          <p:nvPr/>
        </p:nvSpPr>
        <p:spPr>
          <a:xfrm>
            <a:off x="8423660" y="5252236"/>
            <a:ext cx="879288" cy="459678"/>
          </a:xfrm>
          <a:prstGeom prst="rect">
            <a:avLst/>
          </a:prstGeom>
          <a:noFill/>
        </p:spPr>
        <p:txBody>
          <a:bodyPr wrap="square">
            <a:spAutoFit/>
          </a:bodyPr>
          <a:lstStyle/>
          <a:p>
            <a:pPr algn="ctr">
              <a:lnSpc>
                <a:spcPct val="150000"/>
              </a:lnSpc>
            </a:pPr>
            <a:r>
              <a:rPr lang="ko-KR" altLang="en-US" b="1" dirty="0">
                <a:solidFill>
                  <a:srgbClr val="404040"/>
                </a:solidFill>
                <a:latin typeface="하나 CM" panose="02020603020101020101" pitchFamily="18" charset="-127"/>
                <a:ea typeface="하나 CM" panose="02020603020101020101" pitchFamily="18" charset="-127"/>
              </a:rPr>
              <a:t>손님</a:t>
            </a:r>
            <a:endParaRPr lang="en-US" altLang="ko-KR" sz="1800" b="1" dirty="0">
              <a:solidFill>
                <a:srgbClr val="404040"/>
              </a:solidFill>
              <a:latin typeface="하나 CM" panose="02020603020101020101" pitchFamily="18" charset="-127"/>
              <a:ea typeface="하나 CM" panose="02020603020101020101" pitchFamily="18" charset="-127"/>
            </a:endParaRPr>
          </a:p>
        </p:txBody>
      </p:sp>
      <p:sp>
        <p:nvSpPr>
          <p:cNvPr id="16" name="TextBox 15">
            <a:extLst>
              <a:ext uri="{FF2B5EF4-FFF2-40B4-BE49-F238E27FC236}">
                <a16:creationId xmlns:a16="http://schemas.microsoft.com/office/drawing/2014/main" id="{2ACD1157-2A36-47E9-9500-93A7A7E1FCDB}"/>
              </a:ext>
            </a:extLst>
          </p:cNvPr>
          <p:cNvSpPr txBox="1"/>
          <p:nvPr/>
        </p:nvSpPr>
        <p:spPr>
          <a:xfrm>
            <a:off x="678466" y="1529214"/>
            <a:ext cx="3392089" cy="400110"/>
          </a:xfrm>
          <a:prstGeom prst="rect">
            <a:avLst/>
          </a:prstGeom>
          <a:noFill/>
        </p:spPr>
        <p:txBody>
          <a:bodyPr wrap="square">
            <a:spAutoFit/>
          </a:bodyPr>
          <a:lstStyle/>
          <a:p>
            <a:r>
              <a:rPr lang="ko-KR" altLang="en-US" sz="2000" dirty="0">
                <a:solidFill>
                  <a:srgbClr val="404040"/>
                </a:solidFill>
                <a:latin typeface="하나 CM" panose="02020603020101020101" pitchFamily="18" charset="-127"/>
                <a:ea typeface="하나 CM" panose="02020603020101020101" pitchFamily="18" charset="-127"/>
              </a:rPr>
              <a:t>실제상황</a:t>
            </a:r>
            <a:r>
              <a:rPr lang="en-US" altLang="ko-KR" sz="2000" dirty="0">
                <a:solidFill>
                  <a:srgbClr val="404040"/>
                </a:solidFill>
                <a:latin typeface="하나 CM" panose="02020603020101020101" pitchFamily="18" charset="-127"/>
                <a:ea typeface="하나 CM" panose="02020603020101020101" pitchFamily="18" charset="-127"/>
              </a:rPr>
              <a:t>) 2016</a:t>
            </a:r>
            <a:r>
              <a:rPr lang="ko-KR" altLang="en-US" sz="2000" dirty="0">
                <a:solidFill>
                  <a:srgbClr val="404040"/>
                </a:solidFill>
                <a:latin typeface="하나 CM" panose="02020603020101020101" pitchFamily="18" charset="-127"/>
                <a:ea typeface="하나 CM" panose="02020603020101020101" pitchFamily="18" charset="-127"/>
              </a:rPr>
              <a:t>년 </a:t>
            </a:r>
            <a:r>
              <a:rPr lang="en-US" altLang="ko-KR" sz="2000" dirty="0">
                <a:solidFill>
                  <a:srgbClr val="404040"/>
                </a:solidFill>
                <a:latin typeface="하나 CM" panose="02020603020101020101" pitchFamily="18" charset="-127"/>
                <a:ea typeface="하나 CM" panose="02020603020101020101" pitchFamily="18" charset="-127"/>
              </a:rPr>
              <a:t>6</a:t>
            </a:r>
            <a:r>
              <a:rPr lang="ko-KR" altLang="en-US" sz="2000" dirty="0">
                <a:solidFill>
                  <a:srgbClr val="404040"/>
                </a:solidFill>
                <a:latin typeface="하나 CM" panose="02020603020101020101" pitchFamily="18" charset="-127"/>
                <a:ea typeface="하나 CM" panose="02020603020101020101" pitchFamily="18" charset="-127"/>
              </a:rPr>
              <a:t>월 은행 창구</a:t>
            </a:r>
            <a:endParaRPr lang="ko-KR" altLang="en-US" sz="2000" dirty="0">
              <a:solidFill>
                <a:srgbClr val="404040"/>
              </a:solidFill>
            </a:endParaRPr>
          </a:p>
        </p:txBody>
      </p:sp>
      <p:pic>
        <p:nvPicPr>
          <p:cNvPr id="18" name="그래픽 17" descr="콜 센터">
            <a:extLst>
              <a:ext uri="{FF2B5EF4-FFF2-40B4-BE49-F238E27FC236}">
                <a16:creationId xmlns:a16="http://schemas.microsoft.com/office/drawing/2014/main" id="{0591AD88-DB15-490B-8C43-4A7FCF82A7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58637" y="4029816"/>
            <a:ext cx="1102422" cy="1102422"/>
          </a:xfrm>
          <a:prstGeom prst="rect">
            <a:avLst/>
          </a:prstGeom>
          <a:effectLst>
            <a:outerShdw blurRad="50800" dist="38100" dir="2700000" algn="tl" rotWithShape="0">
              <a:prstClr val="black">
                <a:alpha val="40000"/>
              </a:prstClr>
            </a:outerShdw>
          </a:effectLst>
        </p:spPr>
      </p:pic>
      <p:cxnSp>
        <p:nvCxnSpPr>
          <p:cNvPr id="24" name="직선 화살표 연결선 23">
            <a:extLst>
              <a:ext uri="{FF2B5EF4-FFF2-40B4-BE49-F238E27FC236}">
                <a16:creationId xmlns:a16="http://schemas.microsoft.com/office/drawing/2014/main" id="{803B93CF-AA7A-44C9-B0D9-A5922D7396DF}"/>
              </a:ext>
            </a:extLst>
          </p:cNvPr>
          <p:cNvCxnSpPr>
            <a:cxnSpLocks/>
          </p:cNvCxnSpPr>
          <p:nvPr/>
        </p:nvCxnSpPr>
        <p:spPr>
          <a:xfrm>
            <a:off x="9543606" y="4586327"/>
            <a:ext cx="574624" cy="3490"/>
          </a:xfrm>
          <a:prstGeom prst="straightConnector1">
            <a:avLst/>
          </a:prstGeom>
          <a:ln w="57150">
            <a:solidFill>
              <a:srgbClr val="40404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1165F480-803C-4ED7-9988-ABA8DBF07D7A}"/>
              </a:ext>
            </a:extLst>
          </p:cNvPr>
          <p:cNvSpPr txBox="1"/>
          <p:nvPr/>
        </p:nvSpPr>
        <p:spPr>
          <a:xfrm>
            <a:off x="10170204" y="5252236"/>
            <a:ext cx="879288" cy="459678"/>
          </a:xfrm>
          <a:prstGeom prst="rect">
            <a:avLst/>
          </a:prstGeom>
          <a:noFill/>
        </p:spPr>
        <p:txBody>
          <a:bodyPr wrap="square">
            <a:spAutoFit/>
          </a:bodyPr>
          <a:lstStyle/>
          <a:p>
            <a:pPr algn="ctr">
              <a:lnSpc>
                <a:spcPct val="150000"/>
              </a:lnSpc>
            </a:pPr>
            <a:r>
              <a:rPr lang="ko-KR" altLang="en-US" sz="1800" b="1" dirty="0">
                <a:solidFill>
                  <a:srgbClr val="404040"/>
                </a:solidFill>
                <a:latin typeface="하나 CM" panose="02020603020101020101" pitchFamily="18" charset="-127"/>
                <a:ea typeface="하나 CM" panose="02020603020101020101" pitchFamily="18" charset="-127"/>
              </a:rPr>
              <a:t>콜센터</a:t>
            </a:r>
            <a:endParaRPr lang="en-US" altLang="ko-KR" sz="1800" b="1" dirty="0">
              <a:solidFill>
                <a:srgbClr val="404040"/>
              </a:solidFill>
              <a:latin typeface="하나 CM" panose="02020603020101020101" pitchFamily="18" charset="-127"/>
              <a:ea typeface="하나 CM" panose="02020603020101020101" pitchFamily="18" charset="-127"/>
            </a:endParaRPr>
          </a:p>
        </p:txBody>
      </p:sp>
      <p:sp>
        <p:nvSpPr>
          <p:cNvPr id="2" name="슬라이드 번호 개체 틀 1">
            <a:extLst>
              <a:ext uri="{FF2B5EF4-FFF2-40B4-BE49-F238E27FC236}">
                <a16:creationId xmlns:a16="http://schemas.microsoft.com/office/drawing/2014/main" id="{697120C8-FED8-4956-BC62-6E72614DB688}"/>
              </a:ext>
            </a:extLst>
          </p:cNvPr>
          <p:cNvSpPr>
            <a:spLocks noGrp="1"/>
          </p:cNvSpPr>
          <p:nvPr>
            <p:ph type="sldNum" sz="quarter" idx="12"/>
          </p:nvPr>
        </p:nvSpPr>
        <p:spPr>
          <a:xfrm>
            <a:off x="9448800" y="6478735"/>
            <a:ext cx="2743200" cy="365125"/>
          </a:xfrm>
        </p:spPr>
        <p:txBody>
          <a:bodyPr/>
          <a:lstStyle/>
          <a:p>
            <a:fld id="{339B9C72-21D5-4AB9-87FA-CC4C72A0D342}" type="slidenum">
              <a:rPr lang="ko-KR" altLang="en-US" smtClean="0">
                <a:solidFill>
                  <a:prstClr val="black">
                    <a:tint val="75000"/>
                  </a:prstClr>
                </a:solidFill>
              </a:rPr>
              <a:pPr/>
              <a:t>3</a:t>
            </a:fld>
            <a:endParaRPr lang="ko-KR" altLang="en-US" dirty="0">
              <a:solidFill>
                <a:prstClr val="black">
                  <a:tint val="75000"/>
                </a:prstClr>
              </a:solidFill>
            </a:endParaRPr>
          </a:p>
        </p:txBody>
      </p:sp>
    </p:spTree>
    <p:extLst>
      <p:ext uri="{BB962C8B-B14F-4D97-AF65-F5344CB8AC3E}">
        <p14:creationId xmlns:p14="http://schemas.microsoft.com/office/powerpoint/2010/main" val="2407956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CFBF6"/>
        </a:solidFill>
        <a:effectLst/>
      </p:bgPr>
    </p:bg>
    <p:spTree>
      <p:nvGrpSpPr>
        <p:cNvPr id="1" name=""/>
        <p:cNvGrpSpPr/>
        <p:nvPr/>
      </p:nvGrpSpPr>
      <p:grpSpPr>
        <a:xfrm>
          <a:off x="0" y="0"/>
          <a:ext cx="0" cy="0"/>
          <a:chOff x="0" y="0"/>
          <a:chExt cx="0" cy="0"/>
        </a:xfrm>
      </p:grpSpPr>
      <p:sp>
        <p:nvSpPr>
          <p:cNvPr id="40" name="타원 39">
            <a:extLst>
              <a:ext uri="{FF2B5EF4-FFF2-40B4-BE49-F238E27FC236}">
                <a16:creationId xmlns:a16="http://schemas.microsoft.com/office/drawing/2014/main" id="{F5F20CA1-CCF5-42B0-9A36-48886B720746}"/>
              </a:ext>
            </a:extLst>
          </p:cNvPr>
          <p:cNvSpPr/>
          <p:nvPr/>
        </p:nvSpPr>
        <p:spPr>
          <a:xfrm>
            <a:off x="1267807" y="2894189"/>
            <a:ext cx="2182412" cy="2063644"/>
          </a:xfrm>
          <a:prstGeom prst="ellipse">
            <a:avLst/>
          </a:prstGeom>
          <a:noFill/>
          <a:ln w="38100">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모서리가 둥근 직사각형 4"/>
          <p:cNvSpPr/>
          <p:nvPr/>
        </p:nvSpPr>
        <p:spPr>
          <a:xfrm>
            <a:off x="327580" y="349300"/>
            <a:ext cx="11544301" cy="6192000"/>
          </a:xfrm>
          <a:prstGeom prst="roundRect">
            <a:avLst>
              <a:gd name="adj" fmla="val 3862"/>
            </a:avLst>
          </a:prstGeom>
          <a:noFill/>
          <a:ln w="31750">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모서리가 둥근 직사각형 5"/>
          <p:cNvSpPr/>
          <p:nvPr/>
        </p:nvSpPr>
        <p:spPr>
          <a:xfrm>
            <a:off x="213730" y="241300"/>
            <a:ext cx="11772000" cy="6408000"/>
          </a:xfrm>
          <a:prstGeom prst="roundRect">
            <a:avLst>
              <a:gd name="adj" fmla="val 5051"/>
            </a:avLst>
          </a:prstGeom>
          <a:noFill/>
          <a:ln w="317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직사각형 7"/>
          <p:cNvSpPr/>
          <p:nvPr/>
        </p:nvSpPr>
        <p:spPr>
          <a:xfrm>
            <a:off x="4259601" y="469487"/>
            <a:ext cx="3672800" cy="707886"/>
          </a:xfrm>
          <a:prstGeom prst="rect">
            <a:avLst/>
          </a:prstGeom>
        </p:spPr>
        <p:txBody>
          <a:bodyPr wrap="none">
            <a:spAutoFit/>
          </a:bodyPr>
          <a:lstStyle/>
          <a:p>
            <a:pPr algn="ctr"/>
            <a:r>
              <a:rPr lang="en-US" altLang="ko-KR" sz="4000" dirty="0">
                <a:solidFill>
                  <a:prstClr val="black">
                    <a:lumMod val="75000"/>
                    <a:lumOff val="25000"/>
                  </a:prstClr>
                </a:solidFill>
                <a:latin typeface="하나 B" panose="02020603020101020101" pitchFamily="18" charset="-127"/>
                <a:ea typeface="하나 B" panose="02020603020101020101" pitchFamily="18" charset="-127"/>
              </a:rPr>
              <a:t>1. </a:t>
            </a:r>
            <a:r>
              <a:rPr lang="ko-KR" altLang="en-US" sz="4000" dirty="0">
                <a:solidFill>
                  <a:prstClr val="black">
                    <a:lumMod val="75000"/>
                    <a:lumOff val="25000"/>
                  </a:prstClr>
                </a:solidFill>
                <a:latin typeface="하나 B" panose="02020603020101020101" pitchFamily="18" charset="-127"/>
                <a:ea typeface="하나 B" panose="02020603020101020101" pitchFamily="18" charset="-127"/>
              </a:rPr>
              <a:t>프로젝트 개요</a:t>
            </a:r>
            <a:endParaRPr lang="ko-KR" altLang="en-US" sz="2000" dirty="0">
              <a:solidFill>
                <a:prstClr val="black">
                  <a:lumMod val="75000"/>
                  <a:lumOff val="25000"/>
                </a:prstClr>
              </a:solidFill>
              <a:latin typeface="하나 B" panose="02020603020101020101" pitchFamily="18" charset="-127"/>
              <a:ea typeface="하나 B" panose="02020603020101020101" pitchFamily="18" charset="-127"/>
            </a:endParaRPr>
          </a:p>
        </p:txBody>
      </p:sp>
      <p:cxnSp>
        <p:nvCxnSpPr>
          <p:cNvPr id="92" name="직선 연결선 91"/>
          <p:cNvCxnSpPr/>
          <p:nvPr/>
        </p:nvCxnSpPr>
        <p:spPr>
          <a:xfrm>
            <a:off x="723159" y="1309779"/>
            <a:ext cx="10800000" cy="0"/>
          </a:xfrm>
          <a:prstGeom prst="line">
            <a:avLst/>
          </a:prstGeom>
          <a:ln w="2222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7" name="직사각형 26"/>
          <p:cNvSpPr/>
          <p:nvPr/>
        </p:nvSpPr>
        <p:spPr>
          <a:xfrm>
            <a:off x="1166296" y="5286576"/>
            <a:ext cx="2521142" cy="758093"/>
          </a:xfrm>
          <a:prstGeom prst="rect">
            <a:avLst/>
          </a:prstGeom>
        </p:spPr>
        <p:txBody>
          <a:bodyPr wrap="square">
            <a:spAutoFit/>
          </a:bodyPr>
          <a:lstStyle/>
          <a:p>
            <a:pPr algn="ctr">
              <a:lnSpc>
                <a:spcPct val="150000"/>
              </a:lnSpc>
            </a:pPr>
            <a:r>
              <a:rPr lang="ko-KR" altLang="en-US" sz="2000" b="1" dirty="0" err="1">
                <a:solidFill>
                  <a:prstClr val="black">
                    <a:lumMod val="75000"/>
                    <a:lumOff val="25000"/>
                  </a:prstClr>
                </a:solidFill>
                <a:latin typeface="하나 CM" panose="02020603020101020101" pitchFamily="18" charset="-127"/>
                <a:ea typeface="하나 CM" panose="02020603020101020101" pitchFamily="18" charset="-127"/>
              </a:rPr>
              <a:t>상담기록옴니채널</a:t>
            </a:r>
            <a:endParaRPr lang="en-US" altLang="ko-KR" sz="2000" b="1" dirty="0">
              <a:solidFill>
                <a:prstClr val="black">
                  <a:lumMod val="75000"/>
                  <a:lumOff val="25000"/>
                </a:prstClr>
              </a:solidFill>
              <a:latin typeface="하나 CM" panose="02020603020101020101" pitchFamily="18" charset="-127"/>
              <a:ea typeface="하나 CM" panose="02020603020101020101" pitchFamily="18" charset="-127"/>
            </a:endParaRPr>
          </a:p>
          <a:p>
            <a:pPr algn="ctr">
              <a:lnSpc>
                <a:spcPct val="150000"/>
              </a:lnSpc>
            </a:pPr>
            <a:endParaRPr lang="en-US" altLang="ko-KR" sz="1000" dirty="0">
              <a:solidFill>
                <a:prstClr val="black">
                  <a:lumMod val="75000"/>
                  <a:lumOff val="25000"/>
                </a:prstClr>
              </a:solidFill>
              <a:latin typeface="하나 CM" panose="02020603020101020101" pitchFamily="18" charset="-127"/>
              <a:ea typeface="하나 CM" panose="02020603020101020101" pitchFamily="18" charset="-127"/>
            </a:endParaRPr>
          </a:p>
        </p:txBody>
      </p:sp>
      <p:sp>
        <p:nvSpPr>
          <p:cNvPr id="29" name="대각선 방향의 모서리가 둥근 사각형 28"/>
          <p:cNvSpPr/>
          <p:nvPr/>
        </p:nvSpPr>
        <p:spPr>
          <a:xfrm flipH="1">
            <a:off x="4438541" y="2998310"/>
            <a:ext cx="2859314" cy="1902203"/>
          </a:xfrm>
          <a:prstGeom prst="round2DiagRect">
            <a:avLst>
              <a:gd name="adj1" fmla="val 23031"/>
              <a:gd name="adj2" fmla="val 0"/>
            </a:avLst>
          </a:prstGeom>
          <a:solidFill>
            <a:schemeClr val="bg1"/>
          </a:solidFill>
          <a:ln w="28575">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ko-KR" altLang="en-US" sz="1600" dirty="0">
                <a:solidFill>
                  <a:srgbClr val="008C8C"/>
                </a:solidFill>
                <a:latin typeface="하나 CM" panose="02020603020101020101" pitchFamily="18" charset="-127"/>
                <a:ea typeface="하나 CM" panose="02020603020101020101" pitchFamily="18" charset="-127"/>
              </a:rPr>
              <a:t>손님</a:t>
            </a:r>
            <a:r>
              <a:rPr lang="en-US" altLang="ko-KR" sz="1600" dirty="0">
                <a:solidFill>
                  <a:schemeClr val="tx1"/>
                </a:solidFill>
                <a:latin typeface="하나 CM" panose="02020603020101020101" pitchFamily="18" charset="-127"/>
                <a:ea typeface="하나 CM" panose="02020603020101020101" pitchFamily="18" charset="-127"/>
              </a:rPr>
              <a:t>:</a:t>
            </a:r>
            <a:r>
              <a:rPr lang="ko-KR" altLang="en-US" sz="1600" dirty="0">
                <a:solidFill>
                  <a:schemeClr val="tx1"/>
                </a:solidFill>
                <a:latin typeface="하나 CM" panose="02020603020101020101" pitchFamily="18" charset="-127"/>
                <a:ea typeface="하나 CM" panose="02020603020101020101" pitchFamily="18" charset="-127"/>
              </a:rPr>
              <a:t> </a:t>
            </a:r>
            <a:r>
              <a:rPr lang="ko-KR" altLang="en-US" sz="1600" dirty="0">
                <a:solidFill>
                  <a:srgbClr val="404040"/>
                </a:solidFill>
                <a:latin typeface="하나 CM" panose="02020603020101020101" pitchFamily="18" charset="-127"/>
                <a:ea typeface="하나 CM" panose="02020603020101020101" pitchFamily="18" charset="-127"/>
              </a:rPr>
              <a:t>상담채널이 바뀌어도 이전 상담 지속가능</a:t>
            </a:r>
            <a:endParaRPr lang="en-US" altLang="ko-KR" sz="1600" dirty="0">
              <a:solidFill>
                <a:srgbClr val="404040"/>
              </a:solidFill>
              <a:latin typeface="하나 CM" panose="02020603020101020101" pitchFamily="18" charset="-127"/>
              <a:ea typeface="하나 CM" panose="02020603020101020101" pitchFamily="18" charset="-127"/>
            </a:endParaRPr>
          </a:p>
          <a:p>
            <a:endParaRPr lang="en-US" altLang="ko-KR" sz="1600" dirty="0">
              <a:solidFill>
                <a:schemeClr val="tx1"/>
              </a:solidFill>
              <a:latin typeface="하나 CM" panose="02020603020101020101" pitchFamily="18" charset="-127"/>
              <a:ea typeface="하나 CM" panose="02020603020101020101" pitchFamily="18" charset="-127"/>
            </a:endParaRPr>
          </a:p>
          <a:p>
            <a:pPr marL="285750" indent="-285750">
              <a:buFont typeface="Arial" panose="020B0604020202020204" pitchFamily="34" charset="0"/>
              <a:buChar char="•"/>
            </a:pPr>
            <a:r>
              <a:rPr lang="ko-KR" altLang="en-US" sz="1600" dirty="0">
                <a:solidFill>
                  <a:srgbClr val="008C8C"/>
                </a:solidFill>
                <a:latin typeface="하나 CM" panose="02020603020101020101" pitchFamily="18" charset="-127"/>
                <a:ea typeface="하나 CM" panose="02020603020101020101" pitchFamily="18" charset="-127"/>
              </a:rPr>
              <a:t>행원</a:t>
            </a:r>
            <a:r>
              <a:rPr lang="en-US" altLang="ko-KR" sz="1600" dirty="0">
                <a:solidFill>
                  <a:srgbClr val="008C8C"/>
                </a:solidFill>
                <a:latin typeface="하나 CM" panose="02020603020101020101" pitchFamily="18" charset="-127"/>
                <a:ea typeface="하나 CM" panose="02020603020101020101" pitchFamily="18" charset="-127"/>
              </a:rPr>
              <a:t>/</a:t>
            </a:r>
            <a:r>
              <a:rPr lang="ko-KR" altLang="en-US" sz="1600" dirty="0">
                <a:solidFill>
                  <a:srgbClr val="008C8C"/>
                </a:solidFill>
                <a:latin typeface="하나 CM" panose="02020603020101020101" pitchFamily="18" charset="-127"/>
                <a:ea typeface="하나 CM" panose="02020603020101020101" pitchFamily="18" charset="-127"/>
              </a:rPr>
              <a:t>상담사</a:t>
            </a:r>
            <a:r>
              <a:rPr lang="en-US" altLang="ko-KR" sz="1600" dirty="0">
                <a:solidFill>
                  <a:schemeClr val="tx1"/>
                </a:solidFill>
                <a:latin typeface="하나 CM" panose="02020603020101020101" pitchFamily="18" charset="-127"/>
                <a:ea typeface="하나 CM" panose="02020603020101020101" pitchFamily="18" charset="-127"/>
              </a:rPr>
              <a:t>:</a:t>
            </a:r>
            <a:r>
              <a:rPr lang="ko-KR" altLang="en-US" sz="1600" dirty="0">
                <a:solidFill>
                  <a:schemeClr val="tx1"/>
                </a:solidFill>
                <a:latin typeface="하나 CM" panose="02020603020101020101" pitchFamily="18" charset="-127"/>
                <a:ea typeface="하나 CM" panose="02020603020101020101" pitchFamily="18" charset="-127"/>
              </a:rPr>
              <a:t> </a:t>
            </a:r>
            <a:r>
              <a:rPr lang="ko-KR" altLang="en-US" sz="1600" dirty="0">
                <a:solidFill>
                  <a:srgbClr val="404040"/>
                </a:solidFill>
                <a:latin typeface="하나 CM" panose="02020603020101020101" pitchFamily="18" charset="-127"/>
                <a:ea typeface="하나 CM" panose="02020603020101020101" pitchFamily="18" charset="-127"/>
              </a:rPr>
              <a:t>업무효율 상승</a:t>
            </a:r>
            <a:endParaRPr lang="en-US" altLang="ko-KR" sz="1600" dirty="0">
              <a:solidFill>
                <a:srgbClr val="404040"/>
              </a:solidFill>
              <a:latin typeface="하나 CM" panose="02020603020101020101" pitchFamily="18" charset="-127"/>
              <a:ea typeface="하나 CM" panose="02020603020101020101" pitchFamily="18" charset="-127"/>
            </a:endParaRPr>
          </a:p>
        </p:txBody>
      </p:sp>
      <p:sp>
        <p:nvSpPr>
          <p:cNvPr id="30" name="직각 삼각형 29"/>
          <p:cNvSpPr/>
          <p:nvPr/>
        </p:nvSpPr>
        <p:spPr>
          <a:xfrm rot="5400000">
            <a:off x="4448067" y="3007836"/>
            <a:ext cx="468085" cy="468085"/>
          </a:xfrm>
          <a:prstGeom prst="rtTriangle">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1" name="직사각형 30"/>
          <p:cNvSpPr/>
          <p:nvPr/>
        </p:nvSpPr>
        <p:spPr>
          <a:xfrm>
            <a:off x="4939156" y="5301012"/>
            <a:ext cx="1902891" cy="500522"/>
          </a:xfrm>
          <a:prstGeom prst="rect">
            <a:avLst/>
          </a:prstGeom>
        </p:spPr>
        <p:txBody>
          <a:bodyPr wrap="square">
            <a:spAutoFit/>
          </a:bodyPr>
          <a:lstStyle/>
          <a:p>
            <a:pPr algn="ctr">
              <a:lnSpc>
                <a:spcPct val="150000"/>
              </a:lnSpc>
            </a:pPr>
            <a:r>
              <a:rPr lang="ko-KR" altLang="en-US" sz="2000" b="1" dirty="0">
                <a:solidFill>
                  <a:prstClr val="black">
                    <a:lumMod val="75000"/>
                    <a:lumOff val="25000"/>
                  </a:prstClr>
                </a:solidFill>
                <a:latin typeface="하나 CM" panose="02020603020101020101" pitchFamily="18" charset="-127"/>
                <a:ea typeface="하나 CM" panose="02020603020101020101" pitchFamily="18" charset="-127"/>
              </a:rPr>
              <a:t>서비스 장점</a:t>
            </a:r>
            <a:endParaRPr lang="en-US" altLang="ko-KR" sz="2000" b="1" dirty="0">
              <a:solidFill>
                <a:prstClr val="black">
                  <a:lumMod val="75000"/>
                  <a:lumOff val="25000"/>
                </a:prstClr>
              </a:solidFill>
              <a:latin typeface="하나 CM" panose="02020603020101020101" pitchFamily="18" charset="-127"/>
              <a:ea typeface="하나 CM" panose="02020603020101020101" pitchFamily="18" charset="-127"/>
            </a:endParaRPr>
          </a:p>
        </p:txBody>
      </p:sp>
      <p:sp>
        <p:nvSpPr>
          <p:cNvPr id="33" name="대각선 방향의 모서리가 둥근 사각형 32"/>
          <p:cNvSpPr/>
          <p:nvPr/>
        </p:nvSpPr>
        <p:spPr>
          <a:xfrm flipH="1">
            <a:off x="8071765" y="3007835"/>
            <a:ext cx="2859314" cy="1927405"/>
          </a:xfrm>
          <a:prstGeom prst="round2DiagRect">
            <a:avLst>
              <a:gd name="adj1" fmla="val 23031"/>
              <a:gd name="adj2" fmla="val 0"/>
            </a:avLst>
          </a:prstGeom>
          <a:solidFill>
            <a:schemeClr val="bg1"/>
          </a:solidFill>
          <a:ln w="28575">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600" dirty="0">
              <a:solidFill>
                <a:srgbClr val="008C8C"/>
              </a:solidFill>
              <a:latin typeface="하나 CM" panose="02020603020101020101" pitchFamily="18" charset="-127"/>
              <a:ea typeface="하나 CM" panose="02020603020101020101" pitchFamily="18" charset="-127"/>
            </a:endParaRPr>
          </a:p>
          <a:p>
            <a:r>
              <a:rPr lang="en-US" altLang="ko-KR" sz="1600" dirty="0">
                <a:solidFill>
                  <a:srgbClr val="008C8C"/>
                </a:solidFill>
                <a:latin typeface="하나 CM" panose="02020603020101020101" pitchFamily="18" charset="-127"/>
                <a:ea typeface="하나 CM" panose="02020603020101020101" pitchFamily="18" charset="-127"/>
              </a:rPr>
              <a:t>1.  </a:t>
            </a:r>
            <a:r>
              <a:rPr lang="ko-KR" altLang="en-US" sz="1600" dirty="0">
                <a:solidFill>
                  <a:srgbClr val="404040"/>
                </a:solidFill>
                <a:latin typeface="하나 CM" panose="02020603020101020101" pitchFamily="18" charset="-127"/>
                <a:ea typeface="하나 CM" panose="02020603020101020101" pitchFamily="18" charset="-127"/>
              </a:rPr>
              <a:t>일관된 손님 경험 제공</a:t>
            </a:r>
            <a:endParaRPr lang="en-US" altLang="ko-KR" sz="1600" dirty="0">
              <a:solidFill>
                <a:srgbClr val="404040"/>
              </a:solidFill>
              <a:latin typeface="하나 CM" panose="02020603020101020101" pitchFamily="18" charset="-127"/>
              <a:ea typeface="하나 CM" panose="02020603020101020101" pitchFamily="18" charset="-127"/>
            </a:endParaRPr>
          </a:p>
          <a:p>
            <a:endParaRPr lang="en-US" altLang="ko-KR" sz="1600" dirty="0">
              <a:solidFill>
                <a:srgbClr val="008C8C"/>
              </a:solidFill>
              <a:latin typeface="하나 CM" panose="02020603020101020101" pitchFamily="18" charset="-127"/>
              <a:ea typeface="하나 CM" panose="02020603020101020101" pitchFamily="18" charset="-127"/>
            </a:endParaRPr>
          </a:p>
          <a:p>
            <a:r>
              <a:rPr lang="en-US" altLang="ko-KR" sz="1600" dirty="0">
                <a:solidFill>
                  <a:srgbClr val="008C8C"/>
                </a:solidFill>
                <a:latin typeface="하나 CM" panose="02020603020101020101" pitchFamily="18" charset="-127"/>
                <a:ea typeface="하나 CM" panose="02020603020101020101" pitchFamily="18" charset="-127"/>
              </a:rPr>
              <a:t>2.  </a:t>
            </a:r>
            <a:r>
              <a:rPr lang="ko-KR" altLang="en-US" sz="1600" dirty="0">
                <a:solidFill>
                  <a:srgbClr val="404040"/>
                </a:solidFill>
                <a:latin typeface="하나 CM" panose="02020603020101020101" pitchFamily="18" charset="-127"/>
                <a:ea typeface="하나 CM" panose="02020603020101020101" pitchFamily="18" charset="-127"/>
              </a:rPr>
              <a:t>개인화된 손님 경험 제공</a:t>
            </a:r>
            <a:endParaRPr lang="en-US" altLang="ko-KR" sz="1600" dirty="0">
              <a:solidFill>
                <a:srgbClr val="404040"/>
              </a:solidFill>
              <a:latin typeface="하나 CM" panose="02020603020101020101" pitchFamily="18" charset="-127"/>
              <a:ea typeface="하나 CM" panose="02020603020101020101" pitchFamily="18" charset="-127"/>
            </a:endParaRPr>
          </a:p>
          <a:p>
            <a:endParaRPr lang="en-US" altLang="ko-KR" sz="1600" dirty="0">
              <a:solidFill>
                <a:srgbClr val="008C8C"/>
              </a:solidFill>
              <a:latin typeface="하나 CM" panose="02020603020101020101" pitchFamily="18" charset="-127"/>
              <a:ea typeface="하나 CM" panose="02020603020101020101" pitchFamily="18" charset="-127"/>
            </a:endParaRPr>
          </a:p>
          <a:p>
            <a:r>
              <a:rPr lang="en-US" altLang="ko-KR" sz="1600" dirty="0">
                <a:solidFill>
                  <a:srgbClr val="008C8C"/>
                </a:solidFill>
                <a:latin typeface="하나 CM" panose="02020603020101020101" pitchFamily="18" charset="-127"/>
                <a:ea typeface="하나 CM" panose="02020603020101020101" pitchFamily="18" charset="-127"/>
              </a:rPr>
              <a:t>3.  </a:t>
            </a:r>
            <a:r>
              <a:rPr lang="ko-KR" altLang="en-US" sz="1600" dirty="0">
                <a:solidFill>
                  <a:srgbClr val="404040"/>
                </a:solidFill>
                <a:latin typeface="하나 CM" panose="02020603020101020101" pitchFamily="18" charset="-127"/>
                <a:ea typeface="하나 CM" panose="02020603020101020101" pitchFamily="18" charset="-127"/>
              </a:rPr>
              <a:t>행원</a:t>
            </a:r>
            <a:r>
              <a:rPr lang="en-US" altLang="ko-KR" sz="1600" dirty="0">
                <a:solidFill>
                  <a:srgbClr val="404040"/>
                </a:solidFill>
                <a:latin typeface="하나 CM" panose="02020603020101020101" pitchFamily="18" charset="-127"/>
                <a:ea typeface="하나 CM" panose="02020603020101020101" pitchFamily="18" charset="-127"/>
              </a:rPr>
              <a:t>/</a:t>
            </a:r>
            <a:r>
              <a:rPr lang="ko-KR" altLang="en-US" sz="1600" dirty="0">
                <a:solidFill>
                  <a:srgbClr val="404040"/>
                </a:solidFill>
                <a:latin typeface="하나 CM" panose="02020603020101020101" pitchFamily="18" charset="-127"/>
                <a:ea typeface="하나 CM" panose="02020603020101020101" pitchFamily="18" charset="-127"/>
              </a:rPr>
              <a:t>상담사 업무 효율성 </a:t>
            </a:r>
            <a:endParaRPr lang="ko-KR" altLang="en-US" sz="1600" dirty="0">
              <a:solidFill>
                <a:prstClr val="white"/>
              </a:solidFill>
            </a:endParaRPr>
          </a:p>
        </p:txBody>
      </p:sp>
      <p:sp>
        <p:nvSpPr>
          <p:cNvPr id="34" name="직각 삼각형 33"/>
          <p:cNvSpPr/>
          <p:nvPr/>
        </p:nvSpPr>
        <p:spPr>
          <a:xfrm rot="5400000">
            <a:off x="8081291" y="3017362"/>
            <a:ext cx="468085" cy="468085"/>
          </a:xfrm>
          <a:prstGeom prst="rtTriangle">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5" name="직사각형 34"/>
          <p:cNvSpPr/>
          <p:nvPr/>
        </p:nvSpPr>
        <p:spPr>
          <a:xfrm>
            <a:off x="8312625" y="5301012"/>
            <a:ext cx="2521142" cy="500522"/>
          </a:xfrm>
          <a:prstGeom prst="rect">
            <a:avLst/>
          </a:prstGeom>
        </p:spPr>
        <p:txBody>
          <a:bodyPr wrap="square">
            <a:spAutoFit/>
          </a:bodyPr>
          <a:lstStyle/>
          <a:p>
            <a:pPr algn="ctr">
              <a:lnSpc>
                <a:spcPct val="150000"/>
              </a:lnSpc>
            </a:pPr>
            <a:r>
              <a:rPr lang="ko-KR" altLang="en-US" sz="2000" b="1" dirty="0">
                <a:solidFill>
                  <a:prstClr val="black">
                    <a:lumMod val="75000"/>
                    <a:lumOff val="25000"/>
                  </a:prstClr>
                </a:solidFill>
                <a:latin typeface="하나 CM" panose="02020603020101020101" pitchFamily="18" charset="-127"/>
                <a:ea typeface="하나 CM" panose="02020603020101020101" pitchFamily="18" charset="-127"/>
              </a:rPr>
              <a:t>서비스 목적</a:t>
            </a:r>
            <a:endParaRPr lang="en-US" altLang="ko-KR" sz="2000" b="1" dirty="0">
              <a:solidFill>
                <a:prstClr val="black">
                  <a:lumMod val="75000"/>
                  <a:lumOff val="25000"/>
                </a:prstClr>
              </a:solidFill>
              <a:latin typeface="하나 CM" panose="02020603020101020101" pitchFamily="18" charset="-127"/>
              <a:ea typeface="하나 CM" panose="02020603020101020101" pitchFamily="18" charset="-127"/>
            </a:endParaRPr>
          </a:p>
        </p:txBody>
      </p:sp>
      <p:pic>
        <p:nvPicPr>
          <p:cNvPr id="42" name="그래픽 41" descr="모니터">
            <a:extLst>
              <a:ext uri="{FF2B5EF4-FFF2-40B4-BE49-F238E27FC236}">
                <a16:creationId xmlns:a16="http://schemas.microsoft.com/office/drawing/2014/main" id="{94B97685-0B08-4FD6-AA02-6F47C5A917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05487" y="2638587"/>
            <a:ext cx="547690" cy="547690"/>
          </a:xfrm>
          <a:prstGeom prst="rect">
            <a:avLst/>
          </a:prstGeom>
        </p:spPr>
      </p:pic>
      <p:pic>
        <p:nvPicPr>
          <p:cNvPr id="43" name="그래픽 42" descr="상점">
            <a:extLst>
              <a:ext uri="{FF2B5EF4-FFF2-40B4-BE49-F238E27FC236}">
                <a16:creationId xmlns:a16="http://schemas.microsoft.com/office/drawing/2014/main" id="{BF946E3B-F901-467C-BAAC-0E6E271DB2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3144" y="4336400"/>
            <a:ext cx="638175" cy="638175"/>
          </a:xfrm>
          <a:prstGeom prst="rect">
            <a:avLst/>
          </a:prstGeom>
        </p:spPr>
      </p:pic>
      <p:pic>
        <p:nvPicPr>
          <p:cNvPr id="44" name="그래픽 43" descr="스마트폰">
            <a:extLst>
              <a:ext uri="{FF2B5EF4-FFF2-40B4-BE49-F238E27FC236}">
                <a16:creationId xmlns:a16="http://schemas.microsoft.com/office/drawing/2014/main" id="{56202807-A1CA-43AC-9884-CEF370D64F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56706" y="4306593"/>
            <a:ext cx="628650" cy="628650"/>
          </a:xfrm>
          <a:prstGeom prst="rect">
            <a:avLst/>
          </a:prstGeom>
        </p:spPr>
      </p:pic>
      <p:cxnSp>
        <p:nvCxnSpPr>
          <p:cNvPr id="45" name="직선 화살표 연결선 44">
            <a:extLst>
              <a:ext uri="{FF2B5EF4-FFF2-40B4-BE49-F238E27FC236}">
                <a16:creationId xmlns:a16="http://schemas.microsoft.com/office/drawing/2014/main" id="{7E6535FE-693D-4376-996C-4609A047278F}"/>
              </a:ext>
            </a:extLst>
          </p:cNvPr>
          <p:cNvCxnSpPr>
            <a:cxnSpLocks/>
          </p:cNvCxnSpPr>
          <p:nvPr/>
        </p:nvCxnSpPr>
        <p:spPr>
          <a:xfrm flipV="1">
            <a:off x="2405923" y="3227317"/>
            <a:ext cx="2652" cy="292325"/>
          </a:xfrm>
          <a:prstGeom prst="straightConnector1">
            <a:avLst/>
          </a:prstGeom>
          <a:ln w="57150">
            <a:solidFill>
              <a:srgbClr val="A7B6BF"/>
            </a:solidFill>
            <a:tailEnd type="triangle"/>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92B650D7-3FAD-4B48-8312-8783A52D34E0}"/>
              </a:ext>
            </a:extLst>
          </p:cNvPr>
          <p:cNvCxnSpPr>
            <a:cxnSpLocks/>
          </p:cNvCxnSpPr>
          <p:nvPr/>
        </p:nvCxnSpPr>
        <p:spPr>
          <a:xfrm flipH="1">
            <a:off x="1747354" y="4306593"/>
            <a:ext cx="264648" cy="209729"/>
          </a:xfrm>
          <a:prstGeom prst="straightConnector1">
            <a:avLst/>
          </a:prstGeom>
          <a:ln w="57150">
            <a:solidFill>
              <a:srgbClr val="A7B6BF"/>
            </a:solidFill>
            <a:tailEnd type="triangle"/>
          </a:ln>
        </p:spPr>
        <p:style>
          <a:lnRef idx="1">
            <a:schemeClr val="accent1"/>
          </a:lnRef>
          <a:fillRef idx="0">
            <a:schemeClr val="accent1"/>
          </a:fillRef>
          <a:effectRef idx="0">
            <a:schemeClr val="accent1"/>
          </a:effectRef>
          <a:fontRef idx="minor">
            <a:schemeClr val="tx1"/>
          </a:fontRef>
        </p:style>
      </p:cxnSp>
      <p:cxnSp>
        <p:nvCxnSpPr>
          <p:cNvPr id="47" name="직선 화살표 연결선 46">
            <a:extLst>
              <a:ext uri="{FF2B5EF4-FFF2-40B4-BE49-F238E27FC236}">
                <a16:creationId xmlns:a16="http://schemas.microsoft.com/office/drawing/2014/main" id="{E4605C0F-7C1A-4210-BADA-6D8568AB7361}"/>
              </a:ext>
            </a:extLst>
          </p:cNvPr>
          <p:cNvCxnSpPr>
            <a:cxnSpLocks/>
          </p:cNvCxnSpPr>
          <p:nvPr/>
        </p:nvCxnSpPr>
        <p:spPr>
          <a:xfrm>
            <a:off x="2774900" y="4296847"/>
            <a:ext cx="282830" cy="219475"/>
          </a:xfrm>
          <a:prstGeom prst="straightConnector1">
            <a:avLst/>
          </a:prstGeom>
          <a:ln w="57150">
            <a:solidFill>
              <a:srgbClr val="A7B6BF"/>
            </a:solidFill>
            <a:tailEnd type="triangle"/>
          </a:ln>
        </p:spPr>
        <p:style>
          <a:lnRef idx="1">
            <a:schemeClr val="accent1"/>
          </a:lnRef>
          <a:fillRef idx="0">
            <a:schemeClr val="accent1"/>
          </a:fillRef>
          <a:effectRef idx="0">
            <a:schemeClr val="accent1"/>
          </a:effectRef>
          <a:fontRef idx="minor">
            <a:schemeClr val="tx1"/>
          </a:fontRef>
        </p:style>
      </p:cxnSp>
      <p:grpSp>
        <p:nvGrpSpPr>
          <p:cNvPr id="48" name="Group 4">
            <a:extLst>
              <a:ext uri="{FF2B5EF4-FFF2-40B4-BE49-F238E27FC236}">
                <a16:creationId xmlns:a16="http://schemas.microsoft.com/office/drawing/2014/main" id="{2633B563-0101-4F8C-BC86-086233E5E90A}"/>
              </a:ext>
            </a:extLst>
          </p:cNvPr>
          <p:cNvGrpSpPr>
            <a:grpSpLocks noChangeAspect="1"/>
          </p:cNvGrpSpPr>
          <p:nvPr/>
        </p:nvGrpSpPr>
        <p:grpSpPr bwMode="auto">
          <a:xfrm>
            <a:off x="2175238" y="3624064"/>
            <a:ext cx="504241" cy="700826"/>
            <a:chOff x="2371" y="2919"/>
            <a:chExt cx="513" cy="713"/>
          </a:xfrm>
        </p:grpSpPr>
        <p:sp>
          <p:nvSpPr>
            <p:cNvPr id="49" name="Rectangle 5">
              <a:extLst>
                <a:ext uri="{FF2B5EF4-FFF2-40B4-BE49-F238E27FC236}">
                  <a16:creationId xmlns:a16="http://schemas.microsoft.com/office/drawing/2014/main" id="{3C307921-29F5-411B-8F66-6CC96357220C}"/>
                </a:ext>
              </a:extLst>
            </p:cNvPr>
            <p:cNvSpPr>
              <a:spLocks noChangeArrowheads="1"/>
            </p:cNvSpPr>
            <p:nvPr/>
          </p:nvSpPr>
          <p:spPr bwMode="auto">
            <a:xfrm>
              <a:off x="2575" y="3451"/>
              <a:ext cx="105" cy="118"/>
            </a:xfrm>
            <a:prstGeom prst="rect">
              <a:avLst/>
            </a:prstGeom>
            <a:solidFill>
              <a:srgbClr val="FDCC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50" name="Freeform 6">
              <a:extLst>
                <a:ext uri="{FF2B5EF4-FFF2-40B4-BE49-F238E27FC236}">
                  <a16:creationId xmlns:a16="http://schemas.microsoft.com/office/drawing/2014/main" id="{27EF089C-7215-497C-94BF-9C6F3DFEC71E}"/>
                </a:ext>
              </a:extLst>
            </p:cNvPr>
            <p:cNvSpPr>
              <a:spLocks/>
            </p:cNvSpPr>
            <p:nvPr/>
          </p:nvSpPr>
          <p:spPr bwMode="auto">
            <a:xfrm>
              <a:off x="2575" y="3451"/>
              <a:ext cx="105" cy="37"/>
            </a:xfrm>
            <a:custGeom>
              <a:avLst/>
              <a:gdLst>
                <a:gd name="T0" fmla="*/ 0 w 423"/>
                <a:gd name="T1" fmla="*/ 56 h 147"/>
                <a:gd name="T2" fmla="*/ 7 w 423"/>
                <a:gd name="T3" fmla="*/ 59 h 147"/>
                <a:gd name="T4" fmla="*/ 68 w 423"/>
                <a:gd name="T5" fmla="*/ 89 h 147"/>
                <a:gd name="T6" fmla="*/ 149 w 423"/>
                <a:gd name="T7" fmla="*/ 118 h 147"/>
                <a:gd name="T8" fmla="*/ 216 w 423"/>
                <a:gd name="T9" fmla="*/ 134 h 147"/>
                <a:gd name="T10" fmla="*/ 293 w 423"/>
                <a:gd name="T11" fmla="*/ 144 h 147"/>
                <a:gd name="T12" fmla="*/ 377 w 423"/>
                <a:gd name="T13" fmla="*/ 147 h 147"/>
                <a:gd name="T14" fmla="*/ 423 w 423"/>
                <a:gd name="T15" fmla="*/ 142 h 147"/>
                <a:gd name="T16" fmla="*/ 423 w 423"/>
                <a:gd name="T17" fmla="*/ 0 h 147"/>
                <a:gd name="T18" fmla="*/ 0 w 423"/>
                <a:gd name="T19" fmla="*/ 0 h 147"/>
                <a:gd name="T20" fmla="*/ 0 w 423"/>
                <a:gd name="T21"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3" h="147">
                  <a:moveTo>
                    <a:pt x="0" y="56"/>
                  </a:moveTo>
                  <a:lnTo>
                    <a:pt x="7" y="59"/>
                  </a:lnTo>
                  <a:lnTo>
                    <a:pt x="68" y="89"/>
                  </a:lnTo>
                  <a:lnTo>
                    <a:pt x="149" y="118"/>
                  </a:lnTo>
                  <a:lnTo>
                    <a:pt x="216" y="134"/>
                  </a:lnTo>
                  <a:lnTo>
                    <a:pt x="293" y="144"/>
                  </a:lnTo>
                  <a:lnTo>
                    <a:pt x="377" y="147"/>
                  </a:lnTo>
                  <a:lnTo>
                    <a:pt x="423" y="142"/>
                  </a:lnTo>
                  <a:lnTo>
                    <a:pt x="423" y="0"/>
                  </a:lnTo>
                  <a:lnTo>
                    <a:pt x="0" y="0"/>
                  </a:lnTo>
                  <a:lnTo>
                    <a:pt x="0" y="56"/>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51" name="Freeform 7">
              <a:extLst>
                <a:ext uri="{FF2B5EF4-FFF2-40B4-BE49-F238E27FC236}">
                  <a16:creationId xmlns:a16="http://schemas.microsoft.com/office/drawing/2014/main" id="{BDC14A0F-33E8-4461-884B-53953A1D892C}"/>
                </a:ext>
              </a:extLst>
            </p:cNvPr>
            <p:cNvSpPr>
              <a:spLocks/>
            </p:cNvSpPr>
            <p:nvPr/>
          </p:nvSpPr>
          <p:spPr bwMode="auto">
            <a:xfrm>
              <a:off x="2371" y="3209"/>
              <a:ext cx="103" cy="118"/>
            </a:xfrm>
            <a:custGeom>
              <a:avLst/>
              <a:gdLst>
                <a:gd name="T0" fmla="*/ 412 w 412"/>
                <a:gd name="T1" fmla="*/ 234 h 469"/>
                <a:gd name="T2" fmla="*/ 412 w 412"/>
                <a:gd name="T3" fmla="*/ 259 h 469"/>
                <a:gd name="T4" fmla="*/ 403 w 412"/>
                <a:gd name="T5" fmla="*/ 304 h 469"/>
                <a:gd name="T6" fmla="*/ 388 w 412"/>
                <a:gd name="T7" fmla="*/ 346 h 469"/>
                <a:gd name="T8" fmla="*/ 365 w 412"/>
                <a:gd name="T9" fmla="*/ 384 h 469"/>
                <a:gd name="T10" fmla="*/ 337 w 412"/>
                <a:gd name="T11" fmla="*/ 416 h 469"/>
                <a:gd name="T12" fmla="*/ 305 w 412"/>
                <a:gd name="T13" fmla="*/ 441 h 469"/>
                <a:gd name="T14" fmla="*/ 267 w 412"/>
                <a:gd name="T15" fmla="*/ 460 h 469"/>
                <a:gd name="T16" fmla="*/ 227 w 412"/>
                <a:gd name="T17" fmla="*/ 469 h 469"/>
                <a:gd name="T18" fmla="*/ 206 w 412"/>
                <a:gd name="T19" fmla="*/ 469 h 469"/>
                <a:gd name="T20" fmla="*/ 185 w 412"/>
                <a:gd name="T21" fmla="*/ 469 h 469"/>
                <a:gd name="T22" fmla="*/ 144 w 412"/>
                <a:gd name="T23" fmla="*/ 460 h 469"/>
                <a:gd name="T24" fmla="*/ 108 w 412"/>
                <a:gd name="T25" fmla="*/ 441 h 469"/>
                <a:gd name="T26" fmla="*/ 74 w 412"/>
                <a:gd name="T27" fmla="*/ 416 h 469"/>
                <a:gd name="T28" fmla="*/ 46 w 412"/>
                <a:gd name="T29" fmla="*/ 384 h 469"/>
                <a:gd name="T30" fmla="*/ 25 w 412"/>
                <a:gd name="T31" fmla="*/ 346 h 469"/>
                <a:gd name="T32" fmla="*/ 9 w 412"/>
                <a:gd name="T33" fmla="*/ 304 h 469"/>
                <a:gd name="T34" fmla="*/ 1 w 412"/>
                <a:gd name="T35" fmla="*/ 259 h 469"/>
                <a:gd name="T36" fmla="*/ 0 w 412"/>
                <a:gd name="T37" fmla="*/ 234 h 469"/>
                <a:gd name="T38" fmla="*/ 1 w 412"/>
                <a:gd name="T39" fmla="*/ 211 h 469"/>
                <a:gd name="T40" fmla="*/ 9 w 412"/>
                <a:gd name="T41" fmla="*/ 164 h 469"/>
                <a:gd name="T42" fmla="*/ 25 w 412"/>
                <a:gd name="T43" fmla="*/ 122 h 469"/>
                <a:gd name="T44" fmla="*/ 46 w 412"/>
                <a:gd name="T45" fmla="*/ 85 h 469"/>
                <a:gd name="T46" fmla="*/ 74 w 412"/>
                <a:gd name="T47" fmla="*/ 53 h 469"/>
                <a:gd name="T48" fmla="*/ 108 w 412"/>
                <a:gd name="T49" fmla="*/ 28 h 469"/>
                <a:gd name="T50" fmla="*/ 144 w 412"/>
                <a:gd name="T51" fmla="*/ 9 h 469"/>
                <a:gd name="T52" fmla="*/ 185 w 412"/>
                <a:gd name="T53" fmla="*/ 1 h 469"/>
                <a:gd name="T54" fmla="*/ 206 w 412"/>
                <a:gd name="T55" fmla="*/ 0 h 469"/>
                <a:gd name="T56" fmla="*/ 227 w 412"/>
                <a:gd name="T57" fmla="*/ 1 h 469"/>
                <a:gd name="T58" fmla="*/ 267 w 412"/>
                <a:gd name="T59" fmla="*/ 9 h 469"/>
                <a:gd name="T60" fmla="*/ 305 w 412"/>
                <a:gd name="T61" fmla="*/ 28 h 469"/>
                <a:gd name="T62" fmla="*/ 337 w 412"/>
                <a:gd name="T63" fmla="*/ 53 h 469"/>
                <a:gd name="T64" fmla="*/ 365 w 412"/>
                <a:gd name="T65" fmla="*/ 85 h 469"/>
                <a:gd name="T66" fmla="*/ 388 w 412"/>
                <a:gd name="T67" fmla="*/ 122 h 469"/>
                <a:gd name="T68" fmla="*/ 403 w 412"/>
                <a:gd name="T69" fmla="*/ 164 h 469"/>
                <a:gd name="T70" fmla="*/ 412 w 412"/>
                <a:gd name="T71" fmla="*/ 211 h 469"/>
                <a:gd name="T72" fmla="*/ 412 w 412"/>
                <a:gd name="T73" fmla="*/ 234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2" h="469">
                  <a:moveTo>
                    <a:pt x="412" y="234"/>
                  </a:moveTo>
                  <a:lnTo>
                    <a:pt x="412" y="259"/>
                  </a:lnTo>
                  <a:lnTo>
                    <a:pt x="403" y="304"/>
                  </a:lnTo>
                  <a:lnTo>
                    <a:pt x="388" y="346"/>
                  </a:lnTo>
                  <a:lnTo>
                    <a:pt x="365" y="384"/>
                  </a:lnTo>
                  <a:lnTo>
                    <a:pt x="337" y="416"/>
                  </a:lnTo>
                  <a:lnTo>
                    <a:pt x="305" y="441"/>
                  </a:lnTo>
                  <a:lnTo>
                    <a:pt x="267" y="460"/>
                  </a:lnTo>
                  <a:lnTo>
                    <a:pt x="227" y="469"/>
                  </a:lnTo>
                  <a:lnTo>
                    <a:pt x="206" y="469"/>
                  </a:lnTo>
                  <a:lnTo>
                    <a:pt x="185" y="469"/>
                  </a:lnTo>
                  <a:lnTo>
                    <a:pt x="144" y="460"/>
                  </a:lnTo>
                  <a:lnTo>
                    <a:pt x="108" y="441"/>
                  </a:lnTo>
                  <a:lnTo>
                    <a:pt x="74" y="416"/>
                  </a:lnTo>
                  <a:lnTo>
                    <a:pt x="46" y="384"/>
                  </a:lnTo>
                  <a:lnTo>
                    <a:pt x="25" y="346"/>
                  </a:lnTo>
                  <a:lnTo>
                    <a:pt x="9" y="304"/>
                  </a:lnTo>
                  <a:lnTo>
                    <a:pt x="1" y="259"/>
                  </a:lnTo>
                  <a:lnTo>
                    <a:pt x="0" y="234"/>
                  </a:lnTo>
                  <a:lnTo>
                    <a:pt x="1" y="211"/>
                  </a:lnTo>
                  <a:lnTo>
                    <a:pt x="9" y="164"/>
                  </a:lnTo>
                  <a:lnTo>
                    <a:pt x="25" y="122"/>
                  </a:lnTo>
                  <a:lnTo>
                    <a:pt x="46" y="85"/>
                  </a:lnTo>
                  <a:lnTo>
                    <a:pt x="74" y="53"/>
                  </a:lnTo>
                  <a:lnTo>
                    <a:pt x="108" y="28"/>
                  </a:lnTo>
                  <a:lnTo>
                    <a:pt x="144" y="9"/>
                  </a:lnTo>
                  <a:lnTo>
                    <a:pt x="185" y="1"/>
                  </a:lnTo>
                  <a:lnTo>
                    <a:pt x="206" y="0"/>
                  </a:lnTo>
                  <a:lnTo>
                    <a:pt x="227" y="1"/>
                  </a:lnTo>
                  <a:lnTo>
                    <a:pt x="267" y="9"/>
                  </a:lnTo>
                  <a:lnTo>
                    <a:pt x="305" y="28"/>
                  </a:lnTo>
                  <a:lnTo>
                    <a:pt x="337" y="53"/>
                  </a:lnTo>
                  <a:lnTo>
                    <a:pt x="365" y="85"/>
                  </a:lnTo>
                  <a:lnTo>
                    <a:pt x="388" y="122"/>
                  </a:lnTo>
                  <a:lnTo>
                    <a:pt x="403" y="164"/>
                  </a:lnTo>
                  <a:lnTo>
                    <a:pt x="412" y="211"/>
                  </a:lnTo>
                  <a:lnTo>
                    <a:pt x="412" y="234"/>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52" name="Freeform 8">
              <a:extLst>
                <a:ext uri="{FF2B5EF4-FFF2-40B4-BE49-F238E27FC236}">
                  <a16:creationId xmlns:a16="http://schemas.microsoft.com/office/drawing/2014/main" id="{C6F85DC6-83CB-4552-A1AC-9A2588FADEB1}"/>
                </a:ext>
              </a:extLst>
            </p:cNvPr>
            <p:cNvSpPr>
              <a:spLocks/>
            </p:cNvSpPr>
            <p:nvPr/>
          </p:nvSpPr>
          <p:spPr bwMode="auto">
            <a:xfrm>
              <a:off x="2781" y="3209"/>
              <a:ext cx="103" cy="118"/>
            </a:xfrm>
            <a:custGeom>
              <a:avLst/>
              <a:gdLst>
                <a:gd name="T0" fmla="*/ 412 w 412"/>
                <a:gd name="T1" fmla="*/ 234 h 469"/>
                <a:gd name="T2" fmla="*/ 411 w 412"/>
                <a:gd name="T3" fmla="*/ 259 h 469"/>
                <a:gd name="T4" fmla="*/ 402 w 412"/>
                <a:gd name="T5" fmla="*/ 304 h 469"/>
                <a:gd name="T6" fmla="*/ 387 w 412"/>
                <a:gd name="T7" fmla="*/ 346 h 469"/>
                <a:gd name="T8" fmla="*/ 365 w 412"/>
                <a:gd name="T9" fmla="*/ 384 h 469"/>
                <a:gd name="T10" fmla="*/ 337 w 412"/>
                <a:gd name="T11" fmla="*/ 416 h 469"/>
                <a:gd name="T12" fmla="*/ 304 w 412"/>
                <a:gd name="T13" fmla="*/ 441 h 469"/>
                <a:gd name="T14" fmla="*/ 267 w 412"/>
                <a:gd name="T15" fmla="*/ 460 h 469"/>
                <a:gd name="T16" fmla="*/ 227 w 412"/>
                <a:gd name="T17" fmla="*/ 469 h 469"/>
                <a:gd name="T18" fmla="*/ 205 w 412"/>
                <a:gd name="T19" fmla="*/ 469 h 469"/>
                <a:gd name="T20" fmla="*/ 185 w 412"/>
                <a:gd name="T21" fmla="*/ 469 h 469"/>
                <a:gd name="T22" fmla="*/ 144 w 412"/>
                <a:gd name="T23" fmla="*/ 460 h 469"/>
                <a:gd name="T24" fmla="*/ 107 w 412"/>
                <a:gd name="T25" fmla="*/ 441 h 469"/>
                <a:gd name="T26" fmla="*/ 75 w 412"/>
                <a:gd name="T27" fmla="*/ 416 h 469"/>
                <a:gd name="T28" fmla="*/ 47 w 412"/>
                <a:gd name="T29" fmla="*/ 384 h 469"/>
                <a:gd name="T30" fmla="*/ 24 w 412"/>
                <a:gd name="T31" fmla="*/ 346 h 469"/>
                <a:gd name="T32" fmla="*/ 9 w 412"/>
                <a:gd name="T33" fmla="*/ 304 h 469"/>
                <a:gd name="T34" fmla="*/ 1 w 412"/>
                <a:gd name="T35" fmla="*/ 259 h 469"/>
                <a:gd name="T36" fmla="*/ 0 w 412"/>
                <a:gd name="T37" fmla="*/ 234 h 469"/>
                <a:gd name="T38" fmla="*/ 1 w 412"/>
                <a:gd name="T39" fmla="*/ 211 h 469"/>
                <a:gd name="T40" fmla="*/ 9 w 412"/>
                <a:gd name="T41" fmla="*/ 164 h 469"/>
                <a:gd name="T42" fmla="*/ 24 w 412"/>
                <a:gd name="T43" fmla="*/ 122 h 469"/>
                <a:gd name="T44" fmla="*/ 47 w 412"/>
                <a:gd name="T45" fmla="*/ 85 h 469"/>
                <a:gd name="T46" fmla="*/ 75 w 412"/>
                <a:gd name="T47" fmla="*/ 53 h 469"/>
                <a:gd name="T48" fmla="*/ 107 w 412"/>
                <a:gd name="T49" fmla="*/ 28 h 469"/>
                <a:gd name="T50" fmla="*/ 144 w 412"/>
                <a:gd name="T51" fmla="*/ 9 h 469"/>
                <a:gd name="T52" fmla="*/ 185 w 412"/>
                <a:gd name="T53" fmla="*/ 1 h 469"/>
                <a:gd name="T54" fmla="*/ 205 w 412"/>
                <a:gd name="T55" fmla="*/ 0 h 469"/>
                <a:gd name="T56" fmla="*/ 227 w 412"/>
                <a:gd name="T57" fmla="*/ 1 h 469"/>
                <a:gd name="T58" fmla="*/ 267 w 412"/>
                <a:gd name="T59" fmla="*/ 9 h 469"/>
                <a:gd name="T60" fmla="*/ 304 w 412"/>
                <a:gd name="T61" fmla="*/ 28 h 469"/>
                <a:gd name="T62" fmla="*/ 337 w 412"/>
                <a:gd name="T63" fmla="*/ 53 h 469"/>
                <a:gd name="T64" fmla="*/ 365 w 412"/>
                <a:gd name="T65" fmla="*/ 85 h 469"/>
                <a:gd name="T66" fmla="*/ 387 w 412"/>
                <a:gd name="T67" fmla="*/ 122 h 469"/>
                <a:gd name="T68" fmla="*/ 402 w 412"/>
                <a:gd name="T69" fmla="*/ 164 h 469"/>
                <a:gd name="T70" fmla="*/ 411 w 412"/>
                <a:gd name="T71" fmla="*/ 211 h 469"/>
                <a:gd name="T72" fmla="*/ 412 w 412"/>
                <a:gd name="T73" fmla="*/ 234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2" h="469">
                  <a:moveTo>
                    <a:pt x="412" y="234"/>
                  </a:moveTo>
                  <a:lnTo>
                    <a:pt x="411" y="259"/>
                  </a:lnTo>
                  <a:lnTo>
                    <a:pt x="402" y="304"/>
                  </a:lnTo>
                  <a:lnTo>
                    <a:pt x="387" y="346"/>
                  </a:lnTo>
                  <a:lnTo>
                    <a:pt x="365" y="384"/>
                  </a:lnTo>
                  <a:lnTo>
                    <a:pt x="337" y="416"/>
                  </a:lnTo>
                  <a:lnTo>
                    <a:pt x="304" y="441"/>
                  </a:lnTo>
                  <a:lnTo>
                    <a:pt x="267" y="460"/>
                  </a:lnTo>
                  <a:lnTo>
                    <a:pt x="227" y="469"/>
                  </a:lnTo>
                  <a:lnTo>
                    <a:pt x="205" y="469"/>
                  </a:lnTo>
                  <a:lnTo>
                    <a:pt x="185" y="469"/>
                  </a:lnTo>
                  <a:lnTo>
                    <a:pt x="144" y="460"/>
                  </a:lnTo>
                  <a:lnTo>
                    <a:pt x="107" y="441"/>
                  </a:lnTo>
                  <a:lnTo>
                    <a:pt x="75" y="416"/>
                  </a:lnTo>
                  <a:lnTo>
                    <a:pt x="47" y="384"/>
                  </a:lnTo>
                  <a:lnTo>
                    <a:pt x="24" y="346"/>
                  </a:lnTo>
                  <a:lnTo>
                    <a:pt x="9" y="304"/>
                  </a:lnTo>
                  <a:lnTo>
                    <a:pt x="1" y="259"/>
                  </a:lnTo>
                  <a:lnTo>
                    <a:pt x="0" y="234"/>
                  </a:lnTo>
                  <a:lnTo>
                    <a:pt x="1" y="211"/>
                  </a:lnTo>
                  <a:lnTo>
                    <a:pt x="9" y="164"/>
                  </a:lnTo>
                  <a:lnTo>
                    <a:pt x="24" y="122"/>
                  </a:lnTo>
                  <a:lnTo>
                    <a:pt x="47" y="85"/>
                  </a:lnTo>
                  <a:lnTo>
                    <a:pt x="75" y="53"/>
                  </a:lnTo>
                  <a:lnTo>
                    <a:pt x="107" y="28"/>
                  </a:lnTo>
                  <a:lnTo>
                    <a:pt x="144" y="9"/>
                  </a:lnTo>
                  <a:lnTo>
                    <a:pt x="185" y="1"/>
                  </a:lnTo>
                  <a:lnTo>
                    <a:pt x="205" y="0"/>
                  </a:lnTo>
                  <a:lnTo>
                    <a:pt x="227" y="1"/>
                  </a:lnTo>
                  <a:lnTo>
                    <a:pt x="267" y="9"/>
                  </a:lnTo>
                  <a:lnTo>
                    <a:pt x="304" y="28"/>
                  </a:lnTo>
                  <a:lnTo>
                    <a:pt x="337" y="53"/>
                  </a:lnTo>
                  <a:lnTo>
                    <a:pt x="365" y="85"/>
                  </a:lnTo>
                  <a:lnTo>
                    <a:pt x="387" y="122"/>
                  </a:lnTo>
                  <a:lnTo>
                    <a:pt x="402" y="164"/>
                  </a:lnTo>
                  <a:lnTo>
                    <a:pt x="411" y="211"/>
                  </a:lnTo>
                  <a:lnTo>
                    <a:pt x="412" y="234"/>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53" name="Freeform 9">
              <a:extLst>
                <a:ext uri="{FF2B5EF4-FFF2-40B4-BE49-F238E27FC236}">
                  <a16:creationId xmlns:a16="http://schemas.microsoft.com/office/drawing/2014/main" id="{7AAA73C8-D767-49A2-AA16-E2D09FA8D07A}"/>
                </a:ext>
              </a:extLst>
            </p:cNvPr>
            <p:cNvSpPr>
              <a:spLocks/>
            </p:cNvSpPr>
            <p:nvPr/>
          </p:nvSpPr>
          <p:spPr bwMode="auto">
            <a:xfrm>
              <a:off x="2423" y="3006"/>
              <a:ext cx="409" cy="464"/>
            </a:xfrm>
            <a:custGeom>
              <a:avLst/>
              <a:gdLst>
                <a:gd name="T0" fmla="*/ 1637 w 1638"/>
                <a:gd name="T1" fmla="*/ 567 h 1857"/>
                <a:gd name="T2" fmla="*/ 1620 w 1638"/>
                <a:gd name="T3" fmla="*/ 445 h 1857"/>
                <a:gd name="T4" fmla="*/ 1577 w 1638"/>
                <a:gd name="T5" fmla="*/ 333 h 1857"/>
                <a:gd name="T6" fmla="*/ 1509 w 1638"/>
                <a:gd name="T7" fmla="*/ 234 h 1857"/>
                <a:gd name="T8" fmla="*/ 1415 w 1638"/>
                <a:gd name="T9" fmla="*/ 150 h 1857"/>
                <a:gd name="T10" fmla="*/ 1295 w 1638"/>
                <a:gd name="T11" fmla="*/ 83 h 1857"/>
                <a:gd name="T12" fmla="*/ 1146 w 1638"/>
                <a:gd name="T13" fmla="*/ 35 h 1857"/>
                <a:gd name="T14" fmla="*/ 970 w 1638"/>
                <a:gd name="T15" fmla="*/ 7 h 1857"/>
                <a:gd name="T16" fmla="*/ 819 w 1638"/>
                <a:gd name="T17" fmla="*/ 0 h 1857"/>
                <a:gd name="T18" fmla="*/ 668 w 1638"/>
                <a:gd name="T19" fmla="*/ 7 h 1857"/>
                <a:gd name="T20" fmla="*/ 491 w 1638"/>
                <a:gd name="T21" fmla="*/ 35 h 1857"/>
                <a:gd name="T22" fmla="*/ 343 w 1638"/>
                <a:gd name="T23" fmla="*/ 83 h 1857"/>
                <a:gd name="T24" fmla="*/ 223 w 1638"/>
                <a:gd name="T25" fmla="*/ 150 h 1857"/>
                <a:gd name="T26" fmla="*/ 129 w 1638"/>
                <a:gd name="T27" fmla="*/ 234 h 1857"/>
                <a:gd name="T28" fmla="*/ 61 w 1638"/>
                <a:gd name="T29" fmla="*/ 333 h 1857"/>
                <a:gd name="T30" fmla="*/ 18 w 1638"/>
                <a:gd name="T31" fmla="*/ 445 h 1857"/>
                <a:gd name="T32" fmla="*/ 0 w 1638"/>
                <a:gd name="T33" fmla="*/ 567 h 1857"/>
                <a:gd name="T34" fmla="*/ 0 w 1638"/>
                <a:gd name="T35" fmla="*/ 669 h 1857"/>
                <a:gd name="T36" fmla="*/ 7 w 1638"/>
                <a:gd name="T37" fmla="*/ 993 h 1857"/>
                <a:gd name="T38" fmla="*/ 38 w 1638"/>
                <a:gd name="T39" fmla="*/ 1202 h 1857"/>
                <a:gd name="T40" fmla="*/ 99 w 1638"/>
                <a:gd name="T41" fmla="*/ 1409 h 1857"/>
                <a:gd name="T42" fmla="*/ 205 w 1638"/>
                <a:gd name="T43" fmla="*/ 1595 h 1857"/>
                <a:gd name="T44" fmla="*/ 342 w 1638"/>
                <a:gd name="T45" fmla="*/ 1727 h 1857"/>
                <a:gd name="T46" fmla="*/ 444 w 1638"/>
                <a:gd name="T47" fmla="*/ 1784 h 1857"/>
                <a:gd name="T48" fmla="*/ 563 w 1638"/>
                <a:gd name="T49" fmla="*/ 1827 h 1857"/>
                <a:gd name="T50" fmla="*/ 701 w 1638"/>
                <a:gd name="T51" fmla="*/ 1852 h 1857"/>
                <a:gd name="T52" fmla="*/ 819 w 1638"/>
                <a:gd name="T53" fmla="*/ 1857 h 1857"/>
                <a:gd name="T54" fmla="*/ 937 w 1638"/>
                <a:gd name="T55" fmla="*/ 1852 h 1857"/>
                <a:gd name="T56" fmla="*/ 1075 w 1638"/>
                <a:gd name="T57" fmla="*/ 1827 h 1857"/>
                <a:gd name="T58" fmla="*/ 1193 w 1638"/>
                <a:gd name="T59" fmla="*/ 1784 h 1857"/>
                <a:gd name="T60" fmla="*/ 1295 w 1638"/>
                <a:gd name="T61" fmla="*/ 1727 h 1857"/>
                <a:gd name="T62" fmla="*/ 1434 w 1638"/>
                <a:gd name="T63" fmla="*/ 1595 h 1857"/>
                <a:gd name="T64" fmla="*/ 1539 w 1638"/>
                <a:gd name="T65" fmla="*/ 1409 h 1857"/>
                <a:gd name="T66" fmla="*/ 1601 w 1638"/>
                <a:gd name="T67" fmla="*/ 1202 h 1857"/>
                <a:gd name="T68" fmla="*/ 1630 w 1638"/>
                <a:gd name="T69" fmla="*/ 993 h 1857"/>
                <a:gd name="T70" fmla="*/ 1638 w 1638"/>
                <a:gd name="T71" fmla="*/ 669 h 1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8" h="1857">
                  <a:moveTo>
                    <a:pt x="1638" y="599"/>
                  </a:moveTo>
                  <a:lnTo>
                    <a:pt x="1637" y="567"/>
                  </a:lnTo>
                  <a:lnTo>
                    <a:pt x="1632" y="504"/>
                  </a:lnTo>
                  <a:lnTo>
                    <a:pt x="1620" y="445"/>
                  </a:lnTo>
                  <a:lnTo>
                    <a:pt x="1602" y="387"/>
                  </a:lnTo>
                  <a:lnTo>
                    <a:pt x="1577" y="333"/>
                  </a:lnTo>
                  <a:lnTo>
                    <a:pt x="1546" y="281"/>
                  </a:lnTo>
                  <a:lnTo>
                    <a:pt x="1509" y="234"/>
                  </a:lnTo>
                  <a:lnTo>
                    <a:pt x="1465" y="190"/>
                  </a:lnTo>
                  <a:lnTo>
                    <a:pt x="1415" y="150"/>
                  </a:lnTo>
                  <a:lnTo>
                    <a:pt x="1358" y="114"/>
                  </a:lnTo>
                  <a:lnTo>
                    <a:pt x="1295" y="83"/>
                  </a:lnTo>
                  <a:lnTo>
                    <a:pt x="1224" y="56"/>
                  </a:lnTo>
                  <a:lnTo>
                    <a:pt x="1146" y="35"/>
                  </a:lnTo>
                  <a:lnTo>
                    <a:pt x="1062" y="17"/>
                  </a:lnTo>
                  <a:lnTo>
                    <a:pt x="970" y="7"/>
                  </a:lnTo>
                  <a:lnTo>
                    <a:pt x="871" y="0"/>
                  </a:lnTo>
                  <a:lnTo>
                    <a:pt x="819" y="0"/>
                  </a:lnTo>
                  <a:lnTo>
                    <a:pt x="767" y="0"/>
                  </a:lnTo>
                  <a:lnTo>
                    <a:pt x="668" y="7"/>
                  </a:lnTo>
                  <a:lnTo>
                    <a:pt x="576" y="17"/>
                  </a:lnTo>
                  <a:lnTo>
                    <a:pt x="491" y="35"/>
                  </a:lnTo>
                  <a:lnTo>
                    <a:pt x="415" y="56"/>
                  </a:lnTo>
                  <a:lnTo>
                    <a:pt x="343" y="83"/>
                  </a:lnTo>
                  <a:lnTo>
                    <a:pt x="280" y="114"/>
                  </a:lnTo>
                  <a:lnTo>
                    <a:pt x="223" y="150"/>
                  </a:lnTo>
                  <a:lnTo>
                    <a:pt x="172" y="190"/>
                  </a:lnTo>
                  <a:lnTo>
                    <a:pt x="129" y="234"/>
                  </a:lnTo>
                  <a:lnTo>
                    <a:pt x="91" y="281"/>
                  </a:lnTo>
                  <a:lnTo>
                    <a:pt x="61" y="333"/>
                  </a:lnTo>
                  <a:lnTo>
                    <a:pt x="36" y="387"/>
                  </a:lnTo>
                  <a:lnTo>
                    <a:pt x="18" y="445"/>
                  </a:lnTo>
                  <a:lnTo>
                    <a:pt x="6" y="504"/>
                  </a:lnTo>
                  <a:lnTo>
                    <a:pt x="0" y="567"/>
                  </a:lnTo>
                  <a:lnTo>
                    <a:pt x="0" y="599"/>
                  </a:lnTo>
                  <a:lnTo>
                    <a:pt x="0" y="669"/>
                  </a:lnTo>
                  <a:lnTo>
                    <a:pt x="0" y="843"/>
                  </a:lnTo>
                  <a:lnTo>
                    <a:pt x="7" y="993"/>
                  </a:lnTo>
                  <a:lnTo>
                    <a:pt x="19" y="1097"/>
                  </a:lnTo>
                  <a:lnTo>
                    <a:pt x="38" y="1202"/>
                  </a:lnTo>
                  <a:lnTo>
                    <a:pt x="63" y="1307"/>
                  </a:lnTo>
                  <a:lnTo>
                    <a:pt x="99" y="1409"/>
                  </a:lnTo>
                  <a:lnTo>
                    <a:pt x="145" y="1505"/>
                  </a:lnTo>
                  <a:lnTo>
                    <a:pt x="205" y="1595"/>
                  </a:lnTo>
                  <a:lnTo>
                    <a:pt x="278" y="1674"/>
                  </a:lnTo>
                  <a:lnTo>
                    <a:pt x="342" y="1727"/>
                  </a:lnTo>
                  <a:lnTo>
                    <a:pt x="391" y="1757"/>
                  </a:lnTo>
                  <a:lnTo>
                    <a:pt x="444" y="1784"/>
                  </a:lnTo>
                  <a:lnTo>
                    <a:pt x="501" y="1808"/>
                  </a:lnTo>
                  <a:lnTo>
                    <a:pt x="563" y="1827"/>
                  </a:lnTo>
                  <a:lnTo>
                    <a:pt x="630" y="1842"/>
                  </a:lnTo>
                  <a:lnTo>
                    <a:pt x="701" y="1852"/>
                  </a:lnTo>
                  <a:lnTo>
                    <a:pt x="779" y="1857"/>
                  </a:lnTo>
                  <a:lnTo>
                    <a:pt x="819" y="1857"/>
                  </a:lnTo>
                  <a:lnTo>
                    <a:pt x="859" y="1857"/>
                  </a:lnTo>
                  <a:lnTo>
                    <a:pt x="937" y="1852"/>
                  </a:lnTo>
                  <a:lnTo>
                    <a:pt x="1008" y="1842"/>
                  </a:lnTo>
                  <a:lnTo>
                    <a:pt x="1075" y="1827"/>
                  </a:lnTo>
                  <a:lnTo>
                    <a:pt x="1136" y="1808"/>
                  </a:lnTo>
                  <a:lnTo>
                    <a:pt x="1193" y="1784"/>
                  </a:lnTo>
                  <a:lnTo>
                    <a:pt x="1246" y="1757"/>
                  </a:lnTo>
                  <a:lnTo>
                    <a:pt x="1295" y="1727"/>
                  </a:lnTo>
                  <a:lnTo>
                    <a:pt x="1360" y="1674"/>
                  </a:lnTo>
                  <a:lnTo>
                    <a:pt x="1434" y="1595"/>
                  </a:lnTo>
                  <a:lnTo>
                    <a:pt x="1493" y="1505"/>
                  </a:lnTo>
                  <a:lnTo>
                    <a:pt x="1539" y="1409"/>
                  </a:lnTo>
                  <a:lnTo>
                    <a:pt x="1575" y="1307"/>
                  </a:lnTo>
                  <a:lnTo>
                    <a:pt x="1601" y="1202"/>
                  </a:lnTo>
                  <a:lnTo>
                    <a:pt x="1619" y="1097"/>
                  </a:lnTo>
                  <a:lnTo>
                    <a:pt x="1630" y="993"/>
                  </a:lnTo>
                  <a:lnTo>
                    <a:pt x="1638" y="843"/>
                  </a:lnTo>
                  <a:lnTo>
                    <a:pt x="1638" y="669"/>
                  </a:lnTo>
                  <a:lnTo>
                    <a:pt x="1638" y="599"/>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54" name="Freeform 10">
              <a:extLst>
                <a:ext uri="{FF2B5EF4-FFF2-40B4-BE49-F238E27FC236}">
                  <a16:creationId xmlns:a16="http://schemas.microsoft.com/office/drawing/2014/main" id="{A79E1E0B-6E3E-4159-A688-FC1AC543BA33}"/>
                </a:ext>
              </a:extLst>
            </p:cNvPr>
            <p:cNvSpPr>
              <a:spLocks/>
            </p:cNvSpPr>
            <p:nvPr/>
          </p:nvSpPr>
          <p:spPr bwMode="auto">
            <a:xfrm>
              <a:off x="2506" y="3230"/>
              <a:ext cx="44" cy="48"/>
            </a:xfrm>
            <a:custGeom>
              <a:avLst/>
              <a:gdLst>
                <a:gd name="T0" fmla="*/ 176 w 176"/>
                <a:gd name="T1" fmla="*/ 97 h 194"/>
                <a:gd name="T2" fmla="*/ 175 w 176"/>
                <a:gd name="T3" fmla="*/ 117 h 194"/>
                <a:gd name="T4" fmla="*/ 162 w 176"/>
                <a:gd name="T5" fmla="*/ 152 h 194"/>
                <a:gd name="T6" fmla="*/ 138 w 176"/>
                <a:gd name="T7" fmla="*/ 178 h 194"/>
                <a:gd name="T8" fmla="*/ 106 w 176"/>
                <a:gd name="T9" fmla="*/ 193 h 194"/>
                <a:gd name="T10" fmla="*/ 88 w 176"/>
                <a:gd name="T11" fmla="*/ 194 h 194"/>
                <a:gd name="T12" fmla="*/ 70 w 176"/>
                <a:gd name="T13" fmla="*/ 193 h 194"/>
                <a:gd name="T14" fmla="*/ 38 w 176"/>
                <a:gd name="T15" fmla="*/ 178 h 194"/>
                <a:gd name="T16" fmla="*/ 14 w 176"/>
                <a:gd name="T17" fmla="*/ 152 h 194"/>
                <a:gd name="T18" fmla="*/ 1 w 176"/>
                <a:gd name="T19" fmla="*/ 117 h 194"/>
                <a:gd name="T20" fmla="*/ 0 w 176"/>
                <a:gd name="T21" fmla="*/ 97 h 194"/>
                <a:gd name="T22" fmla="*/ 1 w 176"/>
                <a:gd name="T23" fmla="*/ 78 h 194"/>
                <a:gd name="T24" fmla="*/ 14 w 176"/>
                <a:gd name="T25" fmla="*/ 42 h 194"/>
                <a:gd name="T26" fmla="*/ 38 w 176"/>
                <a:gd name="T27" fmla="*/ 17 h 194"/>
                <a:gd name="T28" fmla="*/ 70 w 176"/>
                <a:gd name="T29" fmla="*/ 1 h 194"/>
                <a:gd name="T30" fmla="*/ 88 w 176"/>
                <a:gd name="T31" fmla="*/ 0 h 194"/>
                <a:gd name="T32" fmla="*/ 106 w 176"/>
                <a:gd name="T33" fmla="*/ 1 h 194"/>
                <a:gd name="T34" fmla="*/ 138 w 176"/>
                <a:gd name="T35" fmla="*/ 17 h 194"/>
                <a:gd name="T36" fmla="*/ 162 w 176"/>
                <a:gd name="T37" fmla="*/ 42 h 194"/>
                <a:gd name="T38" fmla="*/ 175 w 176"/>
                <a:gd name="T39" fmla="*/ 78 h 194"/>
                <a:gd name="T40" fmla="*/ 176 w 176"/>
                <a:gd name="T41"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94">
                  <a:moveTo>
                    <a:pt x="176" y="97"/>
                  </a:moveTo>
                  <a:lnTo>
                    <a:pt x="175" y="117"/>
                  </a:lnTo>
                  <a:lnTo>
                    <a:pt x="162" y="152"/>
                  </a:lnTo>
                  <a:lnTo>
                    <a:pt x="138" y="178"/>
                  </a:lnTo>
                  <a:lnTo>
                    <a:pt x="106" y="193"/>
                  </a:lnTo>
                  <a:lnTo>
                    <a:pt x="88" y="194"/>
                  </a:lnTo>
                  <a:lnTo>
                    <a:pt x="70" y="193"/>
                  </a:lnTo>
                  <a:lnTo>
                    <a:pt x="38" y="178"/>
                  </a:lnTo>
                  <a:lnTo>
                    <a:pt x="14" y="152"/>
                  </a:lnTo>
                  <a:lnTo>
                    <a:pt x="1" y="117"/>
                  </a:lnTo>
                  <a:lnTo>
                    <a:pt x="0" y="97"/>
                  </a:lnTo>
                  <a:lnTo>
                    <a:pt x="1" y="78"/>
                  </a:lnTo>
                  <a:lnTo>
                    <a:pt x="14" y="42"/>
                  </a:lnTo>
                  <a:lnTo>
                    <a:pt x="38" y="17"/>
                  </a:lnTo>
                  <a:lnTo>
                    <a:pt x="70" y="1"/>
                  </a:lnTo>
                  <a:lnTo>
                    <a:pt x="88" y="0"/>
                  </a:lnTo>
                  <a:lnTo>
                    <a:pt x="106" y="1"/>
                  </a:lnTo>
                  <a:lnTo>
                    <a:pt x="138" y="17"/>
                  </a:lnTo>
                  <a:lnTo>
                    <a:pt x="162" y="42"/>
                  </a:lnTo>
                  <a:lnTo>
                    <a:pt x="175" y="78"/>
                  </a:lnTo>
                  <a:lnTo>
                    <a:pt x="176" y="97"/>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55" name="Freeform 11">
              <a:extLst>
                <a:ext uri="{FF2B5EF4-FFF2-40B4-BE49-F238E27FC236}">
                  <a16:creationId xmlns:a16="http://schemas.microsoft.com/office/drawing/2014/main" id="{8EF68F60-DE0D-4630-A372-B81C902C1071}"/>
                </a:ext>
              </a:extLst>
            </p:cNvPr>
            <p:cNvSpPr>
              <a:spLocks/>
            </p:cNvSpPr>
            <p:nvPr/>
          </p:nvSpPr>
          <p:spPr bwMode="auto">
            <a:xfrm>
              <a:off x="2512" y="3236"/>
              <a:ext cx="13" cy="14"/>
            </a:xfrm>
            <a:custGeom>
              <a:avLst/>
              <a:gdLst>
                <a:gd name="T0" fmla="*/ 53 w 53"/>
                <a:gd name="T1" fmla="*/ 27 h 54"/>
                <a:gd name="T2" fmla="*/ 51 w 53"/>
                <a:gd name="T3" fmla="*/ 38 h 54"/>
                <a:gd name="T4" fmla="*/ 37 w 53"/>
                <a:gd name="T5" fmla="*/ 52 h 54"/>
                <a:gd name="T6" fmla="*/ 26 w 53"/>
                <a:gd name="T7" fmla="*/ 54 h 54"/>
                <a:gd name="T8" fmla="*/ 15 w 53"/>
                <a:gd name="T9" fmla="*/ 52 h 54"/>
                <a:gd name="T10" fmla="*/ 1 w 53"/>
                <a:gd name="T11" fmla="*/ 38 h 54"/>
                <a:gd name="T12" fmla="*/ 0 w 53"/>
                <a:gd name="T13" fmla="*/ 27 h 54"/>
                <a:gd name="T14" fmla="*/ 1 w 53"/>
                <a:gd name="T15" fmla="*/ 16 h 54"/>
                <a:gd name="T16" fmla="*/ 15 w 53"/>
                <a:gd name="T17" fmla="*/ 2 h 54"/>
                <a:gd name="T18" fmla="*/ 26 w 53"/>
                <a:gd name="T19" fmla="*/ 0 h 54"/>
                <a:gd name="T20" fmla="*/ 37 w 53"/>
                <a:gd name="T21" fmla="*/ 2 h 54"/>
                <a:gd name="T22" fmla="*/ 51 w 53"/>
                <a:gd name="T23" fmla="*/ 16 h 54"/>
                <a:gd name="T24" fmla="*/ 53 w 53"/>
                <a:gd name="T25"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53" y="27"/>
                  </a:moveTo>
                  <a:lnTo>
                    <a:pt x="51" y="38"/>
                  </a:lnTo>
                  <a:lnTo>
                    <a:pt x="37" y="52"/>
                  </a:lnTo>
                  <a:lnTo>
                    <a:pt x="26" y="54"/>
                  </a:lnTo>
                  <a:lnTo>
                    <a:pt x="15" y="52"/>
                  </a:lnTo>
                  <a:lnTo>
                    <a:pt x="1" y="38"/>
                  </a:lnTo>
                  <a:lnTo>
                    <a:pt x="0" y="27"/>
                  </a:lnTo>
                  <a:lnTo>
                    <a:pt x="1" y="16"/>
                  </a:lnTo>
                  <a:lnTo>
                    <a:pt x="15" y="2"/>
                  </a:lnTo>
                  <a:lnTo>
                    <a:pt x="26" y="0"/>
                  </a:lnTo>
                  <a:lnTo>
                    <a:pt x="37" y="2"/>
                  </a:lnTo>
                  <a:lnTo>
                    <a:pt x="51" y="16"/>
                  </a:lnTo>
                  <a:lnTo>
                    <a:pt x="5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56" name="Freeform 12">
              <a:extLst>
                <a:ext uri="{FF2B5EF4-FFF2-40B4-BE49-F238E27FC236}">
                  <a16:creationId xmlns:a16="http://schemas.microsoft.com/office/drawing/2014/main" id="{17CDE161-A4CA-4855-B1BB-CF5FDC8B1C3B}"/>
                </a:ext>
              </a:extLst>
            </p:cNvPr>
            <p:cNvSpPr>
              <a:spLocks/>
            </p:cNvSpPr>
            <p:nvPr/>
          </p:nvSpPr>
          <p:spPr bwMode="auto">
            <a:xfrm>
              <a:off x="2490" y="3165"/>
              <a:ext cx="73" cy="31"/>
            </a:xfrm>
            <a:custGeom>
              <a:avLst/>
              <a:gdLst>
                <a:gd name="T0" fmla="*/ 9 w 291"/>
                <a:gd name="T1" fmla="*/ 115 h 126"/>
                <a:gd name="T2" fmla="*/ 17 w 291"/>
                <a:gd name="T3" fmla="*/ 118 h 126"/>
                <a:gd name="T4" fmla="*/ 36 w 291"/>
                <a:gd name="T5" fmla="*/ 117 h 126"/>
                <a:gd name="T6" fmla="*/ 69 w 291"/>
                <a:gd name="T7" fmla="*/ 106 h 126"/>
                <a:gd name="T8" fmla="*/ 114 w 291"/>
                <a:gd name="T9" fmla="*/ 95 h 126"/>
                <a:gd name="T10" fmla="*/ 151 w 291"/>
                <a:gd name="T11" fmla="*/ 90 h 126"/>
                <a:gd name="T12" fmla="*/ 194 w 291"/>
                <a:gd name="T13" fmla="*/ 96 h 126"/>
                <a:gd name="T14" fmla="*/ 245 w 291"/>
                <a:gd name="T15" fmla="*/ 111 h 126"/>
                <a:gd name="T16" fmla="*/ 273 w 291"/>
                <a:gd name="T17" fmla="*/ 125 h 126"/>
                <a:gd name="T18" fmla="*/ 278 w 291"/>
                <a:gd name="T19" fmla="*/ 126 h 126"/>
                <a:gd name="T20" fmla="*/ 286 w 291"/>
                <a:gd name="T21" fmla="*/ 118 h 126"/>
                <a:gd name="T22" fmla="*/ 291 w 291"/>
                <a:gd name="T23" fmla="*/ 102 h 126"/>
                <a:gd name="T24" fmla="*/ 289 w 291"/>
                <a:gd name="T25" fmla="*/ 79 h 126"/>
                <a:gd name="T26" fmla="*/ 279 w 291"/>
                <a:gd name="T27" fmla="*/ 55 h 126"/>
                <a:gd name="T28" fmla="*/ 260 w 291"/>
                <a:gd name="T29" fmla="*/ 31 h 126"/>
                <a:gd name="T30" fmla="*/ 227 w 291"/>
                <a:gd name="T31" fmla="*/ 12 h 126"/>
                <a:gd name="T32" fmla="*/ 182 w 291"/>
                <a:gd name="T33" fmla="*/ 1 h 126"/>
                <a:gd name="T34" fmla="*/ 152 w 291"/>
                <a:gd name="T35" fmla="*/ 0 h 126"/>
                <a:gd name="T36" fmla="*/ 126 w 291"/>
                <a:gd name="T37" fmla="*/ 0 h 126"/>
                <a:gd name="T38" fmla="*/ 83 w 291"/>
                <a:gd name="T39" fmla="*/ 8 h 126"/>
                <a:gd name="T40" fmla="*/ 50 w 291"/>
                <a:gd name="T41" fmla="*/ 23 h 126"/>
                <a:gd name="T42" fmla="*/ 26 w 291"/>
                <a:gd name="T43" fmla="*/ 43 h 126"/>
                <a:gd name="T44" fmla="*/ 10 w 291"/>
                <a:gd name="T45" fmla="*/ 63 h 126"/>
                <a:gd name="T46" fmla="*/ 2 w 291"/>
                <a:gd name="T47" fmla="*/ 83 h 126"/>
                <a:gd name="T48" fmla="*/ 0 w 291"/>
                <a:gd name="T49" fmla="*/ 100 h 126"/>
                <a:gd name="T50" fmla="*/ 4 w 291"/>
                <a:gd name="T51" fmla="*/ 113 h 126"/>
                <a:gd name="T52" fmla="*/ 9 w 291"/>
                <a:gd name="T53" fmla="*/ 11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126">
                  <a:moveTo>
                    <a:pt x="9" y="115"/>
                  </a:moveTo>
                  <a:lnTo>
                    <a:pt x="17" y="118"/>
                  </a:lnTo>
                  <a:lnTo>
                    <a:pt x="36" y="117"/>
                  </a:lnTo>
                  <a:lnTo>
                    <a:pt x="69" y="106"/>
                  </a:lnTo>
                  <a:lnTo>
                    <a:pt x="114" y="95"/>
                  </a:lnTo>
                  <a:lnTo>
                    <a:pt x="151" y="90"/>
                  </a:lnTo>
                  <a:lnTo>
                    <a:pt x="194" y="96"/>
                  </a:lnTo>
                  <a:lnTo>
                    <a:pt x="245" y="111"/>
                  </a:lnTo>
                  <a:lnTo>
                    <a:pt x="273" y="125"/>
                  </a:lnTo>
                  <a:lnTo>
                    <a:pt x="278" y="126"/>
                  </a:lnTo>
                  <a:lnTo>
                    <a:pt x="286" y="118"/>
                  </a:lnTo>
                  <a:lnTo>
                    <a:pt x="291" y="102"/>
                  </a:lnTo>
                  <a:lnTo>
                    <a:pt x="289" y="79"/>
                  </a:lnTo>
                  <a:lnTo>
                    <a:pt x="279" y="55"/>
                  </a:lnTo>
                  <a:lnTo>
                    <a:pt x="260" y="31"/>
                  </a:lnTo>
                  <a:lnTo>
                    <a:pt x="227" y="12"/>
                  </a:lnTo>
                  <a:lnTo>
                    <a:pt x="182" y="1"/>
                  </a:lnTo>
                  <a:lnTo>
                    <a:pt x="152" y="0"/>
                  </a:lnTo>
                  <a:lnTo>
                    <a:pt x="126" y="0"/>
                  </a:lnTo>
                  <a:lnTo>
                    <a:pt x="83" y="8"/>
                  </a:lnTo>
                  <a:lnTo>
                    <a:pt x="50" y="23"/>
                  </a:lnTo>
                  <a:lnTo>
                    <a:pt x="26" y="43"/>
                  </a:lnTo>
                  <a:lnTo>
                    <a:pt x="10" y="63"/>
                  </a:lnTo>
                  <a:lnTo>
                    <a:pt x="2" y="83"/>
                  </a:lnTo>
                  <a:lnTo>
                    <a:pt x="0" y="100"/>
                  </a:lnTo>
                  <a:lnTo>
                    <a:pt x="4" y="113"/>
                  </a:lnTo>
                  <a:lnTo>
                    <a:pt x="9" y="115"/>
                  </a:lnTo>
                  <a:close/>
                </a:path>
              </a:pathLst>
            </a:custGeom>
            <a:solidFill>
              <a:srgbClr val="5136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57" name="Freeform 13">
              <a:extLst>
                <a:ext uri="{FF2B5EF4-FFF2-40B4-BE49-F238E27FC236}">
                  <a16:creationId xmlns:a16="http://schemas.microsoft.com/office/drawing/2014/main" id="{1F09E2F2-240D-4BF5-B167-5CB5DCF04080}"/>
                </a:ext>
              </a:extLst>
            </p:cNvPr>
            <p:cNvSpPr>
              <a:spLocks/>
            </p:cNvSpPr>
            <p:nvPr/>
          </p:nvSpPr>
          <p:spPr bwMode="auto">
            <a:xfrm>
              <a:off x="2708" y="3230"/>
              <a:ext cx="44" cy="48"/>
            </a:xfrm>
            <a:custGeom>
              <a:avLst/>
              <a:gdLst>
                <a:gd name="T0" fmla="*/ 176 w 176"/>
                <a:gd name="T1" fmla="*/ 97 h 194"/>
                <a:gd name="T2" fmla="*/ 175 w 176"/>
                <a:gd name="T3" fmla="*/ 117 h 194"/>
                <a:gd name="T4" fmla="*/ 162 w 176"/>
                <a:gd name="T5" fmla="*/ 152 h 194"/>
                <a:gd name="T6" fmla="*/ 138 w 176"/>
                <a:gd name="T7" fmla="*/ 178 h 194"/>
                <a:gd name="T8" fmla="*/ 106 w 176"/>
                <a:gd name="T9" fmla="*/ 193 h 194"/>
                <a:gd name="T10" fmla="*/ 88 w 176"/>
                <a:gd name="T11" fmla="*/ 194 h 194"/>
                <a:gd name="T12" fmla="*/ 70 w 176"/>
                <a:gd name="T13" fmla="*/ 193 h 194"/>
                <a:gd name="T14" fmla="*/ 38 w 176"/>
                <a:gd name="T15" fmla="*/ 178 h 194"/>
                <a:gd name="T16" fmla="*/ 14 w 176"/>
                <a:gd name="T17" fmla="*/ 152 h 194"/>
                <a:gd name="T18" fmla="*/ 1 w 176"/>
                <a:gd name="T19" fmla="*/ 117 h 194"/>
                <a:gd name="T20" fmla="*/ 0 w 176"/>
                <a:gd name="T21" fmla="*/ 97 h 194"/>
                <a:gd name="T22" fmla="*/ 1 w 176"/>
                <a:gd name="T23" fmla="*/ 78 h 194"/>
                <a:gd name="T24" fmla="*/ 14 w 176"/>
                <a:gd name="T25" fmla="*/ 42 h 194"/>
                <a:gd name="T26" fmla="*/ 38 w 176"/>
                <a:gd name="T27" fmla="*/ 17 h 194"/>
                <a:gd name="T28" fmla="*/ 70 w 176"/>
                <a:gd name="T29" fmla="*/ 1 h 194"/>
                <a:gd name="T30" fmla="*/ 88 w 176"/>
                <a:gd name="T31" fmla="*/ 0 h 194"/>
                <a:gd name="T32" fmla="*/ 106 w 176"/>
                <a:gd name="T33" fmla="*/ 1 h 194"/>
                <a:gd name="T34" fmla="*/ 138 w 176"/>
                <a:gd name="T35" fmla="*/ 17 h 194"/>
                <a:gd name="T36" fmla="*/ 162 w 176"/>
                <a:gd name="T37" fmla="*/ 42 h 194"/>
                <a:gd name="T38" fmla="*/ 175 w 176"/>
                <a:gd name="T39" fmla="*/ 78 h 194"/>
                <a:gd name="T40" fmla="*/ 176 w 176"/>
                <a:gd name="T41"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94">
                  <a:moveTo>
                    <a:pt x="176" y="97"/>
                  </a:moveTo>
                  <a:lnTo>
                    <a:pt x="175" y="117"/>
                  </a:lnTo>
                  <a:lnTo>
                    <a:pt x="162" y="152"/>
                  </a:lnTo>
                  <a:lnTo>
                    <a:pt x="138" y="178"/>
                  </a:lnTo>
                  <a:lnTo>
                    <a:pt x="106" y="193"/>
                  </a:lnTo>
                  <a:lnTo>
                    <a:pt x="88" y="194"/>
                  </a:lnTo>
                  <a:lnTo>
                    <a:pt x="70" y="193"/>
                  </a:lnTo>
                  <a:lnTo>
                    <a:pt x="38" y="178"/>
                  </a:lnTo>
                  <a:lnTo>
                    <a:pt x="14" y="152"/>
                  </a:lnTo>
                  <a:lnTo>
                    <a:pt x="1" y="117"/>
                  </a:lnTo>
                  <a:lnTo>
                    <a:pt x="0" y="97"/>
                  </a:lnTo>
                  <a:lnTo>
                    <a:pt x="1" y="78"/>
                  </a:lnTo>
                  <a:lnTo>
                    <a:pt x="14" y="42"/>
                  </a:lnTo>
                  <a:lnTo>
                    <a:pt x="38" y="17"/>
                  </a:lnTo>
                  <a:lnTo>
                    <a:pt x="70" y="1"/>
                  </a:lnTo>
                  <a:lnTo>
                    <a:pt x="88" y="0"/>
                  </a:lnTo>
                  <a:lnTo>
                    <a:pt x="106" y="1"/>
                  </a:lnTo>
                  <a:lnTo>
                    <a:pt x="138" y="17"/>
                  </a:lnTo>
                  <a:lnTo>
                    <a:pt x="162" y="42"/>
                  </a:lnTo>
                  <a:lnTo>
                    <a:pt x="175" y="78"/>
                  </a:lnTo>
                  <a:lnTo>
                    <a:pt x="176" y="97"/>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58" name="Freeform 14">
              <a:extLst>
                <a:ext uri="{FF2B5EF4-FFF2-40B4-BE49-F238E27FC236}">
                  <a16:creationId xmlns:a16="http://schemas.microsoft.com/office/drawing/2014/main" id="{A2C339CB-D3E8-4E11-AFAF-3B109E3412D2}"/>
                </a:ext>
              </a:extLst>
            </p:cNvPr>
            <p:cNvSpPr>
              <a:spLocks/>
            </p:cNvSpPr>
            <p:nvPr/>
          </p:nvSpPr>
          <p:spPr bwMode="auto">
            <a:xfrm>
              <a:off x="2714" y="3236"/>
              <a:ext cx="13" cy="14"/>
            </a:xfrm>
            <a:custGeom>
              <a:avLst/>
              <a:gdLst>
                <a:gd name="T0" fmla="*/ 54 w 54"/>
                <a:gd name="T1" fmla="*/ 27 h 54"/>
                <a:gd name="T2" fmla="*/ 52 w 54"/>
                <a:gd name="T3" fmla="*/ 38 h 54"/>
                <a:gd name="T4" fmla="*/ 38 w 54"/>
                <a:gd name="T5" fmla="*/ 52 h 54"/>
                <a:gd name="T6" fmla="*/ 27 w 54"/>
                <a:gd name="T7" fmla="*/ 54 h 54"/>
                <a:gd name="T8" fmla="*/ 16 w 54"/>
                <a:gd name="T9" fmla="*/ 52 h 54"/>
                <a:gd name="T10" fmla="*/ 2 w 54"/>
                <a:gd name="T11" fmla="*/ 38 h 54"/>
                <a:gd name="T12" fmla="*/ 0 w 54"/>
                <a:gd name="T13" fmla="*/ 27 h 54"/>
                <a:gd name="T14" fmla="*/ 2 w 54"/>
                <a:gd name="T15" fmla="*/ 16 h 54"/>
                <a:gd name="T16" fmla="*/ 16 w 54"/>
                <a:gd name="T17" fmla="*/ 2 h 54"/>
                <a:gd name="T18" fmla="*/ 27 w 54"/>
                <a:gd name="T19" fmla="*/ 0 h 54"/>
                <a:gd name="T20" fmla="*/ 38 w 54"/>
                <a:gd name="T21" fmla="*/ 2 h 54"/>
                <a:gd name="T22" fmla="*/ 52 w 54"/>
                <a:gd name="T23" fmla="*/ 16 h 54"/>
                <a:gd name="T24" fmla="*/ 54 w 54"/>
                <a:gd name="T25"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54">
                  <a:moveTo>
                    <a:pt x="54" y="27"/>
                  </a:moveTo>
                  <a:lnTo>
                    <a:pt x="52" y="38"/>
                  </a:lnTo>
                  <a:lnTo>
                    <a:pt x="38" y="52"/>
                  </a:lnTo>
                  <a:lnTo>
                    <a:pt x="27" y="54"/>
                  </a:lnTo>
                  <a:lnTo>
                    <a:pt x="16" y="52"/>
                  </a:lnTo>
                  <a:lnTo>
                    <a:pt x="2" y="38"/>
                  </a:lnTo>
                  <a:lnTo>
                    <a:pt x="0" y="27"/>
                  </a:lnTo>
                  <a:lnTo>
                    <a:pt x="2" y="16"/>
                  </a:lnTo>
                  <a:lnTo>
                    <a:pt x="16" y="2"/>
                  </a:lnTo>
                  <a:lnTo>
                    <a:pt x="27" y="0"/>
                  </a:lnTo>
                  <a:lnTo>
                    <a:pt x="38" y="2"/>
                  </a:lnTo>
                  <a:lnTo>
                    <a:pt x="52" y="16"/>
                  </a:lnTo>
                  <a:lnTo>
                    <a:pt x="5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59" name="Freeform 15">
              <a:extLst>
                <a:ext uri="{FF2B5EF4-FFF2-40B4-BE49-F238E27FC236}">
                  <a16:creationId xmlns:a16="http://schemas.microsoft.com/office/drawing/2014/main" id="{4C4DE298-8E37-4EB9-ABC2-C944080B0EC1}"/>
                </a:ext>
              </a:extLst>
            </p:cNvPr>
            <p:cNvSpPr>
              <a:spLocks/>
            </p:cNvSpPr>
            <p:nvPr/>
          </p:nvSpPr>
          <p:spPr bwMode="auto">
            <a:xfrm>
              <a:off x="2692" y="3165"/>
              <a:ext cx="73" cy="31"/>
            </a:xfrm>
            <a:custGeom>
              <a:avLst/>
              <a:gdLst>
                <a:gd name="T0" fmla="*/ 281 w 290"/>
                <a:gd name="T1" fmla="*/ 115 h 126"/>
                <a:gd name="T2" fmla="*/ 274 w 290"/>
                <a:gd name="T3" fmla="*/ 118 h 126"/>
                <a:gd name="T4" fmla="*/ 255 w 290"/>
                <a:gd name="T5" fmla="*/ 117 h 126"/>
                <a:gd name="T6" fmla="*/ 221 w 290"/>
                <a:gd name="T7" fmla="*/ 106 h 126"/>
                <a:gd name="T8" fmla="*/ 176 w 290"/>
                <a:gd name="T9" fmla="*/ 95 h 126"/>
                <a:gd name="T10" fmla="*/ 139 w 290"/>
                <a:gd name="T11" fmla="*/ 90 h 126"/>
                <a:gd name="T12" fmla="*/ 97 w 290"/>
                <a:gd name="T13" fmla="*/ 96 h 126"/>
                <a:gd name="T14" fmla="*/ 46 w 290"/>
                <a:gd name="T15" fmla="*/ 111 h 126"/>
                <a:gd name="T16" fmla="*/ 18 w 290"/>
                <a:gd name="T17" fmla="*/ 125 h 126"/>
                <a:gd name="T18" fmla="*/ 13 w 290"/>
                <a:gd name="T19" fmla="*/ 126 h 126"/>
                <a:gd name="T20" fmla="*/ 4 w 290"/>
                <a:gd name="T21" fmla="*/ 118 h 126"/>
                <a:gd name="T22" fmla="*/ 0 w 290"/>
                <a:gd name="T23" fmla="*/ 102 h 126"/>
                <a:gd name="T24" fmla="*/ 2 w 290"/>
                <a:gd name="T25" fmla="*/ 79 h 126"/>
                <a:gd name="T26" fmla="*/ 12 w 290"/>
                <a:gd name="T27" fmla="*/ 55 h 126"/>
                <a:gd name="T28" fmla="*/ 31 w 290"/>
                <a:gd name="T29" fmla="*/ 31 h 126"/>
                <a:gd name="T30" fmla="*/ 64 w 290"/>
                <a:gd name="T31" fmla="*/ 12 h 126"/>
                <a:gd name="T32" fmla="*/ 109 w 290"/>
                <a:gd name="T33" fmla="*/ 1 h 126"/>
                <a:gd name="T34" fmla="*/ 139 w 290"/>
                <a:gd name="T35" fmla="*/ 0 h 126"/>
                <a:gd name="T36" fmla="*/ 165 w 290"/>
                <a:gd name="T37" fmla="*/ 0 h 126"/>
                <a:gd name="T38" fmla="*/ 208 w 290"/>
                <a:gd name="T39" fmla="*/ 8 h 126"/>
                <a:gd name="T40" fmla="*/ 240 w 290"/>
                <a:gd name="T41" fmla="*/ 23 h 126"/>
                <a:gd name="T42" fmla="*/ 265 w 290"/>
                <a:gd name="T43" fmla="*/ 43 h 126"/>
                <a:gd name="T44" fmla="*/ 280 w 290"/>
                <a:gd name="T45" fmla="*/ 63 h 126"/>
                <a:gd name="T46" fmla="*/ 289 w 290"/>
                <a:gd name="T47" fmla="*/ 83 h 126"/>
                <a:gd name="T48" fmla="*/ 290 w 290"/>
                <a:gd name="T49" fmla="*/ 100 h 126"/>
                <a:gd name="T50" fmla="*/ 286 w 290"/>
                <a:gd name="T51" fmla="*/ 113 h 126"/>
                <a:gd name="T52" fmla="*/ 281 w 290"/>
                <a:gd name="T53" fmla="*/ 11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0" h="126">
                  <a:moveTo>
                    <a:pt x="281" y="115"/>
                  </a:moveTo>
                  <a:lnTo>
                    <a:pt x="274" y="118"/>
                  </a:lnTo>
                  <a:lnTo>
                    <a:pt x="255" y="117"/>
                  </a:lnTo>
                  <a:lnTo>
                    <a:pt x="221" y="106"/>
                  </a:lnTo>
                  <a:lnTo>
                    <a:pt x="176" y="95"/>
                  </a:lnTo>
                  <a:lnTo>
                    <a:pt x="139" y="90"/>
                  </a:lnTo>
                  <a:lnTo>
                    <a:pt x="97" y="96"/>
                  </a:lnTo>
                  <a:lnTo>
                    <a:pt x="46" y="111"/>
                  </a:lnTo>
                  <a:lnTo>
                    <a:pt x="18" y="125"/>
                  </a:lnTo>
                  <a:lnTo>
                    <a:pt x="13" y="126"/>
                  </a:lnTo>
                  <a:lnTo>
                    <a:pt x="4" y="118"/>
                  </a:lnTo>
                  <a:lnTo>
                    <a:pt x="0" y="102"/>
                  </a:lnTo>
                  <a:lnTo>
                    <a:pt x="2" y="79"/>
                  </a:lnTo>
                  <a:lnTo>
                    <a:pt x="12" y="55"/>
                  </a:lnTo>
                  <a:lnTo>
                    <a:pt x="31" y="31"/>
                  </a:lnTo>
                  <a:lnTo>
                    <a:pt x="64" y="12"/>
                  </a:lnTo>
                  <a:lnTo>
                    <a:pt x="109" y="1"/>
                  </a:lnTo>
                  <a:lnTo>
                    <a:pt x="139" y="0"/>
                  </a:lnTo>
                  <a:lnTo>
                    <a:pt x="165" y="0"/>
                  </a:lnTo>
                  <a:lnTo>
                    <a:pt x="208" y="8"/>
                  </a:lnTo>
                  <a:lnTo>
                    <a:pt x="240" y="23"/>
                  </a:lnTo>
                  <a:lnTo>
                    <a:pt x="265" y="43"/>
                  </a:lnTo>
                  <a:lnTo>
                    <a:pt x="280" y="63"/>
                  </a:lnTo>
                  <a:lnTo>
                    <a:pt x="289" y="83"/>
                  </a:lnTo>
                  <a:lnTo>
                    <a:pt x="290" y="100"/>
                  </a:lnTo>
                  <a:lnTo>
                    <a:pt x="286" y="113"/>
                  </a:lnTo>
                  <a:lnTo>
                    <a:pt x="281" y="115"/>
                  </a:lnTo>
                  <a:close/>
                </a:path>
              </a:pathLst>
            </a:custGeom>
            <a:solidFill>
              <a:srgbClr val="5136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0" name="Freeform 16">
              <a:extLst>
                <a:ext uri="{FF2B5EF4-FFF2-40B4-BE49-F238E27FC236}">
                  <a16:creationId xmlns:a16="http://schemas.microsoft.com/office/drawing/2014/main" id="{91EC3232-BBD9-4364-8442-956AAD856693}"/>
                </a:ext>
              </a:extLst>
            </p:cNvPr>
            <p:cNvSpPr>
              <a:spLocks/>
            </p:cNvSpPr>
            <p:nvPr/>
          </p:nvSpPr>
          <p:spPr bwMode="auto">
            <a:xfrm>
              <a:off x="2592" y="3328"/>
              <a:ext cx="71" cy="26"/>
            </a:xfrm>
            <a:custGeom>
              <a:avLst/>
              <a:gdLst>
                <a:gd name="T0" fmla="*/ 141 w 282"/>
                <a:gd name="T1" fmla="*/ 43 h 101"/>
                <a:gd name="T2" fmla="*/ 109 w 282"/>
                <a:gd name="T3" fmla="*/ 41 h 101"/>
                <a:gd name="T4" fmla="*/ 58 w 282"/>
                <a:gd name="T5" fmla="*/ 23 h 101"/>
                <a:gd name="T6" fmla="*/ 21 w 282"/>
                <a:gd name="T7" fmla="*/ 5 h 101"/>
                <a:gd name="T8" fmla="*/ 6 w 282"/>
                <a:gd name="T9" fmla="*/ 0 h 101"/>
                <a:gd name="T10" fmla="*/ 0 w 282"/>
                <a:gd name="T11" fmla="*/ 4 h 101"/>
                <a:gd name="T12" fmla="*/ 0 w 282"/>
                <a:gd name="T13" fmla="*/ 9 h 101"/>
                <a:gd name="T14" fmla="*/ 2 w 282"/>
                <a:gd name="T15" fmla="*/ 21 h 101"/>
                <a:gd name="T16" fmla="*/ 13 w 282"/>
                <a:gd name="T17" fmla="*/ 53 h 101"/>
                <a:gd name="T18" fmla="*/ 36 w 282"/>
                <a:gd name="T19" fmla="*/ 74 h 101"/>
                <a:gd name="T20" fmla="*/ 58 w 282"/>
                <a:gd name="T21" fmla="*/ 86 h 101"/>
                <a:gd name="T22" fmla="*/ 85 w 282"/>
                <a:gd name="T23" fmla="*/ 96 h 101"/>
                <a:gd name="T24" fmla="*/ 120 w 282"/>
                <a:gd name="T25" fmla="*/ 100 h 101"/>
                <a:gd name="T26" fmla="*/ 141 w 282"/>
                <a:gd name="T27" fmla="*/ 101 h 101"/>
                <a:gd name="T28" fmla="*/ 162 w 282"/>
                <a:gd name="T29" fmla="*/ 100 h 101"/>
                <a:gd name="T30" fmla="*/ 197 w 282"/>
                <a:gd name="T31" fmla="*/ 96 h 101"/>
                <a:gd name="T32" fmla="*/ 225 w 282"/>
                <a:gd name="T33" fmla="*/ 86 h 101"/>
                <a:gd name="T34" fmla="*/ 246 w 282"/>
                <a:gd name="T35" fmla="*/ 74 h 101"/>
                <a:gd name="T36" fmla="*/ 268 w 282"/>
                <a:gd name="T37" fmla="*/ 53 h 101"/>
                <a:gd name="T38" fmla="*/ 281 w 282"/>
                <a:gd name="T39" fmla="*/ 21 h 101"/>
                <a:gd name="T40" fmla="*/ 282 w 282"/>
                <a:gd name="T41" fmla="*/ 9 h 101"/>
                <a:gd name="T42" fmla="*/ 281 w 282"/>
                <a:gd name="T43" fmla="*/ 4 h 101"/>
                <a:gd name="T44" fmla="*/ 276 w 282"/>
                <a:gd name="T45" fmla="*/ 0 h 101"/>
                <a:gd name="T46" fmla="*/ 261 w 282"/>
                <a:gd name="T47" fmla="*/ 5 h 101"/>
                <a:gd name="T48" fmla="*/ 225 w 282"/>
                <a:gd name="T49" fmla="*/ 23 h 101"/>
                <a:gd name="T50" fmla="*/ 173 w 282"/>
                <a:gd name="T51" fmla="*/ 41 h 101"/>
                <a:gd name="T52" fmla="*/ 141 w 282"/>
                <a:gd name="T53"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2" h="101">
                  <a:moveTo>
                    <a:pt x="141" y="43"/>
                  </a:moveTo>
                  <a:lnTo>
                    <a:pt x="109" y="41"/>
                  </a:lnTo>
                  <a:lnTo>
                    <a:pt x="58" y="23"/>
                  </a:lnTo>
                  <a:lnTo>
                    <a:pt x="21" y="5"/>
                  </a:lnTo>
                  <a:lnTo>
                    <a:pt x="6" y="0"/>
                  </a:lnTo>
                  <a:lnTo>
                    <a:pt x="0" y="4"/>
                  </a:lnTo>
                  <a:lnTo>
                    <a:pt x="0" y="9"/>
                  </a:lnTo>
                  <a:lnTo>
                    <a:pt x="2" y="21"/>
                  </a:lnTo>
                  <a:lnTo>
                    <a:pt x="13" y="53"/>
                  </a:lnTo>
                  <a:lnTo>
                    <a:pt x="36" y="74"/>
                  </a:lnTo>
                  <a:lnTo>
                    <a:pt x="58" y="86"/>
                  </a:lnTo>
                  <a:lnTo>
                    <a:pt x="85" y="96"/>
                  </a:lnTo>
                  <a:lnTo>
                    <a:pt x="120" y="100"/>
                  </a:lnTo>
                  <a:lnTo>
                    <a:pt x="141" y="101"/>
                  </a:lnTo>
                  <a:lnTo>
                    <a:pt x="162" y="100"/>
                  </a:lnTo>
                  <a:lnTo>
                    <a:pt x="197" y="96"/>
                  </a:lnTo>
                  <a:lnTo>
                    <a:pt x="225" y="86"/>
                  </a:lnTo>
                  <a:lnTo>
                    <a:pt x="246" y="74"/>
                  </a:lnTo>
                  <a:lnTo>
                    <a:pt x="268" y="53"/>
                  </a:lnTo>
                  <a:lnTo>
                    <a:pt x="281" y="21"/>
                  </a:lnTo>
                  <a:lnTo>
                    <a:pt x="282" y="9"/>
                  </a:lnTo>
                  <a:lnTo>
                    <a:pt x="281" y="4"/>
                  </a:lnTo>
                  <a:lnTo>
                    <a:pt x="276" y="0"/>
                  </a:lnTo>
                  <a:lnTo>
                    <a:pt x="261" y="5"/>
                  </a:lnTo>
                  <a:lnTo>
                    <a:pt x="225" y="23"/>
                  </a:lnTo>
                  <a:lnTo>
                    <a:pt x="173" y="41"/>
                  </a:lnTo>
                  <a:lnTo>
                    <a:pt x="141" y="43"/>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1" name="Freeform 17">
              <a:extLst>
                <a:ext uri="{FF2B5EF4-FFF2-40B4-BE49-F238E27FC236}">
                  <a16:creationId xmlns:a16="http://schemas.microsoft.com/office/drawing/2014/main" id="{DD47D00B-8C6D-44EE-AB51-303C53BE22B6}"/>
                </a:ext>
              </a:extLst>
            </p:cNvPr>
            <p:cNvSpPr>
              <a:spLocks/>
            </p:cNvSpPr>
            <p:nvPr/>
          </p:nvSpPr>
          <p:spPr bwMode="auto">
            <a:xfrm>
              <a:off x="2615" y="3408"/>
              <a:ext cx="25" cy="9"/>
            </a:xfrm>
            <a:custGeom>
              <a:avLst/>
              <a:gdLst>
                <a:gd name="T0" fmla="*/ 49 w 97"/>
                <a:gd name="T1" fmla="*/ 14 h 34"/>
                <a:gd name="T2" fmla="*/ 28 w 97"/>
                <a:gd name="T3" fmla="*/ 12 h 34"/>
                <a:gd name="T4" fmla="*/ 8 w 97"/>
                <a:gd name="T5" fmla="*/ 1 h 34"/>
                <a:gd name="T6" fmla="*/ 1 w 97"/>
                <a:gd name="T7" fmla="*/ 0 h 34"/>
                <a:gd name="T8" fmla="*/ 0 w 97"/>
                <a:gd name="T9" fmla="*/ 2 h 34"/>
                <a:gd name="T10" fmla="*/ 1 w 97"/>
                <a:gd name="T11" fmla="*/ 12 h 34"/>
                <a:gd name="T12" fmla="*/ 16 w 97"/>
                <a:gd name="T13" fmla="*/ 27 h 34"/>
                <a:gd name="T14" fmla="*/ 35 w 97"/>
                <a:gd name="T15" fmla="*/ 33 h 34"/>
                <a:gd name="T16" fmla="*/ 49 w 97"/>
                <a:gd name="T17" fmla="*/ 34 h 34"/>
                <a:gd name="T18" fmla="*/ 63 w 97"/>
                <a:gd name="T19" fmla="*/ 33 h 34"/>
                <a:gd name="T20" fmla="*/ 82 w 97"/>
                <a:gd name="T21" fmla="*/ 27 h 34"/>
                <a:gd name="T22" fmla="*/ 96 w 97"/>
                <a:gd name="T23" fmla="*/ 12 h 34"/>
                <a:gd name="T24" fmla="*/ 97 w 97"/>
                <a:gd name="T25" fmla="*/ 2 h 34"/>
                <a:gd name="T26" fmla="*/ 97 w 97"/>
                <a:gd name="T27" fmla="*/ 0 h 34"/>
                <a:gd name="T28" fmla="*/ 91 w 97"/>
                <a:gd name="T29" fmla="*/ 1 h 34"/>
                <a:gd name="T30" fmla="*/ 70 w 97"/>
                <a:gd name="T31" fmla="*/ 12 h 34"/>
                <a:gd name="T32" fmla="*/ 49 w 97"/>
                <a:gd name="T33"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 h="34">
                  <a:moveTo>
                    <a:pt x="49" y="14"/>
                  </a:moveTo>
                  <a:lnTo>
                    <a:pt x="28" y="12"/>
                  </a:lnTo>
                  <a:lnTo>
                    <a:pt x="8" y="1"/>
                  </a:lnTo>
                  <a:lnTo>
                    <a:pt x="1" y="0"/>
                  </a:lnTo>
                  <a:lnTo>
                    <a:pt x="0" y="2"/>
                  </a:lnTo>
                  <a:lnTo>
                    <a:pt x="1" y="12"/>
                  </a:lnTo>
                  <a:lnTo>
                    <a:pt x="16" y="27"/>
                  </a:lnTo>
                  <a:lnTo>
                    <a:pt x="35" y="33"/>
                  </a:lnTo>
                  <a:lnTo>
                    <a:pt x="49" y="34"/>
                  </a:lnTo>
                  <a:lnTo>
                    <a:pt x="63" y="33"/>
                  </a:lnTo>
                  <a:lnTo>
                    <a:pt x="82" y="27"/>
                  </a:lnTo>
                  <a:lnTo>
                    <a:pt x="96" y="12"/>
                  </a:lnTo>
                  <a:lnTo>
                    <a:pt x="97" y="2"/>
                  </a:lnTo>
                  <a:lnTo>
                    <a:pt x="97" y="0"/>
                  </a:lnTo>
                  <a:lnTo>
                    <a:pt x="91" y="1"/>
                  </a:lnTo>
                  <a:lnTo>
                    <a:pt x="70" y="12"/>
                  </a:lnTo>
                  <a:lnTo>
                    <a:pt x="49" y="14"/>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2" name="Freeform 18">
              <a:extLst>
                <a:ext uri="{FF2B5EF4-FFF2-40B4-BE49-F238E27FC236}">
                  <a16:creationId xmlns:a16="http://schemas.microsoft.com/office/drawing/2014/main" id="{CDCF2263-433C-4812-973B-04F455F41133}"/>
                </a:ext>
              </a:extLst>
            </p:cNvPr>
            <p:cNvSpPr>
              <a:spLocks/>
            </p:cNvSpPr>
            <p:nvPr/>
          </p:nvSpPr>
          <p:spPr bwMode="auto">
            <a:xfrm>
              <a:off x="2572" y="3380"/>
              <a:ext cx="111" cy="19"/>
            </a:xfrm>
            <a:custGeom>
              <a:avLst/>
              <a:gdLst>
                <a:gd name="T0" fmla="*/ 222 w 445"/>
                <a:gd name="T1" fmla="*/ 45 h 74"/>
                <a:gd name="T2" fmla="*/ 172 w 445"/>
                <a:gd name="T3" fmla="*/ 44 h 74"/>
                <a:gd name="T4" fmla="*/ 89 w 445"/>
                <a:gd name="T5" fmla="*/ 29 h 74"/>
                <a:gd name="T6" fmla="*/ 32 w 445"/>
                <a:gd name="T7" fmla="*/ 9 h 74"/>
                <a:gd name="T8" fmla="*/ 2 w 445"/>
                <a:gd name="T9" fmla="*/ 0 h 74"/>
                <a:gd name="T10" fmla="*/ 0 w 445"/>
                <a:gd name="T11" fmla="*/ 3 h 74"/>
                <a:gd name="T12" fmla="*/ 1 w 445"/>
                <a:gd name="T13" fmla="*/ 9 h 74"/>
                <a:gd name="T14" fmla="*/ 20 w 445"/>
                <a:gd name="T15" fmla="*/ 32 h 74"/>
                <a:gd name="T16" fmla="*/ 70 w 445"/>
                <a:gd name="T17" fmla="*/ 56 h 74"/>
                <a:gd name="T18" fmla="*/ 133 w 445"/>
                <a:gd name="T19" fmla="*/ 69 h 74"/>
                <a:gd name="T20" fmla="*/ 189 w 445"/>
                <a:gd name="T21" fmla="*/ 73 h 74"/>
                <a:gd name="T22" fmla="*/ 222 w 445"/>
                <a:gd name="T23" fmla="*/ 74 h 74"/>
                <a:gd name="T24" fmla="*/ 255 w 445"/>
                <a:gd name="T25" fmla="*/ 73 h 74"/>
                <a:gd name="T26" fmla="*/ 311 w 445"/>
                <a:gd name="T27" fmla="*/ 69 h 74"/>
                <a:gd name="T28" fmla="*/ 375 w 445"/>
                <a:gd name="T29" fmla="*/ 56 h 74"/>
                <a:gd name="T30" fmla="*/ 423 w 445"/>
                <a:gd name="T31" fmla="*/ 32 h 74"/>
                <a:gd name="T32" fmla="*/ 443 w 445"/>
                <a:gd name="T33" fmla="*/ 9 h 74"/>
                <a:gd name="T34" fmla="*/ 445 w 445"/>
                <a:gd name="T35" fmla="*/ 3 h 74"/>
                <a:gd name="T36" fmla="*/ 441 w 445"/>
                <a:gd name="T37" fmla="*/ 0 h 74"/>
                <a:gd name="T38" fmla="*/ 412 w 445"/>
                <a:gd name="T39" fmla="*/ 9 h 74"/>
                <a:gd name="T40" fmla="*/ 354 w 445"/>
                <a:gd name="T41" fmla="*/ 29 h 74"/>
                <a:gd name="T42" fmla="*/ 272 w 445"/>
                <a:gd name="T43" fmla="*/ 44 h 74"/>
                <a:gd name="T44" fmla="*/ 222 w 445"/>
                <a:gd name="T45" fmla="*/ 4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74">
                  <a:moveTo>
                    <a:pt x="222" y="45"/>
                  </a:moveTo>
                  <a:lnTo>
                    <a:pt x="172" y="44"/>
                  </a:lnTo>
                  <a:lnTo>
                    <a:pt x="89" y="29"/>
                  </a:lnTo>
                  <a:lnTo>
                    <a:pt x="32" y="9"/>
                  </a:lnTo>
                  <a:lnTo>
                    <a:pt x="2" y="0"/>
                  </a:lnTo>
                  <a:lnTo>
                    <a:pt x="0" y="3"/>
                  </a:lnTo>
                  <a:lnTo>
                    <a:pt x="1" y="9"/>
                  </a:lnTo>
                  <a:lnTo>
                    <a:pt x="20" y="32"/>
                  </a:lnTo>
                  <a:lnTo>
                    <a:pt x="70" y="56"/>
                  </a:lnTo>
                  <a:lnTo>
                    <a:pt x="133" y="69"/>
                  </a:lnTo>
                  <a:lnTo>
                    <a:pt x="189" y="73"/>
                  </a:lnTo>
                  <a:lnTo>
                    <a:pt x="222" y="74"/>
                  </a:lnTo>
                  <a:lnTo>
                    <a:pt x="255" y="73"/>
                  </a:lnTo>
                  <a:lnTo>
                    <a:pt x="311" y="69"/>
                  </a:lnTo>
                  <a:lnTo>
                    <a:pt x="375" y="56"/>
                  </a:lnTo>
                  <a:lnTo>
                    <a:pt x="423" y="32"/>
                  </a:lnTo>
                  <a:lnTo>
                    <a:pt x="443" y="9"/>
                  </a:lnTo>
                  <a:lnTo>
                    <a:pt x="445" y="3"/>
                  </a:lnTo>
                  <a:lnTo>
                    <a:pt x="441" y="0"/>
                  </a:lnTo>
                  <a:lnTo>
                    <a:pt x="412" y="9"/>
                  </a:lnTo>
                  <a:lnTo>
                    <a:pt x="354" y="29"/>
                  </a:lnTo>
                  <a:lnTo>
                    <a:pt x="272" y="44"/>
                  </a:lnTo>
                  <a:lnTo>
                    <a:pt x="222" y="45"/>
                  </a:lnTo>
                  <a:close/>
                </a:path>
              </a:pathLst>
            </a:custGeom>
            <a:solidFill>
              <a:srgbClr val="F79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3" name="Freeform 19">
              <a:extLst>
                <a:ext uri="{FF2B5EF4-FFF2-40B4-BE49-F238E27FC236}">
                  <a16:creationId xmlns:a16="http://schemas.microsoft.com/office/drawing/2014/main" id="{317C7077-6DC8-4407-AFAD-3E7129BEFB65}"/>
                </a:ext>
              </a:extLst>
            </p:cNvPr>
            <p:cNvSpPr>
              <a:spLocks/>
            </p:cNvSpPr>
            <p:nvPr/>
          </p:nvSpPr>
          <p:spPr bwMode="auto">
            <a:xfrm>
              <a:off x="2371" y="3499"/>
              <a:ext cx="256" cy="133"/>
            </a:xfrm>
            <a:custGeom>
              <a:avLst/>
              <a:gdLst>
                <a:gd name="T0" fmla="*/ 1026 w 1026"/>
                <a:gd name="T1" fmla="*/ 0 h 532"/>
                <a:gd name="T2" fmla="*/ 1026 w 1026"/>
                <a:gd name="T3" fmla="*/ 532 h 532"/>
                <a:gd name="T4" fmla="*/ 0 w 1026"/>
                <a:gd name="T5" fmla="*/ 532 h 532"/>
                <a:gd name="T6" fmla="*/ 1 w 1026"/>
                <a:gd name="T7" fmla="*/ 511 h 532"/>
                <a:gd name="T8" fmla="*/ 13 w 1026"/>
                <a:gd name="T9" fmla="*/ 469 h 532"/>
                <a:gd name="T10" fmla="*/ 37 w 1026"/>
                <a:gd name="T11" fmla="*/ 425 h 532"/>
                <a:gd name="T12" fmla="*/ 71 w 1026"/>
                <a:gd name="T13" fmla="*/ 380 h 532"/>
                <a:gd name="T14" fmla="*/ 114 w 1026"/>
                <a:gd name="T15" fmla="*/ 336 h 532"/>
                <a:gd name="T16" fmla="*/ 167 w 1026"/>
                <a:gd name="T17" fmla="*/ 290 h 532"/>
                <a:gd name="T18" fmla="*/ 227 w 1026"/>
                <a:gd name="T19" fmla="*/ 247 h 532"/>
                <a:gd name="T20" fmla="*/ 295 w 1026"/>
                <a:gd name="T21" fmla="*/ 205 h 532"/>
                <a:gd name="T22" fmla="*/ 406 w 1026"/>
                <a:gd name="T23" fmla="*/ 146 h 532"/>
                <a:gd name="T24" fmla="*/ 530 w 1026"/>
                <a:gd name="T25" fmla="*/ 94 h 532"/>
                <a:gd name="T26" fmla="*/ 616 w 1026"/>
                <a:gd name="T27" fmla="*/ 65 h 532"/>
                <a:gd name="T28" fmla="*/ 706 w 1026"/>
                <a:gd name="T29" fmla="*/ 41 h 532"/>
                <a:gd name="T30" fmla="*/ 796 w 1026"/>
                <a:gd name="T31" fmla="*/ 21 h 532"/>
                <a:gd name="T32" fmla="*/ 889 w 1026"/>
                <a:gd name="T33" fmla="*/ 7 h 532"/>
                <a:gd name="T34" fmla="*/ 980 w 1026"/>
                <a:gd name="T35" fmla="*/ 1 h 532"/>
                <a:gd name="T36" fmla="*/ 1026 w 1026"/>
                <a:gd name="T3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6" h="532">
                  <a:moveTo>
                    <a:pt x="1026" y="0"/>
                  </a:moveTo>
                  <a:lnTo>
                    <a:pt x="1026" y="532"/>
                  </a:lnTo>
                  <a:lnTo>
                    <a:pt x="0" y="532"/>
                  </a:lnTo>
                  <a:lnTo>
                    <a:pt x="1" y="511"/>
                  </a:lnTo>
                  <a:lnTo>
                    <a:pt x="13" y="469"/>
                  </a:lnTo>
                  <a:lnTo>
                    <a:pt x="37" y="425"/>
                  </a:lnTo>
                  <a:lnTo>
                    <a:pt x="71" y="380"/>
                  </a:lnTo>
                  <a:lnTo>
                    <a:pt x="114" y="336"/>
                  </a:lnTo>
                  <a:lnTo>
                    <a:pt x="167" y="290"/>
                  </a:lnTo>
                  <a:lnTo>
                    <a:pt x="227" y="247"/>
                  </a:lnTo>
                  <a:lnTo>
                    <a:pt x="295" y="205"/>
                  </a:lnTo>
                  <a:lnTo>
                    <a:pt x="406" y="146"/>
                  </a:lnTo>
                  <a:lnTo>
                    <a:pt x="530" y="94"/>
                  </a:lnTo>
                  <a:lnTo>
                    <a:pt x="616" y="65"/>
                  </a:lnTo>
                  <a:lnTo>
                    <a:pt x="706" y="41"/>
                  </a:lnTo>
                  <a:lnTo>
                    <a:pt x="796" y="21"/>
                  </a:lnTo>
                  <a:lnTo>
                    <a:pt x="889" y="7"/>
                  </a:lnTo>
                  <a:lnTo>
                    <a:pt x="980" y="1"/>
                  </a:lnTo>
                  <a:lnTo>
                    <a:pt x="1026" y="0"/>
                  </a:lnTo>
                  <a:close/>
                </a:path>
              </a:pathLst>
            </a:custGeom>
            <a:solidFill>
              <a:srgbClr val="46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4" name="Freeform 20">
              <a:extLst>
                <a:ext uri="{FF2B5EF4-FFF2-40B4-BE49-F238E27FC236}">
                  <a16:creationId xmlns:a16="http://schemas.microsoft.com/office/drawing/2014/main" id="{4F13825B-BA1C-4295-B0BF-B4498C42404E}"/>
                </a:ext>
              </a:extLst>
            </p:cNvPr>
            <p:cNvSpPr>
              <a:spLocks/>
            </p:cNvSpPr>
            <p:nvPr/>
          </p:nvSpPr>
          <p:spPr bwMode="auto">
            <a:xfrm>
              <a:off x="2627" y="3499"/>
              <a:ext cx="257" cy="133"/>
            </a:xfrm>
            <a:custGeom>
              <a:avLst/>
              <a:gdLst>
                <a:gd name="T0" fmla="*/ 0 w 1026"/>
                <a:gd name="T1" fmla="*/ 0 h 532"/>
                <a:gd name="T2" fmla="*/ 0 w 1026"/>
                <a:gd name="T3" fmla="*/ 532 h 532"/>
                <a:gd name="T4" fmla="*/ 1026 w 1026"/>
                <a:gd name="T5" fmla="*/ 532 h 532"/>
                <a:gd name="T6" fmla="*/ 1025 w 1026"/>
                <a:gd name="T7" fmla="*/ 511 h 532"/>
                <a:gd name="T8" fmla="*/ 1012 w 1026"/>
                <a:gd name="T9" fmla="*/ 469 h 532"/>
                <a:gd name="T10" fmla="*/ 988 w 1026"/>
                <a:gd name="T11" fmla="*/ 425 h 532"/>
                <a:gd name="T12" fmla="*/ 955 w 1026"/>
                <a:gd name="T13" fmla="*/ 380 h 532"/>
                <a:gd name="T14" fmla="*/ 911 w 1026"/>
                <a:gd name="T15" fmla="*/ 336 h 532"/>
                <a:gd name="T16" fmla="*/ 859 w 1026"/>
                <a:gd name="T17" fmla="*/ 290 h 532"/>
                <a:gd name="T18" fmla="*/ 799 w 1026"/>
                <a:gd name="T19" fmla="*/ 247 h 532"/>
                <a:gd name="T20" fmla="*/ 731 w 1026"/>
                <a:gd name="T21" fmla="*/ 205 h 532"/>
                <a:gd name="T22" fmla="*/ 620 w 1026"/>
                <a:gd name="T23" fmla="*/ 146 h 532"/>
                <a:gd name="T24" fmla="*/ 496 w 1026"/>
                <a:gd name="T25" fmla="*/ 94 h 532"/>
                <a:gd name="T26" fmla="*/ 410 w 1026"/>
                <a:gd name="T27" fmla="*/ 65 h 532"/>
                <a:gd name="T28" fmla="*/ 321 w 1026"/>
                <a:gd name="T29" fmla="*/ 41 h 532"/>
                <a:gd name="T30" fmla="*/ 229 w 1026"/>
                <a:gd name="T31" fmla="*/ 21 h 532"/>
                <a:gd name="T32" fmla="*/ 137 w 1026"/>
                <a:gd name="T33" fmla="*/ 7 h 532"/>
                <a:gd name="T34" fmla="*/ 46 w 1026"/>
                <a:gd name="T35" fmla="*/ 1 h 532"/>
                <a:gd name="T36" fmla="*/ 0 w 1026"/>
                <a:gd name="T3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6" h="532">
                  <a:moveTo>
                    <a:pt x="0" y="0"/>
                  </a:moveTo>
                  <a:lnTo>
                    <a:pt x="0" y="532"/>
                  </a:lnTo>
                  <a:lnTo>
                    <a:pt x="1026" y="532"/>
                  </a:lnTo>
                  <a:lnTo>
                    <a:pt x="1025" y="511"/>
                  </a:lnTo>
                  <a:lnTo>
                    <a:pt x="1012" y="469"/>
                  </a:lnTo>
                  <a:lnTo>
                    <a:pt x="988" y="425"/>
                  </a:lnTo>
                  <a:lnTo>
                    <a:pt x="955" y="380"/>
                  </a:lnTo>
                  <a:lnTo>
                    <a:pt x="911" y="336"/>
                  </a:lnTo>
                  <a:lnTo>
                    <a:pt x="859" y="290"/>
                  </a:lnTo>
                  <a:lnTo>
                    <a:pt x="799" y="247"/>
                  </a:lnTo>
                  <a:lnTo>
                    <a:pt x="731" y="205"/>
                  </a:lnTo>
                  <a:lnTo>
                    <a:pt x="620" y="146"/>
                  </a:lnTo>
                  <a:lnTo>
                    <a:pt x="496" y="94"/>
                  </a:lnTo>
                  <a:lnTo>
                    <a:pt x="410" y="65"/>
                  </a:lnTo>
                  <a:lnTo>
                    <a:pt x="321" y="41"/>
                  </a:lnTo>
                  <a:lnTo>
                    <a:pt x="229" y="21"/>
                  </a:lnTo>
                  <a:lnTo>
                    <a:pt x="137" y="7"/>
                  </a:lnTo>
                  <a:lnTo>
                    <a:pt x="46" y="1"/>
                  </a:lnTo>
                  <a:lnTo>
                    <a:pt x="0" y="0"/>
                  </a:lnTo>
                  <a:close/>
                </a:path>
              </a:pathLst>
            </a:custGeom>
            <a:solidFill>
              <a:srgbClr val="46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5" name="Freeform 21">
              <a:extLst>
                <a:ext uri="{FF2B5EF4-FFF2-40B4-BE49-F238E27FC236}">
                  <a16:creationId xmlns:a16="http://schemas.microsoft.com/office/drawing/2014/main" id="{B6A09B0A-EF04-40D3-AEAB-FAA05886485E}"/>
                </a:ext>
              </a:extLst>
            </p:cNvPr>
            <p:cNvSpPr>
              <a:spLocks/>
            </p:cNvSpPr>
            <p:nvPr/>
          </p:nvSpPr>
          <p:spPr bwMode="auto">
            <a:xfrm>
              <a:off x="2550" y="3499"/>
              <a:ext cx="158" cy="46"/>
            </a:xfrm>
            <a:custGeom>
              <a:avLst/>
              <a:gdLst>
                <a:gd name="T0" fmla="*/ 312 w 635"/>
                <a:gd name="T1" fmla="*/ 0 h 186"/>
                <a:gd name="T2" fmla="*/ 234 w 635"/>
                <a:gd name="T3" fmla="*/ 2 h 186"/>
                <a:gd name="T4" fmla="*/ 78 w 635"/>
                <a:gd name="T5" fmla="*/ 21 h 186"/>
                <a:gd name="T6" fmla="*/ 0 w 635"/>
                <a:gd name="T7" fmla="*/ 38 h 186"/>
                <a:gd name="T8" fmla="*/ 5 w 635"/>
                <a:gd name="T9" fmla="*/ 44 h 186"/>
                <a:gd name="T10" fmla="*/ 45 w 635"/>
                <a:gd name="T11" fmla="*/ 85 h 186"/>
                <a:gd name="T12" fmla="*/ 103 w 635"/>
                <a:gd name="T13" fmla="*/ 127 h 186"/>
                <a:gd name="T14" fmla="*/ 152 w 635"/>
                <a:gd name="T15" fmla="*/ 151 h 186"/>
                <a:gd name="T16" fmla="*/ 209 w 635"/>
                <a:gd name="T17" fmla="*/ 172 h 186"/>
                <a:gd name="T18" fmla="*/ 276 w 635"/>
                <a:gd name="T19" fmla="*/ 185 h 186"/>
                <a:gd name="T20" fmla="*/ 312 w 635"/>
                <a:gd name="T21" fmla="*/ 186 h 186"/>
                <a:gd name="T22" fmla="*/ 346 w 635"/>
                <a:gd name="T23" fmla="*/ 185 h 186"/>
                <a:gd name="T24" fmla="*/ 408 w 635"/>
                <a:gd name="T25" fmla="*/ 174 h 186"/>
                <a:gd name="T26" fmla="*/ 465 w 635"/>
                <a:gd name="T27" fmla="*/ 156 h 186"/>
                <a:gd name="T28" fmla="*/ 514 w 635"/>
                <a:gd name="T29" fmla="*/ 133 h 186"/>
                <a:gd name="T30" fmla="*/ 574 w 635"/>
                <a:gd name="T31" fmla="*/ 95 h 186"/>
                <a:gd name="T32" fmla="*/ 625 w 635"/>
                <a:gd name="T33" fmla="*/ 52 h 186"/>
                <a:gd name="T34" fmla="*/ 635 w 635"/>
                <a:gd name="T35" fmla="*/ 42 h 186"/>
                <a:gd name="T36" fmla="*/ 555 w 635"/>
                <a:gd name="T37" fmla="*/ 23 h 186"/>
                <a:gd name="T38" fmla="*/ 433 w 635"/>
                <a:gd name="T39" fmla="*/ 6 h 186"/>
                <a:gd name="T40" fmla="*/ 352 w 635"/>
                <a:gd name="T41" fmla="*/ 1 h 186"/>
                <a:gd name="T42" fmla="*/ 312 w 635"/>
                <a:gd name="T43"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5" h="186">
                  <a:moveTo>
                    <a:pt x="312" y="0"/>
                  </a:moveTo>
                  <a:lnTo>
                    <a:pt x="234" y="2"/>
                  </a:lnTo>
                  <a:lnTo>
                    <a:pt x="78" y="21"/>
                  </a:lnTo>
                  <a:lnTo>
                    <a:pt x="0" y="38"/>
                  </a:lnTo>
                  <a:lnTo>
                    <a:pt x="5" y="44"/>
                  </a:lnTo>
                  <a:lnTo>
                    <a:pt x="45" y="85"/>
                  </a:lnTo>
                  <a:lnTo>
                    <a:pt x="103" y="127"/>
                  </a:lnTo>
                  <a:lnTo>
                    <a:pt x="152" y="151"/>
                  </a:lnTo>
                  <a:lnTo>
                    <a:pt x="209" y="172"/>
                  </a:lnTo>
                  <a:lnTo>
                    <a:pt x="276" y="185"/>
                  </a:lnTo>
                  <a:lnTo>
                    <a:pt x="312" y="186"/>
                  </a:lnTo>
                  <a:lnTo>
                    <a:pt x="346" y="185"/>
                  </a:lnTo>
                  <a:lnTo>
                    <a:pt x="408" y="174"/>
                  </a:lnTo>
                  <a:lnTo>
                    <a:pt x="465" y="156"/>
                  </a:lnTo>
                  <a:lnTo>
                    <a:pt x="514" y="133"/>
                  </a:lnTo>
                  <a:lnTo>
                    <a:pt x="574" y="95"/>
                  </a:lnTo>
                  <a:lnTo>
                    <a:pt x="625" y="52"/>
                  </a:lnTo>
                  <a:lnTo>
                    <a:pt x="635" y="42"/>
                  </a:lnTo>
                  <a:lnTo>
                    <a:pt x="555" y="23"/>
                  </a:lnTo>
                  <a:lnTo>
                    <a:pt x="433" y="6"/>
                  </a:lnTo>
                  <a:lnTo>
                    <a:pt x="352" y="1"/>
                  </a:lnTo>
                  <a:lnTo>
                    <a:pt x="312" y="0"/>
                  </a:lnTo>
                  <a:close/>
                </a:path>
              </a:pathLst>
            </a:custGeom>
            <a:solidFill>
              <a:srgbClr val="3785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6" name="Freeform 22">
              <a:extLst>
                <a:ext uri="{FF2B5EF4-FFF2-40B4-BE49-F238E27FC236}">
                  <a16:creationId xmlns:a16="http://schemas.microsoft.com/office/drawing/2014/main" id="{B6290F37-4923-4C40-AEE9-6EF13F04F4A9}"/>
                </a:ext>
              </a:extLst>
            </p:cNvPr>
            <p:cNvSpPr>
              <a:spLocks/>
            </p:cNvSpPr>
            <p:nvPr/>
          </p:nvSpPr>
          <p:spPr bwMode="auto">
            <a:xfrm>
              <a:off x="2575" y="3494"/>
              <a:ext cx="105" cy="28"/>
            </a:xfrm>
            <a:custGeom>
              <a:avLst/>
              <a:gdLst>
                <a:gd name="T0" fmla="*/ 0 w 423"/>
                <a:gd name="T1" fmla="*/ 36 h 112"/>
                <a:gd name="T2" fmla="*/ 9 w 423"/>
                <a:gd name="T3" fmla="*/ 46 h 112"/>
                <a:gd name="T4" fmla="*/ 78 w 423"/>
                <a:gd name="T5" fmla="*/ 89 h 112"/>
                <a:gd name="T6" fmla="*/ 136 w 423"/>
                <a:gd name="T7" fmla="*/ 106 h 112"/>
                <a:gd name="T8" fmla="*/ 185 w 423"/>
                <a:gd name="T9" fmla="*/ 112 h 112"/>
                <a:gd name="T10" fmla="*/ 212 w 423"/>
                <a:gd name="T11" fmla="*/ 112 h 112"/>
                <a:gd name="T12" fmla="*/ 240 w 423"/>
                <a:gd name="T13" fmla="*/ 112 h 112"/>
                <a:gd name="T14" fmla="*/ 287 w 423"/>
                <a:gd name="T15" fmla="*/ 106 h 112"/>
                <a:gd name="T16" fmla="*/ 345 w 423"/>
                <a:gd name="T17" fmla="*/ 89 h 112"/>
                <a:gd name="T18" fmla="*/ 415 w 423"/>
                <a:gd name="T19" fmla="*/ 46 h 112"/>
                <a:gd name="T20" fmla="*/ 423 w 423"/>
                <a:gd name="T21" fmla="*/ 36 h 112"/>
                <a:gd name="T22" fmla="*/ 416 w 423"/>
                <a:gd name="T23" fmla="*/ 34 h 112"/>
                <a:gd name="T24" fmla="*/ 345 w 423"/>
                <a:gd name="T25" fmla="*/ 15 h 112"/>
                <a:gd name="T26" fmla="*/ 257 w 423"/>
                <a:gd name="T27" fmla="*/ 3 h 112"/>
                <a:gd name="T28" fmla="*/ 189 w 423"/>
                <a:gd name="T29" fmla="*/ 0 h 112"/>
                <a:gd name="T30" fmla="*/ 116 w 423"/>
                <a:gd name="T31" fmla="*/ 6 h 112"/>
                <a:gd name="T32" fmla="*/ 39 w 423"/>
                <a:gd name="T33" fmla="*/ 23 h 112"/>
                <a:gd name="T34" fmla="*/ 0 w 423"/>
                <a:gd name="T35" fmla="*/ 3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3" h="112">
                  <a:moveTo>
                    <a:pt x="0" y="36"/>
                  </a:moveTo>
                  <a:lnTo>
                    <a:pt x="9" y="46"/>
                  </a:lnTo>
                  <a:lnTo>
                    <a:pt x="78" y="89"/>
                  </a:lnTo>
                  <a:lnTo>
                    <a:pt x="136" y="106"/>
                  </a:lnTo>
                  <a:lnTo>
                    <a:pt x="185" y="112"/>
                  </a:lnTo>
                  <a:lnTo>
                    <a:pt x="212" y="112"/>
                  </a:lnTo>
                  <a:lnTo>
                    <a:pt x="240" y="112"/>
                  </a:lnTo>
                  <a:lnTo>
                    <a:pt x="287" y="106"/>
                  </a:lnTo>
                  <a:lnTo>
                    <a:pt x="345" y="89"/>
                  </a:lnTo>
                  <a:lnTo>
                    <a:pt x="415" y="46"/>
                  </a:lnTo>
                  <a:lnTo>
                    <a:pt x="423" y="36"/>
                  </a:lnTo>
                  <a:lnTo>
                    <a:pt x="416" y="34"/>
                  </a:lnTo>
                  <a:lnTo>
                    <a:pt x="345" y="15"/>
                  </a:lnTo>
                  <a:lnTo>
                    <a:pt x="257" y="3"/>
                  </a:lnTo>
                  <a:lnTo>
                    <a:pt x="189" y="0"/>
                  </a:lnTo>
                  <a:lnTo>
                    <a:pt x="116" y="6"/>
                  </a:lnTo>
                  <a:lnTo>
                    <a:pt x="39" y="23"/>
                  </a:lnTo>
                  <a:lnTo>
                    <a:pt x="0" y="36"/>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67" name="Freeform 23">
              <a:extLst>
                <a:ext uri="{FF2B5EF4-FFF2-40B4-BE49-F238E27FC236}">
                  <a16:creationId xmlns:a16="http://schemas.microsoft.com/office/drawing/2014/main" id="{8C8A6E92-86AE-48D5-80C1-8942C763AEEA}"/>
                </a:ext>
              </a:extLst>
            </p:cNvPr>
            <p:cNvSpPr>
              <a:spLocks/>
            </p:cNvSpPr>
            <p:nvPr/>
          </p:nvSpPr>
          <p:spPr bwMode="auto">
            <a:xfrm>
              <a:off x="2396" y="2919"/>
              <a:ext cx="472" cy="373"/>
            </a:xfrm>
            <a:custGeom>
              <a:avLst/>
              <a:gdLst>
                <a:gd name="T0" fmla="*/ 1590 w 1886"/>
                <a:gd name="T1" fmla="*/ 262 h 1491"/>
                <a:gd name="T2" fmla="*/ 1424 w 1886"/>
                <a:gd name="T3" fmla="*/ 130 h 1491"/>
                <a:gd name="T4" fmla="*/ 1273 w 1886"/>
                <a:gd name="T5" fmla="*/ 57 h 1491"/>
                <a:gd name="T6" fmla="*/ 1119 w 1886"/>
                <a:gd name="T7" fmla="*/ 16 h 1491"/>
                <a:gd name="T8" fmla="*/ 936 w 1886"/>
                <a:gd name="T9" fmla="*/ 0 h 1491"/>
                <a:gd name="T10" fmla="*/ 722 w 1886"/>
                <a:gd name="T11" fmla="*/ 21 h 1491"/>
                <a:gd name="T12" fmla="*/ 606 w 1886"/>
                <a:gd name="T13" fmla="*/ 48 h 1491"/>
                <a:gd name="T14" fmla="*/ 407 w 1886"/>
                <a:gd name="T15" fmla="*/ 118 h 1491"/>
                <a:gd name="T16" fmla="*/ 258 w 1886"/>
                <a:gd name="T17" fmla="*/ 206 h 1491"/>
                <a:gd name="T18" fmla="*/ 148 w 1886"/>
                <a:gd name="T19" fmla="*/ 310 h 1491"/>
                <a:gd name="T20" fmla="*/ 73 w 1886"/>
                <a:gd name="T21" fmla="*/ 427 h 1491"/>
                <a:gd name="T22" fmla="*/ 28 w 1886"/>
                <a:gd name="T23" fmla="*/ 554 h 1491"/>
                <a:gd name="T24" fmla="*/ 2 w 1886"/>
                <a:gd name="T25" fmla="*/ 721 h 1491"/>
                <a:gd name="T26" fmla="*/ 3 w 1886"/>
                <a:gd name="T27" fmla="*/ 929 h 1491"/>
                <a:gd name="T28" fmla="*/ 37 w 1886"/>
                <a:gd name="T29" fmla="*/ 1279 h 1491"/>
                <a:gd name="T30" fmla="*/ 80 w 1886"/>
                <a:gd name="T31" fmla="*/ 1446 h 1491"/>
                <a:gd name="T32" fmla="*/ 117 w 1886"/>
                <a:gd name="T33" fmla="*/ 1490 h 1491"/>
                <a:gd name="T34" fmla="*/ 133 w 1886"/>
                <a:gd name="T35" fmla="*/ 1489 h 1491"/>
                <a:gd name="T36" fmla="*/ 159 w 1886"/>
                <a:gd name="T37" fmla="*/ 1453 h 1491"/>
                <a:gd name="T38" fmla="*/ 168 w 1886"/>
                <a:gd name="T39" fmla="*/ 1227 h 1491"/>
                <a:gd name="T40" fmla="*/ 171 w 1886"/>
                <a:gd name="T41" fmla="*/ 1135 h 1491"/>
                <a:gd name="T42" fmla="*/ 227 w 1886"/>
                <a:gd name="T43" fmla="*/ 1015 h 1491"/>
                <a:gd name="T44" fmla="*/ 324 w 1886"/>
                <a:gd name="T45" fmla="*/ 933 h 1491"/>
                <a:gd name="T46" fmla="*/ 407 w 1886"/>
                <a:gd name="T47" fmla="*/ 900 h 1491"/>
                <a:gd name="T48" fmla="*/ 516 w 1886"/>
                <a:gd name="T49" fmla="*/ 885 h 1491"/>
                <a:gd name="T50" fmla="*/ 615 w 1886"/>
                <a:gd name="T51" fmla="*/ 889 h 1491"/>
                <a:gd name="T52" fmla="*/ 824 w 1886"/>
                <a:gd name="T53" fmla="*/ 893 h 1491"/>
                <a:gd name="T54" fmla="*/ 1063 w 1886"/>
                <a:gd name="T55" fmla="*/ 863 h 1491"/>
                <a:gd name="T56" fmla="*/ 1313 w 1886"/>
                <a:gd name="T57" fmla="*/ 792 h 1491"/>
                <a:gd name="T58" fmla="*/ 1340 w 1886"/>
                <a:gd name="T59" fmla="*/ 808 h 1491"/>
                <a:gd name="T60" fmla="*/ 1488 w 1886"/>
                <a:gd name="T61" fmla="*/ 954 h 1491"/>
                <a:gd name="T62" fmla="*/ 1540 w 1886"/>
                <a:gd name="T63" fmla="*/ 984 h 1491"/>
                <a:gd name="T64" fmla="*/ 1583 w 1886"/>
                <a:gd name="T65" fmla="*/ 1010 h 1491"/>
                <a:gd name="T66" fmla="*/ 1624 w 1886"/>
                <a:gd name="T67" fmla="*/ 1068 h 1491"/>
                <a:gd name="T68" fmla="*/ 1663 w 1886"/>
                <a:gd name="T69" fmla="*/ 1207 h 1491"/>
                <a:gd name="T70" fmla="*/ 1695 w 1886"/>
                <a:gd name="T71" fmla="*/ 1429 h 1491"/>
                <a:gd name="T72" fmla="*/ 1716 w 1886"/>
                <a:gd name="T73" fmla="*/ 1466 h 1491"/>
                <a:gd name="T74" fmla="*/ 1729 w 1886"/>
                <a:gd name="T75" fmla="*/ 1465 h 1491"/>
                <a:gd name="T76" fmla="*/ 1780 w 1886"/>
                <a:gd name="T77" fmla="*/ 1378 h 1491"/>
                <a:gd name="T78" fmla="*/ 1860 w 1886"/>
                <a:gd name="T79" fmla="*/ 1102 h 1491"/>
                <a:gd name="T80" fmla="*/ 1885 w 1886"/>
                <a:gd name="T81" fmla="*/ 903 h 1491"/>
                <a:gd name="T82" fmla="*/ 1880 w 1886"/>
                <a:gd name="T83" fmla="*/ 698 h 1491"/>
                <a:gd name="T84" fmla="*/ 1830 w 1886"/>
                <a:gd name="T85" fmla="*/ 509 h 1491"/>
                <a:gd name="T86" fmla="*/ 1741 w 1886"/>
                <a:gd name="T87" fmla="*/ 372 h 1491"/>
                <a:gd name="T88" fmla="*/ 1667 w 1886"/>
                <a:gd name="T89" fmla="*/ 309 h 1491"/>
                <a:gd name="T90" fmla="*/ 1599 w 1886"/>
                <a:gd name="T91" fmla="*/ 274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86" h="1491">
                  <a:moveTo>
                    <a:pt x="1599" y="274"/>
                  </a:moveTo>
                  <a:lnTo>
                    <a:pt x="1590" y="262"/>
                  </a:lnTo>
                  <a:lnTo>
                    <a:pt x="1510" y="190"/>
                  </a:lnTo>
                  <a:lnTo>
                    <a:pt x="1424" y="130"/>
                  </a:lnTo>
                  <a:lnTo>
                    <a:pt x="1339" y="84"/>
                  </a:lnTo>
                  <a:lnTo>
                    <a:pt x="1273" y="57"/>
                  </a:lnTo>
                  <a:lnTo>
                    <a:pt x="1200" y="35"/>
                  </a:lnTo>
                  <a:lnTo>
                    <a:pt x="1119" y="16"/>
                  </a:lnTo>
                  <a:lnTo>
                    <a:pt x="1032" y="5"/>
                  </a:lnTo>
                  <a:lnTo>
                    <a:pt x="936" y="0"/>
                  </a:lnTo>
                  <a:lnTo>
                    <a:pt x="833" y="6"/>
                  </a:lnTo>
                  <a:lnTo>
                    <a:pt x="722" y="21"/>
                  </a:lnTo>
                  <a:lnTo>
                    <a:pt x="664" y="34"/>
                  </a:lnTo>
                  <a:lnTo>
                    <a:pt x="606" y="48"/>
                  </a:lnTo>
                  <a:lnTo>
                    <a:pt x="500" y="80"/>
                  </a:lnTo>
                  <a:lnTo>
                    <a:pt x="407" y="118"/>
                  </a:lnTo>
                  <a:lnTo>
                    <a:pt x="327" y="160"/>
                  </a:lnTo>
                  <a:lnTo>
                    <a:pt x="258" y="206"/>
                  </a:lnTo>
                  <a:lnTo>
                    <a:pt x="197" y="257"/>
                  </a:lnTo>
                  <a:lnTo>
                    <a:pt x="148" y="310"/>
                  </a:lnTo>
                  <a:lnTo>
                    <a:pt x="107" y="368"/>
                  </a:lnTo>
                  <a:lnTo>
                    <a:pt x="73" y="427"/>
                  </a:lnTo>
                  <a:lnTo>
                    <a:pt x="48" y="489"/>
                  </a:lnTo>
                  <a:lnTo>
                    <a:pt x="28" y="554"/>
                  </a:lnTo>
                  <a:lnTo>
                    <a:pt x="14" y="620"/>
                  </a:lnTo>
                  <a:lnTo>
                    <a:pt x="2" y="721"/>
                  </a:lnTo>
                  <a:lnTo>
                    <a:pt x="0" y="860"/>
                  </a:lnTo>
                  <a:lnTo>
                    <a:pt x="3" y="929"/>
                  </a:lnTo>
                  <a:lnTo>
                    <a:pt x="11" y="1062"/>
                  </a:lnTo>
                  <a:lnTo>
                    <a:pt x="37" y="1279"/>
                  </a:lnTo>
                  <a:lnTo>
                    <a:pt x="62" y="1392"/>
                  </a:lnTo>
                  <a:lnTo>
                    <a:pt x="80" y="1446"/>
                  </a:lnTo>
                  <a:lnTo>
                    <a:pt x="100" y="1479"/>
                  </a:lnTo>
                  <a:lnTo>
                    <a:pt x="117" y="1490"/>
                  </a:lnTo>
                  <a:lnTo>
                    <a:pt x="127" y="1491"/>
                  </a:lnTo>
                  <a:lnTo>
                    <a:pt x="133" y="1489"/>
                  </a:lnTo>
                  <a:lnTo>
                    <a:pt x="143" y="1481"/>
                  </a:lnTo>
                  <a:lnTo>
                    <a:pt x="159" y="1453"/>
                  </a:lnTo>
                  <a:lnTo>
                    <a:pt x="169" y="1389"/>
                  </a:lnTo>
                  <a:lnTo>
                    <a:pt x="168" y="1227"/>
                  </a:lnTo>
                  <a:lnTo>
                    <a:pt x="168" y="1162"/>
                  </a:lnTo>
                  <a:lnTo>
                    <a:pt x="171" y="1135"/>
                  </a:lnTo>
                  <a:lnTo>
                    <a:pt x="196" y="1066"/>
                  </a:lnTo>
                  <a:lnTo>
                    <a:pt x="227" y="1015"/>
                  </a:lnTo>
                  <a:lnTo>
                    <a:pt x="275" y="965"/>
                  </a:lnTo>
                  <a:lnTo>
                    <a:pt x="324" y="933"/>
                  </a:lnTo>
                  <a:lnTo>
                    <a:pt x="362" y="915"/>
                  </a:lnTo>
                  <a:lnTo>
                    <a:pt x="407" y="900"/>
                  </a:lnTo>
                  <a:lnTo>
                    <a:pt x="458" y="890"/>
                  </a:lnTo>
                  <a:lnTo>
                    <a:pt x="516" y="885"/>
                  </a:lnTo>
                  <a:lnTo>
                    <a:pt x="580" y="886"/>
                  </a:lnTo>
                  <a:lnTo>
                    <a:pt x="615" y="889"/>
                  </a:lnTo>
                  <a:lnTo>
                    <a:pt x="687" y="894"/>
                  </a:lnTo>
                  <a:lnTo>
                    <a:pt x="824" y="893"/>
                  </a:lnTo>
                  <a:lnTo>
                    <a:pt x="950" y="883"/>
                  </a:lnTo>
                  <a:lnTo>
                    <a:pt x="1063" y="863"/>
                  </a:lnTo>
                  <a:lnTo>
                    <a:pt x="1205" y="829"/>
                  </a:lnTo>
                  <a:lnTo>
                    <a:pt x="1313" y="792"/>
                  </a:lnTo>
                  <a:lnTo>
                    <a:pt x="1324" y="787"/>
                  </a:lnTo>
                  <a:lnTo>
                    <a:pt x="1340" y="808"/>
                  </a:lnTo>
                  <a:lnTo>
                    <a:pt x="1433" y="907"/>
                  </a:lnTo>
                  <a:lnTo>
                    <a:pt x="1488" y="954"/>
                  </a:lnTo>
                  <a:lnTo>
                    <a:pt x="1523" y="976"/>
                  </a:lnTo>
                  <a:lnTo>
                    <a:pt x="1540" y="984"/>
                  </a:lnTo>
                  <a:lnTo>
                    <a:pt x="1556" y="990"/>
                  </a:lnTo>
                  <a:lnTo>
                    <a:pt x="1583" y="1010"/>
                  </a:lnTo>
                  <a:lnTo>
                    <a:pt x="1605" y="1035"/>
                  </a:lnTo>
                  <a:lnTo>
                    <a:pt x="1624" y="1068"/>
                  </a:lnTo>
                  <a:lnTo>
                    <a:pt x="1645" y="1123"/>
                  </a:lnTo>
                  <a:lnTo>
                    <a:pt x="1663" y="1207"/>
                  </a:lnTo>
                  <a:lnTo>
                    <a:pt x="1681" y="1333"/>
                  </a:lnTo>
                  <a:lnTo>
                    <a:pt x="1695" y="1429"/>
                  </a:lnTo>
                  <a:lnTo>
                    <a:pt x="1707" y="1457"/>
                  </a:lnTo>
                  <a:lnTo>
                    <a:pt x="1716" y="1466"/>
                  </a:lnTo>
                  <a:lnTo>
                    <a:pt x="1723" y="1467"/>
                  </a:lnTo>
                  <a:lnTo>
                    <a:pt x="1729" y="1465"/>
                  </a:lnTo>
                  <a:lnTo>
                    <a:pt x="1746" y="1444"/>
                  </a:lnTo>
                  <a:lnTo>
                    <a:pt x="1780" y="1378"/>
                  </a:lnTo>
                  <a:lnTo>
                    <a:pt x="1828" y="1237"/>
                  </a:lnTo>
                  <a:lnTo>
                    <a:pt x="1860" y="1102"/>
                  </a:lnTo>
                  <a:lnTo>
                    <a:pt x="1876" y="1004"/>
                  </a:lnTo>
                  <a:lnTo>
                    <a:pt x="1885" y="903"/>
                  </a:lnTo>
                  <a:lnTo>
                    <a:pt x="1886" y="800"/>
                  </a:lnTo>
                  <a:lnTo>
                    <a:pt x="1880" y="698"/>
                  </a:lnTo>
                  <a:lnTo>
                    <a:pt x="1862" y="600"/>
                  </a:lnTo>
                  <a:lnTo>
                    <a:pt x="1830" y="509"/>
                  </a:lnTo>
                  <a:lnTo>
                    <a:pt x="1785" y="426"/>
                  </a:lnTo>
                  <a:lnTo>
                    <a:pt x="1741" y="372"/>
                  </a:lnTo>
                  <a:lnTo>
                    <a:pt x="1707" y="338"/>
                  </a:lnTo>
                  <a:lnTo>
                    <a:pt x="1667" y="309"/>
                  </a:lnTo>
                  <a:lnTo>
                    <a:pt x="1624" y="285"/>
                  </a:lnTo>
                  <a:lnTo>
                    <a:pt x="1599" y="274"/>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70" name="TextBox 69">
            <a:extLst>
              <a:ext uri="{FF2B5EF4-FFF2-40B4-BE49-F238E27FC236}">
                <a16:creationId xmlns:a16="http://schemas.microsoft.com/office/drawing/2014/main" id="{34633940-6F22-4272-8785-DB47011EAD29}"/>
              </a:ext>
            </a:extLst>
          </p:cNvPr>
          <p:cNvSpPr txBox="1"/>
          <p:nvPr/>
        </p:nvSpPr>
        <p:spPr>
          <a:xfrm>
            <a:off x="4367720" y="1741023"/>
            <a:ext cx="5120139" cy="461665"/>
          </a:xfrm>
          <a:prstGeom prst="rect">
            <a:avLst/>
          </a:prstGeom>
          <a:noFill/>
        </p:spPr>
        <p:txBody>
          <a:bodyPr wrap="square">
            <a:spAutoFit/>
          </a:bodyPr>
          <a:lstStyle/>
          <a:p>
            <a:r>
              <a:rPr lang="en-US" altLang="ko-KR" sz="2400" b="1" dirty="0">
                <a:solidFill>
                  <a:srgbClr val="008C8C"/>
                </a:solidFill>
                <a:latin typeface="하나 CM" panose="02020603020101020101" pitchFamily="18" charset="-127"/>
                <a:ea typeface="하나 CM" panose="02020603020101020101" pitchFamily="18" charset="-127"/>
              </a:rPr>
              <a:t>“</a:t>
            </a:r>
            <a:r>
              <a:rPr lang="ko-KR" altLang="en-US" sz="2400" b="1" dirty="0">
                <a:solidFill>
                  <a:srgbClr val="008C8C"/>
                </a:solidFill>
                <a:latin typeface="하나 CM" panose="02020603020101020101" pitchFamily="18" charset="-127"/>
                <a:ea typeface="하나 CM" panose="02020603020101020101" pitchFamily="18" charset="-127"/>
              </a:rPr>
              <a:t>온</a:t>
            </a:r>
            <a:r>
              <a:rPr lang="en-US" altLang="ko-KR" sz="2400" b="1" dirty="0">
                <a:solidFill>
                  <a:srgbClr val="008C8C"/>
                </a:solidFill>
                <a:latin typeface="하나 CM" panose="02020603020101020101" pitchFamily="18" charset="-127"/>
                <a:ea typeface="하나 CM" panose="02020603020101020101" pitchFamily="18" charset="-127"/>
              </a:rPr>
              <a:t>,</a:t>
            </a:r>
            <a:r>
              <a:rPr lang="ko-KR" altLang="en-US" sz="2400" b="1" dirty="0">
                <a:solidFill>
                  <a:srgbClr val="008C8C"/>
                </a:solidFill>
                <a:latin typeface="하나 CM" panose="02020603020101020101" pitchFamily="18" charset="-127"/>
                <a:ea typeface="하나 CM" panose="02020603020101020101" pitchFamily="18" charset="-127"/>
              </a:rPr>
              <a:t>오프라인 일관된 경험을 제공하는 은행</a:t>
            </a:r>
            <a:r>
              <a:rPr lang="en-US" altLang="ko-KR" sz="2400" b="1" dirty="0">
                <a:solidFill>
                  <a:srgbClr val="008C8C"/>
                </a:solidFill>
                <a:latin typeface="하나 CM" panose="02020603020101020101" pitchFamily="18" charset="-127"/>
                <a:ea typeface="하나 CM" panose="02020603020101020101" pitchFamily="18" charset="-127"/>
              </a:rPr>
              <a:t>”</a:t>
            </a:r>
            <a:endParaRPr lang="ko-KR" altLang="en-US" sz="2400" dirty="0">
              <a:solidFill>
                <a:srgbClr val="008C8C"/>
              </a:solidFill>
            </a:endParaRPr>
          </a:p>
        </p:txBody>
      </p:sp>
      <p:sp>
        <p:nvSpPr>
          <p:cNvPr id="16" name="TextBox 15">
            <a:extLst>
              <a:ext uri="{FF2B5EF4-FFF2-40B4-BE49-F238E27FC236}">
                <a16:creationId xmlns:a16="http://schemas.microsoft.com/office/drawing/2014/main" id="{9FB29333-9AD8-4C73-9E7C-D6EB2B413891}"/>
              </a:ext>
            </a:extLst>
          </p:cNvPr>
          <p:cNvSpPr txBox="1"/>
          <p:nvPr/>
        </p:nvSpPr>
        <p:spPr>
          <a:xfrm>
            <a:off x="2488717" y="1710245"/>
            <a:ext cx="1842622" cy="523220"/>
          </a:xfrm>
          <a:prstGeom prst="rect">
            <a:avLst/>
          </a:prstGeom>
          <a:noFill/>
        </p:spPr>
        <p:txBody>
          <a:bodyPr wrap="square">
            <a:spAutoFit/>
          </a:bodyPr>
          <a:lstStyle/>
          <a:p>
            <a:r>
              <a:rPr lang="ko-KR" altLang="en-US" sz="2800" b="1" dirty="0">
                <a:solidFill>
                  <a:srgbClr val="404040"/>
                </a:solidFill>
                <a:latin typeface="하나 CM" panose="02020603020101020101" pitchFamily="18" charset="-127"/>
                <a:ea typeface="하나 CM" panose="02020603020101020101" pitchFamily="18" charset="-127"/>
              </a:rPr>
              <a:t>하나은행  </a:t>
            </a:r>
            <a:r>
              <a:rPr lang="en-US" altLang="ko-KR" sz="2800" b="1" dirty="0">
                <a:solidFill>
                  <a:srgbClr val="404040"/>
                </a:solidFill>
                <a:latin typeface="하나 CM" panose="02020603020101020101" pitchFamily="18" charset="-127"/>
                <a:ea typeface="하나 CM" panose="02020603020101020101" pitchFamily="18" charset="-127"/>
              </a:rPr>
              <a:t>= </a:t>
            </a:r>
            <a:endParaRPr lang="ko-KR" altLang="en-US" sz="2800" dirty="0">
              <a:solidFill>
                <a:srgbClr val="404040"/>
              </a:solidFill>
            </a:endParaRPr>
          </a:p>
        </p:txBody>
      </p:sp>
      <p:sp>
        <p:nvSpPr>
          <p:cNvPr id="2" name="슬라이드 번호 개체 틀 1">
            <a:extLst>
              <a:ext uri="{FF2B5EF4-FFF2-40B4-BE49-F238E27FC236}">
                <a16:creationId xmlns:a16="http://schemas.microsoft.com/office/drawing/2014/main" id="{405F1E31-7E85-48A4-BFE9-9C6E8ECD8271}"/>
              </a:ext>
            </a:extLst>
          </p:cNvPr>
          <p:cNvSpPr>
            <a:spLocks noGrp="1"/>
          </p:cNvSpPr>
          <p:nvPr>
            <p:ph type="sldNum" sz="quarter" idx="12"/>
          </p:nvPr>
        </p:nvSpPr>
        <p:spPr>
          <a:xfrm>
            <a:off x="9448800" y="6466737"/>
            <a:ext cx="2743200" cy="365125"/>
          </a:xfrm>
        </p:spPr>
        <p:txBody>
          <a:bodyPr/>
          <a:lstStyle/>
          <a:p>
            <a:fld id="{339B9C72-21D5-4AB9-87FA-CC4C72A0D342}" type="slidenum">
              <a:rPr lang="ko-KR" altLang="en-US" smtClean="0">
                <a:solidFill>
                  <a:prstClr val="black">
                    <a:tint val="75000"/>
                  </a:prstClr>
                </a:solidFill>
              </a:rPr>
              <a:pPr/>
              <a:t>4</a:t>
            </a:fld>
            <a:endParaRPr lang="ko-KR" altLang="en-US">
              <a:solidFill>
                <a:prstClr val="black">
                  <a:tint val="75000"/>
                </a:prstClr>
              </a:solidFill>
            </a:endParaRPr>
          </a:p>
        </p:txBody>
      </p:sp>
    </p:spTree>
    <p:extLst>
      <p:ext uri="{BB962C8B-B14F-4D97-AF65-F5344CB8AC3E}">
        <p14:creationId xmlns:p14="http://schemas.microsoft.com/office/powerpoint/2010/main" val="119949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FBF6"/>
        </a:solidFill>
        <a:effectLst/>
      </p:bgPr>
    </p:bg>
    <p:spTree>
      <p:nvGrpSpPr>
        <p:cNvPr id="1" name=""/>
        <p:cNvGrpSpPr/>
        <p:nvPr/>
      </p:nvGrpSpPr>
      <p:grpSpPr>
        <a:xfrm>
          <a:off x="0" y="0"/>
          <a:ext cx="0" cy="0"/>
          <a:chOff x="0" y="0"/>
          <a:chExt cx="0" cy="0"/>
        </a:xfrm>
      </p:grpSpPr>
      <p:sp>
        <p:nvSpPr>
          <p:cNvPr id="5" name="모서리가 둥근 직사각형 4"/>
          <p:cNvSpPr/>
          <p:nvPr/>
        </p:nvSpPr>
        <p:spPr>
          <a:xfrm>
            <a:off x="327580" y="349300"/>
            <a:ext cx="11544301" cy="6192000"/>
          </a:xfrm>
          <a:prstGeom prst="roundRect">
            <a:avLst>
              <a:gd name="adj" fmla="val 3862"/>
            </a:avLst>
          </a:prstGeom>
          <a:noFill/>
          <a:ln w="31750">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모서리가 둥근 직사각형 5"/>
          <p:cNvSpPr/>
          <p:nvPr/>
        </p:nvSpPr>
        <p:spPr>
          <a:xfrm>
            <a:off x="213730" y="241300"/>
            <a:ext cx="11772000" cy="6408000"/>
          </a:xfrm>
          <a:prstGeom prst="roundRect">
            <a:avLst>
              <a:gd name="adj" fmla="val 5051"/>
            </a:avLst>
          </a:prstGeom>
          <a:noFill/>
          <a:ln w="317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직사각형 7"/>
          <p:cNvSpPr/>
          <p:nvPr/>
        </p:nvSpPr>
        <p:spPr>
          <a:xfrm>
            <a:off x="4259601" y="469487"/>
            <a:ext cx="3672800" cy="707886"/>
          </a:xfrm>
          <a:prstGeom prst="rect">
            <a:avLst/>
          </a:prstGeom>
        </p:spPr>
        <p:txBody>
          <a:bodyPr wrap="none">
            <a:spAutoFit/>
          </a:bodyPr>
          <a:lstStyle/>
          <a:p>
            <a:pPr algn="ctr"/>
            <a:r>
              <a:rPr lang="en-US" altLang="ko-KR" sz="4000" dirty="0">
                <a:solidFill>
                  <a:prstClr val="black">
                    <a:lumMod val="75000"/>
                    <a:lumOff val="25000"/>
                  </a:prstClr>
                </a:solidFill>
                <a:latin typeface="하나 B" panose="02020603020101020101" pitchFamily="18" charset="-127"/>
                <a:ea typeface="하나 B" panose="02020603020101020101" pitchFamily="18" charset="-127"/>
              </a:rPr>
              <a:t>2. </a:t>
            </a:r>
            <a:r>
              <a:rPr lang="ko-KR" altLang="en-US" sz="4000" dirty="0">
                <a:solidFill>
                  <a:prstClr val="black">
                    <a:lumMod val="75000"/>
                    <a:lumOff val="25000"/>
                  </a:prstClr>
                </a:solidFill>
                <a:latin typeface="하나 B" panose="02020603020101020101" pitchFamily="18" charset="-127"/>
                <a:ea typeface="하나 B" panose="02020603020101020101" pitchFamily="18" charset="-127"/>
              </a:rPr>
              <a:t>프로젝트 분석</a:t>
            </a:r>
            <a:endParaRPr lang="ko-KR" altLang="en-US" sz="2000" dirty="0">
              <a:solidFill>
                <a:prstClr val="black">
                  <a:lumMod val="75000"/>
                  <a:lumOff val="25000"/>
                </a:prstClr>
              </a:solidFill>
              <a:latin typeface="하나 B" panose="02020603020101020101" pitchFamily="18" charset="-127"/>
              <a:ea typeface="하나 B" panose="02020603020101020101" pitchFamily="18" charset="-127"/>
            </a:endParaRPr>
          </a:p>
        </p:txBody>
      </p:sp>
      <p:cxnSp>
        <p:nvCxnSpPr>
          <p:cNvPr id="92" name="직선 연결선 91"/>
          <p:cNvCxnSpPr/>
          <p:nvPr/>
        </p:nvCxnSpPr>
        <p:spPr>
          <a:xfrm>
            <a:off x="723159" y="1309779"/>
            <a:ext cx="10800000" cy="0"/>
          </a:xfrm>
          <a:prstGeom prst="line">
            <a:avLst/>
          </a:prstGeom>
          <a:ln w="2222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대각선 방향의 모서리가 둥근 사각형 24"/>
          <p:cNvSpPr/>
          <p:nvPr/>
        </p:nvSpPr>
        <p:spPr>
          <a:xfrm flipH="1">
            <a:off x="942840" y="2367816"/>
            <a:ext cx="2859314" cy="1596571"/>
          </a:xfrm>
          <a:prstGeom prst="round2DiagRect">
            <a:avLst>
              <a:gd name="adj1" fmla="val 23031"/>
              <a:gd name="adj2" fmla="val 0"/>
            </a:avLst>
          </a:prstGeom>
          <a:solidFill>
            <a:schemeClr val="bg1"/>
          </a:solidFill>
          <a:ln w="28575">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6" name="직각 삼각형 25"/>
          <p:cNvSpPr/>
          <p:nvPr/>
        </p:nvSpPr>
        <p:spPr>
          <a:xfrm rot="5400000">
            <a:off x="952366" y="2377342"/>
            <a:ext cx="468085" cy="468085"/>
          </a:xfrm>
          <a:prstGeom prst="rtTriangle">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7" name="직사각형 26"/>
          <p:cNvSpPr/>
          <p:nvPr/>
        </p:nvSpPr>
        <p:spPr>
          <a:xfrm>
            <a:off x="1111926" y="4285047"/>
            <a:ext cx="2521142" cy="1379993"/>
          </a:xfrm>
          <a:prstGeom prst="rect">
            <a:avLst/>
          </a:prstGeom>
        </p:spPr>
        <p:txBody>
          <a:bodyPr wrap="square">
            <a:spAutoFit/>
          </a:bodyPr>
          <a:lstStyle/>
          <a:p>
            <a:pPr algn="ctr">
              <a:lnSpc>
                <a:spcPct val="150000"/>
              </a:lnSpc>
            </a:pPr>
            <a:r>
              <a:rPr lang="ko-KR" altLang="en-US" sz="2000" b="1" dirty="0">
                <a:solidFill>
                  <a:prstClr val="black">
                    <a:lumMod val="75000"/>
                    <a:lumOff val="25000"/>
                  </a:prstClr>
                </a:solidFill>
                <a:latin typeface="하나 CM" panose="02020603020101020101" pitchFamily="18" charset="-127"/>
                <a:ea typeface="하나 CM" panose="02020603020101020101" pitchFamily="18" charset="-127"/>
              </a:rPr>
              <a:t>신한은행</a:t>
            </a:r>
            <a:endParaRPr lang="en-US" altLang="ko-KR" sz="2000" b="1" dirty="0">
              <a:solidFill>
                <a:prstClr val="black">
                  <a:lumMod val="75000"/>
                  <a:lumOff val="25000"/>
                </a:prstClr>
              </a:solidFill>
              <a:latin typeface="하나 CM" panose="02020603020101020101" pitchFamily="18" charset="-127"/>
              <a:ea typeface="하나 CM" panose="02020603020101020101" pitchFamily="18" charset="-127"/>
            </a:endParaRPr>
          </a:p>
          <a:p>
            <a:pPr algn="ctr">
              <a:lnSpc>
                <a:spcPct val="150000"/>
              </a:lnSpc>
            </a:pPr>
            <a:r>
              <a:rPr lang="en-US" altLang="ko-KR" sz="1600" u="sng" dirty="0">
                <a:solidFill>
                  <a:prstClr val="black">
                    <a:lumMod val="75000"/>
                    <a:lumOff val="25000"/>
                  </a:prstClr>
                </a:solidFill>
                <a:latin typeface="하나 CM" panose="02020603020101020101" pitchFamily="18" charset="-127"/>
                <a:ea typeface="하나 CM" panose="02020603020101020101" pitchFamily="18" charset="-127"/>
              </a:rPr>
              <a:t>ONE VIEW ONE VOICE</a:t>
            </a:r>
          </a:p>
          <a:p>
            <a:pPr algn="ctr">
              <a:lnSpc>
                <a:spcPct val="150000"/>
              </a:lnSpc>
            </a:pPr>
            <a:r>
              <a:rPr lang="ko-KR" altLang="en-US" sz="1050" dirty="0">
                <a:solidFill>
                  <a:prstClr val="black">
                    <a:lumMod val="75000"/>
                    <a:lumOff val="25000"/>
                  </a:prstClr>
                </a:solidFill>
                <a:latin typeface="하나 CM" panose="02020603020101020101" pitchFamily="18" charset="-127"/>
                <a:ea typeface="하나 CM" panose="02020603020101020101" pitchFamily="18" charset="-127"/>
              </a:rPr>
              <a:t>모바일</a:t>
            </a:r>
            <a:r>
              <a:rPr lang="en-US" altLang="ko-KR" sz="1050" dirty="0">
                <a:solidFill>
                  <a:prstClr val="black">
                    <a:lumMod val="75000"/>
                    <a:lumOff val="25000"/>
                  </a:prstClr>
                </a:solidFill>
                <a:latin typeface="하나 CM" panose="02020603020101020101" pitchFamily="18" charset="-127"/>
                <a:ea typeface="하나 CM" panose="02020603020101020101" pitchFamily="18" charset="-127"/>
              </a:rPr>
              <a:t>, </a:t>
            </a:r>
            <a:r>
              <a:rPr lang="ko-KR" altLang="en-US" sz="1050" dirty="0">
                <a:solidFill>
                  <a:prstClr val="black">
                    <a:lumMod val="75000"/>
                    <a:lumOff val="25000"/>
                  </a:prstClr>
                </a:solidFill>
                <a:latin typeface="하나 CM" panose="02020603020101020101" pitchFamily="18" charset="-127"/>
                <a:ea typeface="하나 CM" panose="02020603020101020101" pitchFamily="18" charset="-127"/>
              </a:rPr>
              <a:t>인터넷뱅킹</a:t>
            </a:r>
            <a:r>
              <a:rPr lang="en-US" altLang="ko-KR" sz="1050" dirty="0">
                <a:solidFill>
                  <a:prstClr val="black">
                    <a:lumMod val="75000"/>
                    <a:lumOff val="25000"/>
                  </a:prstClr>
                </a:solidFill>
                <a:latin typeface="하나 CM" panose="02020603020101020101" pitchFamily="18" charset="-127"/>
                <a:ea typeface="하나 CM" panose="02020603020101020101" pitchFamily="18" charset="-127"/>
              </a:rPr>
              <a:t>, </a:t>
            </a:r>
            <a:r>
              <a:rPr lang="ko-KR" altLang="en-US" sz="1050" dirty="0">
                <a:solidFill>
                  <a:prstClr val="black">
                    <a:lumMod val="75000"/>
                    <a:lumOff val="25000"/>
                  </a:prstClr>
                </a:solidFill>
                <a:latin typeface="하나 CM" panose="02020603020101020101" pitchFamily="18" charset="-127"/>
                <a:ea typeface="하나 CM" panose="02020603020101020101" pitchFamily="18" charset="-127"/>
              </a:rPr>
              <a:t>영업점 등 </a:t>
            </a:r>
            <a:r>
              <a:rPr lang="en-US" altLang="ko-KR" sz="1050" dirty="0">
                <a:solidFill>
                  <a:prstClr val="black">
                    <a:lumMod val="75000"/>
                    <a:lumOff val="25000"/>
                  </a:prstClr>
                </a:solidFill>
                <a:latin typeface="하나 CM" panose="02020603020101020101" pitchFamily="18" charset="-127"/>
                <a:ea typeface="하나 CM" panose="02020603020101020101" pitchFamily="18" charset="-127"/>
              </a:rPr>
              <a:t>22</a:t>
            </a:r>
            <a:r>
              <a:rPr lang="ko-KR" altLang="en-US" sz="1050" dirty="0">
                <a:solidFill>
                  <a:prstClr val="black">
                    <a:lumMod val="75000"/>
                    <a:lumOff val="25000"/>
                  </a:prstClr>
                </a:solidFill>
                <a:latin typeface="하나 CM" panose="02020603020101020101" pitchFamily="18" charset="-127"/>
                <a:ea typeface="하나 CM" panose="02020603020101020101" pitchFamily="18" charset="-127"/>
              </a:rPr>
              <a:t>개 채널에서 각각 관리된 고객 접촉 정보 데이터 통합관리 </a:t>
            </a:r>
          </a:p>
        </p:txBody>
      </p:sp>
      <p:sp>
        <p:nvSpPr>
          <p:cNvPr id="28" name="직사각형 27"/>
          <p:cNvSpPr/>
          <p:nvPr/>
        </p:nvSpPr>
        <p:spPr>
          <a:xfrm>
            <a:off x="952366" y="2377342"/>
            <a:ext cx="271228" cy="276999"/>
          </a:xfrm>
          <a:prstGeom prst="rect">
            <a:avLst/>
          </a:prstGeom>
        </p:spPr>
        <p:txBody>
          <a:bodyPr wrap="none">
            <a:spAutoFit/>
          </a:bodyPr>
          <a:lstStyle/>
          <a:p>
            <a:r>
              <a:rPr lang="en-US" altLang="ko-KR" sz="1200" b="1" dirty="0">
                <a:solidFill>
                  <a:prstClr val="white"/>
                </a:solidFill>
              </a:rPr>
              <a:t>S</a:t>
            </a:r>
            <a:endParaRPr lang="ko-KR" altLang="en-US" sz="1200" b="1" dirty="0">
              <a:solidFill>
                <a:prstClr val="black"/>
              </a:solidFill>
            </a:endParaRPr>
          </a:p>
        </p:txBody>
      </p:sp>
      <p:sp>
        <p:nvSpPr>
          <p:cNvPr id="29" name="대각선 방향의 모서리가 둥근 사각형 28"/>
          <p:cNvSpPr/>
          <p:nvPr/>
        </p:nvSpPr>
        <p:spPr>
          <a:xfrm flipH="1">
            <a:off x="4666343" y="2377342"/>
            <a:ext cx="2859314" cy="1596571"/>
          </a:xfrm>
          <a:prstGeom prst="round2DiagRect">
            <a:avLst>
              <a:gd name="adj1" fmla="val 23031"/>
              <a:gd name="adj2" fmla="val 0"/>
            </a:avLst>
          </a:prstGeom>
          <a:solidFill>
            <a:schemeClr val="bg1"/>
          </a:solidFill>
          <a:ln w="28575">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0" name="직각 삼각형 29"/>
          <p:cNvSpPr/>
          <p:nvPr/>
        </p:nvSpPr>
        <p:spPr>
          <a:xfrm rot="5400000">
            <a:off x="4675869" y="2386868"/>
            <a:ext cx="468085" cy="468085"/>
          </a:xfrm>
          <a:prstGeom prst="rtTriangle">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1" name="직사각형 30"/>
          <p:cNvSpPr/>
          <p:nvPr/>
        </p:nvSpPr>
        <p:spPr>
          <a:xfrm>
            <a:off x="4835428" y="4294573"/>
            <a:ext cx="2622429" cy="1413144"/>
          </a:xfrm>
          <a:prstGeom prst="rect">
            <a:avLst/>
          </a:prstGeom>
        </p:spPr>
        <p:txBody>
          <a:bodyPr wrap="square">
            <a:spAutoFit/>
          </a:bodyPr>
          <a:lstStyle/>
          <a:p>
            <a:pPr algn="ctr">
              <a:lnSpc>
                <a:spcPct val="150000"/>
              </a:lnSpc>
            </a:pPr>
            <a:r>
              <a:rPr lang="ko-KR" altLang="en-US" sz="2000" b="1" dirty="0">
                <a:solidFill>
                  <a:prstClr val="black">
                    <a:lumMod val="75000"/>
                    <a:lumOff val="25000"/>
                  </a:prstClr>
                </a:solidFill>
                <a:latin typeface="하나 CM" panose="02020603020101020101" pitchFamily="18" charset="-127"/>
                <a:ea typeface="하나 CM" panose="02020603020101020101" pitchFamily="18" charset="-127"/>
              </a:rPr>
              <a:t>하나은행</a:t>
            </a:r>
            <a:endParaRPr lang="en-US" altLang="ko-KR" sz="2000" b="1" dirty="0">
              <a:solidFill>
                <a:prstClr val="black">
                  <a:lumMod val="75000"/>
                  <a:lumOff val="25000"/>
                </a:prstClr>
              </a:solidFill>
              <a:latin typeface="하나 CM" panose="02020603020101020101" pitchFamily="18" charset="-127"/>
              <a:ea typeface="하나 CM" panose="02020603020101020101" pitchFamily="18" charset="-127"/>
            </a:endParaRPr>
          </a:p>
          <a:p>
            <a:pPr algn="ctr">
              <a:lnSpc>
                <a:spcPct val="150000"/>
              </a:lnSpc>
            </a:pPr>
            <a:r>
              <a:rPr lang="en-US" altLang="ko-KR" sz="1600" b="1" u="sng" dirty="0">
                <a:solidFill>
                  <a:srgbClr val="008C8C"/>
                </a:solidFill>
                <a:latin typeface="하나 CM" panose="02020603020101020101" pitchFamily="18" charset="-127"/>
                <a:ea typeface="하나 CM" panose="02020603020101020101" pitchFamily="18" charset="-127"/>
              </a:rPr>
              <a:t>ONEHANA(</a:t>
            </a:r>
            <a:r>
              <a:rPr lang="ko-KR" altLang="en-US" sz="1600" b="1" u="sng" dirty="0" err="1">
                <a:solidFill>
                  <a:srgbClr val="008C8C"/>
                </a:solidFill>
                <a:latin typeface="하나 CM" panose="02020603020101020101" pitchFamily="18" charset="-127"/>
                <a:ea typeface="하나 CM" panose="02020603020101020101" pitchFamily="18" charset="-127"/>
              </a:rPr>
              <a:t>상담기록옴니채널</a:t>
            </a:r>
            <a:r>
              <a:rPr lang="en-US" altLang="ko-KR" sz="1600" b="1" u="sng" dirty="0">
                <a:solidFill>
                  <a:srgbClr val="008C8C"/>
                </a:solidFill>
                <a:latin typeface="하나 CM" panose="02020603020101020101" pitchFamily="18" charset="-127"/>
                <a:ea typeface="하나 CM" panose="02020603020101020101" pitchFamily="18" charset="-127"/>
              </a:rPr>
              <a:t>)</a:t>
            </a:r>
          </a:p>
          <a:p>
            <a:pPr algn="ctr">
              <a:lnSpc>
                <a:spcPct val="150000"/>
              </a:lnSpc>
            </a:pPr>
            <a:r>
              <a:rPr lang="en-US" altLang="ko-KR" sz="2400" b="1" dirty="0">
                <a:solidFill>
                  <a:prstClr val="black">
                    <a:lumMod val="75000"/>
                    <a:lumOff val="25000"/>
                  </a:prstClr>
                </a:solidFill>
                <a:latin typeface="하나 CM" panose="02020603020101020101" pitchFamily="18" charset="-127"/>
                <a:ea typeface="하나 CM" panose="02020603020101020101" pitchFamily="18" charset="-127"/>
              </a:rPr>
              <a:t>?</a:t>
            </a:r>
          </a:p>
        </p:txBody>
      </p:sp>
      <p:sp>
        <p:nvSpPr>
          <p:cNvPr id="32" name="직사각형 31"/>
          <p:cNvSpPr/>
          <p:nvPr/>
        </p:nvSpPr>
        <p:spPr>
          <a:xfrm>
            <a:off x="4675869" y="2386868"/>
            <a:ext cx="357790" cy="276999"/>
          </a:xfrm>
          <a:prstGeom prst="rect">
            <a:avLst/>
          </a:prstGeom>
        </p:spPr>
        <p:txBody>
          <a:bodyPr wrap="none">
            <a:spAutoFit/>
          </a:bodyPr>
          <a:lstStyle/>
          <a:p>
            <a:r>
              <a:rPr lang="en-US" altLang="ko-KR" sz="1200" b="1" dirty="0">
                <a:solidFill>
                  <a:prstClr val="white"/>
                </a:solidFill>
              </a:rPr>
              <a:t>H</a:t>
            </a:r>
            <a:r>
              <a:rPr lang="ko-KR" altLang="en-US" sz="1200" b="1" dirty="0">
                <a:solidFill>
                  <a:prstClr val="white"/>
                </a:solidFill>
              </a:rPr>
              <a:t> </a:t>
            </a:r>
            <a:endParaRPr lang="ko-KR" altLang="en-US" sz="1200" b="1" dirty="0">
              <a:solidFill>
                <a:prstClr val="black"/>
              </a:solidFill>
            </a:endParaRPr>
          </a:p>
        </p:txBody>
      </p:sp>
      <p:sp>
        <p:nvSpPr>
          <p:cNvPr id="33" name="대각선 방향의 모서리가 둥근 사각형 32"/>
          <p:cNvSpPr/>
          <p:nvPr/>
        </p:nvSpPr>
        <p:spPr>
          <a:xfrm flipH="1">
            <a:off x="8389846" y="2386868"/>
            <a:ext cx="2859314" cy="1596571"/>
          </a:xfrm>
          <a:prstGeom prst="round2DiagRect">
            <a:avLst>
              <a:gd name="adj1" fmla="val 23031"/>
              <a:gd name="adj2" fmla="val 0"/>
            </a:avLst>
          </a:prstGeom>
          <a:solidFill>
            <a:schemeClr val="bg1"/>
          </a:solidFill>
          <a:ln w="28575">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4" name="직각 삼각형 33"/>
          <p:cNvSpPr/>
          <p:nvPr/>
        </p:nvSpPr>
        <p:spPr>
          <a:xfrm rot="5400000">
            <a:off x="8399372" y="2396394"/>
            <a:ext cx="468085" cy="468085"/>
          </a:xfrm>
          <a:prstGeom prst="rtTriangle">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5" name="직사각형 34"/>
          <p:cNvSpPr/>
          <p:nvPr/>
        </p:nvSpPr>
        <p:spPr>
          <a:xfrm>
            <a:off x="8558932" y="4304099"/>
            <a:ext cx="2521142" cy="1379993"/>
          </a:xfrm>
          <a:prstGeom prst="rect">
            <a:avLst/>
          </a:prstGeom>
        </p:spPr>
        <p:txBody>
          <a:bodyPr wrap="square">
            <a:spAutoFit/>
          </a:bodyPr>
          <a:lstStyle/>
          <a:p>
            <a:pPr algn="ctr">
              <a:lnSpc>
                <a:spcPct val="150000"/>
              </a:lnSpc>
            </a:pPr>
            <a:r>
              <a:rPr lang="ko-KR" altLang="en-US" sz="2000" b="1" dirty="0">
                <a:solidFill>
                  <a:prstClr val="black">
                    <a:lumMod val="75000"/>
                    <a:lumOff val="25000"/>
                  </a:prstClr>
                </a:solidFill>
                <a:latin typeface="하나 CM" panose="02020603020101020101" pitchFamily="18" charset="-127"/>
                <a:ea typeface="하나 CM" panose="02020603020101020101" pitchFamily="18" charset="-127"/>
              </a:rPr>
              <a:t>농협은행</a:t>
            </a:r>
            <a:endParaRPr lang="en-US" altLang="ko-KR" sz="2000" b="1" dirty="0">
              <a:solidFill>
                <a:prstClr val="black">
                  <a:lumMod val="75000"/>
                  <a:lumOff val="25000"/>
                </a:prstClr>
              </a:solidFill>
              <a:latin typeface="하나 CM" panose="02020603020101020101" pitchFamily="18" charset="-127"/>
              <a:ea typeface="하나 CM" panose="02020603020101020101" pitchFamily="18" charset="-127"/>
            </a:endParaRPr>
          </a:p>
          <a:p>
            <a:pPr algn="ctr">
              <a:lnSpc>
                <a:spcPct val="150000"/>
              </a:lnSpc>
            </a:pPr>
            <a:r>
              <a:rPr lang="ko-KR" altLang="en-US" sz="1600" u="sng" dirty="0" err="1">
                <a:solidFill>
                  <a:prstClr val="black">
                    <a:lumMod val="75000"/>
                    <a:lumOff val="25000"/>
                  </a:prstClr>
                </a:solidFill>
                <a:latin typeface="하나 CM" panose="02020603020101020101" pitchFamily="18" charset="-127"/>
                <a:ea typeface="하나 CM" panose="02020603020101020101" pitchFamily="18" charset="-127"/>
              </a:rPr>
              <a:t>스마트상담옴니채널</a:t>
            </a:r>
            <a:endParaRPr lang="en-US" altLang="ko-KR" sz="1600" u="sng" dirty="0">
              <a:solidFill>
                <a:prstClr val="black">
                  <a:lumMod val="75000"/>
                  <a:lumOff val="25000"/>
                </a:prstClr>
              </a:solidFill>
              <a:latin typeface="하나 CM" panose="02020603020101020101" pitchFamily="18" charset="-127"/>
              <a:ea typeface="하나 CM" panose="02020603020101020101" pitchFamily="18" charset="-127"/>
            </a:endParaRPr>
          </a:p>
          <a:p>
            <a:pPr algn="ctr">
              <a:lnSpc>
                <a:spcPct val="150000"/>
              </a:lnSpc>
            </a:pPr>
            <a:r>
              <a:rPr lang="ko-KR" altLang="en-US" sz="1050" dirty="0">
                <a:solidFill>
                  <a:prstClr val="black">
                    <a:lumMod val="75000"/>
                    <a:lumOff val="25000"/>
                  </a:prstClr>
                </a:solidFill>
                <a:latin typeface="하나 CM" panose="02020603020101020101" pitchFamily="18" charset="-127"/>
                <a:ea typeface="하나 CM" panose="02020603020101020101" pitchFamily="18" charset="-127"/>
              </a:rPr>
              <a:t>다양한 채널의 선택권을 고객에게 제공</a:t>
            </a:r>
            <a:r>
              <a:rPr lang="en-US" altLang="ko-KR" sz="1050" dirty="0">
                <a:solidFill>
                  <a:prstClr val="black">
                    <a:lumMod val="75000"/>
                    <a:lumOff val="25000"/>
                  </a:prstClr>
                </a:solidFill>
                <a:latin typeface="하나 CM" panose="02020603020101020101" pitchFamily="18" charset="-127"/>
                <a:ea typeface="하나 CM" panose="02020603020101020101" pitchFamily="18" charset="-127"/>
              </a:rPr>
              <a:t>+</a:t>
            </a:r>
            <a:r>
              <a:rPr lang="ko-KR" altLang="en-US" sz="1050" dirty="0">
                <a:solidFill>
                  <a:prstClr val="black">
                    <a:lumMod val="75000"/>
                    <a:lumOff val="25000"/>
                  </a:prstClr>
                </a:solidFill>
                <a:latin typeface="하나 CM" panose="02020603020101020101" pitchFamily="18" charset="-127"/>
                <a:ea typeface="하나 CM" panose="02020603020101020101" pitchFamily="18" charset="-127"/>
              </a:rPr>
              <a:t>채널의 유기적 연계 통해 일관 경험 제공</a:t>
            </a:r>
          </a:p>
        </p:txBody>
      </p:sp>
      <p:sp>
        <p:nvSpPr>
          <p:cNvPr id="36" name="직사각형 35"/>
          <p:cNvSpPr/>
          <p:nvPr/>
        </p:nvSpPr>
        <p:spPr>
          <a:xfrm>
            <a:off x="8399372" y="2396394"/>
            <a:ext cx="308098" cy="276999"/>
          </a:xfrm>
          <a:prstGeom prst="rect">
            <a:avLst/>
          </a:prstGeom>
        </p:spPr>
        <p:txBody>
          <a:bodyPr wrap="none">
            <a:spAutoFit/>
          </a:bodyPr>
          <a:lstStyle/>
          <a:p>
            <a:r>
              <a:rPr lang="en-US" altLang="ko-KR" sz="1200" b="1" dirty="0">
                <a:solidFill>
                  <a:prstClr val="white"/>
                </a:solidFill>
              </a:rPr>
              <a:t>N</a:t>
            </a:r>
            <a:endParaRPr lang="ko-KR" altLang="en-US" sz="1200" b="1" dirty="0">
              <a:solidFill>
                <a:prstClr val="black"/>
              </a:solidFill>
            </a:endParaRPr>
          </a:p>
        </p:txBody>
      </p:sp>
      <p:pic>
        <p:nvPicPr>
          <p:cNvPr id="3" name="그림 2" descr="그리기이(가) 표시된 사진&#10;&#10;자동 생성된 설명">
            <a:extLst>
              <a:ext uri="{FF2B5EF4-FFF2-40B4-BE49-F238E27FC236}">
                <a16:creationId xmlns:a16="http://schemas.microsoft.com/office/drawing/2014/main" id="{277F1DDA-C1BC-4812-BE69-3484F163E8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3590" y="2819761"/>
            <a:ext cx="1997814" cy="730784"/>
          </a:xfrm>
          <a:prstGeom prst="rect">
            <a:avLst/>
          </a:prstGeom>
        </p:spPr>
      </p:pic>
      <p:pic>
        <p:nvPicPr>
          <p:cNvPr id="7" name="그림 6">
            <a:extLst>
              <a:ext uri="{FF2B5EF4-FFF2-40B4-BE49-F238E27FC236}">
                <a16:creationId xmlns:a16="http://schemas.microsoft.com/office/drawing/2014/main" id="{57B90D06-849A-4762-B2F9-F17A70E9C2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59155" y="2919763"/>
            <a:ext cx="2420919" cy="627266"/>
          </a:xfrm>
          <a:prstGeom prst="rect">
            <a:avLst/>
          </a:prstGeom>
        </p:spPr>
      </p:pic>
      <p:sp>
        <p:nvSpPr>
          <p:cNvPr id="38" name="TextBox 37">
            <a:extLst>
              <a:ext uri="{FF2B5EF4-FFF2-40B4-BE49-F238E27FC236}">
                <a16:creationId xmlns:a16="http://schemas.microsoft.com/office/drawing/2014/main" id="{755B57BC-46EA-4906-8FB3-36ED4060658E}"/>
              </a:ext>
            </a:extLst>
          </p:cNvPr>
          <p:cNvSpPr txBox="1"/>
          <p:nvPr/>
        </p:nvSpPr>
        <p:spPr>
          <a:xfrm>
            <a:off x="618027" y="1409582"/>
            <a:ext cx="1632113" cy="500522"/>
          </a:xfrm>
          <a:prstGeom prst="rect">
            <a:avLst/>
          </a:prstGeom>
          <a:noFill/>
        </p:spPr>
        <p:txBody>
          <a:bodyPr wrap="square">
            <a:spAutoFit/>
          </a:bodyPr>
          <a:lstStyle/>
          <a:p>
            <a:pPr algn="ctr">
              <a:lnSpc>
                <a:spcPct val="150000"/>
              </a:lnSpc>
            </a:pPr>
            <a:r>
              <a:rPr lang="en-US" altLang="ko-KR" sz="2000" b="1" dirty="0">
                <a:solidFill>
                  <a:prstClr val="black">
                    <a:lumMod val="75000"/>
                    <a:lumOff val="25000"/>
                  </a:prstClr>
                </a:solidFill>
                <a:latin typeface="하나 CM" panose="02020603020101020101" pitchFamily="18" charset="-127"/>
                <a:ea typeface="하나 CM" panose="02020603020101020101" pitchFamily="18" charset="-127"/>
              </a:rPr>
              <a:t>- </a:t>
            </a:r>
            <a:r>
              <a:rPr lang="ko-KR" altLang="en-US" sz="2000" b="1" dirty="0">
                <a:solidFill>
                  <a:prstClr val="black">
                    <a:lumMod val="75000"/>
                    <a:lumOff val="25000"/>
                  </a:prstClr>
                </a:solidFill>
                <a:latin typeface="하나 CM" panose="02020603020101020101" pitchFamily="18" charset="-127"/>
                <a:ea typeface="하나 CM" panose="02020603020101020101" pitchFamily="18" charset="-127"/>
              </a:rPr>
              <a:t>경쟁사 분석</a:t>
            </a:r>
            <a:endParaRPr lang="en-US" altLang="ko-KR" sz="2000" b="1" dirty="0">
              <a:solidFill>
                <a:prstClr val="black">
                  <a:lumMod val="75000"/>
                  <a:lumOff val="25000"/>
                </a:prstClr>
              </a:solidFill>
              <a:latin typeface="하나 CM" panose="02020603020101020101" pitchFamily="18" charset="-127"/>
              <a:ea typeface="하나 CM" panose="02020603020101020101" pitchFamily="18" charset="-127"/>
            </a:endParaRPr>
          </a:p>
        </p:txBody>
      </p:sp>
      <p:sp>
        <p:nvSpPr>
          <p:cNvPr id="2" name="슬라이드 번호 개체 틀 1">
            <a:extLst>
              <a:ext uri="{FF2B5EF4-FFF2-40B4-BE49-F238E27FC236}">
                <a16:creationId xmlns:a16="http://schemas.microsoft.com/office/drawing/2014/main" id="{E97DAB44-AA07-4E5A-B8CE-73044A92FD40}"/>
              </a:ext>
            </a:extLst>
          </p:cNvPr>
          <p:cNvSpPr>
            <a:spLocks noGrp="1"/>
          </p:cNvSpPr>
          <p:nvPr>
            <p:ph type="sldNum" sz="quarter" idx="12"/>
          </p:nvPr>
        </p:nvSpPr>
        <p:spPr>
          <a:xfrm>
            <a:off x="9448800" y="6491143"/>
            <a:ext cx="2743200" cy="365125"/>
          </a:xfrm>
        </p:spPr>
        <p:txBody>
          <a:bodyPr/>
          <a:lstStyle/>
          <a:p>
            <a:fld id="{339B9C72-21D5-4AB9-87FA-CC4C72A0D342}" type="slidenum">
              <a:rPr lang="ko-KR" altLang="en-US" smtClean="0">
                <a:solidFill>
                  <a:prstClr val="black">
                    <a:tint val="75000"/>
                  </a:prstClr>
                </a:solidFill>
              </a:rPr>
              <a:pPr/>
              <a:t>5</a:t>
            </a:fld>
            <a:endParaRPr lang="ko-KR" altLang="en-US">
              <a:solidFill>
                <a:prstClr val="black">
                  <a:tint val="75000"/>
                </a:prstClr>
              </a:solidFill>
            </a:endParaRPr>
          </a:p>
        </p:txBody>
      </p:sp>
      <p:pic>
        <p:nvPicPr>
          <p:cNvPr id="1026" name="Picture 2" descr="손님 편의성 증대 위해”…KEB하나은행, 종이통장 미발행 본격화 - 글로벌 뉴스 미디어 채널 데일리포스트">
            <a:extLst>
              <a:ext uri="{FF2B5EF4-FFF2-40B4-BE49-F238E27FC236}">
                <a16:creationId xmlns:a16="http://schemas.microsoft.com/office/drawing/2014/main" id="{E0481B2C-8163-4E44-8968-F0FE3C2D0DC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0694" y="2771867"/>
            <a:ext cx="2170612" cy="788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399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FBF6"/>
        </a:solidFill>
        <a:effectLst/>
      </p:bgPr>
    </p:bg>
    <p:spTree>
      <p:nvGrpSpPr>
        <p:cNvPr id="1" name=""/>
        <p:cNvGrpSpPr/>
        <p:nvPr/>
      </p:nvGrpSpPr>
      <p:grpSpPr>
        <a:xfrm>
          <a:off x="0" y="0"/>
          <a:ext cx="0" cy="0"/>
          <a:chOff x="0" y="0"/>
          <a:chExt cx="0" cy="0"/>
        </a:xfrm>
      </p:grpSpPr>
      <p:sp>
        <p:nvSpPr>
          <p:cNvPr id="5" name="모서리가 둥근 직사각형 4"/>
          <p:cNvSpPr/>
          <p:nvPr/>
        </p:nvSpPr>
        <p:spPr>
          <a:xfrm>
            <a:off x="327580" y="349300"/>
            <a:ext cx="11544301" cy="6192000"/>
          </a:xfrm>
          <a:prstGeom prst="roundRect">
            <a:avLst>
              <a:gd name="adj" fmla="val 3862"/>
            </a:avLst>
          </a:prstGeom>
          <a:noFill/>
          <a:ln w="31750">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6" name="모서리가 둥근 직사각형 5"/>
          <p:cNvSpPr/>
          <p:nvPr/>
        </p:nvSpPr>
        <p:spPr>
          <a:xfrm>
            <a:off x="213730" y="241300"/>
            <a:ext cx="11772000" cy="6408000"/>
          </a:xfrm>
          <a:prstGeom prst="roundRect">
            <a:avLst>
              <a:gd name="adj" fmla="val 5051"/>
            </a:avLst>
          </a:prstGeom>
          <a:noFill/>
          <a:ln w="317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직사각형 7"/>
          <p:cNvSpPr/>
          <p:nvPr/>
        </p:nvSpPr>
        <p:spPr>
          <a:xfrm>
            <a:off x="4259602" y="469487"/>
            <a:ext cx="3672800" cy="707886"/>
          </a:xfrm>
          <a:prstGeom prst="rect">
            <a:avLst/>
          </a:prstGeom>
        </p:spPr>
        <p:txBody>
          <a:bodyPr wrap="none">
            <a:spAutoFit/>
          </a:bodyPr>
          <a:lstStyle/>
          <a:p>
            <a:pPr algn="ctr"/>
            <a:r>
              <a:rPr lang="en-US" altLang="ko-KR" sz="4000" dirty="0">
                <a:solidFill>
                  <a:prstClr val="black">
                    <a:lumMod val="75000"/>
                    <a:lumOff val="25000"/>
                  </a:prstClr>
                </a:solidFill>
                <a:latin typeface="하나 B" panose="02020603020101020101" pitchFamily="18" charset="-127"/>
                <a:ea typeface="하나 B" panose="02020603020101020101" pitchFamily="18" charset="-127"/>
              </a:rPr>
              <a:t>3. </a:t>
            </a:r>
            <a:r>
              <a:rPr lang="ko-KR" altLang="en-US" sz="4000" dirty="0">
                <a:solidFill>
                  <a:prstClr val="black">
                    <a:lumMod val="75000"/>
                    <a:lumOff val="25000"/>
                  </a:prstClr>
                </a:solidFill>
                <a:latin typeface="하나 B" panose="02020603020101020101" pitchFamily="18" charset="-127"/>
                <a:ea typeface="하나 B" panose="02020603020101020101" pitchFamily="18" charset="-127"/>
              </a:rPr>
              <a:t>사용자별 기능</a:t>
            </a:r>
            <a:endParaRPr lang="ko-KR" altLang="en-US" sz="2000" dirty="0">
              <a:solidFill>
                <a:prstClr val="black">
                  <a:lumMod val="75000"/>
                  <a:lumOff val="25000"/>
                </a:prstClr>
              </a:solidFill>
              <a:latin typeface="하나 B" panose="02020603020101020101" pitchFamily="18" charset="-127"/>
              <a:ea typeface="하나 B" panose="02020603020101020101" pitchFamily="18" charset="-127"/>
            </a:endParaRPr>
          </a:p>
        </p:txBody>
      </p:sp>
      <p:cxnSp>
        <p:nvCxnSpPr>
          <p:cNvPr id="92" name="직선 연결선 91"/>
          <p:cNvCxnSpPr/>
          <p:nvPr/>
        </p:nvCxnSpPr>
        <p:spPr>
          <a:xfrm>
            <a:off x="723159" y="1309779"/>
            <a:ext cx="10800000" cy="0"/>
          </a:xfrm>
          <a:prstGeom prst="line">
            <a:avLst/>
          </a:prstGeom>
          <a:ln w="2222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4" name="그룹 23">
            <a:extLst>
              <a:ext uri="{FF2B5EF4-FFF2-40B4-BE49-F238E27FC236}">
                <a16:creationId xmlns:a16="http://schemas.microsoft.com/office/drawing/2014/main" id="{4DA07B36-2255-4ACC-BADC-89685F4A922D}"/>
              </a:ext>
            </a:extLst>
          </p:cNvPr>
          <p:cNvGrpSpPr/>
          <p:nvPr/>
        </p:nvGrpSpPr>
        <p:grpSpPr>
          <a:xfrm>
            <a:off x="1183343" y="1569529"/>
            <a:ext cx="4422507" cy="4714730"/>
            <a:chOff x="1183343" y="1569529"/>
            <a:chExt cx="4422507" cy="4714730"/>
          </a:xfrm>
        </p:grpSpPr>
        <p:sp>
          <p:nvSpPr>
            <p:cNvPr id="2" name="모서리가 둥근 직사각형 23">
              <a:extLst>
                <a:ext uri="{FF2B5EF4-FFF2-40B4-BE49-F238E27FC236}">
                  <a16:creationId xmlns:a16="http://schemas.microsoft.com/office/drawing/2014/main" id="{A27F161C-F3C4-467E-BB3C-E9B9F4AFCFAF}"/>
                </a:ext>
              </a:extLst>
            </p:cNvPr>
            <p:cNvSpPr/>
            <p:nvPr/>
          </p:nvSpPr>
          <p:spPr>
            <a:xfrm>
              <a:off x="1250657" y="1569529"/>
              <a:ext cx="4355193" cy="4712022"/>
            </a:xfrm>
            <a:prstGeom prst="roundRect">
              <a:avLst/>
            </a:prstGeom>
            <a:solidFill>
              <a:schemeClr val="bg1"/>
            </a:solidFill>
            <a:ln w="28575">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 name="양쪽 모서리가 둥근 사각형 24">
              <a:extLst>
                <a:ext uri="{FF2B5EF4-FFF2-40B4-BE49-F238E27FC236}">
                  <a16:creationId xmlns:a16="http://schemas.microsoft.com/office/drawing/2014/main" id="{3C1DDF5A-B6ED-4564-A75A-273066D67848}"/>
                </a:ext>
              </a:extLst>
            </p:cNvPr>
            <p:cNvSpPr/>
            <p:nvPr/>
          </p:nvSpPr>
          <p:spPr>
            <a:xfrm rot="16200000" flipH="1">
              <a:off x="-845088" y="3597962"/>
              <a:ext cx="4714728" cy="657865"/>
            </a:xfrm>
            <a:prstGeom prst="round2SameRect">
              <a:avLst>
                <a:gd name="adj1" fmla="val 32796"/>
                <a:gd name="adj2" fmla="val 0"/>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 name="직사각형 3">
              <a:extLst>
                <a:ext uri="{FF2B5EF4-FFF2-40B4-BE49-F238E27FC236}">
                  <a16:creationId xmlns:a16="http://schemas.microsoft.com/office/drawing/2014/main" id="{31560172-17A5-4712-9C93-EA94B1BC06CF}"/>
                </a:ext>
              </a:extLst>
            </p:cNvPr>
            <p:cNvSpPr/>
            <p:nvPr/>
          </p:nvSpPr>
          <p:spPr>
            <a:xfrm>
              <a:off x="1908523" y="1762133"/>
              <a:ext cx="3493634" cy="4025204"/>
            </a:xfrm>
            <a:prstGeom prst="rect">
              <a:avLst/>
            </a:prstGeom>
          </p:spPr>
          <p:txBody>
            <a:bodyPr wrap="square">
              <a:spAutoFit/>
            </a:bodyPr>
            <a:lstStyle/>
            <a:p>
              <a:pPr>
                <a:lnSpc>
                  <a:spcPct val="150000"/>
                </a:lnSpc>
              </a:pPr>
              <a:r>
                <a:rPr lang="ko-KR" altLang="en-US" sz="1600" b="1" dirty="0">
                  <a:solidFill>
                    <a:srgbClr val="404040"/>
                  </a:solidFill>
                  <a:latin typeface="하나 L" panose="02020603020101020101" pitchFamily="18" charset="-127"/>
                  <a:ea typeface="하나 L" panose="02020603020101020101" pitchFamily="18" charset="-127"/>
                </a:rPr>
                <a:t>손님</a:t>
              </a:r>
              <a:endParaRPr lang="en-US" altLang="ko-KR" sz="1600" b="1" dirty="0">
                <a:solidFill>
                  <a:srgbClr val="404040"/>
                </a:solidFill>
                <a:latin typeface="하나 L" panose="02020603020101020101" pitchFamily="18" charset="-127"/>
                <a:ea typeface="하나 L" panose="02020603020101020101" pitchFamily="18" charset="-127"/>
              </a:endParaRPr>
            </a:p>
            <a:p>
              <a:pPr>
                <a:lnSpc>
                  <a:spcPct val="150000"/>
                </a:lnSpc>
              </a:pPr>
              <a:endParaRPr lang="en-US" altLang="ko-KR" sz="400" b="1" dirty="0">
                <a:solidFill>
                  <a:prstClr val="black">
                    <a:lumMod val="65000"/>
                    <a:lumOff val="35000"/>
                  </a:prstClr>
                </a:solidFill>
                <a:latin typeface="하나 L" panose="02020603020101020101" pitchFamily="18" charset="-127"/>
                <a:ea typeface="하나 L" panose="02020603020101020101" pitchFamily="18" charset="-127"/>
              </a:endParaRPr>
            </a:p>
            <a:p>
              <a:pPr>
                <a:lnSpc>
                  <a:spcPct val="150000"/>
                </a:lnSpc>
              </a:pPr>
              <a:endParaRPr lang="en-US" altLang="ko-KR" sz="400" b="1" dirty="0">
                <a:solidFill>
                  <a:prstClr val="black">
                    <a:lumMod val="65000"/>
                    <a:lumOff val="35000"/>
                  </a:prstClr>
                </a:solidFill>
                <a:latin typeface="하나 L" panose="02020603020101020101" pitchFamily="18" charset="-127"/>
                <a:ea typeface="하나 L" panose="02020603020101020101" pitchFamily="18" charset="-127"/>
              </a:endParaRPr>
            </a:p>
            <a:p>
              <a:pPr>
                <a:lnSpc>
                  <a:spcPct val="150000"/>
                </a:lnSpc>
              </a:pPr>
              <a:r>
                <a:rPr lang="en-US" altLang="ko-KR" sz="1400" dirty="0">
                  <a:solidFill>
                    <a:prstClr val="black">
                      <a:lumMod val="65000"/>
                      <a:lumOff val="35000"/>
                    </a:prstClr>
                  </a:solidFill>
                  <a:latin typeface="하나 L" panose="02020603020101020101" pitchFamily="18" charset="-127"/>
                  <a:ea typeface="하나 L" panose="02020603020101020101" pitchFamily="18" charset="-127"/>
                </a:rPr>
                <a:t>1</a:t>
              </a:r>
              <a:r>
                <a:rPr lang="en-US" altLang="ko-KR" sz="1400" dirty="0">
                  <a:solidFill>
                    <a:srgbClr val="404040"/>
                  </a:solidFill>
                  <a:latin typeface="하나 L" panose="02020603020101020101" pitchFamily="18" charset="-127"/>
                  <a:ea typeface="하나 L" panose="02020603020101020101" pitchFamily="18" charset="-127"/>
                </a:rPr>
                <a:t>.</a:t>
              </a:r>
              <a:r>
                <a:rPr lang="ko-KR" altLang="en-US" sz="1400" dirty="0">
                  <a:solidFill>
                    <a:srgbClr val="FF0000"/>
                  </a:solidFill>
                  <a:latin typeface="하나 L" panose="02020603020101020101" pitchFamily="18" charset="-127"/>
                  <a:ea typeface="하나 L" panose="02020603020101020101" pitchFamily="18" charset="-127"/>
                </a:rPr>
                <a:t> </a:t>
              </a:r>
              <a:r>
                <a:rPr lang="ko-KR" altLang="en-US" sz="1400" dirty="0">
                  <a:solidFill>
                    <a:srgbClr val="D70037"/>
                  </a:solidFill>
                  <a:latin typeface="하나 L" panose="02020603020101020101" pitchFamily="18" charset="-127"/>
                  <a:ea typeface="하나 L" panose="02020603020101020101" pitchFamily="18" charset="-127"/>
                </a:rPr>
                <a:t>기 상담 내역을 바탕으로 추가 상담 등록</a:t>
              </a:r>
              <a:r>
                <a:rPr lang="en-US" altLang="ko-KR" sz="1400" dirty="0">
                  <a:solidFill>
                    <a:srgbClr val="D70037"/>
                  </a:solidFill>
                  <a:latin typeface="하나 L" panose="02020603020101020101" pitchFamily="18" charset="-127"/>
                  <a:ea typeface="하나 L" panose="02020603020101020101" pitchFamily="18" charset="-127"/>
                </a:rPr>
                <a:t>/</a:t>
              </a:r>
              <a:r>
                <a:rPr lang="ko-KR" altLang="en-US" sz="1400" dirty="0">
                  <a:solidFill>
                    <a:srgbClr val="D70037"/>
                  </a:solidFill>
                  <a:latin typeface="하나 L" panose="02020603020101020101" pitchFamily="18" charset="-127"/>
                  <a:ea typeface="하나 L" panose="02020603020101020101" pitchFamily="18" charset="-127"/>
                </a:rPr>
                <a:t>삭제</a:t>
              </a:r>
              <a:r>
                <a:rPr lang="en-US" altLang="ko-KR" sz="1400" dirty="0">
                  <a:solidFill>
                    <a:srgbClr val="D70037"/>
                  </a:solidFill>
                  <a:latin typeface="하나 L" panose="02020603020101020101" pitchFamily="18" charset="-127"/>
                  <a:ea typeface="하나 L" panose="02020603020101020101" pitchFamily="18" charset="-127"/>
                </a:rPr>
                <a:t>.</a:t>
              </a:r>
            </a:p>
            <a:p>
              <a:pPr>
                <a:lnSpc>
                  <a:spcPct val="150000"/>
                </a:lnSpc>
              </a:pPr>
              <a:endParaRPr lang="en-US" altLang="ko-KR" sz="1000" dirty="0">
                <a:solidFill>
                  <a:prstClr val="black">
                    <a:lumMod val="65000"/>
                    <a:lumOff val="35000"/>
                  </a:prstClr>
                </a:solidFill>
                <a:latin typeface="하나 L" panose="02020603020101020101" pitchFamily="18" charset="-127"/>
                <a:ea typeface="하나 L" panose="02020603020101020101" pitchFamily="18" charset="-127"/>
              </a:endParaRPr>
            </a:p>
            <a:p>
              <a:pPr>
                <a:lnSpc>
                  <a:spcPct val="150000"/>
                </a:lnSpc>
              </a:pPr>
              <a:r>
                <a:rPr lang="en-US" altLang="ko-KR" sz="1400" dirty="0">
                  <a:solidFill>
                    <a:prstClr val="black">
                      <a:lumMod val="65000"/>
                      <a:lumOff val="35000"/>
                    </a:prstClr>
                  </a:solidFill>
                  <a:latin typeface="하나 L" panose="02020603020101020101" pitchFamily="18" charset="-127"/>
                  <a:ea typeface="하나 L" panose="02020603020101020101" pitchFamily="18" charset="-127"/>
                </a:rPr>
                <a:t>2. </a:t>
              </a:r>
              <a:r>
                <a:rPr lang="ko-KR" altLang="en-US" sz="1400" dirty="0">
                  <a:solidFill>
                    <a:prstClr val="black">
                      <a:lumMod val="65000"/>
                      <a:lumOff val="35000"/>
                    </a:prstClr>
                  </a:solidFill>
                  <a:latin typeface="하나 L" panose="02020603020101020101" pitchFamily="18" charset="-127"/>
                  <a:ea typeface="하나 L" panose="02020603020101020101" pitchFamily="18" charset="-127"/>
                </a:rPr>
                <a:t>영업점 검색</a:t>
              </a:r>
              <a:r>
                <a:rPr lang="en-US" altLang="ko-KR" sz="1400" dirty="0">
                  <a:solidFill>
                    <a:prstClr val="black">
                      <a:lumMod val="65000"/>
                      <a:lumOff val="35000"/>
                    </a:prstClr>
                  </a:solidFill>
                  <a:latin typeface="하나 L" panose="02020603020101020101" pitchFamily="18" charset="-127"/>
                  <a:ea typeface="하나 L" panose="02020603020101020101" pitchFamily="18" charset="-127"/>
                </a:rPr>
                <a:t>. </a:t>
              </a:r>
            </a:p>
            <a:p>
              <a:pPr>
                <a:lnSpc>
                  <a:spcPct val="150000"/>
                </a:lnSpc>
              </a:pPr>
              <a:endParaRPr lang="en-US" altLang="ko-KR" sz="1000" dirty="0">
                <a:solidFill>
                  <a:prstClr val="black">
                    <a:lumMod val="65000"/>
                    <a:lumOff val="35000"/>
                  </a:prstClr>
                </a:solidFill>
                <a:latin typeface="하나 L" panose="02020603020101020101" pitchFamily="18" charset="-127"/>
                <a:ea typeface="하나 L" panose="02020603020101020101" pitchFamily="18" charset="-127"/>
              </a:endParaRPr>
            </a:p>
            <a:p>
              <a:pPr>
                <a:lnSpc>
                  <a:spcPct val="150000"/>
                </a:lnSpc>
              </a:pPr>
              <a:r>
                <a:rPr lang="en-US" altLang="ko-KR" sz="1400" dirty="0">
                  <a:solidFill>
                    <a:prstClr val="black">
                      <a:lumMod val="65000"/>
                      <a:lumOff val="35000"/>
                    </a:prstClr>
                  </a:solidFill>
                  <a:latin typeface="하나 L" panose="02020603020101020101" pitchFamily="18" charset="-127"/>
                  <a:ea typeface="하나 L" panose="02020603020101020101" pitchFamily="18" charset="-127"/>
                </a:rPr>
                <a:t>3. </a:t>
              </a:r>
              <a:r>
                <a:rPr lang="ko-KR" altLang="en-US" sz="1400" dirty="0">
                  <a:solidFill>
                    <a:prstClr val="black">
                      <a:lumMod val="65000"/>
                      <a:lumOff val="35000"/>
                    </a:prstClr>
                  </a:solidFill>
                  <a:latin typeface="하나 L" panose="02020603020101020101" pitchFamily="18" charset="-127"/>
                  <a:ea typeface="하나 L" panose="02020603020101020101" pitchFamily="18" charset="-127"/>
                </a:rPr>
                <a:t>상담 데이터 바탕으로 분석된 차트 조회</a:t>
              </a:r>
              <a:r>
                <a:rPr lang="en-US" altLang="ko-KR" sz="1400" dirty="0">
                  <a:solidFill>
                    <a:prstClr val="black">
                      <a:lumMod val="65000"/>
                      <a:lumOff val="35000"/>
                    </a:prstClr>
                  </a:solidFill>
                  <a:latin typeface="하나 L" panose="02020603020101020101" pitchFamily="18" charset="-127"/>
                  <a:ea typeface="하나 L" panose="02020603020101020101" pitchFamily="18" charset="-127"/>
                </a:rPr>
                <a:t>. </a:t>
              </a:r>
            </a:p>
            <a:p>
              <a:pPr>
                <a:lnSpc>
                  <a:spcPct val="150000"/>
                </a:lnSpc>
              </a:pPr>
              <a:endParaRPr lang="en-US" altLang="ko-KR" sz="1000" dirty="0">
                <a:solidFill>
                  <a:prstClr val="black">
                    <a:lumMod val="65000"/>
                    <a:lumOff val="35000"/>
                  </a:prstClr>
                </a:solidFill>
                <a:latin typeface="하나 L" panose="02020603020101020101" pitchFamily="18" charset="-127"/>
                <a:ea typeface="하나 L" panose="02020603020101020101" pitchFamily="18" charset="-127"/>
              </a:endParaRPr>
            </a:p>
            <a:p>
              <a:pPr>
                <a:lnSpc>
                  <a:spcPct val="150000"/>
                </a:lnSpc>
              </a:pPr>
              <a:r>
                <a:rPr lang="en-US" altLang="ko-KR" sz="1400" dirty="0">
                  <a:solidFill>
                    <a:prstClr val="black">
                      <a:lumMod val="65000"/>
                      <a:lumOff val="35000"/>
                    </a:prstClr>
                  </a:solidFill>
                  <a:latin typeface="하나 L" panose="02020603020101020101" pitchFamily="18" charset="-127"/>
                  <a:ea typeface="하나 L" panose="02020603020101020101" pitchFamily="18" charset="-127"/>
                </a:rPr>
                <a:t>4. </a:t>
              </a:r>
              <a:r>
                <a:rPr lang="ko-KR" altLang="en-US" sz="1400" dirty="0">
                  <a:solidFill>
                    <a:srgbClr val="D70037"/>
                  </a:solidFill>
                  <a:latin typeface="하나 L" panose="02020603020101020101" pitchFamily="18" charset="-127"/>
                  <a:ea typeface="하나 L" panose="02020603020101020101" pitchFamily="18" charset="-127"/>
                </a:rPr>
                <a:t>추가 상담 등록 시 문자 알림</a:t>
              </a:r>
              <a:endParaRPr lang="en-US" altLang="ko-KR" sz="1400" dirty="0">
                <a:solidFill>
                  <a:srgbClr val="D70037"/>
                </a:solidFill>
                <a:latin typeface="하나 L" panose="02020603020101020101" pitchFamily="18" charset="-127"/>
                <a:ea typeface="하나 L" panose="02020603020101020101" pitchFamily="18" charset="-127"/>
              </a:endParaRPr>
            </a:p>
            <a:p>
              <a:pPr>
                <a:lnSpc>
                  <a:spcPct val="150000"/>
                </a:lnSpc>
              </a:pPr>
              <a:endParaRPr lang="en-US" altLang="ko-KR" sz="1000" dirty="0">
                <a:solidFill>
                  <a:prstClr val="black">
                    <a:lumMod val="65000"/>
                    <a:lumOff val="35000"/>
                  </a:prstClr>
                </a:solidFill>
                <a:latin typeface="하나 L" panose="02020603020101020101" pitchFamily="18" charset="-127"/>
                <a:ea typeface="하나 L" panose="02020603020101020101" pitchFamily="18" charset="-127"/>
              </a:endParaRPr>
            </a:p>
            <a:p>
              <a:pPr>
                <a:lnSpc>
                  <a:spcPct val="150000"/>
                </a:lnSpc>
              </a:pPr>
              <a:r>
                <a:rPr lang="en-US" altLang="ko-KR" sz="1400" dirty="0">
                  <a:solidFill>
                    <a:prstClr val="black">
                      <a:lumMod val="65000"/>
                      <a:lumOff val="35000"/>
                    </a:prstClr>
                  </a:solidFill>
                  <a:latin typeface="하나 L" panose="02020603020101020101" pitchFamily="18" charset="-127"/>
                  <a:ea typeface="하나 L" panose="02020603020101020101" pitchFamily="18" charset="-127"/>
                </a:rPr>
                <a:t>5. </a:t>
              </a:r>
              <a:r>
                <a:rPr lang="ko-KR" altLang="en-US" sz="1400" dirty="0">
                  <a:solidFill>
                    <a:srgbClr val="D70037"/>
                  </a:solidFill>
                  <a:latin typeface="하나 L" panose="02020603020101020101" pitchFamily="18" charset="-127"/>
                  <a:ea typeface="하나 L" panose="02020603020101020101" pitchFamily="18" charset="-127"/>
                </a:rPr>
                <a:t>통합 상담리스트 </a:t>
              </a:r>
              <a:r>
                <a:rPr lang="ko-KR" altLang="en-US" sz="1400" dirty="0">
                  <a:solidFill>
                    <a:prstClr val="black">
                      <a:lumMod val="65000"/>
                      <a:lumOff val="35000"/>
                    </a:prstClr>
                  </a:solidFill>
                  <a:latin typeface="하나 L" panose="02020603020101020101" pitchFamily="18" charset="-127"/>
                  <a:ea typeface="하나 L" panose="02020603020101020101" pitchFamily="18" charset="-127"/>
                </a:rPr>
                <a:t>조회</a:t>
              </a:r>
              <a:r>
                <a:rPr lang="en-US" altLang="ko-KR" sz="1400" dirty="0">
                  <a:solidFill>
                    <a:prstClr val="black">
                      <a:lumMod val="65000"/>
                      <a:lumOff val="35000"/>
                    </a:prstClr>
                  </a:solidFill>
                  <a:latin typeface="하나 L" panose="02020603020101020101" pitchFamily="18" charset="-127"/>
                  <a:ea typeface="하나 L" panose="02020603020101020101" pitchFamily="18" charset="-127"/>
                </a:rPr>
                <a:t>. </a:t>
              </a:r>
            </a:p>
            <a:p>
              <a:pPr>
                <a:lnSpc>
                  <a:spcPct val="150000"/>
                </a:lnSpc>
              </a:pPr>
              <a:endParaRPr lang="en-US" altLang="ko-KR" sz="1000" dirty="0">
                <a:solidFill>
                  <a:prstClr val="black">
                    <a:lumMod val="65000"/>
                    <a:lumOff val="35000"/>
                  </a:prstClr>
                </a:solidFill>
                <a:latin typeface="하나 L" panose="02020603020101020101" pitchFamily="18" charset="-127"/>
                <a:ea typeface="하나 L" panose="02020603020101020101" pitchFamily="18" charset="-127"/>
              </a:endParaRPr>
            </a:p>
            <a:p>
              <a:pPr>
                <a:lnSpc>
                  <a:spcPct val="150000"/>
                </a:lnSpc>
              </a:pPr>
              <a:r>
                <a:rPr lang="en-US" altLang="ko-KR" sz="1400" dirty="0">
                  <a:solidFill>
                    <a:prstClr val="black">
                      <a:lumMod val="65000"/>
                      <a:lumOff val="35000"/>
                    </a:prstClr>
                  </a:solidFill>
                  <a:latin typeface="하나 L" panose="02020603020101020101" pitchFamily="18" charset="-127"/>
                  <a:ea typeface="하나 L" panose="02020603020101020101" pitchFamily="18" charset="-127"/>
                </a:rPr>
                <a:t>6. </a:t>
              </a:r>
              <a:r>
                <a:rPr lang="ko-KR" altLang="en-US" sz="1401" dirty="0">
                  <a:solidFill>
                    <a:prstClr val="black">
                      <a:lumMod val="65000"/>
                      <a:lumOff val="35000"/>
                    </a:prstClr>
                  </a:solidFill>
                  <a:latin typeface="하나 L" panose="02020603020101020101" pitchFamily="18" charset="-127"/>
                  <a:ea typeface="하나 L" panose="02020603020101020101" pitchFamily="18" charset="-127"/>
                </a:rPr>
                <a:t>인터넷 문의 등록</a:t>
              </a:r>
              <a:r>
                <a:rPr lang="en-US" altLang="ko-KR" sz="1401" dirty="0">
                  <a:solidFill>
                    <a:prstClr val="black">
                      <a:lumMod val="65000"/>
                      <a:lumOff val="35000"/>
                    </a:prstClr>
                  </a:solidFill>
                  <a:latin typeface="하나 L" panose="02020603020101020101" pitchFamily="18" charset="-127"/>
                  <a:ea typeface="하나 L" panose="02020603020101020101" pitchFamily="18" charset="-127"/>
                </a:rPr>
                <a:t>/</a:t>
              </a:r>
              <a:r>
                <a:rPr lang="ko-KR" altLang="en-US" sz="1401" dirty="0">
                  <a:solidFill>
                    <a:prstClr val="black">
                      <a:lumMod val="65000"/>
                      <a:lumOff val="35000"/>
                    </a:prstClr>
                  </a:solidFill>
                  <a:latin typeface="하나 L" panose="02020603020101020101" pitchFamily="18" charset="-127"/>
                  <a:ea typeface="하나 L" panose="02020603020101020101" pitchFamily="18" charset="-127"/>
                </a:rPr>
                <a:t> 답글 상담</a:t>
              </a:r>
              <a:r>
                <a:rPr lang="en-US" altLang="ko-KR" sz="1401" dirty="0">
                  <a:solidFill>
                    <a:prstClr val="black">
                      <a:lumMod val="65000"/>
                      <a:lumOff val="35000"/>
                    </a:prstClr>
                  </a:solidFill>
                  <a:latin typeface="하나 L" panose="02020603020101020101" pitchFamily="18" charset="-127"/>
                  <a:ea typeface="하나 L" panose="02020603020101020101" pitchFamily="18" charset="-127"/>
                </a:rPr>
                <a:t>.</a:t>
              </a:r>
              <a:endParaRPr lang="ko-KR" altLang="en-US" sz="1400" dirty="0">
                <a:solidFill>
                  <a:prstClr val="black">
                    <a:lumMod val="65000"/>
                    <a:lumOff val="35000"/>
                  </a:prstClr>
                </a:solidFill>
                <a:latin typeface="하나 L" panose="02020603020101020101" pitchFamily="18" charset="-127"/>
                <a:ea typeface="하나 L" panose="02020603020101020101" pitchFamily="18" charset="-127"/>
              </a:endParaRPr>
            </a:p>
          </p:txBody>
        </p:sp>
        <p:sp>
          <p:nvSpPr>
            <p:cNvPr id="7" name="직사각형 6">
              <a:extLst>
                <a:ext uri="{FF2B5EF4-FFF2-40B4-BE49-F238E27FC236}">
                  <a16:creationId xmlns:a16="http://schemas.microsoft.com/office/drawing/2014/main" id="{5F4F0DD4-8AC4-4CAA-8A8E-DD346F0922BF}"/>
                </a:ext>
              </a:extLst>
            </p:cNvPr>
            <p:cNvSpPr/>
            <p:nvPr/>
          </p:nvSpPr>
          <p:spPr>
            <a:xfrm>
              <a:off x="1330263" y="1984136"/>
              <a:ext cx="421910" cy="338554"/>
            </a:xfrm>
            <a:prstGeom prst="rect">
              <a:avLst/>
            </a:prstGeom>
          </p:spPr>
          <p:txBody>
            <a:bodyPr wrap="none">
              <a:spAutoFit/>
            </a:bodyPr>
            <a:lstStyle/>
            <a:p>
              <a:r>
                <a:rPr lang="en-US" altLang="ko-KR" sz="1600" b="1" dirty="0">
                  <a:solidFill>
                    <a:prstClr val="white"/>
                  </a:solidFill>
                </a:rPr>
                <a:t>01</a:t>
              </a:r>
              <a:endParaRPr lang="ko-KR" altLang="en-US" dirty="0">
                <a:solidFill>
                  <a:prstClr val="white"/>
                </a:solidFill>
              </a:endParaRPr>
            </a:p>
          </p:txBody>
        </p:sp>
      </p:grpSp>
      <p:sp>
        <p:nvSpPr>
          <p:cNvPr id="16" name="직사각형 15">
            <a:extLst>
              <a:ext uri="{FF2B5EF4-FFF2-40B4-BE49-F238E27FC236}">
                <a16:creationId xmlns:a16="http://schemas.microsoft.com/office/drawing/2014/main" id="{495B31C8-A714-46B3-865C-8A902339C10B}"/>
              </a:ext>
            </a:extLst>
          </p:cNvPr>
          <p:cNvSpPr/>
          <p:nvPr/>
        </p:nvSpPr>
        <p:spPr>
          <a:xfrm>
            <a:off x="6608532" y="2884929"/>
            <a:ext cx="421910" cy="338554"/>
          </a:xfrm>
          <a:prstGeom prst="rect">
            <a:avLst/>
          </a:prstGeom>
        </p:spPr>
        <p:txBody>
          <a:bodyPr wrap="none">
            <a:spAutoFit/>
          </a:bodyPr>
          <a:lstStyle/>
          <a:p>
            <a:r>
              <a:rPr lang="en-US" altLang="ko-KR" sz="1600" b="1" dirty="0">
                <a:solidFill>
                  <a:prstClr val="white"/>
                </a:solidFill>
              </a:rPr>
              <a:t>01</a:t>
            </a:r>
            <a:endParaRPr lang="ko-KR" altLang="en-US" dirty="0">
              <a:solidFill>
                <a:prstClr val="white"/>
              </a:solidFill>
            </a:endParaRPr>
          </a:p>
        </p:txBody>
      </p:sp>
      <p:sp>
        <p:nvSpPr>
          <p:cNvPr id="22" name="직사각형 21">
            <a:extLst>
              <a:ext uri="{FF2B5EF4-FFF2-40B4-BE49-F238E27FC236}">
                <a16:creationId xmlns:a16="http://schemas.microsoft.com/office/drawing/2014/main" id="{B6566BCE-41E2-4A69-B2ED-7C6B416D431F}"/>
              </a:ext>
            </a:extLst>
          </p:cNvPr>
          <p:cNvSpPr/>
          <p:nvPr/>
        </p:nvSpPr>
        <p:spPr>
          <a:xfrm>
            <a:off x="6608532" y="4358075"/>
            <a:ext cx="303288" cy="338554"/>
          </a:xfrm>
          <a:prstGeom prst="rect">
            <a:avLst/>
          </a:prstGeom>
        </p:spPr>
        <p:txBody>
          <a:bodyPr wrap="none">
            <a:spAutoFit/>
          </a:bodyPr>
          <a:lstStyle/>
          <a:p>
            <a:r>
              <a:rPr lang="en-US" altLang="ko-KR" sz="1600" b="1" dirty="0">
                <a:solidFill>
                  <a:prstClr val="white"/>
                </a:solidFill>
              </a:rPr>
              <a:t>0</a:t>
            </a:r>
            <a:endParaRPr lang="ko-KR" altLang="en-US" dirty="0">
              <a:solidFill>
                <a:prstClr val="white"/>
              </a:solidFill>
            </a:endParaRPr>
          </a:p>
        </p:txBody>
      </p:sp>
      <p:grpSp>
        <p:nvGrpSpPr>
          <p:cNvPr id="31" name="그룹 30">
            <a:extLst>
              <a:ext uri="{FF2B5EF4-FFF2-40B4-BE49-F238E27FC236}">
                <a16:creationId xmlns:a16="http://schemas.microsoft.com/office/drawing/2014/main" id="{A45478D0-6D9F-4A64-B2AA-39FD61C0F1EF}"/>
              </a:ext>
            </a:extLst>
          </p:cNvPr>
          <p:cNvGrpSpPr/>
          <p:nvPr/>
        </p:nvGrpSpPr>
        <p:grpSpPr>
          <a:xfrm>
            <a:off x="6527612" y="1559917"/>
            <a:ext cx="4586988" cy="4714730"/>
            <a:chOff x="1183343" y="1569529"/>
            <a:chExt cx="4527066" cy="4714730"/>
          </a:xfrm>
        </p:grpSpPr>
        <p:sp>
          <p:nvSpPr>
            <p:cNvPr id="32" name="모서리가 둥근 직사각형 23">
              <a:extLst>
                <a:ext uri="{FF2B5EF4-FFF2-40B4-BE49-F238E27FC236}">
                  <a16:creationId xmlns:a16="http://schemas.microsoft.com/office/drawing/2014/main" id="{44F42CC0-6833-4D68-90D7-8F21E5340451}"/>
                </a:ext>
              </a:extLst>
            </p:cNvPr>
            <p:cNvSpPr/>
            <p:nvPr/>
          </p:nvSpPr>
          <p:spPr>
            <a:xfrm>
              <a:off x="1250657" y="1569529"/>
              <a:ext cx="4355193" cy="4712022"/>
            </a:xfrm>
            <a:prstGeom prst="roundRect">
              <a:avLst/>
            </a:prstGeom>
            <a:solidFill>
              <a:schemeClr val="bg1"/>
            </a:solidFill>
            <a:ln w="28575">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3" name="양쪽 모서리가 둥근 사각형 24">
              <a:extLst>
                <a:ext uri="{FF2B5EF4-FFF2-40B4-BE49-F238E27FC236}">
                  <a16:creationId xmlns:a16="http://schemas.microsoft.com/office/drawing/2014/main" id="{9AC13BB0-AF44-4D46-930D-76D3EC254D95}"/>
                </a:ext>
              </a:extLst>
            </p:cNvPr>
            <p:cNvSpPr/>
            <p:nvPr/>
          </p:nvSpPr>
          <p:spPr>
            <a:xfrm rot="16200000" flipH="1">
              <a:off x="-845088" y="3597962"/>
              <a:ext cx="4714728" cy="657865"/>
            </a:xfrm>
            <a:prstGeom prst="round2SameRect">
              <a:avLst>
                <a:gd name="adj1" fmla="val 32796"/>
                <a:gd name="adj2" fmla="val 0"/>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4" name="직사각형 33">
              <a:extLst>
                <a:ext uri="{FF2B5EF4-FFF2-40B4-BE49-F238E27FC236}">
                  <a16:creationId xmlns:a16="http://schemas.microsoft.com/office/drawing/2014/main" id="{80914576-6E49-449F-AAA5-E6128108A7A5}"/>
                </a:ext>
              </a:extLst>
            </p:cNvPr>
            <p:cNvSpPr/>
            <p:nvPr/>
          </p:nvSpPr>
          <p:spPr>
            <a:xfrm>
              <a:off x="1934521" y="1771745"/>
              <a:ext cx="3775888" cy="4302203"/>
            </a:xfrm>
            <a:prstGeom prst="rect">
              <a:avLst/>
            </a:prstGeom>
          </p:spPr>
          <p:txBody>
            <a:bodyPr wrap="square">
              <a:spAutoFit/>
            </a:bodyPr>
            <a:lstStyle/>
            <a:p>
              <a:pPr>
                <a:lnSpc>
                  <a:spcPct val="150000"/>
                </a:lnSpc>
              </a:pPr>
              <a:r>
                <a:rPr lang="ko-KR" altLang="en-US" sz="1600" b="1" dirty="0">
                  <a:solidFill>
                    <a:srgbClr val="404040"/>
                  </a:solidFill>
                  <a:latin typeface="하나 L" panose="02020603020101020101" pitchFamily="18" charset="-127"/>
                  <a:ea typeface="하나 L" panose="02020603020101020101" pitchFamily="18" charset="-127"/>
                </a:rPr>
                <a:t>행원</a:t>
              </a:r>
              <a:r>
                <a:rPr lang="en-US" altLang="ko-KR" sz="1600" b="1" dirty="0">
                  <a:solidFill>
                    <a:srgbClr val="404040"/>
                  </a:solidFill>
                  <a:latin typeface="하나 L" panose="02020603020101020101" pitchFamily="18" charset="-127"/>
                  <a:ea typeface="하나 L" panose="02020603020101020101" pitchFamily="18" charset="-127"/>
                </a:rPr>
                <a:t>/</a:t>
              </a:r>
              <a:r>
                <a:rPr lang="ko-KR" altLang="en-US" sz="1600" b="1" dirty="0">
                  <a:solidFill>
                    <a:srgbClr val="404040"/>
                  </a:solidFill>
                  <a:latin typeface="하나 L" panose="02020603020101020101" pitchFamily="18" charset="-127"/>
                  <a:ea typeface="하나 L" panose="02020603020101020101" pitchFamily="18" charset="-127"/>
                </a:rPr>
                <a:t>상담사</a:t>
              </a:r>
              <a:endParaRPr lang="en-US" altLang="ko-KR" sz="1600" b="1" dirty="0">
                <a:solidFill>
                  <a:srgbClr val="404040"/>
                </a:solidFill>
                <a:latin typeface="하나 L" panose="02020603020101020101" pitchFamily="18" charset="-127"/>
                <a:ea typeface="하나 L" panose="02020603020101020101" pitchFamily="18" charset="-127"/>
              </a:endParaRPr>
            </a:p>
            <a:p>
              <a:pPr>
                <a:lnSpc>
                  <a:spcPct val="150000"/>
                </a:lnSpc>
              </a:pPr>
              <a:endParaRPr lang="en-US" altLang="ko-KR" sz="500" b="1" dirty="0">
                <a:solidFill>
                  <a:srgbClr val="404040"/>
                </a:solidFill>
                <a:latin typeface="하나 L" panose="02020603020101020101" pitchFamily="18" charset="-127"/>
                <a:ea typeface="하나 L" panose="02020603020101020101" pitchFamily="18" charset="-127"/>
              </a:endParaRPr>
            </a:p>
            <a:p>
              <a:pPr>
                <a:lnSpc>
                  <a:spcPct val="150000"/>
                </a:lnSpc>
              </a:pPr>
              <a:endParaRPr lang="en-US" altLang="ko-KR" sz="500" b="1" dirty="0">
                <a:solidFill>
                  <a:srgbClr val="404040"/>
                </a:solidFill>
                <a:latin typeface="하나 L" panose="02020603020101020101" pitchFamily="18" charset="-127"/>
                <a:ea typeface="하나 L" panose="02020603020101020101" pitchFamily="18" charset="-127"/>
              </a:endParaRPr>
            </a:p>
            <a:p>
              <a:pPr marL="228600" indent="-228600">
                <a:lnSpc>
                  <a:spcPct val="150000"/>
                </a:lnSpc>
                <a:buAutoNum type="arabicPeriod"/>
              </a:pPr>
              <a:r>
                <a:rPr lang="ko-KR" altLang="en-US" sz="1400" dirty="0">
                  <a:solidFill>
                    <a:srgbClr val="404040"/>
                  </a:solidFill>
                  <a:latin typeface="하나 L" panose="02020603020101020101" pitchFamily="18" charset="-127"/>
                  <a:ea typeface="하나 L" panose="02020603020101020101" pitchFamily="18" charset="-127"/>
                </a:rPr>
                <a:t> </a:t>
              </a:r>
              <a:r>
                <a:rPr lang="ko-KR" altLang="en-US" sz="1400" dirty="0">
                  <a:solidFill>
                    <a:srgbClr val="D70037"/>
                  </a:solidFill>
                  <a:latin typeface="하나 L" panose="02020603020101020101" pitchFamily="18" charset="-127"/>
                  <a:ea typeface="하나 L" panose="02020603020101020101" pitchFamily="18" charset="-127"/>
                </a:rPr>
                <a:t>당일 예약된 상담 확인</a:t>
              </a:r>
              <a:r>
                <a:rPr lang="en-US" altLang="ko-KR" sz="1400" dirty="0">
                  <a:solidFill>
                    <a:srgbClr val="D70037"/>
                  </a:solidFill>
                  <a:latin typeface="하나 L" panose="02020603020101020101" pitchFamily="18" charset="-127"/>
                  <a:ea typeface="하나 L" panose="02020603020101020101" pitchFamily="18" charset="-127"/>
                </a:rPr>
                <a:t>.</a:t>
              </a:r>
            </a:p>
            <a:p>
              <a:pPr>
                <a:lnSpc>
                  <a:spcPct val="150000"/>
                </a:lnSpc>
              </a:pPr>
              <a:endParaRPr lang="en-US" altLang="ko-KR" sz="1000" dirty="0">
                <a:solidFill>
                  <a:prstClr val="black">
                    <a:lumMod val="65000"/>
                    <a:lumOff val="35000"/>
                  </a:prstClr>
                </a:solidFill>
                <a:latin typeface="하나 L" panose="02020603020101020101" pitchFamily="18" charset="-127"/>
                <a:ea typeface="하나 L" panose="02020603020101020101" pitchFamily="18" charset="-127"/>
              </a:endParaRPr>
            </a:p>
            <a:p>
              <a:pPr>
                <a:lnSpc>
                  <a:spcPct val="150000"/>
                </a:lnSpc>
              </a:pPr>
              <a:r>
                <a:rPr lang="en-US" altLang="ko-KR" sz="1400" dirty="0">
                  <a:solidFill>
                    <a:prstClr val="black">
                      <a:lumMod val="65000"/>
                      <a:lumOff val="35000"/>
                    </a:prstClr>
                  </a:solidFill>
                  <a:latin typeface="하나 L" panose="02020603020101020101" pitchFamily="18" charset="-127"/>
                  <a:ea typeface="하나 L" panose="02020603020101020101" pitchFamily="18" charset="-127"/>
                </a:rPr>
                <a:t>2.  </a:t>
              </a:r>
              <a:r>
                <a:rPr lang="ko-KR" altLang="en-US" sz="1400" dirty="0">
                  <a:solidFill>
                    <a:prstClr val="black">
                      <a:lumMod val="65000"/>
                      <a:lumOff val="35000"/>
                    </a:prstClr>
                  </a:solidFill>
                  <a:latin typeface="하나 L" panose="02020603020101020101" pitchFamily="18" charset="-127"/>
                  <a:ea typeface="하나 L" panose="02020603020101020101" pitchFamily="18" charset="-127"/>
                </a:rPr>
                <a:t>인터넷 문의 접수</a:t>
              </a:r>
              <a:r>
                <a:rPr lang="en-US" altLang="ko-KR" sz="1400" dirty="0">
                  <a:solidFill>
                    <a:prstClr val="black">
                      <a:lumMod val="65000"/>
                      <a:lumOff val="35000"/>
                    </a:prstClr>
                  </a:solidFill>
                  <a:latin typeface="하나 L" panose="02020603020101020101" pitchFamily="18" charset="-127"/>
                  <a:ea typeface="하나 L" panose="02020603020101020101" pitchFamily="18" charset="-127"/>
                </a:rPr>
                <a:t>/</a:t>
              </a:r>
              <a:r>
                <a:rPr lang="ko-KR" altLang="en-US" sz="1400" dirty="0">
                  <a:solidFill>
                    <a:prstClr val="black">
                      <a:lumMod val="65000"/>
                      <a:lumOff val="35000"/>
                    </a:prstClr>
                  </a:solidFill>
                  <a:latin typeface="하나 L" panose="02020603020101020101" pitchFamily="18" charset="-127"/>
                  <a:ea typeface="하나 L" panose="02020603020101020101" pitchFamily="18" charset="-127"/>
                </a:rPr>
                <a:t>답글 등록</a:t>
              </a:r>
              <a:r>
                <a:rPr lang="en-US" altLang="ko-KR" sz="1400" dirty="0">
                  <a:solidFill>
                    <a:prstClr val="black">
                      <a:lumMod val="65000"/>
                      <a:lumOff val="35000"/>
                    </a:prstClr>
                  </a:solidFill>
                  <a:latin typeface="하나 L" panose="02020603020101020101" pitchFamily="18" charset="-127"/>
                  <a:ea typeface="하나 L" panose="02020603020101020101" pitchFamily="18" charset="-127"/>
                </a:rPr>
                <a:t>.</a:t>
              </a:r>
            </a:p>
            <a:p>
              <a:pPr marL="228600" indent="-228600">
                <a:lnSpc>
                  <a:spcPct val="150000"/>
                </a:lnSpc>
                <a:buAutoNum type="arabicPeriod"/>
              </a:pPr>
              <a:endParaRPr lang="en-US" altLang="ko-KR" sz="1000" dirty="0">
                <a:solidFill>
                  <a:prstClr val="black">
                    <a:lumMod val="65000"/>
                    <a:lumOff val="35000"/>
                  </a:prstClr>
                </a:solidFill>
                <a:latin typeface="하나 L" panose="02020603020101020101" pitchFamily="18" charset="-127"/>
                <a:ea typeface="하나 L" panose="02020603020101020101" pitchFamily="18" charset="-127"/>
              </a:endParaRPr>
            </a:p>
            <a:p>
              <a:pPr>
                <a:lnSpc>
                  <a:spcPct val="150000"/>
                </a:lnSpc>
              </a:pPr>
              <a:r>
                <a:rPr lang="en-US" altLang="ko-KR" sz="1400" dirty="0">
                  <a:solidFill>
                    <a:prstClr val="black">
                      <a:lumMod val="65000"/>
                      <a:lumOff val="35000"/>
                    </a:prstClr>
                  </a:solidFill>
                  <a:latin typeface="하나 L" panose="02020603020101020101" pitchFamily="18" charset="-127"/>
                  <a:ea typeface="하나 L" panose="02020603020101020101" pitchFamily="18" charset="-127"/>
                </a:rPr>
                <a:t>3</a:t>
              </a:r>
              <a:r>
                <a:rPr lang="en-US" altLang="ko-KR" sz="1400" dirty="0">
                  <a:solidFill>
                    <a:srgbClr val="404040"/>
                  </a:solidFill>
                  <a:latin typeface="하나 L" panose="02020603020101020101" pitchFamily="18" charset="-127"/>
                  <a:ea typeface="하나 L" panose="02020603020101020101" pitchFamily="18" charset="-127"/>
                </a:rPr>
                <a:t>. </a:t>
              </a:r>
              <a:r>
                <a:rPr lang="en-US" altLang="ko-KR" sz="1400" dirty="0">
                  <a:solidFill>
                    <a:srgbClr val="FF0000"/>
                  </a:solidFill>
                  <a:latin typeface="하나 L" panose="02020603020101020101" pitchFamily="18" charset="-127"/>
                  <a:ea typeface="하나 L" panose="02020603020101020101" pitchFamily="18" charset="-127"/>
                </a:rPr>
                <a:t> </a:t>
              </a:r>
              <a:r>
                <a:rPr lang="ko-KR" altLang="en-US" sz="1400" dirty="0">
                  <a:solidFill>
                    <a:srgbClr val="D70037"/>
                  </a:solidFill>
                  <a:latin typeface="하나 L" panose="02020603020101020101" pitchFamily="18" charset="-127"/>
                  <a:ea typeface="하나 L" panose="02020603020101020101" pitchFamily="18" charset="-127"/>
                </a:rPr>
                <a:t>전체 고객 상담리스트 조회</a:t>
              </a:r>
              <a:r>
                <a:rPr lang="en-US" altLang="ko-KR" sz="1400" dirty="0">
                  <a:solidFill>
                    <a:srgbClr val="D70037"/>
                  </a:solidFill>
                  <a:latin typeface="하나 L" panose="02020603020101020101" pitchFamily="18" charset="-127"/>
                  <a:ea typeface="하나 L" panose="02020603020101020101" pitchFamily="18" charset="-127"/>
                </a:rPr>
                <a:t>/</a:t>
              </a:r>
              <a:r>
                <a:rPr lang="ko-KR" altLang="en-US" sz="1400" dirty="0">
                  <a:solidFill>
                    <a:srgbClr val="D70037"/>
                  </a:solidFill>
                  <a:latin typeface="하나 L" panose="02020603020101020101" pitchFamily="18" charset="-127"/>
                  <a:ea typeface="하나 L" panose="02020603020101020101" pitchFamily="18" charset="-127"/>
                </a:rPr>
                <a:t>검색</a:t>
              </a:r>
              <a:r>
                <a:rPr lang="en-US" altLang="ko-KR" sz="1400" dirty="0">
                  <a:solidFill>
                    <a:srgbClr val="D70037"/>
                  </a:solidFill>
                  <a:latin typeface="하나 L" panose="02020603020101020101" pitchFamily="18" charset="-127"/>
                  <a:ea typeface="하나 L" panose="02020603020101020101" pitchFamily="18" charset="-127"/>
                </a:rPr>
                <a:t>. </a:t>
              </a:r>
            </a:p>
            <a:p>
              <a:pPr marL="228600" indent="-228600">
                <a:lnSpc>
                  <a:spcPct val="150000"/>
                </a:lnSpc>
                <a:buAutoNum type="arabicPeriod"/>
              </a:pPr>
              <a:endParaRPr lang="en-US" altLang="ko-KR" sz="1000" dirty="0">
                <a:solidFill>
                  <a:prstClr val="black">
                    <a:lumMod val="65000"/>
                    <a:lumOff val="35000"/>
                  </a:prstClr>
                </a:solidFill>
                <a:latin typeface="하나 L" panose="02020603020101020101" pitchFamily="18" charset="-127"/>
                <a:ea typeface="하나 L" panose="02020603020101020101" pitchFamily="18" charset="-127"/>
              </a:endParaRPr>
            </a:p>
            <a:p>
              <a:pPr>
                <a:lnSpc>
                  <a:spcPct val="150000"/>
                </a:lnSpc>
              </a:pPr>
              <a:r>
                <a:rPr lang="en-US" altLang="ko-KR" sz="1400" dirty="0">
                  <a:solidFill>
                    <a:prstClr val="black">
                      <a:lumMod val="65000"/>
                      <a:lumOff val="35000"/>
                    </a:prstClr>
                  </a:solidFill>
                  <a:latin typeface="하나 L" panose="02020603020101020101" pitchFamily="18" charset="-127"/>
                  <a:ea typeface="하나 L" panose="02020603020101020101" pitchFamily="18" charset="-127"/>
                </a:rPr>
                <a:t>4.  </a:t>
              </a:r>
              <a:r>
                <a:rPr lang="ko-KR" altLang="en-US" sz="1400" dirty="0">
                  <a:solidFill>
                    <a:prstClr val="black">
                      <a:lumMod val="65000"/>
                      <a:lumOff val="35000"/>
                    </a:prstClr>
                  </a:solidFill>
                  <a:latin typeface="하나 L" panose="02020603020101020101" pitchFamily="18" charset="-127"/>
                  <a:ea typeface="하나 L" panose="02020603020101020101" pitchFamily="18" charset="-127"/>
                </a:rPr>
                <a:t>상담 불가 일정 등록</a:t>
              </a:r>
              <a:r>
                <a:rPr lang="en-US" altLang="ko-KR" sz="1400" dirty="0">
                  <a:solidFill>
                    <a:prstClr val="black">
                      <a:lumMod val="65000"/>
                      <a:lumOff val="35000"/>
                    </a:prstClr>
                  </a:solidFill>
                  <a:latin typeface="하나 L" panose="02020603020101020101" pitchFamily="18" charset="-127"/>
                  <a:ea typeface="하나 L" panose="02020603020101020101" pitchFamily="18" charset="-127"/>
                </a:rPr>
                <a:t>, </a:t>
              </a:r>
              <a:r>
                <a:rPr lang="ko-KR" altLang="en-US" sz="1400" dirty="0">
                  <a:solidFill>
                    <a:prstClr val="black">
                      <a:lumMod val="65000"/>
                      <a:lumOff val="35000"/>
                    </a:prstClr>
                  </a:solidFill>
                  <a:latin typeface="하나 L" panose="02020603020101020101" pitchFamily="18" charset="-127"/>
                  <a:ea typeface="하나 L" panose="02020603020101020101" pitchFamily="18" charset="-127"/>
                </a:rPr>
                <a:t>삭제</a:t>
              </a:r>
              <a:r>
                <a:rPr lang="en-US" altLang="ko-KR" sz="1400" dirty="0">
                  <a:solidFill>
                    <a:prstClr val="black">
                      <a:lumMod val="65000"/>
                      <a:lumOff val="35000"/>
                    </a:prstClr>
                  </a:solidFill>
                  <a:latin typeface="하나 L" panose="02020603020101020101" pitchFamily="18" charset="-127"/>
                  <a:ea typeface="하나 L" panose="02020603020101020101" pitchFamily="18" charset="-127"/>
                </a:rPr>
                <a:t>. </a:t>
              </a:r>
            </a:p>
            <a:p>
              <a:pPr>
                <a:lnSpc>
                  <a:spcPct val="150000"/>
                </a:lnSpc>
              </a:pPr>
              <a:endParaRPr lang="en-US" altLang="ko-KR" sz="1000" dirty="0">
                <a:solidFill>
                  <a:prstClr val="black">
                    <a:lumMod val="65000"/>
                    <a:lumOff val="35000"/>
                  </a:prstClr>
                </a:solidFill>
                <a:latin typeface="하나 L" panose="02020603020101020101" pitchFamily="18" charset="-127"/>
                <a:ea typeface="하나 L" panose="02020603020101020101" pitchFamily="18" charset="-127"/>
              </a:endParaRPr>
            </a:p>
            <a:p>
              <a:pPr>
                <a:lnSpc>
                  <a:spcPct val="150000"/>
                </a:lnSpc>
              </a:pPr>
              <a:r>
                <a:rPr lang="en-US" altLang="ko-KR" sz="1400" dirty="0">
                  <a:solidFill>
                    <a:prstClr val="black">
                      <a:lumMod val="65000"/>
                      <a:lumOff val="35000"/>
                    </a:prstClr>
                  </a:solidFill>
                  <a:latin typeface="하나 L" panose="02020603020101020101" pitchFamily="18" charset="-127"/>
                  <a:ea typeface="하나 L" panose="02020603020101020101" pitchFamily="18" charset="-127"/>
                </a:rPr>
                <a:t>5.  </a:t>
              </a:r>
              <a:r>
                <a:rPr lang="ko-KR" altLang="en-US" sz="1400" dirty="0">
                  <a:solidFill>
                    <a:prstClr val="black">
                      <a:lumMod val="65000"/>
                      <a:lumOff val="35000"/>
                    </a:prstClr>
                  </a:solidFill>
                  <a:latin typeface="하나 L" panose="02020603020101020101" pitchFamily="18" charset="-127"/>
                  <a:ea typeface="하나 L" panose="02020603020101020101" pitchFamily="18" charset="-127"/>
                </a:rPr>
                <a:t>분석된 차트 바탕으로 실적관리</a:t>
              </a:r>
              <a:endParaRPr lang="en-US" altLang="ko-KR" sz="1400" dirty="0">
                <a:solidFill>
                  <a:prstClr val="black">
                    <a:lumMod val="65000"/>
                    <a:lumOff val="35000"/>
                  </a:prstClr>
                </a:solidFill>
                <a:latin typeface="하나 L" panose="02020603020101020101" pitchFamily="18" charset="-127"/>
                <a:ea typeface="하나 L" panose="02020603020101020101" pitchFamily="18" charset="-127"/>
              </a:endParaRPr>
            </a:p>
            <a:p>
              <a:pPr>
                <a:lnSpc>
                  <a:spcPct val="150000"/>
                </a:lnSpc>
              </a:pPr>
              <a:endParaRPr lang="en-US" altLang="ko-KR" sz="1000" dirty="0">
                <a:solidFill>
                  <a:prstClr val="black">
                    <a:lumMod val="65000"/>
                    <a:lumOff val="35000"/>
                  </a:prstClr>
                </a:solidFill>
                <a:latin typeface="하나 L" panose="02020603020101020101" pitchFamily="18" charset="-127"/>
                <a:ea typeface="하나 L" panose="02020603020101020101" pitchFamily="18" charset="-127"/>
              </a:endParaRPr>
            </a:p>
            <a:p>
              <a:pPr>
                <a:lnSpc>
                  <a:spcPct val="150000"/>
                </a:lnSpc>
              </a:pPr>
              <a:r>
                <a:rPr lang="en-US" altLang="ko-KR" sz="1400" dirty="0">
                  <a:solidFill>
                    <a:prstClr val="black">
                      <a:lumMod val="65000"/>
                      <a:lumOff val="35000"/>
                    </a:prstClr>
                  </a:solidFill>
                  <a:latin typeface="하나 L" panose="02020603020101020101" pitchFamily="18" charset="-127"/>
                  <a:ea typeface="하나 L" panose="02020603020101020101" pitchFamily="18" charset="-127"/>
                </a:rPr>
                <a:t>6.  </a:t>
              </a:r>
              <a:r>
                <a:rPr lang="ko-KR" altLang="en-US" sz="1400" dirty="0">
                  <a:solidFill>
                    <a:prstClr val="black">
                      <a:lumMod val="65000"/>
                      <a:lumOff val="35000"/>
                    </a:prstClr>
                  </a:solidFill>
                  <a:latin typeface="하나 L" panose="02020603020101020101" pitchFamily="18" charset="-127"/>
                  <a:ea typeface="하나 L" panose="02020603020101020101" pitchFamily="18" charset="-127"/>
                </a:rPr>
                <a:t>손님 리스트 조회</a:t>
              </a:r>
              <a:r>
                <a:rPr lang="en-US" altLang="ko-KR" sz="1400" dirty="0">
                  <a:solidFill>
                    <a:prstClr val="black">
                      <a:lumMod val="65000"/>
                      <a:lumOff val="35000"/>
                    </a:prstClr>
                  </a:solidFill>
                  <a:latin typeface="하나 L" panose="02020603020101020101" pitchFamily="18" charset="-127"/>
                  <a:ea typeface="하나 L" panose="02020603020101020101" pitchFamily="18" charset="-127"/>
                </a:rPr>
                <a:t>/</a:t>
              </a:r>
              <a:r>
                <a:rPr lang="ko-KR" altLang="en-US" sz="1400" dirty="0">
                  <a:solidFill>
                    <a:prstClr val="black">
                      <a:lumMod val="65000"/>
                      <a:lumOff val="35000"/>
                    </a:prstClr>
                  </a:solidFill>
                  <a:latin typeface="하나 L" panose="02020603020101020101" pitchFamily="18" charset="-127"/>
                  <a:ea typeface="하나 L" panose="02020603020101020101" pitchFamily="18" charset="-127"/>
                </a:rPr>
                <a:t>검색</a:t>
              </a:r>
              <a:r>
                <a:rPr lang="en-US" altLang="ko-KR" sz="1400" dirty="0">
                  <a:solidFill>
                    <a:prstClr val="black">
                      <a:lumMod val="65000"/>
                      <a:lumOff val="35000"/>
                    </a:prstClr>
                  </a:solidFill>
                  <a:latin typeface="하나 L" panose="02020603020101020101" pitchFamily="18" charset="-127"/>
                  <a:ea typeface="하나 L" panose="02020603020101020101" pitchFamily="18" charset="-127"/>
                </a:rPr>
                <a:t>.</a:t>
              </a:r>
            </a:p>
            <a:p>
              <a:pPr>
                <a:lnSpc>
                  <a:spcPct val="150000"/>
                </a:lnSpc>
              </a:pPr>
              <a:endParaRPr lang="en-US" altLang="ko-KR" sz="1000" dirty="0">
                <a:solidFill>
                  <a:prstClr val="black">
                    <a:lumMod val="65000"/>
                    <a:lumOff val="35000"/>
                  </a:prstClr>
                </a:solidFill>
                <a:latin typeface="하나 L" panose="02020603020101020101" pitchFamily="18" charset="-127"/>
                <a:ea typeface="하나 L" panose="02020603020101020101" pitchFamily="18" charset="-127"/>
              </a:endParaRPr>
            </a:p>
            <a:p>
              <a:pPr>
                <a:lnSpc>
                  <a:spcPct val="150000"/>
                </a:lnSpc>
              </a:pPr>
              <a:r>
                <a:rPr lang="en-US" altLang="ko-KR" sz="1400" dirty="0">
                  <a:solidFill>
                    <a:prstClr val="black">
                      <a:lumMod val="65000"/>
                      <a:lumOff val="35000"/>
                    </a:prstClr>
                  </a:solidFill>
                  <a:latin typeface="하나 L" panose="02020603020101020101" pitchFamily="18" charset="-127"/>
                  <a:ea typeface="하나 L" panose="02020603020101020101" pitchFamily="18" charset="-127"/>
                </a:rPr>
                <a:t>7.  </a:t>
              </a:r>
              <a:r>
                <a:rPr lang="ko-KR" altLang="en-US" sz="1400" dirty="0">
                  <a:solidFill>
                    <a:srgbClr val="D70037"/>
                  </a:solidFill>
                  <a:latin typeface="하나 L" panose="02020603020101020101" pitchFamily="18" charset="-127"/>
                  <a:ea typeface="하나 L" panose="02020603020101020101" pitchFamily="18" charset="-127"/>
                </a:rPr>
                <a:t>상담 당일 문자 알림 </a:t>
              </a:r>
              <a:r>
                <a:rPr lang="ko-KR" altLang="en-US" sz="1400" dirty="0">
                  <a:solidFill>
                    <a:prstClr val="black">
                      <a:lumMod val="65000"/>
                      <a:lumOff val="35000"/>
                    </a:prstClr>
                  </a:solidFill>
                  <a:latin typeface="하나 L" panose="02020603020101020101" pitchFamily="18" charset="-127"/>
                  <a:ea typeface="하나 L" panose="02020603020101020101" pitchFamily="18" charset="-127"/>
                </a:rPr>
                <a:t>전송</a:t>
              </a:r>
              <a:r>
                <a:rPr lang="en-US" altLang="ko-KR" sz="1400" dirty="0">
                  <a:solidFill>
                    <a:prstClr val="black">
                      <a:lumMod val="65000"/>
                      <a:lumOff val="35000"/>
                    </a:prstClr>
                  </a:solidFill>
                  <a:latin typeface="하나 L" panose="02020603020101020101" pitchFamily="18" charset="-127"/>
                  <a:ea typeface="하나 L" panose="02020603020101020101" pitchFamily="18" charset="-127"/>
                </a:rPr>
                <a:t>. </a:t>
              </a:r>
              <a:r>
                <a:rPr lang="ko-KR" altLang="en-US" sz="1400" dirty="0">
                  <a:solidFill>
                    <a:prstClr val="black">
                      <a:lumMod val="65000"/>
                      <a:lumOff val="35000"/>
                    </a:prstClr>
                  </a:solidFill>
                  <a:latin typeface="하나 L" panose="02020603020101020101" pitchFamily="18" charset="-127"/>
                  <a:ea typeface="하나 L" panose="02020603020101020101" pitchFamily="18" charset="-127"/>
                </a:rPr>
                <a:t> </a:t>
              </a:r>
            </a:p>
          </p:txBody>
        </p:sp>
        <p:sp>
          <p:nvSpPr>
            <p:cNvPr id="35" name="직사각형 34">
              <a:extLst>
                <a:ext uri="{FF2B5EF4-FFF2-40B4-BE49-F238E27FC236}">
                  <a16:creationId xmlns:a16="http://schemas.microsoft.com/office/drawing/2014/main" id="{15182366-F3D3-49B5-B933-221AC1403F07}"/>
                </a:ext>
              </a:extLst>
            </p:cNvPr>
            <p:cNvSpPr/>
            <p:nvPr/>
          </p:nvSpPr>
          <p:spPr>
            <a:xfrm>
              <a:off x="1330263" y="1984136"/>
              <a:ext cx="421910" cy="338554"/>
            </a:xfrm>
            <a:prstGeom prst="rect">
              <a:avLst/>
            </a:prstGeom>
          </p:spPr>
          <p:txBody>
            <a:bodyPr wrap="none">
              <a:spAutoFit/>
            </a:bodyPr>
            <a:lstStyle/>
            <a:p>
              <a:r>
                <a:rPr lang="en-US" altLang="ko-KR" sz="1600" b="1" dirty="0">
                  <a:solidFill>
                    <a:prstClr val="white"/>
                  </a:solidFill>
                </a:rPr>
                <a:t>02</a:t>
              </a:r>
              <a:endParaRPr lang="ko-KR" altLang="en-US" dirty="0">
                <a:solidFill>
                  <a:prstClr val="white"/>
                </a:solidFill>
              </a:endParaRPr>
            </a:p>
          </p:txBody>
        </p:sp>
      </p:grpSp>
      <p:sp>
        <p:nvSpPr>
          <p:cNvPr id="10" name="슬라이드 번호 개체 틀 9">
            <a:extLst>
              <a:ext uri="{FF2B5EF4-FFF2-40B4-BE49-F238E27FC236}">
                <a16:creationId xmlns:a16="http://schemas.microsoft.com/office/drawing/2014/main" id="{7340709E-83CA-4205-B8A9-09164D4A21BA}"/>
              </a:ext>
            </a:extLst>
          </p:cNvPr>
          <p:cNvSpPr>
            <a:spLocks noGrp="1"/>
          </p:cNvSpPr>
          <p:nvPr>
            <p:ph type="sldNum" sz="quarter" idx="12"/>
          </p:nvPr>
        </p:nvSpPr>
        <p:spPr>
          <a:xfrm>
            <a:off x="9448800" y="6491143"/>
            <a:ext cx="2743200" cy="365125"/>
          </a:xfrm>
        </p:spPr>
        <p:txBody>
          <a:bodyPr/>
          <a:lstStyle/>
          <a:p>
            <a:fld id="{339B9C72-21D5-4AB9-87FA-CC4C72A0D342}" type="slidenum">
              <a:rPr lang="ko-KR" altLang="en-US" smtClean="0">
                <a:solidFill>
                  <a:prstClr val="black">
                    <a:tint val="75000"/>
                  </a:prstClr>
                </a:solidFill>
              </a:rPr>
              <a:pPr/>
              <a:t>6</a:t>
            </a:fld>
            <a:endParaRPr lang="ko-KR" altLang="en-US">
              <a:solidFill>
                <a:prstClr val="black">
                  <a:tint val="75000"/>
                </a:prstClr>
              </a:solidFill>
            </a:endParaRPr>
          </a:p>
        </p:txBody>
      </p:sp>
    </p:spTree>
    <p:extLst>
      <p:ext uri="{BB962C8B-B14F-4D97-AF65-F5344CB8AC3E}">
        <p14:creationId xmlns:p14="http://schemas.microsoft.com/office/powerpoint/2010/main" val="1085585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FBF6"/>
        </a:solidFill>
        <a:effectLst/>
      </p:bgPr>
    </p:bg>
    <p:spTree>
      <p:nvGrpSpPr>
        <p:cNvPr id="1" name=""/>
        <p:cNvGrpSpPr/>
        <p:nvPr/>
      </p:nvGrpSpPr>
      <p:grpSpPr>
        <a:xfrm>
          <a:off x="0" y="0"/>
          <a:ext cx="0" cy="0"/>
          <a:chOff x="0" y="0"/>
          <a:chExt cx="0" cy="0"/>
        </a:xfrm>
      </p:grpSpPr>
      <p:sp>
        <p:nvSpPr>
          <p:cNvPr id="5" name="모서리가 둥근 직사각형 4"/>
          <p:cNvSpPr/>
          <p:nvPr/>
        </p:nvSpPr>
        <p:spPr>
          <a:xfrm>
            <a:off x="327580" y="349300"/>
            <a:ext cx="11544301" cy="6192000"/>
          </a:xfrm>
          <a:prstGeom prst="roundRect">
            <a:avLst>
              <a:gd name="adj" fmla="val 3862"/>
            </a:avLst>
          </a:prstGeom>
          <a:noFill/>
          <a:ln w="31750">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모서리가 둥근 직사각형 5"/>
          <p:cNvSpPr/>
          <p:nvPr/>
        </p:nvSpPr>
        <p:spPr>
          <a:xfrm>
            <a:off x="213730" y="241300"/>
            <a:ext cx="11772000" cy="6408000"/>
          </a:xfrm>
          <a:prstGeom prst="roundRect">
            <a:avLst>
              <a:gd name="adj" fmla="val 5051"/>
            </a:avLst>
          </a:prstGeom>
          <a:noFill/>
          <a:ln w="317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92" name="직선 연결선 91"/>
          <p:cNvCxnSpPr/>
          <p:nvPr/>
        </p:nvCxnSpPr>
        <p:spPr>
          <a:xfrm>
            <a:off x="723159" y="1309779"/>
            <a:ext cx="10800000" cy="0"/>
          </a:xfrm>
          <a:prstGeom prst="line">
            <a:avLst/>
          </a:prstGeom>
          <a:ln w="2222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 name="직사각형 19"/>
          <p:cNvSpPr/>
          <p:nvPr/>
        </p:nvSpPr>
        <p:spPr>
          <a:xfrm>
            <a:off x="1603916" y="2818370"/>
            <a:ext cx="2521142" cy="844462"/>
          </a:xfrm>
          <a:prstGeom prst="rect">
            <a:avLst/>
          </a:prstGeom>
        </p:spPr>
        <p:txBody>
          <a:bodyPr wrap="square">
            <a:spAutoFit/>
          </a:bodyPr>
          <a:lstStyle/>
          <a:p>
            <a:pPr algn="ctr">
              <a:lnSpc>
                <a:spcPct val="150000"/>
              </a:lnSpc>
            </a:pPr>
            <a:r>
              <a:rPr lang="ko-KR" altLang="en-US" sz="1200" b="1" dirty="0">
                <a:solidFill>
                  <a:prstClr val="black">
                    <a:lumMod val="75000"/>
                    <a:lumOff val="25000"/>
                  </a:prstClr>
                </a:solidFill>
              </a:rPr>
              <a:t>달력</a:t>
            </a:r>
            <a:r>
              <a:rPr lang="en-US" altLang="ko-KR" sz="1200" b="1" dirty="0">
                <a:solidFill>
                  <a:prstClr val="black">
                    <a:lumMod val="75000"/>
                    <a:lumOff val="25000"/>
                  </a:prstClr>
                </a:solidFill>
              </a:rPr>
              <a:t> </a:t>
            </a:r>
            <a:r>
              <a:rPr lang="ko-KR" altLang="en-US" sz="1200" b="1" dirty="0">
                <a:solidFill>
                  <a:prstClr val="black">
                    <a:lumMod val="75000"/>
                    <a:lumOff val="25000"/>
                  </a:prstClr>
                </a:solidFill>
              </a:rPr>
              <a:t>라이브러리</a:t>
            </a:r>
            <a:endParaRPr lang="en-US" altLang="ko-KR" sz="1200" b="1" dirty="0">
              <a:solidFill>
                <a:prstClr val="black">
                  <a:lumMod val="75000"/>
                  <a:lumOff val="25000"/>
                </a:prstClr>
              </a:solidFill>
            </a:endParaRPr>
          </a:p>
          <a:p>
            <a:pPr algn="ctr">
              <a:lnSpc>
                <a:spcPct val="150000"/>
              </a:lnSpc>
            </a:pPr>
            <a:r>
              <a:rPr lang="ko-KR" altLang="en-US" sz="1100" dirty="0">
                <a:solidFill>
                  <a:prstClr val="black">
                    <a:lumMod val="75000"/>
                    <a:lumOff val="25000"/>
                  </a:prstClr>
                </a:solidFill>
              </a:rPr>
              <a:t>상담 예약 등록 및 관리자 일정 등록에 사용 </a:t>
            </a:r>
            <a:endParaRPr lang="en-US" altLang="ko-KR" sz="1100" dirty="0">
              <a:solidFill>
                <a:prstClr val="black">
                  <a:lumMod val="75000"/>
                  <a:lumOff val="25000"/>
                </a:prstClr>
              </a:solidFill>
            </a:endParaRPr>
          </a:p>
        </p:txBody>
      </p:sp>
      <p:sp>
        <p:nvSpPr>
          <p:cNvPr id="43" name="직사각형 42"/>
          <p:cNvSpPr/>
          <p:nvPr/>
        </p:nvSpPr>
        <p:spPr>
          <a:xfrm>
            <a:off x="7638997" y="2852056"/>
            <a:ext cx="2521142" cy="590546"/>
          </a:xfrm>
          <a:prstGeom prst="rect">
            <a:avLst/>
          </a:prstGeom>
        </p:spPr>
        <p:txBody>
          <a:bodyPr wrap="square">
            <a:spAutoFit/>
          </a:bodyPr>
          <a:lstStyle/>
          <a:p>
            <a:pPr algn="ctr">
              <a:lnSpc>
                <a:spcPct val="150000"/>
              </a:lnSpc>
            </a:pPr>
            <a:r>
              <a:rPr lang="ko-KR" altLang="en-US" sz="1200" b="1" dirty="0">
                <a:solidFill>
                  <a:prstClr val="black">
                    <a:lumMod val="75000"/>
                    <a:lumOff val="25000"/>
                  </a:prstClr>
                </a:solidFill>
              </a:rPr>
              <a:t>카카오지도 </a:t>
            </a:r>
            <a:r>
              <a:rPr lang="en-US" altLang="ko-KR" sz="1200" b="1" dirty="0">
                <a:solidFill>
                  <a:prstClr val="black">
                    <a:lumMod val="75000"/>
                    <a:lumOff val="25000"/>
                  </a:prstClr>
                </a:solidFill>
              </a:rPr>
              <a:t>API</a:t>
            </a:r>
          </a:p>
          <a:p>
            <a:pPr algn="ctr">
              <a:lnSpc>
                <a:spcPct val="150000"/>
              </a:lnSpc>
            </a:pPr>
            <a:r>
              <a:rPr lang="ko-KR" altLang="en-US" sz="1100" dirty="0">
                <a:solidFill>
                  <a:prstClr val="black">
                    <a:lumMod val="75000"/>
                    <a:lumOff val="25000"/>
                  </a:prstClr>
                </a:solidFill>
              </a:rPr>
              <a:t>영업점 검색 가능한 지도 구현</a:t>
            </a:r>
            <a:endParaRPr lang="en-US" altLang="ko-KR" sz="1100" dirty="0">
              <a:solidFill>
                <a:prstClr val="black">
                  <a:lumMod val="75000"/>
                  <a:lumOff val="25000"/>
                </a:prstClr>
              </a:solidFill>
            </a:endParaRPr>
          </a:p>
        </p:txBody>
      </p:sp>
      <p:sp>
        <p:nvSpPr>
          <p:cNvPr id="46" name="직사각형 45"/>
          <p:cNvSpPr/>
          <p:nvPr/>
        </p:nvSpPr>
        <p:spPr>
          <a:xfrm>
            <a:off x="8259639" y="5049250"/>
            <a:ext cx="1454857" cy="590546"/>
          </a:xfrm>
          <a:prstGeom prst="rect">
            <a:avLst/>
          </a:prstGeom>
        </p:spPr>
        <p:txBody>
          <a:bodyPr wrap="square">
            <a:spAutoFit/>
          </a:bodyPr>
          <a:lstStyle/>
          <a:p>
            <a:pPr algn="ctr">
              <a:lnSpc>
                <a:spcPct val="150000"/>
              </a:lnSpc>
            </a:pPr>
            <a:r>
              <a:rPr lang="ko-KR" altLang="en-US" sz="1200" b="1" dirty="0">
                <a:solidFill>
                  <a:prstClr val="black">
                    <a:lumMod val="75000"/>
                    <a:lumOff val="25000"/>
                  </a:prstClr>
                </a:solidFill>
              </a:rPr>
              <a:t>차트 라이브러리</a:t>
            </a:r>
            <a:endParaRPr lang="en-US" altLang="ko-KR" sz="1200" b="1" dirty="0">
              <a:solidFill>
                <a:prstClr val="black">
                  <a:lumMod val="75000"/>
                  <a:lumOff val="25000"/>
                </a:prstClr>
              </a:solidFill>
            </a:endParaRPr>
          </a:p>
          <a:p>
            <a:pPr algn="ctr">
              <a:lnSpc>
                <a:spcPct val="150000"/>
              </a:lnSpc>
            </a:pPr>
            <a:r>
              <a:rPr lang="ko-KR" altLang="en-US" sz="1100" dirty="0">
                <a:solidFill>
                  <a:prstClr val="black">
                    <a:lumMod val="75000"/>
                    <a:lumOff val="25000"/>
                  </a:prstClr>
                </a:solidFill>
              </a:rPr>
              <a:t>상담 분석에 사용</a:t>
            </a:r>
            <a:endParaRPr lang="en-US" altLang="ko-KR" sz="1100" dirty="0">
              <a:solidFill>
                <a:prstClr val="black">
                  <a:lumMod val="75000"/>
                  <a:lumOff val="25000"/>
                </a:prstClr>
              </a:solidFill>
            </a:endParaRPr>
          </a:p>
        </p:txBody>
      </p:sp>
      <p:sp>
        <p:nvSpPr>
          <p:cNvPr id="2" name="직사각형 1">
            <a:extLst>
              <a:ext uri="{FF2B5EF4-FFF2-40B4-BE49-F238E27FC236}">
                <a16:creationId xmlns:a16="http://schemas.microsoft.com/office/drawing/2014/main" id="{F9FE722A-92A1-4E11-B902-988892E4E70D}"/>
              </a:ext>
            </a:extLst>
          </p:cNvPr>
          <p:cNvSpPr/>
          <p:nvPr/>
        </p:nvSpPr>
        <p:spPr>
          <a:xfrm>
            <a:off x="4798208" y="469487"/>
            <a:ext cx="2595583" cy="707886"/>
          </a:xfrm>
          <a:prstGeom prst="rect">
            <a:avLst/>
          </a:prstGeom>
        </p:spPr>
        <p:txBody>
          <a:bodyPr wrap="none">
            <a:spAutoFit/>
          </a:bodyPr>
          <a:lstStyle/>
          <a:p>
            <a:pPr algn="ctr"/>
            <a:r>
              <a:rPr lang="en-US" altLang="ko-KR" sz="4000" dirty="0">
                <a:solidFill>
                  <a:prstClr val="black">
                    <a:lumMod val="75000"/>
                    <a:lumOff val="25000"/>
                  </a:prstClr>
                </a:solidFill>
                <a:latin typeface="하나 B" panose="02020603020101020101" pitchFamily="18" charset="-127"/>
                <a:ea typeface="하나 B" panose="02020603020101020101" pitchFamily="18" charset="-127"/>
              </a:rPr>
              <a:t>3. </a:t>
            </a:r>
            <a:r>
              <a:rPr lang="ko-KR" altLang="en-US" sz="4000" dirty="0">
                <a:solidFill>
                  <a:prstClr val="black">
                    <a:lumMod val="75000"/>
                    <a:lumOff val="25000"/>
                  </a:prstClr>
                </a:solidFill>
                <a:latin typeface="하나 B" panose="02020603020101020101" pitchFamily="18" charset="-127"/>
                <a:ea typeface="하나 B" panose="02020603020101020101" pitchFamily="18" charset="-127"/>
              </a:rPr>
              <a:t>응용기술</a:t>
            </a:r>
            <a:endParaRPr lang="ko-KR" altLang="en-US" sz="2000" dirty="0">
              <a:solidFill>
                <a:prstClr val="black">
                  <a:lumMod val="75000"/>
                  <a:lumOff val="25000"/>
                </a:prstClr>
              </a:solidFill>
              <a:latin typeface="하나 B" panose="02020603020101020101" pitchFamily="18" charset="-127"/>
              <a:ea typeface="하나 B" panose="02020603020101020101" pitchFamily="18" charset="-127"/>
            </a:endParaRPr>
          </a:p>
        </p:txBody>
      </p:sp>
      <p:pic>
        <p:nvPicPr>
          <p:cNvPr id="4" name="그림 3" descr="그리기이(가) 표시된 사진&#10;&#10;자동 생성된 설명">
            <a:extLst>
              <a:ext uri="{FF2B5EF4-FFF2-40B4-BE49-F238E27FC236}">
                <a16:creationId xmlns:a16="http://schemas.microsoft.com/office/drawing/2014/main" id="{5D82CCD6-85A0-4ED5-8DB5-1CB9A0796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2139" y="4243211"/>
            <a:ext cx="1454857" cy="524425"/>
          </a:xfrm>
          <a:prstGeom prst="rect">
            <a:avLst/>
          </a:prstGeom>
        </p:spPr>
      </p:pic>
      <p:pic>
        <p:nvPicPr>
          <p:cNvPr id="8" name="그림 7">
            <a:extLst>
              <a:ext uri="{FF2B5EF4-FFF2-40B4-BE49-F238E27FC236}">
                <a16:creationId xmlns:a16="http://schemas.microsoft.com/office/drawing/2014/main" id="{30A5F4B6-C668-45DB-B47D-5BFAFF1B5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5447" y="4273491"/>
            <a:ext cx="1788873" cy="464642"/>
          </a:xfrm>
          <a:prstGeom prst="rect">
            <a:avLst/>
          </a:prstGeom>
        </p:spPr>
      </p:pic>
      <p:pic>
        <p:nvPicPr>
          <p:cNvPr id="10" name="그림 9">
            <a:extLst>
              <a:ext uri="{FF2B5EF4-FFF2-40B4-BE49-F238E27FC236}">
                <a16:creationId xmlns:a16="http://schemas.microsoft.com/office/drawing/2014/main" id="{86F5B244-5C06-4AE8-9B5D-4042737EB4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5450" y="1938538"/>
            <a:ext cx="1898074" cy="499024"/>
          </a:xfrm>
          <a:prstGeom prst="rect">
            <a:avLst/>
          </a:prstGeom>
        </p:spPr>
      </p:pic>
      <p:pic>
        <p:nvPicPr>
          <p:cNvPr id="12" name="그림 11">
            <a:extLst>
              <a:ext uri="{FF2B5EF4-FFF2-40B4-BE49-F238E27FC236}">
                <a16:creationId xmlns:a16="http://schemas.microsoft.com/office/drawing/2014/main" id="{EDBA531F-434D-4BA1-A338-7405BDED8AA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84950" y="1938549"/>
            <a:ext cx="3029237" cy="499013"/>
          </a:xfrm>
          <a:prstGeom prst="rect">
            <a:avLst/>
          </a:prstGeom>
        </p:spPr>
      </p:pic>
      <p:sp>
        <p:nvSpPr>
          <p:cNvPr id="17" name="직사각형 16">
            <a:extLst>
              <a:ext uri="{FF2B5EF4-FFF2-40B4-BE49-F238E27FC236}">
                <a16:creationId xmlns:a16="http://schemas.microsoft.com/office/drawing/2014/main" id="{51A90927-7C1E-4D56-AD0B-F9A2775495C5}"/>
              </a:ext>
            </a:extLst>
          </p:cNvPr>
          <p:cNvSpPr/>
          <p:nvPr/>
        </p:nvSpPr>
        <p:spPr>
          <a:xfrm>
            <a:off x="1529313" y="5049250"/>
            <a:ext cx="2521142" cy="844462"/>
          </a:xfrm>
          <a:prstGeom prst="rect">
            <a:avLst/>
          </a:prstGeom>
        </p:spPr>
        <p:txBody>
          <a:bodyPr wrap="square">
            <a:spAutoFit/>
          </a:bodyPr>
          <a:lstStyle/>
          <a:p>
            <a:pPr algn="ctr">
              <a:lnSpc>
                <a:spcPct val="150000"/>
              </a:lnSpc>
            </a:pPr>
            <a:r>
              <a:rPr lang="ko-KR" altLang="en-US" sz="1200" b="1" dirty="0">
                <a:solidFill>
                  <a:prstClr val="black">
                    <a:lumMod val="75000"/>
                    <a:lumOff val="25000"/>
                  </a:prstClr>
                </a:solidFill>
              </a:rPr>
              <a:t>에디터 라이브러리</a:t>
            </a:r>
            <a:endParaRPr lang="en-US" altLang="ko-KR" sz="1200" b="1" dirty="0">
              <a:solidFill>
                <a:prstClr val="black">
                  <a:lumMod val="75000"/>
                  <a:lumOff val="25000"/>
                </a:prstClr>
              </a:solidFill>
            </a:endParaRPr>
          </a:p>
          <a:p>
            <a:pPr algn="ctr">
              <a:lnSpc>
                <a:spcPct val="150000"/>
              </a:lnSpc>
            </a:pPr>
            <a:r>
              <a:rPr lang="ko-KR" altLang="en-US" sz="1100" dirty="0">
                <a:solidFill>
                  <a:prstClr val="black">
                    <a:lumMod val="75000"/>
                    <a:lumOff val="25000"/>
                  </a:prstClr>
                </a:solidFill>
              </a:rPr>
              <a:t>게시글 등록에 사용</a:t>
            </a:r>
            <a:r>
              <a:rPr lang="en-US" altLang="ko-KR" sz="1100" dirty="0">
                <a:solidFill>
                  <a:prstClr val="black">
                    <a:lumMod val="75000"/>
                    <a:lumOff val="25000"/>
                  </a:prstClr>
                </a:solidFill>
              </a:rPr>
              <a:t>, </a:t>
            </a:r>
            <a:r>
              <a:rPr lang="ko-KR" altLang="en-US" sz="1100" dirty="0">
                <a:solidFill>
                  <a:prstClr val="black">
                    <a:lumMod val="75000"/>
                    <a:lumOff val="25000"/>
                  </a:prstClr>
                </a:solidFill>
              </a:rPr>
              <a:t>사용자가 편한 </a:t>
            </a:r>
            <a:r>
              <a:rPr lang="en-US" altLang="ko-KR" sz="1100" dirty="0">
                <a:solidFill>
                  <a:prstClr val="black">
                    <a:lumMod val="75000"/>
                    <a:lumOff val="25000"/>
                  </a:prstClr>
                </a:solidFill>
              </a:rPr>
              <a:t>UI </a:t>
            </a:r>
          </a:p>
        </p:txBody>
      </p:sp>
      <p:pic>
        <p:nvPicPr>
          <p:cNvPr id="18" name="Picture 18" descr="Jquery, 일반, 워드마크, 로고 무료 아이콘 의 Devicon">
            <a:extLst>
              <a:ext uri="{FF2B5EF4-FFF2-40B4-BE49-F238E27FC236}">
                <a16:creationId xmlns:a16="http://schemas.microsoft.com/office/drawing/2014/main" id="{89399225-E5A4-4FD1-8D99-C18AB2B3844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271938" y="5938432"/>
            <a:ext cx="437912" cy="437912"/>
          </a:xfrm>
          <a:prstGeom prst="rect">
            <a:avLst/>
          </a:prstGeom>
          <a:noFill/>
          <a:extLst>
            <a:ext uri="{909E8E84-426E-40DD-AFC4-6F175D3DCCD1}">
              <a14:hiddenFill xmlns:a14="http://schemas.microsoft.com/office/drawing/2010/main">
                <a:solidFill>
                  <a:srgbClr val="FFFFFF"/>
                </a:solidFill>
              </a14:hiddenFill>
            </a:ext>
          </a:extLst>
        </p:spPr>
      </p:pic>
      <p:sp>
        <p:nvSpPr>
          <p:cNvPr id="25" name="직사각형 24">
            <a:extLst>
              <a:ext uri="{FF2B5EF4-FFF2-40B4-BE49-F238E27FC236}">
                <a16:creationId xmlns:a16="http://schemas.microsoft.com/office/drawing/2014/main" id="{2D6A8CC2-F397-4B03-8C95-B4F2A9F6C157}"/>
              </a:ext>
            </a:extLst>
          </p:cNvPr>
          <p:cNvSpPr/>
          <p:nvPr/>
        </p:nvSpPr>
        <p:spPr>
          <a:xfrm>
            <a:off x="5080005" y="5049250"/>
            <a:ext cx="1779043" cy="844462"/>
          </a:xfrm>
          <a:prstGeom prst="rect">
            <a:avLst/>
          </a:prstGeom>
        </p:spPr>
        <p:txBody>
          <a:bodyPr wrap="square">
            <a:spAutoFit/>
          </a:bodyPr>
          <a:lstStyle/>
          <a:p>
            <a:pPr algn="ctr">
              <a:lnSpc>
                <a:spcPct val="150000"/>
              </a:lnSpc>
            </a:pPr>
            <a:r>
              <a:rPr lang="ko-KR" altLang="en-US" sz="1200" b="1" dirty="0">
                <a:solidFill>
                  <a:prstClr val="black">
                    <a:lumMod val="75000"/>
                    <a:lumOff val="25000"/>
                  </a:prstClr>
                </a:solidFill>
              </a:rPr>
              <a:t>우편번호 </a:t>
            </a:r>
            <a:r>
              <a:rPr lang="en-US" altLang="ko-KR" sz="1200" b="1" dirty="0">
                <a:solidFill>
                  <a:prstClr val="black">
                    <a:lumMod val="75000"/>
                    <a:lumOff val="25000"/>
                  </a:prstClr>
                </a:solidFill>
              </a:rPr>
              <a:t>API</a:t>
            </a:r>
          </a:p>
          <a:p>
            <a:pPr algn="ctr">
              <a:lnSpc>
                <a:spcPct val="150000"/>
              </a:lnSpc>
            </a:pPr>
            <a:r>
              <a:rPr lang="ko-KR" altLang="en-US" sz="1100" dirty="0">
                <a:solidFill>
                  <a:prstClr val="black">
                    <a:lumMod val="75000"/>
                    <a:lumOff val="25000"/>
                  </a:prstClr>
                </a:solidFill>
              </a:rPr>
              <a:t>회원가입 시 주소 검색 시 우편번호 구현</a:t>
            </a:r>
            <a:endParaRPr lang="en-US" altLang="ko-KR" sz="1100" dirty="0">
              <a:solidFill>
                <a:prstClr val="black">
                  <a:lumMod val="75000"/>
                  <a:lumOff val="25000"/>
                </a:prstClr>
              </a:solidFill>
            </a:endParaRPr>
          </a:p>
        </p:txBody>
      </p:sp>
      <p:pic>
        <p:nvPicPr>
          <p:cNvPr id="26" name="그림 25">
            <a:extLst>
              <a:ext uri="{FF2B5EF4-FFF2-40B4-BE49-F238E27FC236}">
                <a16:creationId xmlns:a16="http://schemas.microsoft.com/office/drawing/2014/main" id="{ACDBB3ED-CFC7-4A8D-ACE8-1B9578367D8F}"/>
              </a:ext>
            </a:extLst>
          </p:cNvPr>
          <p:cNvPicPr>
            <a:picLocks noChangeAspect="1"/>
          </p:cNvPicPr>
          <p:nvPr/>
        </p:nvPicPr>
        <p:blipFill>
          <a:blip r:embed="rId7"/>
          <a:stretch>
            <a:fillRect/>
          </a:stretch>
        </p:blipFill>
        <p:spPr>
          <a:xfrm>
            <a:off x="5129326" y="4277833"/>
            <a:ext cx="1812242" cy="393295"/>
          </a:xfrm>
          <a:prstGeom prst="rect">
            <a:avLst/>
          </a:prstGeom>
        </p:spPr>
      </p:pic>
      <p:pic>
        <p:nvPicPr>
          <p:cNvPr id="27" name="그림 26">
            <a:extLst>
              <a:ext uri="{FF2B5EF4-FFF2-40B4-BE49-F238E27FC236}">
                <a16:creationId xmlns:a16="http://schemas.microsoft.com/office/drawing/2014/main" id="{A9601998-698C-4469-8D3D-B6D2A22C4E58}"/>
              </a:ext>
            </a:extLst>
          </p:cNvPr>
          <p:cNvPicPr>
            <a:picLocks noChangeAspect="1"/>
          </p:cNvPicPr>
          <p:nvPr/>
        </p:nvPicPr>
        <p:blipFill>
          <a:blip r:embed="rId8"/>
          <a:stretch>
            <a:fillRect/>
          </a:stretch>
        </p:blipFill>
        <p:spPr>
          <a:xfrm>
            <a:off x="5205752" y="1932737"/>
            <a:ext cx="1352550" cy="504825"/>
          </a:xfrm>
          <a:prstGeom prst="rect">
            <a:avLst/>
          </a:prstGeom>
        </p:spPr>
      </p:pic>
      <p:sp>
        <p:nvSpPr>
          <p:cNvPr id="28" name="직사각형 27">
            <a:extLst>
              <a:ext uri="{FF2B5EF4-FFF2-40B4-BE49-F238E27FC236}">
                <a16:creationId xmlns:a16="http://schemas.microsoft.com/office/drawing/2014/main" id="{29ED6355-B049-48F0-895B-A9F163923045}"/>
              </a:ext>
            </a:extLst>
          </p:cNvPr>
          <p:cNvSpPr/>
          <p:nvPr/>
        </p:nvSpPr>
        <p:spPr>
          <a:xfrm>
            <a:off x="4621456" y="2817718"/>
            <a:ext cx="2521142" cy="844462"/>
          </a:xfrm>
          <a:prstGeom prst="rect">
            <a:avLst/>
          </a:prstGeom>
        </p:spPr>
        <p:txBody>
          <a:bodyPr wrap="square">
            <a:spAutoFit/>
          </a:bodyPr>
          <a:lstStyle/>
          <a:p>
            <a:pPr algn="ctr">
              <a:lnSpc>
                <a:spcPct val="150000"/>
              </a:lnSpc>
            </a:pPr>
            <a:r>
              <a:rPr lang="ko-KR" altLang="en-US" sz="1200" b="1" dirty="0">
                <a:solidFill>
                  <a:prstClr val="black">
                    <a:lumMod val="75000"/>
                    <a:lumOff val="25000"/>
                  </a:prstClr>
                </a:solidFill>
              </a:rPr>
              <a:t>문자 </a:t>
            </a:r>
            <a:r>
              <a:rPr lang="en-US" altLang="ko-KR" sz="1200" b="1" dirty="0">
                <a:solidFill>
                  <a:prstClr val="black">
                    <a:lumMod val="75000"/>
                    <a:lumOff val="25000"/>
                  </a:prstClr>
                </a:solidFill>
              </a:rPr>
              <a:t>API</a:t>
            </a:r>
          </a:p>
          <a:p>
            <a:pPr algn="ctr">
              <a:lnSpc>
                <a:spcPct val="150000"/>
              </a:lnSpc>
            </a:pPr>
            <a:r>
              <a:rPr lang="ko-KR" altLang="en-US" sz="1100" dirty="0">
                <a:solidFill>
                  <a:prstClr val="black">
                    <a:lumMod val="75000"/>
                    <a:lumOff val="25000"/>
                  </a:prstClr>
                </a:solidFill>
              </a:rPr>
              <a:t>회원가입시 핸드폰인증 및 상담 예약 시 예약 알림 전송 </a:t>
            </a:r>
            <a:endParaRPr lang="en-US" altLang="ko-KR" sz="1100" dirty="0">
              <a:solidFill>
                <a:prstClr val="black">
                  <a:lumMod val="75000"/>
                  <a:lumOff val="25000"/>
                </a:prstClr>
              </a:solidFill>
            </a:endParaRPr>
          </a:p>
        </p:txBody>
      </p:sp>
      <p:sp>
        <p:nvSpPr>
          <p:cNvPr id="7" name="슬라이드 번호 개체 틀 6">
            <a:extLst>
              <a:ext uri="{FF2B5EF4-FFF2-40B4-BE49-F238E27FC236}">
                <a16:creationId xmlns:a16="http://schemas.microsoft.com/office/drawing/2014/main" id="{88BD27E7-4887-4079-845A-5B6418B4887A}"/>
              </a:ext>
            </a:extLst>
          </p:cNvPr>
          <p:cNvSpPr>
            <a:spLocks noGrp="1"/>
          </p:cNvSpPr>
          <p:nvPr>
            <p:ph type="sldNum" sz="quarter" idx="12"/>
          </p:nvPr>
        </p:nvSpPr>
        <p:spPr>
          <a:xfrm>
            <a:off x="9429343" y="6466737"/>
            <a:ext cx="2743200" cy="365125"/>
          </a:xfrm>
        </p:spPr>
        <p:txBody>
          <a:bodyPr/>
          <a:lstStyle/>
          <a:p>
            <a:fld id="{339B9C72-21D5-4AB9-87FA-CC4C72A0D342}" type="slidenum">
              <a:rPr lang="ko-KR" altLang="en-US" smtClean="0">
                <a:solidFill>
                  <a:prstClr val="black">
                    <a:tint val="75000"/>
                  </a:prstClr>
                </a:solidFill>
              </a:rPr>
              <a:pPr/>
              <a:t>7</a:t>
            </a:fld>
            <a:endParaRPr lang="ko-KR" altLang="en-US">
              <a:solidFill>
                <a:prstClr val="black">
                  <a:tint val="75000"/>
                </a:prstClr>
              </a:solidFill>
            </a:endParaRPr>
          </a:p>
        </p:txBody>
      </p:sp>
    </p:spTree>
    <p:extLst>
      <p:ext uri="{BB962C8B-B14F-4D97-AF65-F5344CB8AC3E}">
        <p14:creationId xmlns:p14="http://schemas.microsoft.com/office/powerpoint/2010/main" val="4177072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FBF6"/>
        </a:solidFill>
        <a:effectLst/>
      </p:bgPr>
    </p:bg>
    <p:spTree>
      <p:nvGrpSpPr>
        <p:cNvPr id="1" name=""/>
        <p:cNvGrpSpPr/>
        <p:nvPr/>
      </p:nvGrpSpPr>
      <p:grpSpPr>
        <a:xfrm>
          <a:off x="0" y="0"/>
          <a:ext cx="0" cy="0"/>
          <a:chOff x="0" y="0"/>
          <a:chExt cx="0" cy="0"/>
        </a:xfrm>
      </p:grpSpPr>
      <p:sp>
        <p:nvSpPr>
          <p:cNvPr id="5" name="모서리가 둥근 직사각형 4"/>
          <p:cNvSpPr/>
          <p:nvPr/>
        </p:nvSpPr>
        <p:spPr>
          <a:xfrm>
            <a:off x="327580" y="349300"/>
            <a:ext cx="11544301" cy="6192000"/>
          </a:xfrm>
          <a:prstGeom prst="roundRect">
            <a:avLst>
              <a:gd name="adj" fmla="val 3862"/>
            </a:avLst>
          </a:prstGeom>
          <a:noFill/>
          <a:ln w="31750">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모서리가 둥근 직사각형 5"/>
          <p:cNvSpPr/>
          <p:nvPr/>
        </p:nvSpPr>
        <p:spPr>
          <a:xfrm>
            <a:off x="213730" y="241300"/>
            <a:ext cx="11772000" cy="6408000"/>
          </a:xfrm>
          <a:prstGeom prst="roundRect">
            <a:avLst>
              <a:gd name="adj" fmla="val 5051"/>
            </a:avLst>
          </a:prstGeom>
          <a:noFill/>
          <a:ln w="317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92" name="직선 연결선 91"/>
          <p:cNvCxnSpPr/>
          <p:nvPr/>
        </p:nvCxnSpPr>
        <p:spPr>
          <a:xfrm>
            <a:off x="723159" y="1309779"/>
            <a:ext cx="10800000" cy="0"/>
          </a:xfrm>
          <a:prstGeom prst="line">
            <a:avLst/>
          </a:prstGeom>
          <a:ln w="2222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직사각형 1">
            <a:extLst>
              <a:ext uri="{FF2B5EF4-FFF2-40B4-BE49-F238E27FC236}">
                <a16:creationId xmlns:a16="http://schemas.microsoft.com/office/drawing/2014/main" id="{F9FE722A-92A1-4E11-B902-988892E4E70D}"/>
              </a:ext>
            </a:extLst>
          </p:cNvPr>
          <p:cNvSpPr/>
          <p:nvPr/>
        </p:nvSpPr>
        <p:spPr>
          <a:xfrm>
            <a:off x="4798209" y="469487"/>
            <a:ext cx="2595583" cy="707886"/>
          </a:xfrm>
          <a:prstGeom prst="rect">
            <a:avLst/>
          </a:prstGeom>
        </p:spPr>
        <p:txBody>
          <a:bodyPr wrap="none">
            <a:spAutoFit/>
          </a:bodyPr>
          <a:lstStyle/>
          <a:p>
            <a:pPr algn="ctr"/>
            <a:r>
              <a:rPr lang="en-US" altLang="ko-KR" sz="4000" dirty="0">
                <a:solidFill>
                  <a:prstClr val="black">
                    <a:lumMod val="75000"/>
                    <a:lumOff val="25000"/>
                  </a:prstClr>
                </a:solidFill>
                <a:latin typeface="하나 B" panose="02020603020101020101" pitchFamily="18" charset="-127"/>
                <a:ea typeface="하나 B" panose="02020603020101020101" pitchFamily="18" charset="-127"/>
              </a:rPr>
              <a:t>3. </a:t>
            </a:r>
            <a:r>
              <a:rPr lang="ko-KR" altLang="en-US" sz="4000" dirty="0">
                <a:solidFill>
                  <a:prstClr val="black">
                    <a:lumMod val="75000"/>
                    <a:lumOff val="25000"/>
                  </a:prstClr>
                </a:solidFill>
                <a:latin typeface="하나 B" panose="02020603020101020101" pitchFamily="18" charset="-127"/>
                <a:ea typeface="하나 B" panose="02020603020101020101" pitchFamily="18" charset="-127"/>
              </a:rPr>
              <a:t>시나리오</a:t>
            </a:r>
            <a:endParaRPr lang="ko-KR" altLang="en-US" sz="2000" dirty="0">
              <a:solidFill>
                <a:prstClr val="black">
                  <a:lumMod val="75000"/>
                  <a:lumOff val="25000"/>
                </a:prstClr>
              </a:solidFill>
              <a:latin typeface="하나 B" panose="02020603020101020101" pitchFamily="18" charset="-127"/>
              <a:ea typeface="하나 B" panose="02020603020101020101" pitchFamily="18" charset="-127"/>
            </a:endParaRPr>
          </a:p>
        </p:txBody>
      </p:sp>
      <p:sp>
        <p:nvSpPr>
          <p:cNvPr id="31" name="TextBox 30">
            <a:extLst>
              <a:ext uri="{FF2B5EF4-FFF2-40B4-BE49-F238E27FC236}">
                <a16:creationId xmlns:a16="http://schemas.microsoft.com/office/drawing/2014/main" id="{44575CD5-DE85-4A58-84CD-ED6AC3DBE7C0}"/>
              </a:ext>
            </a:extLst>
          </p:cNvPr>
          <p:cNvSpPr txBox="1"/>
          <p:nvPr/>
        </p:nvSpPr>
        <p:spPr>
          <a:xfrm>
            <a:off x="6117878" y="1686645"/>
            <a:ext cx="1676288" cy="418833"/>
          </a:xfrm>
          <a:prstGeom prst="rect">
            <a:avLst/>
          </a:prstGeom>
          <a:noFill/>
        </p:spPr>
        <p:txBody>
          <a:bodyPr wrap="square" rtlCol="0">
            <a:spAutoFit/>
          </a:bodyPr>
          <a:lstStyle/>
          <a:p>
            <a:pPr algn="ctr">
              <a:lnSpc>
                <a:spcPct val="150000"/>
              </a:lnSpc>
            </a:pPr>
            <a:r>
              <a:rPr lang="en-US" altLang="ko-KR" sz="1600" b="1" dirty="0">
                <a:solidFill>
                  <a:prstClr val="black">
                    <a:lumMod val="75000"/>
                    <a:lumOff val="25000"/>
                  </a:prstClr>
                </a:solidFill>
                <a:latin typeface="하나 CM" panose="02020603020101020101" pitchFamily="18" charset="-127"/>
                <a:ea typeface="하나 CM" panose="02020603020101020101" pitchFamily="18" charset="-127"/>
                <a:cs typeface="Aharoni" panose="02010803020104030203" pitchFamily="2" charset="-79"/>
              </a:rPr>
              <a:t>2. </a:t>
            </a:r>
            <a:r>
              <a:rPr lang="ko-KR" altLang="en-US" sz="1600" dirty="0">
                <a:solidFill>
                  <a:prstClr val="black">
                    <a:lumMod val="75000"/>
                    <a:lumOff val="25000"/>
                  </a:prstClr>
                </a:solidFill>
                <a:latin typeface="하나 CM" panose="02020603020101020101" pitchFamily="18" charset="-127"/>
                <a:ea typeface="하나 CM" panose="02020603020101020101" pitchFamily="18" charset="-127"/>
                <a:cs typeface="Aharoni" panose="02010803020104030203" pitchFamily="2" charset="-79"/>
              </a:rPr>
              <a:t>문의 답글 작성 </a:t>
            </a:r>
            <a:endParaRPr lang="en-US" altLang="ko-KR" sz="1600" dirty="0">
              <a:solidFill>
                <a:prstClr val="black">
                  <a:lumMod val="75000"/>
                  <a:lumOff val="25000"/>
                </a:prstClr>
              </a:solidFill>
              <a:latin typeface="하나 CM" panose="02020603020101020101" pitchFamily="18" charset="-127"/>
              <a:ea typeface="하나 CM" panose="02020603020101020101" pitchFamily="18" charset="-127"/>
              <a:cs typeface="Aharoni" panose="02010803020104030203" pitchFamily="2" charset="-79"/>
            </a:endParaRPr>
          </a:p>
        </p:txBody>
      </p:sp>
      <p:sp>
        <p:nvSpPr>
          <p:cNvPr id="34" name="TextBox 33">
            <a:extLst>
              <a:ext uri="{FF2B5EF4-FFF2-40B4-BE49-F238E27FC236}">
                <a16:creationId xmlns:a16="http://schemas.microsoft.com/office/drawing/2014/main" id="{439F757E-18C3-480D-AE13-DAD5BCC8EB98}"/>
              </a:ext>
            </a:extLst>
          </p:cNvPr>
          <p:cNvSpPr txBox="1"/>
          <p:nvPr/>
        </p:nvSpPr>
        <p:spPr>
          <a:xfrm>
            <a:off x="2178360" y="1801042"/>
            <a:ext cx="475006" cy="369332"/>
          </a:xfrm>
          <a:prstGeom prst="rect">
            <a:avLst/>
          </a:prstGeom>
          <a:noFill/>
        </p:spPr>
        <p:txBody>
          <a:bodyPr wrap="square" rtlCol="0">
            <a:spAutoFit/>
          </a:bodyPr>
          <a:lstStyle/>
          <a:p>
            <a:pPr algn="ctr"/>
            <a:r>
              <a:rPr lang="ko-KR" altLang="en-US" dirty="0">
                <a:solidFill>
                  <a:prstClr val="black">
                    <a:lumMod val="75000"/>
                    <a:lumOff val="25000"/>
                  </a:prstClr>
                </a:solidFill>
              </a:rPr>
              <a:t>▶</a:t>
            </a:r>
          </a:p>
        </p:txBody>
      </p:sp>
      <p:sp>
        <p:nvSpPr>
          <p:cNvPr id="36" name="TextBox 35">
            <a:extLst>
              <a:ext uri="{FF2B5EF4-FFF2-40B4-BE49-F238E27FC236}">
                <a16:creationId xmlns:a16="http://schemas.microsoft.com/office/drawing/2014/main" id="{2C722ED2-E8FB-4EDD-A402-4A7B56D1A3E0}"/>
              </a:ext>
            </a:extLst>
          </p:cNvPr>
          <p:cNvSpPr txBox="1"/>
          <p:nvPr/>
        </p:nvSpPr>
        <p:spPr>
          <a:xfrm>
            <a:off x="2864504" y="1629321"/>
            <a:ext cx="2428296" cy="788164"/>
          </a:xfrm>
          <a:prstGeom prst="rect">
            <a:avLst/>
          </a:prstGeom>
          <a:noFill/>
        </p:spPr>
        <p:txBody>
          <a:bodyPr wrap="square" rtlCol="0">
            <a:spAutoFit/>
          </a:bodyPr>
          <a:lstStyle/>
          <a:p>
            <a:pPr algn="ctr">
              <a:lnSpc>
                <a:spcPct val="150000"/>
              </a:lnSpc>
            </a:pPr>
            <a:r>
              <a:rPr lang="en-US" altLang="ko-KR" sz="1600" b="1" dirty="0">
                <a:solidFill>
                  <a:prstClr val="black">
                    <a:lumMod val="75000"/>
                    <a:lumOff val="25000"/>
                  </a:prstClr>
                </a:solidFill>
                <a:latin typeface="하나 CM" panose="02020603020101020101" pitchFamily="18" charset="-127"/>
                <a:ea typeface="하나 CM" panose="02020603020101020101" pitchFamily="18" charset="-127"/>
                <a:cs typeface="Aharoni" panose="02010803020104030203" pitchFamily="2" charset="-79"/>
              </a:rPr>
              <a:t>1. </a:t>
            </a:r>
            <a:r>
              <a:rPr lang="ko-KR" altLang="en-US" sz="1600" dirty="0">
                <a:solidFill>
                  <a:prstClr val="black">
                    <a:lumMod val="75000"/>
                    <a:lumOff val="25000"/>
                  </a:prstClr>
                </a:solidFill>
                <a:latin typeface="하나 CM" panose="02020603020101020101" pitchFamily="18" charset="-127"/>
                <a:ea typeface="하나 CM" panose="02020603020101020101" pitchFamily="18" charset="-127"/>
                <a:cs typeface="Aharoni" panose="02010803020104030203" pitchFamily="2" charset="-79"/>
              </a:rPr>
              <a:t>하나은행 </a:t>
            </a:r>
            <a:r>
              <a:rPr lang="ko-KR" altLang="en-US" sz="1600" dirty="0">
                <a:solidFill>
                  <a:prstClr val="black">
                    <a:lumMod val="75000"/>
                    <a:lumOff val="25000"/>
                  </a:prstClr>
                </a:solidFill>
                <a:highlight>
                  <a:srgbClr val="FFFF00"/>
                </a:highlight>
                <a:latin typeface="하나 CM" panose="02020603020101020101" pitchFamily="18" charset="-127"/>
                <a:ea typeface="하나 CM" panose="02020603020101020101" pitchFamily="18" charset="-127"/>
                <a:cs typeface="Aharoni" panose="02010803020104030203" pitchFamily="2" charset="-79"/>
              </a:rPr>
              <a:t>문의게시판</a:t>
            </a:r>
            <a:r>
              <a:rPr lang="ko-KR" altLang="en-US" sz="1600" dirty="0">
                <a:solidFill>
                  <a:prstClr val="black">
                    <a:lumMod val="75000"/>
                    <a:lumOff val="25000"/>
                  </a:prstClr>
                </a:solidFill>
                <a:latin typeface="하나 CM" panose="02020603020101020101" pitchFamily="18" charset="-127"/>
                <a:ea typeface="하나 CM" panose="02020603020101020101" pitchFamily="18" charset="-127"/>
                <a:cs typeface="Aharoni" panose="02010803020104030203" pitchFamily="2" charset="-79"/>
              </a:rPr>
              <a:t>에 </a:t>
            </a:r>
            <a:endParaRPr lang="en-US" altLang="ko-KR" sz="1600" dirty="0">
              <a:solidFill>
                <a:prstClr val="black">
                  <a:lumMod val="75000"/>
                  <a:lumOff val="25000"/>
                </a:prstClr>
              </a:solidFill>
              <a:latin typeface="하나 CM" panose="02020603020101020101" pitchFamily="18" charset="-127"/>
              <a:ea typeface="하나 CM" panose="02020603020101020101" pitchFamily="18" charset="-127"/>
              <a:cs typeface="Aharoni" panose="02010803020104030203" pitchFamily="2" charset="-79"/>
            </a:endParaRPr>
          </a:p>
          <a:p>
            <a:pPr algn="ctr">
              <a:lnSpc>
                <a:spcPct val="150000"/>
              </a:lnSpc>
            </a:pPr>
            <a:r>
              <a:rPr lang="ko-KR" altLang="en-US" sz="1600" dirty="0">
                <a:solidFill>
                  <a:prstClr val="black">
                    <a:lumMod val="75000"/>
                    <a:lumOff val="25000"/>
                  </a:prstClr>
                </a:solidFill>
                <a:latin typeface="하나 CM" panose="02020603020101020101" pitchFamily="18" charset="-127"/>
                <a:ea typeface="하나 CM" panose="02020603020101020101" pitchFamily="18" charset="-127"/>
                <a:cs typeface="Aharoni" panose="02010803020104030203" pitchFamily="2" charset="-79"/>
              </a:rPr>
              <a:t>대출 문의 작성</a:t>
            </a:r>
            <a:endParaRPr lang="en-US" altLang="ko-KR" sz="1600" dirty="0">
              <a:solidFill>
                <a:prstClr val="black">
                  <a:lumMod val="75000"/>
                  <a:lumOff val="25000"/>
                </a:prstClr>
              </a:solidFill>
              <a:latin typeface="하나 CM" panose="02020603020101020101" pitchFamily="18" charset="-127"/>
              <a:ea typeface="하나 CM" panose="02020603020101020101" pitchFamily="18" charset="-127"/>
              <a:cs typeface="Aharoni" panose="02010803020104030203" pitchFamily="2" charset="-79"/>
            </a:endParaRPr>
          </a:p>
        </p:txBody>
      </p:sp>
      <p:sp>
        <p:nvSpPr>
          <p:cNvPr id="48" name="TextBox 47">
            <a:extLst>
              <a:ext uri="{FF2B5EF4-FFF2-40B4-BE49-F238E27FC236}">
                <a16:creationId xmlns:a16="http://schemas.microsoft.com/office/drawing/2014/main" id="{B0970C77-0EE2-40A4-84FF-FCDFF2F85F30}"/>
              </a:ext>
            </a:extLst>
          </p:cNvPr>
          <p:cNvSpPr txBox="1"/>
          <p:nvPr/>
        </p:nvSpPr>
        <p:spPr>
          <a:xfrm>
            <a:off x="6123159" y="5202841"/>
            <a:ext cx="2584360" cy="1116716"/>
          </a:xfrm>
          <a:prstGeom prst="rect">
            <a:avLst/>
          </a:prstGeom>
          <a:noFill/>
        </p:spPr>
        <p:txBody>
          <a:bodyPr wrap="square" rtlCol="0">
            <a:spAutoFit/>
          </a:bodyPr>
          <a:lstStyle/>
          <a:p>
            <a:pPr algn="ctr">
              <a:lnSpc>
                <a:spcPct val="150000"/>
              </a:lnSpc>
            </a:pPr>
            <a:r>
              <a:rPr lang="en-US" altLang="ko-KR" sz="1600" b="1" dirty="0">
                <a:solidFill>
                  <a:prstClr val="black">
                    <a:lumMod val="75000"/>
                    <a:lumOff val="25000"/>
                  </a:prstClr>
                </a:solidFill>
                <a:latin typeface="하나 CM" panose="02020603020101020101" pitchFamily="18" charset="-127"/>
                <a:ea typeface="하나 CM" panose="02020603020101020101" pitchFamily="18" charset="-127"/>
                <a:cs typeface="Aharoni" panose="02010803020104030203" pitchFamily="2" charset="-79"/>
              </a:rPr>
              <a:t>8. </a:t>
            </a:r>
            <a:r>
              <a:rPr lang="ko-KR" altLang="en-US" sz="1600" dirty="0">
                <a:solidFill>
                  <a:prstClr val="black">
                    <a:lumMod val="75000"/>
                    <a:lumOff val="25000"/>
                  </a:prstClr>
                </a:solidFill>
                <a:latin typeface="하나 CM" panose="02020603020101020101" pitchFamily="18" charset="-127"/>
                <a:ea typeface="하나 CM" panose="02020603020101020101" pitchFamily="18" charset="-127"/>
                <a:cs typeface="Aharoni" panose="02010803020104030203" pitchFamily="2" charset="-79"/>
              </a:rPr>
              <a:t>예약된 추가 상담 일정 확인 및 추가상담 진행 후 노트 등록</a:t>
            </a:r>
            <a:endParaRPr lang="en-US" altLang="ko-KR" sz="1600" dirty="0">
              <a:solidFill>
                <a:prstClr val="black">
                  <a:lumMod val="75000"/>
                  <a:lumOff val="25000"/>
                </a:prstClr>
              </a:solidFill>
              <a:latin typeface="하나 CM" panose="02020603020101020101" pitchFamily="18" charset="-127"/>
              <a:ea typeface="하나 CM" panose="02020603020101020101" pitchFamily="18" charset="-127"/>
              <a:cs typeface="Aharoni" panose="02010803020104030203" pitchFamily="2" charset="-79"/>
            </a:endParaRPr>
          </a:p>
          <a:p>
            <a:pPr algn="ctr">
              <a:lnSpc>
                <a:spcPct val="150000"/>
              </a:lnSpc>
            </a:pPr>
            <a:r>
              <a:rPr lang="en-US" altLang="ko-KR" sz="1400" dirty="0">
                <a:solidFill>
                  <a:prstClr val="black">
                    <a:lumMod val="75000"/>
                    <a:lumOff val="25000"/>
                  </a:prstClr>
                </a:solidFill>
                <a:highlight>
                  <a:srgbClr val="C0C0C0"/>
                </a:highlight>
                <a:latin typeface="하나 CM" panose="02020603020101020101" pitchFamily="18" charset="-127"/>
                <a:ea typeface="하나 CM" panose="02020603020101020101" pitchFamily="18" charset="-127"/>
                <a:cs typeface="Aharoni" panose="02010803020104030203" pitchFamily="2" charset="-79"/>
              </a:rPr>
              <a:t>[</a:t>
            </a:r>
            <a:r>
              <a:rPr lang="ko-KR" altLang="en-US" sz="1400" dirty="0">
                <a:solidFill>
                  <a:prstClr val="black">
                    <a:lumMod val="75000"/>
                    <a:lumOff val="25000"/>
                  </a:prstClr>
                </a:solidFill>
                <a:highlight>
                  <a:srgbClr val="C0C0C0"/>
                </a:highlight>
                <a:latin typeface="하나 CM" panose="02020603020101020101" pitchFamily="18" charset="-127"/>
                <a:ea typeface="하나 CM" panose="02020603020101020101" pitchFamily="18" charset="-127"/>
                <a:cs typeface="Aharoni" panose="02010803020104030203" pitchFamily="2" charset="-79"/>
              </a:rPr>
              <a:t>상담 당일 예약 알림 전송</a:t>
            </a:r>
            <a:r>
              <a:rPr lang="en-US" altLang="ko-KR" sz="1400" dirty="0">
                <a:solidFill>
                  <a:prstClr val="black">
                    <a:lumMod val="75000"/>
                    <a:lumOff val="25000"/>
                  </a:prstClr>
                </a:solidFill>
                <a:highlight>
                  <a:srgbClr val="C0C0C0"/>
                </a:highlight>
                <a:latin typeface="하나 CM" panose="02020603020101020101" pitchFamily="18" charset="-127"/>
                <a:ea typeface="하나 CM" panose="02020603020101020101" pitchFamily="18" charset="-127"/>
                <a:cs typeface="Aharoni" panose="02010803020104030203" pitchFamily="2" charset="-79"/>
              </a:rPr>
              <a:t>]</a:t>
            </a:r>
          </a:p>
        </p:txBody>
      </p:sp>
      <p:sp>
        <p:nvSpPr>
          <p:cNvPr id="53" name="TextBox 52">
            <a:extLst>
              <a:ext uri="{FF2B5EF4-FFF2-40B4-BE49-F238E27FC236}">
                <a16:creationId xmlns:a16="http://schemas.microsoft.com/office/drawing/2014/main" id="{31246628-85B6-4A6D-BAC9-90F45C97756C}"/>
              </a:ext>
            </a:extLst>
          </p:cNvPr>
          <p:cNvSpPr txBox="1"/>
          <p:nvPr/>
        </p:nvSpPr>
        <p:spPr>
          <a:xfrm>
            <a:off x="2874742" y="5208066"/>
            <a:ext cx="2584360" cy="1116716"/>
          </a:xfrm>
          <a:prstGeom prst="rect">
            <a:avLst/>
          </a:prstGeom>
          <a:noFill/>
        </p:spPr>
        <p:txBody>
          <a:bodyPr wrap="square" rtlCol="0">
            <a:spAutoFit/>
          </a:bodyPr>
          <a:lstStyle/>
          <a:p>
            <a:pPr algn="ctr">
              <a:lnSpc>
                <a:spcPct val="150000"/>
              </a:lnSpc>
            </a:pPr>
            <a:r>
              <a:rPr lang="en-US" altLang="ko-KR" sz="1600" b="1" dirty="0">
                <a:solidFill>
                  <a:prstClr val="black">
                    <a:lumMod val="75000"/>
                    <a:lumOff val="25000"/>
                  </a:prstClr>
                </a:solidFill>
                <a:latin typeface="하나 CM" panose="02020603020101020101" pitchFamily="18" charset="-127"/>
                <a:ea typeface="하나 CM" panose="02020603020101020101" pitchFamily="18" charset="-127"/>
                <a:cs typeface="Aharoni" panose="02010803020104030203" pitchFamily="2" charset="-79"/>
              </a:rPr>
              <a:t>7.  </a:t>
            </a:r>
            <a:r>
              <a:rPr lang="ko-KR" altLang="en-US" sz="1600" dirty="0">
                <a:solidFill>
                  <a:prstClr val="black">
                    <a:lumMod val="75000"/>
                    <a:lumOff val="25000"/>
                  </a:prstClr>
                </a:solidFill>
                <a:latin typeface="하나 CM" panose="02020603020101020101" pitchFamily="18" charset="-127"/>
                <a:ea typeface="하나 CM" panose="02020603020101020101" pitchFamily="18" charset="-127"/>
                <a:cs typeface="Aharoni" panose="02010803020104030203" pitchFamily="2" charset="-79"/>
              </a:rPr>
              <a:t>통합상담기록 조회 및 추가 상담 원할 시 추가상담 예약</a:t>
            </a:r>
            <a:endParaRPr lang="en-US" altLang="ko-KR" sz="1600" dirty="0">
              <a:solidFill>
                <a:prstClr val="black">
                  <a:lumMod val="75000"/>
                  <a:lumOff val="25000"/>
                </a:prstClr>
              </a:solidFill>
              <a:latin typeface="하나 CM" panose="02020603020101020101" pitchFamily="18" charset="-127"/>
              <a:ea typeface="하나 CM" panose="02020603020101020101" pitchFamily="18" charset="-127"/>
              <a:cs typeface="Aharoni" panose="02010803020104030203" pitchFamily="2" charset="-79"/>
            </a:endParaRPr>
          </a:p>
          <a:p>
            <a:pPr algn="ctr">
              <a:lnSpc>
                <a:spcPct val="150000"/>
              </a:lnSpc>
            </a:pPr>
            <a:r>
              <a:rPr lang="en-US" altLang="ko-KR" sz="1400" dirty="0">
                <a:solidFill>
                  <a:prstClr val="black">
                    <a:lumMod val="75000"/>
                    <a:lumOff val="25000"/>
                  </a:prstClr>
                </a:solidFill>
                <a:highlight>
                  <a:srgbClr val="C0C0C0"/>
                </a:highlight>
                <a:latin typeface="하나 CM" panose="02020603020101020101" pitchFamily="18" charset="-127"/>
                <a:ea typeface="하나 CM" panose="02020603020101020101" pitchFamily="18" charset="-127"/>
                <a:cs typeface="Aharoni" panose="02010803020104030203" pitchFamily="2" charset="-79"/>
              </a:rPr>
              <a:t>[</a:t>
            </a:r>
            <a:r>
              <a:rPr lang="ko-KR" altLang="en-US" sz="1400" dirty="0">
                <a:solidFill>
                  <a:prstClr val="black">
                    <a:lumMod val="75000"/>
                    <a:lumOff val="25000"/>
                  </a:prstClr>
                </a:solidFill>
                <a:highlight>
                  <a:srgbClr val="C0C0C0"/>
                </a:highlight>
                <a:latin typeface="하나 CM" panose="02020603020101020101" pitchFamily="18" charset="-127"/>
                <a:ea typeface="하나 CM" panose="02020603020101020101" pitchFamily="18" charset="-127"/>
                <a:cs typeface="Aharoni" panose="02010803020104030203" pitchFamily="2" charset="-79"/>
              </a:rPr>
              <a:t>예약 문자 알림</a:t>
            </a:r>
            <a:r>
              <a:rPr lang="en-US" altLang="ko-KR" sz="1400" dirty="0">
                <a:solidFill>
                  <a:prstClr val="black">
                    <a:lumMod val="75000"/>
                    <a:lumOff val="25000"/>
                  </a:prstClr>
                </a:solidFill>
                <a:highlight>
                  <a:srgbClr val="C0C0C0"/>
                </a:highlight>
                <a:latin typeface="하나 CM" panose="02020603020101020101" pitchFamily="18" charset="-127"/>
                <a:ea typeface="하나 CM" panose="02020603020101020101" pitchFamily="18" charset="-127"/>
                <a:cs typeface="Aharoni" panose="02010803020104030203" pitchFamily="2" charset="-79"/>
              </a:rPr>
              <a:t>]</a:t>
            </a:r>
          </a:p>
        </p:txBody>
      </p:sp>
      <p:sp>
        <p:nvSpPr>
          <p:cNvPr id="59" name="TextBox 58">
            <a:extLst>
              <a:ext uri="{FF2B5EF4-FFF2-40B4-BE49-F238E27FC236}">
                <a16:creationId xmlns:a16="http://schemas.microsoft.com/office/drawing/2014/main" id="{DB665750-92D9-473D-AE92-C76539AE4D7D}"/>
              </a:ext>
            </a:extLst>
          </p:cNvPr>
          <p:cNvSpPr txBox="1"/>
          <p:nvPr/>
        </p:nvSpPr>
        <p:spPr>
          <a:xfrm>
            <a:off x="8782635" y="1736146"/>
            <a:ext cx="475006" cy="369332"/>
          </a:xfrm>
          <a:prstGeom prst="rect">
            <a:avLst/>
          </a:prstGeom>
          <a:noFill/>
        </p:spPr>
        <p:txBody>
          <a:bodyPr wrap="square" rtlCol="0">
            <a:spAutoFit/>
          </a:bodyPr>
          <a:lstStyle/>
          <a:p>
            <a:pPr algn="ctr"/>
            <a:r>
              <a:rPr lang="ko-KR" altLang="en-US" dirty="0">
                <a:solidFill>
                  <a:prstClr val="black">
                    <a:lumMod val="75000"/>
                    <a:lumOff val="25000"/>
                  </a:prstClr>
                </a:solidFill>
              </a:rPr>
              <a:t>◀</a:t>
            </a:r>
          </a:p>
        </p:txBody>
      </p:sp>
      <p:cxnSp>
        <p:nvCxnSpPr>
          <p:cNvPr id="61" name="직선 연결선 60">
            <a:extLst>
              <a:ext uri="{FF2B5EF4-FFF2-40B4-BE49-F238E27FC236}">
                <a16:creationId xmlns:a16="http://schemas.microsoft.com/office/drawing/2014/main" id="{8F3E4868-9A6E-4A56-BCAE-82F219408251}"/>
              </a:ext>
            </a:extLst>
          </p:cNvPr>
          <p:cNvCxnSpPr>
            <a:cxnSpLocks/>
          </p:cNvCxnSpPr>
          <p:nvPr/>
        </p:nvCxnSpPr>
        <p:spPr>
          <a:xfrm flipV="1">
            <a:off x="2223510" y="2517647"/>
            <a:ext cx="7643068" cy="4482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2" name="직선 연결선 61">
            <a:extLst>
              <a:ext uri="{FF2B5EF4-FFF2-40B4-BE49-F238E27FC236}">
                <a16:creationId xmlns:a16="http://schemas.microsoft.com/office/drawing/2014/main" id="{661DFF47-9492-4093-9F31-3D20BDBC31C6}"/>
              </a:ext>
            </a:extLst>
          </p:cNvPr>
          <p:cNvCxnSpPr>
            <a:cxnSpLocks/>
          </p:cNvCxnSpPr>
          <p:nvPr/>
        </p:nvCxnSpPr>
        <p:spPr>
          <a:xfrm flipV="1">
            <a:off x="2156832" y="3771880"/>
            <a:ext cx="7643068" cy="4482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3" name="그룹 12">
            <a:extLst>
              <a:ext uri="{FF2B5EF4-FFF2-40B4-BE49-F238E27FC236}">
                <a16:creationId xmlns:a16="http://schemas.microsoft.com/office/drawing/2014/main" id="{03D6E1F9-E282-4A94-8BC7-BEF0B1F2623E}"/>
              </a:ext>
            </a:extLst>
          </p:cNvPr>
          <p:cNvGrpSpPr/>
          <p:nvPr/>
        </p:nvGrpSpPr>
        <p:grpSpPr>
          <a:xfrm>
            <a:off x="9709423" y="3949069"/>
            <a:ext cx="623594" cy="894801"/>
            <a:chOff x="9617308" y="1473133"/>
            <a:chExt cx="798418" cy="1313217"/>
          </a:xfrm>
        </p:grpSpPr>
        <p:grpSp>
          <p:nvGrpSpPr>
            <p:cNvPr id="115" name="Group 26">
              <a:extLst>
                <a:ext uri="{FF2B5EF4-FFF2-40B4-BE49-F238E27FC236}">
                  <a16:creationId xmlns:a16="http://schemas.microsoft.com/office/drawing/2014/main" id="{86294826-882F-4A2A-9D60-96C4C3035ADE}"/>
                </a:ext>
              </a:extLst>
            </p:cNvPr>
            <p:cNvGrpSpPr>
              <a:grpSpLocks noChangeAspect="1"/>
            </p:cNvGrpSpPr>
            <p:nvPr/>
          </p:nvGrpSpPr>
          <p:grpSpPr bwMode="auto">
            <a:xfrm>
              <a:off x="9617308" y="1473133"/>
              <a:ext cx="735214" cy="839274"/>
              <a:chOff x="3722" y="2941"/>
              <a:chExt cx="650" cy="742"/>
            </a:xfrm>
          </p:grpSpPr>
          <p:sp>
            <p:nvSpPr>
              <p:cNvPr id="116" name="Freeform 27">
                <a:extLst>
                  <a:ext uri="{FF2B5EF4-FFF2-40B4-BE49-F238E27FC236}">
                    <a16:creationId xmlns:a16="http://schemas.microsoft.com/office/drawing/2014/main" id="{5DB78B3E-3221-48EF-81FA-68DFB7D7FE5C}"/>
                  </a:ext>
                </a:extLst>
              </p:cNvPr>
              <p:cNvSpPr>
                <a:spLocks/>
              </p:cNvSpPr>
              <p:nvPr/>
            </p:nvSpPr>
            <p:spPr bwMode="auto">
              <a:xfrm>
                <a:off x="3722" y="3095"/>
                <a:ext cx="326" cy="580"/>
              </a:xfrm>
              <a:custGeom>
                <a:avLst/>
                <a:gdLst>
                  <a:gd name="T0" fmla="*/ 1303 w 1303"/>
                  <a:gd name="T1" fmla="*/ 7 h 2317"/>
                  <a:gd name="T2" fmla="*/ 1303 w 1303"/>
                  <a:gd name="T3" fmla="*/ 2306 h 2317"/>
                  <a:gd name="T4" fmla="*/ 1262 w 1303"/>
                  <a:gd name="T5" fmla="*/ 2309 h 2317"/>
                  <a:gd name="T6" fmla="*/ 1003 w 1303"/>
                  <a:gd name="T7" fmla="*/ 2317 h 2317"/>
                  <a:gd name="T8" fmla="*/ 833 w 1303"/>
                  <a:gd name="T9" fmla="*/ 2311 h 2317"/>
                  <a:gd name="T10" fmla="*/ 712 w 1303"/>
                  <a:gd name="T11" fmla="*/ 2301 h 2317"/>
                  <a:gd name="T12" fmla="*/ 591 w 1303"/>
                  <a:gd name="T13" fmla="*/ 2284 h 2317"/>
                  <a:gd name="T14" fmla="*/ 470 w 1303"/>
                  <a:gd name="T15" fmla="*/ 2259 h 2317"/>
                  <a:gd name="T16" fmla="*/ 356 w 1303"/>
                  <a:gd name="T17" fmla="*/ 2224 h 2317"/>
                  <a:gd name="T18" fmla="*/ 251 w 1303"/>
                  <a:gd name="T19" fmla="*/ 2179 h 2317"/>
                  <a:gd name="T20" fmla="*/ 181 w 1303"/>
                  <a:gd name="T21" fmla="*/ 2137 h 2317"/>
                  <a:gd name="T22" fmla="*/ 139 w 1303"/>
                  <a:gd name="T23" fmla="*/ 2104 h 2317"/>
                  <a:gd name="T24" fmla="*/ 102 w 1303"/>
                  <a:gd name="T25" fmla="*/ 2069 h 2317"/>
                  <a:gd name="T26" fmla="*/ 70 w 1303"/>
                  <a:gd name="T27" fmla="*/ 2030 h 2317"/>
                  <a:gd name="T28" fmla="*/ 43 w 1303"/>
                  <a:gd name="T29" fmla="*/ 1987 h 2317"/>
                  <a:gd name="T30" fmla="*/ 23 w 1303"/>
                  <a:gd name="T31" fmla="*/ 1941 h 2317"/>
                  <a:gd name="T32" fmla="*/ 8 w 1303"/>
                  <a:gd name="T33" fmla="*/ 1889 h 2317"/>
                  <a:gd name="T34" fmla="*/ 1 w 1303"/>
                  <a:gd name="T35" fmla="*/ 1834 h 2317"/>
                  <a:gd name="T36" fmla="*/ 0 w 1303"/>
                  <a:gd name="T37" fmla="*/ 1805 h 2317"/>
                  <a:gd name="T38" fmla="*/ 11 w 1303"/>
                  <a:gd name="T39" fmla="*/ 1806 h 2317"/>
                  <a:gd name="T40" fmla="*/ 79 w 1303"/>
                  <a:gd name="T41" fmla="*/ 1806 h 2317"/>
                  <a:gd name="T42" fmla="*/ 137 w 1303"/>
                  <a:gd name="T43" fmla="*/ 1798 h 2317"/>
                  <a:gd name="T44" fmla="*/ 195 w 1303"/>
                  <a:gd name="T45" fmla="*/ 1779 h 2317"/>
                  <a:gd name="T46" fmla="*/ 234 w 1303"/>
                  <a:gd name="T47" fmla="*/ 1754 h 2317"/>
                  <a:gd name="T48" fmla="*/ 256 w 1303"/>
                  <a:gd name="T49" fmla="*/ 1732 h 2317"/>
                  <a:gd name="T50" fmla="*/ 273 w 1303"/>
                  <a:gd name="T51" fmla="*/ 1705 h 2317"/>
                  <a:gd name="T52" fmla="*/ 284 w 1303"/>
                  <a:gd name="T53" fmla="*/ 1670 h 2317"/>
                  <a:gd name="T54" fmla="*/ 288 w 1303"/>
                  <a:gd name="T55" fmla="*/ 1630 h 2317"/>
                  <a:gd name="T56" fmla="*/ 284 w 1303"/>
                  <a:gd name="T57" fmla="*/ 1583 h 2317"/>
                  <a:gd name="T58" fmla="*/ 279 w 1303"/>
                  <a:gd name="T59" fmla="*/ 1556 h 2317"/>
                  <a:gd name="T60" fmla="*/ 262 w 1303"/>
                  <a:gd name="T61" fmla="*/ 1485 h 2317"/>
                  <a:gd name="T62" fmla="*/ 241 w 1303"/>
                  <a:gd name="T63" fmla="*/ 1328 h 2317"/>
                  <a:gd name="T64" fmla="*/ 229 w 1303"/>
                  <a:gd name="T65" fmla="*/ 1158 h 2317"/>
                  <a:gd name="T66" fmla="*/ 227 w 1303"/>
                  <a:gd name="T67" fmla="*/ 981 h 2317"/>
                  <a:gd name="T68" fmla="*/ 236 w 1303"/>
                  <a:gd name="T69" fmla="*/ 714 h 2317"/>
                  <a:gd name="T70" fmla="*/ 262 w 1303"/>
                  <a:gd name="T71" fmla="*/ 390 h 2317"/>
                  <a:gd name="T72" fmla="*/ 279 w 1303"/>
                  <a:gd name="T73" fmla="*/ 258 h 2317"/>
                  <a:gd name="T74" fmla="*/ 281 w 1303"/>
                  <a:gd name="T75" fmla="*/ 243 h 2317"/>
                  <a:gd name="T76" fmla="*/ 289 w 1303"/>
                  <a:gd name="T77" fmla="*/ 214 h 2317"/>
                  <a:gd name="T78" fmla="*/ 312 w 1303"/>
                  <a:gd name="T79" fmla="*/ 177 h 2317"/>
                  <a:gd name="T80" fmla="*/ 358 w 1303"/>
                  <a:gd name="T81" fmla="*/ 132 h 2317"/>
                  <a:gd name="T82" fmla="*/ 420 w 1303"/>
                  <a:gd name="T83" fmla="*/ 96 h 2317"/>
                  <a:gd name="T84" fmla="*/ 493 w 1303"/>
                  <a:gd name="T85" fmla="*/ 67 h 2317"/>
                  <a:gd name="T86" fmla="*/ 575 w 1303"/>
                  <a:gd name="T87" fmla="*/ 44 h 2317"/>
                  <a:gd name="T88" fmla="*/ 711 w 1303"/>
                  <a:gd name="T89" fmla="*/ 19 h 2317"/>
                  <a:gd name="T90" fmla="*/ 899 w 1303"/>
                  <a:gd name="T91" fmla="*/ 3 h 2317"/>
                  <a:gd name="T92" fmla="*/ 1075 w 1303"/>
                  <a:gd name="T93" fmla="*/ 0 h 2317"/>
                  <a:gd name="T94" fmla="*/ 1271 w 1303"/>
                  <a:gd name="T95" fmla="*/ 5 h 2317"/>
                  <a:gd name="T96" fmla="*/ 1303 w 1303"/>
                  <a:gd name="T97" fmla="*/ 7 h 2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3" h="2317">
                    <a:moveTo>
                      <a:pt x="1303" y="7"/>
                    </a:moveTo>
                    <a:lnTo>
                      <a:pt x="1303" y="2306"/>
                    </a:lnTo>
                    <a:lnTo>
                      <a:pt x="1262" y="2309"/>
                    </a:lnTo>
                    <a:lnTo>
                      <a:pt x="1003" y="2317"/>
                    </a:lnTo>
                    <a:lnTo>
                      <a:pt x="833" y="2311"/>
                    </a:lnTo>
                    <a:lnTo>
                      <a:pt x="712" y="2301"/>
                    </a:lnTo>
                    <a:lnTo>
                      <a:pt x="591" y="2284"/>
                    </a:lnTo>
                    <a:lnTo>
                      <a:pt x="470" y="2259"/>
                    </a:lnTo>
                    <a:lnTo>
                      <a:pt x="356" y="2224"/>
                    </a:lnTo>
                    <a:lnTo>
                      <a:pt x="251" y="2179"/>
                    </a:lnTo>
                    <a:lnTo>
                      <a:pt x="181" y="2137"/>
                    </a:lnTo>
                    <a:lnTo>
                      <a:pt x="139" y="2104"/>
                    </a:lnTo>
                    <a:lnTo>
                      <a:pt x="102" y="2069"/>
                    </a:lnTo>
                    <a:lnTo>
                      <a:pt x="70" y="2030"/>
                    </a:lnTo>
                    <a:lnTo>
                      <a:pt x="43" y="1987"/>
                    </a:lnTo>
                    <a:lnTo>
                      <a:pt x="23" y="1941"/>
                    </a:lnTo>
                    <a:lnTo>
                      <a:pt x="8" y="1889"/>
                    </a:lnTo>
                    <a:lnTo>
                      <a:pt x="1" y="1834"/>
                    </a:lnTo>
                    <a:lnTo>
                      <a:pt x="0" y="1805"/>
                    </a:lnTo>
                    <a:lnTo>
                      <a:pt x="11" y="1806"/>
                    </a:lnTo>
                    <a:lnTo>
                      <a:pt x="79" y="1806"/>
                    </a:lnTo>
                    <a:lnTo>
                      <a:pt x="137" y="1798"/>
                    </a:lnTo>
                    <a:lnTo>
                      <a:pt x="195" y="1779"/>
                    </a:lnTo>
                    <a:lnTo>
                      <a:pt x="234" y="1754"/>
                    </a:lnTo>
                    <a:lnTo>
                      <a:pt x="256" y="1732"/>
                    </a:lnTo>
                    <a:lnTo>
                      <a:pt x="273" y="1705"/>
                    </a:lnTo>
                    <a:lnTo>
                      <a:pt x="284" y="1670"/>
                    </a:lnTo>
                    <a:lnTo>
                      <a:pt x="288" y="1630"/>
                    </a:lnTo>
                    <a:lnTo>
                      <a:pt x="284" y="1583"/>
                    </a:lnTo>
                    <a:lnTo>
                      <a:pt x="279" y="1556"/>
                    </a:lnTo>
                    <a:lnTo>
                      <a:pt x="262" y="1485"/>
                    </a:lnTo>
                    <a:lnTo>
                      <a:pt x="241" y="1328"/>
                    </a:lnTo>
                    <a:lnTo>
                      <a:pt x="229" y="1158"/>
                    </a:lnTo>
                    <a:lnTo>
                      <a:pt x="227" y="981"/>
                    </a:lnTo>
                    <a:lnTo>
                      <a:pt x="236" y="714"/>
                    </a:lnTo>
                    <a:lnTo>
                      <a:pt x="262" y="390"/>
                    </a:lnTo>
                    <a:lnTo>
                      <a:pt x="279" y="258"/>
                    </a:lnTo>
                    <a:lnTo>
                      <a:pt x="281" y="243"/>
                    </a:lnTo>
                    <a:lnTo>
                      <a:pt x="289" y="214"/>
                    </a:lnTo>
                    <a:lnTo>
                      <a:pt x="312" y="177"/>
                    </a:lnTo>
                    <a:lnTo>
                      <a:pt x="358" y="132"/>
                    </a:lnTo>
                    <a:lnTo>
                      <a:pt x="420" y="96"/>
                    </a:lnTo>
                    <a:lnTo>
                      <a:pt x="493" y="67"/>
                    </a:lnTo>
                    <a:lnTo>
                      <a:pt x="575" y="44"/>
                    </a:lnTo>
                    <a:lnTo>
                      <a:pt x="711" y="19"/>
                    </a:lnTo>
                    <a:lnTo>
                      <a:pt x="899" y="3"/>
                    </a:lnTo>
                    <a:lnTo>
                      <a:pt x="1075" y="0"/>
                    </a:lnTo>
                    <a:lnTo>
                      <a:pt x="1271" y="5"/>
                    </a:lnTo>
                    <a:lnTo>
                      <a:pt x="1303" y="7"/>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7" name="Freeform 28">
                <a:extLst>
                  <a:ext uri="{FF2B5EF4-FFF2-40B4-BE49-F238E27FC236}">
                    <a16:creationId xmlns:a16="http://schemas.microsoft.com/office/drawing/2014/main" id="{E6932547-A8AF-487C-BF25-8550F8E0333C}"/>
                  </a:ext>
                </a:extLst>
              </p:cNvPr>
              <p:cNvSpPr>
                <a:spLocks/>
              </p:cNvSpPr>
              <p:nvPr/>
            </p:nvSpPr>
            <p:spPr bwMode="auto">
              <a:xfrm>
                <a:off x="4047" y="3095"/>
                <a:ext cx="325" cy="580"/>
              </a:xfrm>
              <a:custGeom>
                <a:avLst/>
                <a:gdLst>
                  <a:gd name="T0" fmla="*/ 0 w 1303"/>
                  <a:gd name="T1" fmla="*/ 7 h 2317"/>
                  <a:gd name="T2" fmla="*/ 0 w 1303"/>
                  <a:gd name="T3" fmla="*/ 2306 h 2317"/>
                  <a:gd name="T4" fmla="*/ 41 w 1303"/>
                  <a:gd name="T5" fmla="*/ 2309 h 2317"/>
                  <a:gd name="T6" fmla="*/ 300 w 1303"/>
                  <a:gd name="T7" fmla="*/ 2317 h 2317"/>
                  <a:gd name="T8" fmla="*/ 470 w 1303"/>
                  <a:gd name="T9" fmla="*/ 2311 h 2317"/>
                  <a:gd name="T10" fmla="*/ 591 w 1303"/>
                  <a:gd name="T11" fmla="*/ 2301 h 2317"/>
                  <a:gd name="T12" fmla="*/ 712 w 1303"/>
                  <a:gd name="T13" fmla="*/ 2284 h 2317"/>
                  <a:gd name="T14" fmla="*/ 833 w 1303"/>
                  <a:gd name="T15" fmla="*/ 2259 h 2317"/>
                  <a:gd name="T16" fmla="*/ 948 w 1303"/>
                  <a:gd name="T17" fmla="*/ 2224 h 2317"/>
                  <a:gd name="T18" fmla="*/ 1052 w 1303"/>
                  <a:gd name="T19" fmla="*/ 2179 h 2317"/>
                  <a:gd name="T20" fmla="*/ 1122 w 1303"/>
                  <a:gd name="T21" fmla="*/ 2137 h 2317"/>
                  <a:gd name="T22" fmla="*/ 1164 w 1303"/>
                  <a:gd name="T23" fmla="*/ 2104 h 2317"/>
                  <a:gd name="T24" fmla="*/ 1201 w 1303"/>
                  <a:gd name="T25" fmla="*/ 2069 h 2317"/>
                  <a:gd name="T26" fmla="*/ 1233 w 1303"/>
                  <a:gd name="T27" fmla="*/ 2030 h 2317"/>
                  <a:gd name="T28" fmla="*/ 1260 w 1303"/>
                  <a:gd name="T29" fmla="*/ 1987 h 2317"/>
                  <a:gd name="T30" fmla="*/ 1280 w 1303"/>
                  <a:gd name="T31" fmla="*/ 1941 h 2317"/>
                  <a:gd name="T32" fmla="*/ 1295 w 1303"/>
                  <a:gd name="T33" fmla="*/ 1889 h 2317"/>
                  <a:gd name="T34" fmla="*/ 1303 w 1303"/>
                  <a:gd name="T35" fmla="*/ 1834 h 2317"/>
                  <a:gd name="T36" fmla="*/ 1303 w 1303"/>
                  <a:gd name="T37" fmla="*/ 1805 h 2317"/>
                  <a:gd name="T38" fmla="*/ 1292 w 1303"/>
                  <a:gd name="T39" fmla="*/ 1806 h 2317"/>
                  <a:gd name="T40" fmla="*/ 1224 w 1303"/>
                  <a:gd name="T41" fmla="*/ 1806 h 2317"/>
                  <a:gd name="T42" fmla="*/ 1167 w 1303"/>
                  <a:gd name="T43" fmla="*/ 1798 h 2317"/>
                  <a:gd name="T44" fmla="*/ 1108 w 1303"/>
                  <a:gd name="T45" fmla="*/ 1779 h 2317"/>
                  <a:gd name="T46" fmla="*/ 1068 w 1303"/>
                  <a:gd name="T47" fmla="*/ 1754 h 2317"/>
                  <a:gd name="T48" fmla="*/ 1047 w 1303"/>
                  <a:gd name="T49" fmla="*/ 1732 h 2317"/>
                  <a:gd name="T50" fmla="*/ 1030 w 1303"/>
                  <a:gd name="T51" fmla="*/ 1705 h 2317"/>
                  <a:gd name="T52" fmla="*/ 1019 w 1303"/>
                  <a:gd name="T53" fmla="*/ 1670 h 2317"/>
                  <a:gd name="T54" fmla="*/ 1015 w 1303"/>
                  <a:gd name="T55" fmla="*/ 1630 h 2317"/>
                  <a:gd name="T56" fmla="*/ 1019 w 1303"/>
                  <a:gd name="T57" fmla="*/ 1583 h 2317"/>
                  <a:gd name="T58" fmla="*/ 1024 w 1303"/>
                  <a:gd name="T59" fmla="*/ 1556 h 2317"/>
                  <a:gd name="T60" fmla="*/ 1040 w 1303"/>
                  <a:gd name="T61" fmla="*/ 1485 h 2317"/>
                  <a:gd name="T62" fmla="*/ 1062 w 1303"/>
                  <a:gd name="T63" fmla="*/ 1328 h 2317"/>
                  <a:gd name="T64" fmla="*/ 1074 w 1303"/>
                  <a:gd name="T65" fmla="*/ 1158 h 2317"/>
                  <a:gd name="T66" fmla="*/ 1076 w 1303"/>
                  <a:gd name="T67" fmla="*/ 981 h 2317"/>
                  <a:gd name="T68" fmla="*/ 1067 w 1303"/>
                  <a:gd name="T69" fmla="*/ 714 h 2317"/>
                  <a:gd name="T70" fmla="*/ 1040 w 1303"/>
                  <a:gd name="T71" fmla="*/ 390 h 2317"/>
                  <a:gd name="T72" fmla="*/ 1024 w 1303"/>
                  <a:gd name="T73" fmla="*/ 258 h 2317"/>
                  <a:gd name="T74" fmla="*/ 1022 w 1303"/>
                  <a:gd name="T75" fmla="*/ 243 h 2317"/>
                  <a:gd name="T76" fmla="*/ 1014 w 1303"/>
                  <a:gd name="T77" fmla="*/ 214 h 2317"/>
                  <a:gd name="T78" fmla="*/ 991 w 1303"/>
                  <a:gd name="T79" fmla="*/ 177 h 2317"/>
                  <a:gd name="T80" fmla="*/ 945 w 1303"/>
                  <a:gd name="T81" fmla="*/ 132 h 2317"/>
                  <a:gd name="T82" fmla="*/ 883 w 1303"/>
                  <a:gd name="T83" fmla="*/ 96 h 2317"/>
                  <a:gd name="T84" fmla="*/ 810 w 1303"/>
                  <a:gd name="T85" fmla="*/ 67 h 2317"/>
                  <a:gd name="T86" fmla="*/ 727 w 1303"/>
                  <a:gd name="T87" fmla="*/ 44 h 2317"/>
                  <a:gd name="T88" fmla="*/ 592 w 1303"/>
                  <a:gd name="T89" fmla="*/ 19 h 2317"/>
                  <a:gd name="T90" fmla="*/ 404 w 1303"/>
                  <a:gd name="T91" fmla="*/ 3 h 2317"/>
                  <a:gd name="T92" fmla="*/ 228 w 1303"/>
                  <a:gd name="T93" fmla="*/ 0 h 2317"/>
                  <a:gd name="T94" fmla="*/ 32 w 1303"/>
                  <a:gd name="T95" fmla="*/ 5 h 2317"/>
                  <a:gd name="T96" fmla="*/ 0 w 1303"/>
                  <a:gd name="T97" fmla="*/ 7 h 2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3" h="2317">
                    <a:moveTo>
                      <a:pt x="0" y="7"/>
                    </a:moveTo>
                    <a:lnTo>
                      <a:pt x="0" y="2306"/>
                    </a:lnTo>
                    <a:lnTo>
                      <a:pt x="41" y="2309"/>
                    </a:lnTo>
                    <a:lnTo>
                      <a:pt x="300" y="2317"/>
                    </a:lnTo>
                    <a:lnTo>
                      <a:pt x="470" y="2311"/>
                    </a:lnTo>
                    <a:lnTo>
                      <a:pt x="591" y="2301"/>
                    </a:lnTo>
                    <a:lnTo>
                      <a:pt x="712" y="2284"/>
                    </a:lnTo>
                    <a:lnTo>
                      <a:pt x="833" y="2259"/>
                    </a:lnTo>
                    <a:lnTo>
                      <a:pt x="948" y="2224"/>
                    </a:lnTo>
                    <a:lnTo>
                      <a:pt x="1052" y="2179"/>
                    </a:lnTo>
                    <a:lnTo>
                      <a:pt x="1122" y="2137"/>
                    </a:lnTo>
                    <a:lnTo>
                      <a:pt x="1164" y="2104"/>
                    </a:lnTo>
                    <a:lnTo>
                      <a:pt x="1201" y="2069"/>
                    </a:lnTo>
                    <a:lnTo>
                      <a:pt x="1233" y="2030"/>
                    </a:lnTo>
                    <a:lnTo>
                      <a:pt x="1260" y="1987"/>
                    </a:lnTo>
                    <a:lnTo>
                      <a:pt x="1280" y="1941"/>
                    </a:lnTo>
                    <a:lnTo>
                      <a:pt x="1295" y="1889"/>
                    </a:lnTo>
                    <a:lnTo>
                      <a:pt x="1303" y="1834"/>
                    </a:lnTo>
                    <a:lnTo>
                      <a:pt x="1303" y="1805"/>
                    </a:lnTo>
                    <a:lnTo>
                      <a:pt x="1292" y="1806"/>
                    </a:lnTo>
                    <a:lnTo>
                      <a:pt x="1224" y="1806"/>
                    </a:lnTo>
                    <a:lnTo>
                      <a:pt x="1167" y="1798"/>
                    </a:lnTo>
                    <a:lnTo>
                      <a:pt x="1108" y="1779"/>
                    </a:lnTo>
                    <a:lnTo>
                      <a:pt x="1068" y="1754"/>
                    </a:lnTo>
                    <a:lnTo>
                      <a:pt x="1047" y="1732"/>
                    </a:lnTo>
                    <a:lnTo>
                      <a:pt x="1030" y="1705"/>
                    </a:lnTo>
                    <a:lnTo>
                      <a:pt x="1019" y="1670"/>
                    </a:lnTo>
                    <a:lnTo>
                      <a:pt x="1015" y="1630"/>
                    </a:lnTo>
                    <a:lnTo>
                      <a:pt x="1019" y="1583"/>
                    </a:lnTo>
                    <a:lnTo>
                      <a:pt x="1024" y="1556"/>
                    </a:lnTo>
                    <a:lnTo>
                      <a:pt x="1040" y="1485"/>
                    </a:lnTo>
                    <a:lnTo>
                      <a:pt x="1062" y="1328"/>
                    </a:lnTo>
                    <a:lnTo>
                      <a:pt x="1074" y="1158"/>
                    </a:lnTo>
                    <a:lnTo>
                      <a:pt x="1076" y="981"/>
                    </a:lnTo>
                    <a:lnTo>
                      <a:pt x="1067" y="714"/>
                    </a:lnTo>
                    <a:lnTo>
                      <a:pt x="1040" y="390"/>
                    </a:lnTo>
                    <a:lnTo>
                      <a:pt x="1024" y="258"/>
                    </a:lnTo>
                    <a:lnTo>
                      <a:pt x="1022" y="243"/>
                    </a:lnTo>
                    <a:lnTo>
                      <a:pt x="1014" y="214"/>
                    </a:lnTo>
                    <a:lnTo>
                      <a:pt x="991" y="177"/>
                    </a:lnTo>
                    <a:lnTo>
                      <a:pt x="945" y="132"/>
                    </a:lnTo>
                    <a:lnTo>
                      <a:pt x="883" y="96"/>
                    </a:lnTo>
                    <a:lnTo>
                      <a:pt x="810" y="67"/>
                    </a:lnTo>
                    <a:lnTo>
                      <a:pt x="727" y="44"/>
                    </a:lnTo>
                    <a:lnTo>
                      <a:pt x="592" y="19"/>
                    </a:lnTo>
                    <a:lnTo>
                      <a:pt x="404" y="3"/>
                    </a:lnTo>
                    <a:lnTo>
                      <a:pt x="228" y="0"/>
                    </a:lnTo>
                    <a:lnTo>
                      <a:pt x="32" y="5"/>
                    </a:lnTo>
                    <a:lnTo>
                      <a:pt x="0" y="7"/>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8" name="Freeform 29">
                <a:extLst>
                  <a:ext uri="{FF2B5EF4-FFF2-40B4-BE49-F238E27FC236}">
                    <a16:creationId xmlns:a16="http://schemas.microsoft.com/office/drawing/2014/main" id="{DD458C04-DD42-4ACE-BC24-AACAF6684FDA}"/>
                  </a:ext>
                </a:extLst>
              </p:cNvPr>
              <p:cNvSpPr>
                <a:spLocks/>
              </p:cNvSpPr>
              <p:nvPr/>
            </p:nvSpPr>
            <p:spPr bwMode="auto">
              <a:xfrm>
                <a:off x="4053" y="3502"/>
                <a:ext cx="133" cy="84"/>
              </a:xfrm>
              <a:custGeom>
                <a:avLst/>
                <a:gdLst>
                  <a:gd name="T0" fmla="*/ 0 w 532"/>
                  <a:gd name="T1" fmla="*/ 335 h 335"/>
                  <a:gd name="T2" fmla="*/ 0 w 532"/>
                  <a:gd name="T3" fmla="*/ 0 h 335"/>
                  <a:gd name="T4" fmla="*/ 17 w 532"/>
                  <a:gd name="T5" fmla="*/ 0 h 335"/>
                  <a:gd name="T6" fmla="*/ 123 w 532"/>
                  <a:gd name="T7" fmla="*/ 7 h 335"/>
                  <a:gd name="T8" fmla="*/ 216 w 532"/>
                  <a:gd name="T9" fmla="*/ 21 h 335"/>
                  <a:gd name="T10" fmla="*/ 315 w 532"/>
                  <a:gd name="T11" fmla="*/ 48 h 335"/>
                  <a:gd name="T12" fmla="*/ 386 w 532"/>
                  <a:gd name="T13" fmla="*/ 80 h 335"/>
                  <a:gd name="T14" fmla="*/ 429 w 532"/>
                  <a:gd name="T15" fmla="*/ 107 h 335"/>
                  <a:gd name="T16" fmla="*/ 466 w 532"/>
                  <a:gd name="T17" fmla="*/ 140 h 335"/>
                  <a:gd name="T18" fmla="*/ 497 w 532"/>
                  <a:gd name="T19" fmla="*/ 179 h 335"/>
                  <a:gd name="T20" fmla="*/ 519 w 532"/>
                  <a:gd name="T21" fmla="*/ 224 h 335"/>
                  <a:gd name="T22" fmla="*/ 531 w 532"/>
                  <a:gd name="T23" fmla="*/ 277 h 335"/>
                  <a:gd name="T24" fmla="*/ 532 w 532"/>
                  <a:gd name="T25" fmla="*/ 306 h 335"/>
                  <a:gd name="T26" fmla="*/ 0 w 532"/>
                  <a:gd name="T27"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2" h="335">
                    <a:moveTo>
                      <a:pt x="0" y="335"/>
                    </a:moveTo>
                    <a:lnTo>
                      <a:pt x="0" y="0"/>
                    </a:lnTo>
                    <a:lnTo>
                      <a:pt x="17" y="0"/>
                    </a:lnTo>
                    <a:lnTo>
                      <a:pt x="123" y="7"/>
                    </a:lnTo>
                    <a:lnTo>
                      <a:pt x="216" y="21"/>
                    </a:lnTo>
                    <a:lnTo>
                      <a:pt x="315" y="48"/>
                    </a:lnTo>
                    <a:lnTo>
                      <a:pt x="386" y="80"/>
                    </a:lnTo>
                    <a:lnTo>
                      <a:pt x="429" y="107"/>
                    </a:lnTo>
                    <a:lnTo>
                      <a:pt x="466" y="140"/>
                    </a:lnTo>
                    <a:lnTo>
                      <a:pt x="497" y="179"/>
                    </a:lnTo>
                    <a:lnTo>
                      <a:pt x="519" y="224"/>
                    </a:lnTo>
                    <a:lnTo>
                      <a:pt x="531" y="277"/>
                    </a:lnTo>
                    <a:lnTo>
                      <a:pt x="532" y="306"/>
                    </a:lnTo>
                    <a:lnTo>
                      <a:pt x="0" y="335"/>
                    </a:lnTo>
                    <a:close/>
                  </a:path>
                </a:pathLst>
              </a:custGeom>
              <a:solidFill>
                <a:srgbClr val="B27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119" name="Freeform 30">
                <a:extLst>
                  <a:ext uri="{FF2B5EF4-FFF2-40B4-BE49-F238E27FC236}">
                    <a16:creationId xmlns:a16="http://schemas.microsoft.com/office/drawing/2014/main" id="{9D9A50A5-BBE6-4E3A-9E76-D9345EBCDE2E}"/>
                  </a:ext>
                </a:extLst>
              </p:cNvPr>
              <p:cNvSpPr>
                <a:spLocks/>
              </p:cNvSpPr>
              <p:nvPr/>
            </p:nvSpPr>
            <p:spPr bwMode="auto">
              <a:xfrm>
                <a:off x="3909" y="3502"/>
                <a:ext cx="133" cy="84"/>
              </a:xfrm>
              <a:custGeom>
                <a:avLst/>
                <a:gdLst>
                  <a:gd name="T0" fmla="*/ 530 w 530"/>
                  <a:gd name="T1" fmla="*/ 335 h 335"/>
                  <a:gd name="T2" fmla="*/ 530 w 530"/>
                  <a:gd name="T3" fmla="*/ 0 h 335"/>
                  <a:gd name="T4" fmla="*/ 513 w 530"/>
                  <a:gd name="T5" fmla="*/ 0 h 335"/>
                  <a:gd name="T6" fmla="*/ 407 w 530"/>
                  <a:gd name="T7" fmla="*/ 7 h 335"/>
                  <a:gd name="T8" fmla="*/ 314 w 530"/>
                  <a:gd name="T9" fmla="*/ 21 h 335"/>
                  <a:gd name="T10" fmla="*/ 215 w 530"/>
                  <a:gd name="T11" fmla="*/ 48 h 335"/>
                  <a:gd name="T12" fmla="*/ 144 w 530"/>
                  <a:gd name="T13" fmla="*/ 80 h 335"/>
                  <a:gd name="T14" fmla="*/ 101 w 530"/>
                  <a:gd name="T15" fmla="*/ 107 h 335"/>
                  <a:gd name="T16" fmla="*/ 64 w 530"/>
                  <a:gd name="T17" fmla="*/ 140 h 335"/>
                  <a:gd name="T18" fmla="*/ 34 w 530"/>
                  <a:gd name="T19" fmla="*/ 179 h 335"/>
                  <a:gd name="T20" fmla="*/ 12 w 530"/>
                  <a:gd name="T21" fmla="*/ 224 h 335"/>
                  <a:gd name="T22" fmla="*/ 1 w 530"/>
                  <a:gd name="T23" fmla="*/ 277 h 335"/>
                  <a:gd name="T24" fmla="*/ 0 w 530"/>
                  <a:gd name="T25" fmla="*/ 306 h 335"/>
                  <a:gd name="T26" fmla="*/ 530 w 530"/>
                  <a:gd name="T27"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0" h="335">
                    <a:moveTo>
                      <a:pt x="530" y="335"/>
                    </a:moveTo>
                    <a:lnTo>
                      <a:pt x="530" y="0"/>
                    </a:lnTo>
                    <a:lnTo>
                      <a:pt x="513" y="0"/>
                    </a:lnTo>
                    <a:lnTo>
                      <a:pt x="407" y="7"/>
                    </a:lnTo>
                    <a:lnTo>
                      <a:pt x="314" y="21"/>
                    </a:lnTo>
                    <a:lnTo>
                      <a:pt x="215" y="48"/>
                    </a:lnTo>
                    <a:lnTo>
                      <a:pt x="144" y="80"/>
                    </a:lnTo>
                    <a:lnTo>
                      <a:pt x="101" y="107"/>
                    </a:lnTo>
                    <a:lnTo>
                      <a:pt x="64" y="140"/>
                    </a:lnTo>
                    <a:lnTo>
                      <a:pt x="34" y="179"/>
                    </a:lnTo>
                    <a:lnTo>
                      <a:pt x="12" y="224"/>
                    </a:lnTo>
                    <a:lnTo>
                      <a:pt x="1" y="277"/>
                    </a:lnTo>
                    <a:lnTo>
                      <a:pt x="0" y="306"/>
                    </a:lnTo>
                    <a:lnTo>
                      <a:pt x="530" y="335"/>
                    </a:lnTo>
                    <a:close/>
                  </a:path>
                </a:pathLst>
              </a:custGeom>
              <a:solidFill>
                <a:srgbClr val="B27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120" name="Rectangle 31">
                <a:extLst>
                  <a:ext uri="{FF2B5EF4-FFF2-40B4-BE49-F238E27FC236}">
                    <a16:creationId xmlns:a16="http://schemas.microsoft.com/office/drawing/2014/main" id="{D70B5272-F48A-4D59-A70C-F07F852770B8}"/>
                  </a:ext>
                </a:extLst>
              </p:cNvPr>
              <p:cNvSpPr>
                <a:spLocks noChangeArrowheads="1"/>
              </p:cNvSpPr>
              <p:nvPr/>
            </p:nvSpPr>
            <p:spPr bwMode="auto">
              <a:xfrm>
                <a:off x="3995" y="3502"/>
                <a:ext cx="105" cy="119"/>
              </a:xfrm>
              <a:prstGeom prst="rect">
                <a:avLst/>
              </a:prstGeom>
              <a:solidFill>
                <a:srgbClr val="FDCC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1" name="Freeform 32">
                <a:extLst>
                  <a:ext uri="{FF2B5EF4-FFF2-40B4-BE49-F238E27FC236}">
                    <a16:creationId xmlns:a16="http://schemas.microsoft.com/office/drawing/2014/main" id="{1D31B372-A1B2-4AE7-8330-86D537CC718A}"/>
                  </a:ext>
                </a:extLst>
              </p:cNvPr>
              <p:cNvSpPr>
                <a:spLocks/>
              </p:cNvSpPr>
              <p:nvPr/>
            </p:nvSpPr>
            <p:spPr bwMode="auto">
              <a:xfrm>
                <a:off x="3995" y="3502"/>
                <a:ext cx="105" cy="37"/>
              </a:xfrm>
              <a:custGeom>
                <a:avLst/>
                <a:gdLst>
                  <a:gd name="T0" fmla="*/ 0 w 421"/>
                  <a:gd name="T1" fmla="*/ 56 h 147"/>
                  <a:gd name="T2" fmla="*/ 5 w 421"/>
                  <a:gd name="T3" fmla="*/ 59 h 147"/>
                  <a:gd name="T4" fmla="*/ 66 w 421"/>
                  <a:gd name="T5" fmla="*/ 91 h 147"/>
                  <a:gd name="T6" fmla="*/ 148 w 421"/>
                  <a:gd name="T7" fmla="*/ 119 h 147"/>
                  <a:gd name="T8" fmla="*/ 215 w 421"/>
                  <a:gd name="T9" fmla="*/ 135 h 147"/>
                  <a:gd name="T10" fmla="*/ 291 w 421"/>
                  <a:gd name="T11" fmla="*/ 146 h 147"/>
                  <a:gd name="T12" fmla="*/ 376 w 421"/>
                  <a:gd name="T13" fmla="*/ 147 h 147"/>
                  <a:gd name="T14" fmla="*/ 421 w 421"/>
                  <a:gd name="T15" fmla="*/ 143 h 147"/>
                  <a:gd name="T16" fmla="*/ 421 w 421"/>
                  <a:gd name="T17" fmla="*/ 0 h 147"/>
                  <a:gd name="T18" fmla="*/ 0 w 421"/>
                  <a:gd name="T19" fmla="*/ 0 h 147"/>
                  <a:gd name="T20" fmla="*/ 0 w 421"/>
                  <a:gd name="T21"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1" h="147">
                    <a:moveTo>
                      <a:pt x="0" y="56"/>
                    </a:moveTo>
                    <a:lnTo>
                      <a:pt x="5" y="59"/>
                    </a:lnTo>
                    <a:lnTo>
                      <a:pt x="66" y="91"/>
                    </a:lnTo>
                    <a:lnTo>
                      <a:pt x="148" y="119"/>
                    </a:lnTo>
                    <a:lnTo>
                      <a:pt x="215" y="135"/>
                    </a:lnTo>
                    <a:lnTo>
                      <a:pt x="291" y="146"/>
                    </a:lnTo>
                    <a:lnTo>
                      <a:pt x="376" y="147"/>
                    </a:lnTo>
                    <a:lnTo>
                      <a:pt x="421" y="143"/>
                    </a:lnTo>
                    <a:lnTo>
                      <a:pt x="421" y="0"/>
                    </a:lnTo>
                    <a:lnTo>
                      <a:pt x="0" y="0"/>
                    </a:lnTo>
                    <a:lnTo>
                      <a:pt x="0" y="56"/>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2" name="Freeform 33">
                <a:extLst>
                  <a:ext uri="{FF2B5EF4-FFF2-40B4-BE49-F238E27FC236}">
                    <a16:creationId xmlns:a16="http://schemas.microsoft.com/office/drawing/2014/main" id="{314FB538-CFCC-41C3-A14F-F51E51CB7CE2}"/>
                  </a:ext>
                </a:extLst>
              </p:cNvPr>
              <p:cNvSpPr>
                <a:spLocks/>
              </p:cNvSpPr>
              <p:nvPr/>
            </p:nvSpPr>
            <p:spPr bwMode="auto">
              <a:xfrm>
                <a:off x="3792" y="3261"/>
                <a:ext cx="102" cy="117"/>
              </a:xfrm>
              <a:custGeom>
                <a:avLst/>
                <a:gdLst>
                  <a:gd name="T0" fmla="*/ 410 w 410"/>
                  <a:gd name="T1" fmla="*/ 235 h 470"/>
                  <a:gd name="T2" fmla="*/ 409 w 410"/>
                  <a:gd name="T3" fmla="*/ 259 h 470"/>
                  <a:gd name="T4" fmla="*/ 402 w 410"/>
                  <a:gd name="T5" fmla="*/ 305 h 470"/>
                  <a:gd name="T6" fmla="*/ 386 w 410"/>
                  <a:gd name="T7" fmla="*/ 347 h 470"/>
                  <a:gd name="T8" fmla="*/ 364 w 410"/>
                  <a:gd name="T9" fmla="*/ 385 h 470"/>
                  <a:gd name="T10" fmla="*/ 336 w 410"/>
                  <a:gd name="T11" fmla="*/ 416 h 470"/>
                  <a:gd name="T12" fmla="*/ 303 w 410"/>
                  <a:gd name="T13" fmla="*/ 442 h 470"/>
                  <a:gd name="T14" fmla="*/ 266 w 410"/>
                  <a:gd name="T15" fmla="*/ 459 h 470"/>
                  <a:gd name="T16" fmla="*/ 227 w 410"/>
                  <a:gd name="T17" fmla="*/ 469 h 470"/>
                  <a:gd name="T18" fmla="*/ 205 w 410"/>
                  <a:gd name="T19" fmla="*/ 470 h 470"/>
                  <a:gd name="T20" fmla="*/ 184 w 410"/>
                  <a:gd name="T21" fmla="*/ 469 h 470"/>
                  <a:gd name="T22" fmla="*/ 144 w 410"/>
                  <a:gd name="T23" fmla="*/ 459 h 470"/>
                  <a:gd name="T24" fmla="*/ 107 w 410"/>
                  <a:gd name="T25" fmla="*/ 442 h 470"/>
                  <a:gd name="T26" fmla="*/ 74 w 410"/>
                  <a:gd name="T27" fmla="*/ 416 h 470"/>
                  <a:gd name="T28" fmla="*/ 46 w 410"/>
                  <a:gd name="T29" fmla="*/ 385 h 470"/>
                  <a:gd name="T30" fmla="*/ 24 w 410"/>
                  <a:gd name="T31" fmla="*/ 347 h 470"/>
                  <a:gd name="T32" fmla="*/ 8 w 410"/>
                  <a:gd name="T33" fmla="*/ 305 h 470"/>
                  <a:gd name="T34" fmla="*/ 0 w 410"/>
                  <a:gd name="T35" fmla="*/ 259 h 470"/>
                  <a:gd name="T36" fmla="*/ 0 w 410"/>
                  <a:gd name="T37" fmla="*/ 235 h 470"/>
                  <a:gd name="T38" fmla="*/ 0 w 410"/>
                  <a:gd name="T39" fmla="*/ 210 h 470"/>
                  <a:gd name="T40" fmla="*/ 8 w 410"/>
                  <a:gd name="T41" fmla="*/ 165 h 470"/>
                  <a:gd name="T42" fmla="*/ 24 w 410"/>
                  <a:gd name="T43" fmla="*/ 123 h 470"/>
                  <a:gd name="T44" fmla="*/ 46 w 410"/>
                  <a:gd name="T45" fmla="*/ 85 h 470"/>
                  <a:gd name="T46" fmla="*/ 74 w 410"/>
                  <a:gd name="T47" fmla="*/ 53 h 470"/>
                  <a:gd name="T48" fmla="*/ 107 w 410"/>
                  <a:gd name="T49" fmla="*/ 28 h 470"/>
                  <a:gd name="T50" fmla="*/ 144 w 410"/>
                  <a:gd name="T51" fmla="*/ 10 h 470"/>
                  <a:gd name="T52" fmla="*/ 184 w 410"/>
                  <a:gd name="T53" fmla="*/ 0 h 470"/>
                  <a:gd name="T54" fmla="*/ 205 w 410"/>
                  <a:gd name="T55" fmla="*/ 0 h 470"/>
                  <a:gd name="T56" fmla="*/ 227 w 410"/>
                  <a:gd name="T57" fmla="*/ 0 h 470"/>
                  <a:gd name="T58" fmla="*/ 266 w 410"/>
                  <a:gd name="T59" fmla="*/ 10 h 470"/>
                  <a:gd name="T60" fmla="*/ 303 w 410"/>
                  <a:gd name="T61" fmla="*/ 28 h 470"/>
                  <a:gd name="T62" fmla="*/ 336 w 410"/>
                  <a:gd name="T63" fmla="*/ 53 h 470"/>
                  <a:gd name="T64" fmla="*/ 364 w 410"/>
                  <a:gd name="T65" fmla="*/ 85 h 470"/>
                  <a:gd name="T66" fmla="*/ 386 w 410"/>
                  <a:gd name="T67" fmla="*/ 123 h 470"/>
                  <a:gd name="T68" fmla="*/ 402 w 410"/>
                  <a:gd name="T69" fmla="*/ 165 h 470"/>
                  <a:gd name="T70" fmla="*/ 409 w 410"/>
                  <a:gd name="T71" fmla="*/ 210 h 470"/>
                  <a:gd name="T72" fmla="*/ 410 w 410"/>
                  <a:gd name="T73" fmla="*/ 235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0" h="470">
                    <a:moveTo>
                      <a:pt x="410" y="235"/>
                    </a:moveTo>
                    <a:lnTo>
                      <a:pt x="409" y="259"/>
                    </a:lnTo>
                    <a:lnTo>
                      <a:pt x="402" y="305"/>
                    </a:lnTo>
                    <a:lnTo>
                      <a:pt x="386" y="347"/>
                    </a:lnTo>
                    <a:lnTo>
                      <a:pt x="364" y="385"/>
                    </a:lnTo>
                    <a:lnTo>
                      <a:pt x="336" y="416"/>
                    </a:lnTo>
                    <a:lnTo>
                      <a:pt x="303" y="442"/>
                    </a:lnTo>
                    <a:lnTo>
                      <a:pt x="266" y="459"/>
                    </a:lnTo>
                    <a:lnTo>
                      <a:pt x="227" y="469"/>
                    </a:lnTo>
                    <a:lnTo>
                      <a:pt x="205" y="470"/>
                    </a:lnTo>
                    <a:lnTo>
                      <a:pt x="184" y="469"/>
                    </a:lnTo>
                    <a:lnTo>
                      <a:pt x="144" y="459"/>
                    </a:lnTo>
                    <a:lnTo>
                      <a:pt x="107" y="442"/>
                    </a:lnTo>
                    <a:lnTo>
                      <a:pt x="74" y="416"/>
                    </a:lnTo>
                    <a:lnTo>
                      <a:pt x="46" y="385"/>
                    </a:lnTo>
                    <a:lnTo>
                      <a:pt x="24" y="347"/>
                    </a:lnTo>
                    <a:lnTo>
                      <a:pt x="8" y="305"/>
                    </a:lnTo>
                    <a:lnTo>
                      <a:pt x="0" y="259"/>
                    </a:lnTo>
                    <a:lnTo>
                      <a:pt x="0" y="235"/>
                    </a:lnTo>
                    <a:lnTo>
                      <a:pt x="0" y="210"/>
                    </a:lnTo>
                    <a:lnTo>
                      <a:pt x="8" y="165"/>
                    </a:lnTo>
                    <a:lnTo>
                      <a:pt x="24" y="123"/>
                    </a:lnTo>
                    <a:lnTo>
                      <a:pt x="46" y="85"/>
                    </a:lnTo>
                    <a:lnTo>
                      <a:pt x="74" y="53"/>
                    </a:lnTo>
                    <a:lnTo>
                      <a:pt x="107" y="28"/>
                    </a:lnTo>
                    <a:lnTo>
                      <a:pt x="144" y="10"/>
                    </a:lnTo>
                    <a:lnTo>
                      <a:pt x="184" y="0"/>
                    </a:lnTo>
                    <a:lnTo>
                      <a:pt x="205" y="0"/>
                    </a:lnTo>
                    <a:lnTo>
                      <a:pt x="227" y="0"/>
                    </a:lnTo>
                    <a:lnTo>
                      <a:pt x="266" y="10"/>
                    </a:lnTo>
                    <a:lnTo>
                      <a:pt x="303" y="28"/>
                    </a:lnTo>
                    <a:lnTo>
                      <a:pt x="336" y="53"/>
                    </a:lnTo>
                    <a:lnTo>
                      <a:pt x="364" y="85"/>
                    </a:lnTo>
                    <a:lnTo>
                      <a:pt x="386" y="123"/>
                    </a:lnTo>
                    <a:lnTo>
                      <a:pt x="402" y="165"/>
                    </a:lnTo>
                    <a:lnTo>
                      <a:pt x="409" y="210"/>
                    </a:lnTo>
                    <a:lnTo>
                      <a:pt x="410" y="235"/>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3" name="Freeform 34">
                <a:extLst>
                  <a:ext uri="{FF2B5EF4-FFF2-40B4-BE49-F238E27FC236}">
                    <a16:creationId xmlns:a16="http://schemas.microsoft.com/office/drawing/2014/main" id="{AD7C1269-020E-4561-A60D-5397E029A94E}"/>
                  </a:ext>
                </a:extLst>
              </p:cNvPr>
              <p:cNvSpPr>
                <a:spLocks/>
              </p:cNvSpPr>
              <p:nvPr/>
            </p:nvSpPr>
            <p:spPr bwMode="auto">
              <a:xfrm>
                <a:off x="4201" y="3261"/>
                <a:ext cx="103" cy="117"/>
              </a:xfrm>
              <a:custGeom>
                <a:avLst/>
                <a:gdLst>
                  <a:gd name="T0" fmla="*/ 411 w 411"/>
                  <a:gd name="T1" fmla="*/ 235 h 470"/>
                  <a:gd name="T2" fmla="*/ 411 w 411"/>
                  <a:gd name="T3" fmla="*/ 259 h 470"/>
                  <a:gd name="T4" fmla="*/ 402 w 411"/>
                  <a:gd name="T5" fmla="*/ 305 h 470"/>
                  <a:gd name="T6" fmla="*/ 387 w 411"/>
                  <a:gd name="T7" fmla="*/ 347 h 470"/>
                  <a:gd name="T8" fmla="*/ 364 w 411"/>
                  <a:gd name="T9" fmla="*/ 385 h 470"/>
                  <a:gd name="T10" fmla="*/ 336 w 411"/>
                  <a:gd name="T11" fmla="*/ 416 h 470"/>
                  <a:gd name="T12" fmla="*/ 304 w 411"/>
                  <a:gd name="T13" fmla="*/ 442 h 470"/>
                  <a:gd name="T14" fmla="*/ 267 w 411"/>
                  <a:gd name="T15" fmla="*/ 459 h 470"/>
                  <a:gd name="T16" fmla="*/ 227 w 411"/>
                  <a:gd name="T17" fmla="*/ 469 h 470"/>
                  <a:gd name="T18" fmla="*/ 205 w 411"/>
                  <a:gd name="T19" fmla="*/ 470 h 470"/>
                  <a:gd name="T20" fmla="*/ 185 w 411"/>
                  <a:gd name="T21" fmla="*/ 469 h 470"/>
                  <a:gd name="T22" fmla="*/ 144 w 411"/>
                  <a:gd name="T23" fmla="*/ 459 h 470"/>
                  <a:gd name="T24" fmla="*/ 107 w 411"/>
                  <a:gd name="T25" fmla="*/ 442 h 470"/>
                  <a:gd name="T26" fmla="*/ 74 w 411"/>
                  <a:gd name="T27" fmla="*/ 416 h 470"/>
                  <a:gd name="T28" fmla="*/ 46 w 411"/>
                  <a:gd name="T29" fmla="*/ 385 h 470"/>
                  <a:gd name="T30" fmla="*/ 24 w 411"/>
                  <a:gd name="T31" fmla="*/ 347 h 470"/>
                  <a:gd name="T32" fmla="*/ 8 w 411"/>
                  <a:gd name="T33" fmla="*/ 305 h 470"/>
                  <a:gd name="T34" fmla="*/ 1 w 411"/>
                  <a:gd name="T35" fmla="*/ 259 h 470"/>
                  <a:gd name="T36" fmla="*/ 0 w 411"/>
                  <a:gd name="T37" fmla="*/ 235 h 470"/>
                  <a:gd name="T38" fmla="*/ 1 w 411"/>
                  <a:gd name="T39" fmla="*/ 210 h 470"/>
                  <a:gd name="T40" fmla="*/ 8 w 411"/>
                  <a:gd name="T41" fmla="*/ 165 h 470"/>
                  <a:gd name="T42" fmla="*/ 24 w 411"/>
                  <a:gd name="T43" fmla="*/ 123 h 470"/>
                  <a:gd name="T44" fmla="*/ 46 w 411"/>
                  <a:gd name="T45" fmla="*/ 85 h 470"/>
                  <a:gd name="T46" fmla="*/ 74 w 411"/>
                  <a:gd name="T47" fmla="*/ 53 h 470"/>
                  <a:gd name="T48" fmla="*/ 107 w 411"/>
                  <a:gd name="T49" fmla="*/ 28 h 470"/>
                  <a:gd name="T50" fmla="*/ 144 w 411"/>
                  <a:gd name="T51" fmla="*/ 10 h 470"/>
                  <a:gd name="T52" fmla="*/ 185 w 411"/>
                  <a:gd name="T53" fmla="*/ 0 h 470"/>
                  <a:gd name="T54" fmla="*/ 205 w 411"/>
                  <a:gd name="T55" fmla="*/ 0 h 470"/>
                  <a:gd name="T56" fmla="*/ 227 w 411"/>
                  <a:gd name="T57" fmla="*/ 0 h 470"/>
                  <a:gd name="T58" fmla="*/ 267 w 411"/>
                  <a:gd name="T59" fmla="*/ 10 h 470"/>
                  <a:gd name="T60" fmla="*/ 304 w 411"/>
                  <a:gd name="T61" fmla="*/ 28 h 470"/>
                  <a:gd name="T62" fmla="*/ 336 w 411"/>
                  <a:gd name="T63" fmla="*/ 53 h 470"/>
                  <a:gd name="T64" fmla="*/ 364 w 411"/>
                  <a:gd name="T65" fmla="*/ 85 h 470"/>
                  <a:gd name="T66" fmla="*/ 387 w 411"/>
                  <a:gd name="T67" fmla="*/ 123 h 470"/>
                  <a:gd name="T68" fmla="*/ 402 w 411"/>
                  <a:gd name="T69" fmla="*/ 165 h 470"/>
                  <a:gd name="T70" fmla="*/ 411 w 411"/>
                  <a:gd name="T71" fmla="*/ 210 h 470"/>
                  <a:gd name="T72" fmla="*/ 411 w 411"/>
                  <a:gd name="T73" fmla="*/ 235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1" h="470">
                    <a:moveTo>
                      <a:pt x="411" y="235"/>
                    </a:moveTo>
                    <a:lnTo>
                      <a:pt x="411" y="259"/>
                    </a:lnTo>
                    <a:lnTo>
                      <a:pt x="402" y="305"/>
                    </a:lnTo>
                    <a:lnTo>
                      <a:pt x="387" y="347"/>
                    </a:lnTo>
                    <a:lnTo>
                      <a:pt x="364" y="385"/>
                    </a:lnTo>
                    <a:lnTo>
                      <a:pt x="336" y="416"/>
                    </a:lnTo>
                    <a:lnTo>
                      <a:pt x="304" y="442"/>
                    </a:lnTo>
                    <a:lnTo>
                      <a:pt x="267" y="459"/>
                    </a:lnTo>
                    <a:lnTo>
                      <a:pt x="227" y="469"/>
                    </a:lnTo>
                    <a:lnTo>
                      <a:pt x="205" y="470"/>
                    </a:lnTo>
                    <a:lnTo>
                      <a:pt x="185" y="469"/>
                    </a:lnTo>
                    <a:lnTo>
                      <a:pt x="144" y="459"/>
                    </a:lnTo>
                    <a:lnTo>
                      <a:pt x="107" y="442"/>
                    </a:lnTo>
                    <a:lnTo>
                      <a:pt x="74" y="416"/>
                    </a:lnTo>
                    <a:lnTo>
                      <a:pt x="46" y="385"/>
                    </a:lnTo>
                    <a:lnTo>
                      <a:pt x="24" y="347"/>
                    </a:lnTo>
                    <a:lnTo>
                      <a:pt x="8" y="305"/>
                    </a:lnTo>
                    <a:lnTo>
                      <a:pt x="1" y="259"/>
                    </a:lnTo>
                    <a:lnTo>
                      <a:pt x="0" y="235"/>
                    </a:lnTo>
                    <a:lnTo>
                      <a:pt x="1" y="210"/>
                    </a:lnTo>
                    <a:lnTo>
                      <a:pt x="8" y="165"/>
                    </a:lnTo>
                    <a:lnTo>
                      <a:pt x="24" y="123"/>
                    </a:lnTo>
                    <a:lnTo>
                      <a:pt x="46" y="85"/>
                    </a:lnTo>
                    <a:lnTo>
                      <a:pt x="74" y="53"/>
                    </a:lnTo>
                    <a:lnTo>
                      <a:pt x="107" y="28"/>
                    </a:lnTo>
                    <a:lnTo>
                      <a:pt x="144" y="10"/>
                    </a:lnTo>
                    <a:lnTo>
                      <a:pt x="185" y="0"/>
                    </a:lnTo>
                    <a:lnTo>
                      <a:pt x="205" y="0"/>
                    </a:lnTo>
                    <a:lnTo>
                      <a:pt x="227" y="0"/>
                    </a:lnTo>
                    <a:lnTo>
                      <a:pt x="267" y="10"/>
                    </a:lnTo>
                    <a:lnTo>
                      <a:pt x="304" y="28"/>
                    </a:lnTo>
                    <a:lnTo>
                      <a:pt x="336" y="53"/>
                    </a:lnTo>
                    <a:lnTo>
                      <a:pt x="364" y="85"/>
                    </a:lnTo>
                    <a:lnTo>
                      <a:pt x="387" y="123"/>
                    </a:lnTo>
                    <a:lnTo>
                      <a:pt x="402" y="165"/>
                    </a:lnTo>
                    <a:lnTo>
                      <a:pt x="411" y="210"/>
                    </a:lnTo>
                    <a:lnTo>
                      <a:pt x="411" y="235"/>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4" name="Freeform 35">
                <a:extLst>
                  <a:ext uri="{FF2B5EF4-FFF2-40B4-BE49-F238E27FC236}">
                    <a16:creationId xmlns:a16="http://schemas.microsoft.com/office/drawing/2014/main" id="{09CFA9E7-32D4-432F-9348-FA46A068E159}"/>
                  </a:ext>
                </a:extLst>
              </p:cNvPr>
              <p:cNvSpPr>
                <a:spLocks/>
              </p:cNvSpPr>
              <p:nvPr/>
            </p:nvSpPr>
            <p:spPr bwMode="auto">
              <a:xfrm>
                <a:off x="3843" y="3057"/>
                <a:ext cx="409" cy="464"/>
              </a:xfrm>
              <a:custGeom>
                <a:avLst/>
                <a:gdLst>
                  <a:gd name="T0" fmla="*/ 1636 w 1637"/>
                  <a:gd name="T1" fmla="*/ 567 h 1857"/>
                  <a:gd name="T2" fmla="*/ 1618 w 1637"/>
                  <a:gd name="T3" fmla="*/ 444 h 1857"/>
                  <a:gd name="T4" fmla="*/ 1576 w 1637"/>
                  <a:gd name="T5" fmla="*/ 333 h 1857"/>
                  <a:gd name="T6" fmla="*/ 1508 w 1637"/>
                  <a:gd name="T7" fmla="*/ 234 h 1857"/>
                  <a:gd name="T8" fmla="*/ 1413 w 1637"/>
                  <a:gd name="T9" fmla="*/ 150 h 1857"/>
                  <a:gd name="T10" fmla="*/ 1293 w 1637"/>
                  <a:gd name="T11" fmla="*/ 83 h 1857"/>
                  <a:gd name="T12" fmla="*/ 1146 w 1637"/>
                  <a:gd name="T13" fmla="*/ 35 h 1857"/>
                  <a:gd name="T14" fmla="*/ 969 w 1637"/>
                  <a:gd name="T15" fmla="*/ 5 h 1857"/>
                  <a:gd name="T16" fmla="*/ 819 w 1637"/>
                  <a:gd name="T17" fmla="*/ 0 h 1857"/>
                  <a:gd name="T18" fmla="*/ 668 w 1637"/>
                  <a:gd name="T19" fmla="*/ 5 h 1857"/>
                  <a:gd name="T20" fmla="*/ 492 w 1637"/>
                  <a:gd name="T21" fmla="*/ 35 h 1857"/>
                  <a:gd name="T22" fmla="*/ 344 w 1637"/>
                  <a:gd name="T23" fmla="*/ 83 h 1857"/>
                  <a:gd name="T24" fmla="*/ 224 w 1637"/>
                  <a:gd name="T25" fmla="*/ 150 h 1857"/>
                  <a:gd name="T26" fmla="*/ 130 w 1637"/>
                  <a:gd name="T27" fmla="*/ 234 h 1857"/>
                  <a:gd name="T28" fmla="*/ 61 w 1637"/>
                  <a:gd name="T29" fmla="*/ 333 h 1857"/>
                  <a:gd name="T30" fmla="*/ 19 w 1637"/>
                  <a:gd name="T31" fmla="*/ 444 h 1857"/>
                  <a:gd name="T32" fmla="*/ 1 w 1637"/>
                  <a:gd name="T33" fmla="*/ 567 h 1857"/>
                  <a:gd name="T34" fmla="*/ 0 w 1637"/>
                  <a:gd name="T35" fmla="*/ 668 h 1857"/>
                  <a:gd name="T36" fmla="*/ 9 w 1637"/>
                  <a:gd name="T37" fmla="*/ 992 h 1857"/>
                  <a:gd name="T38" fmla="*/ 38 w 1637"/>
                  <a:gd name="T39" fmla="*/ 1202 h 1857"/>
                  <a:gd name="T40" fmla="*/ 100 w 1637"/>
                  <a:gd name="T41" fmla="*/ 1408 h 1857"/>
                  <a:gd name="T42" fmla="*/ 205 w 1637"/>
                  <a:gd name="T43" fmla="*/ 1594 h 1857"/>
                  <a:gd name="T44" fmla="*/ 343 w 1637"/>
                  <a:gd name="T45" fmla="*/ 1725 h 1857"/>
                  <a:gd name="T46" fmla="*/ 444 w 1637"/>
                  <a:gd name="T47" fmla="*/ 1783 h 1857"/>
                  <a:gd name="T48" fmla="*/ 563 w 1637"/>
                  <a:gd name="T49" fmla="*/ 1827 h 1857"/>
                  <a:gd name="T50" fmla="*/ 701 w 1637"/>
                  <a:gd name="T51" fmla="*/ 1851 h 1857"/>
                  <a:gd name="T52" fmla="*/ 819 w 1637"/>
                  <a:gd name="T53" fmla="*/ 1857 h 1857"/>
                  <a:gd name="T54" fmla="*/ 936 w 1637"/>
                  <a:gd name="T55" fmla="*/ 1851 h 1857"/>
                  <a:gd name="T56" fmla="*/ 1075 w 1637"/>
                  <a:gd name="T57" fmla="*/ 1827 h 1857"/>
                  <a:gd name="T58" fmla="*/ 1193 w 1637"/>
                  <a:gd name="T59" fmla="*/ 1783 h 1857"/>
                  <a:gd name="T60" fmla="*/ 1294 w 1637"/>
                  <a:gd name="T61" fmla="*/ 1725 h 1857"/>
                  <a:gd name="T62" fmla="*/ 1432 w 1637"/>
                  <a:gd name="T63" fmla="*/ 1594 h 1857"/>
                  <a:gd name="T64" fmla="*/ 1538 w 1637"/>
                  <a:gd name="T65" fmla="*/ 1408 h 1857"/>
                  <a:gd name="T66" fmla="*/ 1600 w 1637"/>
                  <a:gd name="T67" fmla="*/ 1202 h 1857"/>
                  <a:gd name="T68" fmla="*/ 1629 w 1637"/>
                  <a:gd name="T69" fmla="*/ 992 h 1857"/>
                  <a:gd name="T70" fmla="*/ 1637 w 1637"/>
                  <a:gd name="T71" fmla="*/ 668 h 1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7" h="1857">
                    <a:moveTo>
                      <a:pt x="1636" y="599"/>
                    </a:moveTo>
                    <a:lnTo>
                      <a:pt x="1636" y="567"/>
                    </a:lnTo>
                    <a:lnTo>
                      <a:pt x="1630" y="504"/>
                    </a:lnTo>
                    <a:lnTo>
                      <a:pt x="1618" y="444"/>
                    </a:lnTo>
                    <a:lnTo>
                      <a:pt x="1600" y="387"/>
                    </a:lnTo>
                    <a:lnTo>
                      <a:pt x="1576" y="333"/>
                    </a:lnTo>
                    <a:lnTo>
                      <a:pt x="1545" y="281"/>
                    </a:lnTo>
                    <a:lnTo>
                      <a:pt x="1508" y="234"/>
                    </a:lnTo>
                    <a:lnTo>
                      <a:pt x="1464" y="190"/>
                    </a:lnTo>
                    <a:lnTo>
                      <a:pt x="1413" y="150"/>
                    </a:lnTo>
                    <a:lnTo>
                      <a:pt x="1356" y="114"/>
                    </a:lnTo>
                    <a:lnTo>
                      <a:pt x="1293" y="83"/>
                    </a:lnTo>
                    <a:lnTo>
                      <a:pt x="1223" y="56"/>
                    </a:lnTo>
                    <a:lnTo>
                      <a:pt x="1146" y="35"/>
                    </a:lnTo>
                    <a:lnTo>
                      <a:pt x="1061" y="17"/>
                    </a:lnTo>
                    <a:lnTo>
                      <a:pt x="969" y="5"/>
                    </a:lnTo>
                    <a:lnTo>
                      <a:pt x="871" y="0"/>
                    </a:lnTo>
                    <a:lnTo>
                      <a:pt x="819" y="0"/>
                    </a:lnTo>
                    <a:lnTo>
                      <a:pt x="766" y="0"/>
                    </a:lnTo>
                    <a:lnTo>
                      <a:pt x="668" y="5"/>
                    </a:lnTo>
                    <a:lnTo>
                      <a:pt x="577" y="17"/>
                    </a:lnTo>
                    <a:lnTo>
                      <a:pt x="492" y="35"/>
                    </a:lnTo>
                    <a:lnTo>
                      <a:pt x="414" y="56"/>
                    </a:lnTo>
                    <a:lnTo>
                      <a:pt x="344" y="83"/>
                    </a:lnTo>
                    <a:lnTo>
                      <a:pt x="281" y="114"/>
                    </a:lnTo>
                    <a:lnTo>
                      <a:pt x="224" y="150"/>
                    </a:lnTo>
                    <a:lnTo>
                      <a:pt x="173" y="190"/>
                    </a:lnTo>
                    <a:lnTo>
                      <a:pt x="130" y="234"/>
                    </a:lnTo>
                    <a:lnTo>
                      <a:pt x="93" y="281"/>
                    </a:lnTo>
                    <a:lnTo>
                      <a:pt x="61" y="333"/>
                    </a:lnTo>
                    <a:lnTo>
                      <a:pt x="38" y="387"/>
                    </a:lnTo>
                    <a:lnTo>
                      <a:pt x="19" y="444"/>
                    </a:lnTo>
                    <a:lnTo>
                      <a:pt x="8" y="504"/>
                    </a:lnTo>
                    <a:lnTo>
                      <a:pt x="1" y="567"/>
                    </a:lnTo>
                    <a:lnTo>
                      <a:pt x="1" y="599"/>
                    </a:lnTo>
                    <a:lnTo>
                      <a:pt x="0" y="668"/>
                    </a:lnTo>
                    <a:lnTo>
                      <a:pt x="1" y="842"/>
                    </a:lnTo>
                    <a:lnTo>
                      <a:pt x="9" y="992"/>
                    </a:lnTo>
                    <a:lnTo>
                      <a:pt x="20" y="1096"/>
                    </a:lnTo>
                    <a:lnTo>
                      <a:pt x="38" y="1202"/>
                    </a:lnTo>
                    <a:lnTo>
                      <a:pt x="64" y="1306"/>
                    </a:lnTo>
                    <a:lnTo>
                      <a:pt x="100" y="1408"/>
                    </a:lnTo>
                    <a:lnTo>
                      <a:pt x="146" y="1505"/>
                    </a:lnTo>
                    <a:lnTo>
                      <a:pt x="205" y="1594"/>
                    </a:lnTo>
                    <a:lnTo>
                      <a:pt x="279" y="1674"/>
                    </a:lnTo>
                    <a:lnTo>
                      <a:pt x="343" y="1725"/>
                    </a:lnTo>
                    <a:lnTo>
                      <a:pt x="392" y="1757"/>
                    </a:lnTo>
                    <a:lnTo>
                      <a:pt x="444" y="1783"/>
                    </a:lnTo>
                    <a:lnTo>
                      <a:pt x="501" y="1807"/>
                    </a:lnTo>
                    <a:lnTo>
                      <a:pt x="563" y="1827"/>
                    </a:lnTo>
                    <a:lnTo>
                      <a:pt x="629" y="1841"/>
                    </a:lnTo>
                    <a:lnTo>
                      <a:pt x="701" y="1851"/>
                    </a:lnTo>
                    <a:lnTo>
                      <a:pt x="778" y="1857"/>
                    </a:lnTo>
                    <a:lnTo>
                      <a:pt x="819" y="1857"/>
                    </a:lnTo>
                    <a:lnTo>
                      <a:pt x="859" y="1857"/>
                    </a:lnTo>
                    <a:lnTo>
                      <a:pt x="936" y="1851"/>
                    </a:lnTo>
                    <a:lnTo>
                      <a:pt x="1008" y="1841"/>
                    </a:lnTo>
                    <a:lnTo>
                      <a:pt x="1075" y="1827"/>
                    </a:lnTo>
                    <a:lnTo>
                      <a:pt x="1136" y="1807"/>
                    </a:lnTo>
                    <a:lnTo>
                      <a:pt x="1193" y="1783"/>
                    </a:lnTo>
                    <a:lnTo>
                      <a:pt x="1246" y="1757"/>
                    </a:lnTo>
                    <a:lnTo>
                      <a:pt x="1294" y="1725"/>
                    </a:lnTo>
                    <a:lnTo>
                      <a:pt x="1360" y="1674"/>
                    </a:lnTo>
                    <a:lnTo>
                      <a:pt x="1432" y="1594"/>
                    </a:lnTo>
                    <a:lnTo>
                      <a:pt x="1491" y="1505"/>
                    </a:lnTo>
                    <a:lnTo>
                      <a:pt x="1538" y="1408"/>
                    </a:lnTo>
                    <a:lnTo>
                      <a:pt x="1574" y="1306"/>
                    </a:lnTo>
                    <a:lnTo>
                      <a:pt x="1600" y="1202"/>
                    </a:lnTo>
                    <a:lnTo>
                      <a:pt x="1618" y="1096"/>
                    </a:lnTo>
                    <a:lnTo>
                      <a:pt x="1629" y="992"/>
                    </a:lnTo>
                    <a:lnTo>
                      <a:pt x="1637" y="842"/>
                    </a:lnTo>
                    <a:lnTo>
                      <a:pt x="1637" y="668"/>
                    </a:lnTo>
                    <a:lnTo>
                      <a:pt x="1636" y="599"/>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125" name="Freeform 36">
                <a:extLst>
                  <a:ext uri="{FF2B5EF4-FFF2-40B4-BE49-F238E27FC236}">
                    <a16:creationId xmlns:a16="http://schemas.microsoft.com/office/drawing/2014/main" id="{DABB0B9B-2DD0-4925-9BFD-252642F83435}"/>
                  </a:ext>
                </a:extLst>
              </p:cNvPr>
              <p:cNvSpPr>
                <a:spLocks/>
              </p:cNvSpPr>
              <p:nvPr/>
            </p:nvSpPr>
            <p:spPr bwMode="auto">
              <a:xfrm>
                <a:off x="3926" y="3281"/>
                <a:ext cx="44" cy="48"/>
              </a:xfrm>
              <a:custGeom>
                <a:avLst/>
                <a:gdLst>
                  <a:gd name="T0" fmla="*/ 178 w 178"/>
                  <a:gd name="T1" fmla="*/ 98 h 195"/>
                  <a:gd name="T2" fmla="*/ 177 w 178"/>
                  <a:gd name="T3" fmla="*/ 117 h 195"/>
                  <a:gd name="T4" fmla="*/ 163 w 178"/>
                  <a:gd name="T5" fmla="*/ 152 h 195"/>
                  <a:gd name="T6" fmla="*/ 139 w 178"/>
                  <a:gd name="T7" fmla="*/ 179 h 195"/>
                  <a:gd name="T8" fmla="*/ 107 w 178"/>
                  <a:gd name="T9" fmla="*/ 193 h 195"/>
                  <a:gd name="T10" fmla="*/ 90 w 178"/>
                  <a:gd name="T11" fmla="*/ 195 h 195"/>
                  <a:gd name="T12" fmla="*/ 71 w 178"/>
                  <a:gd name="T13" fmla="*/ 193 h 195"/>
                  <a:gd name="T14" fmla="*/ 39 w 178"/>
                  <a:gd name="T15" fmla="*/ 179 h 195"/>
                  <a:gd name="T16" fmla="*/ 15 w 178"/>
                  <a:gd name="T17" fmla="*/ 152 h 195"/>
                  <a:gd name="T18" fmla="*/ 3 w 178"/>
                  <a:gd name="T19" fmla="*/ 117 h 195"/>
                  <a:gd name="T20" fmla="*/ 0 w 178"/>
                  <a:gd name="T21" fmla="*/ 98 h 195"/>
                  <a:gd name="T22" fmla="*/ 3 w 178"/>
                  <a:gd name="T23" fmla="*/ 77 h 195"/>
                  <a:gd name="T24" fmla="*/ 15 w 178"/>
                  <a:gd name="T25" fmla="*/ 43 h 195"/>
                  <a:gd name="T26" fmla="*/ 39 w 178"/>
                  <a:gd name="T27" fmla="*/ 16 h 195"/>
                  <a:gd name="T28" fmla="*/ 71 w 178"/>
                  <a:gd name="T29" fmla="*/ 2 h 195"/>
                  <a:gd name="T30" fmla="*/ 90 w 178"/>
                  <a:gd name="T31" fmla="*/ 0 h 195"/>
                  <a:gd name="T32" fmla="*/ 107 w 178"/>
                  <a:gd name="T33" fmla="*/ 2 h 195"/>
                  <a:gd name="T34" fmla="*/ 139 w 178"/>
                  <a:gd name="T35" fmla="*/ 16 h 195"/>
                  <a:gd name="T36" fmla="*/ 163 w 178"/>
                  <a:gd name="T37" fmla="*/ 43 h 195"/>
                  <a:gd name="T38" fmla="*/ 177 w 178"/>
                  <a:gd name="T39" fmla="*/ 77 h 195"/>
                  <a:gd name="T40" fmla="*/ 178 w 178"/>
                  <a:gd name="T41" fmla="*/ 9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8" h="195">
                    <a:moveTo>
                      <a:pt x="178" y="98"/>
                    </a:moveTo>
                    <a:lnTo>
                      <a:pt x="177" y="117"/>
                    </a:lnTo>
                    <a:lnTo>
                      <a:pt x="163" y="152"/>
                    </a:lnTo>
                    <a:lnTo>
                      <a:pt x="139" y="179"/>
                    </a:lnTo>
                    <a:lnTo>
                      <a:pt x="107" y="193"/>
                    </a:lnTo>
                    <a:lnTo>
                      <a:pt x="90" y="195"/>
                    </a:lnTo>
                    <a:lnTo>
                      <a:pt x="71" y="193"/>
                    </a:lnTo>
                    <a:lnTo>
                      <a:pt x="39" y="179"/>
                    </a:lnTo>
                    <a:lnTo>
                      <a:pt x="15" y="152"/>
                    </a:lnTo>
                    <a:lnTo>
                      <a:pt x="3" y="117"/>
                    </a:lnTo>
                    <a:lnTo>
                      <a:pt x="0" y="98"/>
                    </a:lnTo>
                    <a:lnTo>
                      <a:pt x="3" y="77"/>
                    </a:lnTo>
                    <a:lnTo>
                      <a:pt x="15" y="43"/>
                    </a:lnTo>
                    <a:lnTo>
                      <a:pt x="39" y="16"/>
                    </a:lnTo>
                    <a:lnTo>
                      <a:pt x="71" y="2"/>
                    </a:lnTo>
                    <a:lnTo>
                      <a:pt x="90" y="0"/>
                    </a:lnTo>
                    <a:lnTo>
                      <a:pt x="107" y="2"/>
                    </a:lnTo>
                    <a:lnTo>
                      <a:pt x="139" y="16"/>
                    </a:lnTo>
                    <a:lnTo>
                      <a:pt x="163" y="43"/>
                    </a:lnTo>
                    <a:lnTo>
                      <a:pt x="177" y="77"/>
                    </a:lnTo>
                    <a:lnTo>
                      <a:pt x="178" y="98"/>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6" name="Freeform 37">
                <a:extLst>
                  <a:ext uri="{FF2B5EF4-FFF2-40B4-BE49-F238E27FC236}">
                    <a16:creationId xmlns:a16="http://schemas.microsoft.com/office/drawing/2014/main" id="{01B0FA85-0AAB-49D6-B995-C8EFA969E4DB}"/>
                  </a:ext>
                </a:extLst>
              </p:cNvPr>
              <p:cNvSpPr>
                <a:spLocks/>
              </p:cNvSpPr>
              <p:nvPr/>
            </p:nvSpPr>
            <p:spPr bwMode="auto">
              <a:xfrm>
                <a:off x="3932" y="3288"/>
                <a:ext cx="13" cy="13"/>
              </a:xfrm>
              <a:custGeom>
                <a:avLst/>
                <a:gdLst>
                  <a:gd name="T0" fmla="*/ 53 w 53"/>
                  <a:gd name="T1" fmla="*/ 27 h 53"/>
                  <a:gd name="T2" fmla="*/ 52 w 53"/>
                  <a:gd name="T3" fmla="*/ 38 h 53"/>
                  <a:gd name="T4" fmla="*/ 38 w 53"/>
                  <a:gd name="T5" fmla="*/ 52 h 53"/>
                  <a:gd name="T6" fmla="*/ 27 w 53"/>
                  <a:gd name="T7" fmla="*/ 53 h 53"/>
                  <a:gd name="T8" fmla="*/ 16 w 53"/>
                  <a:gd name="T9" fmla="*/ 52 h 53"/>
                  <a:gd name="T10" fmla="*/ 2 w 53"/>
                  <a:gd name="T11" fmla="*/ 38 h 53"/>
                  <a:gd name="T12" fmla="*/ 0 w 53"/>
                  <a:gd name="T13" fmla="*/ 27 h 53"/>
                  <a:gd name="T14" fmla="*/ 2 w 53"/>
                  <a:gd name="T15" fmla="*/ 16 h 53"/>
                  <a:gd name="T16" fmla="*/ 16 w 53"/>
                  <a:gd name="T17" fmla="*/ 2 h 53"/>
                  <a:gd name="T18" fmla="*/ 27 w 53"/>
                  <a:gd name="T19" fmla="*/ 0 h 53"/>
                  <a:gd name="T20" fmla="*/ 38 w 53"/>
                  <a:gd name="T21" fmla="*/ 2 h 53"/>
                  <a:gd name="T22" fmla="*/ 52 w 53"/>
                  <a:gd name="T23" fmla="*/ 16 h 53"/>
                  <a:gd name="T24" fmla="*/ 53 w 53"/>
                  <a:gd name="T2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3">
                    <a:moveTo>
                      <a:pt x="53" y="27"/>
                    </a:moveTo>
                    <a:lnTo>
                      <a:pt x="52" y="38"/>
                    </a:lnTo>
                    <a:lnTo>
                      <a:pt x="38" y="52"/>
                    </a:lnTo>
                    <a:lnTo>
                      <a:pt x="27" y="53"/>
                    </a:lnTo>
                    <a:lnTo>
                      <a:pt x="16" y="52"/>
                    </a:lnTo>
                    <a:lnTo>
                      <a:pt x="2" y="38"/>
                    </a:lnTo>
                    <a:lnTo>
                      <a:pt x="0" y="27"/>
                    </a:lnTo>
                    <a:lnTo>
                      <a:pt x="2" y="16"/>
                    </a:lnTo>
                    <a:lnTo>
                      <a:pt x="16" y="2"/>
                    </a:lnTo>
                    <a:lnTo>
                      <a:pt x="27" y="0"/>
                    </a:lnTo>
                    <a:lnTo>
                      <a:pt x="38" y="2"/>
                    </a:lnTo>
                    <a:lnTo>
                      <a:pt x="52" y="16"/>
                    </a:lnTo>
                    <a:lnTo>
                      <a:pt x="5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7" name="Freeform 38">
                <a:extLst>
                  <a:ext uri="{FF2B5EF4-FFF2-40B4-BE49-F238E27FC236}">
                    <a16:creationId xmlns:a16="http://schemas.microsoft.com/office/drawing/2014/main" id="{4E3F1CB1-848A-480A-A168-DA921EFCDA0A}"/>
                  </a:ext>
                </a:extLst>
              </p:cNvPr>
              <p:cNvSpPr>
                <a:spLocks/>
              </p:cNvSpPr>
              <p:nvPr/>
            </p:nvSpPr>
            <p:spPr bwMode="auto">
              <a:xfrm>
                <a:off x="3911" y="3231"/>
                <a:ext cx="72" cy="24"/>
              </a:xfrm>
              <a:custGeom>
                <a:avLst/>
                <a:gdLst>
                  <a:gd name="T0" fmla="*/ 9 w 289"/>
                  <a:gd name="T1" fmla="*/ 88 h 97"/>
                  <a:gd name="T2" fmla="*/ 17 w 289"/>
                  <a:gd name="T3" fmla="*/ 90 h 97"/>
                  <a:gd name="T4" fmla="*/ 36 w 289"/>
                  <a:gd name="T5" fmla="*/ 90 h 97"/>
                  <a:gd name="T6" fmla="*/ 69 w 289"/>
                  <a:gd name="T7" fmla="*/ 81 h 97"/>
                  <a:gd name="T8" fmla="*/ 131 w 289"/>
                  <a:gd name="T9" fmla="*/ 70 h 97"/>
                  <a:gd name="T10" fmla="*/ 194 w 289"/>
                  <a:gd name="T11" fmla="*/ 73 h 97"/>
                  <a:gd name="T12" fmla="*/ 243 w 289"/>
                  <a:gd name="T13" fmla="*/ 85 h 97"/>
                  <a:gd name="T14" fmla="*/ 272 w 289"/>
                  <a:gd name="T15" fmla="*/ 95 h 97"/>
                  <a:gd name="T16" fmla="*/ 276 w 289"/>
                  <a:gd name="T17" fmla="*/ 97 h 97"/>
                  <a:gd name="T18" fmla="*/ 285 w 289"/>
                  <a:gd name="T19" fmla="*/ 91 h 97"/>
                  <a:gd name="T20" fmla="*/ 289 w 289"/>
                  <a:gd name="T21" fmla="*/ 78 h 97"/>
                  <a:gd name="T22" fmla="*/ 288 w 289"/>
                  <a:gd name="T23" fmla="*/ 61 h 97"/>
                  <a:gd name="T24" fmla="*/ 279 w 289"/>
                  <a:gd name="T25" fmla="*/ 42 h 97"/>
                  <a:gd name="T26" fmla="*/ 258 w 289"/>
                  <a:gd name="T27" fmla="*/ 23 h 97"/>
                  <a:gd name="T28" fmla="*/ 227 w 289"/>
                  <a:gd name="T29" fmla="*/ 8 h 97"/>
                  <a:gd name="T30" fmla="*/ 181 w 289"/>
                  <a:gd name="T31" fmla="*/ 0 h 97"/>
                  <a:gd name="T32" fmla="*/ 152 w 289"/>
                  <a:gd name="T33" fmla="*/ 0 h 97"/>
                  <a:gd name="T34" fmla="*/ 126 w 289"/>
                  <a:gd name="T35" fmla="*/ 0 h 97"/>
                  <a:gd name="T36" fmla="*/ 83 w 289"/>
                  <a:gd name="T37" fmla="*/ 6 h 97"/>
                  <a:gd name="T38" fmla="*/ 50 w 289"/>
                  <a:gd name="T39" fmla="*/ 18 h 97"/>
                  <a:gd name="T40" fmla="*/ 26 w 289"/>
                  <a:gd name="T41" fmla="*/ 32 h 97"/>
                  <a:gd name="T42" fmla="*/ 10 w 289"/>
                  <a:gd name="T43" fmla="*/ 48 h 97"/>
                  <a:gd name="T44" fmla="*/ 1 w 289"/>
                  <a:gd name="T45" fmla="*/ 63 h 97"/>
                  <a:gd name="T46" fmla="*/ 0 w 289"/>
                  <a:gd name="T47" fmla="*/ 76 h 97"/>
                  <a:gd name="T48" fmla="*/ 4 w 289"/>
                  <a:gd name="T49" fmla="*/ 86 h 97"/>
                  <a:gd name="T50" fmla="*/ 9 w 289"/>
                  <a:gd name="T51" fmla="*/ 8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9" h="97">
                    <a:moveTo>
                      <a:pt x="9" y="88"/>
                    </a:moveTo>
                    <a:lnTo>
                      <a:pt x="17" y="90"/>
                    </a:lnTo>
                    <a:lnTo>
                      <a:pt x="36" y="90"/>
                    </a:lnTo>
                    <a:lnTo>
                      <a:pt x="69" y="81"/>
                    </a:lnTo>
                    <a:lnTo>
                      <a:pt x="131" y="70"/>
                    </a:lnTo>
                    <a:lnTo>
                      <a:pt x="194" y="73"/>
                    </a:lnTo>
                    <a:lnTo>
                      <a:pt x="243" y="85"/>
                    </a:lnTo>
                    <a:lnTo>
                      <a:pt x="272" y="95"/>
                    </a:lnTo>
                    <a:lnTo>
                      <a:pt x="276" y="97"/>
                    </a:lnTo>
                    <a:lnTo>
                      <a:pt x="285" y="91"/>
                    </a:lnTo>
                    <a:lnTo>
                      <a:pt x="289" y="78"/>
                    </a:lnTo>
                    <a:lnTo>
                      <a:pt x="288" y="61"/>
                    </a:lnTo>
                    <a:lnTo>
                      <a:pt x="279" y="42"/>
                    </a:lnTo>
                    <a:lnTo>
                      <a:pt x="258" y="23"/>
                    </a:lnTo>
                    <a:lnTo>
                      <a:pt x="227" y="8"/>
                    </a:lnTo>
                    <a:lnTo>
                      <a:pt x="181" y="0"/>
                    </a:lnTo>
                    <a:lnTo>
                      <a:pt x="152" y="0"/>
                    </a:lnTo>
                    <a:lnTo>
                      <a:pt x="126" y="0"/>
                    </a:lnTo>
                    <a:lnTo>
                      <a:pt x="83" y="6"/>
                    </a:lnTo>
                    <a:lnTo>
                      <a:pt x="50" y="18"/>
                    </a:lnTo>
                    <a:lnTo>
                      <a:pt x="26" y="32"/>
                    </a:lnTo>
                    <a:lnTo>
                      <a:pt x="10" y="48"/>
                    </a:lnTo>
                    <a:lnTo>
                      <a:pt x="1" y="63"/>
                    </a:lnTo>
                    <a:lnTo>
                      <a:pt x="0" y="76"/>
                    </a:lnTo>
                    <a:lnTo>
                      <a:pt x="4" y="86"/>
                    </a:lnTo>
                    <a:lnTo>
                      <a:pt x="9" y="88"/>
                    </a:lnTo>
                    <a:close/>
                  </a:path>
                </a:pathLst>
              </a:custGeom>
              <a:solidFill>
                <a:srgbClr val="684B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8" name="Freeform 39">
                <a:extLst>
                  <a:ext uri="{FF2B5EF4-FFF2-40B4-BE49-F238E27FC236}">
                    <a16:creationId xmlns:a16="http://schemas.microsoft.com/office/drawing/2014/main" id="{49F16BAB-3621-4794-8A09-F749322B1039}"/>
                  </a:ext>
                </a:extLst>
              </p:cNvPr>
              <p:cNvSpPr>
                <a:spLocks/>
              </p:cNvSpPr>
              <p:nvPr/>
            </p:nvSpPr>
            <p:spPr bwMode="auto">
              <a:xfrm>
                <a:off x="4128" y="3281"/>
                <a:ext cx="44" cy="48"/>
              </a:xfrm>
              <a:custGeom>
                <a:avLst/>
                <a:gdLst>
                  <a:gd name="T0" fmla="*/ 178 w 178"/>
                  <a:gd name="T1" fmla="*/ 98 h 195"/>
                  <a:gd name="T2" fmla="*/ 177 w 178"/>
                  <a:gd name="T3" fmla="*/ 117 h 195"/>
                  <a:gd name="T4" fmla="*/ 163 w 178"/>
                  <a:gd name="T5" fmla="*/ 152 h 195"/>
                  <a:gd name="T6" fmla="*/ 139 w 178"/>
                  <a:gd name="T7" fmla="*/ 179 h 195"/>
                  <a:gd name="T8" fmla="*/ 107 w 178"/>
                  <a:gd name="T9" fmla="*/ 193 h 195"/>
                  <a:gd name="T10" fmla="*/ 89 w 178"/>
                  <a:gd name="T11" fmla="*/ 195 h 195"/>
                  <a:gd name="T12" fmla="*/ 71 w 178"/>
                  <a:gd name="T13" fmla="*/ 193 h 195"/>
                  <a:gd name="T14" fmla="*/ 39 w 178"/>
                  <a:gd name="T15" fmla="*/ 179 h 195"/>
                  <a:gd name="T16" fmla="*/ 15 w 178"/>
                  <a:gd name="T17" fmla="*/ 152 h 195"/>
                  <a:gd name="T18" fmla="*/ 1 w 178"/>
                  <a:gd name="T19" fmla="*/ 117 h 195"/>
                  <a:gd name="T20" fmla="*/ 0 w 178"/>
                  <a:gd name="T21" fmla="*/ 98 h 195"/>
                  <a:gd name="T22" fmla="*/ 1 w 178"/>
                  <a:gd name="T23" fmla="*/ 77 h 195"/>
                  <a:gd name="T24" fmla="*/ 15 w 178"/>
                  <a:gd name="T25" fmla="*/ 43 h 195"/>
                  <a:gd name="T26" fmla="*/ 39 w 178"/>
                  <a:gd name="T27" fmla="*/ 16 h 195"/>
                  <a:gd name="T28" fmla="*/ 71 w 178"/>
                  <a:gd name="T29" fmla="*/ 2 h 195"/>
                  <a:gd name="T30" fmla="*/ 89 w 178"/>
                  <a:gd name="T31" fmla="*/ 0 h 195"/>
                  <a:gd name="T32" fmla="*/ 107 w 178"/>
                  <a:gd name="T33" fmla="*/ 2 h 195"/>
                  <a:gd name="T34" fmla="*/ 139 w 178"/>
                  <a:gd name="T35" fmla="*/ 16 h 195"/>
                  <a:gd name="T36" fmla="*/ 163 w 178"/>
                  <a:gd name="T37" fmla="*/ 43 h 195"/>
                  <a:gd name="T38" fmla="*/ 177 w 178"/>
                  <a:gd name="T39" fmla="*/ 77 h 195"/>
                  <a:gd name="T40" fmla="*/ 178 w 178"/>
                  <a:gd name="T41" fmla="*/ 9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8" h="195">
                    <a:moveTo>
                      <a:pt x="178" y="98"/>
                    </a:moveTo>
                    <a:lnTo>
                      <a:pt x="177" y="117"/>
                    </a:lnTo>
                    <a:lnTo>
                      <a:pt x="163" y="152"/>
                    </a:lnTo>
                    <a:lnTo>
                      <a:pt x="139" y="179"/>
                    </a:lnTo>
                    <a:lnTo>
                      <a:pt x="107" y="193"/>
                    </a:lnTo>
                    <a:lnTo>
                      <a:pt x="89" y="195"/>
                    </a:lnTo>
                    <a:lnTo>
                      <a:pt x="71" y="193"/>
                    </a:lnTo>
                    <a:lnTo>
                      <a:pt x="39" y="179"/>
                    </a:lnTo>
                    <a:lnTo>
                      <a:pt x="15" y="152"/>
                    </a:lnTo>
                    <a:lnTo>
                      <a:pt x="1" y="117"/>
                    </a:lnTo>
                    <a:lnTo>
                      <a:pt x="0" y="98"/>
                    </a:lnTo>
                    <a:lnTo>
                      <a:pt x="1" y="77"/>
                    </a:lnTo>
                    <a:lnTo>
                      <a:pt x="15" y="43"/>
                    </a:lnTo>
                    <a:lnTo>
                      <a:pt x="39" y="16"/>
                    </a:lnTo>
                    <a:lnTo>
                      <a:pt x="71" y="2"/>
                    </a:lnTo>
                    <a:lnTo>
                      <a:pt x="89" y="0"/>
                    </a:lnTo>
                    <a:lnTo>
                      <a:pt x="107" y="2"/>
                    </a:lnTo>
                    <a:lnTo>
                      <a:pt x="139" y="16"/>
                    </a:lnTo>
                    <a:lnTo>
                      <a:pt x="163" y="43"/>
                    </a:lnTo>
                    <a:lnTo>
                      <a:pt x="177" y="77"/>
                    </a:lnTo>
                    <a:lnTo>
                      <a:pt x="178" y="98"/>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29" name="Freeform 40">
                <a:extLst>
                  <a:ext uri="{FF2B5EF4-FFF2-40B4-BE49-F238E27FC236}">
                    <a16:creationId xmlns:a16="http://schemas.microsoft.com/office/drawing/2014/main" id="{BDC3E047-5B48-4599-84E0-01487EC20951}"/>
                  </a:ext>
                </a:extLst>
              </p:cNvPr>
              <p:cNvSpPr>
                <a:spLocks/>
              </p:cNvSpPr>
              <p:nvPr/>
            </p:nvSpPr>
            <p:spPr bwMode="auto">
              <a:xfrm>
                <a:off x="4134" y="3288"/>
                <a:ext cx="13" cy="13"/>
              </a:xfrm>
              <a:custGeom>
                <a:avLst/>
                <a:gdLst>
                  <a:gd name="T0" fmla="*/ 53 w 53"/>
                  <a:gd name="T1" fmla="*/ 27 h 53"/>
                  <a:gd name="T2" fmla="*/ 51 w 53"/>
                  <a:gd name="T3" fmla="*/ 38 h 53"/>
                  <a:gd name="T4" fmla="*/ 37 w 53"/>
                  <a:gd name="T5" fmla="*/ 52 h 53"/>
                  <a:gd name="T6" fmla="*/ 27 w 53"/>
                  <a:gd name="T7" fmla="*/ 53 h 53"/>
                  <a:gd name="T8" fmla="*/ 16 w 53"/>
                  <a:gd name="T9" fmla="*/ 52 h 53"/>
                  <a:gd name="T10" fmla="*/ 1 w 53"/>
                  <a:gd name="T11" fmla="*/ 38 h 53"/>
                  <a:gd name="T12" fmla="*/ 0 w 53"/>
                  <a:gd name="T13" fmla="*/ 27 h 53"/>
                  <a:gd name="T14" fmla="*/ 1 w 53"/>
                  <a:gd name="T15" fmla="*/ 16 h 53"/>
                  <a:gd name="T16" fmla="*/ 16 w 53"/>
                  <a:gd name="T17" fmla="*/ 2 h 53"/>
                  <a:gd name="T18" fmla="*/ 27 w 53"/>
                  <a:gd name="T19" fmla="*/ 0 h 53"/>
                  <a:gd name="T20" fmla="*/ 37 w 53"/>
                  <a:gd name="T21" fmla="*/ 2 h 53"/>
                  <a:gd name="T22" fmla="*/ 51 w 53"/>
                  <a:gd name="T23" fmla="*/ 16 h 53"/>
                  <a:gd name="T24" fmla="*/ 53 w 53"/>
                  <a:gd name="T2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3">
                    <a:moveTo>
                      <a:pt x="53" y="27"/>
                    </a:moveTo>
                    <a:lnTo>
                      <a:pt x="51" y="38"/>
                    </a:lnTo>
                    <a:lnTo>
                      <a:pt x="37" y="52"/>
                    </a:lnTo>
                    <a:lnTo>
                      <a:pt x="27" y="53"/>
                    </a:lnTo>
                    <a:lnTo>
                      <a:pt x="16" y="52"/>
                    </a:lnTo>
                    <a:lnTo>
                      <a:pt x="1" y="38"/>
                    </a:lnTo>
                    <a:lnTo>
                      <a:pt x="0" y="27"/>
                    </a:lnTo>
                    <a:lnTo>
                      <a:pt x="1" y="16"/>
                    </a:lnTo>
                    <a:lnTo>
                      <a:pt x="16" y="2"/>
                    </a:lnTo>
                    <a:lnTo>
                      <a:pt x="27" y="0"/>
                    </a:lnTo>
                    <a:lnTo>
                      <a:pt x="37" y="2"/>
                    </a:lnTo>
                    <a:lnTo>
                      <a:pt x="51" y="16"/>
                    </a:lnTo>
                    <a:lnTo>
                      <a:pt x="5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30" name="Freeform 41">
                <a:extLst>
                  <a:ext uri="{FF2B5EF4-FFF2-40B4-BE49-F238E27FC236}">
                    <a16:creationId xmlns:a16="http://schemas.microsoft.com/office/drawing/2014/main" id="{8E0CF881-E2A0-4FA6-A748-F00EA3A3B322}"/>
                  </a:ext>
                </a:extLst>
              </p:cNvPr>
              <p:cNvSpPr>
                <a:spLocks/>
              </p:cNvSpPr>
              <p:nvPr/>
            </p:nvSpPr>
            <p:spPr bwMode="auto">
              <a:xfrm>
                <a:off x="4112" y="3231"/>
                <a:ext cx="73" cy="24"/>
              </a:xfrm>
              <a:custGeom>
                <a:avLst/>
                <a:gdLst>
                  <a:gd name="T0" fmla="*/ 281 w 289"/>
                  <a:gd name="T1" fmla="*/ 88 h 97"/>
                  <a:gd name="T2" fmla="*/ 273 w 289"/>
                  <a:gd name="T3" fmla="*/ 90 h 97"/>
                  <a:gd name="T4" fmla="*/ 254 w 289"/>
                  <a:gd name="T5" fmla="*/ 90 h 97"/>
                  <a:gd name="T6" fmla="*/ 220 w 289"/>
                  <a:gd name="T7" fmla="*/ 81 h 97"/>
                  <a:gd name="T8" fmla="*/ 158 w 289"/>
                  <a:gd name="T9" fmla="*/ 70 h 97"/>
                  <a:gd name="T10" fmla="*/ 96 w 289"/>
                  <a:gd name="T11" fmla="*/ 73 h 97"/>
                  <a:gd name="T12" fmla="*/ 46 w 289"/>
                  <a:gd name="T13" fmla="*/ 85 h 97"/>
                  <a:gd name="T14" fmla="*/ 18 w 289"/>
                  <a:gd name="T15" fmla="*/ 95 h 97"/>
                  <a:gd name="T16" fmla="*/ 13 w 289"/>
                  <a:gd name="T17" fmla="*/ 97 h 97"/>
                  <a:gd name="T18" fmla="*/ 4 w 289"/>
                  <a:gd name="T19" fmla="*/ 91 h 97"/>
                  <a:gd name="T20" fmla="*/ 0 w 289"/>
                  <a:gd name="T21" fmla="*/ 78 h 97"/>
                  <a:gd name="T22" fmla="*/ 1 w 289"/>
                  <a:gd name="T23" fmla="*/ 61 h 97"/>
                  <a:gd name="T24" fmla="*/ 11 w 289"/>
                  <a:gd name="T25" fmla="*/ 42 h 97"/>
                  <a:gd name="T26" fmla="*/ 31 w 289"/>
                  <a:gd name="T27" fmla="*/ 23 h 97"/>
                  <a:gd name="T28" fmla="*/ 62 w 289"/>
                  <a:gd name="T29" fmla="*/ 8 h 97"/>
                  <a:gd name="T30" fmla="*/ 108 w 289"/>
                  <a:gd name="T31" fmla="*/ 0 h 97"/>
                  <a:gd name="T32" fmla="*/ 138 w 289"/>
                  <a:gd name="T33" fmla="*/ 0 h 97"/>
                  <a:gd name="T34" fmla="*/ 163 w 289"/>
                  <a:gd name="T35" fmla="*/ 0 h 97"/>
                  <a:gd name="T36" fmla="*/ 206 w 289"/>
                  <a:gd name="T37" fmla="*/ 6 h 97"/>
                  <a:gd name="T38" fmla="*/ 240 w 289"/>
                  <a:gd name="T39" fmla="*/ 18 h 97"/>
                  <a:gd name="T40" fmla="*/ 263 w 289"/>
                  <a:gd name="T41" fmla="*/ 32 h 97"/>
                  <a:gd name="T42" fmla="*/ 280 w 289"/>
                  <a:gd name="T43" fmla="*/ 48 h 97"/>
                  <a:gd name="T44" fmla="*/ 288 w 289"/>
                  <a:gd name="T45" fmla="*/ 63 h 97"/>
                  <a:gd name="T46" fmla="*/ 289 w 289"/>
                  <a:gd name="T47" fmla="*/ 76 h 97"/>
                  <a:gd name="T48" fmla="*/ 285 w 289"/>
                  <a:gd name="T49" fmla="*/ 86 h 97"/>
                  <a:gd name="T50" fmla="*/ 281 w 289"/>
                  <a:gd name="T51" fmla="*/ 8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9" h="97">
                    <a:moveTo>
                      <a:pt x="281" y="88"/>
                    </a:moveTo>
                    <a:lnTo>
                      <a:pt x="273" y="90"/>
                    </a:lnTo>
                    <a:lnTo>
                      <a:pt x="254" y="90"/>
                    </a:lnTo>
                    <a:lnTo>
                      <a:pt x="220" y="81"/>
                    </a:lnTo>
                    <a:lnTo>
                      <a:pt x="158" y="70"/>
                    </a:lnTo>
                    <a:lnTo>
                      <a:pt x="96" y="73"/>
                    </a:lnTo>
                    <a:lnTo>
                      <a:pt x="46" y="85"/>
                    </a:lnTo>
                    <a:lnTo>
                      <a:pt x="18" y="95"/>
                    </a:lnTo>
                    <a:lnTo>
                      <a:pt x="13" y="97"/>
                    </a:lnTo>
                    <a:lnTo>
                      <a:pt x="4" y="91"/>
                    </a:lnTo>
                    <a:lnTo>
                      <a:pt x="0" y="78"/>
                    </a:lnTo>
                    <a:lnTo>
                      <a:pt x="1" y="61"/>
                    </a:lnTo>
                    <a:lnTo>
                      <a:pt x="11" y="42"/>
                    </a:lnTo>
                    <a:lnTo>
                      <a:pt x="31" y="23"/>
                    </a:lnTo>
                    <a:lnTo>
                      <a:pt x="62" y="8"/>
                    </a:lnTo>
                    <a:lnTo>
                      <a:pt x="108" y="0"/>
                    </a:lnTo>
                    <a:lnTo>
                      <a:pt x="138" y="0"/>
                    </a:lnTo>
                    <a:lnTo>
                      <a:pt x="163" y="0"/>
                    </a:lnTo>
                    <a:lnTo>
                      <a:pt x="206" y="6"/>
                    </a:lnTo>
                    <a:lnTo>
                      <a:pt x="240" y="18"/>
                    </a:lnTo>
                    <a:lnTo>
                      <a:pt x="263" y="32"/>
                    </a:lnTo>
                    <a:lnTo>
                      <a:pt x="280" y="48"/>
                    </a:lnTo>
                    <a:lnTo>
                      <a:pt x="288" y="63"/>
                    </a:lnTo>
                    <a:lnTo>
                      <a:pt x="289" y="76"/>
                    </a:lnTo>
                    <a:lnTo>
                      <a:pt x="285" y="86"/>
                    </a:lnTo>
                    <a:lnTo>
                      <a:pt x="281" y="88"/>
                    </a:lnTo>
                    <a:close/>
                  </a:path>
                </a:pathLst>
              </a:custGeom>
              <a:solidFill>
                <a:srgbClr val="684B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31" name="Freeform 42">
                <a:extLst>
                  <a:ext uri="{FF2B5EF4-FFF2-40B4-BE49-F238E27FC236}">
                    <a16:creationId xmlns:a16="http://schemas.microsoft.com/office/drawing/2014/main" id="{06924050-E050-4AFF-B505-7491FF7AEFF6}"/>
                  </a:ext>
                </a:extLst>
              </p:cNvPr>
              <p:cNvSpPr>
                <a:spLocks/>
              </p:cNvSpPr>
              <p:nvPr/>
            </p:nvSpPr>
            <p:spPr bwMode="auto">
              <a:xfrm>
                <a:off x="4013" y="3380"/>
                <a:ext cx="70" cy="25"/>
              </a:xfrm>
              <a:custGeom>
                <a:avLst/>
                <a:gdLst>
                  <a:gd name="T0" fmla="*/ 140 w 279"/>
                  <a:gd name="T1" fmla="*/ 43 h 100"/>
                  <a:gd name="T2" fmla="*/ 108 w 279"/>
                  <a:gd name="T3" fmla="*/ 41 h 100"/>
                  <a:gd name="T4" fmla="*/ 56 w 279"/>
                  <a:gd name="T5" fmla="*/ 24 h 100"/>
                  <a:gd name="T6" fmla="*/ 20 w 279"/>
                  <a:gd name="T7" fmla="*/ 6 h 100"/>
                  <a:gd name="T8" fmla="*/ 5 w 279"/>
                  <a:gd name="T9" fmla="*/ 0 h 100"/>
                  <a:gd name="T10" fmla="*/ 0 w 279"/>
                  <a:gd name="T11" fmla="*/ 3 h 100"/>
                  <a:gd name="T12" fmla="*/ 0 w 279"/>
                  <a:gd name="T13" fmla="*/ 9 h 100"/>
                  <a:gd name="T14" fmla="*/ 0 w 279"/>
                  <a:gd name="T15" fmla="*/ 22 h 100"/>
                  <a:gd name="T16" fmla="*/ 13 w 279"/>
                  <a:gd name="T17" fmla="*/ 52 h 100"/>
                  <a:gd name="T18" fmla="*/ 34 w 279"/>
                  <a:gd name="T19" fmla="*/ 73 h 100"/>
                  <a:gd name="T20" fmla="*/ 56 w 279"/>
                  <a:gd name="T21" fmla="*/ 86 h 100"/>
                  <a:gd name="T22" fmla="*/ 84 w 279"/>
                  <a:gd name="T23" fmla="*/ 95 h 100"/>
                  <a:gd name="T24" fmla="*/ 119 w 279"/>
                  <a:gd name="T25" fmla="*/ 100 h 100"/>
                  <a:gd name="T26" fmla="*/ 140 w 279"/>
                  <a:gd name="T27" fmla="*/ 100 h 100"/>
                  <a:gd name="T28" fmla="*/ 160 w 279"/>
                  <a:gd name="T29" fmla="*/ 100 h 100"/>
                  <a:gd name="T30" fmla="*/ 196 w 279"/>
                  <a:gd name="T31" fmla="*/ 95 h 100"/>
                  <a:gd name="T32" fmla="*/ 224 w 279"/>
                  <a:gd name="T33" fmla="*/ 86 h 100"/>
                  <a:gd name="T34" fmla="*/ 245 w 279"/>
                  <a:gd name="T35" fmla="*/ 73 h 100"/>
                  <a:gd name="T36" fmla="*/ 267 w 279"/>
                  <a:gd name="T37" fmla="*/ 52 h 100"/>
                  <a:gd name="T38" fmla="*/ 279 w 279"/>
                  <a:gd name="T39" fmla="*/ 22 h 100"/>
                  <a:gd name="T40" fmla="*/ 279 w 279"/>
                  <a:gd name="T41" fmla="*/ 9 h 100"/>
                  <a:gd name="T42" fmla="*/ 279 w 279"/>
                  <a:gd name="T43" fmla="*/ 3 h 100"/>
                  <a:gd name="T44" fmla="*/ 274 w 279"/>
                  <a:gd name="T45" fmla="*/ 0 h 100"/>
                  <a:gd name="T46" fmla="*/ 259 w 279"/>
                  <a:gd name="T47" fmla="*/ 6 h 100"/>
                  <a:gd name="T48" fmla="*/ 224 w 279"/>
                  <a:gd name="T49" fmla="*/ 24 h 100"/>
                  <a:gd name="T50" fmla="*/ 172 w 279"/>
                  <a:gd name="T51" fmla="*/ 41 h 100"/>
                  <a:gd name="T52" fmla="*/ 140 w 279"/>
                  <a:gd name="T53" fmla="*/ 4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9" h="100">
                    <a:moveTo>
                      <a:pt x="140" y="43"/>
                    </a:moveTo>
                    <a:lnTo>
                      <a:pt x="108" y="41"/>
                    </a:lnTo>
                    <a:lnTo>
                      <a:pt x="56" y="24"/>
                    </a:lnTo>
                    <a:lnTo>
                      <a:pt x="20" y="6"/>
                    </a:lnTo>
                    <a:lnTo>
                      <a:pt x="5" y="0"/>
                    </a:lnTo>
                    <a:lnTo>
                      <a:pt x="0" y="3"/>
                    </a:lnTo>
                    <a:lnTo>
                      <a:pt x="0" y="9"/>
                    </a:lnTo>
                    <a:lnTo>
                      <a:pt x="0" y="22"/>
                    </a:lnTo>
                    <a:lnTo>
                      <a:pt x="13" y="52"/>
                    </a:lnTo>
                    <a:lnTo>
                      <a:pt x="34" y="73"/>
                    </a:lnTo>
                    <a:lnTo>
                      <a:pt x="56" y="86"/>
                    </a:lnTo>
                    <a:lnTo>
                      <a:pt x="84" y="95"/>
                    </a:lnTo>
                    <a:lnTo>
                      <a:pt x="119" y="100"/>
                    </a:lnTo>
                    <a:lnTo>
                      <a:pt x="140" y="100"/>
                    </a:lnTo>
                    <a:lnTo>
                      <a:pt x="160" y="100"/>
                    </a:lnTo>
                    <a:lnTo>
                      <a:pt x="196" y="95"/>
                    </a:lnTo>
                    <a:lnTo>
                      <a:pt x="224" y="86"/>
                    </a:lnTo>
                    <a:lnTo>
                      <a:pt x="245" y="73"/>
                    </a:lnTo>
                    <a:lnTo>
                      <a:pt x="267" y="52"/>
                    </a:lnTo>
                    <a:lnTo>
                      <a:pt x="279" y="22"/>
                    </a:lnTo>
                    <a:lnTo>
                      <a:pt x="279" y="9"/>
                    </a:lnTo>
                    <a:lnTo>
                      <a:pt x="279" y="3"/>
                    </a:lnTo>
                    <a:lnTo>
                      <a:pt x="274" y="0"/>
                    </a:lnTo>
                    <a:lnTo>
                      <a:pt x="259" y="6"/>
                    </a:lnTo>
                    <a:lnTo>
                      <a:pt x="224" y="24"/>
                    </a:lnTo>
                    <a:lnTo>
                      <a:pt x="172" y="41"/>
                    </a:lnTo>
                    <a:lnTo>
                      <a:pt x="140" y="43"/>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32" name="Freeform 43">
                <a:extLst>
                  <a:ext uri="{FF2B5EF4-FFF2-40B4-BE49-F238E27FC236}">
                    <a16:creationId xmlns:a16="http://schemas.microsoft.com/office/drawing/2014/main" id="{B9DD3266-7EC6-4A9C-931F-425913F02F9F}"/>
                  </a:ext>
                </a:extLst>
              </p:cNvPr>
              <p:cNvSpPr>
                <a:spLocks/>
              </p:cNvSpPr>
              <p:nvPr/>
            </p:nvSpPr>
            <p:spPr bwMode="auto">
              <a:xfrm>
                <a:off x="4036" y="3460"/>
                <a:ext cx="24" cy="8"/>
              </a:xfrm>
              <a:custGeom>
                <a:avLst/>
                <a:gdLst>
                  <a:gd name="T0" fmla="*/ 49 w 97"/>
                  <a:gd name="T1" fmla="*/ 15 h 36"/>
                  <a:gd name="T2" fmla="*/ 27 w 97"/>
                  <a:gd name="T3" fmla="*/ 12 h 36"/>
                  <a:gd name="T4" fmla="*/ 8 w 97"/>
                  <a:gd name="T5" fmla="*/ 2 h 36"/>
                  <a:gd name="T6" fmla="*/ 1 w 97"/>
                  <a:gd name="T7" fmla="*/ 0 h 36"/>
                  <a:gd name="T8" fmla="*/ 0 w 97"/>
                  <a:gd name="T9" fmla="*/ 3 h 36"/>
                  <a:gd name="T10" fmla="*/ 1 w 97"/>
                  <a:gd name="T11" fmla="*/ 13 h 36"/>
                  <a:gd name="T12" fmla="*/ 15 w 97"/>
                  <a:gd name="T13" fmla="*/ 28 h 36"/>
                  <a:gd name="T14" fmla="*/ 35 w 97"/>
                  <a:gd name="T15" fmla="*/ 34 h 36"/>
                  <a:gd name="T16" fmla="*/ 49 w 97"/>
                  <a:gd name="T17" fmla="*/ 36 h 36"/>
                  <a:gd name="T18" fmla="*/ 63 w 97"/>
                  <a:gd name="T19" fmla="*/ 34 h 36"/>
                  <a:gd name="T20" fmla="*/ 82 w 97"/>
                  <a:gd name="T21" fmla="*/ 28 h 36"/>
                  <a:gd name="T22" fmla="*/ 96 w 97"/>
                  <a:gd name="T23" fmla="*/ 13 h 36"/>
                  <a:gd name="T24" fmla="*/ 97 w 97"/>
                  <a:gd name="T25" fmla="*/ 3 h 36"/>
                  <a:gd name="T26" fmla="*/ 97 w 97"/>
                  <a:gd name="T27" fmla="*/ 0 h 36"/>
                  <a:gd name="T28" fmla="*/ 91 w 97"/>
                  <a:gd name="T29" fmla="*/ 2 h 36"/>
                  <a:gd name="T30" fmla="*/ 70 w 97"/>
                  <a:gd name="T31" fmla="*/ 12 h 36"/>
                  <a:gd name="T32" fmla="*/ 49 w 97"/>
                  <a:gd name="T33"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 h="36">
                    <a:moveTo>
                      <a:pt x="49" y="15"/>
                    </a:moveTo>
                    <a:lnTo>
                      <a:pt x="27" y="12"/>
                    </a:lnTo>
                    <a:lnTo>
                      <a:pt x="8" y="2"/>
                    </a:lnTo>
                    <a:lnTo>
                      <a:pt x="1" y="0"/>
                    </a:lnTo>
                    <a:lnTo>
                      <a:pt x="0" y="3"/>
                    </a:lnTo>
                    <a:lnTo>
                      <a:pt x="1" y="13"/>
                    </a:lnTo>
                    <a:lnTo>
                      <a:pt x="15" y="28"/>
                    </a:lnTo>
                    <a:lnTo>
                      <a:pt x="35" y="34"/>
                    </a:lnTo>
                    <a:lnTo>
                      <a:pt x="49" y="36"/>
                    </a:lnTo>
                    <a:lnTo>
                      <a:pt x="63" y="34"/>
                    </a:lnTo>
                    <a:lnTo>
                      <a:pt x="82" y="28"/>
                    </a:lnTo>
                    <a:lnTo>
                      <a:pt x="96" y="13"/>
                    </a:lnTo>
                    <a:lnTo>
                      <a:pt x="97" y="3"/>
                    </a:lnTo>
                    <a:lnTo>
                      <a:pt x="97" y="0"/>
                    </a:lnTo>
                    <a:lnTo>
                      <a:pt x="91" y="2"/>
                    </a:lnTo>
                    <a:lnTo>
                      <a:pt x="70" y="12"/>
                    </a:lnTo>
                    <a:lnTo>
                      <a:pt x="49" y="15"/>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33" name="Freeform 44">
                <a:extLst>
                  <a:ext uri="{FF2B5EF4-FFF2-40B4-BE49-F238E27FC236}">
                    <a16:creationId xmlns:a16="http://schemas.microsoft.com/office/drawing/2014/main" id="{4335015E-C9FA-4192-BB0E-BFD9DAB34959}"/>
                  </a:ext>
                </a:extLst>
              </p:cNvPr>
              <p:cNvSpPr>
                <a:spLocks/>
              </p:cNvSpPr>
              <p:nvPr/>
            </p:nvSpPr>
            <p:spPr bwMode="auto">
              <a:xfrm>
                <a:off x="3992" y="3432"/>
                <a:ext cx="111" cy="18"/>
              </a:xfrm>
              <a:custGeom>
                <a:avLst/>
                <a:gdLst>
                  <a:gd name="T0" fmla="*/ 223 w 445"/>
                  <a:gd name="T1" fmla="*/ 45 h 73"/>
                  <a:gd name="T2" fmla="*/ 172 w 445"/>
                  <a:gd name="T3" fmla="*/ 43 h 73"/>
                  <a:gd name="T4" fmla="*/ 90 w 445"/>
                  <a:gd name="T5" fmla="*/ 28 h 73"/>
                  <a:gd name="T6" fmla="*/ 33 w 445"/>
                  <a:gd name="T7" fmla="*/ 10 h 73"/>
                  <a:gd name="T8" fmla="*/ 3 w 445"/>
                  <a:gd name="T9" fmla="*/ 0 h 73"/>
                  <a:gd name="T10" fmla="*/ 0 w 445"/>
                  <a:gd name="T11" fmla="*/ 3 h 73"/>
                  <a:gd name="T12" fmla="*/ 2 w 445"/>
                  <a:gd name="T13" fmla="*/ 10 h 73"/>
                  <a:gd name="T14" fmla="*/ 21 w 445"/>
                  <a:gd name="T15" fmla="*/ 31 h 73"/>
                  <a:gd name="T16" fmla="*/ 71 w 445"/>
                  <a:gd name="T17" fmla="*/ 55 h 73"/>
                  <a:gd name="T18" fmla="*/ 134 w 445"/>
                  <a:gd name="T19" fmla="*/ 69 h 73"/>
                  <a:gd name="T20" fmla="*/ 189 w 445"/>
                  <a:gd name="T21" fmla="*/ 73 h 73"/>
                  <a:gd name="T22" fmla="*/ 223 w 445"/>
                  <a:gd name="T23" fmla="*/ 73 h 73"/>
                  <a:gd name="T24" fmla="*/ 256 w 445"/>
                  <a:gd name="T25" fmla="*/ 73 h 73"/>
                  <a:gd name="T26" fmla="*/ 311 w 445"/>
                  <a:gd name="T27" fmla="*/ 69 h 73"/>
                  <a:gd name="T28" fmla="*/ 374 w 445"/>
                  <a:gd name="T29" fmla="*/ 55 h 73"/>
                  <a:gd name="T30" fmla="*/ 424 w 445"/>
                  <a:gd name="T31" fmla="*/ 31 h 73"/>
                  <a:gd name="T32" fmla="*/ 443 w 445"/>
                  <a:gd name="T33" fmla="*/ 10 h 73"/>
                  <a:gd name="T34" fmla="*/ 445 w 445"/>
                  <a:gd name="T35" fmla="*/ 3 h 73"/>
                  <a:gd name="T36" fmla="*/ 442 w 445"/>
                  <a:gd name="T37" fmla="*/ 0 h 73"/>
                  <a:gd name="T38" fmla="*/ 412 w 445"/>
                  <a:gd name="T39" fmla="*/ 10 h 73"/>
                  <a:gd name="T40" fmla="*/ 355 w 445"/>
                  <a:gd name="T41" fmla="*/ 28 h 73"/>
                  <a:gd name="T42" fmla="*/ 273 w 445"/>
                  <a:gd name="T43" fmla="*/ 43 h 73"/>
                  <a:gd name="T44" fmla="*/ 223 w 445"/>
                  <a:gd name="T45"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73">
                    <a:moveTo>
                      <a:pt x="223" y="45"/>
                    </a:moveTo>
                    <a:lnTo>
                      <a:pt x="172" y="43"/>
                    </a:lnTo>
                    <a:lnTo>
                      <a:pt x="90" y="28"/>
                    </a:lnTo>
                    <a:lnTo>
                      <a:pt x="33" y="10"/>
                    </a:lnTo>
                    <a:lnTo>
                      <a:pt x="3" y="0"/>
                    </a:lnTo>
                    <a:lnTo>
                      <a:pt x="0" y="3"/>
                    </a:lnTo>
                    <a:lnTo>
                      <a:pt x="2" y="10"/>
                    </a:lnTo>
                    <a:lnTo>
                      <a:pt x="21" y="31"/>
                    </a:lnTo>
                    <a:lnTo>
                      <a:pt x="71" y="55"/>
                    </a:lnTo>
                    <a:lnTo>
                      <a:pt x="134" y="69"/>
                    </a:lnTo>
                    <a:lnTo>
                      <a:pt x="189" y="73"/>
                    </a:lnTo>
                    <a:lnTo>
                      <a:pt x="223" y="73"/>
                    </a:lnTo>
                    <a:lnTo>
                      <a:pt x="256" y="73"/>
                    </a:lnTo>
                    <a:lnTo>
                      <a:pt x="311" y="69"/>
                    </a:lnTo>
                    <a:lnTo>
                      <a:pt x="374" y="55"/>
                    </a:lnTo>
                    <a:lnTo>
                      <a:pt x="424" y="31"/>
                    </a:lnTo>
                    <a:lnTo>
                      <a:pt x="443" y="10"/>
                    </a:lnTo>
                    <a:lnTo>
                      <a:pt x="445" y="3"/>
                    </a:lnTo>
                    <a:lnTo>
                      <a:pt x="442" y="0"/>
                    </a:lnTo>
                    <a:lnTo>
                      <a:pt x="412" y="10"/>
                    </a:lnTo>
                    <a:lnTo>
                      <a:pt x="355" y="28"/>
                    </a:lnTo>
                    <a:lnTo>
                      <a:pt x="273" y="43"/>
                    </a:lnTo>
                    <a:lnTo>
                      <a:pt x="223" y="45"/>
                    </a:lnTo>
                    <a:close/>
                  </a:path>
                </a:pathLst>
              </a:custGeom>
              <a:solidFill>
                <a:srgbClr val="F79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34" name="Freeform 45">
                <a:extLst>
                  <a:ext uri="{FF2B5EF4-FFF2-40B4-BE49-F238E27FC236}">
                    <a16:creationId xmlns:a16="http://schemas.microsoft.com/office/drawing/2014/main" id="{79B985EB-2B46-42B7-9DE2-0BB1930D2D3F}"/>
                  </a:ext>
                </a:extLst>
              </p:cNvPr>
              <p:cNvSpPr>
                <a:spLocks/>
              </p:cNvSpPr>
              <p:nvPr/>
            </p:nvSpPr>
            <p:spPr bwMode="auto">
              <a:xfrm>
                <a:off x="3890" y="3353"/>
                <a:ext cx="60" cy="60"/>
              </a:xfrm>
              <a:custGeom>
                <a:avLst/>
                <a:gdLst>
                  <a:gd name="T0" fmla="*/ 241 w 241"/>
                  <a:gd name="T1" fmla="*/ 121 h 241"/>
                  <a:gd name="T2" fmla="*/ 239 w 241"/>
                  <a:gd name="T3" fmla="*/ 145 h 241"/>
                  <a:gd name="T4" fmla="*/ 221 w 241"/>
                  <a:gd name="T5" fmla="*/ 188 h 241"/>
                  <a:gd name="T6" fmla="*/ 188 w 241"/>
                  <a:gd name="T7" fmla="*/ 221 h 241"/>
                  <a:gd name="T8" fmla="*/ 145 w 241"/>
                  <a:gd name="T9" fmla="*/ 240 h 241"/>
                  <a:gd name="T10" fmla="*/ 121 w 241"/>
                  <a:gd name="T11" fmla="*/ 241 h 241"/>
                  <a:gd name="T12" fmla="*/ 96 w 241"/>
                  <a:gd name="T13" fmla="*/ 240 h 241"/>
                  <a:gd name="T14" fmla="*/ 53 w 241"/>
                  <a:gd name="T15" fmla="*/ 221 h 241"/>
                  <a:gd name="T16" fmla="*/ 21 w 241"/>
                  <a:gd name="T17" fmla="*/ 188 h 241"/>
                  <a:gd name="T18" fmla="*/ 2 w 241"/>
                  <a:gd name="T19" fmla="*/ 145 h 241"/>
                  <a:gd name="T20" fmla="*/ 0 w 241"/>
                  <a:gd name="T21" fmla="*/ 121 h 241"/>
                  <a:gd name="T22" fmla="*/ 2 w 241"/>
                  <a:gd name="T23" fmla="*/ 96 h 241"/>
                  <a:gd name="T24" fmla="*/ 21 w 241"/>
                  <a:gd name="T25" fmla="*/ 53 h 241"/>
                  <a:gd name="T26" fmla="*/ 53 w 241"/>
                  <a:gd name="T27" fmla="*/ 20 h 241"/>
                  <a:gd name="T28" fmla="*/ 96 w 241"/>
                  <a:gd name="T29" fmla="*/ 3 h 241"/>
                  <a:gd name="T30" fmla="*/ 121 w 241"/>
                  <a:gd name="T31" fmla="*/ 0 h 241"/>
                  <a:gd name="T32" fmla="*/ 145 w 241"/>
                  <a:gd name="T33" fmla="*/ 3 h 241"/>
                  <a:gd name="T34" fmla="*/ 188 w 241"/>
                  <a:gd name="T35" fmla="*/ 20 h 241"/>
                  <a:gd name="T36" fmla="*/ 221 w 241"/>
                  <a:gd name="T37" fmla="*/ 53 h 241"/>
                  <a:gd name="T38" fmla="*/ 239 w 241"/>
                  <a:gd name="T39" fmla="*/ 96 h 241"/>
                  <a:gd name="T40" fmla="*/ 241 w 241"/>
                  <a:gd name="T41" fmla="*/ 12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1" h="241">
                    <a:moveTo>
                      <a:pt x="241" y="121"/>
                    </a:moveTo>
                    <a:lnTo>
                      <a:pt x="239" y="145"/>
                    </a:lnTo>
                    <a:lnTo>
                      <a:pt x="221" y="188"/>
                    </a:lnTo>
                    <a:lnTo>
                      <a:pt x="188" y="221"/>
                    </a:lnTo>
                    <a:lnTo>
                      <a:pt x="145" y="240"/>
                    </a:lnTo>
                    <a:lnTo>
                      <a:pt x="121" y="241"/>
                    </a:lnTo>
                    <a:lnTo>
                      <a:pt x="96" y="240"/>
                    </a:lnTo>
                    <a:lnTo>
                      <a:pt x="53" y="221"/>
                    </a:lnTo>
                    <a:lnTo>
                      <a:pt x="21" y="188"/>
                    </a:lnTo>
                    <a:lnTo>
                      <a:pt x="2" y="145"/>
                    </a:lnTo>
                    <a:lnTo>
                      <a:pt x="0" y="121"/>
                    </a:lnTo>
                    <a:lnTo>
                      <a:pt x="2" y="96"/>
                    </a:lnTo>
                    <a:lnTo>
                      <a:pt x="21" y="53"/>
                    </a:lnTo>
                    <a:lnTo>
                      <a:pt x="53" y="20"/>
                    </a:lnTo>
                    <a:lnTo>
                      <a:pt x="96" y="3"/>
                    </a:lnTo>
                    <a:lnTo>
                      <a:pt x="121" y="0"/>
                    </a:lnTo>
                    <a:lnTo>
                      <a:pt x="145" y="3"/>
                    </a:lnTo>
                    <a:lnTo>
                      <a:pt x="188" y="20"/>
                    </a:lnTo>
                    <a:lnTo>
                      <a:pt x="221" y="53"/>
                    </a:lnTo>
                    <a:lnTo>
                      <a:pt x="239" y="96"/>
                    </a:lnTo>
                    <a:lnTo>
                      <a:pt x="241" y="121"/>
                    </a:lnTo>
                    <a:close/>
                  </a:path>
                </a:pathLst>
              </a:custGeom>
              <a:solidFill>
                <a:srgbClr val="F9A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35" name="Freeform 46">
                <a:extLst>
                  <a:ext uri="{FF2B5EF4-FFF2-40B4-BE49-F238E27FC236}">
                    <a16:creationId xmlns:a16="http://schemas.microsoft.com/office/drawing/2014/main" id="{9C81DBD8-2D3D-4083-80E4-55E9D6CEF77F}"/>
                  </a:ext>
                </a:extLst>
              </p:cNvPr>
              <p:cNvSpPr>
                <a:spLocks/>
              </p:cNvSpPr>
              <p:nvPr/>
            </p:nvSpPr>
            <p:spPr bwMode="auto">
              <a:xfrm>
                <a:off x="4149" y="3353"/>
                <a:ext cx="61" cy="60"/>
              </a:xfrm>
              <a:custGeom>
                <a:avLst/>
                <a:gdLst>
                  <a:gd name="T0" fmla="*/ 241 w 241"/>
                  <a:gd name="T1" fmla="*/ 121 h 241"/>
                  <a:gd name="T2" fmla="*/ 239 w 241"/>
                  <a:gd name="T3" fmla="*/ 145 h 241"/>
                  <a:gd name="T4" fmla="*/ 221 w 241"/>
                  <a:gd name="T5" fmla="*/ 188 h 241"/>
                  <a:gd name="T6" fmla="*/ 188 w 241"/>
                  <a:gd name="T7" fmla="*/ 221 h 241"/>
                  <a:gd name="T8" fmla="*/ 145 w 241"/>
                  <a:gd name="T9" fmla="*/ 240 h 241"/>
                  <a:gd name="T10" fmla="*/ 121 w 241"/>
                  <a:gd name="T11" fmla="*/ 241 h 241"/>
                  <a:gd name="T12" fmla="*/ 96 w 241"/>
                  <a:gd name="T13" fmla="*/ 240 h 241"/>
                  <a:gd name="T14" fmla="*/ 53 w 241"/>
                  <a:gd name="T15" fmla="*/ 221 h 241"/>
                  <a:gd name="T16" fmla="*/ 21 w 241"/>
                  <a:gd name="T17" fmla="*/ 188 h 241"/>
                  <a:gd name="T18" fmla="*/ 2 w 241"/>
                  <a:gd name="T19" fmla="*/ 145 h 241"/>
                  <a:gd name="T20" fmla="*/ 0 w 241"/>
                  <a:gd name="T21" fmla="*/ 121 h 241"/>
                  <a:gd name="T22" fmla="*/ 2 w 241"/>
                  <a:gd name="T23" fmla="*/ 96 h 241"/>
                  <a:gd name="T24" fmla="*/ 21 w 241"/>
                  <a:gd name="T25" fmla="*/ 53 h 241"/>
                  <a:gd name="T26" fmla="*/ 53 w 241"/>
                  <a:gd name="T27" fmla="*/ 20 h 241"/>
                  <a:gd name="T28" fmla="*/ 96 w 241"/>
                  <a:gd name="T29" fmla="*/ 3 h 241"/>
                  <a:gd name="T30" fmla="*/ 121 w 241"/>
                  <a:gd name="T31" fmla="*/ 0 h 241"/>
                  <a:gd name="T32" fmla="*/ 145 w 241"/>
                  <a:gd name="T33" fmla="*/ 3 h 241"/>
                  <a:gd name="T34" fmla="*/ 188 w 241"/>
                  <a:gd name="T35" fmla="*/ 20 h 241"/>
                  <a:gd name="T36" fmla="*/ 221 w 241"/>
                  <a:gd name="T37" fmla="*/ 53 h 241"/>
                  <a:gd name="T38" fmla="*/ 239 w 241"/>
                  <a:gd name="T39" fmla="*/ 96 h 241"/>
                  <a:gd name="T40" fmla="*/ 241 w 241"/>
                  <a:gd name="T41" fmla="*/ 12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1" h="241">
                    <a:moveTo>
                      <a:pt x="241" y="121"/>
                    </a:moveTo>
                    <a:lnTo>
                      <a:pt x="239" y="145"/>
                    </a:lnTo>
                    <a:lnTo>
                      <a:pt x="221" y="188"/>
                    </a:lnTo>
                    <a:lnTo>
                      <a:pt x="188" y="221"/>
                    </a:lnTo>
                    <a:lnTo>
                      <a:pt x="145" y="240"/>
                    </a:lnTo>
                    <a:lnTo>
                      <a:pt x="121" y="241"/>
                    </a:lnTo>
                    <a:lnTo>
                      <a:pt x="96" y="240"/>
                    </a:lnTo>
                    <a:lnTo>
                      <a:pt x="53" y="221"/>
                    </a:lnTo>
                    <a:lnTo>
                      <a:pt x="21" y="188"/>
                    </a:lnTo>
                    <a:lnTo>
                      <a:pt x="2" y="145"/>
                    </a:lnTo>
                    <a:lnTo>
                      <a:pt x="0" y="121"/>
                    </a:lnTo>
                    <a:lnTo>
                      <a:pt x="2" y="96"/>
                    </a:lnTo>
                    <a:lnTo>
                      <a:pt x="21" y="53"/>
                    </a:lnTo>
                    <a:lnTo>
                      <a:pt x="53" y="20"/>
                    </a:lnTo>
                    <a:lnTo>
                      <a:pt x="96" y="3"/>
                    </a:lnTo>
                    <a:lnTo>
                      <a:pt x="121" y="0"/>
                    </a:lnTo>
                    <a:lnTo>
                      <a:pt x="145" y="3"/>
                    </a:lnTo>
                    <a:lnTo>
                      <a:pt x="188" y="20"/>
                    </a:lnTo>
                    <a:lnTo>
                      <a:pt x="221" y="53"/>
                    </a:lnTo>
                    <a:lnTo>
                      <a:pt x="239" y="96"/>
                    </a:lnTo>
                    <a:lnTo>
                      <a:pt x="241" y="121"/>
                    </a:lnTo>
                    <a:close/>
                  </a:path>
                </a:pathLst>
              </a:custGeom>
              <a:solidFill>
                <a:srgbClr val="F9A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36" name="Freeform 47">
                <a:extLst>
                  <a:ext uri="{FF2B5EF4-FFF2-40B4-BE49-F238E27FC236}">
                    <a16:creationId xmlns:a16="http://schemas.microsoft.com/office/drawing/2014/main" id="{B3CCAF26-60C4-416E-B6F5-E9FA98085D85}"/>
                  </a:ext>
                </a:extLst>
              </p:cNvPr>
              <p:cNvSpPr>
                <a:spLocks/>
              </p:cNvSpPr>
              <p:nvPr/>
            </p:nvSpPr>
            <p:spPr bwMode="auto">
              <a:xfrm>
                <a:off x="3817" y="3550"/>
                <a:ext cx="231" cy="133"/>
              </a:xfrm>
              <a:custGeom>
                <a:avLst/>
                <a:gdLst>
                  <a:gd name="T0" fmla="*/ 923 w 923"/>
                  <a:gd name="T1" fmla="*/ 0 h 532"/>
                  <a:gd name="T2" fmla="*/ 923 w 923"/>
                  <a:gd name="T3" fmla="*/ 532 h 532"/>
                  <a:gd name="T4" fmla="*/ 0 w 923"/>
                  <a:gd name="T5" fmla="*/ 532 h 532"/>
                  <a:gd name="T6" fmla="*/ 1 w 923"/>
                  <a:gd name="T7" fmla="*/ 511 h 532"/>
                  <a:gd name="T8" fmla="*/ 10 w 923"/>
                  <a:gd name="T9" fmla="*/ 468 h 532"/>
                  <a:gd name="T10" fmla="*/ 30 w 923"/>
                  <a:gd name="T11" fmla="*/ 425 h 532"/>
                  <a:gd name="T12" fmla="*/ 58 w 923"/>
                  <a:gd name="T13" fmla="*/ 380 h 532"/>
                  <a:gd name="T14" fmla="*/ 94 w 923"/>
                  <a:gd name="T15" fmla="*/ 335 h 532"/>
                  <a:gd name="T16" fmla="*/ 138 w 923"/>
                  <a:gd name="T17" fmla="*/ 291 h 532"/>
                  <a:gd name="T18" fmla="*/ 190 w 923"/>
                  <a:gd name="T19" fmla="*/ 246 h 532"/>
                  <a:gd name="T20" fmla="*/ 248 w 923"/>
                  <a:gd name="T21" fmla="*/ 204 h 532"/>
                  <a:gd name="T22" fmla="*/ 312 w 923"/>
                  <a:gd name="T23" fmla="*/ 166 h 532"/>
                  <a:gd name="T24" fmla="*/ 380 w 923"/>
                  <a:gd name="T25" fmla="*/ 128 h 532"/>
                  <a:gd name="T26" fmla="*/ 455 w 923"/>
                  <a:gd name="T27" fmla="*/ 95 h 532"/>
                  <a:gd name="T28" fmla="*/ 533 w 923"/>
                  <a:gd name="T29" fmla="*/ 66 h 532"/>
                  <a:gd name="T30" fmla="*/ 615 w 923"/>
                  <a:gd name="T31" fmla="*/ 41 h 532"/>
                  <a:gd name="T32" fmla="*/ 700 w 923"/>
                  <a:gd name="T33" fmla="*/ 21 h 532"/>
                  <a:gd name="T34" fmla="*/ 788 w 923"/>
                  <a:gd name="T35" fmla="*/ 7 h 532"/>
                  <a:gd name="T36" fmla="*/ 877 w 923"/>
                  <a:gd name="T37" fmla="*/ 0 h 532"/>
                  <a:gd name="T38" fmla="*/ 923 w 923"/>
                  <a:gd name="T39"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3" h="532">
                    <a:moveTo>
                      <a:pt x="923" y="0"/>
                    </a:moveTo>
                    <a:lnTo>
                      <a:pt x="923" y="532"/>
                    </a:lnTo>
                    <a:lnTo>
                      <a:pt x="0" y="532"/>
                    </a:lnTo>
                    <a:lnTo>
                      <a:pt x="1" y="511"/>
                    </a:lnTo>
                    <a:lnTo>
                      <a:pt x="10" y="468"/>
                    </a:lnTo>
                    <a:lnTo>
                      <a:pt x="30" y="425"/>
                    </a:lnTo>
                    <a:lnTo>
                      <a:pt x="58" y="380"/>
                    </a:lnTo>
                    <a:lnTo>
                      <a:pt x="94" y="335"/>
                    </a:lnTo>
                    <a:lnTo>
                      <a:pt x="138" y="291"/>
                    </a:lnTo>
                    <a:lnTo>
                      <a:pt x="190" y="246"/>
                    </a:lnTo>
                    <a:lnTo>
                      <a:pt x="248" y="204"/>
                    </a:lnTo>
                    <a:lnTo>
                      <a:pt x="312" y="166"/>
                    </a:lnTo>
                    <a:lnTo>
                      <a:pt x="380" y="128"/>
                    </a:lnTo>
                    <a:lnTo>
                      <a:pt x="455" y="95"/>
                    </a:lnTo>
                    <a:lnTo>
                      <a:pt x="533" y="66"/>
                    </a:lnTo>
                    <a:lnTo>
                      <a:pt x="615" y="41"/>
                    </a:lnTo>
                    <a:lnTo>
                      <a:pt x="700" y="21"/>
                    </a:lnTo>
                    <a:lnTo>
                      <a:pt x="788" y="7"/>
                    </a:lnTo>
                    <a:lnTo>
                      <a:pt x="877" y="0"/>
                    </a:lnTo>
                    <a:lnTo>
                      <a:pt x="923" y="0"/>
                    </a:lnTo>
                    <a:close/>
                  </a:path>
                </a:pathLst>
              </a:custGeom>
              <a:solidFill>
                <a:srgbClr val="B27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137" name="Freeform 48">
                <a:extLst>
                  <a:ext uri="{FF2B5EF4-FFF2-40B4-BE49-F238E27FC236}">
                    <a16:creationId xmlns:a16="http://schemas.microsoft.com/office/drawing/2014/main" id="{458C3C41-C34C-464C-8DC1-47C2309191D0}"/>
                  </a:ext>
                </a:extLst>
              </p:cNvPr>
              <p:cNvSpPr>
                <a:spLocks/>
              </p:cNvSpPr>
              <p:nvPr/>
            </p:nvSpPr>
            <p:spPr bwMode="auto">
              <a:xfrm>
                <a:off x="4048" y="3550"/>
                <a:ext cx="230" cy="133"/>
              </a:xfrm>
              <a:custGeom>
                <a:avLst/>
                <a:gdLst>
                  <a:gd name="T0" fmla="*/ 0 w 923"/>
                  <a:gd name="T1" fmla="*/ 0 h 532"/>
                  <a:gd name="T2" fmla="*/ 0 w 923"/>
                  <a:gd name="T3" fmla="*/ 532 h 532"/>
                  <a:gd name="T4" fmla="*/ 923 w 923"/>
                  <a:gd name="T5" fmla="*/ 532 h 532"/>
                  <a:gd name="T6" fmla="*/ 923 w 923"/>
                  <a:gd name="T7" fmla="*/ 511 h 532"/>
                  <a:gd name="T8" fmla="*/ 912 w 923"/>
                  <a:gd name="T9" fmla="*/ 468 h 532"/>
                  <a:gd name="T10" fmla="*/ 892 w 923"/>
                  <a:gd name="T11" fmla="*/ 425 h 532"/>
                  <a:gd name="T12" fmla="*/ 864 w 923"/>
                  <a:gd name="T13" fmla="*/ 380 h 532"/>
                  <a:gd name="T14" fmla="*/ 828 w 923"/>
                  <a:gd name="T15" fmla="*/ 335 h 532"/>
                  <a:gd name="T16" fmla="*/ 784 w 923"/>
                  <a:gd name="T17" fmla="*/ 291 h 532"/>
                  <a:gd name="T18" fmla="*/ 732 w 923"/>
                  <a:gd name="T19" fmla="*/ 246 h 532"/>
                  <a:gd name="T20" fmla="*/ 674 w 923"/>
                  <a:gd name="T21" fmla="*/ 204 h 532"/>
                  <a:gd name="T22" fmla="*/ 611 w 923"/>
                  <a:gd name="T23" fmla="*/ 166 h 532"/>
                  <a:gd name="T24" fmla="*/ 542 w 923"/>
                  <a:gd name="T25" fmla="*/ 128 h 532"/>
                  <a:gd name="T26" fmla="*/ 468 w 923"/>
                  <a:gd name="T27" fmla="*/ 95 h 532"/>
                  <a:gd name="T28" fmla="*/ 389 w 923"/>
                  <a:gd name="T29" fmla="*/ 66 h 532"/>
                  <a:gd name="T30" fmla="*/ 307 w 923"/>
                  <a:gd name="T31" fmla="*/ 41 h 532"/>
                  <a:gd name="T32" fmla="*/ 222 w 923"/>
                  <a:gd name="T33" fmla="*/ 21 h 532"/>
                  <a:gd name="T34" fmla="*/ 134 w 923"/>
                  <a:gd name="T35" fmla="*/ 7 h 532"/>
                  <a:gd name="T36" fmla="*/ 45 w 923"/>
                  <a:gd name="T37" fmla="*/ 0 h 532"/>
                  <a:gd name="T38" fmla="*/ 0 w 923"/>
                  <a:gd name="T39"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3" h="532">
                    <a:moveTo>
                      <a:pt x="0" y="0"/>
                    </a:moveTo>
                    <a:lnTo>
                      <a:pt x="0" y="532"/>
                    </a:lnTo>
                    <a:lnTo>
                      <a:pt x="923" y="532"/>
                    </a:lnTo>
                    <a:lnTo>
                      <a:pt x="923" y="511"/>
                    </a:lnTo>
                    <a:lnTo>
                      <a:pt x="912" y="468"/>
                    </a:lnTo>
                    <a:lnTo>
                      <a:pt x="892" y="425"/>
                    </a:lnTo>
                    <a:lnTo>
                      <a:pt x="864" y="380"/>
                    </a:lnTo>
                    <a:lnTo>
                      <a:pt x="828" y="335"/>
                    </a:lnTo>
                    <a:lnTo>
                      <a:pt x="784" y="291"/>
                    </a:lnTo>
                    <a:lnTo>
                      <a:pt x="732" y="246"/>
                    </a:lnTo>
                    <a:lnTo>
                      <a:pt x="674" y="204"/>
                    </a:lnTo>
                    <a:lnTo>
                      <a:pt x="611" y="166"/>
                    </a:lnTo>
                    <a:lnTo>
                      <a:pt x="542" y="128"/>
                    </a:lnTo>
                    <a:lnTo>
                      <a:pt x="468" y="95"/>
                    </a:lnTo>
                    <a:lnTo>
                      <a:pt x="389" y="66"/>
                    </a:lnTo>
                    <a:lnTo>
                      <a:pt x="307" y="41"/>
                    </a:lnTo>
                    <a:lnTo>
                      <a:pt x="222" y="21"/>
                    </a:lnTo>
                    <a:lnTo>
                      <a:pt x="134" y="7"/>
                    </a:lnTo>
                    <a:lnTo>
                      <a:pt x="45" y="0"/>
                    </a:lnTo>
                    <a:lnTo>
                      <a:pt x="0" y="0"/>
                    </a:lnTo>
                    <a:close/>
                  </a:path>
                </a:pathLst>
              </a:custGeom>
              <a:solidFill>
                <a:srgbClr val="B27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38" name="Freeform 49">
                <a:extLst>
                  <a:ext uri="{FF2B5EF4-FFF2-40B4-BE49-F238E27FC236}">
                    <a16:creationId xmlns:a16="http://schemas.microsoft.com/office/drawing/2014/main" id="{DA089BFF-E27C-4FC2-9841-52C2B9310C33}"/>
                  </a:ext>
                </a:extLst>
              </p:cNvPr>
              <p:cNvSpPr>
                <a:spLocks/>
              </p:cNvSpPr>
              <p:nvPr/>
            </p:nvSpPr>
            <p:spPr bwMode="auto">
              <a:xfrm>
                <a:off x="3951" y="3550"/>
                <a:ext cx="97" cy="127"/>
              </a:xfrm>
              <a:custGeom>
                <a:avLst/>
                <a:gdLst>
                  <a:gd name="T0" fmla="*/ 385 w 385"/>
                  <a:gd name="T1" fmla="*/ 507 h 507"/>
                  <a:gd name="T2" fmla="*/ 385 w 385"/>
                  <a:gd name="T3" fmla="*/ 0 h 507"/>
                  <a:gd name="T4" fmla="*/ 334 w 385"/>
                  <a:gd name="T5" fmla="*/ 1 h 507"/>
                  <a:gd name="T6" fmla="*/ 235 w 385"/>
                  <a:gd name="T7" fmla="*/ 10 h 507"/>
                  <a:gd name="T8" fmla="*/ 138 w 385"/>
                  <a:gd name="T9" fmla="*/ 27 h 507"/>
                  <a:gd name="T10" fmla="*/ 45 w 385"/>
                  <a:gd name="T11" fmla="*/ 50 h 507"/>
                  <a:gd name="T12" fmla="*/ 0 w 385"/>
                  <a:gd name="T13" fmla="*/ 64 h 507"/>
                  <a:gd name="T14" fmla="*/ 385 w 385"/>
                  <a:gd name="T15" fmla="*/ 507 h 5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5" h="507">
                    <a:moveTo>
                      <a:pt x="385" y="507"/>
                    </a:moveTo>
                    <a:lnTo>
                      <a:pt x="385" y="0"/>
                    </a:lnTo>
                    <a:lnTo>
                      <a:pt x="334" y="1"/>
                    </a:lnTo>
                    <a:lnTo>
                      <a:pt x="235" y="10"/>
                    </a:lnTo>
                    <a:lnTo>
                      <a:pt x="138" y="27"/>
                    </a:lnTo>
                    <a:lnTo>
                      <a:pt x="45" y="50"/>
                    </a:lnTo>
                    <a:lnTo>
                      <a:pt x="0" y="64"/>
                    </a:lnTo>
                    <a:lnTo>
                      <a:pt x="385" y="50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39" name="Freeform 50">
                <a:extLst>
                  <a:ext uri="{FF2B5EF4-FFF2-40B4-BE49-F238E27FC236}">
                    <a16:creationId xmlns:a16="http://schemas.microsoft.com/office/drawing/2014/main" id="{15A3DA53-0DFA-4F00-A387-15A9F4CFF7E4}"/>
                  </a:ext>
                </a:extLst>
              </p:cNvPr>
              <p:cNvSpPr>
                <a:spLocks/>
              </p:cNvSpPr>
              <p:nvPr/>
            </p:nvSpPr>
            <p:spPr bwMode="auto">
              <a:xfrm>
                <a:off x="4048" y="3550"/>
                <a:ext cx="96" cy="127"/>
              </a:xfrm>
              <a:custGeom>
                <a:avLst/>
                <a:gdLst>
                  <a:gd name="T0" fmla="*/ 0 w 385"/>
                  <a:gd name="T1" fmla="*/ 507 h 507"/>
                  <a:gd name="T2" fmla="*/ 0 w 385"/>
                  <a:gd name="T3" fmla="*/ 0 h 507"/>
                  <a:gd name="T4" fmla="*/ 50 w 385"/>
                  <a:gd name="T5" fmla="*/ 1 h 507"/>
                  <a:gd name="T6" fmla="*/ 149 w 385"/>
                  <a:gd name="T7" fmla="*/ 10 h 507"/>
                  <a:gd name="T8" fmla="*/ 246 w 385"/>
                  <a:gd name="T9" fmla="*/ 27 h 507"/>
                  <a:gd name="T10" fmla="*/ 340 w 385"/>
                  <a:gd name="T11" fmla="*/ 50 h 507"/>
                  <a:gd name="T12" fmla="*/ 385 w 385"/>
                  <a:gd name="T13" fmla="*/ 64 h 507"/>
                  <a:gd name="T14" fmla="*/ 0 w 385"/>
                  <a:gd name="T15" fmla="*/ 507 h 5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5" h="507">
                    <a:moveTo>
                      <a:pt x="0" y="507"/>
                    </a:moveTo>
                    <a:lnTo>
                      <a:pt x="0" y="0"/>
                    </a:lnTo>
                    <a:lnTo>
                      <a:pt x="50" y="1"/>
                    </a:lnTo>
                    <a:lnTo>
                      <a:pt x="149" y="10"/>
                    </a:lnTo>
                    <a:lnTo>
                      <a:pt x="246" y="27"/>
                    </a:lnTo>
                    <a:lnTo>
                      <a:pt x="340" y="50"/>
                    </a:lnTo>
                    <a:lnTo>
                      <a:pt x="385" y="64"/>
                    </a:lnTo>
                    <a:lnTo>
                      <a:pt x="0" y="50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40" name="Freeform 51">
                <a:extLst>
                  <a:ext uri="{FF2B5EF4-FFF2-40B4-BE49-F238E27FC236}">
                    <a16:creationId xmlns:a16="http://schemas.microsoft.com/office/drawing/2014/main" id="{14E7AEFE-5614-440A-B8DB-A8A1D1B849CE}"/>
                  </a:ext>
                </a:extLst>
              </p:cNvPr>
              <p:cNvSpPr>
                <a:spLocks/>
              </p:cNvSpPr>
              <p:nvPr/>
            </p:nvSpPr>
            <p:spPr bwMode="auto">
              <a:xfrm>
                <a:off x="3976" y="3550"/>
                <a:ext cx="143" cy="69"/>
              </a:xfrm>
              <a:custGeom>
                <a:avLst/>
                <a:gdLst>
                  <a:gd name="T0" fmla="*/ 285 w 570"/>
                  <a:gd name="T1" fmla="*/ 0 h 277"/>
                  <a:gd name="T2" fmla="*/ 211 w 570"/>
                  <a:gd name="T3" fmla="*/ 1 h 277"/>
                  <a:gd name="T4" fmla="*/ 68 w 570"/>
                  <a:gd name="T5" fmla="*/ 20 h 277"/>
                  <a:gd name="T6" fmla="*/ 0 w 570"/>
                  <a:gd name="T7" fmla="*/ 35 h 277"/>
                  <a:gd name="T8" fmla="*/ 5 w 570"/>
                  <a:gd name="T9" fmla="*/ 68 h 277"/>
                  <a:gd name="T10" fmla="*/ 26 w 570"/>
                  <a:gd name="T11" fmla="*/ 127 h 277"/>
                  <a:gd name="T12" fmla="*/ 50 w 570"/>
                  <a:gd name="T13" fmla="*/ 167 h 277"/>
                  <a:gd name="T14" fmla="*/ 81 w 570"/>
                  <a:gd name="T15" fmla="*/ 204 h 277"/>
                  <a:gd name="T16" fmla="*/ 123 w 570"/>
                  <a:gd name="T17" fmla="*/ 237 h 277"/>
                  <a:gd name="T18" fmla="*/ 177 w 570"/>
                  <a:gd name="T19" fmla="*/ 262 h 277"/>
                  <a:gd name="T20" fmla="*/ 245 w 570"/>
                  <a:gd name="T21" fmla="*/ 276 h 277"/>
                  <a:gd name="T22" fmla="*/ 285 w 570"/>
                  <a:gd name="T23" fmla="*/ 277 h 277"/>
                  <a:gd name="T24" fmla="*/ 324 w 570"/>
                  <a:gd name="T25" fmla="*/ 276 h 277"/>
                  <a:gd name="T26" fmla="*/ 392 w 570"/>
                  <a:gd name="T27" fmla="*/ 262 h 277"/>
                  <a:gd name="T28" fmla="*/ 446 w 570"/>
                  <a:gd name="T29" fmla="*/ 237 h 277"/>
                  <a:gd name="T30" fmla="*/ 488 w 570"/>
                  <a:gd name="T31" fmla="*/ 204 h 277"/>
                  <a:gd name="T32" fmla="*/ 520 w 570"/>
                  <a:gd name="T33" fmla="*/ 167 h 277"/>
                  <a:gd name="T34" fmla="*/ 543 w 570"/>
                  <a:gd name="T35" fmla="*/ 127 h 277"/>
                  <a:gd name="T36" fmla="*/ 564 w 570"/>
                  <a:gd name="T37" fmla="*/ 68 h 277"/>
                  <a:gd name="T38" fmla="*/ 570 w 570"/>
                  <a:gd name="T39" fmla="*/ 35 h 277"/>
                  <a:gd name="T40" fmla="*/ 501 w 570"/>
                  <a:gd name="T41" fmla="*/ 20 h 277"/>
                  <a:gd name="T42" fmla="*/ 358 w 570"/>
                  <a:gd name="T43" fmla="*/ 1 h 277"/>
                  <a:gd name="T44" fmla="*/ 285 w 570"/>
                  <a:gd name="T45"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0" h="277">
                    <a:moveTo>
                      <a:pt x="285" y="0"/>
                    </a:moveTo>
                    <a:lnTo>
                      <a:pt x="211" y="1"/>
                    </a:lnTo>
                    <a:lnTo>
                      <a:pt x="68" y="20"/>
                    </a:lnTo>
                    <a:lnTo>
                      <a:pt x="0" y="35"/>
                    </a:lnTo>
                    <a:lnTo>
                      <a:pt x="5" y="68"/>
                    </a:lnTo>
                    <a:lnTo>
                      <a:pt x="26" y="127"/>
                    </a:lnTo>
                    <a:lnTo>
                      <a:pt x="50" y="167"/>
                    </a:lnTo>
                    <a:lnTo>
                      <a:pt x="81" y="204"/>
                    </a:lnTo>
                    <a:lnTo>
                      <a:pt x="123" y="237"/>
                    </a:lnTo>
                    <a:lnTo>
                      <a:pt x="177" y="262"/>
                    </a:lnTo>
                    <a:lnTo>
                      <a:pt x="245" y="276"/>
                    </a:lnTo>
                    <a:lnTo>
                      <a:pt x="285" y="277"/>
                    </a:lnTo>
                    <a:lnTo>
                      <a:pt x="324" y="276"/>
                    </a:lnTo>
                    <a:lnTo>
                      <a:pt x="392" y="262"/>
                    </a:lnTo>
                    <a:lnTo>
                      <a:pt x="446" y="237"/>
                    </a:lnTo>
                    <a:lnTo>
                      <a:pt x="488" y="204"/>
                    </a:lnTo>
                    <a:lnTo>
                      <a:pt x="520" y="167"/>
                    </a:lnTo>
                    <a:lnTo>
                      <a:pt x="543" y="127"/>
                    </a:lnTo>
                    <a:lnTo>
                      <a:pt x="564" y="68"/>
                    </a:lnTo>
                    <a:lnTo>
                      <a:pt x="570" y="35"/>
                    </a:lnTo>
                    <a:lnTo>
                      <a:pt x="501" y="20"/>
                    </a:lnTo>
                    <a:lnTo>
                      <a:pt x="358" y="1"/>
                    </a:lnTo>
                    <a:lnTo>
                      <a:pt x="285"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41" name="Freeform 52">
                <a:extLst>
                  <a:ext uri="{FF2B5EF4-FFF2-40B4-BE49-F238E27FC236}">
                    <a16:creationId xmlns:a16="http://schemas.microsoft.com/office/drawing/2014/main" id="{65A67193-AB08-4068-AA83-AECAFBA7967D}"/>
                  </a:ext>
                </a:extLst>
              </p:cNvPr>
              <p:cNvSpPr>
                <a:spLocks/>
              </p:cNvSpPr>
              <p:nvPr/>
            </p:nvSpPr>
            <p:spPr bwMode="auto">
              <a:xfrm>
                <a:off x="3995" y="3546"/>
                <a:ext cx="105" cy="56"/>
              </a:xfrm>
              <a:custGeom>
                <a:avLst/>
                <a:gdLst>
                  <a:gd name="T0" fmla="*/ 0 w 421"/>
                  <a:gd name="T1" fmla="*/ 35 h 225"/>
                  <a:gd name="T2" fmla="*/ 0 w 421"/>
                  <a:gd name="T3" fmla="*/ 41 h 225"/>
                  <a:gd name="T4" fmla="*/ 6 w 421"/>
                  <a:gd name="T5" fmla="*/ 79 h 225"/>
                  <a:gd name="T6" fmla="*/ 17 w 421"/>
                  <a:gd name="T7" fmla="*/ 113 h 225"/>
                  <a:gd name="T8" fmla="*/ 37 w 421"/>
                  <a:gd name="T9" fmla="*/ 148 h 225"/>
                  <a:gd name="T10" fmla="*/ 68 w 421"/>
                  <a:gd name="T11" fmla="*/ 182 h 225"/>
                  <a:gd name="T12" fmla="*/ 113 w 421"/>
                  <a:gd name="T13" fmla="*/ 209 h 225"/>
                  <a:gd name="T14" fmla="*/ 173 w 421"/>
                  <a:gd name="T15" fmla="*/ 224 h 225"/>
                  <a:gd name="T16" fmla="*/ 211 w 421"/>
                  <a:gd name="T17" fmla="*/ 225 h 225"/>
                  <a:gd name="T18" fmla="*/ 248 w 421"/>
                  <a:gd name="T19" fmla="*/ 224 h 225"/>
                  <a:gd name="T20" fmla="*/ 310 w 421"/>
                  <a:gd name="T21" fmla="*/ 209 h 225"/>
                  <a:gd name="T22" fmla="*/ 354 w 421"/>
                  <a:gd name="T23" fmla="*/ 182 h 225"/>
                  <a:gd name="T24" fmla="*/ 385 w 421"/>
                  <a:gd name="T25" fmla="*/ 148 h 225"/>
                  <a:gd name="T26" fmla="*/ 404 w 421"/>
                  <a:gd name="T27" fmla="*/ 113 h 225"/>
                  <a:gd name="T28" fmla="*/ 415 w 421"/>
                  <a:gd name="T29" fmla="*/ 79 h 225"/>
                  <a:gd name="T30" fmla="*/ 421 w 421"/>
                  <a:gd name="T31" fmla="*/ 41 h 225"/>
                  <a:gd name="T32" fmla="*/ 421 w 421"/>
                  <a:gd name="T33" fmla="*/ 35 h 225"/>
                  <a:gd name="T34" fmla="*/ 415 w 421"/>
                  <a:gd name="T35" fmla="*/ 33 h 225"/>
                  <a:gd name="T36" fmla="*/ 344 w 421"/>
                  <a:gd name="T37" fmla="*/ 14 h 225"/>
                  <a:gd name="T38" fmla="*/ 256 w 421"/>
                  <a:gd name="T39" fmla="*/ 2 h 225"/>
                  <a:gd name="T40" fmla="*/ 188 w 421"/>
                  <a:gd name="T41" fmla="*/ 0 h 225"/>
                  <a:gd name="T42" fmla="*/ 114 w 421"/>
                  <a:gd name="T43" fmla="*/ 5 h 225"/>
                  <a:gd name="T44" fmla="*/ 39 w 421"/>
                  <a:gd name="T45" fmla="*/ 21 h 225"/>
                  <a:gd name="T46" fmla="*/ 0 w 421"/>
                  <a:gd name="T47" fmla="*/ 3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1" h="225">
                    <a:moveTo>
                      <a:pt x="0" y="35"/>
                    </a:moveTo>
                    <a:lnTo>
                      <a:pt x="0" y="41"/>
                    </a:lnTo>
                    <a:lnTo>
                      <a:pt x="6" y="79"/>
                    </a:lnTo>
                    <a:lnTo>
                      <a:pt x="17" y="113"/>
                    </a:lnTo>
                    <a:lnTo>
                      <a:pt x="37" y="148"/>
                    </a:lnTo>
                    <a:lnTo>
                      <a:pt x="68" y="182"/>
                    </a:lnTo>
                    <a:lnTo>
                      <a:pt x="113" y="209"/>
                    </a:lnTo>
                    <a:lnTo>
                      <a:pt x="173" y="224"/>
                    </a:lnTo>
                    <a:lnTo>
                      <a:pt x="211" y="225"/>
                    </a:lnTo>
                    <a:lnTo>
                      <a:pt x="248" y="224"/>
                    </a:lnTo>
                    <a:lnTo>
                      <a:pt x="310" y="209"/>
                    </a:lnTo>
                    <a:lnTo>
                      <a:pt x="354" y="182"/>
                    </a:lnTo>
                    <a:lnTo>
                      <a:pt x="385" y="148"/>
                    </a:lnTo>
                    <a:lnTo>
                      <a:pt x="404" y="113"/>
                    </a:lnTo>
                    <a:lnTo>
                      <a:pt x="415" y="79"/>
                    </a:lnTo>
                    <a:lnTo>
                      <a:pt x="421" y="41"/>
                    </a:lnTo>
                    <a:lnTo>
                      <a:pt x="421" y="35"/>
                    </a:lnTo>
                    <a:lnTo>
                      <a:pt x="415" y="33"/>
                    </a:lnTo>
                    <a:lnTo>
                      <a:pt x="344" y="14"/>
                    </a:lnTo>
                    <a:lnTo>
                      <a:pt x="256" y="2"/>
                    </a:lnTo>
                    <a:lnTo>
                      <a:pt x="188" y="0"/>
                    </a:lnTo>
                    <a:lnTo>
                      <a:pt x="114" y="5"/>
                    </a:lnTo>
                    <a:lnTo>
                      <a:pt x="39" y="21"/>
                    </a:lnTo>
                    <a:lnTo>
                      <a:pt x="0" y="35"/>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42" name="Freeform 53">
                <a:extLst>
                  <a:ext uri="{FF2B5EF4-FFF2-40B4-BE49-F238E27FC236}">
                    <a16:creationId xmlns:a16="http://schemas.microsoft.com/office/drawing/2014/main" id="{4FD9C585-D28E-444F-88E7-B5C5850B7CB9}"/>
                  </a:ext>
                </a:extLst>
              </p:cNvPr>
              <p:cNvSpPr>
                <a:spLocks/>
              </p:cNvSpPr>
              <p:nvPr/>
            </p:nvSpPr>
            <p:spPr bwMode="auto">
              <a:xfrm>
                <a:off x="3906" y="3555"/>
                <a:ext cx="142" cy="128"/>
              </a:xfrm>
              <a:custGeom>
                <a:avLst/>
                <a:gdLst>
                  <a:gd name="T0" fmla="*/ 243 w 567"/>
                  <a:gd name="T1" fmla="*/ 19 h 511"/>
                  <a:gd name="T2" fmla="*/ 243 w 567"/>
                  <a:gd name="T3" fmla="*/ 14 h 511"/>
                  <a:gd name="T4" fmla="*/ 239 w 567"/>
                  <a:gd name="T5" fmla="*/ 9 h 511"/>
                  <a:gd name="T6" fmla="*/ 224 w 567"/>
                  <a:gd name="T7" fmla="*/ 3 h 511"/>
                  <a:gd name="T8" fmla="*/ 189 w 567"/>
                  <a:gd name="T9" fmla="*/ 0 h 511"/>
                  <a:gd name="T10" fmla="*/ 146 w 567"/>
                  <a:gd name="T11" fmla="*/ 6 h 511"/>
                  <a:gd name="T12" fmla="*/ 100 w 567"/>
                  <a:gd name="T13" fmla="*/ 19 h 511"/>
                  <a:gd name="T14" fmla="*/ 56 w 567"/>
                  <a:gd name="T15" fmla="*/ 39 h 511"/>
                  <a:gd name="T16" fmla="*/ 21 w 567"/>
                  <a:gd name="T17" fmla="*/ 67 h 511"/>
                  <a:gd name="T18" fmla="*/ 5 w 567"/>
                  <a:gd name="T19" fmla="*/ 93 h 511"/>
                  <a:gd name="T20" fmla="*/ 0 w 567"/>
                  <a:gd name="T21" fmla="*/ 112 h 511"/>
                  <a:gd name="T22" fmla="*/ 0 w 567"/>
                  <a:gd name="T23" fmla="*/ 123 h 511"/>
                  <a:gd name="T24" fmla="*/ 1 w 567"/>
                  <a:gd name="T25" fmla="*/ 134 h 511"/>
                  <a:gd name="T26" fmla="*/ 7 w 567"/>
                  <a:gd name="T27" fmla="*/ 155 h 511"/>
                  <a:gd name="T28" fmla="*/ 26 w 567"/>
                  <a:gd name="T29" fmla="*/ 186 h 511"/>
                  <a:gd name="T30" fmla="*/ 67 w 567"/>
                  <a:gd name="T31" fmla="*/ 223 h 511"/>
                  <a:gd name="T32" fmla="*/ 119 w 567"/>
                  <a:gd name="T33" fmla="*/ 259 h 511"/>
                  <a:gd name="T34" fmla="*/ 210 w 567"/>
                  <a:gd name="T35" fmla="*/ 305 h 511"/>
                  <a:gd name="T36" fmla="*/ 319 w 567"/>
                  <a:gd name="T37" fmla="*/ 354 h 511"/>
                  <a:gd name="T38" fmla="*/ 354 w 567"/>
                  <a:gd name="T39" fmla="*/ 371 h 511"/>
                  <a:gd name="T40" fmla="*/ 418 w 567"/>
                  <a:gd name="T41" fmla="*/ 410 h 511"/>
                  <a:gd name="T42" fmla="*/ 547 w 567"/>
                  <a:gd name="T43" fmla="*/ 498 h 511"/>
                  <a:gd name="T44" fmla="*/ 565 w 567"/>
                  <a:gd name="T45" fmla="*/ 511 h 511"/>
                  <a:gd name="T46" fmla="*/ 566 w 567"/>
                  <a:gd name="T47" fmla="*/ 508 h 511"/>
                  <a:gd name="T48" fmla="*/ 567 w 567"/>
                  <a:gd name="T49" fmla="*/ 476 h 511"/>
                  <a:gd name="T50" fmla="*/ 559 w 567"/>
                  <a:gd name="T51" fmla="*/ 439 h 511"/>
                  <a:gd name="T52" fmla="*/ 546 w 567"/>
                  <a:gd name="T53" fmla="*/ 411 h 511"/>
                  <a:gd name="T54" fmla="*/ 525 w 567"/>
                  <a:gd name="T55" fmla="*/ 381 h 511"/>
                  <a:gd name="T56" fmla="*/ 492 w 567"/>
                  <a:gd name="T57" fmla="*/ 351 h 511"/>
                  <a:gd name="T58" fmla="*/ 472 w 567"/>
                  <a:gd name="T59" fmla="*/ 337 h 511"/>
                  <a:gd name="T60" fmla="*/ 449 w 567"/>
                  <a:gd name="T61" fmla="*/ 322 h 511"/>
                  <a:gd name="T62" fmla="*/ 406 w 567"/>
                  <a:gd name="T63" fmla="*/ 285 h 511"/>
                  <a:gd name="T64" fmla="*/ 345 w 567"/>
                  <a:gd name="T65" fmla="*/ 218 h 511"/>
                  <a:gd name="T66" fmla="*/ 279 w 567"/>
                  <a:gd name="T67" fmla="*/ 123 h 511"/>
                  <a:gd name="T68" fmla="*/ 250 w 567"/>
                  <a:gd name="T69" fmla="*/ 62 h 511"/>
                  <a:gd name="T70" fmla="*/ 243 w 567"/>
                  <a:gd name="T71" fmla="*/ 29 h 511"/>
                  <a:gd name="T72" fmla="*/ 243 w 567"/>
                  <a:gd name="T73" fmla="*/ 19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7" h="511">
                    <a:moveTo>
                      <a:pt x="243" y="19"/>
                    </a:moveTo>
                    <a:lnTo>
                      <a:pt x="243" y="14"/>
                    </a:lnTo>
                    <a:lnTo>
                      <a:pt x="239" y="9"/>
                    </a:lnTo>
                    <a:lnTo>
                      <a:pt x="224" y="3"/>
                    </a:lnTo>
                    <a:lnTo>
                      <a:pt x="189" y="0"/>
                    </a:lnTo>
                    <a:lnTo>
                      <a:pt x="146" y="6"/>
                    </a:lnTo>
                    <a:lnTo>
                      <a:pt x="100" y="19"/>
                    </a:lnTo>
                    <a:lnTo>
                      <a:pt x="56" y="39"/>
                    </a:lnTo>
                    <a:lnTo>
                      <a:pt x="21" y="67"/>
                    </a:lnTo>
                    <a:lnTo>
                      <a:pt x="5" y="93"/>
                    </a:lnTo>
                    <a:lnTo>
                      <a:pt x="0" y="112"/>
                    </a:lnTo>
                    <a:lnTo>
                      <a:pt x="0" y="123"/>
                    </a:lnTo>
                    <a:lnTo>
                      <a:pt x="1" y="134"/>
                    </a:lnTo>
                    <a:lnTo>
                      <a:pt x="7" y="155"/>
                    </a:lnTo>
                    <a:lnTo>
                      <a:pt x="26" y="186"/>
                    </a:lnTo>
                    <a:lnTo>
                      <a:pt x="67" y="223"/>
                    </a:lnTo>
                    <a:lnTo>
                      <a:pt x="119" y="259"/>
                    </a:lnTo>
                    <a:lnTo>
                      <a:pt x="210" y="305"/>
                    </a:lnTo>
                    <a:lnTo>
                      <a:pt x="319" y="354"/>
                    </a:lnTo>
                    <a:lnTo>
                      <a:pt x="354" y="371"/>
                    </a:lnTo>
                    <a:lnTo>
                      <a:pt x="418" y="410"/>
                    </a:lnTo>
                    <a:lnTo>
                      <a:pt x="547" y="498"/>
                    </a:lnTo>
                    <a:lnTo>
                      <a:pt x="565" y="511"/>
                    </a:lnTo>
                    <a:lnTo>
                      <a:pt x="566" y="508"/>
                    </a:lnTo>
                    <a:lnTo>
                      <a:pt x="567" y="476"/>
                    </a:lnTo>
                    <a:lnTo>
                      <a:pt x="559" y="439"/>
                    </a:lnTo>
                    <a:lnTo>
                      <a:pt x="546" y="411"/>
                    </a:lnTo>
                    <a:lnTo>
                      <a:pt x="525" y="381"/>
                    </a:lnTo>
                    <a:lnTo>
                      <a:pt x="492" y="351"/>
                    </a:lnTo>
                    <a:lnTo>
                      <a:pt x="472" y="337"/>
                    </a:lnTo>
                    <a:lnTo>
                      <a:pt x="449" y="322"/>
                    </a:lnTo>
                    <a:lnTo>
                      <a:pt x="406" y="285"/>
                    </a:lnTo>
                    <a:lnTo>
                      <a:pt x="345" y="218"/>
                    </a:lnTo>
                    <a:lnTo>
                      <a:pt x="279" y="123"/>
                    </a:lnTo>
                    <a:lnTo>
                      <a:pt x="250" y="62"/>
                    </a:lnTo>
                    <a:lnTo>
                      <a:pt x="243" y="29"/>
                    </a:lnTo>
                    <a:lnTo>
                      <a:pt x="243" y="19"/>
                    </a:lnTo>
                    <a:close/>
                  </a:path>
                </a:pathLst>
              </a:custGeom>
              <a:solidFill>
                <a:srgbClr val="B27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43" name="Freeform 54">
                <a:extLst>
                  <a:ext uri="{FF2B5EF4-FFF2-40B4-BE49-F238E27FC236}">
                    <a16:creationId xmlns:a16="http://schemas.microsoft.com/office/drawing/2014/main" id="{4B56972C-6290-47A3-880E-E26F225E8C52}"/>
                  </a:ext>
                </a:extLst>
              </p:cNvPr>
              <p:cNvSpPr>
                <a:spLocks/>
              </p:cNvSpPr>
              <p:nvPr/>
            </p:nvSpPr>
            <p:spPr bwMode="auto">
              <a:xfrm>
                <a:off x="4047" y="3555"/>
                <a:ext cx="141" cy="128"/>
              </a:xfrm>
              <a:custGeom>
                <a:avLst/>
                <a:gdLst>
                  <a:gd name="T0" fmla="*/ 324 w 567"/>
                  <a:gd name="T1" fmla="*/ 19 h 511"/>
                  <a:gd name="T2" fmla="*/ 324 w 567"/>
                  <a:gd name="T3" fmla="*/ 14 h 511"/>
                  <a:gd name="T4" fmla="*/ 328 w 567"/>
                  <a:gd name="T5" fmla="*/ 9 h 511"/>
                  <a:gd name="T6" fmla="*/ 343 w 567"/>
                  <a:gd name="T7" fmla="*/ 3 h 511"/>
                  <a:gd name="T8" fmla="*/ 378 w 567"/>
                  <a:gd name="T9" fmla="*/ 0 h 511"/>
                  <a:gd name="T10" fmla="*/ 421 w 567"/>
                  <a:gd name="T11" fmla="*/ 6 h 511"/>
                  <a:gd name="T12" fmla="*/ 467 w 567"/>
                  <a:gd name="T13" fmla="*/ 19 h 511"/>
                  <a:gd name="T14" fmla="*/ 511 w 567"/>
                  <a:gd name="T15" fmla="*/ 39 h 511"/>
                  <a:gd name="T16" fmla="*/ 546 w 567"/>
                  <a:gd name="T17" fmla="*/ 67 h 511"/>
                  <a:gd name="T18" fmla="*/ 562 w 567"/>
                  <a:gd name="T19" fmla="*/ 93 h 511"/>
                  <a:gd name="T20" fmla="*/ 567 w 567"/>
                  <a:gd name="T21" fmla="*/ 112 h 511"/>
                  <a:gd name="T22" fmla="*/ 567 w 567"/>
                  <a:gd name="T23" fmla="*/ 123 h 511"/>
                  <a:gd name="T24" fmla="*/ 567 w 567"/>
                  <a:gd name="T25" fmla="*/ 134 h 511"/>
                  <a:gd name="T26" fmla="*/ 561 w 567"/>
                  <a:gd name="T27" fmla="*/ 155 h 511"/>
                  <a:gd name="T28" fmla="*/ 541 w 567"/>
                  <a:gd name="T29" fmla="*/ 186 h 511"/>
                  <a:gd name="T30" fmla="*/ 501 w 567"/>
                  <a:gd name="T31" fmla="*/ 223 h 511"/>
                  <a:gd name="T32" fmla="*/ 448 w 567"/>
                  <a:gd name="T33" fmla="*/ 259 h 511"/>
                  <a:gd name="T34" fmla="*/ 359 w 567"/>
                  <a:gd name="T35" fmla="*/ 305 h 511"/>
                  <a:gd name="T36" fmla="*/ 248 w 567"/>
                  <a:gd name="T37" fmla="*/ 354 h 511"/>
                  <a:gd name="T38" fmla="*/ 213 w 567"/>
                  <a:gd name="T39" fmla="*/ 371 h 511"/>
                  <a:gd name="T40" fmla="*/ 149 w 567"/>
                  <a:gd name="T41" fmla="*/ 410 h 511"/>
                  <a:gd name="T42" fmla="*/ 20 w 567"/>
                  <a:gd name="T43" fmla="*/ 498 h 511"/>
                  <a:gd name="T44" fmla="*/ 2 w 567"/>
                  <a:gd name="T45" fmla="*/ 511 h 511"/>
                  <a:gd name="T46" fmla="*/ 2 w 567"/>
                  <a:gd name="T47" fmla="*/ 508 h 511"/>
                  <a:gd name="T48" fmla="*/ 0 w 567"/>
                  <a:gd name="T49" fmla="*/ 476 h 511"/>
                  <a:gd name="T50" fmla="*/ 9 w 567"/>
                  <a:gd name="T51" fmla="*/ 439 h 511"/>
                  <a:gd name="T52" fmla="*/ 22 w 567"/>
                  <a:gd name="T53" fmla="*/ 411 h 511"/>
                  <a:gd name="T54" fmla="*/ 42 w 567"/>
                  <a:gd name="T55" fmla="*/ 381 h 511"/>
                  <a:gd name="T56" fmla="*/ 75 w 567"/>
                  <a:gd name="T57" fmla="*/ 351 h 511"/>
                  <a:gd name="T58" fmla="*/ 96 w 567"/>
                  <a:gd name="T59" fmla="*/ 337 h 511"/>
                  <a:gd name="T60" fmla="*/ 118 w 567"/>
                  <a:gd name="T61" fmla="*/ 322 h 511"/>
                  <a:gd name="T62" fmla="*/ 162 w 567"/>
                  <a:gd name="T63" fmla="*/ 285 h 511"/>
                  <a:gd name="T64" fmla="*/ 223 w 567"/>
                  <a:gd name="T65" fmla="*/ 218 h 511"/>
                  <a:gd name="T66" fmla="*/ 288 w 567"/>
                  <a:gd name="T67" fmla="*/ 123 h 511"/>
                  <a:gd name="T68" fmla="*/ 317 w 567"/>
                  <a:gd name="T69" fmla="*/ 62 h 511"/>
                  <a:gd name="T70" fmla="*/ 325 w 567"/>
                  <a:gd name="T71" fmla="*/ 29 h 511"/>
                  <a:gd name="T72" fmla="*/ 324 w 567"/>
                  <a:gd name="T73" fmla="*/ 19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7" h="511">
                    <a:moveTo>
                      <a:pt x="324" y="19"/>
                    </a:moveTo>
                    <a:lnTo>
                      <a:pt x="324" y="14"/>
                    </a:lnTo>
                    <a:lnTo>
                      <a:pt x="328" y="9"/>
                    </a:lnTo>
                    <a:lnTo>
                      <a:pt x="343" y="3"/>
                    </a:lnTo>
                    <a:lnTo>
                      <a:pt x="378" y="0"/>
                    </a:lnTo>
                    <a:lnTo>
                      <a:pt x="421" y="6"/>
                    </a:lnTo>
                    <a:lnTo>
                      <a:pt x="467" y="19"/>
                    </a:lnTo>
                    <a:lnTo>
                      <a:pt x="511" y="39"/>
                    </a:lnTo>
                    <a:lnTo>
                      <a:pt x="546" y="67"/>
                    </a:lnTo>
                    <a:lnTo>
                      <a:pt x="562" y="93"/>
                    </a:lnTo>
                    <a:lnTo>
                      <a:pt x="567" y="112"/>
                    </a:lnTo>
                    <a:lnTo>
                      <a:pt x="567" y="123"/>
                    </a:lnTo>
                    <a:lnTo>
                      <a:pt x="567" y="134"/>
                    </a:lnTo>
                    <a:lnTo>
                      <a:pt x="561" y="155"/>
                    </a:lnTo>
                    <a:lnTo>
                      <a:pt x="541" y="186"/>
                    </a:lnTo>
                    <a:lnTo>
                      <a:pt x="501" y="223"/>
                    </a:lnTo>
                    <a:lnTo>
                      <a:pt x="448" y="259"/>
                    </a:lnTo>
                    <a:lnTo>
                      <a:pt x="359" y="305"/>
                    </a:lnTo>
                    <a:lnTo>
                      <a:pt x="248" y="354"/>
                    </a:lnTo>
                    <a:lnTo>
                      <a:pt x="213" y="371"/>
                    </a:lnTo>
                    <a:lnTo>
                      <a:pt x="149" y="410"/>
                    </a:lnTo>
                    <a:lnTo>
                      <a:pt x="20" y="498"/>
                    </a:lnTo>
                    <a:lnTo>
                      <a:pt x="2" y="511"/>
                    </a:lnTo>
                    <a:lnTo>
                      <a:pt x="2" y="508"/>
                    </a:lnTo>
                    <a:lnTo>
                      <a:pt x="0" y="476"/>
                    </a:lnTo>
                    <a:lnTo>
                      <a:pt x="9" y="439"/>
                    </a:lnTo>
                    <a:lnTo>
                      <a:pt x="22" y="411"/>
                    </a:lnTo>
                    <a:lnTo>
                      <a:pt x="42" y="381"/>
                    </a:lnTo>
                    <a:lnTo>
                      <a:pt x="75" y="351"/>
                    </a:lnTo>
                    <a:lnTo>
                      <a:pt x="96" y="337"/>
                    </a:lnTo>
                    <a:lnTo>
                      <a:pt x="118" y="322"/>
                    </a:lnTo>
                    <a:lnTo>
                      <a:pt x="162" y="285"/>
                    </a:lnTo>
                    <a:lnTo>
                      <a:pt x="223" y="218"/>
                    </a:lnTo>
                    <a:lnTo>
                      <a:pt x="288" y="123"/>
                    </a:lnTo>
                    <a:lnTo>
                      <a:pt x="317" y="62"/>
                    </a:lnTo>
                    <a:lnTo>
                      <a:pt x="325" y="29"/>
                    </a:lnTo>
                    <a:lnTo>
                      <a:pt x="324" y="19"/>
                    </a:lnTo>
                    <a:close/>
                  </a:path>
                </a:pathLst>
              </a:custGeom>
              <a:solidFill>
                <a:srgbClr val="B27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144" name="Freeform 55">
                <a:extLst>
                  <a:ext uri="{FF2B5EF4-FFF2-40B4-BE49-F238E27FC236}">
                    <a16:creationId xmlns:a16="http://schemas.microsoft.com/office/drawing/2014/main" id="{F9E34FD4-2FBF-48DD-B1AC-3FFD1053FEFB}"/>
                  </a:ext>
                </a:extLst>
              </p:cNvPr>
              <p:cNvSpPr>
                <a:spLocks/>
              </p:cNvSpPr>
              <p:nvPr/>
            </p:nvSpPr>
            <p:spPr bwMode="auto">
              <a:xfrm>
                <a:off x="3779" y="2941"/>
                <a:ext cx="537" cy="626"/>
              </a:xfrm>
              <a:custGeom>
                <a:avLst/>
                <a:gdLst>
                  <a:gd name="T0" fmla="*/ 987 w 2149"/>
                  <a:gd name="T1" fmla="*/ 1 h 2505"/>
                  <a:gd name="T2" fmla="*/ 687 w 2149"/>
                  <a:gd name="T3" fmla="*/ 56 h 2505"/>
                  <a:gd name="T4" fmla="*/ 453 w 2149"/>
                  <a:gd name="T5" fmla="*/ 173 h 2505"/>
                  <a:gd name="T6" fmla="*/ 279 w 2149"/>
                  <a:gd name="T7" fmla="*/ 340 h 2505"/>
                  <a:gd name="T8" fmla="*/ 154 w 2149"/>
                  <a:gd name="T9" fmla="*/ 545 h 2505"/>
                  <a:gd name="T10" fmla="*/ 72 w 2149"/>
                  <a:gd name="T11" fmla="*/ 775 h 2505"/>
                  <a:gd name="T12" fmla="*/ 25 w 2149"/>
                  <a:gd name="T13" fmla="*/ 1019 h 2505"/>
                  <a:gd name="T14" fmla="*/ 1 w 2149"/>
                  <a:gd name="T15" fmla="*/ 1323 h 2505"/>
                  <a:gd name="T16" fmla="*/ 0 w 2149"/>
                  <a:gd name="T17" fmla="*/ 1497 h 2505"/>
                  <a:gd name="T18" fmla="*/ 22 w 2149"/>
                  <a:gd name="T19" fmla="*/ 1708 h 2505"/>
                  <a:gd name="T20" fmla="*/ 66 w 2149"/>
                  <a:gd name="T21" fmla="*/ 1895 h 2505"/>
                  <a:gd name="T22" fmla="*/ 130 w 2149"/>
                  <a:gd name="T23" fmla="*/ 2058 h 2505"/>
                  <a:gd name="T24" fmla="*/ 210 w 2149"/>
                  <a:gd name="T25" fmla="*/ 2198 h 2505"/>
                  <a:gd name="T26" fmla="*/ 323 w 2149"/>
                  <a:gd name="T27" fmla="*/ 2338 h 2505"/>
                  <a:gd name="T28" fmla="*/ 515 w 2149"/>
                  <a:gd name="T29" fmla="*/ 2484 h 2505"/>
                  <a:gd name="T30" fmla="*/ 550 w 2149"/>
                  <a:gd name="T31" fmla="*/ 2483 h 2505"/>
                  <a:gd name="T32" fmla="*/ 418 w 2149"/>
                  <a:gd name="T33" fmla="*/ 2168 h 2505"/>
                  <a:gd name="T34" fmla="*/ 351 w 2149"/>
                  <a:gd name="T35" fmla="*/ 1923 h 2505"/>
                  <a:gd name="T36" fmla="*/ 316 w 2149"/>
                  <a:gd name="T37" fmla="*/ 1700 h 2505"/>
                  <a:gd name="T38" fmla="*/ 310 w 2149"/>
                  <a:gd name="T39" fmla="*/ 1462 h 2505"/>
                  <a:gd name="T40" fmla="*/ 345 w 2149"/>
                  <a:gd name="T41" fmla="*/ 1219 h 2505"/>
                  <a:gd name="T42" fmla="*/ 378 w 2149"/>
                  <a:gd name="T43" fmla="*/ 1110 h 2505"/>
                  <a:gd name="T44" fmla="*/ 461 w 2149"/>
                  <a:gd name="T45" fmla="*/ 956 h 2505"/>
                  <a:gd name="T46" fmla="*/ 569 w 2149"/>
                  <a:gd name="T47" fmla="*/ 855 h 2505"/>
                  <a:gd name="T48" fmla="*/ 687 w 2149"/>
                  <a:gd name="T49" fmla="*/ 796 h 2505"/>
                  <a:gd name="T50" fmla="*/ 837 w 2149"/>
                  <a:gd name="T51" fmla="*/ 764 h 2505"/>
                  <a:gd name="T52" fmla="*/ 1057 w 2149"/>
                  <a:gd name="T53" fmla="*/ 780 h 2505"/>
                  <a:gd name="T54" fmla="*/ 1092 w 2149"/>
                  <a:gd name="T55" fmla="*/ 780 h 2505"/>
                  <a:gd name="T56" fmla="*/ 1312 w 2149"/>
                  <a:gd name="T57" fmla="*/ 764 h 2505"/>
                  <a:gd name="T58" fmla="*/ 1462 w 2149"/>
                  <a:gd name="T59" fmla="*/ 796 h 2505"/>
                  <a:gd name="T60" fmla="*/ 1581 w 2149"/>
                  <a:gd name="T61" fmla="*/ 855 h 2505"/>
                  <a:gd name="T62" fmla="*/ 1688 w 2149"/>
                  <a:gd name="T63" fmla="*/ 956 h 2505"/>
                  <a:gd name="T64" fmla="*/ 1772 w 2149"/>
                  <a:gd name="T65" fmla="*/ 1110 h 2505"/>
                  <a:gd name="T66" fmla="*/ 1804 w 2149"/>
                  <a:gd name="T67" fmla="*/ 1219 h 2505"/>
                  <a:gd name="T68" fmla="*/ 1839 w 2149"/>
                  <a:gd name="T69" fmla="*/ 1462 h 2505"/>
                  <a:gd name="T70" fmla="*/ 1833 w 2149"/>
                  <a:gd name="T71" fmla="*/ 1700 h 2505"/>
                  <a:gd name="T72" fmla="*/ 1799 w 2149"/>
                  <a:gd name="T73" fmla="*/ 1923 h 2505"/>
                  <a:gd name="T74" fmla="*/ 1731 w 2149"/>
                  <a:gd name="T75" fmla="*/ 2168 h 2505"/>
                  <a:gd name="T76" fmla="*/ 1600 w 2149"/>
                  <a:gd name="T77" fmla="*/ 2483 h 2505"/>
                  <a:gd name="T78" fmla="*/ 1634 w 2149"/>
                  <a:gd name="T79" fmla="*/ 2484 h 2505"/>
                  <a:gd name="T80" fmla="*/ 1827 w 2149"/>
                  <a:gd name="T81" fmla="*/ 2338 h 2505"/>
                  <a:gd name="T82" fmla="*/ 1941 w 2149"/>
                  <a:gd name="T83" fmla="*/ 2198 h 2505"/>
                  <a:gd name="T84" fmla="*/ 2019 w 2149"/>
                  <a:gd name="T85" fmla="*/ 2058 h 2505"/>
                  <a:gd name="T86" fmla="*/ 2084 w 2149"/>
                  <a:gd name="T87" fmla="*/ 1895 h 2505"/>
                  <a:gd name="T88" fmla="*/ 2129 w 2149"/>
                  <a:gd name="T89" fmla="*/ 1708 h 2505"/>
                  <a:gd name="T90" fmla="*/ 2149 w 2149"/>
                  <a:gd name="T91" fmla="*/ 1497 h 2505"/>
                  <a:gd name="T92" fmla="*/ 2149 w 2149"/>
                  <a:gd name="T93" fmla="*/ 1323 h 2505"/>
                  <a:gd name="T94" fmla="*/ 2124 w 2149"/>
                  <a:gd name="T95" fmla="*/ 1019 h 2505"/>
                  <a:gd name="T96" fmla="*/ 2077 w 2149"/>
                  <a:gd name="T97" fmla="*/ 775 h 2505"/>
                  <a:gd name="T98" fmla="*/ 1995 w 2149"/>
                  <a:gd name="T99" fmla="*/ 545 h 2505"/>
                  <a:gd name="T100" fmla="*/ 1871 w 2149"/>
                  <a:gd name="T101" fmla="*/ 340 h 2505"/>
                  <a:gd name="T102" fmla="*/ 1696 w 2149"/>
                  <a:gd name="T103" fmla="*/ 173 h 2505"/>
                  <a:gd name="T104" fmla="*/ 1463 w 2149"/>
                  <a:gd name="T105" fmla="*/ 56 h 2505"/>
                  <a:gd name="T106" fmla="*/ 1162 w 2149"/>
                  <a:gd name="T107" fmla="*/ 1 h 2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49" h="2505">
                    <a:moveTo>
                      <a:pt x="1075" y="0"/>
                    </a:moveTo>
                    <a:lnTo>
                      <a:pt x="987" y="1"/>
                    </a:lnTo>
                    <a:lnTo>
                      <a:pt x="828" y="20"/>
                    </a:lnTo>
                    <a:lnTo>
                      <a:pt x="687" y="56"/>
                    </a:lnTo>
                    <a:lnTo>
                      <a:pt x="563" y="108"/>
                    </a:lnTo>
                    <a:lnTo>
                      <a:pt x="453" y="173"/>
                    </a:lnTo>
                    <a:lnTo>
                      <a:pt x="359" y="251"/>
                    </a:lnTo>
                    <a:lnTo>
                      <a:pt x="279" y="340"/>
                    </a:lnTo>
                    <a:lnTo>
                      <a:pt x="211" y="438"/>
                    </a:lnTo>
                    <a:lnTo>
                      <a:pt x="154" y="545"/>
                    </a:lnTo>
                    <a:lnTo>
                      <a:pt x="109" y="658"/>
                    </a:lnTo>
                    <a:lnTo>
                      <a:pt x="72" y="775"/>
                    </a:lnTo>
                    <a:lnTo>
                      <a:pt x="45" y="896"/>
                    </a:lnTo>
                    <a:lnTo>
                      <a:pt x="25" y="1019"/>
                    </a:lnTo>
                    <a:lnTo>
                      <a:pt x="12" y="1141"/>
                    </a:lnTo>
                    <a:lnTo>
                      <a:pt x="1" y="1323"/>
                    </a:lnTo>
                    <a:lnTo>
                      <a:pt x="0" y="1440"/>
                    </a:lnTo>
                    <a:lnTo>
                      <a:pt x="0" y="1497"/>
                    </a:lnTo>
                    <a:lnTo>
                      <a:pt x="8" y="1606"/>
                    </a:lnTo>
                    <a:lnTo>
                      <a:pt x="22" y="1708"/>
                    </a:lnTo>
                    <a:lnTo>
                      <a:pt x="41" y="1805"/>
                    </a:lnTo>
                    <a:lnTo>
                      <a:pt x="66" y="1895"/>
                    </a:lnTo>
                    <a:lnTo>
                      <a:pt x="96" y="1979"/>
                    </a:lnTo>
                    <a:lnTo>
                      <a:pt x="130" y="2058"/>
                    </a:lnTo>
                    <a:lnTo>
                      <a:pt x="168" y="2131"/>
                    </a:lnTo>
                    <a:lnTo>
                      <a:pt x="210" y="2198"/>
                    </a:lnTo>
                    <a:lnTo>
                      <a:pt x="253" y="2258"/>
                    </a:lnTo>
                    <a:lnTo>
                      <a:pt x="323" y="2338"/>
                    </a:lnTo>
                    <a:lnTo>
                      <a:pt x="418" y="2423"/>
                    </a:lnTo>
                    <a:lnTo>
                      <a:pt x="515" y="2484"/>
                    </a:lnTo>
                    <a:lnTo>
                      <a:pt x="563" y="2505"/>
                    </a:lnTo>
                    <a:lnTo>
                      <a:pt x="550" y="2483"/>
                    </a:lnTo>
                    <a:lnTo>
                      <a:pt x="478" y="2325"/>
                    </a:lnTo>
                    <a:lnTo>
                      <a:pt x="418" y="2168"/>
                    </a:lnTo>
                    <a:lnTo>
                      <a:pt x="375" y="2026"/>
                    </a:lnTo>
                    <a:lnTo>
                      <a:pt x="351" y="1923"/>
                    </a:lnTo>
                    <a:lnTo>
                      <a:pt x="330" y="1814"/>
                    </a:lnTo>
                    <a:lnTo>
                      <a:pt x="316" y="1700"/>
                    </a:lnTo>
                    <a:lnTo>
                      <a:pt x="309" y="1583"/>
                    </a:lnTo>
                    <a:lnTo>
                      <a:pt x="310" y="1462"/>
                    </a:lnTo>
                    <a:lnTo>
                      <a:pt x="322" y="1341"/>
                    </a:lnTo>
                    <a:lnTo>
                      <a:pt x="345" y="1219"/>
                    </a:lnTo>
                    <a:lnTo>
                      <a:pt x="363" y="1159"/>
                    </a:lnTo>
                    <a:lnTo>
                      <a:pt x="378" y="1110"/>
                    </a:lnTo>
                    <a:lnTo>
                      <a:pt x="416" y="1026"/>
                    </a:lnTo>
                    <a:lnTo>
                      <a:pt x="461" y="956"/>
                    </a:lnTo>
                    <a:lnTo>
                      <a:pt x="513" y="900"/>
                    </a:lnTo>
                    <a:lnTo>
                      <a:pt x="569" y="855"/>
                    </a:lnTo>
                    <a:lnTo>
                      <a:pt x="627" y="820"/>
                    </a:lnTo>
                    <a:lnTo>
                      <a:pt x="687" y="796"/>
                    </a:lnTo>
                    <a:lnTo>
                      <a:pt x="748" y="778"/>
                    </a:lnTo>
                    <a:lnTo>
                      <a:pt x="837" y="764"/>
                    </a:lnTo>
                    <a:lnTo>
                      <a:pt x="942" y="764"/>
                    </a:lnTo>
                    <a:lnTo>
                      <a:pt x="1057" y="780"/>
                    </a:lnTo>
                    <a:lnTo>
                      <a:pt x="1075" y="785"/>
                    </a:lnTo>
                    <a:lnTo>
                      <a:pt x="1092" y="780"/>
                    </a:lnTo>
                    <a:lnTo>
                      <a:pt x="1207" y="764"/>
                    </a:lnTo>
                    <a:lnTo>
                      <a:pt x="1312" y="764"/>
                    </a:lnTo>
                    <a:lnTo>
                      <a:pt x="1402" y="778"/>
                    </a:lnTo>
                    <a:lnTo>
                      <a:pt x="1462" y="796"/>
                    </a:lnTo>
                    <a:lnTo>
                      <a:pt x="1522" y="820"/>
                    </a:lnTo>
                    <a:lnTo>
                      <a:pt x="1581" y="855"/>
                    </a:lnTo>
                    <a:lnTo>
                      <a:pt x="1636" y="900"/>
                    </a:lnTo>
                    <a:lnTo>
                      <a:pt x="1688" y="956"/>
                    </a:lnTo>
                    <a:lnTo>
                      <a:pt x="1733" y="1026"/>
                    </a:lnTo>
                    <a:lnTo>
                      <a:pt x="1772" y="1110"/>
                    </a:lnTo>
                    <a:lnTo>
                      <a:pt x="1787" y="1159"/>
                    </a:lnTo>
                    <a:lnTo>
                      <a:pt x="1804" y="1219"/>
                    </a:lnTo>
                    <a:lnTo>
                      <a:pt x="1828" y="1341"/>
                    </a:lnTo>
                    <a:lnTo>
                      <a:pt x="1839" y="1462"/>
                    </a:lnTo>
                    <a:lnTo>
                      <a:pt x="1840" y="1583"/>
                    </a:lnTo>
                    <a:lnTo>
                      <a:pt x="1833" y="1700"/>
                    </a:lnTo>
                    <a:lnTo>
                      <a:pt x="1819" y="1814"/>
                    </a:lnTo>
                    <a:lnTo>
                      <a:pt x="1799" y="1923"/>
                    </a:lnTo>
                    <a:lnTo>
                      <a:pt x="1774" y="2026"/>
                    </a:lnTo>
                    <a:lnTo>
                      <a:pt x="1731" y="2168"/>
                    </a:lnTo>
                    <a:lnTo>
                      <a:pt x="1672" y="2325"/>
                    </a:lnTo>
                    <a:lnTo>
                      <a:pt x="1600" y="2483"/>
                    </a:lnTo>
                    <a:lnTo>
                      <a:pt x="1587" y="2505"/>
                    </a:lnTo>
                    <a:lnTo>
                      <a:pt x="1634" y="2484"/>
                    </a:lnTo>
                    <a:lnTo>
                      <a:pt x="1731" y="2423"/>
                    </a:lnTo>
                    <a:lnTo>
                      <a:pt x="1827" y="2338"/>
                    </a:lnTo>
                    <a:lnTo>
                      <a:pt x="1896" y="2258"/>
                    </a:lnTo>
                    <a:lnTo>
                      <a:pt x="1941" y="2198"/>
                    </a:lnTo>
                    <a:lnTo>
                      <a:pt x="1981" y="2131"/>
                    </a:lnTo>
                    <a:lnTo>
                      <a:pt x="2019" y="2058"/>
                    </a:lnTo>
                    <a:lnTo>
                      <a:pt x="2053" y="1979"/>
                    </a:lnTo>
                    <a:lnTo>
                      <a:pt x="2084" y="1895"/>
                    </a:lnTo>
                    <a:lnTo>
                      <a:pt x="2108" y="1805"/>
                    </a:lnTo>
                    <a:lnTo>
                      <a:pt x="2129" y="1708"/>
                    </a:lnTo>
                    <a:lnTo>
                      <a:pt x="2142" y="1606"/>
                    </a:lnTo>
                    <a:lnTo>
                      <a:pt x="2149" y="1497"/>
                    </a:lnTo>
                    <a:lnTo>
                      <a:pt x="2149" y="1440"/>
                    </a:lnTo>
                    <a:lnTo>
                      <a:pt x="2149" y="1323"/>
                    </a:lnTo>
                    <a:lnTo>
                      <a:pt x="2138" y="1141"/>
                    </a:lnTo>
                    <a:lnTo>
                      <a:pt x="2124" y="1019"/>
                    </a:lnTo>
                    <a:lnTo>
                      <a:pt x="2104" y="896"/>
                    </a:lnTo>
                    <a:lnTo>
                      <a:pt x="2077" y="775"/>
                    </a:lnTo>
                    <a:lnTo>
                      <a:pt x="2041" y="658"/>
                    </a:lnTo>
                    <a:lnTo>
                      <a:pt x="1995" y="545"/>
                    </a:lnTo>
                    <a:lnTo>
                      <a:pt x="1938" y="438"/>
                    </a:lnTo>
                    <a:lnTo>
                      <a:pt x="1871" y="340"/>
                    </a:lnTo>
                    <a:lnTo>
                      <a:pt x="1790" y="251"/>
                    </a:lnTo>
                    <a:lnTo>
                      <a:pt x="1696" y="173"/>
                    </a:lnTo>
                    <a:lnTo>
                      <a:pt x="1587" y="108"/>
                    </a:lnTo>
                    <a:lnTo>
                      <a:pt x="1463" y="56"/>
                    </a:lnTo>
                    <a:lnTo>
                      <a:pt x="1321" y="20"/>
                    </a:lnTo>
                    <a:lnTo>
                      <a:pt x="1162" y="1"/>
                    </a:lnTo>
                    <a:lnTo>
                      <a:pt x="1075"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45" name="Freeform 56">
                <a:extLst>
                  <a:ext uri="{FF2B5EF4-FFF2-40B4-BE49-F238E27FC236}">
                    <a16:creationId xmlns:a16="http://schemas.microsoft.com/office/drawing/2014/main" id="{A58F4072-79DE-4514-8B62-CE91F51C8BBB}"/>
                  </a:ext>
                </a:extLst>
              </p:cNvPr>
              <p:cNvSpPr>
                <a:spLocks/>
              </p:cNvSpPr>
              <p:nvPr/>
            </p:nvSpPr>
            <p:spPr bwMode="auto">
              <a:xfrm>
                <a:off x="3830" y="3051"/>
                <a:ext cx="459" cy="339"/>
              </a:xfrm>
              <a:custGeom>
                <a:avLst/>
                <a:gdLst>
                  <a:gd name="T0" fmla="*/ 1191 w 1834"/>
                  <a:gd name="T1" fmla="*/ 490 h 1355"/>
                  <a:gd name="T2" fmla="*/ 1180 w 1834"/>
                  <a:gd name="T3" fmla="*/ 496 h 1355"/>
                  <a:gd name="T4" fmla="*/ 1065 w 1834"/>
                  <a:gd name="T5" fmla="*/ 544 h 1355"/>
                  <a:gd name="T6" fmla="*/ 924 w 1834"/>
                  <a:gd name="T7" fmla="*/ 591 h 1355"/>
                  <a:gd name="T8" fmla="*/ 816 w 1834"/>
                  <a:gd name="T9" fmla="*/ 616 h 1355"/>
                  <a:gd name="T10" fmla="*/ 700 w 1834"/>
                  <a:gd name="T11" fmla="*/ 634 h 1355"/>
                  <a:gd name="T12" fmla="*/ 580 w 1834"/>
                  <a:gd name="T13" fmla="*/ 638 h 1355"/>
                  <a:gd name="T14" fmla="*/ 521 w 1834"/>
                  <a:gd name="T15" fmla="*/ 633 h 1355"/>
                  <a:gd name="T16" fmla="*/ 492 w 1834"/>
                  <a:gd name="T17" fmla="*/ 630 h 1355"/>
                  <a:gd name="T18" fmla="*/ 437 w 1834"/>
                  <a:gd name="T19" fmla="*/ 631 h 1355"/>
                  <a:gd name="T20" fmla="*/ 388 w 1834"/>
                  <a:gd name="T21" fmla="*/ 641 h 1355"/>
                  <a:gd name="T22" fmla="*/ 341 w 1834"/>
                  <a:gd name="T23" fmla="*/ 656 h 1355"/>
                  <a:gd name="T24" fmla="*/ 301 w 1834"/>
                  <a:gd name="T25" fmla="*/ 678 h 1355"/>
                  <a:gd name="T26" fmla="*/ 263 w 1834"/>
                  <a:gd name="T27" fmla="*/ 705 h 1355"/>
                  <a:gd name="T28" fmla="*/ 230 w 1834"/>
                  <a:gd name="T29" fmla="*/ 737 h 1355"/>
                  <a:gd name="T30" fmla="*/ 200 w 1834"/>
                  <a:gd name="T31" fmla="*/ 773 h 1355"/>
                  <a:gd name="T32" fmla="*/ 164 w 1834"/>
                  <a:gd name="T33" fmla="*/ 832 h 1355"/>
                  <a:gd name="T34" fmla="*/ 129 w 1834"/>
                  <a:gd name="T35" fmla="*/ 919 h 1355"/>
                  <a:gd name="T36" fmla="*/ 109 w 1834"/>
                  <a:gd name="T37" fmla="*/ 1009 h 1355"/>
                  <a:gd name="T38" fmla="*/ 103 w 1834"/>
                  <a:gd name="T39" fmla="*/ 1098 h 1355"/>
                  <a:gd name="T40" fmla="*/ 105 w 1834"/>
                  <a:gd name="T41" fmla="*/ 1140 h 1355"/>
                  <a:gd name="T42" fmla="*/ 0 w 1834"/>
                  <a:gd name="T43" fmla="*/ 658 h 1355"/>
                  <a:gd name="T44" fmla="*/ 190 w 1834"/>
                  <a:gd name="T45" fmla="*/ 278 h 1355"/>
                  <a:gd name="T46" fmla="*/ 731 w 1834"/>
                  <a:gd name="T47" fmla="*/ 0 h 1355"/>
                  <a:gd name="T48" fmla="*/ 1242 w 1834"/>
                  <a:gd name="T49" fmla="*/ 24 h 1355"/>
                  <a:gd name="T50" fmla="*/ 1484 w 1834"/>
                  <a:gd name="T51" fmla="*/ 234 h 1355"/>
                  <a:gd name="T52" fmla="*/ 1689 w 1834"/>
                  <a:gd name="T53" fmla="*/ 490 h 1355"/>
                  <a:gd name="T54" fmla="*/ 1834 w 1834"/>
                  <a:gd name="T55" fmla="*/ 658 h 1355"/>
                  <a:gd name="T56" fmla="*/ 1764 w 1834"/>
                  <a:gd name="T57" fmla="*/ 1177 h 1355"/>
                  <a:gd name="T58" fmla="*/ 1617 w 1834"/>
                  <a:gd name="T59" fmla="*/ 1355 h 1355"/>
                  <a:gd name="T60" fmla="*/ 1621 w 1834"/>
                  <a:gd name="T61" fmla="*/ 1334 h 1355"/>
                  <a:gd name="T62" fmla="*/ 1631 w 1834"/>
                  <a:gd name="T63" fmla="*/ 1196 h 1355"/>
                  <a:gd name="T64" fmla="*/ 1626 w 1834"/>
                  <a:gd name="T65" fmla="*/ 1068 h 1355"/>
                  <a:gd name="T66" fmla="*/ 1606 w 1834"/>
                  <a:gd name="T67" fmla="*/ 961 h 1355"/>
                  <a:gd name="T68" fmla="*/ 1586 w 1834"/>
                  <a:gd name="T69" fmla="*/ 888 h 1355"/>
                  <a:gd name="T70" fmla="*/ 1557 w 1834"/>
                  <a:gd name="T71" fmla="*/ 815 h 1355"/>
                  <a:gd name="T72" fmla="*/ 1517 w 1834"/>
                  <a:gd name="T73" fmla="*/ 743 h 1355"/>
                  <a:gd name="T74" fmla="*/ 1468 w 1834"/>
                  <a:gd name="T75" fmla="*/ 676 h 1355"/>
                  <a:gd name="T76" fmla="*/ 1406 w 1834"/>
                  <a:gd name="T77" fmla="*/ 613 h 1355"/>
                  <a:gd name="T78" fmla="*/ 1332 w 1834"/>
                  <a:gd name="T79" fmla="*/ 557 h 1355"/>
                  <a:gd name="T80" fmla="*/ 1243 w 1834"/>
                  <a:gd name="T81" fmla="*/ 510 h 1355"/>
                  <a:gd name="T82" fmla="*/ 1191 w 1834"/>
                  <a:gd name="T83" fmla="*/ 490 h 1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34" h="1355">
                    <a:moveTo>
                      <a:pt x="1191" y="490"/>
                    </a:moveTo>
                    <a:lnTo>
                      <a:pt x="1180" y="496"/>
                    </a:lnTo>
                    <a:lnTo>
                      <a:pt x="1065" y="544"/>
                    </a:lnTo>
                    <a:lnTo>
                      <a:pt x="924" y="591"/>
                    </a:lnTo>
                    <a:lnTo>
                      <a:pt x="816" y="616"/>
                    </a:lnTo>
                    <a:lnTo>
                      <a:pt x="700" y="634"/>
                    </a:lnTo>
                    <a:lnTo>
                      <a:pt x="580" y="638"/>
                    </a:lnTo>
                    <a:lnTo>
                      <a:pt x="521" y="633"/>
                    </a:lnTo>
                    <a:lnTo>
                      <a:pt x="492" y="630"/>
                    </a:lnTo>
                    <a:lnTo>
                      <a:pt x="437" y="631"/>
                    </a:lnTo>
                    <a:lnTo>
                      <a:pt x="388" y="641"/>
                    </a:lnTo>
                    <a:lnTo>
                      <a:pt x="341" y="656"/>
                    </a:lnTo>
                    <a:lnTo>
                      <a:pt x="301" y="678"/>
                    </a:lnTo>
                    <a:lnTo>
                      <a:pt x="263" y="705"/>
                    </a:lnTo>
                    <a:lnTo>
                      <a:pt x="230" y="737"/>
                    </a:lnTo>
                    <a:lnTo>
                      <a:pt x="200" y="773"/>
                    </a:lnTo>
                    <a:lnTo>
                      <a:pt x="164" y="832"/>
                    </a:lnTo>
                    <a:lnTo>
                      <a:pt x="129" y="919"/>
                    </a:lnTo>
                    <a:lnTo>
                      <a:pt x="109" y="1009"/>
                    </a:lnTo>
                    <a:lnTo>
                      <a:pt x="103" y="1098"/>
                    </a:lnTo>
                    <a:lnTo>
                      <a:pt x="105" y="1140"/>
                    </a:lnTo>
                    <a:lnTo>
                      <a:pt x="0" y="658"/>
                    </a:lnTo>
                    <a:lnTo>
                      <a:pt x="190" y="278"/>
                    </a:lnTo>
                    <a:lnTo>
                      <a:pt x="731" y="0"/>
                    </a:lnTo>
                    <a:lnTo>
                      <a:pt x="1242" y="24"/>
                    </a:lnTo>
                    <a:lnTo>
                      <a:pt x="1484" y="234"/>
                    </a:lnTo>
                    <a:lnTo>
                      <a:pt x="1689" y="490"/>
                    </a:lnTo>
                    <a:lnTo>
                      <a:pt x="1834" y="658"/>
                    </a:lnTo>
                    <a:lnTo>
                      <a:pt x="1764" y="1177"/>
                    </a:lnTo>
                    <a:lnTo>
                      <a:pt x="1617" y="1355"/>
                    </a:lnTo>
                    <a:lnTo>
                      <a:pt x="1621" y="1334"/>
                    </a:lnTo>
                    <a:lnTo>
                      <a:pt x="1631" y="1196"/>
                    </a:lnTo>
                    <a:lnTo>
                      <a:pt x="1626" y="1068"/>
                    </a:lnTo>
                    <a:lnTo>
                      <a:pt x="1606" y="961"/>
                    </a:lnTo>
                    <a:lnTo>
                      <a:pt x="1586" y="888"/>
                    </a:lnTo>
                    <a:lnTo>
                      <a:pt x="1557" y="815"/>
                    </a:lnTo>
                    <a:lnTo>
                      <a:pt x="1517" y="743"/>
                    </a:lnTo>
                    <a:lnTo>
                      <a:pt x="1468" y="676"/>
                    </a:lnTo>
                    <a:lnTo>
                      <a:pt x="1406" y="613"/>
                    </a:lnTo>
                    <a:lnTo>
                      <a:pt x="1332" y="557"/>
                    </a:lnTo>
                    <a:lnTo>
                      <a:pt x="1243" y="510"/>
                    </a:lnTo>
                    <a:lnTo>
                      <a:pt x="1191" y="49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171" name="모서리가 둥근 직사각형 94">
              <a:extLst>
                <a:ext uri="{FF2B5EF4-FFF2-40B4-BE49-F238E27FC236}">
                  <a16:creationId xmlns:a16="http://schemas.microsoft.com/office/drawing/2014/main" id="{78B9B575-4710-4205-9DDD-35B738780069}"/>
                </a:ext>
              </a:extLst>
            </p:cNvPr>
            <p:cNvSpPr/>
            <p:nvPr/>
          </p:nvSpPr>
          <p:spPr>
            <a:xfrm>
              <a:off x="9619684" y="2458588"/>
              <a:ext cx="796042" cy="327762"/>
            </a:xfrm>
            <a:prstGeom prst="roundRect">
              <a:avLst>
                <a:gd name="adj" fmla="val 50000"/>
              </a:avLst>
            </a:prstGeom>
            <a:solidFill>
              <a:srgbClr val="B27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prstClr val="white"/>
                  </a:solidFill>
                  <a:effectLst>
                    <a:outerShdw blurRad="38100" dist="38100" dir="2700000" algn="tl">
                      <a:srgbClr val="000000">
                        <a:alpha val="43137"/>
                      </a:srgbClr>
                    </a:outerShdw>
                  </a:effectLst>
                  <a:latin typeface="하나 CM" panose="02020603020101020101" pitchFamily="18" charset="-127"/>
                  <a:ea typeface="하나 CM" panose="02020603020101020101" pitchFamily="18" charset="-127"/>
                </a:rPr>
                <a:t>행원</a:t>
              </a:r>
              <a:endParaRPr lang="en-US" altLang="ko-KR" sz="1200" dirty="0">
                <a:solidFill>
                  <a:prstClr val="white"/>
                </a:solidFill>
                <a:effectLst>
                  <a:outerShdw blurRad="38100" dist="38100" dir="2700000" algn="tl">
                    <a:srgbClr val="000000">
                      <a:alpha val="43137"/>
                    </a:srgbClr>
                  </a:outerShdw>
                </a:effectLst>
                <a:latin typeface="하나 CM" panose="02020603020101020101" pitchFamily="18" charset="-127"/>
                <a:ea typeface="하나 CM" panose="02020603020101020101" pitchFamily="18" charset="-127"/>
              </a:endParaRPr>
            </a:p>
          </p:txBody>
        </p:sp>
      </p:grpSp>
      <p:grpSp>
        <p:nvGrpSpPr>
          <p:cNvPr id="9" name="그룹 8">
            <a:extLst>
              <a:ext uri="{FF2B5EF4-FFF2-40B4-BE49-F238E27FC236}">
                <a16:creationId xmlns:a16="http://schemas.microsoft.com/office/drawing/2014/main" id="{F0B8DAC1-A837-4D27-9287-65DACF1D6A96}"/>
              </a:ext>
            </a:extLst>
          </p:cNvPr>
          <p:cNvGrpSpPr/>
          <p:nvPr/>
        </p:nvGrpSpPr>
        <p:grpSpPr>
          <a:xfrm>
            <a:off x="1399702" y="1607738"/>
            <a:ext cx="607400" cy="806986"/>
            <a:chOff x="598304" y="1493153"/>
            <a:chExt cx="796042" cy="1225084"/>
          </a:xfrm>
        </p:grpSpPr>
        <p:grpSp>
          <p:nvGrpSpPr>
            <p:cNvPr id="95" name="Group 4">
              <a:extLst>
                <a:ext uri="{FF2B5EF4-FFF2-40B4-BE49-F238E27FC236}">
                  <a16:creationId xmlns:a16="http://schemas.microsoft.com/office/drawing/2014/main" id="{083D234A-6AB5-49D4-BFF6-2EDD4953ABEB}"/>
                </a:ext>
              </a:extLst>
            </p:cNvPr>
            <p:cNvGrpSpPr>
              <a:grpSpLocks noChangeAspect="1"/>
            </p:cNvGrpSpPr>
            <p:nvPr/>
          </p:nvGrpSpPr>
          <p:grpSpPr bwMode="auto">
            <a:xfrm>
              <a:off x="672274" y="1493153"/>
              <a:ext cx="589450" cy="819255"/>
              <a:chOff x="2371" y="2919"/>
              <a:chExt cx="513" cy="713"/>
            </a:xfrm>
          </p:grpSpPr>
          <p:sp>
            <p:nvSpPr>
              <p:cNvPr id="96" name="Rectangle 5">
                <a:extLst>
                  <a:ext uri="{FF2B5EF4-FFF2-40B4-BE49-F238E27FC236}">
                    <a16:creationId xmlns:a16="http://schemas.microsoft.com/office/drawing/2014/main" id="{327F739B-6B52-418F-B23A-B2010EB4E143}"/>
                  </a:ext>
                </a:extLst>
              </p:cNvPr>
              <p:cNvSpPr>
                <a:spLocks noChangeArrowheads="1"/>
              </p:cNvSpPr>
              <p:nvPr/>
            </p:nvSpPr>
            <p:spPr bwMode="auto">
              <a:xfrm>
                <a:off x="2575" y="3451"/>
                <a:ext cx="105" cy="118"/>
              </a:xfrm>
              <a:prstGeom prst="rect">
                <a:avLst/>
              </a:prstGeom>
              <a:solidFill>
                <a:srgbClr val="FDCC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7" name="Freeform 6">
                <a:extLst>
                  <a:ext uri="{FF2B5EF4-FFF2-40B4-BE49-F238E27FC236}">
                    <a16:creationId xmlns:a16="http://schemas.microsoft.com/office/drawing/2014/main" id="{28D95CEA-85DD-44FC-9953-53EC24A50DEE}"/>
                  </a:ext>
                </a:extLst>
              </p:cNvPr>
              <p:cNvSpPr>
                <a:spLocks/>
              </p:cNvSpPr>
              <p:nvPr/>
            </p:nvSpPr>
            <p:spPr bwMode="auto">
              <a:xfrm>
                <a:off x="2575" y="3451"/>
                <a:ext cx="105" cy="37"/>
              </a:xfrm>
              <a:custGeom>
                <a:avLst/>
                <a:gdLst>
                  <a:gd name="T0" fmla="*/ 0 w 423"/>
                  <a:gd name="T1" fmla="*/ 56 h 147"/>
                  <a:gd name="T2" fmla="*/ 7 w 423"/>
                  <a:gd name="T3" fmla="*/ 59 h 147"/>
                  <a:gd name="T4" fmla="*/ 68 w 423"/>
                  <a:gd name="T5" fmla="*/ 89 h 147"/>
                  <a:gd name="T6" fmla="*/ 149 w 423"/>
                  <a:gd name="T7" fmla="*/ 118 h 147"/>
                  <a:gd name="T8" fmla="*/ 216 w 423"/>
                  <a:gd name="T9" fmla="*/ 134 h 147"/>
                  <a:gd name="T10" fmla="*/ 293 w 423"/>
                  <a:gd name="T11" fmla="*/ 144 h 147"/>
                  <a:gd name="T12" fmla="*/ 377 w 423"/>
                  <a:gd name="T13" fmla="*/ 147 h 147"/>
                  <a:gd name="T14" fmla="*/ 423 w 423"/>
                  <a:gd name="T15" fmla="*/ 142 h 147"/>
                  <a:gd name="T16" fmla="*/ 423 w 423"/>
                  <a:gd name="T17" fmla="*/ 0 h 147"/>
                  <a:gd name="T18" fmla="*/ 0 w 423"/>
                  <a:gd name="T19" fmla="*/ 0 h 147"/>
                  <a:gd name="T20" fmla="*/ 0 w 423"/>
                  <a:gd name="T21"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3" h="147">
                    <a:moveTo>
                      <a:pt x="0" y="56"/>
                    </a:moveTo>
                    <a:lnTo>
                      <a:pt x="7" y="59"/>
                    </a:lnTo>
                    <a:lnTo>
                      <a:pt x="68" y="89"/>
                    </a:lnTo>
                    <a:lnTo>
                      <a:pt x="149" y="118"/>
                    </a:lnTo>
                    <a:lnTo>
                      <a:pt x="216" y="134"/>
                    </a:lnTo>
                    <a:lnTo>
                      <a:pt x="293" y="144"/>
                    </a:lnTo>
                    <a:lnTo>
                      <a:pt x="377" y="147"/>
                    </a:lnTo>
                    <a:lnTo>
                      <a:pt x="423" y="142"/>
                    </a:lnTo>
                    <a:lnTo>
                      <a:pt x="423" y="0"/>
                    </a:lnTo>
                    <a:lnTo>
                      <a:pt x="0" y="0"/>
                    </a:lnTo>
                    <a:lnTo>
                      <a:pt x="0" y="56"/>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8" name="Freeform 7">
                <a:extLst>
                  <a:ext uri="{FF2B5EF4-FFF2-40B4-BE49-F238E27FC236}">
                    <a16:creationId xmlns:a16="http://schemas.microsoft.com/office/drawing/2014/main" id="{31359C6F-9CE3-4066-B86C-27F57A9D761A}"/>
                  </a:ext>
                </a:extLst>
              </p:cNvPr>
              <p:cNvSpPr>
                <a:spLocks/>
              </p:cNvSpPr>
              <p:nvPr/>
            </p:nvSpPr>
            <p:spPr bwMode="auto">
              <a:xfrm>
                <a:off x="2371" y="3209"/>
                <a:ext cx="103" cy="118"/>
              </a:xfrm>
              <a:custGeom>
                <a:avLst/>
                <a:gdLst>
                  <a:gd name="T0" fmla="*/ 412 w 412"/>
                  <a:gd name="T1" fmla="*/ 234 h 469"/>
                  <a:gd name="T2" fmla="*/ 412 w 412"/>
                  <a:gd name="T3" fmla="*/ 259 h 469"/>
                  <a:gd name="T4" fmla="*/ 403 w 412"/>
                  <a:gd name="T5" fmla="*/ 304 h 469"/>
                  <a:gd name="T6" fmla="*/ 388 w 412"/>
                  <a:gd name="T7" fmla="*/ 346 h 469"/>
                  <a:gd name="T8" fmla="*/ 365 w 412"/>
                  <a:gd name="T9" fmla="*/ 384 h 469"/>
                  <a:gd name="T10" fmla="*/ 337 w 412"/>
                  <a:gd name="T11" fmla="*/ 416 h 469"/>
                  <a:gd name="T12" fmla="*/ 305 w 412"/>
                  <a:gd name="T13" fmla="*/ 441 h 469"/>
                  <a:gd name="T14" fmla="*/ 267 w 412"/>
                  <a:gd name="T15" fmla="*/ 460 h 469"/>
                  <a:gd name="T16" fmla="*/ 227 w 412"/>
                  <a:gd name="T17" fmla="*/ 469 h 469"/>
                  <a:gd name="T18" fmla="*/ 206 w 412"/>
                  <a:gd name="T19" fmla="*/ 469 h 469"/>
                  <a:gd name="T20" fmla="*/ 185 w 412"/>
                  <a:gd name="T21" fmla="*/ 469 h 469"/>
                  <a:gd name="T22" fmla="*/ 144 w 412"/>
                  <a:gd name="T23" fmla="*/ 460 h 469"/>
                  <a:gd name="T24" fmla="*/ 108 w 412"/>
                  <a:gd name="T25" fmla="*/ 441 h 469"/>
                  <a:gd name="T26" fmla="*/ 74 w 412"/>
                  <a:gd name="T27" fmla="*/ 416 h 469"/>
                  <a:gd name="T28" fmla="*/ 46 w 412"/>
                  <a:gd name="T29" fmla="*/ 384 h 469"/>
                  <a:gd name="T30" fmla="*/ 25 w 412"/>
                  <a:gd name="T31" fmla="*/ 346 h 469"/>
                  <a:gd name="T32" fmla="*/ 9 w 412"/>
                  <a:gd name="T33" fmla="*/ 304 h 469"/>
                  <a:gd name="T34" fmla="*/ 1 w 412"/>
                  <a:gd name="T35" fmla="*/ 259 h 469"/>
                  <a:gd name="T36" fmla="*/ 0 w 412"/>
                  <a:gd name="T37" fmla="*/ 234 h 469"/>
                  <a:gd name="T38" fmla="*/ 1 w 412"/>
                  <a:gd name="T39" fmla="*/ 211 h 469"/>
                  <a:gd name="T40" fmla="*/ 9 w 412"/>
                  <a:gd name="T41" fmla="*/ 164 h 469"/>
                  <a:gd name="T42" fmla="*/ 25 w 412"/>
                  <a:gd name="T43" fmla="*/ 122 h 469"/>
                  <a:gd name="T44" fmla="*/ 46 w 412"/>
                  <a:gd name="T45" fmla="*/ 85 h 469"/>
                  <a:gd name="T46" fmla="*/ 74 w 412"/>
                  <a:gd name="T47" fmla="*/ 53 h 469"/>
                  <a:gd name="T48" fmla="*/ 108 w 412"/>
                  <a:gd name="T49" fmla="*/ 28 h 469"/>
                  <a:gd name="T50" fmla="*/ 144 w 412"/>
                  <a:gd name="T51" fmla="*/ 9 h 469"/>
                  <a:gd name="T52" fmla="*/ 185 w 412"/>
                  <a:gd name="T53" fmla="*/ 1 h 469"/>
                  <a:gd name="T54" fmla="*/ 206 w 412"/>
                  <a:gd name="T55" fmla="*/ 0 h 469"/>
                  <a:gd name="T56" fmla="*/ 227 w 412"/>
                  <a:gd name="T57" fmla="*/ 1 h 469"/>
                  <a:gd name="T58" fmla="*/ 267 w 412"/>
                  <a:gd name="T59" fmla="*/ 9 h 469"/>
                  <a:gd name="T60" fmla="*/ 305 w 412"/>
                  <a:gd name="T61" fmla="*/ 28 h 469"/>
                  <a:gd name="T62" fmla="*/ 337 w 412"/>
                  <a:gd name="T63" fmla="*/ 53 h 469"/>
                  <a:gd name="T64" fmla="*/ 365 w 412"/>
                  <a:gd name="T65" fmla="*/ 85 h 469"/>
                  <a:gd name="T66" fmla="*/ 388 w 412"/>
                  <a:gd name="T67" fmla="*/ 122 h 469"/>
                  <a:gd name="T68" fmla="*/ 403 w 412"/>
                  <a:gd name="T69" fmla="*/ 164 h 469"/>
                  <a:gd name="T70" fmla="*/ 412 w 412"/>
                  <a:gd name="T71" fmla="*/ 211 h 469"/>
                  <a:gd name="T72" fmla="*/ 412 w 412"/>
                  <a:gd name="T73" fmla="*/ 234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2" h="469">
                    <a:moveTo>
                      <a:pt x="412" y="234"/>
                    </a:moveTo>
                    <a:lnTo>
                      <a:pt x="412" y="259"/>
                    </a:lnTo>
                    <a:lnTo>
                      <a:pt x="403" y="304"/>
                    </a:lnTo>
                    <a:lnTo>
                      <a:pt x="388" y="346"/>
                    </a:lnTo>
                    <a:lnTo>
                      <a:pt x="365" y="384"/>
                    </a:lnTo>
                    <a:lnTo>
                      <a:pt x="337" y="416"/>
                    </a:lnTo>
                    <a:lnTo>
                      <a:pt x="305" y="441"/>
                    </a:lnTo>
                    <a:lnTo>
                      <a:pt x="267" y="460"/>
                    </a:lnTo>
                    <a:lnTo>
                      <a:pt x="227" y="469"/>
                    </a:lnTo>
                    <a:lnTo>
                      <a:pt x="206" y="469"/>
                    </a:lnTo>
                    <a:lnTo>
                      <a:pt x="185" y="469"/>
                    </a:lnTo>
                    <a:lnTo>
                      <a:pt x="144" y="460"/>
                    </a:lnTo>
                    <a:lnTo>
                      <a:pt x="108" y="441"/>
                    </a:lnTo>
                    <a:lnTo>
                      <a:pt x="74" y="416"/>
                    </a:lnTo>
                    <a:lnTo>
                      <a:pt x="46" y="384"/>
                    </a:lnTo>
                    <a:lnTo>
                      <a:pt x="25" y="346"/>
                    </a:lnTo>
                    <a:lnTo>
                      <a:pt x="9" y="304"/>
                    </a:lnTo>
                    <a:lnTo>
                      <a:pt x="1" y="259"/>
                    </a:lnTo>
                    <a:lnTo>
                      <a:pt x="0" y="234"/>
                    </a:lnTo>
                    <a:lnTo>
                      <a:pt x="1" y="211"/>
                    </a:lnTo>
                    <a:lnTo>
                      <a:pt x="9" y="164"/>
                    </a:lnTo>
                    <a:lnTo>
                      <a:pt x="25" y="122"/>
                    </a:lnTo>
                    <a:lnTo>
                      <a:pt x="46" y="85"/>
                    </a:lnTo>
                    <a:lnTo>
                      <a:pt x="74" y="53"/>
                    </a:lnTo>
                    <a:lnTo>
                      <a:pt x="108" y="28"/>
                    </a:lnTo>
                    <a:lnTo>
                      <a:pt x="144" y="9"/>
                    </a:lnTo>
                    <a:lnTo>
                      <a:pt x="185" y="1"/>
                    </a:lnTo>
                    <a:lnTo>
                      <a:pt x="206" y="0"/>
                    </a:lnTo>
                    <a:lnTo>
                      <a:pt x="227" y="1"/>
                    </a:lnTo>
                    <a:lnTo>
                      <a:pt x="267" y="9"/>
                    </a:lnTo>
                    <a:lnTo>
                      <a:pt x="305" y="28"/>
                    </a:lnTo>
                    <a:lnTo>
                      <a:pt x="337" y="53"/>
                    </a:lnTo>
                    <a:lnTo>
                      <a:pt x="365" y="85"/>
                    </a:lnTo>
                    <a:lnTo>
                      <a:pt x="388" y="122"/>
                    </a:lnTo>
                    <a:lnTo>
                      <a:pt x="403" y="164"/>
                    </a:lnTo>
                    <a:lnTo>
                      <a:pt x="412" y="211"/>
                    </a:lnTo>
                    <a:lnTo>
                      <a:pt x="412" y="234"/>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99" name="Freeform 8">
                <a:extLst>
                  <a:ext uri="{FF2B5EF4-FFF2-40B4-BE49-F238E27FC236}">
                    <a16:creationId xmlns:a16="http://schemas.microsoft.com/office/drawing/2014/main" id="{D7849F32-7BC1-4A24-89CE-FD563B934E93}"/>
                  </a:ext>
                </a:extLst>
              </p:cNvPr>
              <p:cNvSpPr>
                <a:spLocks/>
              </p:cNvSpPr>
              <p:nvPr/>
            </p:nvSpPr>
            <p:spPr bwMode="auto">
              <a:xfrm>
                <a:off x="2781" y="3209"/>
                <a:ext cx="103" cy="118"/>
              </a:xfrm>
              <a:custGeom>
                <a:avLst/>
                <a:gdLst>
                  <a:gd name="T0" fmla="*/ 412 w 412"/>
                  <a:gd name="T1" fmla="*/ 234 h 469"/>
                  <a:gd name="T2" fmla="*/ 411 w 412"/>
                  <a:gd name="T3" fmla="*/ 259 h 469"/>
                  <a:gd name="T4" fmla="*/ 402 w 412"/>
                  <a:gd name="T5" fmla="*/ 304 h 469"/>
                  <a:gd name="T6" fmla="*/ 387 w 412"/>
                  <a:gd name="T7" fmla="*/ 346 h 469"/>
                  <a:gd name="T8" fmla="*/ 365 w 412"/>
                  <a:gd name="T9" fmla="*/ 384 h 469"/>
                  <a:gd name="T10" fmla="*/ 337 w 412"/>
                  <a:gd name="T11" fmla="*/ 416 h 469"/>
                  <a:gd name="T12" fmla="*/ 304 w 412"/>
                  <a:gd name="T13" fmla="*/ 441 h 469"/>
                  <a:gd name="T14" fmla="*/ 267 w 412"/>
                  <a:gd name="T15" fmla="*/ 460 h 469"/>
                  <a:gd name="T16" fmla="*/ 227 w 412"/>
                  <a:gd name="T17" fmla="*/ 469 h 469"/>
                  <a:gd name="T18" fmla="*/ 205 w 412"/>
                  <a:gd name="T19" fmla="*/ 469 h 469"/>
                  <a:gd name="T20" fmla="*/ 185 w 412"/>
                  <a:gd name="T21" fmla="*/ 469 h 469"/>
                  <a:gd name="T22" fmla="*/ 144 w 412"/>
                  <a:gd name="T23" fmla="*/ 460 h 469"/>
                  <a:gd name="T24" fmla="*/ 107 w 412"/>
                  <a:gd name="T25" fmla="*/ 441 h 469"/>
                  <a:gd name="T26" fmla="*/ 75 w 412"/>
                  <a:gd name="T27" fmla="*/ 416 h 469"/>
                  <a:gd name="T28" fmla="*/ 47 w 412"/>
                  <a:gd name="T29" fmla="*/ 384 h 469"/>
                  <a:gd name="T30" fmla="*/ 24 w 412"/>
                  <a:gd name="T31" fmla="*/ 346 h 469"/>
                  <a:gd name="T32" fmla="*/ 9 w 412"/>
                  <a:gd name="T33" fmla="*/ 304 h 469"/>
                  <a:gd name="T34" fmla="*/ 1 w 412"/>
                  <a:gd name="T35" fmla="*/ 259 h 469"/>
                  <a:gd name="T36" fmla="*/ 0 w 412"/>
                  <a:gd name="T37" fmla="*/ 234 h 469"/>
                  <a:gd name="T38" fmla="*/ 1 w 412"/>
                  <a:gd name="T39" fmla="*/ 211 h 469"/>
                  <a:gd name="T40" fmla="*/ 9 w 412"/>
                  <a:gd name="T41" fmla="*/ 164 h 469"/>
                  <a:gd name="T42" fmla="*/ 24 w 412"/>
                  <a:gd name="T43" fmla="*/ 122 h 469"/>
                  <a:gd name="T44" fmla="*/ 47 w 412"/>
                  <a:gd name="T45" fmla="*/ 85 h 469"/>
                  <a:gd name="T46" fmla="*/ 75 w 412"/>
                  <a:gd name="T47" fmla="*/ 53 h 469"/>
                  <a:gd name="T48" fmla="*/ 107 w 412"/>
                  <a:gd name="T49" fmla="*/ 28 h 469"/>
                  <a:gd name="T50" fmla="*/ 144 w 412"/>
                  <a:gd name="T51" fmla="*/ 9 h 469"/>
                  <a:gd name="T52" fmla="*/ 185 w 412"/>
                  <a:gd name="T53" fmla="*/ 1 h 469"/>
                  <a:gd name="T54" fmla="*/ 205 w 412"/>
                  <a:gd name="T55" fmla="*/ 0 h 469"/>
                  <a:gd name="T56" fmla="*/ 227 w 412"/>
                  <a:gd name="T57" fmla="*/ 1 h 469"/>
                  <a:gd name="T58" fmla="*/ 267 w 412"/>
                  <a:gd name="T59" fmla="*/ 9 h 469"/>
                  <a:gd name="T60" fmla="*/ 304 w 412"/>
                  <a:gd name="T61" fmla="*/ 28 h 469"/>
                  <a:gd name="T62" fmla="*/ 337 w 412"/>
                  <a:gd name="T63" fmla="*/ 53 h 469"/>
                  <a:gd name="T64" fmla="*/ 365 w 412"/>
                  <a:gd name="T65" fmla="*/ 85 h 469"/>
                  <a:gd name="T66" fmla="*/ 387 w 412"/>
                  <a:gd name="T67" fmla="*/ 122 h 469"/>
                  <a:gd name="T68" fmla="*/ 402 w 412"/>
                  <a:gd name="T69" fmla="*/ 164 h 469"/>
                  <a:gd name="T70" fmla="*/ 411 w 412"/>
                  <a:gd name="T71" fmla="*/ 211 h 469"/>
                  <a:gd name="T72" fmla="*/ 412 w 412"/>
                  <a:gd name="T73" fmla="*/ 234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2" h="469">
                    <a:moveTo>
                      <a:pt x="412" y="234"/>
                    </a:moveTo>
                    <a:lnTo>
                      <a:pt x="411" y="259"/>
                    </a:lnTo>
                    <a:lnTo>
                      <a:pt x="402" y="304"/>
                    </a:lnTo>
                    <a:lnTo>
                      <a:pt x="387" y="346"/>
                    </a:lnTo>
                    <a:lnTo>
                      <a:pt x="365" y="384"/>
                    </a:lnTo>
                    <a:lnTo>
                      <a:pt x="337" y="416"/>
                    </a:lnTo>
                    <a:lnTo>
                      <a:pt x="304" y="441"/>
                    </a:lnTo>
                    <a:lnTo>
                      <a:pt x="267" y="460"/>
                    </a:lnTo>
                    <a:lnTo>
                      <a:pt x="227" y="469"/>
                    </a:lnTo>
                    <a:lnTo>
                      <a:pt x="205" y="469"/>
                    </a:lnTo>
                    <a:lnTo>
                      <a:pt x="185" y="469"/>
                    </a:lnTo>
                    <a:lnTo>
                      <a:pt x="144" y="460"/>
                    </a:lnTo>
                    <a:lnTo>
                      <a:pt x="107" y="441"/>
                    </a:lnTo>
                    <a:lnTo>
                      <a:pt x="75" y="416"/>
                    </a:lnTo>
                    <a:lnTo>
                      <a:pt x="47" y="384"/>
                    </a:lnTo>
                    <a:lnTo>
                      <a:pt x="24" y="346"/>
                    </a:lnTo>
                    <a:lnTo>
                      <a:pt x="9" y="304"/>
                    </a:lnTo>
                    <a:lnTo>
                      <a:pt x="1" y="259"/>
                    </a:lnTo>
                    <a:lnTo>
                      <a:pt x="0" y="234"/>
                    </a:lnTo>
                    <a:lnTo>
                      <a:pt x="1" y="211"/>
                    </a:lnTo>
                    <a:lnTo>
                      <a:pt x="9" y="164"/>
                    </a:lnTo>
                    <a:lnTo>
                      <a:pt x="24" y="122"/>
                    </a:lnTo>
                    <a:lnTo>
                      <a:pt x="47" y="85"/>
                    </a:lnTo>
                    <a:lnTo>
                      <a:pt x="75" y="53"/>
                    </a:lnTo>
                    <a:lnTo>
                      <a:pt x="107" y="28"/>
                    </a:lnTo>
                    <a:lnTo>
                      <a:pt x="144" y="9"/>
                    </a:lnTo>
                    <a:lnTo>
                      <a:pt x="185" y="1"/>
                    </a:lnTo>
                    <a:lnTo>
                      <a:pt x="205" y="0"/>
                    </a:lnTo>
                    <a:lnTo>
                      <a:pt x="227" y="1"/>
                    </a:lnTo>
                    <a:lnTo>
                      <a:pt x="267" y="9"/>
                    </a:lnTo>
                    <a:lnTo>
                      <a:pt x="304" y="28"/>
                    </a:lnTo>
                    <a:lnTo>
                      <a:pt x="337" y="53"/>
                    </a:lnTo>
                    <a:lnTo>
                      <a:pt x="365" y="85"/>
                    </a:lnTo>
                    <a:lnTo>
                      <a:pt x="387" y="122"/>
                    </a:lnTo>
                    <a:lnTo>
                      <a:pt x="402" y="164"/>
                    </a:lnTo>
                    <a:lnTo>
                      <a:pt x="411" y="211"/>
                    </a:lnTo>
                    <a:lnTo>
                      <a:pt x="412" y="234"/>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0" name="Freeform 9">
                <a:extLst>
                  <a:ext uri="{FF2B5EF4-FFF2-40B4-BE49-F238E27FC236}">
                    <a16:creationId xmlns:a16="http://schemas.microsoft.com/office/drawing/2014/main" id="{9A45BC49-24EF-4E79-9AE8-EA296B68F258}"/>
                  </a:ext>
                </a:extLst>
              </p:cNvPr>
              <p:cNvSpPr>
                <a:spLocks/>
              </p:cNvSpPr>
              <p:nvPr/>
            </p:nvSpPr>
            <p:spPr bwMode="auto">
              <a:xfrm>
                <a:off x="2423" y="3006"/>
                <a:ext cx="409" cy="464"/>
              </a:xfrm>
              <a:custGeom>
                <a:avLst/>
                <a:gdLst>
                  <a:gd name="T0" fmla="*/ 1637 w 1638"/>
                  <a:gd name="T1" fmla="*/ 567 h 1857"/>
                  <a:gd name="T2" fmla="*/ 1620 w 1638"/>
                  <a:gd name="T3" fmla="*/ 445 h 1857"/>
                  <a:gd name="T4" fmla="*/ 1577 w 1638"/>
                  <a:gd name="T5" fmla="*/ 333 h 1857"/>
                  <a:gd name="T6" fmla="*/ 1509 w 1638"/>
                  <a:gd name="T7" fmla="*/ 234 h 1857"/>
                  <a:gd name="T8" fmla="*/ 1415 w 1638"/>
                  <a:gd name="T9" fmla="*/ 150 h 1857"/>
                  <a:gd name="T10" fmla="*/ 1295 w 1638"/>
                  <a:gd name="T11" fmla="*/ 83 h 1857"/>
                  <a:gd name="T12" fmla="*/ 1146 w 1638"/>
                  <a:gd name="T13" fmla="*/ 35 h 1857"/>
                  <a:gd name="T14" fmla="*/ 970 w 1638"/>
                  <a:gd name="T15" fmla="*/ 7 h 1857"/>
                  <a:gd name="T16" fmla="*/ 819 w 1638"/>
                  <a:gd name="T17" fmla="*/ 0 h 1857"/>
                  <a:gd name="T18" fmla="*/ 668 w 1638"/>
                  <a:gd name="T19" fmla="*/ 7 h 1857"/>
                  <a:gd name="T20" fmla="*/ 491 w 1638"/>
                  <a:gd name="T21" fmla="*/ 35 h 1857"/>
                  <a:gd name="T22" fmla="*/ 343 w 1638"/>
                  <a:gd name="T23" fmla="*/ 83 h 1857"/>
                  <a:gd name="T24" fmla="*/ 223 w 1638"/>
                  <a:gd name="T25" fmla="*/ 150 h 1857"/>
                  <a:gd name="T26" fmla="*/ 129 w 1638"/>
                  <a:gd name="T27" fmla="*/ 234 h 1857"/>
                  <a:gd name="T28" fmla="*/ 61 w 1638"/>
                  <a:gd name="T29" fmla="*/ 333 h 1857"/>
                  <a:gd name="T30" fmla="*/ 18 w 1638"/>
                  <a:gd name="T31" fmla="*/ 445 h 1857"/>
                  <a:gd name="T32" fmla="*/ 0 w 1638"/>
                  <a:gd name="T33" fmla="*/ 567 h 1857"/>
                  <a:gd name="T34" fmla="*/ 0 w 1638"/>
                  <a:gd name="T35" fmla="*/ 669 h 1857"/>
                  <a:gd name="T36" fmla="*/ 7 w 1638"/>
                  <a:gd name="T37" fmla="*/ 993 h 1857"/>
                  <a:gd name="T38" fmla="*/ 38 w 1638"/>
                  <a:gd name="T39" fmla="*/ 1202 h 1857"/>
                  <a:gd name="T40" fmla="*/ 99 w 1638"/>
                  <a:gd name="T41" fmla="*/ 1409 h 1857"/>
                  <a:gd name="T42" fmla="*/ 205 w 1638"/>
                  <a:gd name="T43" fmla="*/ 1595 h 1857"/>
                  <a:gd name="T44" fmla="*/ 342 w 1638"/>
                  <a:gd name="T45" fmla="*/ 1727 h 1857"/>
                  <a:gd name="T46" fmla="*/ 444 w 1638"/>
                  <a:gd name="T47" fmla="*/ 1784 h 1857"/>
                  <a:gd name="T48" fmla="*/ 563 w 1638"/>
                  <a:gd name="T49" fmla="*/ 1827 h 1857"/>
                  <a:gd name="T50" fmla="*/ 701 w 1638"/>
                  <a:gd name="T51" fmla="*/ 1852 h 1857"/>
                  <a:gd name="T52" fmla="*/ 819 w 1638"/>
                  <a:gd name="T53" fmla="*/ 1857 h 1857"/>
                  <a:gd name="T54" fmla="*/ 937 w 1638"/>
                  <a:gd name="T55" fmla="*/ 1852 h 1857"/>
                  <a:gd name="T56" fmla="*/ 1075 w 1638"/>
                  <a:gd name="T57" fmla="*/ 1827 h 1857"/>
                  <a:gd name="T58" fmla="*/ 1193 w 1638"/>
                  <a:gd name="T59" fmla="*/ 1784 h 1857"/>
                  <a:gd name="T60" fmla="*/ 1295 w 1638"/>
                  <a:gd name="T61" fmla="*/ 1727 h 1857"/>
                  <a:gd name="T62" fmla="*/ 1434 w 1638"/>
                  <a:gd name="T63" fmla="*/ 1595 h 1857"/>
                  <a:gd name="T64" fmla="*/ 1539 w 1638"/>
                  <a:gd name="T65" fmla="*/ 1409 h 1857"/>
                  <a:gd name="T66" fmla="*/ 1601 w 1638"/>
                  <a:gd name="T67" fmla="*/ 1202 h 1857"/>
                  <a:gd name="T68" fmla="*/ 1630 w 1638"/>
                  <a:gd name="T69" fmla="*/ 993 h 1857"/>
                  <a:gd name="T70" fmla="*/ 1638 w 1638"/>
                  <a:gd name="T71" fmla="*/ 669 h 1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8" h="1857">
                    <a:moveTo>
                      <a:pt x="1638" y="599"/>
                    </a:moveTo>
                    <a:lnTo>
                      <a:pt x="1637" y="567"/>
                    </a:lnTo>
                    <a:lnTo>
                      <a:pt x="1632" y="504"/>
                    </a:lnTo>
                    <a:lnTo>
                      <a:pt x="1620" y="445"/>
                    </a:lnTo>
                    <a:lnTo>
                      <a:pt x="1602" y="387"/>
                    </a:lnTo>
                    <a:lnTo>
                      <a:pt x="1577" y="333"/>
                    </a:lnTo>
                    <a:lnTo>
                      <a:pt x="1546" y="281"/>
                    </a:lnTo>
                    <a:lnTo>
                      <a:pt x="1509" y="234"/>
                    </a:lnTo>
                    <a:lnTo>
                      <a:pt x="1465" y="190"/>
                    </a:lnTo>
                    <a:lnTo>
                      <a:pt x="1415" y="150"/>
                    </a:lnTo>
                    <a:lnTo>
                      <a:pt x="1358" y="114"/>
                    </a:lnTo>
                    <a:lnTo>
                      <a:pt x="1295" y="83"/>
                    </a:lnTo>
                    <a:lnTo>
                      <a:pt x="1224" y="56"/>
                    </a:lnTo>
                    <a:lnTo>
                      <a:pt x="1146" y="35"/>
                    </a:lnTo>
                    <a:lnTo>
                      <a:pt x="1062" y="17"/>
                    </a:lnTo>
                    <a:lnTo>
                      <a:pt x="970" y="7"/>
                    </a:lnTo>
                    <a:lnTo>
                      <a:pt x="871" y="0"/>
                    </a:lnTo>
                    <a:lnTo>
                      <a:pt x="819" y="0"/>
                    </a:lnTo>
                    <a:lnTo>
                      <a:pt x="767" y="0"/>
                    </a:lnTo>
                    <a:lnTo>
                      <a:pt x="668" y="7"/>
                    </a:lnTo>
                    <a:lnTo>
                      <a:pt x="576" y="17"/>
                    </a:lnTo>
                    <a:lnTo>
                      <a:pt x="491" y="35"/>
                    </a:lnTo>
                    <a:lnTo>
                      <a:pt x="415" y="56"/>
                    </a:lnTo>
                    <a:lnTo>
                      <a:pt x="343" y="83"/>
                    </a:lnTo>
                    <a:lnTo>
                      <a:pt x="280" y="114"/>
                    </a:lnTo>
                    <a:lnTo>
                      <a:pt x="223" y="150"/>
                    </a:lnTo>
                    <a:lnTo>
                      <a:pt x="172" y="190"/>
                    </a:lnTo>
                    <a:lnTo>
                      <a:pt x="129" y="234"/>
                    </a:lnTo>
                    <a:lnTo>
                      <a:pt x="91" y="281"/>
                    </a:lnTo>
                    <a:lnTo>
                      <a:pt x="61" y="333"/>
                    </a:lnTo>
                    <a:lnTo>
                      <a:pt x="36" y="387"/>
                    </a:lnTo>
                    <a:lnTo>
                      <a:pt x="18" y="445"/>
                    </a:lnTo>
                    <a:lnTo>
                      <a:pt x="6" y="504"/>
                    </a:lnTo>
                    <a:lnTo>
                      <a:pt x="0" y="567"/>
                    </a:lnTo>
                    <a:lnTo>
                      <a:pt x="0" y="599"/>
                    </a:lnTo>
                    <a:lnTo>
                      <a:pt x="0" y="669"/>
                    </a:lnTo>
                    <a:lnTo>
                      <a:pt x="0" y="843"/>
                    </a:lnTo>
                    <a:lnTo>
                      <a:pt x="7" y="993"/>
                    </a:lnTo>
                    <a:lnTo>
                      <a:pt x="19" y="1097"/>
                    </a:lnTo>
                    <a:lnTo>
                      <a:pt x="38" y="1202"/>
                    </a:lnTo>
                    <a:lnTo>
                      <a:pt x="63" y="1307"/>
                    </a:lnTo>
                    <a:lnTo>
                      <a:pt x="99" y="1409"/>
                    </a:lnTo>
                    <a:lnTo>
                      <a:pt x="145" y="1505"/>
                    </a:lnTo>
                    <a:lnTo>
                      <a:pt x="205" y="1595"/>
                    </a:lnTo>
                    <a:lnTo>
                      <a:pt x="278" y="1674"/>
                    </a:lnTo>
                    <a:lnTo>
                      <a:pt x="342" y="1727"/>
                    </a:lnTo>
                    <a:lnTo>
                      <a:pt x="391" y="1757"/>
                    </a:lnTo>
                    <a:lnTo>
                      <a:pt x="444" y="1784"/>
                    </a:lnTo>
                    <a:lnTo>
                      <a:pt x="501" y="1808"/>
                    </a:lnTo>
                    <a:lnTo>
                      <a:pt x="563" y="1827"/>
                    </a:lnTo>
                    <a:lnTo>
                      <a:pt x="630" y="1842"/>
                    </a:lnTo>
                    <a:lnTo>
                      <a:pt x="701" y="1852"/>
                    </a:lnTo>
                    <a:lnTo>
                      <a:pt x="779" y="1857"/>
                    </a:lnTo>
                    <a:lnTo>
                      <a:pt x="819" y="1857"/>
                    </a:lnTo>
                    <a:lnTo>
                      <a:pt x="859" y="1857"/>
                    </a:lnTo>
                    <a:lnTo>
                      <a:pt x="937" y="1852"/>
                    </a:lnTo>
                    <a:lnTo>
                      <a:pt x="1008" y="1842"/>
                    </a:lnTo>
                    <a:lnTo>
                      <a:pt x="1075" y="1827"/>
                    </a:lnTo>
                    <a:lnTo>
                      <a:pt x="1136" y="1808"/>
                    </a:lnTo>
                    <a:lnTo>
                      <a:pt x="1193" y="1784"/>
                    </a:lnTo>
                    <a:lnTo>
                      <a:pt x="1246" y="1757"/>
                    </a:lnTo>
                    <a:lnTo>
                      <a:pt x="1295" y="1727"/>
                    </a:lnTo>
                    <a:lnTo>
                      <a:pt x="1360" y="1674"/>
                    </a:lnTo>
                    <a:lnTo>
                      <a:pt x="1434" y="1595"/>
                    </a:lnTo>
                    <a:lnTo>
                      <a:pt x="1493" y="1505"/>
                    </a:lnTo>
                    <a:lnTo>
                      <a:pt x="1539" y="1409"/>
                    </a:lnTo>
                    <a:lnTo>
                      <a:pt x="1575" y="1307"/>
                    </a:lnTo>
                    <a:lnTo>
                      <a:pt x="1601" y="1202"/>
                    </a:lnTo>
                    <a:lnTo>
                      <a:pt x="1619" y="1097"/>
                    </a:lnTo>
                    <a:lnTo>
                      <a:pt x="1630" y="993"/>
                    </a:lnTo>
                    <a:lnTo>
                      <a:pt x="1638" y="843"/>
                    </a:lnTo>
                    <a:lnTo>
                      <a:pt x="1638" y="669"/>
                    </a:lnTo>
                    <a:lnTo>
                      <a:pt x="1638" y="599"/>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1" name="Freeform 10">
                <a:extLst>
                  <a:ext uri="{FF2B5EF4-FFF2-40B4-BE49-F238E27FC236}">
                    <a16:creationId xmlns:a16="http://schemas.microsoft.com/office/drawing/2014/main" id="{8CD7966D-18E4-4A38-A379-1650F0361304}"/>
                  </a:ext>
                </a:extLst>
              </p:cNvPr>
              <p:cNvSpPr>
                <a:spLocks/>
              </p:cNvSpPr>
              <p:nvPr/>
            </p:nvSpPr>
            <p:spPr bwMode="auto">
              <a:xfrm>
                <a:off x="2506" y="3230"/>
                <a:ext cx="44" cy="48"/>
              </a:xfrm>
              <a:custGeom>
                <a:avLst/>
                <a:gdLst>
                  <a:gd name="T0" fmla="*/ 176 w 176"/>
                  <a:gd name="T1" fmla="*/ 97 h 194"/>
                  <a:gd name="T2" fmla="*/ 175 w 176"/>
                  <a:gd name="T3" fmla="*/ 117 h 194"/>
                  <a:gd name="T4" fmla="*/ 162 w 176"/>
                  <a:gd name="T5" fmla="*/ 152 h 194"/>
                  <a:gd name="T6" fmla="*/ 138 w 176"/>
                  <a:gd name="T7" fmla="*/ 178 h 194"/>
                  <a:gd name="T8" fmla="*/ 106 w 176"/>
                  <a:gd name="T9" fmla="*/ 193 h 194"/>
                  <a:gd name="T10" fmla="*/ 88 w 176"/>
                  <a:gd name="T11" fmla="*/ 194 h 194"/>
                  <a:gd name="T12" fmla="*/ 70 w 176"/>
                  <a:gd name="T13" fmla="*/ 193 h 194"/>
                  <a:gd name="T14" fmla="*/ 38 w 176"/>
                  <a:gd name="T15" fmla="*/ 178 h 194"/>
                  <a:gd name="T16" fmla="*/ 14 w 176"/>
                  <a:gd name="T17" fmla="*/ 152 h 194"/>
                  <a:gd name="T18" fmla="*/ 1 w 176"/>
                  <a:gd name="T19" fmla="*/ 117 h 194"/>
                  <a:gd name="T20" fmla="*/ 0 w 176"/>
                  <a:gd name="T21" fmla="*/ 97 h 194"/>
                  <a:gd name="T22" fmla="*/ 1 w 176"/>
                  <a:gd name="T23" fmla="*/ 78 h 194"/>
                  <a:gd name="T24" fmla="*/ 14 w 176"/>
                  <a:gd name="T25" fmla="*/ 42 h 194"/>
                  <a:gd name="T26" fmla="*/ 38 w 176"/>
                  <a:gd name="T27" fmla="*/ 17 h 194"/>
                  <a:gd name="T28" fmla="*/ 70 w 176"/>
                  <a:gd name="T29" fmla="*/ 1 h 194"/>
                  <a:gd name="T30" fmla="*/ 88 w 176"/>
                  <a:gd name="T31" fmla="*/ 0 h 194"/>
                  <a:gd name="T32" fmla="*/ 106 w 176"/>
                  <a:gd name="T33" fmla="*/ 1 h 194"/>
                  <a:gd name="T34" fmla="*/ 138 w 176"/>
                  <a:gd name="T35" fmla="*/ 17 h 194"/>
                  <a:gd name="T36" fmla="*/ 162 w 176"/>
                  <a:gd name="T37" fmla="*/ 42 h 194"/>
                  <a:gd name="T38" fmla="*/ 175 w 176"/>
                  <a:gd name="T39" fmla="*/ 78 h 194"/>
                  <a:gd name="T40" fmla="*/ 176 w 176"/>
                  <a:gd name="T41"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94">
                    <a:moveTo>
                      <a:pt x="176" y="97"/>
                    </a:moveTo>
                    <a:lnTo>
                      <a:pt x="175" y="117"/>
                    </a:lnTo>
                    <a:lnTo>
                      <a:pt x="162" y="152"/>
                    </a:lnTo>
                    <a:lnTo>
                      <a:pt x="138" y="178"/>
                    </a:lnTo>
                    <a:lnTo>
                      <a:pt x="106" y="193"/>
                    </a:lnTo>
                    <a:lnTo>
                      <a:pt x="88" y="194"/>
                    </a:lnTo>
                    <a:lnTo>
                      <a:pt x="70" y="193"/>
                    </a:lnTo>
                    <a:lnTo>
                      <a:pt x="38" y="178"/>
                    </a:lnTo>
                    <a:lnTo>
                      <a:pt x="14" y="152"/>
                    </a:lnTo>
                    <a:lnTo>
                      <a:pt x="1" y="117"/>
                    </a:lnTo>
                    <a:lnTo>
                      <a:pt x="0" y="97"/>
                    </a:lnTo>
                    <a:lnTo>
                      <a:pt x="1" y="78"/>
                    </a:lnTo>
                    <a:lnTo>
                      <a:pt x="14" y="42"/>
                    </a:lnTo>
                    <a:lnTo>
                      <a:pt x="38" y="17"/>
                    </a:lnTo>
                    <a:lnTo>
                      <a:pt x="70" y="1"/>
                    </a:lnTo>
                    <a:lnTo>
                      <a:pt x="88" y="0"/>
                    </a:lnTo>
                    <a:lnTo>
                      <a:pt x="106" y="1"/>
                    </a:lnTo>
                    <a:lnTo>
                      <a:pt x="138" y="17"/>
                    </a:lnTo>
                    <a:lnTo>
                      <a:pt x="162" y="42"/>
                    </a:lnTo>
                    <a:lnTo>
                      <a:pt x="175" y="78"/>
                    </a:lnTo>
                    <a:lnTo>
                      <a:pt x="176" y="97"/>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2" name="Freeform 11">
                <a:extLst>
                  <a:ext uri="{FF2B5EF4-FFF2-40B4-BE49-F238E27FC236}">
                    <a16:creationId xmlns:a16="http://schemas.microsoft.com/office/drawing/2014/main" id="{34D9175E-98DE-4019-BDC7-7E672B38BB7E}"/>
                  </a:ext>
                </a:extLst>
              </p:cNvPr>
              <p:cNvSpPr>
                <a:spLocks/>
              </p:cNvSpPr>
              <p:nvPr/>
            </p:nvSpPr>
            <p:spPr bwMode="auto">
              <a:xfrm>
                <a:off x="2512" y="3236"/>
                <a:ext cx="13" cy="14"/>
              </a:xfrm>
              <a:custGeom>
                <a:avLst/>
                <a:gdLst>
                  <a:gd name="T0" fmla="*/ 53 w 53"/>
                  <a:gd name="T1" fmla="*/ 27 h 54"/>
                  <a:gd name="T2" fmla="*/ 51 w 53"/>
                  <a:gd name="T3" fmla="*/ 38 h 54"/>
                  <a:gd name="T4" fmla="*/ 37 w 53"/>
                  <a:gd name="T5" fmla="*/ 52 h 54"/>
                  <a:gd name="T6" fmla="*/ 26 w 53"/>
                  <a:gd name="T7" fmla="*/ 54 h 54"/>
                  <a:gd name="T8" fmla="*/ 15 w 53"/>
                  <a:gd name="T9" fmla="*/ 52 h 54"/>
                  <a:gd name="T10" fmla="*/ 1 w 53"/>
                  <a:gd name="T11" fmla="*/ 38 h 54"/>
                  <a:gd name="T12" fmla="*/ 0 w 53"/>
                  <a:gd name="T13" fmla="*/ 27 h 54"/>
                  <a:gd name="T14" fmla="*/ 1 w 53"/>
                  <a:gd name="T15" fmla="*/ 16 h 54"/>
                  <a:gd name="T16" fmla="*/ 15 w 53"/>
                  <a:gd name="T17" fmla="*/ 2 h 54"/>
                  <a:gd name="T18" fmla="*/ 26 w 53"/>
                  <a:gd name="T19" fmla="*/ 0 h 54"/>
                  <a:gd name="T20" fmla="*/ 37 w 53"/>
                  <a:gd name="T21" fmla="*/ 2 h 54"/>
                  <a:gd name="T22" fmla="*/ 51 w 53"/>
                  <a:gd name="T23" fmla="*/ 16 h 54"/>
                  <a:gd name="T24" fmla="*/ 53 w 53"/>
                  <a:gd name="T25"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53" y="27"/>
                    </a:moveTo>
                    <a:lnTo>
                      <a:pt x="51" y="38"/>
                    </a:lnTo>
                    <a:lnTo>
                      <a:pt x="37" y="52"/>
                    </a:lnTo>
                    <a:lnTo>
                      <a:pt x="26" y="54"/>
                    </a:lnTo>
                    <a:lnTo>
                      <a:pt x="15" y="52"/>
                    </a:lnTo>
                    <a:lnTo>
                      <a:pt x="1" y="38"/>
                    </a:lnTo>
                    <a:lnTo>
                      <a:pt x="0" y="27"/>
                    </a:lnTo>
                    <a:lnTo>
                      <a:pt x="1" y="16"/>
                    </a:lnTo>
                    <a:lnTo>
                      <a:pt x="15" y="2"/>
                    </a:lnTo>
                    <a:lnTo>
                      <a:pt x="26" y="0"/>
                    </a:lnTo>
                    <a:lnTo>
                      <a:pt x="37" y="2"/>
                    </a:lnTo>
                    <a:lnTo>
                      <a:pt x="51" y="16"/>
                    </a:lnTo>
                    <a:lnTo>
                      <a:pt x="5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3" name="Freeform 12">
                <a:extLst>
                  <a:ext uri="{FF2B5EF4-FFF2-40B4-BE49-F238E27FC236}">
                    <a16:creationId xmlns:a16="http://schemas.microsoft.com/office/drawing/2014/main" id="{C863333A-90B1-4F5C-95F0-922FBFC12723}"/>
                  </a:ext>
                </a:extLst>
              </p:cNvPr>
              <p:cNvSpPr>
                <a:spLocks/>
              </p:cNvSpPr>
              <p:nvPr/>
            </p:nvSpPr>
            <p:spPr bwMode="auto">
              <a:xfrm>
                <a:off x="2490" y="3165"/>
                <a:ext cx="73" cy="31"/>
              </a:xfrm>
              <a:custGeom>
                <a:avLst/>
                <a:gdLst>
                  <a:gd name="T0" fmla="*/ 9 w 291"/>
                  <a:gd name="T1" fmla="*/ 115 h 126"/>
                  <a:gd name="T2" fmla="*/ 17 w 291"/>
                  <a:gd name="T3" fmla="*/ 118 h 126"/>
                  <a:gd name="T4" fmla="*/ 36 w 291"/>
                  <a:gd name="T5" fmla="*/ 117 h 126"/>
                  <a:gd name="T6" fmla="*/ 69 w 291"/>
                  <a:gd name="T7" fmla="*/ 106 h 126"/>
                  <a:gd name="T8" fmla="*/ 114 w 291"/>
                  <a:gd name="T9" fmla="*/ 95 h 126"/>
                  <a:gd name="T10" fmla="*/ 151 w 291"/>
                  <a:gd name="T11" fmla="*/ 90 h 126"/>
                  <a:gd name="T12" fmla="*/ 194 w 291"/>
                  <a:gd name="T13" fmla="*/ 96 h 126"/>
                  <a:gd name="T14" fmla="*/ 245 w 291"/>
                  <a:gd name="T15" fmla="*/ 111 h 126"/>
                  <a:gd name="T16" fmla="*/ 273 w 291"/>
                  <a:gd name="T17" fmla="*/ 125 h 126"/>
                  <a:gd name="T18" fmla="*/ 278 w 291"/>
                  <a:gd name="T19" fmla="*/ 126 h 126"/>
                  <a:gd name="T20" fmla="*/ 286 w 291"/>
                  <a:gd name="T21" fmla="*/ 118 h 126"/>
                  <a:gd name="T22" fmla="*/ 291 w 291"/>
                  <a:gd name="T23" fmla="*/ 102 h 126"/>
                  <a:gd name="T24" fmla="*/ 289 w 291"/>
                  <a:gd name="T25" fmla="*/ 79 h 126"/>
                  <a:gd name="T26" fmla="*/ 279 w 291"/>
                  <a:gd name="T27" fmla="*/ 55 h 126"/>
                  <a:gd name="T28" fmla="*/ 260 w 291"/>
                  <a:gd name="T29" fmla="*/ 31 h 126"/>
                  <a:gd name="T30" fmla="*/ 227 w 291"/>
                  <a:gd name="T31" fmla="*/ 12 h 126"/>
                  <a:gd name="T32" fmla="*/ 182 w 291"/>
                  <a:gd name="T33" fmla="*/ 1 h 126"/>
                  <a:gd name="T34" fmla="*/ 152 w 291"/>
                  <a:gd name="T35" fmla="*/ 0 h 126"/>
                  <a:gd name="T36" fmla="*/ 126 w 291"/>
                  <a:gd name="T37" fmla="*/ 0 h 126"/>
                  <a:gd name="T38" fmla="*/ 83 w 291"/>
                  <a:gd name="T39" fmla="*/ 8 h 126"/>
                  <a:gd name="T40" fmla="*/ 50 w 291"/>
                  <a:gd name="T41" fmla="*/ 23 h 126"/>
                  <a:gd name="T42" fmla="*/ 26 w 291"/>
                  <a:gd name="T43" fmla="*/ 43 h 126"/>
                  <a:gd name="T44" fmla="*/ 10 w 291"/>
                  <a:gd name="T45" fmla="*/ 63 h 126"/>
                  <a:gd name="T46" fmla="*/ 2 w 291"/>
                  <a:gd name="T47" fmla="*/ 83 h 126"/>
                  <a:gd name="T48" fmla="*/ 0 w 291"/>
                  <a:gd name="T49" fmla="*/ 100 h 126"/>
                  <a:gd name="T50" fmla="*/ 4 w 291"/>
                  <a:gd name="T51" fmla="*/ 113 h 126"/>
                  <a:gd name="T52" fmla="*/ 9 w 291"/>
                  <a:gd name="T53" fmla="*/ 11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126">
                    <a:moveTo>
                      <a:pt x="9" y="115"/>
                    </a:moveTo>
                    <a:lnTo>
                      <a:pt x="17" y="118"/>
                    </a:lnTo>
                    <a:lnTo>
                      <a:pt x="36" y="117"/>
                    </a:lnTo>
                    <a:lnTo>
                      <a:pt x="69" y="106"/>
                    </a:lnTo>
                    <a:lnTo>
                      <a:pt x="114" y="95"/>
                    </a:lnTo>
                    <a:lnTo>
                      <a:pt x="151" y="90"/>
                    </a:lnTo>
                    <a:lnTo>
                      <a:pt x="194" y="96"/>
                    </a:lnTo>
                    <a:lnTo>
                      <a:pt x="245" y="111"/>
                    </a:lnTo>
                    <a:lnTo>
                      <a:pt x="273" y="125"/>
                    </a:lnTo>
                    <a:lnTo>
                      <a:pt x="278" y="126"/>
                    </a:lnTo>
                    <a:lnTo>
                      <a:pt x="286" y="118"/>
                    </a:lnTo>
                    <a:lnTo>
                      <a:pt x="291" y="102"/>
                    </a:lnTo>
                    <a:lnTo>
                      <a:pt x="289" y="79"/>
                    </a:lnTo>
                    <a:lnTo>
                      <a:pt x="279" y="55"/>
                    </a:lnTo>
                    <a:lnTo>
                      <a:pt x="260" y="31"/>
                    </a:lnTo>
                    <a:lnTo>
                      <a:pt x="227" y="12"/>
                    </a:lnTo>
                    <a:lnTo>
                      <a:pt x="182" y="1"/>
                    </a:lnTo>
                    <a:lnTo>
                      <a:pt x="152" y="0"/>
                    </a:lnTo>
                    <a:lnTo>
                      <a:pt x="126" y="0"/>
                    </a:lnTo>
                    <a:lnTo>
                      <a:pt x="83" y="8"/>
                    </a:lnTo>
                    <a:lnTo>
                      <a:pt x="50" y="23"/>
                    </a:lnTo>
                    <a:lnTo>
                      <a:pt x="26" y="43"/>
                    </a:lnTo>
                    <a:lnTo>
                      <a:pt x="10" y="63"/>
                    </a:lnTo>
                    <a:lnTo>
                      <a:pt x="2" y="83"/>
                    </a:lnTo>
                    <a:lnTo>
                      <a:pt x="0" y="100"/>
                    </a:lnTo>
                    <a:lnTo>
                      <a:pt x="4" y="113"/>
                    </a:lnTo>
                    <a:lnTo>
                      <a:pt x="9" y="115"/>
                    </a:lnTo>
                    <a:close/>
                  </a:path>
                </a:pathLst>
              </a:custGeom>
              <a:solidFill>
                <a:srgbClr val="5136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4" name="Freeform 13">
                <a:extLst>
                  <a:ext uri="{FF2B5EF4-FFF2-40B4-BE49-F238E27FC236}">
                    <a16:creationId xmlns:a16="http://schemas.microsoft.com/office/drawing/2014/main" id="{CE4053CF-144A-49F1-B7F2-1C9896C6734E}"/>
                  </a:ext>
                </a:extLst>
              </p:cNvPr>
              <p:cNvSpPr>
                <a:spLocks/>
              </p:cNvSpPr>
              <p:nvPr/>
            </p:nvSpPr>
            <p:spPr bwMode="auto">
              <a:xfrm>
                <a:off x="2708" y="3230"/>
                <a:ext cx="44" cy="48"/>
              </a:xfrm>
              <a:custGeom>
                <a:avLst/>
                <a:gdLst>
                  <a:gd name="T0" fmla="*/ 176 w 176"/>
                  <a:gd name="T1" fmla="*/ 97 h 194"/>
                  <a:gd name="T2" fmla="*/ 175 w 176"/>
                  <a:gd name="T3" fmla="*/ 117 h 194"/>
                  <a:gd name="T4" fmla="*/ 162 w 176"/>
                  <a:gd name="T5" fmla="*/ 152 h 194"/>
                  <a:gd name="T6" fmla="*/ 138 w 176"/>
                  <a:gd name="T7" fmla="*/ 178 h 194"/>
                  <a:gd name="T8" fmla="*/ 106 w 176"/>
                  <a:gd name="T9" fmla="*/ 193 h 194"/>
                  <a:gd name="T10" fmla="*/ 88 w 176"/>
                  <a:gd name="T11" fmla="*/ 194 h 194"/>
                  <a:gd name="T12" fmla="*/ 70 w 176"/>
                  <a:gd name="T13" fmla="*/ 193 h 194"/>
                  <a:gd name="T14" fmla="*/ 38 w 176"/>
                  <a:gd name="T15" fmla="*/ 178 h 194"/>
                  <a:gd name="T16" fmla="*/ 14 w 176"/>
                  <a:gd name="T17" fmla="*/ 152 h 194"/>
                  <a:gd name="T18" fmla="*/ 1 w 176"/>
                  <a:gd name="T19" fmla="*/ 117 h 194"/>
                  <a:gd name="T20" fmla="*/ 0 w 176"/>
                  <a:gd name="T21" fmla="*/ 97 h 194"/>
                  <a:gd name="T22" fmla="*/ 1 w 176"/>
                  <a:gd name="T23" fmla="*/ 78 h 194"/>
                  <a:gd name="T24" fmla="*/ 14 w 176"/>
                  <a:gd name="T25" fmla="*/ 42 h 194"/>
                  <a:gd name="T26" fmla="*/ 38 w 176"/>
                  <a:gd name="T27" fmla="*/ 17 h 194"/>
                  <a:gd name="T28" fmla="*/ 70 w 176"/>
                  <a:gd name="T29" fmla="*/ 1 h 194"/>
                  <a:gd name="T30" fmla="*/ 88 w 176"/>
                  <a:gd name="T31" fmla="*/ 0 h 194"/>
                  <a:gd name="T32" fmla="*/ 106 w 176"/>
                  <a:gd name="T33" fmla="*/ 1 h 194"/>
                  <a:gd name="T34" fmla="*/ 138 w 176"/>
                  <a:gd name="T35" fmla="*/ 17 h 194"/>
                  <a:gd name="T36" fmla="*/ 162 w 176"/>
                  <a:gd name="T37" fmla="*/ 42 h 194"/>
                  <a:gd name="T38" fmla="*/ 175 w 176"/>
                  <a:gd name="T39" fmla="*/ 78 h 194"/>
                  <a:gd name="T40" fmla="*/ 176 w 176"/>
                  <a:gd name="T41"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94">
                    <a:moveTo>
                      <a:pt x="176" y="97"/>
                    </a:moveTo>
                    <a:lnTo>
                      <a:pt x="175" y="117"/>
                    </a:lnTo>
                    <a:lnTo>
                      <a:pt x="162" y="152"/>
                    </a:lnTo>
                    <a:lnTo>
                      <a:pt x="138" y="178"/>
                    </a:lnTo>
                    <a:lnTo>
                      <a:pt x="106" y="193"/>
                    </a:lnTo>
                    <a:lnTo>
                      <a:pt x="88" y="194"/>
                    </a:lnTo>
                    <a:lnTo>
                      <a:pt x="70" y="193"/>
                    </a:lnTo>
                    <a:lnTo>
                      <a:pt x="38" y="178"/>
                    </a:lnTo>
                    <a:lnTo>
                      <a:pt x="14" y="152"/>
                    </a:lnTo>
                    <a:lnTo>
                      <a:pt x="1" y="117"/>
                    </a:lnTo>
                    <a:lnTo>
                      <a:pt x="0" y="97"/>
                    </a:lnTo>
                    <a:lnTo>
                      <a:pt x="1" y="78"/>
                    </a:lnTo>
                    <a:lnTo>
                      <a:pt x="14" y="42"/>
                    </a:lnTo>
                    <a:lnTo>
                      <a:pt x="38" y="17"/>
                    </a:lnTo>
                    <a:lnTo>
                      <a:pt x="70" y="1"/>
                    </a:lnTo>
                    <a:lnTo>
                      <a:pt x="88" y="0"/>
                    </a:lnTo>
                    <a:lnTo>
                      <a:pt x="106" y="1"/>
                    </a:lnTo>
                    <a:lnTo>
                      <a:pt x="138" y="17"/>
                    </a:lnTo>
                    <a:lnTo>
                      <a:pt x="162" y="42"/>
                    </a:lnTo>
                    <a:lnTo>
                      <a:pt x="175" y="78"/>
                    </a:lnTo>
                    <a:lnTo>
                      <a:pt x="176" y="97"/>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5" name="Freeform 14">
                <a:extLst>
                  <a:ext uri="{FF2B5EF4-FFF2-40B4-BE49-F238E27FC236}">
                    <a16:creationId xmlns:a16="http://schemas.microsoft.com/office/drawing/2014/main" id="{FFB9F085-4A90-481D-94FD-52A0883BC4D7}"/>
                  </a:ext>
                </a:extLst>
              </p:cNvPr>
              <p:cNvSpPr>
                <a:spLocks/>
              </p:cNvSpPr>
              <p:nvPr/>
            </p:nvSpPr>
            <p:spPr bwMode="auto">
              <a:xfrm>
                <a:off x="2714" y="3236"/>
                <a:ext cx="13" cy="14"/>
              </a:xfrm>
              <a:custGeom>
                <a:avLst/>
                <a:gdLst>
                  <a:gd name="T0" fmla="*/ 54 w 54"/>
                  <a:gd name="T1" fmla="*/ 27 h 54"/>
                  <a:gd name="T2" fmla="*/ 52 w 54"/>
                  <a:gd name="T3" fmla="*/ 38 h 54"/>
                  <a:gd name="T4" fmla="*/ 38 w 54"/>
                  <a:gd name="T5" fmla="*/ 52 h 54"/>
                  <a:gd name="T6" fmla="*/ 27 w 54"/>
                  <a:gd name="T7" fmla="*/ 54 h 54"/>
                  <a:gd name="T8" fmla="*/ 16 w 54"/>
                  <a:gd name="T9" fmla="*/ 52 h 54"/>
                  <a:gd name="T10" fmla="*/ 2 w 54"/>
                  <a:gd name="T11" fmla="*/ 38 h 54"/>
                  <a:gd name="T12" fmla="*/ 0 w 54"/>
                  <a:gd name="T13" fmla="*/ 27 h 54"/>
                  <a:gd name="T14" fmla="*/ 2 w 54"/>
                  <a:gd name="T15" fmla="*/ 16 h 54"/>
                  <a:gd name="T16" fmla="*/ 16 w 54"/>
                  <a:gd name="T17" fmla="*/ 2 h 54"/>
                  <a:gd name="T18" fmla="*/ 27 w 54"/>
                  <a:gd name="T19" fmla="*/ 0 h 54"/>
                  <a:gd name="T20" fmla="*/ 38 w 54"/>
                  <a:gd name="T21" fmla="*/ 2 h 54"/>
                  <a:gd name="T22" fmla="*/ 52 w 54"/>
                  <a:gd name="T23" fmla="*/ 16 h 54"/>
                  <a:gd name="T24" fmla="*/ 54 w 54"/>
                  <a:gd name="T25"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54">
                    <a:moveTo>
                      <a:pt x="54" y="27"/>
                    </a:moveTo>
                    <a:lnTo>
                      <a:pt x="52" y="38"/>
                    </a:lnTo>
                    <a:lnTo>
                      <a:pt x="38" y="52"/>
                    </a:lnTo>
                    <a:lnTo>
                      <a:pt x="27" y="54"/>
                    </a:lnTo>
                    <a:lnTo>
                      <a:pt x="16" y="52"/>
                    </a:lnTo>
                    <a:lnTo>
                      <a:pt x="2" y="38"/>
                    </a:lnTo>
                    <a:lnTo>
                      <a:pt x="0" y="27"/>
                    </a:lnTo>
                    <a:lnTo>
                      <a:pt x="2" y="16"/>
                    </a:lnTo>
                    <a:lnTo>
                      <a:pt x="16" y="2"/>
                    </a:lnTo>
                    <a:lnTo>
                      <a:pt x="27" y="0"/>
                    </a:lnTo>
                    <a:lnTo>
                      <a:pt x="38" y="2"/>
                    </a:lnTo>
                    <a:lnTo>
                      <a:pt x="52" y="16"/>
                    </a:lnTo>
                    <a:lnTo>
                      <a:pt x="5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6" name="Freeform 15">
                <a:extLst>
                  <a:ext uri="{FF2B5EF4-FFF2-40B4-BE49-F238E27FC236}">
                    <a16:creationId xmlns:a16="http://schemas.microsoft.com/office/drawing/2014/main" id="{85D584F7-B023-47A0-A5AE-EAEE2D6A14BD}"/>
                  </a:ext>
                </a:extLst>
              </p:cNvPr>
              <p:cNvSpPr>
                <a:spLocks/>
              </p:cNvSpPr>
              <p:nvPr/>
            </p:nvSpPr>
            <p:spPr bwMode="auto">
              <a:xfrm>
                <a:off x="2692" y="3165"/>
                <a:ext cx="73" cy="31"/>
              </a:xfrm>
              <a:custGeom>
                <a:avLst/>
                <a:gdLst>
                  <a:gd name="T0" fmla="*/ 281 w 290"/>
                  <a:gd name="T1" fmla="*/ 115 h 126"/>
                  <a:gd name="T2" fmla="*/ 274 w 290"/>
                  <a:gd name="T3" fmla="*/ 118 h 126"/>
                  <a:gd name="T4" fmla="*/ 255 w 290"/>
                  <a:gd name="T5" fmla="*/ 117 h 126"/>
                  <a:gd name="T6" fmla="*/ 221 w 290"/>
                  <a:gd name="T7" fmla="*/ 106 h 126"/>
                  <a:gd name="T8" fmla="*/ 176 w 290"/>
                  <a:gd name="T9" fmla="*/ 95 h 126"/>
                  <a:gd name="T10" fmla="*/ 139 w 290"/>
                  <a:gd name="T11" fmla="*/ 90 h 126"/>
                  <a:gd name="T12" fmla="*/ 97 w 290"/>
                  <a:gd name="T13" fmla="*/ 96 h 126"/>
                  <a:gd name="T14" fmla="*/ 46 w 290"/>
                  <a:gd name="T15" fmla="*/ 111 h 126"/>
                  <a:gd name="T16" fmla="*/ 18 w 290"/>
                  <a:gd name="T17" fmla="*/ 125 h 126"/>
                  <a:gd name="T18" fmla="*/ 13 w 290"/>
                  <a:gd name="T19" fmla="*/ 126 h 126"/>
                  <a:gd name="T20" fmla="*/ 4 w 290"/>
                  <a:gd name="T21" fmla="*/ 118 h 126"/>
                  <a:gd name="T22" fmla="*/ 0 w 290"/>
                  <a:gd name="T23" fmla="*/ 102 h 126"/>
                  <a:gd name="T24" fmla="*/ 2 w 290"/>
                  <a:gd name="T25" fmla="*/ 79 h 126"/>
                  <a:gd name="T26" fmla="*/ 12 w 290"/>
                  <a:gd name="T27" fmla="*/ 55 h 126"/>
                  <a:gd name="T28" fmla="*/ 31 w 290"/>
                  <a:gd name="T29" fmla="*/ 31 h 126"/>
                  <a:gd name="T30" fmla="*/ 64 w 290"/>
                  <a:gd name="T31" fmla="*/ 12 h 126"/>
                  <a:gd name="T32" fmla="*/ 109 w 290"/>
                  <a:gd name="T33" fmla="*/ 1 h 126"/>
                  <a:gd name="T34" fmla="*/ 139 w 290"/>
                  <a:gd name="T35" fmla="*/ 0 h 126"/>
                  <a:gd name="T36" fmla="*/ 165 w 290"/>
                  <a:gd name="T37" fmla="*/ 0 h 126"/>
                  <a:gd name="T38" fmla="*/ 208 w 290"/>
                  <a:gd name="T39" fmla="*/ 8 h 126"/>
                  <a:gd name="T40" fmla="*/ 240 w 290"/>
                  <a:gd name="T41" fmla="*/ 23 h 126"/>
                  <a:gd name="T42" fmla="*/ 265 w 290"/>
                  <a:gd name="T43" fmla="*/ 43 h 126"/>
                  <a:gd name="T44" fmla="*/ 280 w 290"/>
                  <a:gd name="T45" fmla="*/ 63 h 126"/>
                  <a:gd name="T46" fmla="*/ 289 w 290"/>
                  <a:gd name="T47" fmla="*/ 83 h 126"/>
                  <a:gd name="T48" fmla="*/ 290 w 290"/>
                  <a:gd name="T49" fmla="*/ 100 h 126"/>
                  <a:gd name="T50" fmla="*/ 286 w 290"/>
                  <a:gd name="T51" fmla="*/ 113 h 126"/>
                  <a:gd name="T52" fmla="*/ 281 w 290"/>
                  <a:gd name="T53" fmla="*/ 11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0" h="126">
                    <a:moveTo>
                      <a:pt x="281" y="115"/>
                    </a:moveTo>
                    <a:lnTo>
                      <a:pt x="274" y="118"/>
                    </a:lnTo>
                    <a:lnTo>
                      <a:pt x="255" y="117"/>
                    </a:lnTo>
                    <a:lnTo>
                      <a:pt x="221" y="106"/>
                    </a:lnTo>
                    <a:lnTo>
                      <a:pt x="176" y="95"/>
                    </a:lnTo>
                    <a:lnTo>
                      <a:pt x="139" y="90"/>
                    </a:lnTo>
                    <a:lnTo>
                      <a:pt x="97" y="96"/>
                    </a:lnTo>
                    <a:lnTo>
                      <a:pt x="46" y="111"/>
                    </a:lnTo>
                    <a:lnTo>
                      <a:pt x="18" y="125"/>
                    </a:lnTo>
                    <a:lnTo>
                      <a:pt x="13" y="126"/>
                    </a:lnTo>
                    <a:lnTo>
                      <a:pt x="4" y="118"/>
                    </a:lnTo>
                    <a:lnTo>
                      <a:pt x="0" y="102"/>
                    </a:lnTo>
                    <a:lnTo>
                      <a:pt x="2" y="79"/>
                    </a:lnTo>
                    <a:lnTo>
                      <a:pt x="12" y="55"/>
                    </a:lnTo>
                    <a:lnTo>
                      <a:pt x="31" y="31"/>
                    </a:lnTo>
                    <a:lnTo>
                      <a:pt x="64" y="12"/>
                    </a:lnTo>
                    <a:lnTo>
                      <a:pt x="109" y="1"/>
                    </a:lnTo>
                    <a:lnTo>
                      <a:pt x="139" y="0"/>
                    </a:lnTo>
                    <a:lnTo>
                      <a:pt x="165" y="0"/>
                    </a:lnTo>
                    <a:lnTo>
                      <a:pt x="208" y="8"/>
                    </a:lnTo>
                    <a:lnTo>
                      <a:pt x="240" y="23"/>
                    </a:lnTo>
                    <a:lnTo>
                      <a:pt x="265" y="43"/>
                    </a:lnTo>
                    <a:lnTo>
                      <a:pt x="280" y="63"/>
                    </a:lnTo>
                    <a:lnTo>
                      <a:pt x="289" y="83"/>
                    </a:lnTo>
                    <a:lnTo>
                      <a:pt x="290" y="100"/>
                    </a:lnTo>
                    <a:lnTo>
                      <a:pt x="286" y="113"/>
                    </a:lnTo>
                    <a:lnTo>
                      <a:pt x="281" y="115"/>
                    </a:lnTo>
                    <a:close/>
                  </a:path>
                </a:pathLst>
              </a:custGeom>
              <a:solidFill>
                <a:srgbClr val="5136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7" name="Freeform 16">
                <a:extLst>
                  <a:ext uri="{FF2B5EF4-FFF2-40B4-BE49-F238E27FC236}">
                    <a16:creationId xmlns:a16="http://schemas.microsoft.com/office/drawing/2014/main" id="{58D4C38B-7F00-4D04-8E03-FBD853747312}"/>
                  </a:ext>
                </a:extLst>
              </p:cNvPr>
              <p:cNvSpPr>
                <a:spLocks/>
              </p:cNvSpPr>
              <p:nvPr/>
            </p:nvSpPr>
            <p:spPr bwMode="auto">
              <a:xfrm>
                <a:off x="2592" y="3328"/>
                <a:ext cx="71" cy="26"/>
              </a:xfrm>
              <a:custGeom>
                <a:avLst/>
                <a:gdLst>
                  <a:gd name="T0" fmla="*/ 141 w 282"/>
                  <a:gd name="T1" fmla="*/ 43 h 101"/>
                  <a:gd name="T2" fmla="*/ 109 w 282"/>
                  <a:gd name="T3" fmla="*/ 41 h 101"/>
                  <a:gd name="T4" fmla="*/ 58 w 282"/>
                  <a:gd name="T5" fmla="*/ 23 h 101"/>
                  <a:gd name="T6" fmla="*/ 21 w 282"/>
                  <a:gd name="T7" fmla="*/ 5 h 101"/>
                  <a:gd name="T8" fmla="*/ 6 w 282"/>
                  <a:gd name="T9" fmla="*/ 0 h 101"/>
                  <a:gd name="T10" fmla="*/ 0 w 282"/>
                  <a:gd name="T11" fmla="*/ 4 h 101"/>
                  <a:gd name="T12" fmla="*/ 0 w 282"/>
                  <a:gd name="T13" fmla="*/ 9 h 101"/>
                  <a:gd name="T14" fmla="*/ 2 w 282"/>
                  <a:gd name="T15" fmla="*/ 21 h 101"/>
                  <a:gd name="T16" fmla="*/ 13 w 282"/>
                  <a:gd name="T17" fmla="*/ 53 h 101"/>
                  <a:gd name="T18" fmla="*/ 36 w 282"/>
                  <a:gd name="T19" fmla="*/ 74 h 101"/>
                  <a:gd name="T20" fmla="*/ 58 w 282"/>
                  <a:gd name="T21" fmla="*/ 86 h 101"/>
                  <a:gd name="T22" fmla="*/ 85 w 282"/>
                  <a:gd name="T23" fmla="*/ 96 h 101"/>
                  <a:gd name="T24" fmla="*/ 120 w 282"/>
                  <a:gd name="T25" fmla="*/ 100 h 101"/>
                  <a:gd name="T26" fmla="*/ 141 w 282"/>
                  <a:gd name="T27" fmla="*/ 101 h 101"/>
                  <a:gd name="T28" fmla="*/ 162 w 282"/>
                  <a:gd name="T29" fmla="*/ 100 h 101"/>
                  <a:gd name="T30" fmla="*/ 197 w 282"/>
                  <a:gd name="T31" fmla="*/ 96 h 101"/>
                  <a:gd name="T32" fmla="*/ 225 w 282"/>
                  <a:gd name="T33" fmla="*/ 86 h 101"/>
                  <a:gd name="T34" fmla="*/ 246 w 282"/>
                  <a:gd name="T35" fmla="*/ 74 h 101"/>
                  <a:gd name="T36" fmla="*/ 268 w 282"/>
                  <a:gd name="T37" fmla="*/ 53 h 101"/>
                  <a:gd name="T38" fmla="*/ 281 w 282"/>
                  <a:gd name="T39" fmla="*/ 21 h 101"/>
                  <a:gd name="T40" fmla="*/ 282 w 282"/>
                  <a:gd name="T41" fmla="*/ 9 h 101"/>
                  <a:gd name="T42" fmla="*/ 281 w 282"/>
                  <a:gd name="T43" fmla="*/ 4 h 101"/>
                  <a:gd name="T44" fmla="*/ 276 w 282"/>
                  <a:gd name="T45" fmla="*/ 0 h 101"/>
                  <a:gd name="T46" fmla="*/ 261 w 282"/>
                  <a:gd name="T47" fmla="*/ 5 h 101"/>
                  <a:gd name="T48" fmla="*/ 225 w 282"/>
                  <a:gd name="T49" fmla="*/ 23 h 101"/>
                  <a:gd name="T50" fmla="*/ 173 w 282"/>
                  <a:gd name="T51" fmla="*/ 41 h 101"/>
                  <a:gd name="T52" fmla="*/ 141 w 282"/>
                  <a:gd name="T53"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2" h="101">
                    <a:moveTo>
                      <a:pt x="141" y="43"/>
                    </a:moveTo>
                    <a:lnTo>
                      <a:pt x="109" y="41"/>
                    </a:lnTo>
                    <a:lnTo>
                      <a:pt x="58" y="23"/>
                    </a:lnTo>
                    <a:lnTo>
                      <a:pt x="21" y="5"/>
                    </a:lnTo>
                    <a:lnTo>
                      <a:pt x="6" y="0"/>
                    </a:lnTo>
                    <a:lnTo>
                      <a:pt x="0" y="4"/>
                    </a:lnTo>
                    <a:lnTo>
                      <a:pt x="0" y="9"/>
                    </a:lnTo>
                    <a:lnTo>
                      <a:pt x="2" y="21"/>
                    </a:lnTo>
                    <a:lnTo>
                      <a:pt x="13" y="53"/>
                    </a:lnTo>
                    <a:lnTo>
                      <a:pt x="36" y="74"/>
                    </a:lnTo>
                    <a:lnTo>
                      <a:pt x="58" y="86"/>
                    </a:lnTo>
                    <a:lnTo>
                      <a:pt x="85" y="96"/>
                    </a:lnTo>
                    <a:lnTo>
                      <a:pt x="120" y="100"/>
                    </a:lnTo>
                    <a:lnTo>
                      <a:pt x="141" y="101"/>
                    </a:lnTo>
                    <a:lnTo>
                      <a:pt x="162" y="100"/>
                    </a:lnTo>
                    <a:lnTo>
                      <a:pt x="197" y="96"/>
                    </a:lnTo>
                    <a:lnTo>
                      <a:pt x="225" y="86"/>
                    </a:lnTo>
                    <a:lnTo>
                      <a:pt x="246" y="74"/>
                    </a:lnTo>
                    <a:lnTo>
                      <a:pt x="268" y="53"/>
                    </a:lnTo>
                    <a:lnTo>
                      <a:pt x="281" y="21"/>
                    </a:lnTo>
                    <a:lnTo>
                      <a:pt x="282" y="9"/>
                    </a:lnTo>
                    <a:lnTo>
                      <a:pt x="281" y="4"/>
                    </a:lnTo>
                    <a:lnTo>
                      <a:pt x="276" y="0"/>
                    </a:lnTo>
                    <a:lnTo>
                      <a:pt x="261" y="5"/>
                    </a:lnTo>
                    <a:lnTo>
                      <a:pt x="225" y="23"/>
                    </a:lnTo>
                    <a:lnTo>
                      <a:pt x="173" y="41"/>
                    </a:lnTo>
                    <a:lnTo>
                      <a:pt x="141" y="43"/>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8" name="Freeform 17">
                <a:extLst>
                  <a:ext uri="{FF2B5EF4-FFF2-40B4-BE49-F238E27FC236}">
                    <a16:creationId xmlns:a16="http://schemas.microsoft.com/office/drawing/2014/main" id="{118B2104-8C27-46FD-99A5-187CD25E269B}"/>
                  </a:ext>
                </a:extLst>
              </p:cNvPr>
              <p:cNvSpPr>
                <a:spLocks/>
              </p:cNvSpPr>
              <p:nvPr/>
            </p:nvSpPr>
            <p:spPr bwMode="auto">
              <a:xfrm>
                <a:off x="2615" y="3408"/>
                <a:ext cx="25" cy="9"/>
              </a:xfrm>
              <a:custGeom>
                <a:avLst/>
                <a:gdLst>
                  <a:gd name="T0" fmla="*/ 49 w 97"/>
                  <a:gd name="T1" fmla="*/ 14 h 34"/>
                  <a:gd name="T2" fmla="*/ 28 w 97"/>
                  <a:gd name="T3" fmla="*/ 12 h 34"/>
                  <a:gd name="T4" fmla="*/ 8 w 97"/>
                  <a:gd name="T5" fmla="*/ 1 h 34"/>
                  <a:gd name="T6" fmla="*/ 1 w 97"/>
                  <a:gd name="T7" fmla="*/ 0 h 34"/>
                  <a:gd name="T8" fmla="*/ 0 w 97"/>
                  <a:gd name="T9" fmla="*/ 2 h 34"/>
                  <a:gd name="T10" fmla="*/ 1 w 97"/>
                  <a:gd name="T11" fmla="*/ 12 h 34"/>
                  <a:gd name="T12" fmla="*/ 16 w 97"/>
                  <a:gd name="T13" fmla="*/ 27 h 34"/>
                  <a:gd name="T14" fmla="*/ 35 w 97"/>
                  <a:gd name="T15" fmla="*/ 33 h 34"/>
                  <a:gd name="T16" fmla="*/ 49 w 97"/>
                  <a:gd name="T17" fmla="*/ 34 h 34"/>
                  <a:gd name="T18" fmla="*/ 63 w 97"/>
                  <a:gd name="T19" fmla="*/ 33 h 34"/>
                  <a:gd name="T20" fmla="*/ 82 w 97"/>
                  <a:gd name="T21" fmla="*/ 27 h 34"/>
                  <a:gd name="T22" fmla="*/ 96 w 97"/>
                  <a:gd name="T23" fmla="*/ 12 h 34"/>
                  <a:gd name="T24" fmla="*/ 97 w 97"/>
                  <a:gd name="T25" fmla="*/ 2 h 34"/>
                  <a:gd name="T26" fmla="*/ 97 w 97"/>
                  <a:gd name="T27" fmla="*/ 0 h 34"/>
                  <a:gd name="T28" fmla="*/ 91 w 97"/>
                  <a:gd name="T29" fmla="*/ 1 h 34"/>
                  <a:gd name="T30" fmla="*/ 70 w 97"/>
                  <a:gd name="T31" fmla="*/ 12 h 34"/>
                  <a:gd name="T32" fmla="*/ 49 w 97"/>
                  <a:gd name="T33"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 h="34">
                    <a:moveTo>
                      <a:pt x="49" y="14"/>
                    </a:moveTo>
                    <a:lnTo>
                      <a:pt x="28" y="12"/>
                    </a:lnTo>
                    <a:lnTo>
                      <a:pt x="8" y="1"/>
                    </a:lnTo>
                    <a:lnTo>
                      <a:pt x="1" y="0"/>
                    </a:lnTo>
                    <a:lnTo>
                      <a:pt x="0" y="2"/>
                    </a:lnTo>
                    <a:lnTo>
                      <a:pt x="1" y="12"/>
                    </a:lnTo>
                    <a:lnTo>
                      <a:pt x="16" y="27"/>
                    </a:lnTo>
                    <a:lnTo>
                      <a:pt x="35" y="33"/>
                    </a:lnTo>
                    <a:lnTo>
                      <a:pt x="49" y="34"/>
                    </a:lnTo>
                    <a:lnTo>
                      <a:pt x="63" y="33"/>
                    </a:lnTo>
                    <a:lnTo>
                      <a:pt x="82" y="27"/>
                    </a:lnTo>
                    <a:lnTo>
                      <a:pt x="96" y="12"/>
                    </a:lnTo>
                    <a:lnTo>
                      <a:pt x="97" y="2"/>
                    </a:lnTo>
                    <a:lnTo>
                      <a:pt x="97" y="0"/>
                    </a:lnTo>
                    <a:lnTo>
                      <a:pt x="91" y="1"/>
                    </a:lnTo>
                    <a:lnTo>
                      <a:pt x="70" y="12"/>
                    </a:lnTo>
                    <a:lnTo>
                      <a:pt x="49" y="14"/>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09" name="Freeform 18">
                <a:extLst>
                  <a:ext uri="{FF2B5EF4-FFF2-40B4-BE49-F238E27FC236}">
                    <a16:creationId xmlns:a16="http://schemas.microsoft.com/office/drawing/2014/main" id="{DD68B461-1AAF-4201-96FA-F282566DDE3C}"/>
                  </a:ext>
                </a:extLst>
              </p:cNvPr>
              <p:cNvSpPr>
                <a:spLocks/>
              </p:cNvSpPr>
              <p:nvPr/>
            </p:nvSpPr>
            <p:spPr bwMode="auto">
              <a:xfrm>
                <a:off x="2572" y="3380"/>
                <a:ext cx="111" cy="19"/>
              </a:xfrm>
              <a:custGeom>
                <a:avLst/>
                <a:gdLst>
                  <a:gd name="T0" fmla="*/ 222 w 445"/>
                  <a:gd name="T1" fmla="*/ 45 h 74"/>
                  <a:gd name="T2" fmla="*/ 172 w 445"/>
                  <a:gd name="T3" fmla="*/ 44 h 74"/>
                  <a:gd name="T4" fmla="*/ 89 w 445"/>
                  <a:gd name="T5" fmla="*/ 29 h 74"/>
                  <a:gd name="T6" fmla="*/ 32 w 445"/>
                  <a:gd name="T7" fmla="*/ 9 h 74"/>
                  <a:gd name="T8" fmla="*/ 2 w 445"/>
                  <a:gd name="T9" fmla="*/ 0 h 74"/>
                  <a:gd name="T10" fmla="*/ 0 w 445"/>
                  <a:gd name="T11" fmla="*/ 3 h 74"/>
                  <a:gd name="T12" fmla="*/ 1 w 445"/>
                  <a:gd name="T13" fmla="*/ 9 h 74"/>
                  <a:gd name="T14" fmla="*/ 20 w 445"/>
                  <a:gd name="T15" fmla="*/ 32 h 74"/>
                  <a:gd name="T16" fmla="*/ 70 w 445"/>
                  <a:gd name="T17" fmla="*/ 56 h 74"/>
                  <a:gd name="T18" fmla="*/ 133 w 445"/>
                  <a:gd name="T19" fmla="*/ 69 h 74"/>
                  <a:gd name="T20" fmla="*/ 189 w 445"/>
                  <a:gd name="T21" fmla="*/ 73 h 74"/>
                  <a:gd name="T22" fmla="*/ 222 w 445"/>
                  <a:gd name="T23" fmla="*/ 74 h 74"/>
                  <a:gd name="T24" fmla="*/ 255 w 445"/>
                  <a:gd name="T25" fmla="*/ 73 h 74"/>
                  <a:gd name="T26" fmla="*/ 311 w 445"/>
                  <a:gd name="T27" fmla="*/ 69 h 74"/>
                  <a:gd name="T28" fmla="*/ 375 w 445"/>
                  <a:gd name="T29" fmla="*/ 56 h 74"/>
                  <a:gd name="T30" fmla="*/ 423 w 445"/>
                  <a:gd name="T31" fmla="*/ 32 h 74"/>
                  <a:gd name="T32" fmla="*/ 443 w 445"/>
                  <a:gd name="T33" fmla="*/ 9 h 74"/>
                  <a:gd name="T34" fmla="*/ 445 w 445"/>
                  <a:gd name="T35" fmla="*/ 3 h 74"/>
                  <a:gd name="T36" fmla="*/ 441 w 445"/>
                  <a:gd name="T37" fmla="*/ 0 h 74"/>
                  <a:gd name="T38" fmla="*/ 412 w 445"/>
                  <a:gd name="T39" fmla="*/ 9 h 74"/>
                  <a:gd name="T40" fmla="*/ 354 w 445"/>
                  <a:gd name="T41" fmla="*/ 29 h 74"/>
                  <a:gd name="T42" fmla="*/ 272 w 445"/>
                  <a:gd name="T43" fmla="*/ 44 h 74"/>
                  <a:gd name="T44" fmla="*/ 222 w 445"/>
                  <a:gd name="T45" fmla="*/ 4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74">
                    <a:moveTo>
                      <a:pt x="222" y="45"/>
                    </a:moveTo>
                    <a:lnTo>
                      <a:pt x="172" y="44"/>
                    </a:lnTo>
                    <a:lnTo>
                      <a:pt x="89" y="29"/>
                    </a:lnTo>
                    <a:lnTo>
                      <a:pt x="32" y="9"/>
                    </a:lnTo>
                    <a:lnTo>
                      <a:pt x="2" y="0"/>
                    </a:lnTo>
                    <a:lnTo>
                      <a:pt x="0" y="3"/>
                    </a:lnTo>
                    <a:lnTo>
                      <a:pt x="1" y="9"/>
                    </a:lnTo>
                    <a:lnTo>
                      <a:pt x="20" y="32"/>
                    </a:lnTo>
                    <a:lnTo>
                      <a:pt x="70" y="56"/>
                    </a:lnTo>
                    <a:lnTo>
                      <a:pt x="133" y="69"/>
                    </a:lnTo>
                    <a:lnTo>
                      <a:pt x="189" y="73"/>
                    </a:lnTo>
                    <a:lnTo>
                      <a:pt x="222" y="74"/>
                    </a:lnTo>
                    <a:lnTo>
                      <a:pt x="255" y="73"/>
                    </a:lnTo>
                    <a:lnTo>
                      <a:pt x="311" y="69"/>
                    </a:lnTo>
                    <a:lnTo>
                      <a:pt x="375" y="56"/>
                    </a:lnTo>
                    <a:lnTo>
                      <a:pt x="423" y="32"/>
                    </a:lnTo>
                    <a:lnTo>
                      <a:pt x="443" y="9"/>
                    </a:lnTo>
                    <a:lnTo>
                      <a:pt x="445" y="3"/>
                    </a:lnTo>
                    <a:lnTo>
                      <a:pt x="441" y="0"/>
                    </a:lnTo>
                    <a:lnTo>
                      <a:pt x="412" y="9"/>
                    </a:lnTo>
                    <a:lnTo>
                      <a:pt x="354" y="29"/>
                    </a:lnTo>
                    <a:lnTo>
                      <a:pt x="272" y="44"/>
                    </a:lnTo>
                    <a:lnTo>
                      <a:pt x="222" y="45"/>
                    </a:lnTo>
                    <a:close/>
                  </a:path>
                </a:pathLst>
              </a:custGeom>
              <a:solidFill>
                <a:srgbClr val="F79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0" name="Freeform 19">
                <a:extLst>
                  <a:ext uri="{FF2B5EF4-FFF2-40B4-BE49-F238E27FC236}">
                    <a16:creationId xmlns:a16="http://schemas.microsoft.com/office/drawing/2014/main" id="{4510B827-565F-43D1-A948-DB6B763CC590}"/>
                  </a:ext>
                </a:extLst>
              </p:cNvPr>
              <p:cNvSpPr>
                <a:spLocks/>
              </p:cNvSpPr>
              <p:nvPr/>
            </p:nvSpPr>
            <p:spPr bwMode="auto">
              <a:xfrm>
                <a:off x="2371" y="3499"/>
                <a:ext cx="256" cy="133"/>
              </a:xfrm>
              <a:custGeom>
                <a:avLst/>
                <a:gdLst>
                  <a:gd name="T0" fmla="*/ 1026 w 1026"/>
                  <a:gd name="T1" fmla="*/ 0 h 532"/>
                  <a:gd name="T2" fmla="*/ 1026 w 1026"/>
                  <a:gd name="T3" fmla="*/ 532 h 532"/>
                  <a:gd name="T4" fmla="*/ 0 w 1026"/>
                  <a:gd name="T5" fmla="*/ 532 h 532"/>
                  <a:gd name="T6" fmla="*/ 1 w 1026"/>
                  <a:gd name="T7" fmla="*/ 511 h 532"/>
                  <a:gd name="T8" fmla="*/ 13 w 1026"/>
                  <a:gd name="T9" fmla="*/ 469 h 532"/>
                  <a:gd name="T10" fmla="*/ 37 w 1026"/>
                  <a:gd name="T11" fmla="*/ 425 h 532"/>
                  <a:gd name="T12" fmla="*/ 71 w 1026"/>
                  <a:gd name="T13" fmla="*/ 380 h 532"/>
                  <a:gd name="T14" fmla="*/ 114 w 1026"/>
                  <a:gd name="T15" fmla="*/ 336 h 532"/>
                  <a:gd name="T16" fmla="*/ 167 w 1026"/>
                  <a:gd name="T17" fmla="*/ 290 h 532"/>
                  <a:gd name="T18" fmla="*/ 227 w 1026"/>
                  <a:gd name="T19" fmla="*/ 247 h 532"/>
                  <a:gd name="T20" fmla="*/ 295 w 1026"/>
                  <a:gd name="T21" fmla="*/ 205 h 532"/>
                  <a:gd name="T22" fmla="*/ 406 w 1026"/>
                  <a:gd name="T23" fmla="*/ 146 h 532"/>
                  <a:gd name="T24" fmla="*/ 530 w 1026"/>
                  <a:gd name="T25" fmla="*/ 94 h 532"/>
                  <a:gd name="T26" fmla="*/ 616 w 1026"/>
                  <a:gd name="T27" fmla="*/ 65 h 532"/>
                  <a:gd name="T28" fmla="*/ 706 w 1026"/>
                  <a:gd name="T29" fmla="*/ 41 h 532"/>
                  <a:gd name="T30" fmla="*/ 796 w 1026"/>
                  <a:gd name="T31" fmla="*/ 21 h 532"/>
                  <a:gd name="T32" fmla="*/ 889 w 1026"/>
                  <a:gd name="T33" fmla="*/ 7 h 532"/>
                  <a:gd name="T34" fmla="*/ 980 w 1026"/>
                  <a:gd name="T35" fmla="*/ 1 h 532"/>
                  <a:gd name="T36" fmla="*/ 1026 w 1026"/>
                  <a:gd name="T3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6" h="532">
                    <a:moveTo>
                      <a:pt x="1026" y="0"/>
                    </a:moveTo>
                    <a:lnTo>
                      <a:pt x="1026" y="532"/>
                    </a:lnTo>
                    <a:lnTo>
                      <a:pt x="0" y="532"/>
                    </a:lnTo>
                    <a:lnTo>
                      <a:pt x="1" y="511"/>
                    </a:lnTo>
                    <a:lnTo>
                      <a:pt x="13" y="469"/>
                    </a:lnTo>
                    <a:lnTo>
                      <a:pt x="37" y="425"/>
                    </a:lnTo>
                    <a:lnTo>
                      <a:pt x="71" y="380"/>
                    </a:lnTo>
                    <a:lnTo>
                      <a:pt x="114" y="336"/>
                    </a:lnTo>
                    <a:lnTo>
                      <a:pt x="167" y="290"/>
                    </a:lnTo>
                    <a:lnTo>
                      <a:pt x="227" y="247"/>
                    </a:lnTo>
                    <a:lnTo>
                      <a:pt x="295" y="205"/>
                    </a:lnTo>
                    <a:lnTo>
                      <a:pt x="406" y="146"/>
                    </a:lnTo>
                    <a:lnTo>
                      <a:pt x="530" y="94"/>
                    </a:lnTo>
                    <a:lnTo>
                      <a:pt x="616" y="65"/>
                    </a:lnTo>
                    <a:lnTo>
                      <a:pt x="706" y="41"/>
                    </a:lnTo>
                    <a:lnTo>
                      <a:pt x="796" y="21"/>
                    </a:lnTo>
                    <a:lnTo>
                      <a:pt x="889" y="7"/>
                    </a:lnTo>
                    <a:lnTo>
                      <a:pt x="980" y="1"/>
                    </a:lnTo>
                    <a:lnTo>
                      <a:pt x="1026" y="0"/>
                    </a:lnTo>
                    <a:close/>
                  </a:path>
                </a:pathLst>
              </a:custGeom>
              <a:solidFill>
                <a:srgbClr val="46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1" name="Freeform 20">
                <a:extLst>
                  <a:ext uri="{FF2B5EF4-FFF2-40B4-BE49-F238E27FC236}">
                    <a16:creationId xmlns:a16="http://schemas.microsoft.com/office/drawing/2014/main" id="{0A806087-B899-43F0-B1A1-936F05BCBA71}"/>
                  </a:ext>
                </a:extLst>
              </p:cNvPr>
              <p:cNvSpPr>
                <a:spLocks/>
              </p:cNvSpPr>
              <p:nvPr/>
            </p:nvSpPr>
            <p:spPr bwMode="auto">
              <a:xfrm>
                <a:off x="2627" y="3499"/>
                <a:ext cx="257" cy="133"/>
              </a:xfrm>
              <a:custGeom>
                <a:avLst/>
                <a:gdLst>
                  <a:gd name="T0" fmla="*/ 0 w 1026"/>
                  <a:gd name="T1" fmla="*/ 0 h 532"/>
                  <a:gd name="T2" fmla="*/ 0 w 1026"/>
                  <a:gd name="T3" fmla="*/ 532 h 532"/>
                  <a:gd name="T4" fmla="*/ 1026 w 1026"/>
                  <a:gd name="T5" fmla="*/ 532 h 532"/>
                  <a:gd name="T6" fmla="*/ 1025 w 1026"/>
                  <a:gd name="T7" fmla="*/ 511 h 532"/>
                  <a:gd name="T8" fmla="*/ 1012 w 1026"/>
                  <a:gd name="T9" fmla="*/ 469 h 532"/>
                  <a:gd name="T10" fmla="*/ 988 w 1026"/>
                  <a:gd name="T11" fmla="*/ 425 h 532"/>
                  <a:gd name="T12" fmla="*/ 955 w 1026"/>
                  <a:gd name="T13" fmla="*/ 380 h 532"/>
                  <a:gd name="T14" fmla="*/ 911 w 1026"/>
                  <a:gd name="T15" fmla="*/ 336 h 532"/>
                  <a:gd name="T16" fmla="*/ 859 w 1026"/>
                  <a:gd name="T17" fmla="*/ 290 h 532"/>
                  <a:gd name="T18" fmla="*/ 799 w 1026"/>
                  <a:gd name="T19" fmla="*/ 247 h 532"/>
                  <a:gd name="T20" fmla="*/ 731 w 1026"/>
                  <a:gd name="T21" fmla="*/ 205 h 532"/>
                  <a:gd name="T22" fmla="*/ 620 w 1026"/>
                  <a:gd name="T23" fmla="*/ 146 h 532"/>
                  <a:gd name="T24" fmla="*/ 496 w 1026"/>
                  <a:gd name="T25" fmla="*/ 94 h 532"/>
                  <a:gd name="T26" fmla="*/ 410 w 1026"/>
                  <a:gd name="T27" fmla="*/ 65 h 532"/>
                  <a:gd name="T28" fmla="*/ 321 w 1026"/>
                  <a:gd name="T29" fmla="*/ 41 h 532"/>
                  <a:gd name="T30" fmla="*/ 229 w 1026"/>
                  <a:gd name="T31" fmla="*/ 21 h 532"/>
                  <a:gd name="T32" fmla="*/ 137 w 1026"/>
                  <a:gd name="T33" fmla="*/ 7 h 532"/>
                  <a:gd name="T34" fmla="*/ 46 w 1026"/>
                  <a:gd name="T35" fmla="*/ 1 h 532"/>
                  <a:gd name="T36" fmla="*/ 0 w 1026"/>
                  <a:gd name="T3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6" h="532">
                    <a:moveTo>
                      <a:pt x="0" y="0"/>
                    </a:moveTo>
                    <a:lnTo>
                      <a:pt x="0" y="532"/>
                    </a:lnTo>
                    <a:lnTo>
                      <a:pt x="1026" y="532"/>
                    </a:lnTo>
                    <a:lnTo>
                      <a:pt x="1025" y="511"/>
                    </a:lnTo>
                    <a:lnTo>
                      <a:pt x="1012" y="469"/>
                    </a:lnTo>
                    <a:lnTo>
                      <a:pt x="988" y="425"/>
                    </a:lnTo>
                    <a:lnTo>
                      <a:pt x="955" y="380"/>
                    </a:lnTo>
                    <a:lnTo>
                      <a:pt x="911" y="336"/>
                    </a:lnTo>
                    <a:lnTo>
                      <a:pt x="859" y="290"/>
                    </a:lnTo>
                    <a:lnTo>
                      <a:pt x="799" y="247"/>
                    </a:lnTo>
                    <a:lnTo>
                      <a:pt x="731" y="205"/>
                    </a:lnTo>
                    <a:lnTo>
                      <a:pt x="620" y="146"/>
                    </a:lnTo>
                    <a:lnTo>
                      <a:pt x="496" y="94"/>
                    </a:lnTo>
                    <a:lnTo>
                      <a:pt x="410" y="65"/>
                    </a:lnTo>
                    <a:lnTo>
                      <a:pt x="321" y="41"/>
                    </a:lnTo>
                    <a:lnTo>
                      <a:pt x="229" y="21"/>
                    </a:lnTo>
                    <a:lnTo>
                      <a:pt x="137" y="7"/>
                    </a:lnTo>
                    <a:lnTo>
                      <a:pt x="46" y="1"/>
                    </a:lnTo>
                    <a:lnTo>
                      <a:pt x="0" y="0"/>
                    </a:lnTo>
                    <a:close/>
                  </a:path>
                </a:pathLst>
              </a:custGeom>
              <a:solidFill>
                <a:srgbClr val="46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2" name="Freeform 21">
                <a:extLst>
                  <a:ext uri="{FF2B5EF4-FFF2-40B4-BE49-F238E27FC236}">
                    <a16:creationId xmlns:a16="http://schemas.microsoft.com/office/drawing/2014/main" id="{308FB8E8-BD8A-4E62-9B60-A449753AEF46}"/>
                  </a:ext>
                </a:extLst>
              </p:cNvPr>
              <p:cNvSpPr>
                <a:spLocks/>
              </p:cNvSpPr>
              <p:nvPr/>
            </p:nvSpPr>
            <p:spPr bwMode="auto">
              <a:xfrm>
                <a:off x="2550" y="3499"/>
                <a:ext cx="158" cy="46"/>
              </a:xfrm>
              <a:custGeom>
                <a:avLst/>
                <a:gdLst>
                  <a:gd name="T0" fmla="*/ 312 w 635"/>
                  <a:gd name="T1" fmla="*/ 0 h 186"/>
                  <a:gd name="T2" fmla="*/ 234 w 635"/>
                  <a:gd name="T3" fmla="*/ 2 h 186"/>
                  <a:gd name="T4" fmla="*/ 78 w 635"/>
                  <a:gd name="T5" fmla="*/ 21 h 186"/>
                  <a:gd name="T6" fmla="*/ 0 w 635"/>
                  <a:gd name="T7" fmla="*/ 38 h 186"/>
                  <a:gd name="T8" fmla="*/ 5 w 635"/>
                  <a:gd name="T9" fmla="*/ 44 h 186"/>
                  <a:gd name="T10" fmla="*/ 45 w 635"/>
                  <a:gd name="T11" fmla="*/ 85 h 186"/>
                  <a:gd name="T12" fmla="*/ 103 w 635"/>
                  <a:gd name="T13" fmla="*/ 127 h 186"/>
                  <a:gd name="T14" fmla="*/ 152 w 635"/>
                  <a:gd name="T15" fmla="*/ 151 h 186"/>
                  <a:gd name="T16" fmla="*/ 209 w 635"/>
                  <a:gd name="T17" fmla="*/ 172 h 186"/>
                  <a:gd name="T18" fmla="*/ 276 w 635"/>
                  <a:gd name="T19" fmla="*/ 185 h 186"/>
                  <a:gd name="T20" fmla="*/ 312 w 635"/>
                  <a:gd name="T21" fmla="*/ 186 h 186"/>
                  <a:gd name="T22" fmla="*/ 346 w 635"/>
                  <a:gd name="T23" fmla="*/ 185 h 186"/>
                  <a:gd name="T24" fmla="*/ 408 w 635"/>
                  <a:gd name="T25" fmla="*/ 174 h 186"/>
                  <a:gd name="T26" fmla="*/ 465 w 635"/>
                  <a:gd name="T27" fmla="*/ 156 h 186"/>
                  <a:gd name="T28" fmla="*/ 514 w 635"/>
                  <a:gd name="T29" fmla="*/ 133 h 186"/>
                  <a:gd name="T30" fmla="*/ 574 w 635"/>
                  <a:gd name="T31" fmla="*/ 95 h 186"/>
                  <a:gd name="T32" fmla="*/ 625 w 635"/>
                  <a:gd name="T33" fmla="*/ 52 h 186"/>
                  <a:gd name="T34" fmla="*/ 635 w 635"/>
                  <a:gd name="T35" fmla="*/ 42 h 186"/>
                  <a:gd name="T36" fmla="*/ 555 w 635"/>
                  <a:gd name="T37" fmla="*/ 23 h 186"/>
                  <a:gd name="T38" fmla="*/ 433 w 635"/>
                  <a:gd name="T39" fmla="*/ 6 h 186"/>
                  <a:gd name="T40" fmla="*/ 352 w 635"/>
                  <a:gd name="T41" fmla="*/ 1 h 186"/>
                  <a:gd name="T42" fmla="*/ 312 w 635"/>
                  <a:gd name="T43"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5" h="186">
                    <a:moveTo>
                      <a:pt x="312" y="0"/>
                    </a:moveTo>
                    <a:lnTo>
                      <a:pt x="234" y="2"/>
                    </a:lnTo>
                    <a:lnTo>
                      <a:pt x="78" y="21"/>
                    </a:lnTo>
                    <a:lnTo>
                      <a:pt x="0" y="38"/>
                    </a:lnTo>
                    <a:lnTo>
                      <a:pt x="5" y="44"/>
                    </a:lnTo>
                    <a:lnTo>
                      <a:pt x="45" y="85"/>
                    </a:lnTo>
                    <a:lnTo>
                      <a:pt x="103" y="127"/>
                    </a:lnTo>
                    <a:lnTo>
                      <a:pt x="152" y="151"/>
                    </a:lnTo>
                    <a:lnTo>
                      <a:pt x="209" y="172"/>
                    </a:lnTo>
                    <a:lnTo>
                      <a:pt x="276" y="185"/>
                    </a:lnTo>
                    <a:lnTo>
                      <a:pt x="312" y="186"/>
                    </a:lnTo>
                    <a:lnTo>
                      <a:pt x="346" y="185"/>
                    </a:lnTo>
                    <a:lnTo>
                      <a:pt x="408" y="174"/>
                    </a:lnTo>
                    <a:lnTo>
                      <a:pt x="465" y="156"/>
                    </a:lnTo>
                    <a:lnTo>
                      <a:pt x="514" y="133"/>
                    </a:lnTo>
                    <a:lnTo>
                      <a:pt x="574" y="95"/>
                    </a:lnTo>
                    <a:lnTo>
                      <a:pt x="625" y="52"/>
                    </a:lnTo>
                    <a:lnTo>
                      <a:pt x="635" y="42"/>
                    </a:lnTo>
                    <a:lnTo>
                      <a:pt x="555" y="23"/>
                    </a:lnTo>
                    <a:lnTo>
                      <a:pt x="433" y="6"/>
                    </a:lnTo>
                    <a:lnTo>
                      <a:pt x="352" y="1"/>
                    </a:lnTo>
                    <a:lnTo>
                      <a:pt x="312" y="0"/>
                    </a:lnTo>
                    <a:close/>
                  </a:path>
                </a:pathLst>
              </a:custGeom>
              <a:solidFill>
                <a:srgbClr val="3785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3" name="Freeform 22">
                <a:extLst>
                  <a:ext uri="{FF2B5EF4-FFF2-40B4-BE49-F238E27FC236}">
                    <a16:creationId xmlns:a16="http://schemas.microsoft.com/office/drawing/2014/main" id="{74E05EFB-199E-4887-96AE-DA139F8918FA}"/>
                  </a:ext>
                </a:extLst>
              </p:cNvPr>
              <p:cNvSpPr>
                <a:spLocks/>
              </p:cNvSpPr>
              <p:nvPr/>
            </p:nvSpPr>
            <p:spPr bwMode="auto">
              <a:xfrm>
                <a:off x="2575" y="3494"/>
                <a:ext cx="105" cy="28"/>
              </a:xfrm>
              <a:custGeom>
                <a:avLst/>
                <a:gdLst>
                  <a:gd name="T0" fmla="*/ 0 w 423"/>
                  <a:gd name="T1" fmla="*/ 36 h 112"/>
                  <a:gd name="T2" fmla="*/ 9 w 423"/>
                  <a:gd name="T3" fmla="*/ 46 h 112"/>
                  <a:gd name="T4" fmla="*/ 78 w 423"/>
                  <a:gd name="T5" fmla="*/ 89 h 112"/>
                  <a:gd name="T6" fmla="*/ 136 w 423"/>
                  <a:gd name="T7" fmla="*/ 106 h 112"/>
                  <a:gd name="T8" fmla="*/ 185 w 423"/>
                  <a:gd name="T9" fmla="*/ 112 h 112"/>
                  <a:gd name="T10" fmla="*/ 212 w 423"/>
                  <a:gd name="T11" fmla="*/ 112 h 112"/>
                  <a:gd name="T12" fmla="*/ 240 w 423"/>
                  <a:gd name="T13" fmla="*/ 112 h 112"/>
                  <a:gd name="T14" fmla="*/ 287 w 423"/>
                  <a:gd name="T15" fmla="*/ 106 h 112"/>
                  <a:gd name="T16" fmla="*/ 345 w 423"/>
                  <a:gd name="T17" fmla="*/ 89 h 112"/>
                  <a:gd name="T18" fmla="*/ 415 w 423"/>
                  <a:gd name="T19" fmla="*/ 46 h 112"/>
                  <a:gd name="T20" fmla="*/ 423 w 423"/>
                  <a:gd name="T21" fmla="*/ 36 h 112"/>
                  <a:gd name="T22" fmla="*/ 416 w 423"/>
                  <a:gd name="T23" fmla="*/ 34 h 112"/>
                  <a:gd name="T24" fmla="*/ 345 w 423"/>
                  <a:gd name="T25" fmla="*/ 15 h 112"/>
                  <a:gd name="T26" fmla="*/ 257 w 423"/>
                  <a:gd name="T27" fmla="*/ 3 h 112"/>
                  <a:gd name="T28" fmla="*/ 189 w 423"/>
                  <a:gd name="T29" fmla="*/ 0 h 112"/>
                  <a:gd name="T30" fmla="*/ 116 w 423"/>
                  <a:gd name="T31" fmla="*/ 6 h 112"/>
                  <a:gd name="T32" fmla="*/ 39 w 423"/>
                  <a:gd name="T33" fmla="*/ 23 h 112"/>
                  <a:gd name="T34" fmla="*/ 0 w 423"/>
                  <a:gd name="T35" fmla="*/ 3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3" h="112">
                    <a:moveTo>
                      <a:pt x="0" y="36"/>
                    </a:moveTo>
                    <a:lnTo>
                      <a:pt x="9" y="46"/>
                    </a:lnTo>
                    <a:lnTo>
                      <a:pt x="78" y="89"/>
                    </a:lnTo>
                    <a:lnTo>
                      <a:pt x="136" y="106"/>
                    </a:lnTo>
                    <a:lnTo>
                      <a:pt x="185" y="112"/>
                    </a:lnTo>
                    <a:lnTo>
                      <a:pt x="212" y="112"/>
                    </a:lnTo>
                    <a:lnTo>
                      <a:pt x="240" y="112"/>
                    </a:lnTo>
                    <a:lnTo>
                      <a:pt x="287" y="106"/>
                    </a:lnTo>
                    <a:lnTo>
                      <a:pt x="345" y="89"/>
                    </a:lnTo>
                    <a:lnTo>
                      <a:pt x="415" y="46"/>
                    </a:lnTo>
                    <a:lnTo>
                      <a:pt x="423" y="36"/>
                    </a:lnTo>
                    <a:lnTo>
                      <a:pt x="416" y="34"/>
                    </a:lnTo>
                    <a:lnTo>
                      <a:pt x="345" y="15"/>
                    </a:lnTo>
                    <a:lnTo>
                      <a:pt x="257" y="3"/>
                    </a:lnTo>
                    <a:lnTo>
                      <a:pt x="189" y="0"/>
                    </a:lnTo>
                    <a:lnTo>
                      <a:pt x="116" y="6"/>
                    </a:lnTo>
                    <a:lnTo>
                      <a:pt x="39" y="23"/>
                    </a:lnTo>
                    <a:lnTo>
                      <a:pt x="0" y="36"/>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14" name="Freeform 23">
                <a:extLst>
                  <a:ext uri="{FF2B5EF4-FFF2-40B4-BE49-F238E27FC236}">
                    <a16:creationId xmlns:a16="http://schemas.microsoft.com/office/drawing/2014/main" id="{816B6937-7806-4D98-95E0-B8C783766C27}"/>
                  </a:ext>
                </a:extLst>
              </p:cNvPr>
              <p:cNvSpPr>
                <a:spLocks/>
              </p:cNvSpPr>
              <p:nvPr/>
            </p:nvSpPr>
            <p:spPr bwMode="auto">
              <a:xfrm>
                <a:off x="2396" y="2919"/>
                <a:ext cx="472" cy="373"/>
              </a:xfrm>
              <a:custGeom>
                <a:avLst/>
                <a:gdLst>
                  <a:gd name="T0" fmla="*/ 1590 w 1886"/>
                  <a:gd name="T1" fmla="*/ 262 h 1491"/>
                  <a:gd name="T2" fmla="*/ 1424 w 1886"/>
                  <a:gd name="T3" fmla="*/ 130 h 1491"/>
                  <a:gd name="T4" fmla="*/ 1273 w 1886"/>
                  <a:gd name="T5" fmla="*/ 57 h 1491"/>
                  <a:gd name="T6" fmla="*/ 1119 w 1886"/>
                  <a:gd name="T7" fmla="*/ 16 h 1491"/>
                  <a:gd name="T8" fmla="*/ 936 w 1886"/>
                  <a:gd name="T9" fmla="*/ 0 h 1491"/>
                  <a:gd name="T10" fmla="*/ 722 w 1886"/>
                  <a:gd name="T11" fmla="*/ 21 h 1491"/>
                  <a:gd name="T12" fmla="*/ 606 w 1886"/>
                  <a:gd name="T13" fmla="*/ 48 h 1491"/>
                  <a:gd name="T14" fmla="*/ 407 w 1886"/>
                  <a:gd name="T15" fmla="*/ 118 h 1491"/>
                  <a:gd name="T16" fmla="*/ 258 w 1886"/>
                  <a:gd name="T17" fmla="*/ 206 h 1491"/>
                  <a:gd name="T18" fmla="*/ 148 w 1886"/>
                  <a:gd name="T19" fmla="*/ 310 h 1491"/>
                  <a:gd name="T20" fmla="*/ 73 w 1886"/>
                  <a:gd name="T21" fmla="*/ 427 h 1491"/>
                  <a:gd name="T22" fmla="*/ 28 w 1886"/>
                  <a:gd name="T23" fmla="*/ 554 h 1491"/>
                  <a:gd name="T24" fmla="*/ 2 w 1886"/>
                  <a:gd name="T25" fmla="*/ 721 h 1491"/>
                  <a:gd name="T26" fmla="*/ 3 w 1886"/>
                  <a:gd name="T27" fmla="*/ 929 h 1491"/>
                  <a:gd name="T28" fmla="*/ 37 w 1886"/>
                  <a:gd name="T29" fmla="*/ 1279 h 1491"/>
                  <a:gd name="T30" fmla="*/ 80 w 1886"/>
                  <a:gd name="T31" fmla="*/ 1446 h 1491"/>
                  <a:gd name="T32" fmla="*/ 117 w 1886"/>
                  <a:gd name="T33" fmla="*/ 1490 h 1491"/>
                  <a:gd name="T34" fmla="*/ 133 w 1886"/>
                  <a:gd name="T35" fmla="*/ 1489 h 1491"/>
                  <a:gd name="T36" fmla="*/ 159 w 1886"/>
                  <a:gd name="T37" fmla="*/ 1453 h 1491"/>
                  <a:gd name="T38" fmla="*/ 168 w 1886"/>
                  <a:gd name="T39" fmla="*/ 1227 h 1491"/>
                  <a:gd name="T40" fmla="*/ 171 w 1886"/>
                  <a:gd name="T41" fmla="*/ 1135 h 1491"/>
                  <a:gd name="T42" fmla="*/ 227 w 1886"/>
                  <a:gd name="T43" fmla="*/ 1015 h 1491"/>
                  <a:gd name="T44" fmla="*/ 324 w 1886"/>
                  <a:gd name="T45" fmla="*/ 933 h 1491"/>
                  <a:gd name="T46" fmla="*/ 407 w 1886"/>
                  <a:gd name="T47" fmla="*/ 900 h 1491"/>
                  <a:gd name="T48" fmla="*/ 516 w 1886"/>
                  <a:gd name="T49" fmla="*/ 885 h 1491"/>
                  <a:gd name="T50" fmla="*/ 615 w 1886"/>
                  <a:gd name="T51" fmla="*/ 889 h 1491"/>
                  <a:gd name="T52" fmla="*/ 824 w 1886"/>
                  <a:gd name="T53" fmla="*/ 893 h 1491"/>
                  <a:gd name="T54" fmla="*/ 1063 w 1886"/>
                  <a:gd name="T55" fmla="*/ 863 h 1491"/>
                  <a:gd name="T56" fmla="*/ 1313 w 1886"/>
                  <a:gd name="T57" fmla="*/ 792 h 1491"/>
                  <a:gd name="T58" fmla="*/ 1340 w 1886"/>
                  <a:gd name="T59" fmla="*/ 808 h 1491"/>
                  <a:gd name="T60" fmla="*/ 1488 w 1886"/>
                  <a:gd name="T61" fmla="*/ 954 h 1491"/>
                  <a:gd name="T62" fmla="*/ 1540 w 1886"/>
                  <a:gd name="T63" fmla="*/ 984 h 1491"/>
                  <a:gd name="T64" fmla="*/ 1583 w 1886"/>
                  <a:gd name="T65" fmla="*/ 1010 h 1491"/>
                  <a:gd name="T66" fmla="*/ 1624 w 1886"/>
                  <a:gd name="T67" fmla="*/ 1068 h 1491"/>
                  <a:gd name="T68" fmla="*/ 1663 w 1886"/>
                  <a:gd name="T69" fmla="*/ 1207 h 1491"/>
                  <a:gd name="T70" fmla="*/ 1695 w 1886"/>
                  <a:gd name="T71" fmla="*/ 1429 h 1491"/>
                  <a:gd name="T72" fmla="*/ 1716 w 1886"/>
                  <a:gd name="T73" fmla="*/ 1466 h 1491"/>
                  <a:gd name="T74" fmla="*/ 1729 w 1886"/>
                  <a:gd name="T75" fmla="*/ 1465 h 1491"/>
                  <a:gd name="T76" fmla="*/ 1780 w 1886"/>
                  <a:gd name="T77" fmla="*/ 1378 h 1491"/>
                  <a:gd name="T78" fmla="*/ 1860 w 1886"/>
                  <a:gd name="T79" fmla="*/ 1102 h 1491"/>
                  <a:gd name="T80" fmla="*/ 1885 w 1886"/>
                  <a:gd name="T81" fmla="*/ 903 h 1491"/>
                  <a:gd name="T82" fmla="*/ 1880 w 1886"/>
                  <a:gd name="T83" fmla="*/ 698 h 1491"/>
                  <a:gd name="T84" fmla="*/ 1830 w 1886"/>
                  <a:gd name="T85" fmla="*/ 509 h 1491"/>
                  <a:gd name="T86" fmla="*/ 1741 w 1886"/>
                  <a:gd name="T87" fmla="*/ 372 h 1491"/>
                  <a:gd name="T88" fmla="*/ 1667 w 1886"/>
                  <a:gd name="T89" fmla="*/ 309 h 1491"/>
                  <a:gd name="T90" fmla="*/ 1599 w 1886"/>
                  <a:gd name="T91" fmla="*/ 274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86" h="1491">
                    <a:moveTo>
                      <a:pt x="1599" y="274"/>
                    </a:moveTo>
                    <a:lnTo>
                      <a:pt x="1590" y="262"/>
                    </a:lnTo>
                    <a:lnTo>
                      <a:pt x="1510" y="190"/>
                    </a:lnTo>
                    <a:lnTo>
                      <a:pt x="1424" y="130"/>
                    </a:lnTo>
                    <a:lnTo>
                      <a:pt x="1339" y="84"/>
                    </a:lnTo>
                    <a:lnTo>
                      <a:pt x="1273" y="57"/>
                    </a:lnTo>
                    <a:lnTo>
                      <a:pt x="1200" y="35"/>
                    </a:lnTo>
                    <a:lnTo>
                      <a:pt x="1119" y="16"/>
                    </a:lnTo>
                    <a:lnTo>
                      <a:pt x="1032" y="5"/>
                    </a:lnTo>
                    <a:lnTo>
                      <a:pt x="936" y="0"/>
                    </a:lnTo>
                    <a:lnTo>
                      <a:pt x="833" y="6"/>
                    </a:lnTo>
                    <a:lnTo>
                      <a:pt x="722" y="21"/>
                    </a:lnTo>
                    <a:lnTo>
                      <a:pt x="664" y="34"/>
                    </a:lnTo>
                    <a:lnTo>
                      <a:pt x="606" y="48"/>
                    </a:lnTo>
                    <a:lnTo>
                      <a:pt x="500" y="80"/>
                    </a:lnTo>
                    <a:lnTo>
                      <a:pt x="407" y="118"/>
                    </a:lnTo>
                    <a:lnTo>
                      <a:pt x="327" y="160"/>
                    </a:lnTo>
                    <a:lnTo>
                      <a:pt x="258" y="206"/>
                    </a:lnTo>
                    <a:lnTo>
                      <a:pt x="197" y="257"/>
                    </a:lnTo>
                    <a:lnTo>
                      <a:pt x="148" y="310"/>
                    </a:lnTo>
                    <a:lnTo>
                      <a:pt x="107" y="368"/>
                    </a:lnTo>
                    <a:lnTo>
                      <a:pt x="73" y="427"/>
                    </a:lnTo>
                    <a:lnTo>
                      <a:pt x="48" y="489"/>
                    </a:lnTo>
                    <a:lnTo>
                      <a:pt x="28" y="554"/>
                    </a:lnTo>
                    <a:lnTo>
                      <a:pt x="14" y="620"/>
                    </a:lnTo>
                    <a:lnTo>
                      <a:pt x="2" y="721"/>
                    </a:lnTo>
                    <a:lnTo>
                      <a:pt x="0" y="860"/>
                    </a:lnTo>
                    <a:lnTo>
                      <a:pt x="3" y="929"/>
                    </a:lnTo>
                    <a:lnTo>
                      <a:pt x="11" y="1062"/>
                    </a:lnTo>
                    <a:lnTo>
                      <a:pt x="37" y="1279"/>
                    </a:lnTo>
                    <a:lnTo>
                      <a:pt x="62" y="1392"/>
                    </a:lnTo>
                    <a:lnTo>
                      <a:pt x="80" y="1446"/>
                    </a:lnTo>
                    <a:lnTo>
                      <a:pt x="100" y="1479"/>
                    </a:lnTo>
                    <a:lnTo>
                      <a:pt x="117" y="1490"/>
                    </a:lnTo>
                    <a:lnTo>
                      <a:pt x="127" y="1491"/>
                    </a:lnTo>
                    <a:lnTo>
                      <a:pt x="133" y="1489"/>
                    </a:lnTo>
                    <a:lnTo>
                      <a:pt x="143" y="1481"/>
                    </a:lnTo>
                    <a:lnTo>
                      <a:pt x="159" y="1453"/>
                    </a:lnTo>
                    <a:lnTo>
                      <a:pt x="169" y="1389"/>
                    </a:lnTo>
                    <a:lnTo>
                      <a:pt x="168" y="1227"/>
                    </a:lnTo>
                    <a:lnTo>
                      <a:pt x="168" y="1162"/>
                    </a:lnTo>
                    <a:lnTo>
                      <a:pt x="171" y="1135"/>
                    </a:lnTo>
                    <a:lnTo>
                      <a:pt x="196" y="1066"/>
                    </a:lnTo>
                    <a:lnTo>
                      <a:pt x="227" y="1015"/>
                    </a:lnTo>
                    <a:lnTo>
                      <a:pt x="275" y="965"/>
                    </a:lnTo>
                    <a:lnTo>
                      <a:pt x="324" y="933"/>
                    </a:lnTo>
                    <a:lnTo>
                      <a:pt x="362" y="915"/>
                    </a:lnTo>
                    <a:lnTo>
                      <a:pt x="407" y="900"/>
                    </a:lnTo>
                    <a:lnTo>
                      <a:pt x="458" y="890"/>
                    </a:lnTo>
                    <a:lnTo>
                      <a:pt x="516" y="885"/>
                    </a:lnTo>
                    <a:lnTo>
                      <a:pt x="580" y="886"/>
                    </a:lnTo>
                    <a:lnTo>
                      <a:pt x="615" y="889"/>
                    </a:lnTo>
                    <a:lnTo>
                      <a:pt x="687" y="894"/>
                    </a:lnTo>
                    <a:lnTo>
                      <a:pt x="824" y="893"/>
                    </a:lnTo>
                    <a:lnTo>
                      <a:pt x="950" y="883"/>
                    </a:lnTo>
                    <a:lnTo>
                      <a:pt x="1063" y="863"/>
                    </a:lnTo>
                    <a:lnTo>
                      <a:pt x="1205" y="829"/>
                    </a:lnTo>
                    <a:lnTo>
                      <a:pt x="1313" y="792"/>
                    </a:lnTo>
                    <a:lnTo>
                      <a:pt x="1324" y="787"/>
                    </a:lnTo>
                    <a:lnTo>
                      <a:pt x="1340" y="808"/>
                    </a:lnTo>
                    <a:lnTo>
                      <a:pt x="1433" y="907"/>
                    </a:lnTo>
                    <a:lnTo>
                      <a:pt x="1488" y="954"/>
                    </a:lnTo>
                    <a:lnTo>
                      <a:pt x="1523" y="976"/>
                    </a:lnTo>
                    <a:lnTo>
                      <a:pt x="1540" y="984"/>
                    </a:lnTo>
                    <a:lnTo>
                      <a:pt x="1556" y="990"/>
                    </a:lnTo>
                    <a:lnTo>
                      <a:pt x="1583" y="1010"/>
                    </a:lnTo>
                    <a:lnTo>
                      <a:pt x="1605" y="1035"/>
                    </a:lnTo>
                    <a:lnTo>
                      <a:pt x="1624" y="1068"/>
                    </a:lnTo>
                    <a:lnTo>
                      <a:pt x="1645" y="1123"/>
                    </a:lnTo>
                    <a:lnTo>
                      <a:pt x="1663" y="1207"/>
                    </a:lnTo>
                    <a:lnTo>
                      <a:pt x="1681" y="1333"/>
                    </a:lnTo>
                    <a:lnTo>
                      <a:pt x="1695" y="1429"/>
                    </a:lnTo>
                    <a:lnTo>
                      <a:pt x="1707" y="1457"/>
                    </a:lnTo>
                    <a:lnTo>
                      <a:pt x="1716" y="1466"/>
                    </a:lnTo>
                    <a:lnTo>
                      <a:pt x="1723" y="1467"/>
                    </a:lnTo>
                    <a:lnTo>
                      <a:pt x="1729" y="1465"/>
                    </a:lnTo>
                    <a:lnTo>
                      <a:pt x="1746" y="1444"/>
                    </a:lnTo>
                    <a:lnTo>
                      <a:pt x="1780" y="1378"/>
                    </a:lnTo>
                    <a:lnTo>
                      <a:pt x="1828" y="1237"/>
                    </a:lnTo>
                    <a:lnTo>
                      <a:pt x="1860" y="1102"/>
                    </a:lnTo>
                    <a:lnTo>
                      <a:pt x="1876" y="1004"/>
                    </a:lnTo>
                    <a:lnTo>
                      <a:pt x="1885" y="903"/>
                    </a:lnTo>
                    <a:lnTo>
                      <a:pt x="1886" y="800"/>
                    </a:lnTo>
                    <a:lnTo>
                      <a:pt x="1880" y="698"/>
                    </a:lnTo>
                    <a:lnTo>
                      <a:pt x="1862" y="600"/>
                    </a:lnTo>
                    <a:lnTo>
                      <a:pt x="1830" y="509"/>
                    </a:lnTo>
                    <a:lnTo>
                      <a:pt x="1785" y="426"/>
                    </a:lnTo>
                    <a:lnTo>
                      <a:pt x="1741" y="372"/>
                    </a:lnTo>
                    <a:lnTo>
                      <a:pt x="1707" y="338"/>
                    </a:lnTo>
                    <a:lnTo>
                      <a:pt x="1667" y="309"/>
                    </a:lnTo>
                    <a:lnTo>
                      <a:pt x="1624" y="285"/>
                    </a:lnTo>
                    <a:lnTo>
                      <a:pt x="1599" y="274"/>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172" name="모서리가 둥근 직사각형 94">
              <a:extLst>
                <a:ext uri="{FF2B5EF4-FFF2-40B4-BE49-F238E27FC236}">
                  <a16:creationId xmlns:a16="http://schemas.microsoft.com/office/drawing/2014/main" id="{72E7608A-9F8A-4BD1-9B16-D35B196C50B2}"/>
                </a:ext>
              </a:extLst>
            </p:cNvPr>
            <p:cNvSpPr/>
            <p:nvPr/>
          </p:nvSpPr>
          <p:spPr>
            <a:xfrm>
              <a:off x="598304" y="2390475"/>
              <a:ext cx="796042" cy="327762"/>
            </a:xfrm>
            <a:prstGeom prst="roundRect">
              <a:avLst>
                <a:gd name="adj" fmla="val 50000"/>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prstClr val="white"/>
                  </a:solidFill>
                  <a:latin typeface="하나 CM" panose="02020603020101020101" pitchFamily="18" charset="-127"/>
                  <a:ea typeface="하나 CM" panose="02020603020101020101" pitchFamily="18" charset="-127"/>
                </a:rPr>
                <a:t>손님</a:t>
              </a:r>
              <a:endParaRPr lang="en-US" altLang="ko-KR" sz="1200" dirty="0">
                <a:solidFill>
                  <a:prstClr val="white"/>
                </a:solidFill>
                <a:latin typeface="하나 CM" panose="02020603020101020101" pitchFamily="18" charset="-127"/>
                <a:ea typeface="하나 CM" panose="02020603020101020101" pitchFamily="18" charset="-127"/>
              </a:endParaRPr>
            </a:p>
          </p:txBody>
        </p:sp>
      </p:grpSp>
      <p:grpSp>
        <p:nvGrpSpPr>
          <p:cNvPr id="11" name="그룹 10">
            <a:extLst>
              <a:ext uri="{FF2B5EF4-FFF2-40B4-BE49-F238E27FC236}">
                <a16:creationId xmlns:a16="http://schemas.microsoft.com/office/drawing/2014/main" id="{898C81A1-7759-442C-A608-81E4B50E990C}"/>
              </a:ext>
            </a:extLst>
          </p:cNvPr>
          <p:cNvGrpSpPr/>
          <p:nvPr/>
        </p:nvGrpSpPr>
        <p:grpSpPr>
          <a:xfrm>
            <a:off x="9651661" y="1526297"/>
            <a:ext cx="623595" cy="888427"/>
            <a:chOff x="10688475" y="1469134"/>
            <a:chExt cx="796042" cy="1332535"/>
          </a:xfrm>
        </p:grpSpPr>
        <p:grpSp>
          <p:nvGrpSpPr>
            <p:cNvPr id="146" name="Group 59">
              <a:extLst>
                <a:ext uri="{FF2B5EF4-FFF2-40B4-BE49-F238E27FC236}">
                  <a16:creationId xmlns:a16="http://schemas.microsoft.com/office/drawing/2014/main" id="{D7717B5A-AFD2-473F-949F-E824BB0592AF}"/>
                </a:ext>
              </a:extLst>
            </p:cNvPr>
            <p:cNvGrpSpPr>
              <a:grpSpLocks noChangeAspect="1"/>
            </p:cNvGrpSpPr>
            <p:nvPr/>
          </p:nvGrpSpPr>
          <p:grpSpPr bwMode="auto">
            <a:xfrm>
              <a:off x="10790838" y="1469134"/>
              <a:ext cx="579385" cy="822388"/>
              <a:chOff x="5320" y="2917"/>
              <a:chExt cx="515" cy="731"/>
            </a:xfrm>
          </p:grpSpPr>
          <p:sp>
            <p:nvSpPr>
              <p:cNvPr id="147" name="Freeform 60">
                <a:extLst>
                  <a:ext uri="{FF2B5EF4-FFF2-40B4-BE49-F238E27FC236}">
                    <a16:creationId xmlns:a16="http://schemas.microsoft.com/office/drawing/2014/main" id="{E1C88F48-D077-4681-A4FE-E6735F19F42E}"/>
                  </a:ext>
                </a:extLst>
              </p:cNvPr>
              <p:cNvSpPr>
                <a:spLocks/>
              </p:cNvSpPr>
              <p:nvPr/>
            </p:nvSpPr>
            <p:spPr bwMode="auto">
              <a:xfrm>
                <a:off x="5578" y="3154"/>
                <a:ext cx="255" cy="472"/>
              </a:xfrm>
              <a:custGeom>
                <a:avLst/>
                <a:gdLst>
                  <a:gd name="T0" fmla="*/ 0 w 1023"/>
                  <a:gd name="T1" fmla="*/ 0 h 1886"/>
                  <a:gd name="T2" fmla="*/ 0 w 1023"/>
                  <a:gd name="T3" fmla="*/ 1886 h 1886"/>
                  <a:gd name="T4" fmla="*/ 863 w 1023"/>
                  <a:gd name="T5" fmla="*/ 1886 h 1886"/>
                  <a:gd name="T6" fmla="*/ 884 w 1023"/>
                  <a:gd name="T7" fmla="*/ 1779 h 1886"/>
                  <a:gd name="T8" fmla="*/ 960 w 1023"/>
                  <a:gd name="T9" fmla="*/ 1289 h 1886"/>
                  <a:gd name="T10" fmla="*/ 988 w 1023"/>
                  <a:gd name="T11" fmla="*/ 1064 h 1886"/>
                  <a:gd name="T12" fmla="*/ 1011 w 1023"/>
                  <a:gd name="T13" fmla="*/ 836 h 1886"/>
                  <a:gd name="T14" fmla="*/ 1022 w 1023"/>
                  <a:gd name="T15" fmla="*/ 620 h 1886"/>
                  <a:gd name="T16" fmla="*/ 1023 w 1023"/>
                  <a:gd name="T17" fmla="*/ 521 h 1886"/>
                  <a:gd name="T18" fmla="*/ 1022 w 1023"/>
                  <a:gd name="T19" fmla="*/ 497 h 1886"/>
                  <a:gd name="T20" fmla="*/ 1017 w 1023"/>
                  <a:gd name="T21" fmla="*/ 452 h 1886"/>
                  <a:gd name="T22" fmla="*/ 1005 w 1023"/>
                  <a:gd name="T23" fmla="*/ 409 h 1886"/>
                  <a:gd name="T24" fmla="*/ 989 w 1023"/>
                  <a:gd name="T25" fmla="*/ 370 h 1886"/>
                  <a:gd name="T26" fmla="*/ 956 w 1023"/>
                  <a:gd name="T27" fmla="*/ 315 h 1886"/>
                  <a:gd name="T28" fmla="*/ 897 w 1023"/>
                  <a:gd name="T29" fmla="*/ 251 h 1886"/>
                  <a:gd name="T30" fmla="*/ 825 w 1023"/>
                  <a:gd name="T31" fmla="*/ 196 h 1886"/>
                  <a:gd name="T32" fmla="*/ 742 w 1023"/>
                  <a:gd name="T33" fmla="*/ 151 h 1886"/>
                  <a:gd name="T34" fmla="*/ 653 w 1023"/>
                  <a:gd name="T35" fmla="*/ 112 h 1886"/>
                  <a:gd name="T36" fmla="*/ 558 w 1023"/>
                  <a:gd name="T37" fmla="*/ 81 h 1886"/>
                  <a:gd name="T38" fmla="*/ 414 w 1023"/>
                  <a:gd name="T39" fmla="*/ 45 h 1886"/>
                  <a:gd name="T40" fmla="*/ 235 w 1023"/>
                  <a:gd name="T41" fmla="*/ 17 h 1886"/>
                  <a:gd name="T42" fmla="*/ 32 w 1023"/>
                  <a:gd name="T43" fmla="*/ 0 h 1886"/>
                  <a:gd name="T44" fmla="*/ 0 w 1023"/>
                  <a:gd name="T45" fmla="*/ 0 h 1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3" h="1886">
                    <a:moveTo>
                      <a:pt x="0" y="0"/>
                    </a:moveTo>
                    <a:lnTo>
                      <a:pt x="0" y="1886"/>
                    </a:lnTo>
                    <a:lnTo>
                      <a:pt x="863" y="1886"/>
                    </a:lnTo>
                    <a:lnTo>
                      <a:pt x="884" y="1779"/>
                    </a:lnTo>
                    <a:lnTo>
                      <a:pt x="960" y="1289"/>
                    </a:lnTo>
                    <a:lnTo>
                      <a:pt x="988" y="1064"/>
                    </a:lnTo>
                    <a:lnTo>
                      <a:pt x="1011" y="836"/>
                    </a:lnTo>
                    <a:lnTo>
                      <a:pt x="1022" y="620"/>
                    </a:lnTo>
                    <a:lnTo>
                      <a:pt x="1023" y="521"/>
                    </a:lnTo>
                    <a:lnTo>
                      <a:pt x="1022" y="497"/>
                    </a:lnTo>
                    <a:lnTo>
                      <a:pt x="1017" y="452"/>
                    </a:lnTo>
                    <a:lnTo>
                      <a:pt x="1005" y="409"/>
                    </a:lnTo>
                    <a:lnTo>
                      <a:pt x="989" y="370"/>
                    </a:lnTo>
                    <a:lnTo>
                      <a:pt x="956" y="315"/>
                    </a:lnTo>
                    <a:lnTo>
                      <a:pt x="897" y="251"/>
                    </a:lnTo>
                    <a:lnTo>
                      <a:pt x="825" y="196"/>
                    </a:lnTo>
                    <a:lnTo>
                      <a:pt x="742" y="151"/>
                    </a:lnTo>
                    <a:lnTo>
                      <a:pt x="653" y="112"/>
                    </a:lnTo>
                    <a:lnTo>
                      <a:pt x="558" y="81"/>
                    </a:lnTo>
                    <a:lnTo>
                      <a:pt x="414" y="45"/>
                    </a:lnTo>
                    <a:lnTo>
                      <a:pt x="235" y="17"/>
                    </a:lnTo>
                    <a:lnTo>
                      <a:pt x="32" y="0"/>
                    </a:lnTo>
                    <a:lnTo>
                      <a:pt x="0" y="0"/>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48" name="Freeform 61">
                <a:extLst>
                  <a:ext uri="{FF2B5EF4-FFF2-40B4-BE49-F238E27FC236}">
                    <a16:creationId xmlns:a16="http://schemas.microsoft.com/office/drawing/2014/main" id="{AD47DF10-D83D-403A-9108-C94C5B86BF1C}"/>
                  </a:ext>
                </a:extLst>
              </p:cNvPr>
              <p:cNvSpPr>
                <a:spLocks/>
              </p:cNvSpPr>
              <p:nvPr/>
            </p:nvSpPr>
            <p:spPr bwMode="auto">
              <a:xfrm>
                <a:off x="5322" y="3154"/>
                <a:ext cx="256" cy="472"/>
              </a:xfrm>
              <a:custGeom>
                <a:avLst/>
                <a:gdLst>
                  <a:gd name="T0" fmla="*/ 1024 w 1024"/>
                  <a:gd name="T1" fmla="*/ 0 h 1886"/>
                  <a:gd name="T2" fmla="*/ 1024 w 1024"/>
                  <a:gd name="T3" fmla="*/ 1886 h 1886"/>
                  <a:gd name="T4" fmla="*/ 161 w 1024"/>
                  <a:gd name="T5" fmla="*/ 1886 h 1886"/>
                  <a:gd name="T6" fmla="*/ 140 w 1024"/>
                  <a:gd name="T7" fmla="*/ 1779 h 1886"/>
                  <a:gd name="T8" fmla="*/ 64 w 1024"/>
                  <a:gd name="T9" fmla="*/ 1289 h 1886"/>
                  <a:gd name="T10" fmla="*/ 36 w 1024"/>
                  <a:gd name="T11" fmla="*/ 1064 h 1886"/>
                  <a:gd name="T12" fmla="*/ 13 w 1024"/>
                  <a:gd name="T13" fmla="*/ 836 h 1886"/>
                  <a:gd name="T14" fmla="*/ 2 w 1024"/>
                  <a:gd name="T15" fmla="*/ 620 h 1886"/>
                  <a:gd name="T16" fmla="*/ 0 w 1024"/>
                  <a:gd name="T17" fmla="*/ 521 h 1886"/>
                  <a:gd name="T18" fmla="*/ 2 w 1024"/>
                  <a:gd name="T19" fmla="*/ 497 h 1886"/>
                  <a:gd name="T20" fmla="*/ 8 w 1024"/>
                  <a:gd name="T21" fmla="*/ 452 h 1886"/>
                  <a:gd name="T22" fmla="*/ 19 w 1024"/>
                  <a:gd name="T23" fmla="*/ 409 h 1886"/>
                  <a:gd name="T24" fmla="*/ 36 w 1024"/>
                  <a:gd name="T25" fmla="*/ 370 h 1886"/>
                  <a:gd name="T26" fmla="*/ 68 w 1024"/>
                  <a:gd name="T27" fmla="*/ 315 h 1886"/>
                  <a:gd name="T28" fmla="*/ 127 w 1024"/>
                  <a:gd name="T29" fmla="*/ 251 h 1886"/>
                  <a:gd name="T30" fmla="*/ 199 w 1024"/>
                  <a:gd name="T31" fmla="*/ 196 h 1886"/>
                  <a:gd name="T32" fmla="*/ 282 w 1024"/>
                  <a:gd name="T33" fmla="*/ 151 h 1886"/>
                  <a:gd name="T34" fmla="*/ 372 w 1024"/>
                  <a:gd name="T35" fmla="*/ 112 h 1886"/>
                  <a:gd name="T36" fmla="*/ 466 w 1024"/>
                  <a:gd name="T37" fmla="*/ 81 h 1886"/>
                  <a:gd name="T38" fmla="*/ 610 w 1024"/>
                  <a:gd name="T39" fmla="*/ 45 h 1886"/>
                  <a:gd name="T40" fmla="*/ 789 w 1024"/>
                  <a:gd name="T41" fmla="*/ 17 h 1886"/>
                  <a:gd name="T42" fmla="*/ 992 w 1024"/>
                  <a:gd name="T43" fmla="*/ 0 h 1886"/>
                  <a:gd name="T44" fmla="*/ 1024 w 1024"/>
                  <a:gd name="T45" fmla="*/ 0 h 1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4" h="1886">
                    <a:moveTo>
                      <a:pt x="1024" y="0"/>
                    </a:moveTo>
                    <a:lnTo>
                      <a:pt x="1024" y="1886"/>
                    </a:lnTo>
                    <a:lnTo>
                      <a:pt x="161" y="1886"/>
                    </a:lnTo>
                    <a:lnTo>
                      <a:pt x="140" y="1779"/>
                    </a:lnTo>
                    <a:lnTo>
                      <a:pt x="64" y="1289"/>
                    </a:lnTo>
                    <a:lnTo>
                      <a:pt x="36" y="1064"/>
                    </a:lnTo>
                    <a:lnTo>
                      <a:pt x="13" y="836"/>
                    </a:lnTo>
                    <a:lnTo>
                      <a:pt x="2" y="620"/>
                    </a:lnTo>
                    <a:lnTo>
                      <a:pt x="0" y="521"/>
                    </a:lnTo>
                    <a:lnTo>
                      <a:pt x="2" y="497"/>
                    </a:lnTo>
                    <a:lnTo>
                      <a:pt x="8" y="452"/>
                    </a:lnTo>
                    <a:lnTo>
                      <a:pt x="19" y="409"/>
                    </a:lnTo>
                    <a:lnTo>
                      <a:pt x="36" y="370"/>
                    </a:lnTo>
                    <a:lnTo>
                      <a:pt x="68" y="315"/>
                    </a:lnTo>
                    <a:lnTo>
                      <a:pt x="127" y="251"/>
                    </a:lnTo>
                    <a:lnTo>
                      <a:pt x="199" y="196"/>
                    </a:lnTo>
                    <a:lnTo>
                      <a:pt x="282" y="151"/>
                    </a:lnTo>
                    <a:lnTo>
                      <a:pt x="372" y="112"/>
                    </a:lnTo>
                    <a:lnTo>
                      <a:pt x="466" y="81"/>
                    </a:lnTo>
                    <a:lnTo>
                      <a:pt x="610" y="45"/>
                    </a:lnTo>
                    <a:lnTo>
                      <a:pt x="789" y="17"/>
                    </a:lnTo>
                    <a:lnTo>
                      <a:pt x="992" y="0"/>
                    </a:lnTo>
                    <a:lnTo>
                      <a:pt x="1024" y="0"/>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49" name="Rectangle 62">
                <a:extLst>
                  <a:ext uri="{FF2B5EF4-FFF2-40B4-BE49-F238E27FC236}">
                    <a16:creationId xmlns:a16="http://schemas.microsoft.com/office/drawing/2014/main" id="{5C758753-169E-4F51-B2E0-B094D9EB4370}"/>
                  </a:ext>
                </a:extLst>
              </p:cNvPr>
              <p:cNvSpPr>
                <a:spLocks noChangeArrowheads="1"/>
              </p:cNvSpPr>
              <p:nvPr/>
            </p:nvSpPr>
            <p:spPr bwMode="auto">
              <a:xfrm>
                <a:off x="5525" y="3467"/>
                <a:ext cx="105" cy="119"/>
              </a:xfrm>
              <a:prstGeom prst="rect">
                <a:avLst/>
              </a:prstGeom>
              <a:solidFill>
                <a:srgbClr val="FDCC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50" name="Freeform 63">
                <a:extLst>
                  <a:ext uri="{FF2B5EF4-FFF2-40B4-BE49-F238E27FC236}">
                    <a16:creationId xmlns:a16="http://schemas.microsoft.com/office/drawing/2014/main" id="{0D25A9CB-62BB-46AD-905B-60D60CFDBDBC}"/>
                  </a:ext>
                </a:extLst>
              </p:cNvPr>
              <p:cNvSpPr>
                <a:spLocks/>
              </p:cNvSpPr>
              <p:nvPr/>
            </p:nvSpPr>
            <p:spPr bwMode="auto">
              <a:xfrm>
                <a:off x="5525" y="3467"/>
                <a:ext cx="105" cy="37"/>
              </a:xfrm>
              <a:custGeom>
                <a:avLst/>
                <a:gdLst>
                  <a:gd name="T0" fmla="*/ 0 w 421"/>
                  <a:gd name="T1" fmla="*/ 56 h 146"/>
                  <a:gd name="T2" fmla="*/ 5 w 421"/>
                  <a:gd name="T3" fmla="*/ 59 h 146"/>
                  <a:gd name="T4" fmla="*/ 66 w 421"/>
                  <a:gd name="T5" fmla="*/ 90 h 146"/>
                  <a:gd name="T6" fmla="*/ 147 w 421"/>
                  <a:gd name="T7" fmla="*/ 118 h 146"/>
                  <a:gd name="T8" fmla="*/ 215 w 421"/>
                  <a:gd name="T9" fmla="*/ 134 h 146"/>
                  <a:gd name="T10" fmla="*/ 291 w 421"/>
                  <a:gd name="T11" fmla="*/ 145 h 146"/>
                  <a:gd name="T12" fmla="*/ 376 w 421"/>
                  <a:gd name="T13" fmla="*/ 146 h 146"/>
                  <a:gd name="T14" fmla="*/ 421 w 421"/>
                  <a:gd name="T15" fmla="*/ 143 h 146"/>
                  <a:gd name="T16" fmla="*/ 421 w 421"/>
                  <a:gd name="T17" fmla="*/ 0 h 146"/>
                  <a:gd name="T18" fmla="*/ 0 w 421"/>
                  <a:gd name="T19" fmla="*/ 0 h 146"/>
                  <a:gd name="T20" fmla="*/ 0 w 421"/>
                  <a:gd name="T21" fmla="*/ 5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1" h="146">
                    <a:moveTo>
                      <a:pt x="0" y="56"/>
                    </a:moveTo>
                    <a:lnTo>
                      <a:pt x="5" y="59"/>
                    </a:lnTo>
                    <a:lnTo>
                      <a:pt x="66" y="90"/>
                    </a:lnTo>
                    <a:lnTo>
                      <a:pt x="147" y="118"/>
                    </a:lnTo>
                    <a:lnTo>
                      <a:pt x="215" y="134"/>
                    </a:lnTo>
                    <a:lnTo>
                      <a:pt x="291" y="145"/>
                    </a:lnTo>
                    <a:lnTo>
                      <a:pt x="376" y="146"/>
                    </a:lnTo>
                    <a:lnTo>
                      <a:pt x="421" y="143"/>
                    </a:lnTo>
                    <a:lnTo>
                      <a:pt x="421" y="0"/>
                    </a:lnTo>
                    <a:lnTo>
                      <a:pt x="0" y="0"/>
                    </a:lnTo>
                    <a:lnTo>
                      <a:pt x="0" y="56"/>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51" name="Freeform 64">
                <a:extLst>
                  <a:ext uri="{FF2B5EF4-FFF2-40B4-BE49-F238E27FC236}">
                    <a16:creationId xmlns:a16="http://schemas.microsoft.com/office/drawing/2014/main" id="{3D388A70-897E-4C01-86FF-9671FC998FE6}"/>
                  </a:ext>
                </a:extLst>
              </p:cNvPr>
              <p:cNvSpPr>
                <a:spLocks/>
              </p:cNvSpPr>
              <p:nvPr/>
            </p:nvSpPr>
            <p:spPr bwMode="auto">
              <a:xfrm>
                <a:off x="5322" y="3226"/>
                <a:ext cx="102" cy="117"/>
              </a:xfrm>
              <a:custGeom>
                <a:avLst/>
                <a:gdLst>
                  <a:gd name="T0" fmla="*/ 412 w 412"/>
                  <a:gd name="T1" fmla="*/ 235 h 470"/>
                  <a:gd name="T2" fmla="*/ 411 w 412"/>
                  <a:gd name="T3" fmla="*/ 259 h 470"/>
                  <a:gd name="T4" fmla="*/ 402 w 412"/>
                  <a:gd name="T5" fmla="*/ 305 h 470"/>
                  <a:gd name="T6" fmla="*/ 387 w 412"/>
                  <a:gd name="T7" fmla="*/ 347 h 470"/>
                  <a:gd name="T8" fmla="*/ 365 w 412"/>
                  <a:gd name="T9" fmla="*/ 385 h 470"/>
                  <a:gd name="T10" fmla="*/ 337 w 412"/>
                  <a:gd name="T11" fmla="*/ 416 h 470"/>
                  <a:gd name="T12" fmla="*/ 305 w 412"/>
                  <a:gd name="T13" fmla="*/ 442 h 470"/>
                  <a:gd name="T14" fmla="*/ 268 w 412"/>
                  <a:gd name="T15" fmla="*/ 460 h 470"/>
                  <a:gd name="T16" fmla="*/ 227 w 412"/>
                  <a:gd name="T17" fmla="*/ 469 h 470"/>
                  <a:gd name="T18" fmla="*/ 207 w 412"/>
                  <a:gd name="T19" fmla="*/ 470 h 470"/>
                  <a:gd name="T20" fmla="*/ 185 w 412"/>
                  <a:gd name="T21" fmla="*/ 469 h 470"/>
                  <a:gd name="T22" fmla="*/ 146 w 412"/>
                  <a:gd name="T23" fmla="*/ 460 h 470"/>
                  <a:gd name="T24" fmla="*/ 108 w 412"/>
                  <a:gd name="T25" fmla="*/ 442 h 470"/>
                  <a:gd name="T26" fmla="*/ 76 w 412"/>
                  <a:gd name="T27" fmla="*/ 416 h 470"/>
                  <a:gd name="T28" fmla="*/ 48 w 412"/>
                  <a:gd name="T29" fmla="*/ 385 h 470"/>
                  <a:gd name="T30" fmla="*/ 25 w 412"/>
                  <a:gd name="T31" fmla="*/ 347 h 470"/>
                  <a:gd name="T32" fmla="*/ 10 w 412"/>
                  <a:gd name="T33" fmla="*/ 305 h 470"/>
                  <a:gd name="T34" fmla="*/ 2 w 412"/>
                  <a:gd name="T35" fmla="*/ 259 h 470"/>
                  <a:gd name="T36" fmla="*/ 0 w 412"/>
                  <a:gd name="T37" fmla="*/ 235 h 470"/>
                  <a:gd name="T38" fmla="*/ 2 w 412"/>
                  <a:gd name="T39" fmla="*/ 210 h 470"/>
                  <a:gd name="T40" fmla="*/ 10 w 412"/>
                  <a:gd name="T41" fmla="*/ 165 h 470"/>
                  <a:gd name="T42" fmla="*/ 25 w 412"/>
                  <a:gd name="T43" fmla="*/ 123 h 470"/>
                  <a:gd name="T44" fmla="*/ 48 w 412"/>
                  <a:gd name="T45" fmla="*/ 85 h 470"/>
                  <a:gd name="T46" fmla="*/ 76 w 412"/>
                  <a:gd name="T47" fmla="*/ 53 h 470"/>
                  <a:gd name="T48" fmla="*/ 108 w 412"/>
                  <a:gd name="T49" fmla="*/ 28 h 470"/>
                  <a:gd name="T50" fmla="*/ 146 w 412"/>
                  <a:gd name="T51" fmla="*/ 10 h 470"/>
                  <a:gd name="T52" fmla="*/ 185 w 412"/>
                  <a:gd name="T53" fmla="*/ 0 h 470"/>
                  <a:gd name="T54" fmla="*/ 207 w 412"/>
                  <a:gd name="T55" fmla="*/ 0 h 470"/>
                  <a:gd name="T56" fmla="*/ 227 w 412"/>
                  <a:gd name="T57" fmla="*/ 0 h 470"/>
                  <a:gd name="T58" fmla="*/ 268 w 412"/>
                  <a:gd name="T59" fmla="*/ 10 h 470"/>
                  <a:gd name="T60" fmla="*/ 305 w 412"/>
                  <a:gd name="T61" fmla="*/ 28 h 470"/>
                  <a:gd name="T62" fmla="*/ 337 w 412"/>
                  <a:gd name="T63" fmla="*/ 53 h 470"/>
                  <a:gd name="T64" fmla="*/ 365 w 412"/>
                  <a:gd name="T65" fmla="*/ 85 h 470"/>
                  <a:gd name="T66" fmla="*/ 387 w 412"/>
                  <a:gd name="T67" fmla="*/ 123 h 470"/>
                  <a:gd name="T68" fmla="*/ 402 w 412"/>
                  <a:gd name="T69" fmla="*/ 165 h 470"/>
                  <a:gd name="T70" fmla="*/ 411 w 412"/>
                  <a:gd name="T71" fmla="*/ 210 h 470"/>
                  <a:gd name="T72" fmla="*/ 412 w 412"/>
                  <a:gd name="T73" fmla="*/ 235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2" h="470">
                    <a:moveTo>
                      <a:pt x="412" y="235"/>
                    </a:moveTo>
                    <a:lnTo>
                      <a:pt x="411" y="259"/>
                    </a:lnTo>
                    <a:lnTo>
                      <a:pt x="402" y="305"/>
                    </a:lnTo>
                    <a:lnTo>
                      <a:pt x="387" y="347"/>
                    </a:lnTo>
                    <a:lnTo>
                      <a:pt x="365" y="385"/>
                    </a:lnTo>
                    <a:lnTo>
                      <a:pt x="337" y="416"/>
                    </a:lnTo>
                    <a:lnTo>
                      <a:pt x="305" y="442"/>
                    </a:lnTo>
                    <a:lnTo>
                      <a:pt x="268" y="460"/>
                    </a:lnTo>
                    <a:lnTo>
                      <a:pt x="227" y="469"/>
                    </a:lnTo>
                    <a:lnTo>
                      <a:pt x="207" y="470"/>
                    </a:lnTo>
                    <a:lnTo>
                      <a:pt x="185" y="469"/>
                    </a:lnTo>
                    <a:lnTo>
                      <a:pt x="146" y="460"/>
                    </a:lnTo>
                    <a:lnTo>
                      <a:pt x="108" y="442"/>
                    </a:lnTo>
                    <a:lnTo>
                      <a:pt x="76" y="416"/>
                    </a:lnTo>
                    <a:lnTo>
                      <a:pt x="48" y="385"/>
                    </a:lnTo>
                    <a:lnTo>
                      <a:pt x="25" y="347"/>
                    </a:lnTo>
                    <a:lnTo>
                      <a:pt x="10" y="305"/>
                    </a:lnTo>
                    <a:lnTo>
                      <a:pt x="2" y="259"/>
                    </a:lnTo>
                    <a:lnTo>
                      <a:pt x="0" y="235"/>
                    </a:lnTo>
                    <a:lnTo>
                      <a:pt x="2" y="210"/>
                    </a:lnTo>
                    <a:lnTo>
                      <a:pt x="10" y="165"/>
                    </a:lnTo>
                    <a:lnTo>
                      <a:pt x="25" y="123"/>
                    </a:lnTo>
                    <a:lnTo>
                      <a:pt x="48" y="85"/>
                    </a:lnTo>
                    <a:lnTo>
                      <a:pt x="76" y="53"/>
                    </a:lnTo>
                    <a:lnTo>
                      <a:pt x="108" y="28"/>
                    </a:lnTo>
                    <a:lnTo>
                      <a:pt x="146" y="10"/>
                    </a:lnTo>
                    <a:lnTo>
                      <a:pt x="185" y="0"/>
                    </a:lnTo>
                    <a:lnTo>
                      <a:pt x="207" y="0"/>
                    </a:lnTo>
                    <a:lnTo>
                      <a:pt x="227" y="0"/>
                    </a:lnTo>
                    <a:lnTo>
                      <a:pt x="268" y="10"/>
                    </a:lnTo>
                    <a:lnTo>
                      <a:pt x="305" y="28"/>
                    </a:lnTo>
                    <a:lnTo>
                      <a:pt x="337" y="53"/>
                    </a:lnTo>
                    <a:lnTo>
                      <a:pt x="365" y="85"/>
                    </a:lnTo>
                    <a:lnTo>
                      <a:pt x="387" y="123"/>
                    </a:lnTo>
                    <a:lnTo>
                      <a:pt x="402" y="165"/>
                    </a:lnTo>
                    <a:lnTo>
                      <a:pt x="411" y="210"/>
                    </a:lnTo>
                    <a:lnTo>
                      <a:pt x="412" y="235"/>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52" name="Freeform 65">
                <a:extLst>
                  <a:ext uri="{FF2B5EF4-FFF2-40B4-BE49-F238E27FC236}">
                    <a16:creationId xmlns:a16="http://schemas.microsoft.com/office/drawing/2014/main" id="{BB16E17B-B685-4985-8727-229F3915A5D3}"/>
                  </a:ext>
                </a:extLst>
              </p:cNvPr>
              <p:cNvSpPr>
                <a:spLocks/>
              </p:cNvSpPr>
              <p:nvPr/>
            </p:nvSpPr>
            <p:spPr bwMode="auto">
              <a:xfrm>
                <a:off x="5731" y="3226"/>
                <a:ext cx="102" cy="117"/>
              </a:xfrm>
              <a:custGeom>
                <a:avLst/>
                <a:gdLst>
                  <a:gd name="T0" fmla="*/ 410 w 410"/>
                  <a:gd name="T1" fmla="*/ 235 h 470"/>
                  <a:gd name="T2" fmla="*/ 409 w 410"/>
                  <a:gd name="T3" fmla="*/ 259 h 470"/>
                  <a:gd name="T4" fmla="*/ 402 w 410"/>
                  <a:gd name="T5" fmla="*/ 305 h 470"/>
                  <a:gd name="T6" fmla="*/ 386 w 410"/>
                  <a:gd name="T7" fmla="*/ 347 h 470"/>
                  <a:gd name="T8" fmla="*/ 364 w 410"/>
                  <a:gd name="T9" fmla="*/ 385 h 470"/>
                  <a:gd name="T10" fmla="*/ 336 w 410"/>
                  <a:gd name="T11" fmla="*/ 416 h 470"/>
                  <a:gd name="T12" fmla="*/ 303 w 410"/>
                  <a:gd name="T13" fmla="*/ 442 h 470"/>
                  <a:gd name="T14" fmla="*/ 266 w 410"/>
                  <a:gd name="T15" fmla="*/ 460 h 470"/>
                  <a:gd name="T16" fmla="*/ 226 w 410"/>
                  <a:gd name="T17" fmla="*/ 469 h 470"/>
                  <a:gd name="T18" fmla="*/ 205 w 410"/>
                  <a:gd name="T19" fmla="*/ 470 h 470"/>
                  <a:gd name="T20" fmla="*/ 184 w 410"/>
                  <a:gd name="T21" fmla="*/ 469 h 470"/>
                  <a:gd name="T22" fmla="*/ 144 w 410"/>
                  <a:gd name="T23" fmla="*/ 460 h 470"/>
                  <a:gd name="T24" fmla="*/ 106 w 410"/>
                  <a:gd name="T25" fmla="*/ 442 h 470"/>
                  <a:gd name="T26" fmla="*/ 74 w 410"/>
                  <a:gd name="T27" fmla="*/ 416 h 470"/>
                  <a:gd name="T28" fmla="*/ 46 w 410"/>
                  <a:gd name="T29" fmla="*/ 385 h 470"/>
                  <a:gd name="T30" fmla="*/ 24 w 410"/>
                  <a:gd name="T31" fmla="*/ 347 h 470"/>
                  <a:gd name="T32" fmla="*/ 9 w 410"/>
                  <a:gd name="T33" fmla="*/ 305 h 470"/>
                  <a:gd name="T34" fmla="*/ 0 w 410"/>
                  <a:gd name="T35" fmla="*/ 259 h 470"/>
                  <a:gd name="T36" fmla="*/ 0 w 410"/>
                  <a:gd name="T37" fmla="*/ 235 h 470"/>
                  <a:gd name="T38" fmla="*/ 0 w 410"/>
                  <a:gd name="T39" fmla="*/ 210 h 470"/>
                  <a:gd name="T40" fmla="*/ 9 w 410"/>
                  <a:gd name="T41" fmla="*/ 165 h 470"/>
                  <a:gd name="T42" fmla="*/ 24 w 410"/>
                  <a:gd name="T43" fmla="*/ 123 h 470"/>
                  <a:gd name="T44" fmla="*/ 46 w 410"/>
                  <a:gd name="T45" fmla="*/ 85 h 470"/>
                  <a:gd name="T46" fmla="*/ 74 w 410"/>
                  <a:gd name="T47" fmla="*/ 53 h 470"/>
                  <a:gd name="T48" fmla="*/ 106 w 410"/>
                  <a:gd name="T49" fmla="*/ 28 h 470"/>
                  <a:gd name="T50" fmla="*/ 144 w 410"/>
                  <a:gd name="T51" fmla="*/ 10 h 470"/>
                  <a:gd name="T52" fmla="*/ 184 w 410"/>
                  <a:gd name="T53" fmla="*/ 0 h 470"/>
                  <a:gd name="T54" fmla="*/ 205 w 410"/>
                  <a:gd name="T55" fmla="*/ 0 h 470"/>
                  <a:gd name="T56" fmla="*/ 226 w 410"/>
                  <a:gd name="T57" fmla="*/ 0 h 470"/>
                  <a:gd name="T58" fmla="*/ 266 w 410"/>
                  <a:gd name="T59" fmla="*/ 10 h 470"/>
                  <a:gd name="T60" fmla="*/ 303 w 410"/>
                  <a:gd name="T61" fmla="*/ 28 h 470"/>
                  <a:gd name="T62" fmla="*/ 336 w 410"/>
                  <a:gd name="T63" fmla="*/ 53 h 470"/>
                  <a:gd name="T64" fmla="*/ 364 w 410"/>
                  <a:gd name="T65" fmla="*/ 85 h 470"/>
                  <a:gd name="T66" fmla="*/ 386 w 410"/>
                  <a:gd name="T67" fmla="*/ 123 h 470"/>
                  <a:gd name="T68" fmla="*/ 402 w 410"/>
                  <a:gd name="T69" fmla="*/ 165 h 470"/>
                  <a:gd name="T70" fmla="*/ 409 w 410"/>
                  <a:gd name="T71" fmla="*/ 210 h 470"/>
                  <a:gd name="T72" fmla="*/ 410 w 410"/>
                  <a:gd name="T73" fmla="*/ 235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0" h="470">
                    <a:moveTo>
                      <a:pt x="410" y="235"/>
                    </a:moveTo>
                    <a:lnTo>
                      <a:pt x="409" y="259"/>
                    </a:lnTo>
                    <a:lnTo>
                      <a:pt x="402" y="305"/>
                    </a:lnTo>
                    <a:lnTo>
                      <a:pt x="386" y="347"/>
                    </a:lnTo>
                    <a:lnTo>
                      <a:pt x="364" y="385"/>
                    </a:lnTo>
                    <a:lnTo>
                      <a:pt x="336" y="416"/>
                    </a:lnTo>
                    <a:lnTo>
                      <a:pt x="303" y="442"/>
                    </a:lnTo>
                    <a:lnTo>
                      <a:pt x="266" y="460"/>
                    </a:lnTo>
                    <a:lnTo>
                      <a:pt x="226" y="469"/>
                    </a:lnTo>
                    <a:lnTo>
                      <a:pt x="205" y="470"/>
                    </a:lnTo>
                    <a:lnTo>
                      <a:pt x="184" y="469"/>
                    </a:lnTo>
                    <a:lnTo>
                      <a:pt x="144" y="460"/>
                    </a:lnTo>
                    <a:lnTo>
                      <a:pt x="106" y="442"/>
                    </a:lnTo>
                    <a:lnTo>
                      <a:pt x="74" y="416"/>
                    </a:lnTo>
                    <a:lnTo>
                      <a:pt x="46" y="385"/>
                    </a:lnTo>
                    <a:lnTo>
                      <a:pt x="24" y="347"/>
                    </a:lnTo>
                    <a:lnTo>
                      <a:pt x="9" y="305"/>
                    </a:lnTo>
                    <a:lnTo>
                      <a:pt x="0" y="259"/>
                    </a:lnTo>
                    <a:lnTo>
                      <a:pt x="0" y="235"/>
                    </a:lnTo>
                    <a:lnTo>
                      <a:pt x="0" y="210"/>
                    </a:lnTo>
                    <a:lnTo>
                      <a:pt x="9" y="165"/>
                    </a:lnTo>
                    <a:lnTo>
                      <a:pt x="24" y="123"/>
                    </a:lnTo>
                    <a:lnTo>
                      <a:pt x="46" y="85"/>
                    </a:lnTo>
                    <a:lnTo>
                      <a:pt x="74" y="53"/>
                    </a:lnTo>
                    <a:lnTo>
                      <a:pt x="106" y="28"/>
                    </a:lnTo>
                    <a:lnTo>
                      <a:pt x="144" y="10"/>
                    </a:lnTo>
                    <a:lnTo>
                      <a:pt x="184" y="0"/>
                    </a:lnTo>
                    <a:lnTo>
                      <a:pt x="205" y="0"/>
                    </a:lnTo>
                    <a:lnTo>
                      <a:pt x="226" y="0"/>
                    </a:lnTo>
                    <a:lnTo>
                      <a:pt x="266" y="10"/>
                    </a:lnTo>
                    <a:lnTo>
                      <a:pt x="303" y="28"/>
                    </a:lnTo>
                    <a:lnTo>
                      <a:pt x="336" y="53"/>
                    </a:lnTo>
                    <a:lnTo>
                      <a:pt x="364" y="85"/>
                    </a:lnTo>
                    <a:lnTo>
                      <a:pt x="386" y="123"/>
                    </a:lnTo>
                    <a:lnTo>
                      <a:pt x="402" y="165"/>
                    </a:lnTo>
                    <a:lnTo>
                      <a:pt x="409" y="210"/>
                    </a:lnTo>
                    <a:lnTo>
                      <a:pt x="410" y="235"/>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53" name="Freeform 66">
                <a:extLst>
                  <a:ext uri="{FF2B5EF4-FFF2-40B4-BE49-F238E27FC236}">
                    <a16:creationId xmlns:a16="http://schemas.microsoft.com/office/drawing/2014/main" id="{C2585B50-5D12-4F99-B838-EAC5F8E4D5D3}"/>
                  </a:ext>
                </a:extLst>
              </p:cNvPr>
              <p:cNvSpPr>
                <a:spLocks/>
              </p:cNvSpPr>
              <p:nvPr/>
            </p:nvSpPr>
            <p:spPr bwMode="auto">
              <a:xfrm>
                <a:off x="5373" y="3023"/>
                <a:ext cx="409" cy="464"/>
              </a:xfrm>
              <a:custGeom>
                <a:avLst/>
                <a:gdLst>
                  <a:gd name="T0" fmla="*/ 1634 w 1634"/>
                  <a:gd name="T1" fmla="*/ 566 h 1855"/>
                  <a:gd name="T2" fmla="*/ 1616 w 1634"/>
                  <a:gd name="T3" fmla="*/ 443 h 1855"/>
                  <a:gd name="T4" fmla="*/ 1573 w 1634"/>
                  <a:gd name="T5" fmla="*/ 332 h 1855"/>
                  <a:gd name="T6" fmla="*/ 1505 w 1634"/>
                  <a:gd name="T7" fmla="*/ 233 h 1855"/>
                  <a:gd name="T8" fmla="*/ 1412 w 1634"/>
                  <a:gd name="T9" fmla="*/ 150 h 1855"/>
                  <a:gd name="T10" fmla="*/ 1291 w 1634"/>
                  <a:gd name="T11" fmla="*/ 83 h 1855"/>
                  <a:gd name="T12" fmla="*/ 1144 w 1634"/>
                  <a:gd name="T13" fmla="*/ 34 h 1855"/>
                  <a:gd name="T14" fmla="*/ 968 w 1634"/>
                  <a:gd name="T15" fmla="*/ 5 h 1855"/>
                  <a:gd name="T16" fmla="*/ 817 w 1634"/>
                  <a:gd name="T17" fmla="*/ 0 h 1855"/>
                  <a:gd name="T18" fmla="*/ 666 w 1634"/>
                  <a:gd name="T19" fmla="*/ 5 h 1855"/>
                  <a:gd name="T20" fmla="*/ 491 w 1634"/>
                  <a:gd name="T21" fmla="*/ 34 h 1855"/>
                  <a:gd name="T22" fmla="*/ 343 w 1634"/>
                  <a:gd name="T23" fmla="*/ 83 h 1855"/>
                  <a:gd name="T24" fmla="*/ 222 w 1634"/>
                  <a:gd name="T25" fmla="*/ 150 h 1855"/>
                  <a:gd name="T26" fmla="*/ 129 w 1634"/>
                  <a:gd name="T27" fmla="*/ 233 h 1855"/>
                  <a:gd name="T28" fmla="*/ 61 w 1634"/>
                  <a:gd name="T29" fmla="*/ 332 h 1855"/>
                  <a:gd name="T30" fmla="*/ 19 w 1634"/>
                  <a:gd name="T31" fmla="*/ 443 h 1855"/>
                  <a:gd name="T32" fmla="*/ 1 w 1634"/>
                  <a:gd name="T33" fmla="*/ 566 h 1855"/>
                  <a:gd name="T34" fmla="*/ 0 w 1634"/>
                  <a:gd name="T35" fmla="*/ 667 h 1855"/>
                  <a:gd name="T36" fmla="*/ 8 w 1634"/>
                  <a:gd name="T37" fmla="*/ 991 h 1855"/>
                  <a:gd name="T38" fmla="*/ 37 w 1634"/>
                  <a:gd name="T39" fmla="*/ 1201 h 1855"/>
                  <a:gd name="T40" fmla="*/ 99 w 1634"/>
                  <a:gd name="T41" fmla="*/ 1406 h 1855"/>
                  <a:gd name="T42" fmla="*/ 204 w 1634"/>
                  <a:gd name="T43" fmla="*/ 1593 h 1855"/>
                  <a:gd name="T44" fmla="*/ 343 w 1634"/>
                  <a:gd name="T45" fmla="*/ 1724 h 1855"/>
                  <a:gd name="T46" fmla="*/ 444 w 1634"/>
                  <a:gd name="T47" fmla="*/ 1782 h 1855"/>
                  <a:gd name="T48" fmla="*/ 562 w 1634"/>
                  <a:gd name="T49" fmla="*/ 1825 h 1855"/>
                  <a:gd name="T50" fmla="*/ 699 w 1634"/>
                  <a:gd name="T51" fmla="*/ 1850 h 1855"/>
                  <a:gd name="T52" fmla="*/ 817 w 1634"/>
                  <a:gd name="T53" fmla="*/ 1855 h 1855"/>
                  <a:gd name="T54" fmla="*/ 935 w 1634"/>
                  <a:gd name="T55" fmla="*/ 1850 h 1855"/>
                  <a:gd name="T56" fmla="*/ 1072 w 1634"/>
                  <a:gd name="T57" fmla="*/ 1825 h 1855"/>
                  <a:gd name="T58" fmla="*/ 1191 w 1634"/>
                  <a:gd name="T59" fmla="*/ 1782 h 1855"/>
                  <a:gd name="T60" fmla="*/ 1292 w 1634"/>
                  <a:gd name="T61" fmla="*/ 1724 h 1855"/>
                  <a:gd name="T62" fmla="*/ 1430 w 1634"/>
                  <a:gd name="T63" fmla="*/ 1593 h 1855"/>
                  <a:gd name="T64" fmla="*/ 1535 w 1634"/>
                  <a:gd name="T65" fmla="*/ 1406 h 1855"/>
                  <a:gd name="T66" fmla="*/ 1597 w 1634"/>
                  <a:gd name="T67" fmla="*/ 1201 h 1855"/>
                  <a:gd name="T68" fmla="*/ 1627 w 1634"/>
                  <a:gd name="T69" fmla="*/ 991 h 1855"/>
                  <a:gd name="T70" fmla="*/ 1634 w 1634"/>
                  <a:gd name="T71" fmla="*/ 667 h 1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4" h="1855">
                    <a:moveTo>
                      <a:pt x="1634" y="598"/>
                    </a:moveTo>
                    <a:lnTo>
                      <a:pt x="1634" y="566"/>
                    </a:lnTo>
                    <a:lnTo>
                      <a:pt x="1628" y="504"/>
                    </a:lnTo>
                    <a:lnTo>
                      <a:pt x="1616" y="443"/>
                    </a:lnTo>
                    <a:lnTo>
                      <a:pt x="1598" y="386"/>
                    </a:lnTo>
                    <a:lnTo>
                      <a:pt x="1573" y="332"/>
                    </a:lnTo>
                    <a:lnTo>
                      <a:pt x="1543" y="281"/>
                    </a:lnTo>
                    <a:lnTo>
                      <a:pt x="1505" y="233"/>
                    </a:lnTo>
                    <a:lnTo>
                      <a:pt x="1462" y="189"/>
                    </a:lnTo>
                    <a:lnTo>
                      <a:pt x="1412" y="150"/>
                    </a:lnTo>
                    <a:lnTo>
                      <a:pt x="1355" y="114"/>
                    </a:lnTo>
                    <a:lnTo>
                      <a:pt x="1291" y="83"/>
                    </a:lnTo>
                    <a:lnTo>
                      <a:pt x="1220" y="56"/>
                    </a:lnTo>
                    <a:lnTo>
                      <a:pt x="1144" y="34"/>
                    </a:lnTo>
                    <a:lnTo>
                      <a:pt x="1059" y="17"/>
                    </a:lnTo>
                    <a:lnTo>
                      <a:pt x="968" y="5"/>
                    </a:lnTo>
                    <a:lnTo>
                      <a:pt x="869" y="0"/>
                    </a:lnTo>
                    <a:lnTo>
                      <a:pt x="817" y="0"/>
                    </a:lnTo>
                    <a:lnTo>
                      <a:pt x="765" y="0"/>
                    </a:lnTo>
                    <a:lnTo>
                      <a:pt x="666" y="5"/>
                    </a:lnTo>
                    <a:lnTo>
                      <a:pt x="575" y="17"/>
                    </a:lnTo>
                    <a:lnTo>
                      <a:pt x="491" y="34"/>
                    </a:lnTo>
                    <a:lnTo>
                      <a:pt x="413" y="56"/>
                    </a:lnTo>
                    <a:lnTo>
                      <a:pt x="343" y="83"/>
                    </a:lnTo>
                    <a:lnTo>
                      <a:pt x="279" y="114"/>
                    </a:lnTo>
                    <a:lnTo>
                      <a:pt x="222" y="150"/>
                    </a:lnTo>
                    <a:lnTo>
                      <a:pt x="173" y="189"/>
                    </a:lnTo>
                    <a:lnTo>
                      <a:pt x="129" y="233"/>
                    </a:lnTo>
                    <a:lnTo>
                      <a:pt x="92" y="281"/>
                    </a:lnTo>
                    <a:lnTo>
                      <a:pt x="61" y="332"/>
                    </a:lnTo>
                    <a:lnTo>
                      <a:pt x="36" y="386"/>
                    </a:lnTo>
                    <a:lnTo>
                      <a:pt x="19" y="443"/>
                    </a:lnTo>
                    <a:lnTo>
                      <a:pt x="6" y="504"/>
                    </a:lnTo>
                    <a:lnTo>
                      <a:pt x="1" y="566"/>
                    </a:lnTo>
                    <a:lnTo>
                      <a:pt x="0" y="598"/>
                    </a:lnTo>
                    <a:lnTo>
                      <a:pt x="0" y="667"/>
                    </a:lnTo>
                    <a:lnTo>
                      <a:pt x="0" y="841"/>
                    </a:lnTo>
                    <a:lnTo>
                      <a:pt x="8" y="991"/>
                    </a:lnTo>
                    <a:lnTo>
                      <a:pt x="19" y="1095"/>
                    </a:lnTo>
                    <a:lnTo>
                      <a:pt x="37" y="1201"/>
                    </a:lnTo>
                    <a:lnTo>
                      <a:pt x="63" y="1305"/>
                    </a:lnTo>
                    <a:lnTo>
                      <a:pt x="99" y="1406"/>
                    </a:lnTo>
                    <a:lnTo>
                      <a:pt x="145" y="1503"/>
                    </a:lnTo>
                    <a:lnTo>
                      <a:pt x="204" y="1593"/>
                    </a:lnTo>
                    <a:lnTo>
                      <a:pt x="277" y="1672"/>
                    </a:lnTo>
                    <a:lnTo>
                      <a:pt x="343" y="1724"/>
                    </a:lnTo>
                    <a:lnTo>
                      <a:pt x="391" y="1755"/>
                    </a:lnTo>
                    <a:lnTo>
                      <a:pt x="444" y="1782"/>
                    </a:lnTo>
                    <a:lnTo>
                      <a:pt x="500" y="1806"/>
                    </a:lnTo>
                    <a:lnTo>
                      <a:pt x="562" y="1825"/>
                    </a:lnTo>
                    <a:lnTo>
                      <a:pt x="628" y="1839"/>
                    </a:lnTo>
                    <a:lnTo>
                      <a:pt x="699" y="1850"/>
                    </a:lnTo>
                    <a:lnTo>
                      <a:pt x="777" y="1855"/>
                    </a:lnTo>
                    <a:lnTo>
                      <a:pt x="817" y="1855"/>
                    </a:lnTo>
                    <a:lnTo>
                      <a:pt x="857" y="1855"/>
                    </a:lnTo>
                    <a:lnTo>
                      <a:pt x="935" y="1850"/>
                    </a:lnTo>
                    <a:lnTo>
                      <a:pt x="1006" y="1839"/>
                    </a:lnTo>
                    <a:lnTo>
                      <a:pt x="1072" y="1825"/>
                    </a:lnTo>
                    <a:lnTo>
                      <a:pt x="1134" y="1806"/>
                    </a:lnTo>
                    <a:lnTo>
                      <a:pt x="1191" y="1782"/>
                    </a:lnTo>
                    <a:lnTo>
                      <a:pt x="1244" y="1755"/>
                    </a:lnTo>
                    <a:lnTo>
                      <a:pt x="1292" y="1724"/>
                    </a:lnTo>
                    <a:lnTo>
                      <a:pt x="1357" y="1672"/>
                    </a:lnTo>
                    <a:lnTo>
                      <a:pt x="1430" y="1593"/>
                    </a:lnTo>
                    <a:lnTo>
                      <a:pt x="1489" y="1503"/>
                    </a:lnTo>
                    <a:lnTo>
                      <a:pt x="1535" y="1406"/>
                    </a:lnTo>
                    <a:lnTo>
                      <a:pt x="1571" y="1305"/>
                    </a:lnTo>
                    <a:lnTo>
                      <a:pt x="1597" y="1201"/>
                    </a:lnTo>
                    <a:lnTo>
                      <a:pt x="1615" y="1095"/>
                    </a:lnTo>
                    <a:lnTo>
                      <a:pt x="1627" y="991"/>
                    </a:lnTo>
                    <a:lnTo>
                      <a:pt x="1634" y="841"/>
                    </a:lnTo>
                    <a:lnTo>
                      <a:pt x="1634" y="667"/>
                    </a:lnTo>
                    <a:lnTo>
                      <a:pt x="1634" y="598"/>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54" name="Freeform 67">
                <a:extLst>
                  <a:ext uri="{FF2B5EF4-FFF2-40B4-BE49-F238E27FC236}">
                    <a16:creationId xmlns:a16="http://schemas.microsoft.com/office/drawing/2014/main" id="{D9EE39BE-A736-49D6-84F8-9E07565CD3DB}"/>
                  </a:ext>
                </a:extLst>
              </p:cNvPr>
              <p:cNvSpPr>
                <a:spLocks/>
              </p:cNvSpPr>
              <p:nvPr/>
            </p:nvSpPr>
            <p:spPr bwMode="auto">
              <a:xfrm>
                <a:off x="5456" y="3246"/>
                <a:ext cx="44" cy="49"/>
              </a:xfrm>
              <a:custGeom>
                <a:avLst/>
                <a:gdLst>
                  <a:gd name="T0" fmla="*/ 177 w 177"/>
                  <a:gd name="T1" fmla="*/ 98 h 195"/>
                  <a:gd name="T2" fmla="*/ 175 w 177"/>
                  <a:gd name="T3" fmla="*/ 117 h 195"/>
                  <a:gd name="T4" fmla="*/ 162 w 177"/>
                  <a:gd name="T5" fmla="*/ 152 h 195"/>
                  <a:gd name="T6" fmla="*/ 138 w 177"/>
                  <a:gd name="T7" fmla="*/ 179 h 195"/>
                  <a:gd name="T8" fmla="*/ 106 w 177"/>
                  <a:gd name="T9" fmla="*/ 193 h 195"/>
                  <a:gd name="T10" fmla="*/ 88 w 177"/>
                  <a:gd name="T11" fmla="*/ 195 h 195"/>
                  <a:gd name="T12" fmla="*/ 71 w 177"/>
                  <a:gd name="T13" fmla="*/ 193 h 195"/>
                  <a:gd name="T14" fmla="*/ 38 w 177"/>
                  <a:gd name="T15" fmla="*/ 179 h 195"/>
                  <a:gd name="T16" fmla="*/ 15 w 177"/>
                  <a:gd name="T17" fmla="*/ 152 h 195"/>
                  <a:gd name="T18" fmla="*/ 1 w 177"/>
                  <a:gd name="T19" fmla="*/ 117 h 195"/>
                  <a:gd name="T20" fmla="*/ 0 w 177"/>
                  <a:gd name="T21" fmla="*/ 98 h 195"/>
                  <a:gd name="T22" fmla="*/ 1 w 177"/>
                  <a:gd name="T23" fmla="*/ 78 h 195"/>
                  <a:gd name="T24" fmla="*/ 15 w 177"/>
                  <a:gd name="T25" fmla="*/ 43 h 195"/>
                  <a:gd name="T26" fmla="*/ 38 w 177"/>
                  <a:gd name="T27" fmla="*/ 16 h 195"/>
                  <a:gd name="T28" fmla="*/ 71 w 177"/>
                  <a:gd name="T29" fmla="*/ 2 h 195"/>
                  <a:gd name="T30" fmla="*/ 88 w 177"/>
                  <a:gd name="T31" fmla="*/ 0 h 195"/>
                  <a:gd name="T32" fmla="*/ 106 w 177"/>
                  <a:gd name="T33" fmla="*/ 2 h 195"/>
                  <a:gd name="T34" fmla="*/ 138 w 177"/>
                  <a:gd name="T35" fmla="*/ 16 h 195"/>
                  <a:gd name="T36" fmla="*/ 162 w 177"/>
                  <a:gd name="T37" fmla="*/ 43 h 195"/>
                  <a:gd name="T38" fmla="*/ 175 w 177"/>
                  <a:gd name="T39" fmla="*/ 78 h 195"/>
                  <a:gd name="T40" fmla="*/ 177 w 177"/>
                  <a:gd name="T41" fmla="*/ 9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7" h="195">
                    <a:moveTo>
                      <a:pt x="177" y="98"/>
                    </a:moveTo>
                    <a:lnTo>
                      <a:pt x="175" y="117"/>
                    </a:lnTo>
                    <a:lnTo>
                      <a:pt x="162" y="152"/>
                    </a:lnTo>
                    <a:lnTo>
                      <a:pt x="138" y="179"/>
                    </a:lnTo>
                    <a:lnTo>
                      <a:pt x="106" y="193"/>
                    </a:lnTo>
                    <a:lnTo>
                      <a:pt x="88" y="195"/>
                    </a:lnTo>
                    <a:lnTo>
                      <a:pt x="71" y="193"/>
                    </a:lnTo>
                    <a:lnTo>
                      <a:pt x="38" y="179"/>
                    </a:lnTo>
                    <a:lnTo>
                      <a:pt x="15" y="152"/>
                    </a:lnTo>
                    <a:lnTo>
                      <a:pt x="1" y="117"/>
                    </a:lnTo>
                    <a:lnTo>
                      <a:pt x="0" y="98"/>
                    </a:lnTo>
                    <a:lnTo>
                      <a:pt x="1" y="78"/>
                    </a:lnTo>
                    <a:lnTo>
                      <a:pt x="15" y="43"/>
                    </a:lnTo>
                    <a:lnTo>
                      <a:pt x="38" y="16"/>
                    </a:lnTo>
                    <a:lnTo>
                      <a:pt x="71" y="2"/>
                    </a:lnTo>
                    <a:lnTo>
                      <a:pt x="88" y="0"/>
                    </a:lnTo>
                    <a:lnTo>
                      <a:pt x="106" y="2"/>
                    </a:lnTo>
                    <a:lnTo>
                      <a:pt x="138" y="16"/>
                    </a:lnTo>
                    <a:lnTo>
                      <a:pt x="162" y="43"/>
                    </a:lnTo>
                    <a:lnTo>
                      <a:pt x="175" y="78"/>
                    </a:lnTo>
                    <a:lnTo>
                      <a:pt x="177" y="98"/>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55" name="Freeform 68">
                <a:extLst>
                  <a:ext uri="{FF2B5EF4-FFF2-40B4-BE49-F238E27FC236}">
                    <a16:creationId xmlns:a16="http://schemas.microsoft.com/office/drawing/2014/main" id="{A281F1B1-2DEC-4B8B-8038-F4FA02CF807F}"/>
                  </a:ext>
                </a:extLst>
              </p:cNvPr>
              <p:cNvSpPr>
                <a:spLocks/>
              </p:cNvSpPr>
              <p:nvPr/>
            </p:nvSpPr>
            <p:spPr bwMode="auto">
              <a:xfrm>
                <a:off x="5462" y="3253"/>
                <a:ext cx="13" cy="13"/>
              </a:xfrm>
              <a:custGeom>
                <a:avLst/>
                <a:gdLst>
                  <a:gd name="T0" fmla="*/ 53 w 53"/>
                  <a:gd name="T1" fmla="*/ 27 h 53"/>
                  <a:gd name="T2" fmla="*/ 52 w 53"/>
                  <a:gd name="T3" fmla="*/ 38 h 53"/>
                  <a:gd name="T4" fmla="*/ 37 w 53"/>
                  <a:gd name="T5" fmla="*/ 52 h 53"/>
                  <a:gd name="T6" fmla="*/ 26 w 53"/>
                  <a:gd name="T7" fmla="*/ 53 h 53"/>
                  <a:gd name="T8" fmla="*/ 16 w 53"/>
                  <a:gd name="T9" fmla="*/ 52 h 53"/>
                  <a:gd name="T10" fmla="*/ 1 w 53"/>
                  <a:gd name="T11" fmla="*/ 38 h 53"/>
                  <a:gd name="T12" fmla="*/ 0 w 53"/>
                  <a:gd name="T13" fmla="*/ 27 h 53"/>
                  <a:gd name="T14" fmla="*/ 1 w 53"/>
                  <a:gd name="T15" fmla="*/ 16 h 53"/>
                  <a:gd name="T16" fmla="*/ 16 w 53"/>
                  <a:gd name="T17" fmla="*/ 2 h 53"/>
                  <a:gd name="T18" fmla="*/ 26 w 53"/>
                  <a:gd name="T19" fmla="*/ 0 h 53"/>
                  <a:gd name="T20" fmla="*/ 37 w 53"/>
                  <a:gd name="T21" fmla="*/ 2 h 53"/>
                  <a:gd name="T22" fmla="*/ 52 w 53"/>
                  <a:gd name="T23" fmla="*/ 16 h 53"/>
                  <a:gd name="T24" fmla="*/ 53 w 53"/>
                  <a:gd name="T2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3">
                    <a:moveTo>
                      <a:pt x="53" y="27"/>
                    </a:moveTo>
                    <a:lnTo>
                      <a:pt x="52" y="38"/>
                    </a:lnTo>
                    <a:lnTo>
                      <a:pt x="37" y="52"/>
                    </a:lnTo>
                    <a:lnTo>
                      <a:pt x="26" y="53"/>
                    </a:lnTo>
                    <a:lnTo>
                      <a:pt x="16" y="52"/>
                    </a:lnTo>
                    <a:lnTo>
                      <a:pt x="1" y="38"/>
                    </a:lnTo>
                    <a:lnTo>
                      <a:pt x="0" y="27"/>
                    </a:lnTo>
                    <a:lnTo>
                      <a:pt x="1" y="16"/>
                    </a:lnTo>
                    <a:lnTo>
                      <a:pt x="16" y="2"/>
                    </a:lnTo>
                    <a:lnTo>
                      <a:pt x="26" y="0"/>
                    </a:lnTo>
                    <a:lnTo>
                      <a:pt x="37" y="2"/>
                    </a:lnTo>
                    <a:lnTo>
                      <a:pt x="52" y="16"/>
                    </a:lnTo>
                    <a:lnTo>
                      <a:pt x="5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56" name="Freeform 69">
                <a:extLst>
                  <a:ext uri="{FF2B5EF4-FFF2-40B4-BE49-F238E27FC236}">
                    <a16:creationId xmlns:a16="http://schemas.microsoft.com/office/drawing/2014/main" id="{81006A5C-B0D1-4073-9EC2-0092023043E6}"/>
                  </a:ext>
                </a:extLst>
              </p:cNvPr>
              <p:cNvSpPr>
                <a:spLocks/>
              </p:cNvSpPr>
              <p:nvPr/>
            </p:nvSpPr>
            <p:spPr bwMode="auto">
              <a:xfrm>
                <a:off x="5441" y="3196"/>
                <a:ext cx="72" cy="24"/>
              </a:xfrm>
              <a:custGeom>
                <a:avLst/>
                <a:gdLst>
                  <a:gd name="T0" fmla="*/ 9 w 290"/>
                  <a:gd name="T1" fmla="*/ 88 h 97"/>
                  <a:gd name="T2" fmla="*/ 17 w 290"/>
                  <a:gd name="T3" fmla="*/ 90 h 97"/>
                  <a:gd name="T4" fmla="*/ 35 w 290"/>
                  <a:gd name="T5" fmla="*/ 90 h 97"/>
                  <a:gd name="T6" fmla="*/ 69 w 290"/>
                  <a:gd name="T7" fmla="*/ 82 h 97"/>
                  <a:gd name="T8" fmla="*/ 130 w 290"/>
                  <a:gd name="T9" fmla="*/ 70 h 97"/>
                  <a:gd name="T10" fmla="*/ 193 w 290"/>
                  <a:gd name="T11" fmla="*/ 73 h 97"/>
                  <a:gd name="T12" fmla="*/ 243 w 290"/>
                  <a:gd name="T13" fmla="*/ 85 h 97"/>
                  <a:gd name="T14" fmla="*/ 271 w 290"/>
                  <a:gd name="T15" fmla="*/ 96 h 97"/>
                  <a:gd name="T16" fmla="*/ 277 w 290"/>
                  <a:gd name="T17" fmla="*/ 97 h 97"/>
                  <a:gd name="T18" fmla="*/ 285 w 290"/>
                  <a:gd name="T19" fmla="*/ 90 h 97"/>
                  <a:gd name="T20" fmla="*/ 290 w 290"/>
                  <a:gd name="T21" fmla="*/ 79 h 97"/>
                  <a:gd name="T22" fmla="*/ 287 w 290"/>
                  <a:gd name="T23" fmla="*/ 61 h 97"/>
                  <a:gd name="T24" fmla="*/ 278 w 290"/>
                  <a:gd name="T25" fmla="*/ 42 h 97"/>
                  <a:gd name="T26" fmla="*/ 258 w 290"/>
                  <a:gd name="T27" fmla="*/ 24 h 97"/>
                  <a:gd name="T28" fmla="*/ 226 w 290"/>
                  <a:gd name="T29" fmla="*/ 10 h 97"/>
                  <a:gd name="T30" fmla="*/ 181 w 290"/>
                  <a:gd name="T31" fmla="*/ 0 h 97"/>
                  <a:gd name="T32" fmla="*/ 151 w 290"/>
                  <a:gd name="T33" fmla="*/ 0 h 97"/>
                  <a:gd name="T34" fmla="*/ 125 w 290"/>
                  <a:gd name="T35" fmla="*/ 0 h 97"/>
                  <a:gd name="T36" fmla="*/ 82 w 290"/>
                  <a:gd name="T37" fmla="*/ 6 h 97"/>
                  <a:gd name="T38" fmla="*/ 50 w 290"/>
                  <a:gd name="T39" fmla="*/ 18 h 97"/>
                  <a:gd name="T40" fmla="*/ 25 w 290"/>
                  <a:gd name="T41" fmla="*/ 32 h 97"/>
                  <a:gd name="T42" fmla="*/ 10 w 290"/>
                  <a:gd name="T43" fmla="*/ 48 h 97"/>
                  <a:gd name="T44" fmla="*/ 2 w 290"/>
                  <a:gd name="T45" fmla="*/ 63 h 97"/>
                  <a:gd name="T46" fmla="*/ 0 w 290"/>
                  <a:gd name="T47" fmla="*/ 76 h 97"/>
                  <a:gd name="T48" fmla="*/ 5 w 290"/>
                  <a:gd name="T49" fmla="*/ 86 h 97"/>
                  <a:gd name="T50" fmla="*/ 9 w 290"/>
                  <a:gd name="T51" fmla="*/ 8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0" h="97">
                    <a:moveTo>
                      <a:pt x="9" y="88"/>
                    </a:moveTo>
                    <a:lnTo>
                      <a:pt x="17" y="90"/>
                    </a:lnTo>
                    <a:lnTo>
                      <a:pt x="35" y="90"/>
                    </a:lnTo>
                    <a:lnTo>
                      <a:pt x="69" y="82"/>
                    </a:lnTo>
                    <a:lnTo>
                      <a:pt x="130" y="70"/>
                    </a:lnTo>
                    <a:lnTo>
                      <a:pt x="193" y="73"/>
                    </a:lnTo>
                    <a:lnTo>
                      <a:pt x="243" y="85"/>
                    </a:lnTo>
                    <a:lnTo>
                      <a:pt x="271" y="96"/>
                    </a:lnTo>
                    <a:lnTo>
                      <a:pt x="277" y="97"/>
                    </a:lnTo>
                    <a:lnTo>
                      <a:pt x="285" y="90"/>
                    </a:lnTo>
                    <a:lnTo>
                      <a:pt x="290" y="79"/>
                    </a:lnTo>
                    <a:lnTo>
                      <a:pt x="287" y="61"/>
                    </a:lnTo>
                    <a:lnTo>
                      <a:pt x="278" y="42"/>
                    </a:lnTo>
                    <a:lnTo>
                      <a:pt x="258" y="24"/>
                    </a:lnTo>
                    <a:lnTo>
                      <a:pt x="226" y="10"/>
                    </a:lnTo>
                    <a:lnTo>
                      <a:pt x="181" y="0"/>
                    </a:lnTo>
                    <a:lnTo>
                      <a:pt x="151" y="0"/>
                    </a:lnTo>
                    <a:lnTo>
                      <a:pt x="125" y="0"/>
                    </a:lnTo>
                    <a:lnTo>
                      <a:pt x="82" y="6"/>
                    </a:lnTo>
                    <a:lnTo>
                      <a:pt x="50" y="18"/>
                    </a:lnTo>
                    <a:lnTo>
                      <a:pt x="25" y="32"/>
                    </a:lnTo>
                    <a:lnTo>
                      <a:pt x="10" y="48"/>
                    </a:lnTo>
                    <a:lnTo>
                      <a:pt x="2" y="63"/>
                    </a:lnTo>
                    <a:lnTo>
                      <a:pt x="0" y="76"/>
                    </a:lnTo>
                    <a:lnTo>
                      <a:pt x="5" y="86"/>
                    </a:lnTo>
                    <a:lnTo>
                      <a:pt x="9" y="88"/>
                    </a:lnTo>
                    <a:close/>
                  </a:path>
                </a:pathLst>
              </a:custGeom>
              <a:solidFill>
                <a:srgbClr val="684B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57" name="Freeform 70">
                <a:extLst>
                  <a:ext uri="{FF2B5EF4-FFF2-40B4-BE49-F238E27FC236}">
                    <a16:creationId xmlns:a16="http://schemas.microsoft.com/office/drawing/2014/main" id="{58872777-9DBC-4DC0-A2F7-1F8255B8EC07}"/>
                  </a:ext>
                </a:extLst>
              </p:cNvPr>
              <p:cNvSpPr>
                <a:spLocks/>
              </p:cNvSpPr>
              <p:nvPr/>
            </p:nvSpPr>
            <p:spPr bwMode="auto">
              <a:xfrm>
                <a:off x="5658" y="3246"/>
                <a:ext cx="44" cy="49"/>
              </a:xfrm>
              <a:custGeom>
                <a:avLst/>
                <a:gdLst>
                  <a:gd name="T0" fmla="*/ 176 w 176"/>
                  <a:gd name="T1" fmla="*/ 98 h 195"/>
                  <a:gd name="T2" fmla="*/ 175 w 176"/>
                  <a:gd name="T3" fmla="*/ 117 h 195"/>
                  <a:gd name="T4" fmla="*/ 162 w 176"/>
                  <a:gd name="T5" fmla="*/ 152 h 195"/>
                  <a:gd name="T6" fmla="*/ 138 w 176"/>
                  <a:gd name="T7" fmla="*/ 179 h 195"/>
                  <a:gd name="T8" fmla="*/ 106 w 176"/>
                  <a:gd name="T9" fmla="*/ 193 h 195"/>
                  <a:gd name="T10" fmla="*/ 88 w 176"/>
                  <a:gd name="T11" fmla="*/ 195 h 195"/>
                  <a:gd name="T12" fmla="*/ 70 w 176"/>
                  <a:gd name="T13" fmla="*/ 193 h 195"/>
                  <a:gd name="T14" fmla="*/ 38 w 176"/>
                  <a:gd name="T15" fmla="*/ 179 h 195"/>
                  <a:gd name="T16" fmla="*/ 15 w 176"/>
                  <a:gd name="T17" fmla="*/ 152 h 195"/>
                  <a:gd name="T18" fmla="*/ 1 w 176"/>
                  <a:gd name="T19" fmla="*/ 117 h 195"/>
                  <a:gd name="T20" fmla="*/ 0 w 176"/>
                  <a:gd name="T21" fmla="*/ 98 h 195"/>
                  <a:gd name="T22" fmla="*/ 1 w 176"/>
                  <a:gd name="T23" fmla="*/ 78 h 195"/>
                  <a:gd name="T24" fmla="*/ 15 w 176"/>
                  <a:gd name="T25" fmla="*/ 43 h 195"/>
                  <a:gd name="T26" fmla="*/ 38 w 176"/>
                  <a:gd name="T27" fmla="*/ 16 h 195"/>
                  <a:gd name="T28" fmla="*/ 70 w 176"/>
                  <a:gd name="T29" fmla="*/ 2 h 195"/>
                  <a:gd name="T30" fmla="*/ 88 w 176"/>
                  <a:gd name="T31" fmla="*/ 0 h 195"/>
                  <a:gd name="T32" fmla="*/ 106 w 176"/>
                  <a:gd name="T33" fmla="*/ 2 h 195"/>
                  <a:gd name="T34" fmla="*/ 138 w 176"/>
                  <a:gd name="T35" fmla="*/ 16 h 195"/>
                  <a:gd name="T36" fmla="*/ 162 w 176"/>
                  <a:gd name="T37" fmla="*/ 43 h 195"/>
                  <a:gd name="T38" fmla="*/ 175 w 176"/>
                  <a:gd name="T39" fmla="*/ 78 h 195"/>
                  <a:gd name="T40" fmla="*/ 176 w 176"/>
                  <a:gd name="T41" fmla="*/ 9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95">
                    <a:moveTo>
                      <a:pt x="176" y="98"/>
                    </a:moveTo>
                    <a:lnTo>
                      <a:pt x="175" y="117"/>
                    </a:lnTo>
                    <a:lnTo>
                      <a:pt x="162" y="152"/>
                    </a:lnTo>
                    <a:lnTo>
                      <a:pt x="138" y="179"/>
                    </a:lnTo>
                    <a:lnTo>
                      <a:pt x="106" y="193"/>
                    </a:lnTo>
                    <a:lnTo>
                      <a:pt x="88" y="195"/>
                    </a:lnTo>
                    <a:lnTo>
                      <a:pt x="70" y="193"/>
                    </a:lnTo>
                    <a:lnTo>
                      <a:pt x="38" y="179"/>
                    </a:lnTo>
                    <a:lnTo>
                      <a:pt x="15" y="152"/>
                    </a:lnTo>
                    <a:lnTo>
                      <a:pt x="1" y="117"/>
                    </a:lnTo>
                    <a:lnTo>
                      <a:pt x="0" y="98"/>
                    </a:lnTo>
                    <a:lnTo>
                      <a:pt x="1" y="78"/>
                    </a:lnTo>
                    <a:lnTo>
                      <a:pt x="15" y="43"/>
                    </a:lnTo>
                    <a:lnTo>
                      <a:pt x="38" y="16"/>
                    </a:lnTo>
                    <a:lnTo>
                      <a:pt x="70" y="2"/>
                    </a:lnTo>
                    <a:lnTo>
                      <a:pt x="88" y="0"/>
                    </a:lnTo>
                    <a:lnTo>
                      <a:pt x="106" y="2"/>
                    </a:lnTo>
                    <a:lnTo>
                      <a:pt x="138" y="16"/>
                    </a:lnTo>
                    <a:lnTo>
                      <a:pt x="162" y="43"/>
                    </a:lnTo>
                    <a:lnTo>
                      <a:pt x="175" y="78"/>
                    </a:lnTo>
                    <a:lnTo>
                      <a:pt x="176" y="98"/>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58" name="Freeform 71">
                <a:extLst>
                  <a:ext uri="{FF2B5EF4-FFF2-40B4-BE49-F238E27FC236}">
                    <a16:creationId xmlns:a16="http://schemas.microsoft.com/office/drawing/2014/main" id="{333EAA45-4845-4DAD-BD30-0F79631236FD}"/>
                  </a:ext>
                </a:extLst>
              </p:cNvPr>
              <p:cNvSpPr>
                <a:spLocks/>
              </p:cNvSpPr>
              <p:nvPr/>
            </p:nvSpPr>
            <p:spPr bwMode="auto">
              <a:xfrm>
                <a:off x="5664" y="3253"/>
                <a:ext cx="13" cy="13"/>
              </a:xfrm>
              <a:custGeom>
                <a:avLst/>
                <a:gdLst>
                  <a:gd name="T0" fmla="*/ 53 w 53"/>
                  <a:gd name="T1" fmla="*/ 27 h 53"/>
                  <a:gd name="T2" fmla="*/ 52 w 53"/>
                  <a:gd name="T3" fmla="*/ 38 h 53"/>
                  <a:gd name="T4" fmla="*/ 37 w 53"/>
                  <a:gd name="T5" fmla="*/ 52 h 53"/>
                  <a:gd name="T6" fmla="*/ 26 w 53"/>
                  <a:gd name="T7" fmla="*/ 53 h 53"/>
                  <a:gd name="T8" fmla="*/ 15 w 53"/>
                  <a:gd name="T9" fmla="*/ 52 h 53"/>
                  <a:gd name="T10" fmla="*/ 1 w 53"/>
                  <a:gd name="T11" fmla="*/ 38 h 53"/>
                  <a:gd name="T12" fmla="*/ 0 w 53"/>
                  <a:gd name="T13" fmla="*/ 27 h 53"/>
                  <a:gd name="T14" fmla="*/ 1 w 53"/>
                  <a:gd name="T15" fmla="*/ 16 h 53"/>
                  <a:gd name="T16" fmla="*/ 15 w 53"/>
                  <a:gd name="T17" fmla="*/ 2 h 53"/>
                  <a:gd name="T18" fmla="*/ 26 w 53"/>
                  <a:gd name="T19" fmla="*/ 0 h 53"/>
                  <a:gd name="T20" fmla="*/ 37 w 53"/>
                  <a:gd name="T21" fmla="*/ 2 h 53"/>
                  <a:gd name="T22" fmla="*/ 52 w 53"/>
                  <a:gd name="T23" fmla="*/ 16 h 53"/>
                  <a:gd name="T24" fmla="*/ 53 w 53"/>
                  <a:gd name="T2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3">
                    <a:moveTo>
                      <a:pt x="53" y="27"/>
                    </a:moveTo>
                    <a:lnTo>
                      <a:pt x="52" y="38"/>
                    </a:lnTo>
                    <a:lnTo>
                      <a:pt x="37" y="52"/>
                    </a:lnTo>
                    <a:lnTo>
                      <a:pt x="26" y="53"/>
                    </a:lnTo>
                    <a:lnTo>
                      <a:pt x="15" y="52"/>
                    </a:lnTo>
                    <a:lnTo>
                      <a:pt x="1" y="38"/>
                    </a:lnTo>
                    <a:lnTo>
                      <a:pt x="0" y="27"/>
                    </a:lnTo>
                    <a:lnTo>
                      <a:pt x="1" y="16"/>
                    </a:lnTo>
                    <a:lnTo>
                      <a:pt x="15" y="2"/>
                    </a:lnTo>
                    <a:lnTo>
                      <a:pt x="26" y="0"/>
                    </a:lnTo>
                    <a:lnTo>
                      <a:pt x="37" y="2"/>
                    </a:lnTo>
                    <a:lnTo>
                      <a:pt x="52" y="16"/>
                    </a:lnTo>
                    <a:lnTo>
                      <a:pt x="5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59" name="Freeform 72">
                <a:extLst>
                  <a:ext uri="{FF2B5EF4-FFF2-40B4-BE49-F238E27FC236}">
                    <a16:creationId xmlns:a16="http://schemas.microsoft.com/office/drawing/2014/main" id="{38979D0E-AC51-4E63-BAE3-484875D17BE6}"/>
                  </a:ext>
                </a:extLst>
              </p:cNvPr>
              <p:cNvSpPr>
                <a:spLocks/>
              </p:cNvSpPr>
              <p:nvPr/>
            </p:nvSpPr>
            <p:spPr bwMode="auto">
              <a:xfrm>
                <a:off x="5642" y="3196"/>
                <a:ext cx="73" cy="24"/>
              </a:xfrm>
              <a:custGeom>
                <a:avLst/>
                <a:gdLst>
                  <a:gd name="T0" fmla="*/ 282 w 290"/>
                  <a:gd name="T1" fmla="*/ 88 h 97"/>
                  <a:gd name="T2" fmla="*/ 273 w 290"/>
                  <a:gd name="T3" fmla="*/ 90 h 97"/>
                  <a:gd name="T4" fmla="*/ 255 w 290"/>
                  <a:gd name="T5" fmla="*/ 90 h 97"/>
                  <a:gd name="T6" fmla="*/ 222 w 290"/>
                  <a:gd name="T7" fmla="*/ 82 h 97"/>
                  <a:gd name="T8" fmla="*/ 159 w 290"/>
                  <a:gd name="T9" fmla="*/ 70 h 97"/>
                  <a:gd name="T10" fmla="*/ 97 w 290"/>
                  <a:gd name="T11" fmla="*/ 73 h 97"/>
                  <a:gd name="T12" fmla="*/ 47 w 290"/>
                  <a:gd name="T13" fmla="*/ 85 h 97"/>
                  <a:gd name="T14" fmla="*/ 19 w 290"/>
                  <a:gd name="T15" fmla="*/ 96 h 97"/>
                  <a:gd name="T16" fmla="*/ 13 w 290"/>
                  <a:gd name="T17" fmla="*/ 97 h 97"/>
                  <a:gd name="T18" fmla="*/ 6 w 290"/>
                  <a:gd name="T19" fmla="*/ 90 h 97"/>
                  <a:gd name="T20" fmla="*/ 0 w 290"/>
                  <a:gd name="T21" fmla="*/ 79 h 97"/>
                  <a:gd name="T22" fmla="*/ 3 w 290"/>
                  <a:gd name="T23" fmla="*/ 61 h 97"/>
                  <a:gd name="T24" fmla="*/ 12 w 290"/>
                  <a:gd name="T25" fmla="*/ 42 h 97"/>
                  <a:gd name="T26" fmla="*/ 32 w 290"/>
                  <a:gd name="T27" fmla="*/ 24 h 97"/>
                  <a:gd name="T28" fmla="*/ 64 w 290"/>
                  <a:gd name="T29" fmla="*/ 10 h 97"/>
                  <a:gd name="T30" fmla="*/ 110 w 290"/>
                  <a:gd name="T31" fmla="*/ 0 h 97"/>
                  <a:gd name="T32" fmla="*/ 139 w 290"/>
                  <a:gd name="T33" fmla="*/ 0 h 97"/>
                  <a:gd name="T34" fmla="*/ 165 w 290"/>
                  <a:gd name="T35" fmla="*/ 0 h 97"/>
                  <a:gd name="T36" fmla="*/ 208 w 290"/>
                  <a:gd name="T37" fmla="*/ 6 h 97"/>
                  <a:gd name="T38" fmla="*/ 241 w 290"/>
                  <a:gd name="T39" fmla="*/ 18 h 97"/>
                  <a:gd name="T40" fmla="*/ 265 w 290"/>
                  <a:gd name="T41" fmla="*/ 32 h 97"/>
                  <a:gd name="T42" fmla="*/ 281 w 290"/>
                  <a:gd name="T43" fmla="*/ 48 h 97"/>
                  <a:gd name="T44" fmla="*/ 288 w 290"/>
                  <a:gd name="T45" fmla="*/ 63 h 97"/>
                  <a:gd name="T46" fmla="*/ 290 w 290"/>
                  <a:gd name="T47" fmla="*/ 76 h 97"/>
                  <a:gd name="T48" fmla="*/ 286 w 290"/>
                  <a:gd name="T49" fmla="*/ 86 h 97"/>
                  <a:gd name="T50" fmla="*/ 282 w 290"/>
                  <a:gd name="T51" fmla="*/ 8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0" h="97">
                    <a:moveTo>
                      <a:pt x="282" y="88"/>
                    </a:moveTo>
                    <a:lnTo>
                      <a:pt x="273" y="90"/>
                    </a:lnTo>
                    <a:lnTo>
                      <a:pt x="255" y="90"/>
                    </a:lnTo>
                    <a:lnTo>
                      <a:pt x="222" y="82"/>
                    </a:lnTo>
                    <a:lnTo>
                      <a:pt x="159" y="70"/>
                    </a:lnTo>
                    <a:lnTo>
                      <a:pt x="97" y="73"/>
                    </a:lnTo>
                    <a:lnTo>
                      <a:pt x="47" y="85"/>
                    </a:lnTo>
                    <a:lnTo>
                      <a:pt x="19" y="96"/>
                    </a:lnTo>
                    <a:lnTo>
                      <a:pt x="13" y="97"/>
                    </a:lnTo>
                    <a:lnTo>
                      <a:pt x="6" y="90"/>
                    </a:lnTo>
                    <a:lnTo>
                      <a:pt x="0" y="79"/>
                    </a:lnTo>
                    <a:lnTo>
                      <a:pt x="3" y="61"/>
                    </a:lnTo>
                    <a:lnTo>
                      <a:pt x="12" y="42"/>
                    </a:lnTo>
                    <a:lnTo>
                      <a:pt x="32" y="24"/>
                    </a:lnTo>
                    <a:lnTo>
                      <a:pt x="64" y="10"/>
                    </a:lnTo>
                    <a:lnTo>
                      <a:pt x="110" y="0"/>
                    </a:lnTo>
                    <a:lnTo>
                      <a:pt x="139" y="0"/>
                    </a:lnTo>
                    <a:lnTo>
                      <a:pt x="165" y="0"/>
                    </a:lnTo>
                    <a:lnTo>
                      <a:pt x="208" y="6"/>
                    </a:lnTo>
                    <a:lnTo>
                      <a:pt x="241" y="18"/>
                    </a:lnTo>
                    <a:lnTo>
                      <a:pt x="265" y="32"/>
                    </a:lnTo>
                    <a:lnTo>
                      <a:pt x="281" y="48"/>
                    </a:lnTo>
                    <a:lnTo>
                      <a:pt x="288" y="63"/>
                    </a:lnTo>
                    <a:lnTo>
                      <a:pt x="290" y="76"/>
                    </a:lnTo>
                    <a:lnTo>
                      <a:pt x="286" y="86"/>
                    </a:lnTo>
                    <a:lnTo>
                      <a:pt x="282" y="88"/>
                    </a:lnTo>
                    <a:close/>
                  </a:path>
                </a:pathLst>
              </a:custGeom>
              <a:solidFill>
                <a:srgbClr val="684B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60" name="Freeform 73">
                <a:extLst>
                  <a:ext uri="{FF2B5EF4-FFF2-40B4-BE49-F238E27FC236}">
                    <a16:creationId xmlns:a16="http://schemas.microsoft.com/office/drawing/2014/main" id="{6667E660-5B45-4578-BE65-AC2E0F73DFC3}"/>
                  </a:ext>
                </a:extLst>
              </p:cNvPr>
              <p:cNvSpPr>
                <a:spLocks/>
              </p:cNvSpPr>
              <p:nvPr/>
            </p:nvSpPr>
            <p:spPr bwMode="auto">
              <a:xfrm>
                <a:off x="5542" y="3345"/>
                <a:ext cx="71" cy="25"/>
              </a:xfrm>
              <a:custGeom>
                <a:avLst/>
                <a:gdLst>
                  <a:gd name="T0" fmla="*/ 140 w 280"/>
                  <a:gd name="T1" fmla="*/ 43 h 100"/>
                  <a:gd name="T2" fmla="*/ 108 w 280"/>
                  <a:gd name="T3" fmla="*/ 41 h 100"/>
                  <a:gd name="T4" fmla="*/ 57 w 280"/>
                  <a:gd name="T5" fmla="*/ 24 h 100"/>
                  <a:gd name="T6" fmla="*/ 20 w 280"/>
                  <a:gd name="T7" fmla="*/ 6 h 100"/>
                  <a:gd name="T8" fmla="*/ 5 w 280"/>
                  <a:gd name="T9" fmla="*/ 0 h 100"/>
                  <a:gd name="T10" fmla="*/ 1 w 280"/>
                  <a:gd name="T11" fmla="*/ 3 h 100"/>
                  <a:gd name="T12" fmla="*/ 0 w 280"/>
                  <a:gd name="T13" fmla="*/ 9 h 100"/>
                  <a:gd name="T14" fmla="*/ 1 w 280"/>
                  <a:gd name="T15" fmla="*/ 22 h 100"/>
                  <a:gd name="T16" fmla="*/ 14 w 280"/>
                  <a:gd name="T17" fmla="*/ 52 h 100"/>
                  <a:gd name="T18" fmla="*/ 35 w 280"/>
                  <a:gd name="T19" fmla="*/ 73 h 100"/>
                  <a:gd name="T20" fmla="*/ 57 w 280"/>
                  <a:gd name="T21" fmla="*/ 86 h 100"/>
                  <a:gd name="T22" fmla="*/ 85 w 280"/>
                  <a:gd name="T23" fmla="*/ 95 h 100"/>
                  <a:gd name="T24" fmla="*/ 119 w 280"/>
                  <a:gd name="T25" fmla="*/ 100 h 100"/>
                  <a:gd name="T26" fmla="*/ 140 w 280"/>
                  <a:gd name="T27" fmla="*/ 100 h 100"/>
                  <a:gd name="T28" fmla="*/ 161 w 280"/>
                  <a:gd name="T29" fmla="*/ 100 h 100"/>
                  <a:gd name="T30" fmla="*/ 196 w 280"/>
                  <a:gd name="T31" fmla="*/ 95 h 100"/>
                  <a:gd name="T32" fmla="*/ 223 w 280"/>
                  <a:gd name="T33" fmla="*/ 86 h 100"/>
                  <a:gd name="T34" fmla="*/ 245 w 280"/>
                  <a:gd name="T35" fmla="*/ 73 h 100"/>
                  <a:gd name="T36" fmla="*/ 267 w 280"/>
                  <a:gd name="T37" fmla="*/ 52 h 100"/>
                  <a:gd name="T38" fmla="*/ 279 w 280"/>
                  <a:gd name="T39" fmla="*/ 22 h 100"/>
                  <a:gd name="T40" fmla="*/ 280 w 280"/>
                  <a:gd name="T41" fmla="*/ 9 h 100"/>
                  <a:gd name="T42" fmla="*/ 280 w 280"/>
                  <a:gd name="T43" fmla="*/ 3 h 100"/>
                  <a:gd name="T44" fmla="*/ 275 w 280"/>
                  <a:gd name="T45" fmla="*/ 0 h 100"/>
                  <a:gd name="T46" fmla="*/ 260 w 280"/>
                  <a:gd name="T47" fmla="*/ 6 h 100"/>
                  <a:gd name="T48" fmla="*/ 223 w 280"/>
                  <a:gd name="T49" fmla="*/ 24 h 100"/>
                  <a:gd name="T50" fmla="*/ 172 w 280"/>
                  <a:gd name="T51" fmla="*/ 41 h 100"/>
                  <a:gd name="T52" fmla="*/ 140 w 280"/>
                  <a:gd name="T53" fmla="*/ 4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0" h="100">
                    <a:moveTo>
                      <a:pt x="140" y="43"/>
                    </a:moveTo>
                    <a:lnTo>
                      <a:pt x="108" y="41"/>
                    </a:lnTo>
                    <a:lnTo>
                      <a:pt x="57" y="24"/>
                    </a:lnTo>
                    <a:lnTo>
                      <a:pt x="20" y="6"/>
                    </a:lnTo>
                    <a:lnTo>
                      <a:pt x="5" y="0"/>
                    </a:lnTo>
                    <a:lnTo>
                      <a:pt x="1" y="3"/>
                    </a:lnTo>
                    <a:lnTo>
                      <a:pt x="0" y="9"/>
                    </a:lnTo>
                    <a:lnTo>
                      <a:pt x="1" y="22"/>
                    </a:lnTo>
                    <a:lnTo>
                      <a:pt x="14" y="52"/>
                    </a:lnTo>
                    <a:lnTo>
                      <a:pt x="35" y="73"/>
                    </a:lnTo>
                    <a:lnTo>
                      <a:pt x="57" y="86"/>
                    </a:lnTo>
                    <a:lnTo>
                      <a:pt x="85" y="95"/>
                    </a:lnTo>
                    <a:lnTo>
                      <a:pt x="119" y="100"/>
                    </a:lnTo>
                    <a:lnTo>
                      <a:pt x="140" y="100"/>
                    </a:lnTo>
                    <a:lnTo>
                      <a:pt x="161" y="100"/>
                    </a:lnTo>
                    <a:lnTo>
                      <a:pt x="196" y="95"/>
                    </a:lnTo>
                    <a:lnTo>
                      <a:pt x="223" y="86"/>
                    </a:lnTo>
                    <a:lnTo>
                      <a:pt x="245" y="73"/>
                    </a:lnTo>
                    <a:lnTo>
                      <a:pt x="267" y="52"/>
                    </a:lnTo>
                    <a:lnTo>
                      <a:pt x="279" y="22"/>
                    </a:lnTo>
                    <a:lnTo>
                      <a:pt x="280" y="9"/>
                    </a:lnTo>
                    <a:lnTo>
                      <a:pt x="280" y="3"/>
                    </a:lnTo>
                    <a:lnTo>
                      <a:pt x="275" y="0"/>
                    </a:lnTo>
                    <a:lnTo>
                      <a:pt x="260" y="6"/>
                    </a:lnTo>
                    <a:lnTo>
                      <a:pt x="223" y="24"/>
                    </a:lnTo>
                    <a:lnTo>
                      <a:pt x="172" y="41"/>
                    </a:lnTo>
                    <a:lnTo>
                      <a:pt x="140" y="43"/>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61" name="Freeform 74">
                <a:extLst>
                  <a:ext uri="{FF2B5EF4-FFF2-40B4-BE49-F238E27FC236}">
                    <a16:creationId xmlns:a16="http://schemas.microsoft.com/office/drawing/2014/main" id="{D2797FF2-2607-48AC-A7B2-54E6E71B312E}"/>
                  </a:ext>
                </a:extLst>
              </p:cNvPr>
              <p:cNvSpPr>
                <a:spLocks/>
              </p:cNvSpPr>
              <p:nvPr/>
            </p:nvSpPr>
            <p:spPr bwMode="auto">
              <a:xfrm>
                <a:off x="5566" y="3425"/>
                <a:ext cx="24" cy="9"/>
              </a:xfrm>
              <a:custGeom>
                <a:avLst/>
                <a:gdLst>
                  <a:gd name="T0" fmla="*/ 48 w 97"/>
                  <a:gd name="T1" fmla="*/ 15 h 35"/>
                  <a:gd name="T2" fmla="*/ 27 w 97"/>
                  <a:gd name="T3" fmla="*/ 12 h 35"/>
                  <a:gd name="T4" fmla="*/ 7 w 97"/>
                  <a:gd name="T5" fmla="*/ 2 h 35"/>
                  <a:gd name="T6" fmla="*/ 0 w 97"/>
                  <a:gd name="T7" fmla="*/ 0 h 35"/>
                  <a:gd name="T8" fmla="*/ 0 w 97"/>
                  <a:gd name="T9" fmla="*/ 3 h 35"/>
                  <a:gd name="T10" fmla="*/ 1 w 97"/>
                  <a:gd name="T11" fmla="*/ 13 h 35"/>
                  <a:gd name="T12" fmla="*/ 15 w 97"/>
                  <a:gd name="T13" fmla="*/ 28 h 35"/>
                  <a:gd name="T14" fmla="*/ 35 w 97"/>
                  <a:gd name="T15" fmla="*/ 34 h 35"/>
                  <a:gd name="T16" fmla="*/ 48 w 97"/>
                  <a:gd name="T17" fmla="*/ 35 h 35"/>
                  <a:gd name="T18" fmla="*/ 62 w 97"/>
                  <a:gd name="T19" fmla="*/ 34 h 35"/>
                  <a:gd name="T20" fmla="*/ 81 w 97"/>
                  <a:gd name="T21" fmla="*/ 28 h 35"/>
                  <a:gd name="T22" fmla="*/ 96 w 97"/>
                  <a:gd name="T23" fmla="*/ 13 h 35"/>
                  <a:gd name="T24" fmla="*/ 97 w 97"/>
                  <a:gd name="T25" fmla="*/ 3 h 35"/>
                  <a:gd name="T26" fmla="*/ 96 w 97"/>
                  <a:gd name="T27" fmla="*/ 0 h 35"/>
                  <a:gd name="T28" fmla="*/ 89 w 97"/>
                  <a:gd name="T29" fmla="*/ 2 h 35"/>
                  <a:gd name="T30" fmla="*/ 69 w 97"/>
                  <a:gd name="T31" fmla="*/ 12 h 35"/>
                  <a:gd name="T32" fmla="*/ 48 w 97"/>
                  <a:gd name="T33"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 h="35">
                    <a:moveTo>
                      <a:pt x="48" y="15"/>
                    </a:moveTo>
                    <a:lnTo>
                      <a:pt x="27" y="12"/>
                    </a:lnTo>
                    <a:lnTo>
                      <a:pt x="7" y="2"/>
                    </a:lnTo>
                    <a:lnTo>
                      <a:pt x="0" y="0"/>
                    </a:lnTo>
                    <a:lnTo>
                      <a:pt x="0" y="3"/>
                    </a:lnTo>
                    <a:lnTo>
                      <a:pt x="1" y="13"/>
                    </a:lnTo>
                    <a:lnTo>
                      <a:pt x="15" y="28"/>
                    </a:lnTo>
                    <a:lnTo>
                      <a:pt x="35" y="34"/>
                    </a:lnTo>
                    <a:lnTo>
                      <a:pt x="48" y="35"/>
                    </a:lnTo>
                    <a:lnTo>
                      <a:pt x="62" y="34"/>
                    </a:lnTo>
                    <a:lnTo>
                      <a:pt x="81" y="28"/>
                    </a:lnTo>
                    <a:lnTo>
                      <a:pt x="96" y="13"/>
                    </a:lnTo>
                    <a:lnTo>
                      <a:pt x="97" y="3"/>
                    </a:lnTo>
                    <a:lnTo>
                      <a:pt x="96" y="0"/>
                    </a:lnTo>
                    <a:lnTo>
                      <a:pt x="89" y="2"/>
                    </a:lnTo>
                    <a:lnTo>
                      <a:pt x="69" y="12"/>
                    </a:lnTo>
                    <a:lnTo>
                      <a:pt x="48" y="15"/>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62" name="Freeform 75">
                <a:extLst>
                  <a:ext uri="{FF2B5EF4-FFF2-40B4-BE49-F238E27FC236}">
                    <a16:creationId xmlns:a16="http://schemas.microsoft.com/office/drawing/2014/main" id="{1BFCF1B8-4E7B-43A6-847D-629FE5021637}"/>
                  </a:ext>
                </a:extLst>
              </p:cNvPr>
              <p:cNvSpPr>
                <a:spLocks/>
              </p:cNvSpPr>
              <p:nvPr/>
            </p:nvSpPr>
            <p:spPr bwMode="auto">
              <a:xfrm>
                <a:off x="5522" y="3397"/>
                <a:ext cx="111" cy="18"/>
              </a:xfrm>
              <a:custGeom>
                <a:avLst/>
                <a:gdLst>
                  <a:gd name="T0" fmla="*/ 222 w 444"/>
                  <a:gd name="T1" fmla="*/ 45 h 73"/>
                  <a:gd name="T2" fmla="*/ 172 w 444"/>
                  <a:gd name="T3" fmla="*/ 43 h 73"/>
                  <a:gd name="T4" fmla="*/ 90 w 444"/>
                  <a:gd name="T5" fmla="*/ 28 h 73"/>
                  <a:gd name="T6" fmla="*/ 32 w 444"/>
                  <a:gd name="T7" fmla="*/ 10 h 73"/>
                  <a:gd name="T8" fmla="*/ 3 w 444"/>
                  <a:gd name="T9" fmla="*/ 0 h 73"/>
                  <a:gd name="T10" fmla="*/ 0 w 444"/>
                  <a:gd name="T11" fmla="*/ 3 h 73"/>
                  <a:gd name="T12" fmla="*/ 1 w 444"/>
                  <a:gd name="T13" fmla="*/ 10 h 73"/>
                  <a:gd name="T14" fmla="*/ 22 w 444"/>
                  <a:gd name="T15" fmla="*/ 31 h 73"/>
                  <a:gd name="T16" fmla="*/ 70 w 444"/>
                  <a:gd name="T17" fmla="*/ 55 h 73"/>
                  <a:gd name="T18" fmla="*/ 133 w 444"/>
                  <a:gd name="T19" fmla="*/ 69 h 73"/>
                  <a:gd name="T20" fmla="*/ 189 w 444"/>
                  <a:gd name="T21" fmla="*/ 73 h 73"/>
                  <a:gd name="T22" fmla="*/ 222 w 444"/>
                  <a:gd name="T23" fmla="*/ 73 h 73"/>
                  <a:gd name="T24" fmla="*/ 255 w 444"/>
                  <a:gd name="T25" fmla="*/ 73 h 73"/>
                  <a:gd name="T26" fmla="*/ 311 w 444"/>
                  <a:gd name="T27" fmla="*/ 69 h 73"/>
                  <a:gd name="T28" fmla="*/ 374 w 444"/>
                  <a:gd name="T29" fmla="*/ 55 h 73"/>
                  <a:gd name="T30" fmla="*/ 423 w 444"/>
                  <a:gd name="T31" fmla="*/ 31 h 73"/>
                  <a:gd name="T32" fmla="*/ 443 w 444"/>
                  <a:gd name="T33" fmla="*/ 10 h 73"/>
                  <a:gd name="T34" fmla="*/ 444 w 444"/>
                  <a:gd name="T35" fmla="*/ 3 h 73"/>
                  <a:gd name="T36" fmla="*/ 442 w 444"/>
                  <a:gd name="T37" fmla="*/ 0 h 73"/>
                  <a:gd name="T38" fmla="*/ 412 w 444"/>
                  <a:gd name="T39" fmla="*/ 10 h 73"/>
                  <a:gd name="T40" fmla="*/ 355 w 444"/>
                  <a:gd name="T41" fmla="*/ 28 h 73"/>
                  <a:gd name="T42" fmla="*/ 272 w 444"/>
                  <a:gd name="T43" fmla="*/ 43 h 73"/>
                  <a:gd name="T44" fmla="*/ 222 w 444"/>
                  <a:gd name="T45"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4" h="73">
                    <a:moveTo>
                      <a:pt x="222" y="45"/>
                    </a:moveTo>
                    <a:lnTo>
                      <a:pt x="172" y="43"/>
                    </a:lnTo>
                    <a:lnTo>
                      <a:pt x="90" y="28"/>
                    </a:lnTo>
                    <a:lnTo>
                      <a:pt x="32" y="10"/>
                    </a:lnTo>
                    <a:lnTo>
                      <a:pt x="3" y="0"/>
                    </a:lnTo>
                    <a:lnTo>
                      <a:pt x="0" y="3"/>
                    </a:lnTo>
                    <a:lnTo>
                      <a:pt x="1" y="10"/>
                    </a:lnTo>
                    <a:lnTo>
                      <a:pt x="22" y="31"/>
                    </a:lnTo>
                    <a:lnTo>
                      <a:pt x="70" y="55"/>
                    </a:lnTo>
                    <a:lnTo>
                      <a:pt x="133" y="69"/>
                    </a:lnTo>
                    <a:lnTo>
                      <a:pt x="189" y="73"/>
                    </a:lnTo>
                    <a:lnTo>
                      <a:pt x="222" y="73"/>
                    </a:lnTo>
                    <a:lnTo>
                      <a:pt x="255" y="73"/>
                    </a:lnTo>
                    <a:lnTo>
                      <a:pt x="311" y="69"/>
                    </a:lnTo>
                    <a:lnTo>
                      <a:pt x="374" y="55"/>
                    </a:lnTo>
                    <a:lnTo>
                      <a:pt x="423" y="31"/>
                    </a:lnTo>
                    <a:lnTo>
                      <a:pt x="443" y="10"/>
                    </a:lnTo>
                    <a:lnTo>
                      <a:pt x="444" y="3"/>
                    </a:lnTo>
                    <a:lnTo>
                      <a:pt x="442" y="0"/>
                    </a:lnTo>
                    <a:lnTo>
                      <a:pt x="412" y="10"/>
                    </a:lnTo>
                    <a:lnTo>
                      <a:pt x="355" y="28"/>
                    </a:lnTo>
                    <a:lnTo>
                      <a:pt x="272" y="43"/>
                    </a:lnTo>
                    <a:lnTo>
                      <a:pt x="222" y="45"/>
                    </a:lnTo>
                    <a:close/>
                  </a:path>
                </a:pathLst>
              </a:custGeom>
              <a:solidFill>
                <a:srgbClr val="F79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63" name="Freeform 76">
                <a:extLst>
                  <a:ext uri="{FF2B5EF4-FFF2-40B4-BE49-F238E27FC236}">
                    <a16:creationId xmlns:a16="http://schemas.microsoft.com/office/drawing/2014/main" id="{97256F1C-0A8B-4D84-AC9A-00F56AED181D}"/>
                  </a:ext>
                </a:extLst>
              </p:cNvPr>
              <p:cNvSpPr>
                <a:spLocks/>
              </p:cNvSpPr>
              <p:nvPr/>
            </p:nvSpPr>
            <p:spPr bwMode="auto">
              <a:xfrm>
                <a:off x="5420" y="3318"/>
                <a:ext cx="60" cy="60"/>
              </a:xfrm>
              <a:custGeom>
                <a:avLst/>
                <a:gdLst>
                  <a:gd name="T0" fmla="*/ 239 w 239"/>
                  <a:gd name="T1" fmla="*/ 121 h 240"/>
                  <a:gd name="T2" fmla="*/ 238 w 239"/>
                  <a:gd name="T3" fmla="*/ 145 h 240"/>
                  <a:gd name="T4" fmla="*/ 220 w 239"/>
                  <a:gd name="T5" fmla="*/ 188 h 240"/>
                  <a:gd name="T6" fmla="*/ 187 w 239"/>
                  <a:gd name="T7" fmla="*/ 221 h 240"/>
                  <a:gd name="T8" fmla="*/ 144 w 239"/>
                  <a:gd name="T9" fmla="*/ 239 h 240"/>
                  <a:gd name="T10" fmla="*/ 119 w 239"/>
                  <a:gd name="T11" fmla="*/ 240 h 240"/>
                  <a:gd name="T12" fmla="*/ 95 w 239"/>
                  <a:gd name="T13" fmla="*/ 239 h 240"/>
                  <a:gd name="T14" fmla="*/ 52 w 239"/>
                  <a:gd name="T15" fmla="*/ 221 h 240"/>
                  <a:gd name="T16" fmla="*/ 19 w 239"/>
                  <a:gd name="T17" fmla="*/ 188 h 240"/>
                  <a:gd name="T18" fmla="*/ 1 w 239"/>
                  <a:gd name="T19" fmla="*/ 145 h 240"/>
                  <a:gd name="T20" fmla="*/ 0 w 239"/>
                  <a:gd name="T21" fmla="*/ 121 h 240"/>
                  <a:gd name="T22" fmla="*/ 1 w 239"/>
                  <a:gd name="T23" fmla="*/ 96 h 240"/>
                  <a:gd name="T24" fmla="*/ 19 w 239"/>
                  <a:gd name="T25" fmla="*/ 53 h 240"/>
                  <a:gd name="T26" fmla="*/ 52 w 239"/>
                  <a:gd name="T27" fmla="*/ 20 h 240"/>
                  <a:gd name="T28" fmla="*/ 95 w 239"/>
                  <a:gd name="T29" fmla="*/ 3 h 240"/>
                  <a:gd name="T30" fmla="*/ 119 w 239"/>
                  <a:gd name="T31" fmla="*/ 0 h 240"/>
                  <a:gd name="T32" fmla="*/ 144 w 239"/>
                  <a:gd name="T33" fmla="*/ 3 h 240"/>
                  <a:gd name="T34" fmla="*/ 187 w 239"/>
                  <a:gd name="T35" fmla="*/ 20 h 240"/>
                  <a:gd name="T36" fmla="*/ 220 w 239"/>
                  <a:gd name="T37" fmla="*/ 53 h 240"/>
                  <a:gd name="T38" fmla="*/ 238 w 239"/>
                  <a:gd name="T39" fmla="*/ 96 h 240"/>
                  <a:gd name="T40" fmla="*/ 239 w 239"/>
                  <a:gd name="T41" fmla="*/ 12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9" h="240">
                    <a:moveTo>
                      <a:pt x="239" y="121"/>
                    </a:moveTo>
                    <a:lnTo>
                      <a:pt x="238" y="145"/>
                    </a:lnTo>
                    <a:lnTo>
                      <a:pt x="220" y="188"/>
                    </a:lnTo>
                    <a:lnTo>
                      <a:pt x="187" y="221"/>
                    </a:lnTo>
                    <a:lnTo>
                      <a:pt x="144" y="239"/>
                    </a:lnTo>
                    <a:lnTo>
                      <a:pt x="119" y="240"/>
                    </a:lnTo>
                    <a:lnTo>
                      <a:pt x="95" y="239"/>
                    </a:lnTo>
                    <a:lnTo>
                      <a:pt x="52" y="221"/>
                    </a:lnTo>
                    <a:lnTo>
                      <a:pt x="19" y="188"/>
                    </a:lnTo>
                    <a:lnTo>
                      <a:pt x="1" y="145"/>
                    </a:lnTo>
                    <a:lnTo>
                      <a:pt x="0" y="121"/>
                    </a:lnTo>
                    <a:lnTo>
                      <a:pt x="1" y="96"/>
                    </a:lnTo>
                    <a:lnTo>
                      <a:pt x="19" y="53"/>
                    </a:lnTo>
                    <a:lnTo>
                      <a:pt x="52" y="20"/>
                    </a:lnTo>
                    <a:lnTo>
                      <a:pt x="95" y="3"/>
                    </a:lnTo>
                    <a:lnTo>
                      <a:pt x="119" y="0"/>
                    </a:lnTo>
                    <a:lnTo>
                      <a:pt x="144" y="3"/>
                    </a:lnTo>
                    <a:lnTo>
                      <a:pt x="187" y="20"/>
                    </a:lnTo>
                    <a:lnTo>
                      <a:pt x="220" y="53"/>
                    </a:lnTo>
                    <a:lnTo>
                      <a:pt x="238" y="96"/>
                    </a:lnTo>
                    <a:lnTo>
                      <a:pt x="239" y="121"/>
                    </a:lnTo>
                    <a:close/>
                  </a:path>
                </a:pathLst>
              </a:custGeom>
              <a:solidFill>
                <a:srgbClr val="F9A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64" name="Freeform 77">
                <a:extLst>
                  <a:ext uri="{FF2B5EF4-FFF2-40B4-BE49-F238E27FC236}">
                    <a16:creationId xmlns:a16="http://schemas.microsoft.com/office/drawing/2014/main" id="{10F4DD33-0D4D-4891-B474-8B5E98E082D6}"/>
                  </a:ext>
                </a:extLst>
              </p:cNvPr>
              <p:cNvSpPr>
                <a:spLocks/>
              </p:cNvSpPr>
              <p:nvPr/>
            </p:nvSpPr>
            <p:spPr bwMode="auto">
              <a:xfrm>
                <a:off x="5679" y="3318"/>
                <a:ext cx="60" cy="60"/>
              </a:xfrm>
              <a:custGeom>
                <a:avLst/>
                <a:gdLst>
                  <a:gd name="T0" fmla="*/ 239 w 239"/>
                  <a:gd name="T1" fmla="*/ 121 h 240"/>
                  <a:gd name="T2" fmla="*/ 238 w 239"/>
                  <a:gd name="T3" fmla="*/ 145 h 240"/>
                  <a:gd name="T4" fmla="*/ 220 w 239"/>
                  <a:gd name="T5" fmla="*/ 188 h 240"/>
                  <a:gd name="T6" fmla="*/ 187 w 239"/>
                  <a:gd name="T7" fmla="*/ 221 h 240"/>
                  <a:gd name="T8" fmla="*/ 144 w 239"/>
                  <a:gd name="T9" fmla="*/ 239 h 240"/>
                  <a:gd name="T10" fmla="*/ 120 w 239"/>
                  <a:gd name="T11" fmla="*/ 240 h 240"/>
                  <a:gd name="T12" fmla="*/ 95 w 239"/>
                  <a:gd name="T13" fmla="*/ 239 h 240"/>
                  <a:gd name="T14" fmla="*/ 52 w 239"/>
                  <a:gd name="T15" fmla="*/ 221 h 240"/>
                  <a:gd name="T16" fmla="*/ 19 w 239"/>
                  <a:gd name="T17" fmla="*/ 188 h 240"/>
                  <a:gd name="T18" fmla="*/ 1 w 239"/>
                  <a:gd name="T19" fmla="*/ 145 h 240"/>
                  <a:gd name="T20" fmla="*/ 0 w 239"/>
                  <a:gd name="T21" fmla="*/ 121 h 240"/>
                  <a:gd name="T22" fmla="*/ 1 w 239"/>
                  <a:gd name="T23" fmla="*/ 96 h 240"/>
                  <a:gd name="T24" fmla="*/ 19 w 239"/>
                  <a:gd name="T25" fmla="*/ 53 h 240"/>
                  <a:gd name="T26" fmla="*/ 52 w 239"/>
                  <a:gd name="T27" fmla="*/ 20 h 240"/>
                  <a:gd name="T28" fmla="*/ 95 w 239"/>
                  <a:gd name="T29" fmla="*/ 3 h 240"/>
                  <a:gd name="T30" fmla="*/ 120 w 239"/>
                  <a:gd name="T31" fmla="*/ 0 h 240"/>
                  <a:gd name="T32" fmla="*/ 144 w 239"/>
                  <a:gd name="T33" fmla="*/ 3 h 240"/>
                  <a:gd name="T34" fmla="*/ 187 w 239"/>
                  <a:gd name="T35" fmla="*/ 20 h 240"/>
                  <a:gd name="T36" fmla="*/ 220 w 239"/>
                  <a:gd name="T37" fmla="*/ 53 h 240"/>
                  <a:gd name="T38" fmla="*/ 238 w 239"/>
                  <a:gd name="T39" fmla="*/ 96 h 240"/>
                  <a:gd name="T40" fmla="*/ 239 w 239"/>
                  <a:gd name="T41" fmla="*/ 12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9" h="240">
                    <a:moveTo>
                      <a:pt x="239" y="121"/>
                    </a:moveTo>
                    <a:lnTo>
                      <a:pt x="238" y="145"/>
                    </a:lnTo>
                    <a:lnTo>
                      <a:pt x="220" y="188"/>
                    </a:lnTo>
                    <a:lnTo>
                      <a:pt x="187" y="221"/>
                    </a:lnTo>
                    <a:lnTo>
                      <a:pt x="144" y="239"/>
                    </a:lnTo>
                    <a:lnTo>
                      <a:pt x="120" y="240"/>
                    </a:lnTo>
                    <a:lnTo>
                      <a:pt x="95" y="239"/>
                    </a:lnTo>
                    <a:lnTo>
                      <a:pt x="52" y="221"/>
                    </a:lnTo>
                    <a:lnTo>
                      <a:pt x="19" y="188"/>
                    </a:lnTo>
                    <a:lnTo>
                      <a:pt x="1" y="145"/>
                    </a:lnTo>
                    <a:lnTo>
                      <a:pt x="0" y="121"/>
                    </a:lnTo>
                    <a:lnTo>
                      <a:pt x="1" y="96"/>
                    </a:lnTo>
                    <a:lnTo>
                      <a:pt x="19" y="53"/>
                    </a:lnTo>
                    <a:lnTo>
                      <a:pt x="52" y="20"/>
                    </a:lnTo>
                    <a:lnTo>
                      <a:pt x="95" y="3"/>
                    </a:lnTo>
                    <a:lnTo>
                      <a:pt x="120" y="0"/>
                    </a:lnTo>
                    <a:lnTo>
                      <a:pt x="144" y="3"/>
                    </a:lnTo>
                    <a:lnTo>
                      <a:pt x="187" y="20"/>
                    </a:lnTo>
                    <a:lnTo>
                      <a:pt x="220" y="53"/>
                    </a:lnTo>
                    <a:lnTo>
                      <a:pt x="238" y="96"/>
                    </a:lnTo>
                    <a:lnTo>
                      <a:pt x="239" y="121"/>
                    </a:lnTo>
                    <a:close/>
                  </a:path>
                </a:pathLst>
              </a:custGeom>
              <a:solidFill>
                <a:srgbClr val="F9A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65" name="Freeform 78">
                <a:extLst>
                  <a:ext uri="{FF2B5EF4-FFF2-40B4-BE49-F238E27FC236}">
                    <a16:creationId xmlns:a16="http://schemas.microsoft.com/office/drawing/2014/main" id="{7A890205-C89C-454E-A353-80BEB24AB66A}"/>
                  </a:ext>
                </a:extLst>
              </p:cNvPr>
              <p:cNvSpPr>
                <a:spLocks/>
              </p:cNvSpPr>
              <p:nvPr/>
            </p:nvSpPr>
            <p:spPr bwMode="auto">
              <a:xfrm>
                <a:off x="5347" y="3515"/>
                <a:ext cx="231" cy="133"/>
              </a:xfrm>
              <a:custGeom>
                <a:avLst/>
                <a:gdLst>
                  <a:gd name="T0" fmla="*/ 923 w 923"/>
                  <a:gd name="T1" fmla="*/ 0 h 532"/>
                  <a:gd name="T2" fmla="*/ 923 w 923"/>
                  <a:gd name="T3" fmla="*/ 532 h 532"/>
                  <a:gd name="T4" fmla="*/ 0 w 923"/>
                  <a:gd name="T5" fmla="*/ 532 h 532"/>
                  <a:gd name="T6" fmla="*/ 2 w 923"/>
                  <a:gd name="T7" fmla="*/ 511 h 532"/>
                  <a:gd name="T8" fmla="*/ 11 w 923"/>
                  <a:gd name="T9" fmla="*/ 468 h 532"/>
                  <a:gd name="T10" fmla="*/ 32 w 923"/>
                  <a:gd name="T11" fmla="*/ 425 h 532"/>
                  <a:gd name="T12" fmla="*/ 60 w 923"/>
                  <a:gd name="T13" fmla="*/ 380 h 532"/>
                  <a:gd name="T14" fmla="*/ 96 w 923"/>
                  <a:gd name="T15" fmla="*/ 335 h 532"/>
                  <a:gd name="T16" fmla="*/ 140 w 923"/>
                  <a:gd name="T17" fmla="*/ 291 h 532"/>
                  <a:gd name="T18" fmla="*/ 191 w 923"/>
                  <a:gd name="T19" fmla="*/ 247 h 532"/>
                  <a:gd name="T20" fmla="*/ 249 w 923"/>
                  <a:gd name="T21" fmla="*/ 205 h 532"/>
                  <a:gd name="T22" fmla="*/ 313 w 923"/>
                  <a:gd name="T23" fmla="*/ 166 h 532"/>
                  <a:gd name="T24" fmla="*/ 382 w 923"/>
                  <a:gd name="T25" fmla="*/ 128 h 532"/>
                  <a:gd name="T26" fmla="*/ 456 w 923"/>
                  <a:gd name="T27" fmla="*/ 95 h 532"/>
                  <a:gd name="T28" fmla="*/ 534 w 923"/>
                  <a:gd name="T29" fmla="*/ 66 h 532"/>
                  <a:gd name="T30" fmla="*/ 616 w 923"/>
                  <a:gd name="T31" fmla="*/ 41 h 532"/>
                  <a:gd name="T32" fmla="*/ 701 w 923"/>
                  <a:gd name="T33" fmla="*/ 22 h 532"/>
                  <a:gd name="T34" fmla="*/ 788 w 923"/>
                  <a:gd name="T35" fmla="*/ 8 h 532"/>
                  <a:gd name="T36" fmla="*/ 877 w 923"/>
                  <a:gd name="T37" fmla="*/ 0 h 532"/>
                  <a:gd name="T38" fmla="*/ 923 w 923"/>
                  <a:gd name="T39"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3" h="532">
                    <a:moveTo>
                      <a:pt x="923" y="0"/>
                    </a:moveTo>
                    <a:lnTo>
                      <a:pt x="923" y="532"/>
                    </a:lnTo>
                    <a:lnTo>
                      <a:pt x="0" y="532"/>
                    </a:lnTo>
                    <a:lnTo>
                      <a:pt x="2" y="511"/>
                    </a:lnTo>
                    <a:lnTo>
                      <a:pt x="11" y="468"/>
                    </a:lnTo>
                    <a:lnTo>
                      <a:pt x="32" y="425"/>
                    </a:lnTo>
                    <a:lnTo>
                      <a:pt x="60" y="380"/>
                    </a:lnTo>
                    <a:lnTo>
                      <a:pt x="96" y="335"/>
                    </a:lnTo>
                    <a:lnTo>
                      <a:pt x="140" y="291"/>
                    </a:lnTo>
                    <a:lnTo>
                      <a:pt x="191" y="247"/>
                    </a:lnTo>
                    <a:lnTo>
                      <a:pt x="249" y="205"/>
                    </a:lnTo>
                    <a:lnTo>
                      <a:pt x="313" y="166"/>
                    </a:lnTo>
                    <a:lnTo>
                      <a:pt x="382" y="128"/>
                    </a:lnTo>
                    <a:lnTo>
                      <a:pt x="456" y="95"/>
                    </a:lnTo>
                    <a:lnTo>
                      <a:pt x="534" y="66"/>
                    </a:lnTo>
                    <a:lnTo>
                      <a:pt x="616" y="41"/>
                    </a:lnTo>
                    <a:lnTo>
                      <a:pt x="701" y="22"/>
                    </a:lnTo>
                    <a:lnTo>
                      <a:pt x="788" y="8"/>
                    </a:lnTo>
                    <a:lnTo>
                      <a:pt x="877" y="0"/>
                    </a:lnTo>
                    <a:lnTo>
                      <a:pt x="923" y="0"/>
                    </a:lnTo>
                    <a:close/>
                  </a:path>
                </a:pathLst>
              </a:custGeom>
              <a:solidFill>
                <a:srgbClr val="46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66" name="Freeform 79">
                <a:extLst>
                  <a:ext uri="{FF2B5EF4-FFF2-40B4-BE49-F238E27FC236}">
                    <a16:creationId xmlns:a16="http://schemas.microsoft.com/office/drawing/2014/main" id="{B73B1850-EB22-4CFF-A3A3-89EF0F36D3B4}"/>
                  </a:ext>
                </a:extLst>
              </p:cNvPr>
              <p:cNvSpPr>
                <a:spLocks/>
              </p:cNvSpPr>
              <p:nvPr/>
            </p:nvSpPr>
            <p:spPr bwMode="auto">
              <a:xfrm>
                <a:off x="5578" y="3515"/>
                <a:ext cx="230" cy="133"/>
              </a:xfrm>
              <a:custGeom>
                <a:avLst/>
                <a:gdLst>
                  <a:gd name="T0" fmla="*/ 0 w 922"/>
                  <a:gd name="T1" fmla="*/ 0 h 532"/>
                  <a:gd name="T2" fmla="*/ 0 w 922"/>
                  <a:gd name="T3" fmla="*/ 532 h 532"/>
                  <a:gd name="T4" fmla="*/ 922 w 922"/>
                  <a:gd name="T5" fmla="*/ 532 h 532"/>
                  <a:gd name="T6" fmla="*/ 921 w 922"/>
                  <a:gd name="T7" fmla="*/ 511 h 532"/>
                  <a:gd name="T8" fmla="*/ 912 w 922"/>
                  <a:gd name="T9" fmla="*/ 468 h 532"/>
                  <a:gd name="T10" fmla="*/ 892 w 922"/>
                  <a:gd name="T11" fmla="*/ 425 h 532"/>
                  <a:gd name="T12" fmla="*/ 864 w 922"/>
                  <a:gd name="T13" fmla="*/ 380 h 532"/>
                  <a:gd name="T14" fmla="*/ 828 w 922"/>
                  <a:gd name="T15" fmla="*/ 335 h 532"/>
                  <a:gd name="T16" fmla="*/ 784 w 922"/>
                  <a:gd name="T17" fmla="*/ 291 h 532"/>
                  <a:gd name="T18" fmla="*/ 732 w 922"/>
                  <a:gd name="T19" fmla="*/ 247 h 532"/>
                  <a:gd name="T20" fmla="*/ 674 w 922"/>
                  <a:gd name="T21" fmla="*/ 205 h 532"/>
                  <a:gd name="T22" fmla="*/ 611 w 922"/>
                  <a:gd name="T23" fmla="*/ 166 h 532"/>
                  <a:gd name="T24" fmla="*/ 541 w 922"/>
                  <a:gd name="T25" fmla="*/ 128 h 532"/>
                  <a:gd name="T26" fmla="*/ 468 w 922"/>
                  <a:gd name="T27" fmla="*/ 95 h 532"/>
                  <a:gd name="T28" fmla="*/ 389 w 922"/>
                  <a:gd name="T29" fmla="*/ 66 h 532"/>
                  <a:gd name="T30" fmla="*/ 308 w 922"/>
                  <a:gd name="T31" fmla="*/ 41 h 532"/>
                  <a:gd name="T32" fmla="*/ 222 w 922"/>
                  <a:gd name="T33" fmla="*/ 22 h 532"/>
                  <a:gd name="T34" fmla="*/ 135 w 922"/>
                  <a:gd name="T35" fmla="*/ 8 h 532"/>
                  <a:gd name="T36" fmla="*/ 46 w 922"/>
                  <a:gd name="T37" fmla="*/ 0 h 532"/>
                  <a:gd name="T38" fmla="*/ 0 w 922"/>
                  <a:gd name="T39"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2" h="532">
                    <a:moveTo>
                      <a:pt x="0" y="0"/>
                    </a:moveTo>
                    <a:lnTo>
                      <a:pt x="0" y="532"/>
                    </a:lnTo>
                    <a:lnTo>
                      <a:pt x="922" y="532"/>
                    </a:lnTo>
                    <a:lnTo>
                      <a:pt x="921" y="511"/>
                    </a:lnTo>
                    <a:lnTo>
                      <a:pt x="912" y="468"/>
                    </a:lnTo>
                    <a:lnTo>
                      <a:pt x="892" y="425"/>
                    </a:lnTo>
                    <a:lnTo>
                      <a:pt x="864" y="380"/>
                    </a:lnTo>
                    <a:lnTo>
                      <a:pt x="828" y="335"/>
                    </a:lnTo>
                    <a:lnTo>
                      <a:pt x="784" y="291"/>
                    </a:lnTo>
                    <a:lnTo>
                      <a:pt x="732" y="247"/>
                    </a:lnTo>
                    <a:lnTo>
                      <a:pt x="674" y="205"/>
                    </a:lnTo>
                    <a:lnTo>
                      <a:pt x="611" y="166"/>
                    </a:lnTo>
                    <a:lnTo>
                      <a:pt x="541" y="128"/>
                    </a:lnTo>
                    <a:lnTo>
                      <a:pt x="468" y="95"/>
                    </a:lnTo>
                    <a:lnTo>
                      <a:pt x="389" y="66"/>
                    </a:lnTo>
                    <a:lnTo>
                      <a:pt x="308" y="41"/>
                    </a:lnTo>
                    <a:lnTo>
                      <a:pt x="222" y="22"/>
                    </a:lnTo>
                    <a:lnTo>
                      <a:pt x="135" y="8"/>
                    </a:lnTo>
                    <a:lnTo>
                      <a:pt x="46" y="0"/>
                    </a:lnTo>
                    <a:lnTo>
                      <a:pt x="0" y="0"/>
                    </a:lnTo>
                    <a:close/>
                  </a:path>
                </a:pathLst>
              </a:custGeom>
              <a:solidFill>
                <a:srgbClr val="46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67" name="Freeform 80">
                <a:extLst>
                  <a:ext uri="{FF2B5EF4-FFF2-40B4-BE49-F238E27FC236}">
                    <a16:creationId xmlns:a16="http://schemas.microsoft.com/office/drawing/2014/main" id="{B37DCD57-C3DE-419F-9221-D248CEE690B2}"/>
                  </a:ext>
                </a:extLst>
              </p:cNvPr>
              <p:cNvSpPr>
                <a:spLocks/>
              </p:cNvSpPr>
              <p:nvPr/>
            </p:nvSpPr>
            <p:spPr bwMode="auto">
              <a:xfrm>
                <a:off x="5490" y="3518"/>
                <a:ext cx="88" cy="130"/>
              </a:xfrm>
              <a:custGeom>
                <a:avLst/>
                <a:gdLst>
                  <a:gd name="T0" fmla="*/ 173 w 349"/>
                  <a:gd name="T1" fmla="*/ 2 h 520"/>
                  <a:gd name="T2" fmla="*/ 169 w 349"/>
                  <a:gd name="T3" fmla="*/ 2 h 520"/>
                  <a:gd name="T4" fmla="*/ 165 w 349"/>
                  <a:gd name="T5" fmla="*/ 3 h 520"/>
                  <a:gd name="T6" fmla="*/ 123 w 349"/>
                  <a:gd name="T7" fmla="*/ 11 h 520"/>
                  <a:gd name="T8" fmla="*/ 40 w 349"/>
                  <a:gd name="T9" fmla="*/ 29 h 520"/>
                  <a:gd name="T10" fmla="*/ 0 w 349"/>
                  <a:gd name="T11" fmla="*/ 41 h 520"/>
                  <a:gd name="T12" fmla="*/ 349 w 349"/>
                  <a:gd name="T13" fmla="*/ 520 h 520"/>
                  <a:gd name="T14" fmla="*/ 349 w 349"/>
                  <a:gd name="T15" fmla="*/ 254 h 520"/>
                  <a:gd name="T16" fmla="*/ 192 w 349"/>
                  <a:gd name="T17" fmla="*/ 0 h 520"/>
                  <a:gd name="T18" fmla="*/ 183 w 349"/>
                  <a:gd name="T19" fmla="*/ 0 h 520"/>
                  <a:gd name="T20" fmla="*/ 173 w 349"/>
                  <a:gd name="T21" fmla="*/ 2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520">
                    <a:moveTo>
                      <a:pt x="173" y="2"/>
                    </a:moveTo>
                    <a:lnTo>
                      <a:pt x="169" y="2"/>
                    </a:lnTo>
                    <a:lnTo>
                      <a:pt x="165" y="3"/>
                    </a:lnTo>
                    <a:lnTo>
                      <a:pt x="123" y="11"/>
                    </a:lnTo>
                    <a:lnTo>
                      <a:pt x="40" y="29"/>
                    </a:lnTo>
                    <a:lnTo>
                      <a:pt x="0" y="41"/>
                    </a:lnTo>
                    <a:lnTo>
                      <a:pt x="349" y="520"/>
                    </a:lnTo>
                    <a:lnTo>
                      <a:pt x="349" y="254"/>
                    </a:lnTo>
                    <a:lnTo>
                      <a:pt x="192" y="0"/>
                    </a:lnTo>
                    <a:lnTo>
                      <a:pt x="183" y="0"/>
                    </a:lnTo>
                    <a:lnTo>
                      <a:pt x="173" y="2"/>
                    </a:lnTo>
                    <a:close/>
                  </a:path>
                </a:pathLst>
              </a:custGeom>
              <a:solidFill>
                <a:srgbClr val="3785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68" name="Freeform 81">
                <a:extLst>
                  <a:ext uri="{FF2B5EF4-FFF2-40B4-BE49-F238E27FC236}">
                    <a16:creationId xmlns:a16="http://schemas.microsoft.com/office/drawing/2014/main" id="{6408BABA-4515-4D74-9504-56B987875FB0}"/>
                  </a:ext>
                </a:extLst>
              </p:cNvPr>
              <p:cNvSpPr>
                <a:spLocks/>
              </p:cNvSpPr>
              <p:nvPr/>
            </p:nvSpPr>
            <p:spPr bwMode="auto">
              <a:xfrm>
                <a:off x="5578" y="3518"/>
                <a:ext cx="87" cy="130"/>
              </a:xfrm>
              <a:custGeom>
                <a:avLst/>
                <a:gdLst>
                  <a:gd name="T0" fmla="*/ 176 w 350"/>
                  <a:gd name="T1" fmla="*/ 2 h 520"/>
                  <a:gd name="T2" fmla="*/ 180 w 350"/>
                  <a:gd name="T3" fmla="*/ 2 h 520"/>
                  <a:gd name="T4" fmla="*/ 184 w 350"/>
                  <a:gd name="T5" fmla="*/ 3 h 520"/>
                  <a:gd name="T6" fmla="*/ 226 w 350"/>
                  <a:gd name="T7" fmla="*/ 11 h 520"/>
                  <a:gd name="T8" fmla="*/ 309 w 350"/>
                  <a:gd name="T9" fmla="*/ 29 h 520"/>
                  <a:gd name="T10" fmla="*/ 350 w 350"/>
                  <a:gd name="T11" fmla="*/ 41 h 520"/>
                  <a:gd name="T12" fmla="*/ 0 w 350"/>
                  <a:gd name="T13" fmla="*/ 520 h 520"/>
                  <a:gd name="T14" fmla="*/ 0 w 350"/>
                  <a:gd name="T15" fmla="*/ 254 h 520"/>
                  <a:gd name="T16" fmla="*/ 157 w 350"/>
                  <a:gd name="T17" fmla="*/ 0 h 520"/>
                  <a:gd name="T18" fmla="*/ 167 w 350"/>
                  <a:gd name="T19" fmla="*/ 0 h 520"/>
                  <a:gd name="T20" fmla="*/ 176 w 350"/>
                  <a:gd name="T21" fmla="*/ 2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520">
                    <a:moveTo>
                      <a:pt x="176" y="2"/>
                    </a:moveTo>
                    <a:lnTo>
                      <a:pt x="180" y="2"/>
                    </a:lnTo>
                    <a:lnTo>
                      <a:pt x="184" y="3"/>
                    </a:lnTo>
                    <a:lnTo>
                      <a:pt x="226" y="11"/>
                    </a:lnTo>
                    <a:lnTo>
                      <a:pt x="309" y="29"/>
                    </a:lnTo>
                    <a:lnTo>
                      <a:pt x="350" y="41"/>
                    </a:lnTo>
                    <a:lnTo>
                      <a:pt x="0" y="520"/>
                    </a:lnTo>
                    <a:lnTo>
                      <a:pt x="0" y="254"/>
                    </a:lnTo>
                    <a:lnTo>
                      <a:pt x="157" y="0"/>
                    </a:lnTo>
                    <a:lnTo>
                      <a:pt x="167" y="0"/>
                    </a:lnTo>
                    <a:lnTo>
                      <a:pt x="176" y="2"/>
                    </a:lnTo>
                    <a:close/>
                  </a:path>
                </a:pathLst>
              </a:custGeom>
              <a:solidFill>
                <a:srgbClr val="3785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69" name="Freeform 82">
                <a:extLst>
                  <a:ext uri="{FF2B5EF4-FFF2-40B4-BE49-F238E27FC236}">
                    <a16:creationId xmlns:a16="http://schemas.microsoft.com/office/drawing/2014/main" id="{0F42EBC8-1FB7-4872-BCE9-573C66AB86C2}"/>
                  </a:ext>
                </a:extLst>
              </p:cNvPr>
              <p:cNvSpPr>
                <a:spLocks/>
              </p:cNvSpPr>
              <p:nvPr/>
            </p:nvSpPr>
            <p:spPr bwMode="auto">
              <a:xfrm>
                <a:off x="5320" y="2917"/>
                <a:ext cx="515" cy="665"/>
              </a:xfrm>
              <a:custGeom>
                <a:avLst/>
                <a:gdLst>
                  <a:gd name="T0" fmla="*/ 942 w 2060"/>
                  <a:gd name="T1" fmla="*/ 1 h 2658"/>
                  <a:gd name="T2" fmla="*/ 643 w 2060"/>
                  <a:gd name="T3" fmla="*/ 47 h 2658"/>
                  <a:gd name="T4" fmla="*/ 410 w 2060"/>
                  <a:gd name="T5" fmla="*/ 147 h 2658"/>
                  <a:gd name="T6" fmla="*/ 240 w 2060"/>
                  <a:gd name="T7" fmla="*/ 297 h 2658"/>
                  <a:gd name="T8" fmla="*/ 121 w 2060"/>
                  <a:gd name="T9" fmla="*/ 487 h 2658"/>
                  <a:gd name="T10" fmla="*/ 47 w 2060"/>
                  <a:gd name="T11" fmla="*/ 715 h 2658"/>
                  <a:gd name="T12" fmla="*/ 10 w 2060"/>
                  <a:gd name="T13" fmla="*/ 971 h 2658"/>
                  <a:gd name="T14" fmla="*/ 0 w 2060"/>
                  <a:gd name="T15" fmla="*/ 1321 h 2658"/>
                  <a:gd name="T16" fmla="*/ 12 w 2060"/>
                  <a:gd name="T17" fmla="*/ 1543 h 2658"/>
                  <a:gd name="T18" fmla="*/ 67 w 2060"/>
                  <a:gd name="T19" fmla="*/ 1813 h 2658"/>
                  <a:gd name="T20" fmla="*/ 161 w 2060"/>
                  <a:gd name="T21" fmla="*/ 2046 h 2658"/>
                  <a:gd name="T22" fmla="*/ 282 w 2060"/>
                  <a:gd name="T23" fmla="*/ 2241 h 2658"/>
                  <a:gd name="T24" fmla="*/ 444 w 2060"/>
                  <a:gd name="T25" fmla="*/ 2433 h 2658"/>
                  <a:gd name="T26" fmla="*/ 700 w 2060"/>
                  <a:gd name="T27" fmla="*/ 2645 h 2658"/>
                  <a:gd name="T28" fmla="*/ 697 w 2060"/>
                  <a:gd name="T29" fmla="*/ 2624 h 2658"/>
                  <a:gd name="T30" fmla="*/ 539 w 2060"/>
                  <a:gd name="T31" fmla="*/ 2324 h 2658"/>
                  <a:gd name="T32" fmla="*/ 443 w 2060"/>
                  <a:gd name="T33" fmla="*/ 2070 h 2658"/>
                  <a:gd name="T34" fmla="*/ 369 w 2060"/>
                  <a:gd name="T35" fmla="*/ 1768 h 2658"/>
                  <a:gd name="T36" fmla="*/ 344 w 2060"/>
                  <a:gd name="T37" fmla="*/ 1432 h 2658"/>
                  <a:gd name="T38" fmla="*/ 364 w 2060"/>
                  <a:gd name="T39" fmla="*/ 1211 h 2658"/>
                  <a:gd name="T40" fmla="*/ 404 w 2060"/>
                  <a:gd name="T41" fmla="*/ 1031 h 2658"/>
                  <a:gd name="T42" fmla="*/ 471 w 2060"/>
                  <a:gd name="T43" fmla="*/ 851 h 2658"/>
                  <a:gd name="T44" fmla="*/ 565 w 2060"/>
                  <a:gd name="T45" fmla="*/ 672 h 2658"/>
                  <a:gd name="T46" fmla="*/ 579 w 2060"/>
                  <a:gd name="T47" fmla="*/ 652 h 2658"/>
                  <a:gd name="T48" fmla="*/ 490 w 2060"/>
                  <a:gd name="T49" fmla="*/ 902 h 2658"/>
                  <a:gd name="T50" fmla="*/ 482 w 2060"/>
                  <a:gd name="T51" fmla="*/ 1000 h 2658"/>
                  <a:gd name="T52" fmla="*/ 678 w 2060"/>
                  <a:gd name="T53" fmla="*/ 965 h 2658"/>
                  <a:gd name="T54" fmla="*/ 1030 w 2060"/>
                  <a:gd name="T55" fmla="*/ 949 h 2658"/>
                  <a:gd name="T56" fmla="*/ 1383 w 2060"/>
                  <a:gd name="T57" fmla="*/ 965 h 2658"/>
                  <a:gd name="T58" fmla="*/ 1578 w 2060"/>
                  <a:gd name="T59" fmla="*/ 1000 h 2658"/>
                  <a:gd name="T60" fmla="*/ 1571 w 2060"/>
                  <a:gd name="T61" fmla="*/ 902 h 2658"/>
                  <a:gd name="T62" fmla="*/ 1482 w 2060"/>
                  <a:gd name="T63" fmla="*/ 652 h 2658"/>
                  <a:gd name="T64" fmla="*/ 1496 w 2060"/>
                  <a:gd name="T65" fmla="*/ 672 h 2658"/>
                  <a:gd name="T66" fmla="*/ 1590 w 2060"/>
                  <a:gd name="T67" fmla="*/ 851 h 2658"/>
                  <a:gd name="T68" fmla="*/ 1656 w 2060"/>
                  <a:gd name="T69" fmla="*/ 1031 h 2658"/>
                  <a:gd name="T70" fmla="*/ 1697 w 2060"/>
                  <a:gd name="T71" fmla="*/ 1211 h 2658"/>
                  <a:gd name="T72" fmla="*/ 1717 w 2060"/>
                  <a:gd name="T73" fmla="*/ 1432 h 2658"/>
                  <a:gd name="T74" fmla="*/ 1691 w 2060"/>
                  <a:gd name="T75" fmla="*/ 1768 h 2658"/>
                  <a:gd name="T76" fmla="*/ 1617 w 2060"/>
                  <a:gd name="T77" fmla="*/ 2070 h 2658"/>
                  <a:gd name="T78" fmla="*/ 1520 w 2060"/>
                  <a:gd name="T79" fmla="*/ 2324 h 2658"/>
                  <a:gd name="T80" fmla="*/ 1364 w 2060"/>
                  <a:gd name="T81" fmla="*/ 2624 h 2658"/>
                  <a:gd name="T82" fmla="*/ 1360 w 2060"/>
                  <a:gd name="T83" fmla="*/ 2645 h 2658"/>
                  <a:gd name="T84" fmla="*/ 1617 w 2060"/>
                  <a:gd name="T85" fmla="*/ 2433 h 2658"/>
                  <a:gd name="T86" fmla="*/ 1778 w 2060"/>
                  <a:gd name="T87" fmla="*/ 2241 h 2658"/>
                  <a:gd name="T88" fmla="*/ 1899 w 2060"/>
                  <a:gd name="T89" fmla="*/ 2046 h 2658"/>
                  <a:gd name="T90" fmla="*/ 1993 w 2060"/>
                  <a:gd name="T91" fmla="*/ 1813 h 2658"/>
                  <a:gd name="T92" fmla="*/ 2048 w 2060"/>
                  <a:gd name="T93" fmla="*/ 1543 h 2658"/>
                  <a:gd name="T94" fmla="*/ 2060 w 2060"/>
                  <a:gd name="T95" fmla="*/ 1321 h 2658"/>
                  <a:gd name="T96" fmla="*/ 2051 w 2060"/>
                  <a:gd name="T97" fmla="*/ 971 h 2658"/>
                  <a:gd name="T98" fmla="*/ 2014 w 2060"/>
                  <a:gd name="T99" fmla="*/ 715 h 2658"/>
                  <a:gd name="T100" fmla="*/ 1940 w 2060"/>
                  <a:gd name="T101" fmla="*/ 487 h 2658"/>
                  <a:gd name="T102" fmla="*/ 1821 w 2060"/>
                  <a:gd name="T103" fmla="*/ 297 h 2658"/>
                  <a:gd name="T104" fmla="*/ 1649 w 2060"/>
                  <a:gd name="T105" fmla="*/ 147 h 2658"/>
                  <a:gd name="T106" fmla="*/ 1418 w 2060"/>
                  <a:gd name="T107" fmla="*/ 47 h 2658"/>
                  <a:gd name="T108" fmla="*/ 1118 w 2060"/>
                  <a:gd name="T109" fmla="*/ 1 h 2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60" h="2658">
                    <a:moveTo>
                      <a:pt x="1030" y="0"/>
                    </a:moveTo>
                    <a:lnTo>
                      <a:pt x="942" y="1"/>
                    </a:lnTo>
                    <a:lnTo>
                      <a:pt x="783" y="17"/>
                    </a:lnTo>
                    <a:lnTo>
                      <a:pt x="643" y="47"/>
                    </a:lnTo>
                    <a:lnTo>
                      <a:pt x="518" y="90"/>
                    </a:lnTo>
                    <a:lnTo>
                      <a:pt x="410" y="147"/>
                    </a:lnTo>
                    <a:lnTo>
                      <a:pt x="318" y="216"/>
                    </a:lnTo>
                    <a:lnTo>
                      <a:pt x="240" y="297"/>
                    </a:lnTo>
                    <a:lnTo>
                      <a:pt x="174" y="387"/>
                    </a:lnTo>
                    <a:lnTo>
                      <a:pt x="121" y="487"/>
                    </a:lnTo>
                    <a:lnTo>
                      <a:pt x="78" y="597"/>
                    </a:lnTo>
                    <a:lnTo>
                      <a:pt x="47" y="715"/>
                    </a:lnTo>
                    <a:lnTo>
                      <a:pt x="24" y="839"/>
                    </a:lnTo>
                    <a:lnTo>
                      <a:pt x="10" y="971"/>
                    </a:lnTo>
                    <a:lnTo>
                      <a:pt x="1" y="1107"/>
                    </a:lnTo>
                    <a:lnTo>
                      <a:pt x="0" y="1321"/>
                    </a:lnTo>
                    <a:lnTo>
                      <a:pt x="6" y="1470"/>
                    </a:lnTo>
                    <a:lnTo>
                      <a:pt x="12" y="1543"/>
                    </a:lnTo>
                    <a:lnTo>
                      <a:pt x="33" y="1683"/>
                    </a:lnTo>
                    <a:lnTo>
                      <a:pt x="67" y="1813"/>
                    </a:lnTo>
                    <a:lnTo>
                      <a:pt x="110" y="1935"/>
                    </a:lnTo>
                    <a:lnTo>
                      <a:pt x="161" y="2046"/>
                    </a:lnTo>
                    <a:lnTo>
                      <a:pt x="219" y="2148"/>
                    </a:lnTo>
                    <a:lnTo>
                      <a:pt x="282" y="2241"/>
                    </a:lnTo>
                    <a:lnTo>
                      <a:pt x="346" y="2324"/>
                    </a:lnTo>
                    <a:lnTo>
                      <a:pt x="444" y="2433"/>
                    </a:lnTo>
                    <a:lnTo>
                      <a:pt x="564" y="2544"/>
                    </a:lnTo>
                    <a:lnTo>
                      <a:pt x="700" y="2645"/>
                    </a:lnTo>
                    <a:lnTo>
                      <a:pt x="721" y="2658"/>
                    </a:lnTo>
                    <a:lnTo>
                      <a:pt x="697" y="2624"/>
                    </a:lnTo>
                    <a:lnTo>
                      <a:pt x="589" y="2429"/>
                    </a:lnTo>
                    <a:lnTo>
                      <a:pt x="539" y="2324"/>
                    </a:lnTo>
                    <a:lnTo>
                      <a:pt x="490" y="2204"/>
                    </a:lnTo>
                    <a:lnTo>
                      <a:pt x="443" y="2070"/>
                    </a:lnTo>
                    <a:lnTo>
                      <a:pt x="402" y="1924"/>
                    </a:lnTo>
                    <a:lnTo>
                      <a:pt x="369" y="1768"/>
                    </a:lnTo>
                    <a:lnTo>
                      <a:pt x="349" y="1603"/>
                    </a:lnTo>
                    <a:lnTo>
                      <a:pt x="344" y="1432"/>
                    </a:lnTo>
                    <a:lnTo>
                      <a:pt x="352" y="1300"/>
                    </a:lnTo>
                    <a:lnTo>
                      <a:pt x="364" y="1211"/>
                    </a:lnTo>
                    <a:lnTo>
                      <a:pt x="381" y="1121"/>
                    </a:lnTo>
                    <a:lnTo>
                      <a:pt x="404" y="1031"/>
                    </a:lnTo>
                    <a:lnTo>
                      <a:pt x="434" y="942"/>
                    </a:lnTo>
                    <a:lnTo>
                      <a:pt x="471" y="851"/>
                    </a:lnTo>
                    <a:lnTo>
                      <a:pt x="514" y="761"/>
                    </a:lnTo>
                    <a:lnTo>
                      <a:pt x="565" y="672"/>
                    </a:lnTo>
                    <a:lnTo>
                      <a:pt x="593" y="626"/>
                    </a:lnTo>
                    <a:lnTo>
                      <a:pt x="579" y="652"/>
                    </a:lnTo>
                    <a:lnTo>
                      <a:pt x="514" y="806"/>
                    </a:lnTo>
                    <a:lnTo>
                      <a:pt x="490" y="902"/>
                    </a:lnTo>
                    <a:lnTo>
                      <a:pt x="481" y="967"/>
                    </a:lnTo>
                    <a:lnTo>
                      <a:pt x="482" y="1000"/>
                    </a:lnTo>
                    <a:lnTo>
                      <a:pt x="501" y="993"/>
                    </a:lnTo>
                    <a:lnTo>
                      <a:pt x="678" y="965"/>
                    </a:lnTo>
                    <a:lnTo>
                      <a:pt x="888" y="950"/>
                    </a:lnTo>
                    <a:lnTo>
                      <a:pt x="1030" y="949"/>
                    </a:lnTo>
                    <a:lnTo>
                      <a:pt x="1172" y="950"/>
                    </a:lnTo>
                    <a:lnTo>
                      <a:pt x="1383" y="965"/>
                    </a:lnTo>
                    <a:lnTo>
                      <a:pt x="1559" y="993"/>
                    </a:lnTo>
                    <a:lnTo>
                      <a:pt x="1578" y="1000"/>
                    </a:lnTo>
                    <a:lnTo>
                      <a:pt x="1578" y="967"/>
                    </a:lnTo>
                    <a:lnTo>
                      <a:pt x="1571" y="902"/>
                    </a:lnTo>
                    <a:lnTo>
                      <a:pt x="1546" y="806"/>
                    </a:lnTo>
                    <a:lnTo>
                      <a:pt x="1482" y="652"/>
                    </a:lnTo>
                    <a:lnTo>
                      <a:pt x="1467" y="626"/>
                    </a:lnTo>
                    <a:lnTo>
                      <a:pt x="1496" y="672"/>
                    </a:lnTo>
                    <a:lnTo>
                      <a:pt x="1546" y="761"/>
                    </a:lnTo>
                    <a:lnTo>
                      <a:pt x="1590" y="851"/>
                    </a:lnTo>
                    <a:lnTo>
                      <a:pt x="1626" y="942"/>
                    </a:lnTo>
                    <a:lnTo>
                      <a:pt x="1656" y="1031"/>
                    </a:lnTo>
                    <a:lnTo>
                      <a:pt x="1679" y="1121"/>
                    </a:lnTo>
                    <a:lnTo>
                      <a:pt x="1697" y="1211"/>
                    </a:lnTo>
                    <a:lnTo>
                      <a:pt x="1709" y="1300"/>
                    </a:lnTo>
                    <a:lnTo>
                      <a:pt x="1717" y="1432"/>
                    </a:lnTo>
                    <a:lnTo>
                      <a:pt x="1712" y="1603"/>
                    </a:lnTo>
                    <a:lnTo>
                      <a:pt x="1691" y="1768"/>
                    </a:lnTo>
                    <a:lnTo>
                      <a:pt x="1659" y="1924"/>
                    </a:lnTo>
                    <a:lnTo>
                      <a:pt x="1617" y="2070"/>
                    </a:lnTo>
                    <a:lnTo>
                      <a:pt x="1570" y="2204"/>
                    </a:lnTo>
                    <a:lnTo>
                      <a:pt x="1520" y="2324"/>
                    </a:lnTo>
                    <a:lnTo>
                      <a:pt x="1471" y="2429"/>
                    </a:lnTo>
                    <a:lnTo>
                      <a:pt x="1364" y="2624"/>
                    </a:lnTo>
                    <a:lnTo>
                      <a:pt x="1340" y="2658"/>
                    </a:lnTo>
                    <a:lnTo>
                      <a:pt x="1360" y="2645"/>
                    </a:lnTo>
                    <a:lnTo>
                      <a:pt x="1496" y="2544"/>
                    </a:lnTo>
                    <a:lnTo>
                      <a:pt x="1617" y="2433"/>
                    </a:lnTo>
                    <a:lnTo>
                      <a:pt x="1714" y="2324"/>
                    </a:lnTo>
                    <a:lnTo>
                      <a:pt x="1778" y="2241"/>
                    </a:lnTo>
                    <a:lnTo>
                      <a:pt x="1841" y="2148"/>
                    </a:lnTo>
                    <a:lnTo>
                      <a:pt x="1899" y="2046"/>
                    </a:lnTo>
                    <a:lnTo>
                      <a:pt x="1950" y="1935"/>
                    </a:lnTo>
                    <a:lnTo>
                      <a:pt x="1993" y="1813"/>
                    </a:lnTo>
                    <a:lnTo>
                      <a:pt x="2028" y="1683"/>
                    </a:lnTo>
                    <a:lnTo>
                      <a:pt x="2048" y="1543"/>
                    </a:lnTo>
                    <a:lnTo>
                      <a:pt x="2053" y="1470"/>
                    </a:lnTo>
                    <a:lnTo>
                      <a:pt x="2060" y="1321"/>
                    </a:lnTo>
                    <a:lnTo>
                      <a:pt x="2059" y="1107"/>
                    </a:lnTo>
                    <a:lnTo>
                      <a:pt x="2051" y="971"/>
                    </a:lnTo>
                    <a:lnTo>
                      <a:pt x="2036" y="839"/>
                    </a:lnTo>
                    <a:lnTo>
                      <a:pt x="2014" y="715"/>
                    </a:lnTo>
                    <a:lnTo>
                      <a:pt x="1981" y="597"/>
                    </a:lnTo>
                    <a:lnTo>
                      <a:pt x="1940" y="487"/>
                    </a:lnTo>
                    <a:lnTo>
                      <a:pt x="1886" y="387"/>
                    </a:lnTo>
                    <a:lnTo>
                      <a:pt x="1821" y="297"/>
                    </a:lnTo>
                    <a:lnTo>
                      <a:pt x="1742" y="216"/>
                    </a:lnTo>
                    <a:lnTo>
                      <a:pt x="1649" y="147"/>
                    </a:lnTo>
                    <a:lnTo>
                      <a:pt x="1542" y="90"/>
                    </a:lnTo>
                    <a:lnTo>
                      <a:pt x="1418" y="47"/>
                    </a:lnTo>
                    <a:lnTo>
                      <a:pt x="1277" y="17"/>
                    </a:lnTo>
                    <a:lnTo>
                      <a:pt x="1118" y="1"/>
                    </a:lnTo>
                    <a:lnTo>
                      <a:pt x="1030"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70" name="Freeform 83">
                <a:extLst>
                  <a:ext uri="{FF2B5EF4-FFF2-40B4-BE49-F238E27FC236}">
                    <a16:creationId xmlns:a16="http://schemas.microsoft.com/office/drawing/2014/main" id="{60FC7312-838E-4F4E-8C38-12A7A6991AE4}"/>
                  </a:ext>
                </a:extLst>
              </p:cNvPr>
              <p:cNvSpPr>
                <a:spLocks/>
              </p:cNvSpPr>
              <p:nvPr/>
            </p:nvSpPr>
            <p:spPr bwMode="auto">
              <a:xfrm>
                <a:off x="5525" y="3511"/>
                <a:ext cx="105" cy="96"/>
              </a:xfrm>
              <a:custGeom>
                <a:avLst/>
                <a:gdLst>
                  <a:gd name="T0" fmla="*/ 0 w 421"/>
                  <a:gd name="T1" fmla="*/ 36 h 385"/>
                  <a:gd name="T2" fmla="*/ 210 w 421"/>
                  <a:gd name="T3" fmla="*/ 385 h 385"/>
                  <a:gd name="T4" fmla="*/ 421 w 421"/>
                  <a:gd name="T5" fmla="*/ 36 h 385"/>
                  <a:gd name="T6" fmla="*/ 414 w 421"/>
                  <a:gd name="T7" fmla="*/ 33 h 385"/>
                  <a:gd name="T8" fmla="*/ 343 w 421"/>
                  <a:gd name="T9" fmla="*/ 14 h 385"/>
                  <a:gd name="T10" fmla="*/ 256 w 421"/>
                  <a:gd name="T11" fmla="*/ 2 h 385"/>
                  <a:gd name="T12" fmla="*/ 187 w 421"/>
                  <a:gd name="T13" fmla="*/ 0 h 385"/>
                  <a:gd name="T14" fmla="*/ 114 w 421"/>
                  <a:gd name="T15" fmla="*/ 5 h 385"/>
                  <a:gd name="T16" fmla="*/ 37 w 421"/>
                  <a:gd name="T17" fmla="*/ 22 h 385"/>
                  <a:gd name="T18" fmla="*/ 0 w 421"/>
                  <a:gd name="T19" fmla="*/ 3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1" h="385">
                    <a:moveTo>
                      <a:pt x="0" y="36"/>
                    </a:moveTo>
                    <a:lnTo>
                      <a:pt x="210" y="385"/>
                    </a:lnTo>
                    <a:lnTo>
                      <a:pt x="421" y="36"/>
                    </a:lnTo>
                    <a:lnTo>
                      <a:pt x="414" y="33"/>
                    </a:lnTo>
                    <a:lnTo>
                      <a:pt x="343" y="14"/>
                    </a:lnTo>
                    <a:lnTo>
                      <a:pt x="256" y="2"/>
                    </a:lnTo>
                    <a:lnTo>
                      <a:pt x="187" y="0"/>
                    </a:lnTo>
                    <a:lnTo>
                      <a:pt x="114" y="5"/>
                    </a:lnTo>
                    <a:lnTo>
                      <a:pt x="37" y="22"/>
                    </a:lnTo>
                    <a:lnTo>
                      <a:pt x="0" y="36"/>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173" name="모서리가 둥근 직사각형 94">
              <a:extLst>
                <a:ext uri="{FF2B5EF4-FFF2-40B4-BE49-F238E27FC236}">
                  <a16:creationId xmlns:a16="http://schemas.microsoft.com/office/drawing/2014/main" id="{26CACFAF-2909-4A81-BBB0-EB91C4194940}"/>
                </a:ext>
              </a:extLst>
            </p:cNvPr>
            <p:cNvSpPr/>
            <p:nvPr/>
          </p:nvSpPr>
          <p:spPr>
            <a:xfrm>
              <a:off x="10688475" y="2473907"/>
              <a:ext cx="796042" cy="327762"/>
            </a:xfrm>
            <a:prstGeom prst="roundRect">
              <a:avLst>
                <a:gd name="adj" fmla="val 50000"/>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prstClr val="white"/>
                  </a:solidFill>
                  <a:latin typeface="하나 CM" panose="02020603020101020101" pitchFamily="18" charset="-127"/>
                  <a:ea typeface="하나 CM" panose="02020603020101020101" pitchFamily="18" charset="-127"/>
                </a:rPr>
                <a:t>상담사</a:t>
              </a:r>
              <a:endParaRPr lang="en-US" altLang="ko-KR" sz="1200" dirty="0">
                <a:solidFill>
                  <a:prstClr val="white"/>
                </a:solidFill>
                <a:latin typeface="하나 CM" panose="02020603020101020101" pitchFamily="18" charset="-127"/>
                <a:ea typeface="하나 CM" panose="02020603020101020101" pitchFamily="18" charset="-127"/>
              </a:endParaRPr>
            </a:p>
          </p:txBody>
        </p:sp>
      </p:grpSp>
      <p:grpSp>
        <p:nvGrpSpPr>
          <p:cNvPr id="175" name="그룹 174">
            <a:extLst>
              <a:ext uri="{FF2B5EF4-FFF2-40B4-BE49-F238E27FC236}">
                <a16:creationId xmlns:a16="http://schemas.microsoft.com/office/drawing/2014/main" id="{CBD45C91-C564-4D6E-AF31-568B21FC3BD0}"/>
              </a:ext>
            </a:extLst>
          </p:cNvPr>
          <p:cNvGrpSpPr/>
          <p:nvPr/>
        </p:nvGrpSpPr>
        <p:grpSpPr>
          <a:xfrm>
            <a:off x="1409210" y="2729553"/>
            <a:ext cx="607400" cy="806986"/>
            <a:chOff x="598304" y="1493153"/>
            <a:chExt cx="796042" cy="1225084"/>
          </a:xfrm>
        </p:grpSpPr>
        <p:grpSp>
          <p:nvGrpSpPr>
            <p:cNvPr id="176" name="Group 4">
              <a:extLst>
                <a:ext uri="{FF2B5EF4-FFF2-40B4-BE49-F238E27FC236}">
                  <a16:creationId xmlns:a16="http://schemas.microsoft.com/office/drawing/2014/main" id="{A8E5F462-FBCB-4A00-86C8-FEC2E4E44B0F}"/>
                </a:ext>
              </a:extLst>
            </p:cNvPr>
            <p:cNvGrpSpPr>
              <a:grpSpLocks noChangeAspect="1"/>
            </p:cNvGrpSpPr>
            <p:nvPr/>
          </p:nvGrpSpPr>
          <p:grpSpPr bwMode="auto">
            <a:xfrm>
              <a:off x="672274" y="1493153"/>
              <a:ext cx="589450" cy="819255"/>
              <a:chOff x="2371" y="2919"/>
              <a:chExt cx="513" cy="713"/>
            </a:xfrm>
          </p:grpSpPr>
          <p:sp>
            <p:nvSpPr>
              <p:cNvPr id="178" name="Rectangle 5">
                <a:extLst>
                  <a:ext uri="{FF2B5EF4-FFF2-40B4-BE49-F238E27FC236}">
                    <a16:creationId xmlns:a16="http://schemas.microsoft.com/office/drawing/2014/main" id="{C16EB287-E593-4F38-B96F-E916DA96B53C}"/>
                  </a:ext>
                </a:extLst>
              </p:cNvPr>
              <p:cNvSpPr>
                <a:spLocks noChangeArrowheads="1"/>
              </p:cNvSpPr>
              <p:nvPr/>
            </p:nvSpPr>
            <p:spPr bwMode="auto">
              <a:xfrm>
                <a:off x="2575" y="3451"/>
                <a:ext cx="105" cy="118"/>
              </a:xfrm>
              <a:prstGeom prst="rect">
                <a:avLst/>
              </a:prstGeom>
              <a:solidFill>
                <a:srgbClr val="FDCC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79" name="Freeform 6">
                <a:extLst>
                  <a:ext uri="{FF2B5EF4-FFF2-40B4-BE49-F238E27FC236}">
                    <a16:creationId xmlns:a16="http://schemas.microsoft.com/office/drawing/2014/main" id="{39A55591-DD63-48AA-87B7-2E016722E827}"/>
                  </a:ext>
                </a:extLst>
              </p:cNvPr>
              <p:cNvSpPr>
                <a:spLocks/>
              </p:cNvSpPr>
              <p:nvPr/>
            </p:nvSpPr>
            <p:spPr bwMode="auto">
              <a:xfrm>
                <a:off x="2575" y="3451"/>
                <a:ext cx="105" cy="37"/>
              </a:xfrm>
              <a:custGeom>
                <a:avLst/>
                <a:gdLst>
                  <a:gd name="T0" fmla="*/ 0 w 423"/>
                  <a:gd name="T1" fmla="*/ 56 h 147"/>
                  <a:gd name="T2" fmla="*/ 7 w 423"/>
                  <a:gd name="T3" fmla="*/ 59 h 147"/>
                  <a:gd name="T4" fmla="*/ 68 w 423"/>
                  <a:gd name="T5" fmla="*/ 89 h 147"/>
                  <a:gd name="T6" fmla="*/ 149 w 423"/>
                  <a:gd name="T7" fmla="*/ 118 h 147"/>
                  <a:gd name="T8" fmla="*/ 216 w 423"/>
                  <a:gd name="T9" fmla="*/ 134 h 147"/>
                  <a:gd name="T10" fmla="*/ 293 w 423"/>
                  <a:gd name="T11" fmla="*/ 144 h 147"/>
                  <a:gd name="T12" fmla="*/ 377 w 423"/>
                  <a:gd name="T13" fmla="*/ 147 h 147"/>
                  <a:gd name="T14" fmla="*/ 423 w 423"/>
                  <a:gd name="T15" fmla="*/ 142 h 147"/>
                  <a:gd name="T16" fmla="*/ 423 w 423"/>
                  <a:gd name="T17" fmla="*/ 0 h 147"/>
                  <a:gd name="T18" fmla="*/ 0 w 423"/>
                  <a:gd name="T19" fmla="*/ 0 h 147"/>
                  <a:gd name="T20" fmla="*/ 0 w 423"/>
                  <a:gd name="T21"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3" h="147">
                    <a:moveTo>
                      <a:pt x="0" y="56"/>
                    </a:moveTo>
                    <a:lnTo>
                      <a:pt x="7" y="59"/>
                    </a:lnTo>
                    <a:lnTo>
                      <a:pt x="68" y="89"/>
                    </a:lnTo>
                    <a:lnTo>
                      <a:pt x="149" y="118"/>
                    </a:lnTo>
                    <a:lnTo>
                      <a:pt x="216" y="134"/>
                    </a:lnTo>
                    <a:lnTo>
                      <a:pt x="293" y="144"/>
                    </a:lnTo>
                    <a:lnTo>
                      <a:pt x="377" y="147"/>
                    </a:lnTo>
                    <a:lnTo>
                      <a:pt x="423" y="142"/>
                    </a:lnTo>
                    <a:lnTo>
                      <a:pt x="423" y="0"/>
                    </a:lnTo>
                    <a:lnTo>
                      <a:pt x="0" y="0"/>
                    </a:lnTo>
                    <a:lnTo>
                      <a:pt x="0" y="56"/>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80" name="Freeform 7">
                <a:extLst>
                  <a:ext uri="{FF2B5EF4-FFF2-40B4-BE49-F238E27FC236}">
                    <a16:creationId xmlns:a16="http://schemas.microsoft.com/office/drawing/2014/main" id="{137EADF1-F286-47EF-84B6-A9609455258D}"/>
                  </a:ext>
                </a:extLst>
              </p:cNvPr>
              <p:cNvSpPr>
                <a:spLocks/>
              </p:cNvSpPr>
              <p:nvPr/>
            </p:nvSpPr>
            <p:spPr bwMode="auto">
              <a:xfrm>
                <a:off x="2371" y="3209"/>
                <a:ext cx="103" cy="118"/>
              </a:xfrm>
              <a:custGeom>
                <a:avLst/>
                <a:gdLst>
                  <a:gd name="T0" fmla="*/ 412 w 412"/>
                  <a:gd name="T1" fmla="*/ 234 h 469"/>
                  <a:gd name="T2" fmla="*/ 412 w 412"/>
                  <a:gd name="T3" fmla="*/ 259 h 469"/>
                  <a:gd name="T4" fmla="*/ 403 w 412"/>
                  <a:gd name="T5" fmla="*/ 304 h 469"/>
                  <a:gd name="T6" fmla="*/ 388 w 412"/>
                  <a:gd name="T7" fmla="*/ 346 h 469"/>
                  <a:gd name="T8" fmla="*/ 365 w 412"/>
                  <a:gd name="T9" fmla="*/ 384 h 469"/>
                  <a:gd name="T10" fmla="*/ 337 w 412"/>
                  <a:gd name="T11" fmla="*/ 416 h 469"/>
                  <a:gd name="T12" fmla="*/ 305 w 412"/>
                  <a:gd name="T13" fmla="*/ 441 h 469"/>
                  <a:gd name="T14" fmla="*/ 267 w 412"/>
                  <a:gd name="T15" fmla="*/ 460 h 469"/>
                  <a:gd name="T16" fmla="*/ 227 w 412"/>
                  <a:gd name="T17" fmla="*/ 469 h 469"/>
                  <a:gd name="T18" fmla="*/ 206 w 412"/>
                  <a:gd name="T19" fmla="*/ 469 h 469"/>
                  <a:gd name="T20" fmla="*/ 185 w 412"/>
                  <a:gd name="T21" fmla="*/ 469 h 469"/>
                  <a:gd name="T22" fmla="*/ 144 w 412"/>
                  <a:gd name="T23" fmla="*/ 460 h 469"/>
                  <a:gd name="T24" fmla="*/ 108 w 412"/>
                  <a:gd name="T25" fmla="*/ 441 h 469"/>
                  <a:gd name="T26" fmla="*/ 74 w 412"/>
                  <a:gd name="T27" fmla="*/ 416 h 469"/>
                  <a:gd name="T28" fmla="*/ 46 w 412"/>
                  <a:gd name="T29" fmla="*/ 384 h 469"/>
                  <a:gd name="T30" fmla="*/ 25 w 412"/>
                  <a:gd name="T31" fmla="*/ 346 h 469"/>
                  <a:gd name="T32" fmla="*/ 9 w 412"/>
                  <a:gd name="T33" fmla="*/ 304 h 469"/>
                  <a:gd name="T34" fmla="*/ 1 w 412"/>
                  <a:gd name="T35" fmla="*/ 259 h 469"/>
                  <a:gd name="T36" fmla="*/ 0 w 412"/>
                  <a:gd name="T37" fmla="*/ 234 h 469"/>
                  <a:gd name="T38" fmla="*/ 1 w 412"/>
                  <a:gd name="T39" fmla="*/ 211 h 469"/>
                  <a:gd name="T40" fmla="*/ 9 w 412"/>
                  <a:gd name="T41" fmla="*/ 164 h 469"/>
                  <a:gd name="T42" fmla="*/ 25 w 412"/>
                  <a:gd name="T43" fmla="*/ 122 h 469"/>
                  <a:gd name="T44" fmla="*/ 46 w 412"/>
                  <a:gd name="T45" fmla="*/ 85 h 469"/>
                  <a:gd name="T46" fmla="*/ 74 w 412"/>
                  <a:gd name="T47" fmla="*/ 53 h 469"/>
                  <a:gd name="T48" fmla="*/ 108 w 412"/>
                  <a:gd name="T49" fmla="*/ 28 h 469"/>
                  <a:gd name="T50" fmla="*/ 144 w 412"/>
                  <a:gd name="T51" fmla="*/ 9 h 469"/>
                  <a:gd name="T52" fmla="*/ 185 w 412"/>
                  <a:gd name="T53" fmla="*/ 1 h 469"/>
                  <a:gd name="T54" fmla="*/ 206 w 412"/>
                  <a:gd name="T55" fmla="*/ 0 h 469"/>
                  <a:gd name="T56" fmla="*/ 227 w 412"/>
                  <a:gd name="T57" fmla="*/ 1 h 469"/>
                  <a:gd name="T58" fmla="*/ 267 w 412"/>
                  <a:gd name="T59" fmla="*/ 9 h 469"/>
                  <a:gd name="T60" fmla="*/ 305 w 412"/>
                  <a:gd name="T61" fmla="*/ 28 h 469"/>
                  <a:gd name="T62" fmla="*/ 337 w 412"/>
                  <a:gd name="T63" fmla="*/ 53 h 469"/>
                  <a:gd name="T64" fmla="*/ 365 w 412"/>
                  <a:gd name="T65" fmla="*/ 85 h 469"/>
                  <a:gd name="T66" fmla="*/ 388 w 412"/>
                  <a:gd name="T67" fmla="*/ 122 h 469"/>
                  <a:gd name="T68" fmla="*/ 403 w 412"/>
                  <a:gd name="T69" fmla="*/ 164 h 469"/>
                  <a:gd name="T70" fmla="*/ 412 w 412"/>
                  <a:gd name="T71" fmla="*/ 211 h 469"/>
                  <a:gd name="T72" fmla="*/ 412 w 412"/>
                  <a:gd name="T73" fmla="*/ 234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2" h="469">
                    <a:moveTo>
                      <a:pt x="412" y="234"/>
                    </a:moveTo>
                    <a:lnTo>
                      <a:pt x="412" y="259"/>
                    </a:lnTo>
                    <a:lnTo>
                      <a:pt x="403" y="304"/>
                    </a:lnTo>
                    <a:lnTo>
                      <a:pt x="388" y="346"/>
                    </a:lnTo>
                    <a:lnTo>
                      <a:pt x="365" y="384"/>
                    </a:lnTo>
                    <a:lnTo>
                      <a:pt x="337" y="416"/>
                    </a:lnTo>
                    <a:lnTo>
                      <a:pt x="305" y="441"/>
                    </a:lnTo>
                    <a:lnTo>
                      <a:pt x="267" y="460"/>
                    </a:lnTo>
                    <a:lnTo>
                      <a:pt x="227" y="469"/>
                    </a:lnTo>
                    <a:lnTo>
                      <a:pt x="206" y="469"/>
                    </a:lnTo>
                    <a:lnTo>
                      <a:pt x="185" y="469"/>
                    </a:lnTo>
                    <a:lnTo>
                      <a:pt x="144" y="460"/>
                    </a:lnTo>
                    <a:lnTo>
                      <a:pt x="108" y="441"/>
                    </a:lnTo>
                    <a:lnTo>
                      <a:pt x="74" y="416"/>
                    </a:lnTo>
                    <a:lnTo>
                      <a:pt x="46" y="384"/>
                    </a:lnTo>
                    <a:lnTo>
                      <a:pt x="25" y="346"/>
                    </a:lnTo>
                    <a:lnTo>
                      <a:pt x="9" y="304"/>
                    </a:lnTo>
                    <a:lnTo>
                      <a:pt x="1" y="259"/>
                    </a:lnTo>
                    <a:lnTo>
                      <a:pt x="0" y="234"/>
                    </a:lnTo>
                    <a:lnTo>
                      <a:pt x="1" y="211"/>
                    </a:lnTo>
                    <a:lnTo>
                      <a:pt x="9" y="164"/>
                    </a:lnTo>
                    <a:lnTo>
                      <a:pt x="25" y="122"/>
                    </a:lnTo>
                    <a:lnTo>
                      <a:pt x="46" y="85"/>
                    </a:lnTo>
                    <a:lnTo>
                      <a:pt x="74" y="53"/>
                    </a:lnTo>
                    <a:lnTo>
                      <a:pt x="108" y="28"/>
                    </a:lnTo>
                    <a:lnTo>
                      <a:pt x="144" y="9"/>
                    </a:lnTo>
                    <a:lnTo>
                      <a:pt x="185" y="1"/>
                    </a:lnTo>
                    <a:lnTo>
                      <a:pt x="206" y="0"/>
                    </a:lnTo>
                    <a:lnTo>
                      <a:pt x="227" y="1"/>
                    </a:lnTo>
                    <a:lnTo>
                      <a:pt x="267" y="9"/>
                    </a:lnTo>
                    <a:lnTo>
                      <a:pt x="305" y="28"/>
                    </a:lnTo>
                    <a:lnTo>
                      <a:pt x="337" y="53"/>
                    </a:lnTo>
                    <a:lnTo>
                      <a:pt x="365" y="85"/>
                    </a:lnTo>
                    <a:lnTo>
                      <a:pt x="388" y="122"/>
                    </a:lnTo>
                    <a:lnTo>
                      <a:pt x="403" y="164"/>
                    </a:lnTo>
                    <a:lnTo>
                      <a:pt x="412" y="211"/>
                    </a:lnTo>
                    <a:lnTo>
                      <a:pt x="412" y="234"/>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81" name="Freeform 8">
                <a:extLst>
                  <a:ext uri="{FF2B5EF4-FFF2-40B4-BE49-F238E27FC236}">
                    <a16:creationId xmlns:a16="http://schemas.microsoft.com/office/drawing/2014/main" id="{A47A6E93-9847-40BD-9183-0AC21A69BBB4}"/>
                  </a:ext>
                </a:extLst>
              </p:cNvPr>
              <p:cNvSpPr>
                <a:spLocks/>
              </p:cNvSpPr>
              <p:nvPr/>
            </p:nvSpPr>
            <p:spPr bwMode="auto">
              <a:xfrm>
                <a:off x="2781" y="3209"/>
                <a:ext cx="103" cy="118"/>
              </a:xfrm>
              <a:custGeom>
                <a:avLst/>
                <a:gdLst>
                  <a:gd name="T0" fmla="*/ 412 w 412"/>
                  <a:gd name="T1" fmla="*/ 234 h 469"/>
                  <a:gd name="T2" fmla="*/ 411 w 412"/>
                  <a:gd name="T3" fmla="*/ 259 h 469"/>
                  <a:gd name="T4" fmla="*/ 402 w 412"/>
                  <a:gd name="T5" fmla="*/ 304 h 469"/>
                  <a:gd name="T6" fmla="*/ 387 w 412"/>
                  <a:gd name="T7" fmla="*/ 346 h 469"/>
                  <a:gd name="T8" fmla="*/ 365 w 412"/>
                  <a:gd name="T9" fmla="*/ 384 h 469"/>
                  <a:gd name="T10" fmla="*/ 337 w 412"/>
                  <a:gd name="T11" fmla="*/ 416 h 469"/>
                  <a:gd name="T12" fmla="*/ 304 w 412"/>
                  <a:gd name="T13" fmla="*/ 441 h 469"/>
                  <a:gd name="T14" fmla="*/ 267 w 412"/>
                  <a:gd name="T15" fmla="*/ 460 h 469"/>
                  <a:gd name="T16" fmla="*/ 227 w 412"/>
                  <a:gd name="T17" fmla="*/ 469 h 469"/>
                  <a:gd name="T18" fmla="*/ 205 w 412"/>
                  <a:gd name="T19" fmla="*/ 469 h 469"/>
                  <a:gd name="T20" fmla="*/ 185 w 412"/>
                  <a:gd name="T21" fmla="*/ 469 h 469"/>
                  <a:gd name="T22" fmla="*/ 144 w 412"/>
                  <a:gd name="T23" fmla="*/ 460 h 469"/>
                  <a:gd name="T24" fmla="*/ 107 w 412"/>
                  <a:gd name="T25" fmla="*/ 441 h 469"/>
                  <a:gd name="T26" fmla="*/ 75 w 412"/>
                  <a:gd name="T27" fmla="*/ 416 h 469"/>
                  <a:gd name="T28" fmla="*/ 47 w 412"/>
                  <a:gd name="T29" fmla="*/ 384 h 469"/>
                  <a:gd name="T30" fmla="*/ 24 w 412"/>
                  <a:gd name="T31" fmla="*/ 346 h 469"/>
                  <a:gd name="T32" fmla="*/ 9 w 412"/>
                  <a:gd name="T33" fmla="*/ 304 h 469"/>
                  <a:gd name="T34" fmla="*/ 1 w 412"/>
                  <a:gd name="T35" fmla="*/ 259 h 469"/>
                  <a:gd name="T36" fmla="*/ 0 w 412"/>
                  <a:gd name="T37" fmla="*/ 234 h 469"/>
                  <a:gd name="T38" fmla="*/ 1 w 412"/>
                  <a:gd name="T39" fmla="*/ 211 h 469"/>
                  <a:gd name="T40" fmla="*/ 9 w 412"/>
                  <a:gd name="T41" fmla="*/ 164 h 469"/>
                  <a:gd name="T42" fmla="*/ 24 w 412"/>
                  <a:gd name="T43" fmla="*/ 122 h 469"/>
                  <a:gd name="T44" fmla="*/ 47 w 412"/>
                  <a:gd name="T45" fmla="*/ 85 h 469"/>
                  <a:gd name="T46" fmla="*/ 75 w 412"/>
                  <a:gd name="T47" fmla="*/ 53 h 469"/>
                  <a:gd name="T48" fmla="*/ 107 w 412"/>
                  <a:gd name="T49" fmla="*/ 28 h 469"/>
                  <a:gd name="T50" fmla="*/ 144 w 412"/>
                  <a:gd name="T51" fmla="*/ 9 h 469"/>
                  <a:gd name="T52" fmla="*/ 185 w 412"/>
                  <a:gd name="T53" fmla="*/ 1 h 469"/>
                  <a:gd name="T54" fmla="*/ 205 w 412"/>
                  <a:gd name="T55" fmla="*/ 0 h 469"/>
                  <a:gd name="T56" fmla="*/ 227 w 412"/>
                  <a:gd name="T57" fmla="*/ 1 h 469"/>
                  <a:gd name="T58" fmla="*/ 267 w 412"/>
                  <a:gd name="T59" fmla="*/ 9 h 469"/>
                  <a:gd name="T60" fmla="*/ 304 w 412"/>
                  <a:gd name="T61" fmla="*/ 28 h 469"/>
                  <a:gd name="T62" fmla="*/ 337 w 412"/>
                  <a:gd name="T63" fmla="*/ 53 h 469"/>
                  <a:gd name="T64" fmla="*/ 365 w 412"/>
                  <a:gd name="T65" fmla="*/ 85 h 469"/>
                  <a:gd name="T66" fmla="*/ 387 w 412"/>
                  <a:gd name="T67" fmla="*/ 122 h 469"/>
                  <a:gd name="T68" fmla="*/ 402 w 412"/>
                  <a:gd name="T69" fmla="*/ 164 h 469"/>
                  <a:gd name="T70" fmla="*/ 411 w 412"/>
                  <a:gd name="T71" fmla="*/ 211 h 469"/>
                  <a:gd name="T72" fmla="*/ 412 w 412"/>
                  <a:gd name="T73" fmla="*/ 234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2" h="469">
                    <a:moveTo>
                      <a:pt x="412" y="234"/>
                    </a:moveTo>
                    <a:lnTo>
                      <a:pt x="411" y="259"/>
                    </a:lnTo>
                    <a:lnTo>
                      <a:pt x="402" y="304"/>
                    </a:lnTo>
                    <a:lnTo>
                      <a:pt x="387" y="346"/>
                    </a:lnTo>
                    <a:lnTo>
                      <a:pt x="365" y="384"/>
                    </a:lnTo>
                    <a:lnTo>
                      <a:pt x="337" y="416"/>
                    </a:lnTo>
                    <a:lnTo>
                      <a:pt x="304" y="441"/>
                    </a:lnTo>
                    <a:lnTo>
                      <a:pt x="267" y="460"/>
                    </a:lnTo>
                    <a:lnTo>
                      <a:pt x="227" y="469"/>
                    </a:lnTo>
                    <a:lnTo>
                      <a:pt x="205" y="469"/>
                    </a:lnTo>
                    <a:lnTo>
                      <a:pt x="185" y="469"/>
                    </a:lnTo>
                    <a:lnTo>
                      <a:pt x="144" y="460"/>
                    </a:lnTo>
                    <a:lnTo>
                      <a:pt x="107" y="441"/>
                    </a:lnTo>
                    <a:lnTo>
                      <a:pt x="75" y="416"/>
                    </a:lnTo>
                    <a:lnTo>
                      <a:pt x="47" y="384"/>
                    </a:lnTo>
                    <a:lnTo>
                      <a:pt x="24" y="346"/>
                    </a:lnTo>
                    <a:lnTo>
                      <a:pt x="9" y="304"/>
                    </a:lnTo>
                    <a:lnTo>
                      <a:pt x="1" y="259"/>
                    </a:lnTo>
                    <a:lnTo>
                      <a:pt x="0" y="234"/>
                    </a:lnTo>
                    <a:lnTo>
                      <a:pt x="1" y="211"/>
                    </a:lnTo>
                    <a:lnTo>
                      <a:pt x="9" y="164"/>
                    </a:lnTo>
                    <a:lnTo>
                      <a:pt x="24" y="122"/>
                    </a:lnTo>
                    <a:lnTo>
                      <a:pt x="47" y="85"/>
                    </a:lnTo>
                    <a:lnTo>
                      <a:pt x="75" y="53"/>
                    </a:lnTo>
                    <a:lnTo>
                      <a:pt x="107" y="28"/>
                    </a:lnTo>
                    <a:lnTo>
                      <a:pt x="144" y="9"/>
                    </a:lnTo>
                    <a:lnTo>
                      <a:pt x="185" y="1"/>
                    </a:lnTo>
                    <a:lnTo>
                      <a:pt x="205" y="0"/>
                    </a:lnTo>
                    <a:lnTo>
                      <a:pt x="227" y="1"/>
                    </a:lnTo>
                    <a:lnTo>
                      <a:pt x="267" y="9"/>
                    </a:lnTo>
                    <a:lnTo>
                      <a:pt x="304" y="28"/>
                    </a:lnTo>
                    <a:lnTo>
                      <a:pt x="337" y="53"/>
                    </a:lnTo>
                    <a:lnTo>
                      <a:pt x="365" y="85"/>
                    </a:lnTo>
                    <a:lnTo>
                      <a:pt x="387" y="122"/>
                    </a:lnTo>
                    <a:lnTo>
                      <a:pt x="402" y="164"/>
                    </a:lnTo>
                    <a:lnTo>
                      <a:pt x="411" y="211"/>
                    </a:lnTo>
                    <a:lnTo>
                      <a:pt x="412" y="234"/>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82" name="Freeform 9">
                <a:extLst>
                  <a:ext uri="{FF2B5EF4-FFF2-40B4-BE49-F238E27FC236}">
                    <a16:creationId xmlns:a16="http://schemas.microsoft.com/office/drawing/2014/main" id="{349902D3-5C82-4313-AFD4-8EED07B78EDA}"/>
                  </a:ext>
                </a:extLst>
              </p:cNvPr>
              <p:cNvSpPr>
                <a:spLocks/>
              </p:cNvSpPr>
              <p:nvPr/>
            </p:nvSpPr>
            <p:spPr bwMode="auto">
              <a:xfrm>
                <a:off x="2423" y="3006"/>
                <a:ext cx="409" cy="464"/>
              </a:xfrm>
              <a:custGeom>
                <a:avLst/>
                <a:gdLst>
                  <a:gd name="T0" fmla="*/ 1637 w 1638"/>
                  <a:gd name="T1" fmla="*/ 567 h 1857"/>
                  <a:gd name="T2" fmla="*/ 1620 w 1638"/>
                  <a:gd name="T3" fmla="*/ 445 h 1857"/>
                  <a:gd name="T4" fmla="*/ 1577 w 1638"/>
                  <a:gd name="T5" fmla="*/ 333 h 1857"/>
                  <a:gd name="T6" fmla="*/ 1509 w 1638"/>
                  <a:gd name="T7" fmla="*/ 234 h 1857"/>
                  <a:gd name="T8" fmla="*/ 1415 w 1638"/>
                  <a:gd name="T9" fmla="*/ 150 h 1857"/>
                  <a:gd name="T10" fmla="*/ 1295 w 1638"/>
                  <a:gd name="T11" fmla="*/ 83 h 1857"/>
                  <a:gd name="T12" fmla="*/ 1146 w 1638"/>
                  <a:gd name="T13" fmla="*/ 35 h 1857"/>
                  <a:gd name="T14" fmla="*/ 970 w 1638"/>
                  <a:gd name="T15" fmla="*/ 7 h 1857"/>
                  <a:gd name="T16" fmla="*/ 819 w 1638"/>
                  <a:gd name="T17" fmla="*/ 0 h 1857"/>
                  <a:gd name="T18" fmla="*/ 668 w 1638"/>
                  <a:gd name="T19" fmla="*/ 7 h 1857"/>
                  <a:gd name="T20" fmla="*/ 491 w 1638"/>
                  <a:gd name="T21" fmla="*/ 35 h 1857"/>
                  <a:gd name="T22" fmla="*/ 343 w 1638"/>
                  <a:gd name="T23" fmla="*/ 83 h 1857"/>
                  <a:gd name="T24" fmla="*/ 223 w 1638"/>
                  <a:gd name="T25" fmla="*/ 150 h 1857"/>
                  <a:gd name="T26" fmla="*/ 129 w 1638"/>
                  <a:gd name="T27" fmla="*/ 234 h 1857"/>
                  <a:gd name="T28" fmla="*/ 61 w 1638"/>
                  <a:gd name="T29" fmla="*/ 333 h 1857"/>
                  <a:gd name="T30" fmla="*/ 18 w 1638"/>
                  <a:gd name="T31" fmla="*/ 445 h 1857"/>
                  <a:gd name="T32" fmla="*/ 0 w 1638"/>
                  <a:gd name="T33" fmla="*/ 567 h 1857"/>
                  <a:gd name="T34" fmla="*/ 0 w 1638"/>
                  <a:gd name="T35" fmla="*/ 669 h 1857"/>
                  <a:gd name="T36" fmla="*/ 7 w 1638"/>
                  <a:gd name="T37" fmla="*/ 993 h 1857"/>
                  <a:gd name="T38" fmla="*/ 38 w 1638"/>
                  <a:gd name="T39" fmla="*/ 1202 h 1857"/>
                  <a:gd name="T40" fmla="*/ 99 w 1638"/>
                  <a:gd name="T41" fmla="*/ 1409 h 1857"/>
                  <a:gd name="T42" fmla="*/ 205 w 1638"/>
                  <a:gd name="T43" fmla="*/ 1595 h 1857"/>
                  <a:gd name="T44" fmla="*/ 342 w 1638"/>
                  <a:gd name="T45" fmla="*/ 1727 h 1857"/>
                  <a:gd name="T46" fmla="*/ 444 w 1638"/>
                  <a:gd name="T47" fmla="*/ 1784 h 1857"/>
                  <a:gd name="T48" fmla="*/ 563 w 1638"/>
                  <a:gd name="T49" fmla="*/ 1827 h 1857"/>
                  <a:gd name="T50" fmla="*/ 701 w 1638"/>
                  <a:gd name="T51" fmla="*/ 1852 h 1857"/>
                  <a:gd name="T52" fmla="*/ 819 w 1638"/>
                  <a:gd name="T53" fmla="*/ 1857 h 1857"/>
                  <a:gd name="T54" fmla="*/ 937 w 1638"/>
                  <a:gd name="T55" fmla="*/ 1852 h 1857"/>
                  <a:gd name="T56" fmla="*/ 1075 w 1638"/>
                  <a:gd name="T57" fmla="*/ 1827 h 1857"/>
                  <a:gd name="T58" fmla="*/ 1193 w 1638"/>
                  <a:gd name="T59" fmla="*/ 1784 h 1857"/>
                  <a:gd name="T60" fmla="*/ 1295 w 1638"/>
                  <a:gd name="T61" fmla="*/ 1727 h 1857"/>
                  <a:gd name="T62" fmla="*/ 1434 w 1638"/>
                  <a:gd name="T63" fmla="*/ 1595 h 1857"/>
                  <a:gd name="T64" fmla="*/ 1539 w 1638"/>
                  <a:gd name="T65" fmla="*/ 1409 h 1857"/>
                  <a:gd name="T66" fmla="*/ 1601 w 1638"/>
                  <a:gd name="T67" fmla="*/ 1202 h 1857"/>
                  <a:gd name="T68" fmla="*/ 1630 w 1638"/>
                  <a:gd name="T69" fmla="*/ 993 h 1857"/>
                  <a:gd name="T70" fmla="*/ 1638 w 1638"/>
                  <a:gd name="T71" fmla="*/ 669 h 1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8" h="1857">
                    <a:moveTo>
                      <a:pt x="1638" y="599"/>
                    </a:moveTo>
                    <a:lnTo>
                      <a:pt x="1637" y="567"/>
                    </a:lnTo>
                    <a:lnTo>
                      <a:pt x="1632" y="504"/>
                    </a:lnTo>
                    <a:lnTo>
                      <a:pt x="1620" y="445"/>
                    </a:lnTo>
                    <a:lnTo>
                      <a:pt x="1602" y="387"/>
                    </a:lnTo>
                    <a:lnTo>
                      <a:pt x="1577" y="333"/>
                    </a:lnTo>
                    <a:lnTo>
                      <a:pt x="1546" y="281"/>
                    </a:lnTo>
                    <a:lnTo>
                      <a:pt x="1509" y="234"/>
                    </a:lnTo>
                    <a:lnTo>
                      <a:pt x="1465" y="190"/>
                    </a:lnTo>
                    <a:lnTo>
                      <a:pt x="1415" y="150"/>
                    </a:lnTo>
                    <a:lnTo>
                      <a:pt x="1358" y="114"/>
                    </a:lnTo>
                    <a:lnTo>
                      <a:pt x="1295" y="83"/>
                    </a:lnTo>
                    <a:lnTo>
                      <a:pt x="1224" y="56"/>
                    </a:lnTo>
                    <a:lnTo>
                      <a:pt x="1146" y="35"/>
                    </a:lnTo>
                    <a:lnTo>
                      <a:pt x="1062" y="17"/>
                    </a:lnTo>
                    <a:lnTo>
                      <a:pt x="970" y="7"/>
                    </a:lnTo>
                    <a:lnTo>
                      <a:pt x="871" y="0"/>
                    </a:lnTo>
                    <a:lnTo>
                      <a:pt x="819" y="0"/>
                    </a:lnTo>
                    <a:lnTo>
                      <a:pt x="767" y="0"/>
                    </a:lnTo>
                    <a:lnTo>
                      <a:pt x="668" y="7"/>
                    </a:lnTo>
                    <a:lnTo>
                      <a:pt x="576" y="17"/>
                    </a:lnTo>
                    <a:lnTo>
                      <a:pt x="491" y="35"/>
                    </a:lnTo>
                    <a:lnTo>
                      <a:pt x="415" y="56"/>
                    </a:lnTo>
                    <a:lnTo>
                      <a:pt x="343" y="83"/>
                    </a:lnTo>
                    <a:lnTo>
                      <a:pt x="280" y="114"/>
                    </a:lnTo>
                    <a:lnTo>
                      <a:pt x="223" y="150"/>
                    </a:lnTo>
                    <a:lnTo>
                      <a:pt x="172" y="190"/>
                    </a:lnTo>
                    <a:lnTo>
                      <a:pt x="129" y="234"/>
                    </a:lnTo>
                    <a:lnTo>
                      <a:pt x="91" y="281"/>
                    </a:lnTo>
                    <a:lnTo>
                      <a:pt x="61" y="333"/>
                    </a:lnTo>
                    <a:lnTo>
                      <a:pt x="36" y="387"/>
                    </a:lnTo>
                    <a:lnTo>
                      <a:pt x="18" y="445"/>
                    </a:lnTo>
                    <a:lnTo>
                      <a:pt x="6" y="504"/>
                    </a:lnTo>
                    <a:lnTo>
                      <a:pt x="0" y="567"/>
                    </a:lnTo>
                    <a:lnTo>
                      <a:pt x="0" y="599"/>
                    </a:lnTo>
                    <a:lnTo>
                      <a:pt x="0" y="669"/>
                    </a:lnTo>
                    <a:lnTo>
                      <a:pt x="0" y="843"/>
                    </a:lnTo>
                    <a:lnTo>
                      <a:pt x="7" y="993"/>
                    </a:lnTo>
                    <a:lnTo>
                      <a:pt x="19" y="1097"/>
                    </a:lnTo>
                    <a:lnTo>
                      <a:pt x="38" y="1202"/>
                    </a:lnTo>
                    <a:lnTo>
                      <a:pt x="63" y="1307"/>
                    </a:lnTo>
                    <a:lnTo>
                      <a:pt x="99" y="1409"/>
                    </a:lnTo>
                    <a:lnTo>
                      <a:pt x="145" y="1505"/>
                    </a:lnTo>
                    <a:lnTo>
                      <a:pt x="205" y="1595"/>
                    </a:lnTo>
                    <a:lnTo>
                      <a:pt x="278" y="1674"/>
                    </a:lnTo>
                    <a:lnTo>
                      <a:pt x="342" y="1727"/>
                    </a:lnTo>
                    <a:lnTo>
                      <a:pt x="391" y="1757"/>
                    </a:lnTo>
                    <a:lnTo>
                      <a:pt x="444" y="1784"/>
                    </a:lnTo>
                    <a:lnTo>
                      <a:pt x="501" y="1808"/>
                    </a:lnTo>
                    <a:lnTo>
                      <a:pt x="563" y="1827"/>
                    </a:lnTo>
                    <a:lnTo>
                      <a:pt x="630" y="1842"/>
                    </a:lnTo>
                    <a:lnTo>
                      <a:pt x="701" y="1852"/>
                    </a:lnTo>
                    <a:lnTo>
                      <a:pt x="779" y="1857"/>
                    </a:lnTo>
                    <a:lnTo>
                      <a:pt x="819" y="1857"/>
                    </a:lnTo>
                    <a:lnTo>
                      <a:pt x="859" y="1857"/>
                    </a:lnTo>
                    <a:lnTo>
                      <a:pt x="937" y="1852"/>
                    </a:lnTo>
                    <a:lnTo>
                      <a:pt x="1008" y="1842"/>
                    </a:lnTo>
                    <a:lnTo>
                      <a:pt x="1075" y="1827"/>
                    </a:lnTo>
                    <a:lnTo>
                      <a:pt x="1136" y="1808"/>
                    </a:lnTo>
                    <a:lnTo>
                      <a:pt x="1193" y="1784"/>
                    </a:lnTo>
                    <a:lnTo>
                      <a:pt x="1246" y="1757"/>
                    </a:lnTo>
                    <a:lnTo>
                      <a:pt x="1295" y="1727"/>
                    </a:lnTo>
                    <a:lnTo>
                      <a:pt x="1360" y="1674"/>
                    </a:lnTo>
                    <a:lnTo>
                      <a:pt x="1434" y="1595"/>
                    </a:lnTo>
                    <a:lnTo>
                      <a:pt x="1493" y="1505"/>
                    </a:lnTo>
                    <a:lnTo>
                      <a:pt x="1539" y="1409"/>
                    </a:lnTo>
                    <a:lnTo>
                      <a:pt x="1575" y="1307"/>
                    </a:lnTo>
                    <a:lnTo>
                      <a:pt x="1601" y="1202"/>
                    </a:lnTo>
                    <a:lnTo>
                      <a:pt x="1619" y="1097"/>
                    </a:lnTo>
                    <a:lnTo>
                      <a:pt x="1630" y="993"/>
                    </a:lnTo>
                    <a:lnTo>
                      <a:pt x="1638" y="843"/>
                    </a:lnTo>
                    <a:lnTo>
                      <a:pt x="1638" y="669"/>
                    </a:lnTo>
                    <a:lnTo>
                      <a:pt x="1638" y="599"/>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83" name="Freeform 10">
                <a:extLst>
                  <a:ext uri="{FF2B5EF4-FFF2-40B4-BE49-F238E27FC236}">
                    <a16:creationId xmlns:a16="http://schemas.microsoft.com/office/drawing/2014/main" id="{4981C102-6B3E-4F8A-96CE-2A1805199E03}"/>
                  </a:ext>
                </a:extLst>
              </p:cNvPr>
              <p:cNvSpPr>
                <a:spLocks/>
              </p:cNvSpPr>
              <p:nvPr/>
            </p:nvSpPr>
            <p:spPr bwMode="auto">
              <a:xfrm>
                <a:off x="2506" y="3230"/>
                <a:ext cx="44" cy="48"/>
              </a:xfrm>
              <a:custGeom>
                <a:avLst/>
                <a:gdLst>
                  <a:gd name="T0" fmla="*/ 176 w 176"/>
                  <a:gd name="T1" fmla="*/ 97 h 194"/>
                  <a:gd name="T2" fmla="*/ 175 w 176"/>
                  <a:gd name="T3" fmla="*/ 117 h 194"/>
                  <a:gd name="T4" fmla="*/ 162 w 176"/>
                  <a:gd name="T5" fmla="*/ 152 h 194"/>
                  <a:gd name="T6" fmla="*/ 138 w 176"/>
                  <a:gd name="T7" fmla="*/ 178 h 194"/>
                  <a:gd name="T8" fmla="*/ 106 w 176"/>
                  <a:gd name="T9" fmla="*/ 193 h 194"/>
                  <a:gd name="T10" fmla="*/ 88 w 176"/>
                  <a:gd name="T11" fmla="*/ 194 h 194"/>
                  <a:gd name="T12" fmla="*/ 70 w 176"/>
                  <a:gd name="T13" fmla="*/ 193 h 194"/>
                  <a:gd name="T14" fmla="*/ 38 w 176"/>
                  <a:gd name="T15" fmla="*/ 178 h 194"/>
                  <a:gd name="T16" fmla="*/ 14 w 176"/>
                  <a:gd name="T17" fmla="*/ 152 h 194"/>
                  <a:gd name="T18" fmla="*/ 1 w 176"/>
                  <a:gd name="T19" fmla="*/ 117 h 194"/>
                  <a:gd name="T20" fmla="*/ 0 w 176"/>
                  <a:gd name="T21" fmla="*/ 97 h 194"/>
                  <a:gd name="T22" fmla="*/ 1 w 176"/>
                  <a:gd name="T23" fmla="*/ 78 h 194"/>
                  <a:gd name="T24" fmla="*/ 14 w 176"/>
                  <a:gd name="T25" fmla="*/ 42 h 194"/>
                  <a:gd name="T26" fmla="*/ 38 w 176"/>
                  <a:gd name="T27" fmla="*/ 17 h 194"/>
                  <a:gd name="T28" fmla="*/ 70 w 176"/>
                  <a:gd name="T29" fmla="*/ 1 h 194"/>
                  <a:gd name="T30" fmla="*/ 88 w 176"/>
                  <a:gd name="T31" fmla="*/ 0 h 194"/>
                  <a:gd name="T32" fmla="*/ 106 w 176"/>
                  <a:gd name="T33" fmla="*/ 1 h 194"/>
                  <a:gd name="T34" fmla="*/ 138 w 176"/>
                  <a:gd name="T35" fmla="*/ 17 h 194"/>
                  <a:gd name="T36" fmla="*/ 162 w 176"/>
                  <a:gd name="T37" fmla="*/ 42 h 194"/>
                  <a:gd name="T38" fmla="*/ 175 w 176"/>
                  <a:gd name="T39" fmla="*/ 78 h 194"/>
                  <a:gd name="T40" fmla="*/ 176 w 176"/>
                  <a:gd name="T41"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94">
                    <a:moveTo>
                      <a:pt x="176" y="97"/>
                    </a:moveTo>
                    <a:lnTo>
                      <a:pt x="175" y="117"/>
                    </a:lnTo>
                    <a:lnTo>
                      <a:pt x="162" y="152"/>
                    </a:lnTo>
                    <a:lnTo>
                      <a:pt x="138" y="178"/>
                    </a:lnTo>
                    <a:lnTo>
                      <a:pt x="106" y="193"/>
                    </a:lnTo>
                    <a:lnTo>
                      <a:pt x="88" y="194"/>
                    </a:lnTo>
                    <a:lnTo>
                      <a:pt x="70" y="193"/>
                    </a:lnTo>
                    <a:lnTo>
                      <a:pt x="38" y="178"/>
                    </a:lnTo>
                    <a:lnTo>
                      <a:pt x="14" y="152"/>
                    </a:lnTo>
                    <a:lnTo>
                      <a:pt x="1" y="117"/>
                    </a:lnTo>
                    <a:lnTo>
                      <a:pt x="0" y="97"/>
                    </a:lnTo>
                    <a:lnTo>
                      <a:pt x="1" y="78"/>
                    </a:lnTo>
                    <a:lnTo>
                      <a:pt x="14" y="42"/>
                    </a:lnTo>
                    <a:lnTo>
                      <a:pt x="38" y="17"/>
                    </a:lnTo>
                    <a:lnTo>
                      <a:pt x="70" y="1"/>
                    </a:lnTo>
                    <a:lnTo>
                      <a:pt x="88" y="0"/>
                    </a:lnTo>
                    <a:lnTo>
                      <a:pt x="106" y="1"/>
                    </a:lnTo>
                    <a:lnTo>
                      <a:pt x="138" y="17"/>
                    </a:lnTo>
                    <a:lnTo>
                      <a:pt x="162" y="42"/>
                    </a:lnTo>
                    <a:lnTo>
                      <a:pt x="175" y="78"/>
                    </a:lnTo>
                    <a:lnTo>
                      <a:pt x="176" y="97"/>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84" name="Freeform 11">
                <a:extLst>
                  <a:ext uri="{FF2B5EF4-FFF2-40B4-BE49-F238E27FC236}">
                    <a16:creationId xmlns:a16="http://schemas.microsoft.com/office/drawing/2014/main" id="{9CA8018E-1719-4C97-86AF-53D255C47950}"/>
                  </a:ext>
                </a:extLst>
              </p:cNvPr>
              <p:cNvSpPr>
                <a:spLocks/>
              </p:cNvSpPr>
              <p:nvPr/>
            </p:nvSpPr>
            <p:spPr bwMode="auto">
              <a:xfrm>
                <a:off x="2512" y="3236"/>
                <a:ext cx="13" cy="14"/>
              </a:xfrm>
              <a:custGeom>
                <a:avLst/>
                <a:gdLst>
                  <a:gd name="T0" fmla="*/ 53 w 53"/>
                  <a:gd name="T1" fmla="*/ 27 h 54"/>
                  <a:gd name="T2" fmla="*/ 51 w 53"/>
                  <a:gd name="T3" fmla="*/ 38 h 54"/>
                  <a:gd name="T4" fmla="*/ 37 w 53"/>
                  <a:gd name="T5" fmla="*/ 52 h 54"/>
                  <a:gd name="T6" fmla="*/ 26 w 53"/>
                  <a:gd name="T7" fmla="*/ 54 h 54"/>
                  <a:gd name="T8" fmla="*/ 15 w 53"/>
                  <a:gd name="T9" fmla="*/ 52 h 54"/>
                  <a:gd name="T10" fmla="*/ 1 w 53"/>
                  <a:gd name="T11" fmla="*/ 38 h 54"/>
                  <a:gd name="T12" fmla="*/ 0 w 53"/>
                  <a:gd name="T13" fmla="*/ 27 h 54"/>
                  <a:gd name="T14" fmla="*/ 1 w 53"/>
                  <a:gd name="T15" fmla="*/ 16 h 54"/>
                  <a:gd name="T16" fmla="*/ 15 w 53"/>
                  <a:gd name="T17" fmla="*/ 2 h 54"/>
                  <a:gd name="T18" fmla="*/ 26 w 53"/>
                  <a:gd name="T19" fmla="*/ 0 h 54"/>
                  <a:gd name="T20" fmla="*/ 37 w 53"/>
                  <a:gd name="T21" fmla="*/ 2 h 54"/>
                  <a:gd name="T22" fmla="*/ 51 w 53"/>
                  <a:gd name="T23" fmla="*/ 16 h 54"/>
                  <a:gd name="T24" fmla="*/ 53 w 53"/>
                  <a:gd name="T25"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53" y="27"/>
                    </a:moveTo>
                    <a:lnTo>
                      <a:pt x="51" y="38"/>
                    </a:lnTo>
                    <a:lnTo>
                      <a:pt x="37" y="52"/>
                    </a:lnTo>
                    <a:lnTo>
                      <a:pt x="26" y="54"/>
                    </a:lnTo>
                    <a:lnTo>
                      <a:pt x="15" y="52"/>
                    </a:lnTo>
                    <a:lnTo>
                      <a:pt x="1" y="38"/>
                    </a:lnTo>
                    <a:lnTo>
                      <a:pt x="0" y="27"/>
                    </a:lnTo>
                    <a:lnTo>
                      <a:pt x="1" y="16"/>
                    </a:lnTo>
                    <a:lnTo>
                      <a:pt x="15" y="2"/>
                    </a:lnTo>
                    <a:lnTo>
                      <a:pt x="26" y="0"/>
                    </a:lnTo>
                    <a:lnTo>
                      <a:pt x="37" y="2"/>
                    </a:lnTo>
                    <a:lnTo>
                      <a:pt x="51" y="16"/>
                    </a:lnTo>
                    <a:lnTo>
                      <a:pt x="5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85" name="Freeform 12">
                <a:extLst>
                  <a:ext uri="{FF2B5EF4-FFF2-40B4-BE49-F238E27FC236}">
                    <a16:creationId xmlns:a16="http://schemas.microsoft.com/office/drawing/2014/main" id="{6AF75CE6-85AD-4C82-B6D7-8D28CC564842}"/>
                  </a:ext>
                </a:extLst>
              </p:cNvPr>
              <p:cNvSpPr>
                <a:spLocks/>
              </p:cNvSpPr>
              <p:nvPr/>
            </p:nvSpPr>
            <p:spPr bwMode="auto">
              <a:xfrm>
                <a:off x="2490" y="3165"/>
                <a:ext cx="73" cy="31"/>
              </a:xfrm>
              <a:custGeom>
                <a:avLst/>
                <a:gdLst>
                  <a:gd name="T0" fmla="*/ 9 w 291"/>
                  <a:gd name="T1" fmla="*/ 115 h 126"/>
                  <a:gd name="T2" fmla="*/ 17 w 291"/>
                  <a:gd name="T3" fmla="*/ 118 h 126"/>
                  <a:gd name="T4" fmla="*/ 36 w 291"/>
                  <a:gd name="T5" fmla="*/ 117 h 126"/>
                  <a:gd name="T6" fmla="*/ 69 w 291"/>
                  <a:gd name="T7" fmla="*/ 106 h 126"/>
                  <a:gd name="T8" fmla="*/ 114 w 291"/>
                  <a:gd name="T9" fmla="*/ 95 h 126"/>
                  <a:gd name="T10" fmla="*/ 151 w 291"/>
                  <a:gd name="T11" fmla="*/ 90 h 126"/>
                  <a:gd name="T12" fmla="*/ 194 w 291"/>
                  <a:gd name="T13" fmla="*/ 96 h 126"/>
                  <a:gd name="T14" fmla="*/ 245 w 291"/>
                  <a:gd name="T15" fmla="*/ 111 h 126"/>
                  <a:gd name="T16" fmla="*/ 273 w 291"/>
                  <a:gd name="T17" fmla="*/ 125 h 126"/>
                  <a:gd name="T18" fmla="*/ 278 w 291"/>
                  <a:gd name="T19" fmla="*/ 126 h 126"/>
                  <a:gd name="T20" fmla="*/ 286 w 291"/>
                  <a:gd name="T21" fmla="*/ 118 h 126"/>
                  <a:gd name="T22" fmla="*/ 291 w 291"/>
                  <a:gd name="T23" fmla="*/ 102 h 126"/>
                  <a:gd name="T24" fmla="*/ 289 w 291"/>
                  <a:gd name="T25" fmla="*/ 79 h 126"/>
                  <a:gd name="T26" fmla="*/ 279 w 291"/>
                  <a:gd name="T27" fmla="*/ 55 h 126"/>
                  <a:gd name="T28" fmla="*/ 260 w 291"/>
                  <a:gd name="T29" fmla="*/ 31 h 126"/>
                  <a:gd name="T30" fmla="*/ 227 w 291"/>
                  <a:gd name="T31" fmla="*/ 12 h 126"/>
                  <a:gd name="T32" fmla="*/ 182 w 291"/>
                  <a:gd name="T33" fmla="*/ 1 h 126"/>
                  <a:gd name="T34" fmla="*/ 152 w 291"/>
                  <a:gd name="T35" fmla="*/ 0 h 126"/>
                  <a:gd name="T36" fmla="*/ 126 w 291"/>
                  <a:gd name="T37" fmla="*/ 0 h 126"/>
                  <a:gd name="T38" fmla="*/ 83 w 291"/>
                  <a:gd name="T39" fmla="*/ 8 h 126"/>
                  <a:gd name="T40" fmla="*/ 50 w 291"/>
                  <a:gd name="T41" fmla="*/ 23 h 126"/>
                  <a:gd name="T42" fmla="*/ 26 w 291"/>
                  <a:gd name="T43" fmla="*/ 43 h 126"/>
                  <a:gd name="T44" fmla="*/ 10 w 291"/>
                  <a:gd name="T45" fmla="*/ 63 h 126"/>
                  <a:gd name="T46" fmla="*/ 2 w 291"/>
                  <a:gd name="T47" fmla="*/ 83 h 126"/>
                  <a:gd name="T48" fmla="*/ 0 w 291"/>
                  <a:gd name="T49" fmla="*/ 100 h 126"/>
                  <a:gd name="T50" fmla="*/ 4 w 291"/>
                  <a:gd name="T51" fmla="*/ 113 h 126"/>
                  <a:gd name="T52" fmla="*/ 9 w 291"/>
                  <a:gd name="T53" fmla="*/ 11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126">
                    <a:moveTo>
                      <a:pt x="9" y="115"/>
                    </a:moveTo>
                    <a:lnTo>
                      <a:pt x="17" y="118"/>
                    </a:lnTo>
                    <a:lnTo>
                      <a:pt x="36" y="117"/>
                    </a:lnTo>
                    <a:lnTo>
                      <a:pt x="69" y="106"/>
                    </a:lnTo>
                    <a:lnTo>
                      <a:pt x="114" y="95"/>
                    </a:lnTo>
                    <a:lnTo>
                      <a:pt x="151" y="90"/>
                    </a:lnTo>
                    <a:lnTo>
                      <a:pt x="194" y="96"/>
                    </a:lnTo>
                    <a:lnTo>
                      <a:pt x="245" y="111"/>
                    </a:lnTo>
                    <a:lnTo>
                      <a:pt x="273" y="125"/>
                    </a:lnTo>
                    <a:lnTo>
                      <a:pt x="278" y="126"/>
                    </a:lnTo>
                    <a:lnTo>
                      <a:pt x="286" y="118"/>
                    </a:lnTo>
                    <a:lnTo>
                      <a:pt x="291" y="102"/>
                    </a:lnTo>
                    <a:lnTo>
                      <a:pt x="289" y="79"/>
                    </a:lnTo>
                    <a:lnTo>
                      <a:pt x="279" y="55"/>
                    </a:lnTo>
                    <a:lnTo>
                      <a:pt x="260" y="31"/>
                    </a:lnTo>
                    <a:lnTo>
                      <a:pt x="227" y="12"/>
                    </a:lnTo>
                    <a:lnTo>
                      <a:pt x="182" y="1"/>
                    </a:lnTo>
                    <a:lnTo>
                      <a:pt x="152" y="0"/>
                    </a:lnTo>
                    <a:lnTo>
                      <a:pt x="126" y="0"/>
                    </a:lnTo>
                    <a:lnTo>
                      <a:pt x="83" y="8"/>
                    </a:lnTo>
                    <a:lnTo>
                      <a:pt x="50" y="23"/>
                    </a:lnTo>
                    <a:lnTo>
                      <a:pt x="26" y="43"/>
                    </a:lnTo>
                    <a:lnTo>
                      <a:pt x="10" y="63"/>
                    </a:lnTo>
                    <a:lnTo>
                      <a:pt x="2" y="83"/>
                    </a:lnTo>
                    <a:lnTo>
                      <a:pt x="0" y="100"/>
                    </a:lnTo>
                    <a:lnTo>
                      <a:pt x="4" y="113"/>
                    </a:lnTo>
                    <a:lnTo>
                      <a:pt x="9" y="115"/>
                    </a:lnTo>
                    <a:close/>
                  </a:path>
                </a:pathLst>
              </a:custGeom>
              <a:solidFill>
                <a:srgbClr val="5136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86" name="Freeform 13">
                <a:extLst>
                  <a:ext uri="{FF2B5EF4-FFF2-40B4-BE49-F238E27FC236}">
                    <a16:creationId xmlns:a16="http://schemas.microsoft.com/office/drawing/2014/main" id="{B8AAB44D-62DB-44C4-B589-FD84DC11AFC0}"/>
                  </a:ext>
                </a:extLst>
              </p:cNvPr>
              <p:cNvSpPr>
                <a:spLocks/>
              </p:cNvSpPr>
              <p:nvPr/>
            </p:nvSpPr>
            <p:spPr bwMode="auto">
              <a:xfrm>
                <a:off x="2708" y="3230"/>
                <a:ext cx="44" cy="48"/>
              </a:xfrm>
              <a:custGeom>
                <a:avLst/>
                <a:gdLst>
                  <a:gd name="T0" fmla="*/ 176 w 176"/>
                  <a:gd name="T1" fmla="*/ 97 h 194"/>
                  <a:gd name="T2" fmla="*/ 175 w 176"/>
                  <a:gd name="T3" fmla="*/ 117 h 194"/>
                  <a:gd name="T4" fmla="*/ 162 w 176"/>
                  <a:gd name="T5" fmla="*/ 152 h 194"/>
                  <a:gd name="T6" fmla="*/ 138 w 176"/>
                  <a:gd name="T7" fmla="*/ 178 h 194"/>
                  <a:gd name="T8" fmla="*/ 106 w 176"/>
                  <a:gd name="T9" fmla="*/ 193 h 194"/>
                  <a:gd name="T10" fmla="*/ 88 w 176"/>
                  <a:gd name="T11" fmla="*/ 194 h 194"/>
                  <a:gd name="T12" fmla="*/ 70 w 176"/>
                  <a:gd name="T13" fmla="*/ 193 h 194"/>
                  <a:gd name="T14" fmla="*/ 38 w 176"/>
                  <a:gd name="T15" fmla="*/ 178 h 194"/>
                  <a:gd name="T16" fmla="*/ 14 w 176"/>
                  <a:gd name="T17" fmla="*/ 152 h 194"/>
                  <a:gd name="T18" fmla="*/ 1 w 176"/>
                  <a:gd name="T19" fmla="*/ 117 h 194"/>
                  <a:gd name="T20" fmla="*/ 0 w 176"/>
                  <a:gd name="T21" fmla="*/ 97 h 194"/>
                  <a:gd name="T22" fmla="*/ 1 w 176"/>
                  <a:gd name="T23" fmla="*/ 78 h 194"/>
                  <a:gd name="T24" fmla="*/ 14 w 176"/>
                  <a:gd name="T25" fmla="*/ 42 h 194"/>
                  <a:gd name="T26" fmla="*/ 38 w 176"/>
                  <a:gd name="T27" fmla="*/ 17 h 194"/>
                  <a:gd name="T28" fmla="*/ 70 w 176"/>
                  <a:gd name="T29" fmla="*/ 1 h 194"/>
                  <a:gd name="T30" fmla="*/ 88 w 176"/>
                  <a:gd name="T31" fmla="*/ 0 h 194"/>
                  <a:gd name="T32" fmla="*/ 106 w 176"/>
                  <a:gd name="T33" fmla="*/ 1 h 194"/>
                  <a:gd name="T34" fmla="*/ 138 w 176"/>
                  <a:gd name="T35" fmla="*/ 17 h 194"/>
                  <a:gd name="T36" fmla="*/ 162 w 176"/>
                  <a:gd name="T37" fmla="*/ 42 h 194"/>
                  <a:gd name="T38" fmla="*/ 175 w 176"/>
                  <a:gd name="T39" fmla="*/ 78 h 194"/>
                  <a:gd name="T40" fmla="*/ 176 w 176"/>
                  <a:gd name="T41"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94">
                    <a:moveTo>
                      <a:pt x="176" y="97"/>
                    </a:moveTo>
                    <a:lnTo>
                      <a:pt x="175" y="117"/>
                    </a:lnTo>
                    <a:lnTo>
                      <a:pt x="162" y="152"/>
                    </a:lnTo>
                    <a:lnTo>
                      <a:pt x="138" y="178"/>
                    </a:lnTo>
                    <a:lnTo>
                      <a:pt x="106" y="193"/>
                    </a:lnTo>
                    <a:lnTo>
                      <a:pt x="88" y="194"/>
                    </a:lnTo>
                    <a:lnTo>
                      <a:pt x="70" y="193"/>
                    </a:lnTo>
                    <a:lnTo>
                      <a:pt x="38" y="178"/>
                    </a:lnTo>
                    <a:lnTo>
                      <a:pt x="14" y="152"/>
                    </a:lnTo>
                    <a:lnTo>
                      <a:pt x="1" y="117"/>
                    </a:lnTo>
                    <a:lnTo>
                      <a:pt x="0" y="97"/>
                    </a:lnTo>
                    <a:lnTo>
                      <a:pt x="1" y="78"/>
                    </a:lnTo>
                    <a:lnTo>
                      <a:pt x="14" y="42"/>
                    </a:lnTo>
                    <a:lnTo>
                      <a:pt x="38" y="17"/>
                    </a:lnTo>
                    <a:lnTo>
                      <a:pt x="70" y="1"/>
                    </a:lnTo>
                    <a:lnTo>
                      <a:pt x="88" y="0"/>
                    </a:lnTo>
                    <a:lnTo>
                      <a:pt x="106" y="1"/>
                    </a:lnTo>
                    <a:lnTo>
                      <a:pt x="138" y="17"/>
                    </a:lnTo>
                    <a:lnTo>
                      <a:pt x="162" y="42"/>
                    </a:lnTo>
                    <a:lnTo>
                      <a:pt x="175" y="78"/>
                    </a:lnTo>
                    <a:lnTo>
                      <a:pt x="176" y="97"/>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87" name="Freeform 14">
                <a:extLst>
                  <a:ext uri="{FF2B5EF4-FFF2-40B4-BE49-F238E27FC236}">
                    <a16:creationId xmlns:a16="http://schemas.microsoft.com/office/drawing/2014/main" id="{102B4E5E-AB71-4783-AF70-F7CAC4E01849}"/>
                  </a:ext>
                </a:extLst>
              </p:cNvPr>
              <p:cNvSpPr>
                <a:spLocks/>
              </p:cNvSpPr>
              <p:nvPr/>
            </p:nvSpPr>
            <p:spPr bwMode="auto">
              <a:xfrm>
                <a:off x="2714" y="3236"/>
                <a:ext cx="13" cy="14"/>
              </a:xfrm>
              <a:custGeom>
                <a:avLst/>
                <a:gdLst>
                  <a:gd name="T0" fmla="*/ 54 w 54"/>
                  <a:gd name="T1" fmla="*/ 27 h 54"/>
                  <a:gd name="T2" fmla="*/ 52 w 54"/>
                  <a:gd name="T3" fmla="*/ 38 h 54"/>
                  <a:gd name="T4" fmla="*/ 38 w 54"/>
                  <a:gd name="T5" fmla="*/ 52 h 54"/>
                  <a:gd name="T6" fmla="*/ 27 w 54"/>
                  <a:gd name="T7" fmla="*/ 54 h 54"/>
                  <a:gd name="T8" fmla="*/ 16 w 54"/>
                  <a:gd name="T9" fmla="*/ 52 h 54"/>
                  <a:gd name="T10" fmla="*/ 2 w 54"/>
                  <a:gd name="T11" fmla="*/ 38 h 54"/>
                  <a:gd name="T12" fmla="*/ 0 w 54"/>
                  <a:gd name="T13" fmla="*/ 27 h 54"/>
                  <a:gd name="T14" fmla="*/ 2 w 54"/>
                  <a:gd name="T15" fmla="*/ 16 h 54"/>
                  <a:gd name="T16" fmla="*/ 16 w 54"/>
                  <a:gd name="T17" fmla="*/ 2 h 54"/>
                  <a:gd name="T18" fmla="*/ 27 w 54"/>
                  <a:gd name="T19" fmla="*/ 0 h 54"/>
                  <a:gd name="T20" fmla="*/ 38 w 54"/>
                  <a:gd name="T21" fmla="*/ 2 h 54"/>
                  <a:gd name="T22" fmla="*/ 52 w 54"/>
                  <a:gd name="T23" fmla="*/ 16 h 54"/>
                  <a:gd name="T24" fmla="*/ 54 w 54"/>
                  <a:gd name="T25"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54">
                    <a:moveTo>
                      <a:pt x="54" y="27"/>
                    </a:moveTo>
                    <a:lnTo>
                      <a:pt x="52" y="38"/>
                    </a:lnTo>
                    <a:lnTo>
                      <a:pt x="38" y="52"/>
                    </a:lnTo>
                    <a:lnTo>
                      <a:pt x="27" y="54"/>
                    </a:lnTo>
                    <a:lnTo>
                      <a:pt x="16" y="52"/>
                    </a:lnTo>
                    <a:lnTo>
                      <a:pt x="2" y="38"/>
                    </a:lnTo>
                    <a:lnTo>
                      <a:pt x="0" y="27"/>
                    </a:lnTo>
                    <a:lnTo>
                      <a:pt x="2" y="16"/>
                    </a:lnTo>
                    <a:lnTo>
                      <a:pt x="16" y="2"/>
                    </a:lnTo>
                    <a:lnTo>
                      <a:pt x="27" y="0"/>
                    </a:lnTo>
                    <a:lnTo>
                      <a:pt x="38" y="2"/>
                    </a:lnTo>
                    <a:lnTo>
                      <a:pt x="52" y="16"/>
                    </a:lnTo>
                    <a:lnTo>
                      <a:pt x="5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88" name="Freeform 15">
                <a:extLst>
                  <a:ext uri="{FF2B5EF4-FFF2-40B4-BE49-F238E27FC236}">
                    <a16:creationId xmlns:a16="http://schemas.microsoft.com/office/drawing/2014/main" id="{808DB933-BE7D-4968-A466-4B9FB80A014E}"/>
                  </a:ext>
                </a:extLst>
              </p:cNvPr>
              <p:cNvSpPr>
                <a:spLocks/>
              </p:cNvSpPr>
              <p:nvPr/>
            </p:nvSpPr>
            <p:spPr bwMode="auto">
              <a:xfrm>
                <a:off x="2692" y="3165"/>
                <a:ext cx="73" cy="31"/>
              </a:xfrm>
              <a:custGeom>
                <a:avLst/>
                <a:gdLst>
                  <a:gd name="T0" fmla="*/ 281 w 290"/>
                  <a:gd name="T1" fmla="*/ 115 h 126"/>
                  <a:gd name="T2" fmla="*/ 274 w 290"/>
                  <a:gd name="T3" fmla="*/ 118 h 126"/>
                  <a:gd name="T4" fmla="*/ 255 w 290"/>
                  <a:gd name="T5" fmla="*/ 117 h 126"/>
                  <a:gd name="T6" fmla="*/ 221 w 290"/>
                  <a:gd name="T7" fmla="*/ 106 h 126"/>
                  <a:gd name="T8" fmla="*/ 176 w 290"/>
                  <a:gd name="T9" fmla="*/ 95 h 126"/>
                  <a:gd name="T10" fmla="*/ 139 w 290"/>
                  <a:gd name="T11" fmla="*/ 90 h 126"/>
                  <a:gd name="T12" fmla="*/ 97 w 290"/>
                  <a:gd name="T13" fmla="*/ 96 h 126"/>
                  <a:gd name="T14" fmla="*/ 46 w 290"/>
                  <a:gd name="T15" fmla="*/ 111 h 126"/>
                  <a:gd name="T16" fmla="*/ 18 w 290"/>
                  <a:gd name="T17" fmla="*/ 125 h 126"/>
                  <a:gd name="T18" fmla="*/ 13 w 290"/>
                  <a:gd name="T19" fmla="*/ 126 h 126"/>
                  <a:gd name="T20" fmla="*/ 4 w 290"/>
                  <a:gd name="T21" fmla="*/ 118 h 126"/>
                  <a:gd name="T22" fmla="*/ 0 w 290"/>
                  <a:gd name="T23" fmla="*/ 102 h 126"/>
                  <a:gd name="T24" fmla="*/ 2 w 290"/>
                  <a:gd name="T25" fmla="*/ 79 h 126"/>
                  <a:gd name="T26" fmla="*/ 12 w 290"/>
                  <a:gd name="T27" fmla="*/ 55 h 126"/>
                  <a:gd name="T28" fmla="*/ 31 w 290"/>
                  <a:gd name="T29" fmla="*/ 31 h 126"/>
                  <a:gd name="T30" fmla="*/ 64 w 290"/>
                  <a:gd name="T31" fmla="*/ 12 h 126"/>
                  <a:gd name="T32" fmla="*/ 109 w 290"/>
                  <a:gd name="T33" fmla="*/ 1 h 126"/>
                  <a:gd name="T34" fmla="*/ 139 w 290"/>
                  <a:gd name="T35" fmla="*/ 0 h 126"/>
                  <a:gd name="T36" fmla="*/ 165 w 290"/>
                  <a:gd name="T37" fmla="*/ 0 h 126"/>
                  <a:gd name="T38" fmla="*/ 208 w 290"/>
                  <a:gd name="T39" fmla="*/ 8 h 126"/>
                  <a:gd name="T40" fmla="*/ 240 w 290"/>
                  <a:gd name="T41" fmla="*/ 23 h 126"/>
                  <a:gd name="T42" fmla="*/ 265 w 290"/>
                  <a:gd name="T43" fmla="*/ 43 h 126"/>
                  <a:gd name="T44" fmla="*/ 280 w 290"/>
                  <a:gd name="T45" fmla="*/ 63 h 126"/>
                  <a:gd name="T46" fmla="*/ 289 w 290"/>
                  <a:gd name="T47" fmla="*/ 83 h 126"/>
                  <a:gd name="T48" fmla="*/ 290 w 290"/>
                  <a:gd name="T49" fmla="*/ 100 h 126"/>
                  <a:gd name="T50" fmla="*/ 286 w 290"/>
                  <a:gd name="T51" fmla="*/ 113 h 126"/>
                  <a:gd name="T52" fmla="*/ 281 w 290"/>
                  <a:gd name="T53" fmla="*/ 11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0" h="126">
                    <a:moveTo>
                      <a:pt x="281" y="115"/>
                    </a:moveTo>
                    <a:lnTo>
                      <a:pt x="274" y="118"/>
                    </a:lnTo>
                    <a:lnTo>
                      <a:pt x="255" y="117"/>
                    </a:lnTo>
                    <a:lnTo>
                      <a:pt x="221" y="106"/>
                    </a:lnTo>
                    <a:lnTo>
                      <a:pt x="176" y="95"/>
                    </a:lnTo>
                    <a:lnTo>
                      <a:pt x="139" y="90"/>
                    </a:lnTo>
                    <a:lnTo>
                      <a:pt x="97" y="96"/>
                    </a:lnTo>
                    <a:lnTo>
                      <a:pt x="46" y="111"/>
                    </a:lnTo>
                    <a:lnTo>
                      <a:pt x="18" y="125"/>
                    </a:lnTo>
                    <a:lnTo>
                      <a:pt x="13" y="126"/>
                    </a:lnTo>
                    <a:lnTo>
                      <a:pt x="4" y="118"/>
                    </a:lnTo>
                    <a:lnTo>
                      <a:pt x="0" y="102"/>
                    </a:lnTo>
                    <a:lnTo>
                      <a:pt x="2" y="79"/>
                    </a:lnTo>
                    <a:lnTo>
                      <a:pt x="12" y="55"/>
                    </a:lnTo>
                    <a:lnTo>
                      <a:pt x="31" y="31"/>
                    </a:lnTo>
                    <a:lnTo>
                      <a:pt x="64" y="12"/>
                    </a:lnTo>
                    <a:lnTo>
                      <a:pt x="109" y="1"/>
                    </a:lnTo>
                    <a:lnTo>
                      <a:pt x="139" y="0"/>
                    </a:lnTo>
                    <a:lnTo>
                      <a:pt x="165" y="0"/>
                    </a:lnTo>
                    <a:lnTo>
                      <a:pt x="208" y="8"/>
                    </a:lnTo>
                    <a:lnTo>
                      <a:pt x="240" y="23"/>
                    </a:lnTo>
                    <a:lnTo>
                      <a:pt x="265" y="43"/>
                    </a:lnTo>
                    <a:lnTo>
                      <a:pt x="280" y="63"/>
                    </a:lnTo>
                    <a:lnTo>
                      <a:pt x="289" y="83"/>
                    </a:lnTo>
                    <a:lnTo>
                      <a:pt x="290" y="100"/>
                    </a:lnTo>
                    <a:lnTo>
                      <a:pt x="286" y="113"/>
                    </a:lnTo>
                    <a:lnTo>
                      <a:pt x="281" y="115"/>
                    </a:lnTo>
                    <a:close/>
                  </a:path>
                </a:pathLst>
              </a:custGeom>
              <a:solidFill>
                <a:srgbClr val="5136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89" name="Freeform 16">
                <a:extLst>
                  <a:ext uri="{FF2B5EF4-FFF2-40B4-BE49-F238E27FC236}">
                    <a16:creationId xmlns:a16="http://schemas.microsoft.com/office/drawing/2014/main" id="{13EC38F4-4280-4658-87B5-F9F3957C319A}"/>
                  </a:ext>
                </a:extLst>
              </p:cNvPr>
              <p:cNvSpPr>
                <a:spLocks/>
              </p:cNvSpPr>
              <p:nvPr/>
            </p:nvSpPr>
            <p:spPr bwMode="auto">
              <a:xfrm>
                <a:off x="2592" y="3328"/>
                <a:ext cx="71" cy="26"/>
              </a:xfrm>
              <a:custGeom>
                <a:avLst/>
                <a:gdLst>
                  <a:gd name="T0" fmla="*/ 141 w 282"/>
                  <a:gd name="T1" fmla="*/ 43 h 101"/>
                  <a:gd name="T2" fmla="*/ 109 w 282"/>
                  <a:gd name="T3" fmla="*/ 41 h 101"/>
                  <a:gd name="T4" fmla="*/ 58 w 282"/>
                  <a:gd name="T5" fmla="*/ 23 h 101"/>
                  <a:gd name="T6" fmla="*/ 21 w 282"/>
                  <a:gd name="T7" fmla="*/ 5 h 101"/>
                  <a:gd name="T8" fmla="*/ 6 w 282"/>
                  <a:gd name="T9" fmla="*/ 0 h 101"/>
                  <a:gd name="T10" fmla="*/ 0 w 282"/>
                  <a:gd name="T11" fmla="*/ 4 h 101"/>
                  <a:gd name="T12" fmla="*/ 0 w 282"/>
                  <a:gd name="T13" fmla="*/ 9 h 101"/>
                  <a:gd name="T14" fmla="*/ 2 w 282"/>
                  <a:gd name="T15" fmla="*/ 21 h 101"/>
                  <a:gd name="T16" fmla="*/ 13 w 282"/>
                  <a:gd name="T17" fmla="*/ 53 h 101"/>
                  <a:gd name="T18" fmla="*/ 36 w 282"/>
                  <a:gd name="T19" fmla="*/ 74 h 101"/>
                  <a:gd name="T20" fmla="*/ 58 w 282"/>
                  <a:gd name="T21" fmla="*/ 86 h 101"/>
                  <a:gd name="T22" fmla="*/ 85 w 282"/>
                  <a:gd name="T23" fmla="*/ 96 h 101"/>
                  <a:gd name="T24" fmla="*/ 120 w 282"/>
                  <a:gd name="T25" fmla="*/ 100 h 101"/>
                  <a:gd name="T26" fmla="*/ 141 w 282"/>
                  <a:gd name="T27" fmla="*/ 101 h 101"/>
                  <a:gd name="T28" fmla="*/ 162 w 282"/>
                  <a:gd name="T29" fmla="*/ 100 h 101"/>
                  <a:gd name="T30" fmla="*/ 197 w 282"/>
                  <a:gd name="T31" fmla="*/ 96 h 101"/>
                  <a:gd name="T32" fmla="*/ 225 w 282"/>
                  <a:gd name="T33" fmla="*/ 86 h 101"/>
                  <a:gd name="T34" fmla="*/ 246 w 282"/>
                  <a:gd name="T35" fmla="*/ 74 h 101"/>
                  <a:gd name="T36" fmla="*/ 268 w 282"/>
                  <a:gd name="T37" fmla="*/ 53 h 101"/>
                  <a:gd name="T38" fmla="*/ 281 w 282"/>
                  <a:gd name="T39" fmla="*/ 21 h 101"/>
                  <a:gd name="T40" fmla="*/ 282 w 282"/>
                  <a:gd name="T41" fmla="*/ 9 h 101"/>
                  <a:gd name="T42" fmla="*/ 281 w 282"/>
                  <a:gd name="T43" fmla="*/ 4 h 101"/>
                  <a:gd name="T44" fmla="*/ 276 w 282"/>
                  <a:gd name="T45" fmla="*/ 0 h 101"/>
                  <a:gd name="T46" fmla="*/ 261 w 282"/>
                  <a:gd name="T47" fmla="*/ 5 h 101"/>
                  <a:gd name="T48" fmla="*/ 225 w 282"/>
                  <a:gd name="T49" fmla="*/ 23 h 101"/>
                  <a:gd name="T50" fmla="*/ 173 w 282"/>
                  <a:gd name="T51" fmla="*/ 41 h 101"/>
                  <a:gd name="T52" fmla="*/ 141 w 282"/>
                  <a:gd name="T53"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2" h="101">
                    <a:moveTo>
                      <a:pt x="141" y="43"/>
                    </a:moveTo>
                    <a:lnTo>
                      <a:pt x="109" y="41"/>
                    </a:lnTo>
                    <a:lnTo>
                      <a:pt x="58" y="23"/>
                    </a:lnTo>
                    <a:lnTo>
                      <a:pt x="21" y="5"/>
                    </a:lnTo>
                    <a:lnTo>
                      <a:pt x="6" y="0"/>
                    </a:lnTo>
                    <a:lnTo>
                      <a:pt x="0" y="4"/>
                    </a:lnTo>
                    <a:lnTo>
                      <a:pt x="0" y="9"/>
                    </a:lnTo>
                    <a:lnTo>
                      <a:pt x="2" y="21"/>
                    </a:lnTo>
                    <a:lnTo>
                      <a:pt x="13" y="53"/>
                    </a:lnTo>
                    <a:lnTo>
                      <a:pt x="36" y="74"/>
                    </a:lnTo>
                    <a:lnTo>
                      <a:pt x="58" y="86"/>
                    </a:lnTo>
                    <a:lnTo>
                      <a:pt x="85" y="96"/>
                    </a:lnTo>
                    <a:lnTo>
                      <a:pt x="120" y="100"/>
                    </a:lnTo>
                    <a:lnTo>
                      <a:pt x="141" y="101"/>
                    </a:lnTo>
                    <a:lnTo>
                      <a:pt x="162" y="100"/>
                    </a:lnTo>
                    <a:lnTo>
                      <a:pt x="197" y="96"/>
                    </a:lnTo>
                    <a:lnTo>
                      <a:pt x="225" y="86"/>
                    </a:lnTo>
                    <a:lnTo>
                      <a:pt x="246" y="74"/>
                    </a:lnTo>
                    <a:lnTo>
                      <a:pt x="268" y="53"/>
                    </a:lnTo>
                    <a:lnTo>
                      <a:pt x="281" y="21"/>
                    </a:lnTo>
                    <a:lnTo>
                      <a:pt x="282" y="9"/>
                    </a:lnTo>
                    <a:lnTo>
                      <a:pt x="281" y="4"/>
                    </a:lnTo>
                    <a:lnTo>
                      <a:pt x="276" y="0"/>
                    </a:lnTo>
                    <a:lnTo>
                      <a:pt x="261" y="5"/>
                    </a:lnTo>
                    <a:lnTo>
                      <a:pt x="225" y="23"/>
                    </a:lnTo>
                    <a:lnTo>
                      <a:pt x="173" y="41"/>
                    </a:lnTo>
                    <a:lnTo>
                      <a:pt x="141" y="43"/>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90" name="Freeform 17">
                <a:extLst>
                  <a:ext uri="{FF2B5EF4-FFF2-40B4-BE49-F238E27FC236}">
                    <a16:creationId xmlns:a16="http://schemas.microsoft.com/office/drawing/2014/main" id="{320F8834-A83A-4A97-9503-AFED94B1C120}"/>
                  </a:ext>
                </a:extLst>
              </p:cNvPr>
              <p:cNvSpPr>
                <a:spLocks/>
              </p:cNvSpPr>
              <p:nvPr/>
            </p:nvSpPr>
            <p:spPr bwMode="auto">
              <a:xfrm>
                <a:off x="2615" y="3408"/>
                <a:ext cx="25" cy="9"/>
              </a:xfrm>
              <a:custGeom>
                <a:avLst/>
                <a:gdLst>
                  <a:gd name="T0" fmla="*/ 49 w 97"/>
                  <a:gd name="T1" fmla="*/ 14 h 34"/>
                  <a:gd name="T2" fmla="*/ 28 w 97"/>
                  <a:gd name="T3" fmla="*/ 12 h 34"/>
                  <a:gd name="T4" fmla="*/ 8 w 97"/>
                  <a:gd name="T5" fmla="*/ 1 h 34"/>
                  <a:gd name="T6" fmla="*/ 1 w 97"/>
                  <a:gd name="T7" fmla="*/ 0 h 34"/>
                  <a:gd name="T8" fmla="*/ 0 w 97"/>
                  <a:gd name="T9" fmla="*/ 2 h 34"/>
                  <a:gd name="T10" fmla="*/ 1 w 97"/>
                  <a:gd name="T11" fmla="*/ 12 h 34"/>
                  <a:gd name="T12" fmla="*/ 16 w 97"/>
                  <a:gd name="T13" fmla="*/ 27 h 34"/>
                  <a:gd name="T14" fmla="*/ 35 w 97"/>
                  <a:gd name="T15" fmla="*/ 33 h 34"/>
                  <a:gd name="T16" fmla="*/ 49 w 97"/>
                  <a:gd name="T17" fmla="*/ 34 h 34"/>
                  <a:gd name="T18" fmla="*/ 63 w 97"/>
                  <a:gd name="T19" fmla="*/ 33 h 34"/>
                  <a:gd name="T20" fmla="*/ 82 w 97"/>
                  <a:gd name="T21" fmla="*/ 27 h 34"/>
                  <a:gd name="T22" fmla="*/ 96 w 97"/>
                  <a:gd name="T23" fmla="*/ 12 h 34"/>
                  <a:gd name="T24" fmla="*/ 97 w 97"/>
                  <a:gd name="T25" fmla="*/ 2 h 34"/>
                  <a:gd name="T26" fmla="*/ 97 w 97"/>
                  <a:gd name="T27" fmla="*/ 0 h 34"/>
                  <a:gd name="T28" fmla="*/ 91 w 97"/>
                  <a:gd name="T29" fmla="*/ 1 h 34"/>
                  <a:gd name="T30" fmla="*/ 70 w 97"/>
                  <a:gd name="T31" fmla="*/ 12 h 34"/>
                  <a:gd name="T32" fmla="*/ 49 w 97"/>
                  <a:gd name="T33"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 h="34">
                    <a:moveTo>
                      <a:pt x="49" y="14"/>
                    </a:moveTo>
                    <a:lnTo>
                      <a:pt x="28" y="12"/>
                    </a:lnTo>
                    <a:lnTo>
                      <a:pt x="8" y="1"/>
                    </a:lnTo>
                    <a:lnTo>
                      <a:pt x="1" y="0"/>
                    </a:lnTo>
                    <a:lnTo>
                      <a:pt x="0" y="2"/>
                    </a:lnTo>
                    <a:lnTo>
                      <a:pt x="1" y="12"/>
                    </a:lnTo>
                    <a:lnTo>
                      <a:pt x="16" y="27"/>
                    </a:lnTo>
                    <a:lnTo>
                      <a:pt x="35" y="33"/>
                    </a:lnTo>
                    <a:lnTo>
                      <a:pt x="49" y="34"/>
                    </a:lnTo>
                    <a:lnTo>
                      <a:pt x="63" y="33"/>
                    </a:lnTo>
                    <a:lnTo>
                      <a:pt x="82" y="27"/>
                    </a:lnTo>
                    <a:lnTo>
                      <a:pt x="96" y="12"/>
                    </a:lnTo>
                    <a:lnTo>
                      <a:pt x="97" y="2"/>
                    </a:lnTo>
                    <a:lnTo>
                      <a:pt x="97" y="0"/>
                    </a:lnTo>
                    <a:lnTo>
                      <a:pt x="91" y="1"/>
                    </a:lnTo>
                    <a:lnTo>
                      <a:pt x="70" y="12"/>
                    </a:lnTo>
                    <a:lnTo>
                      <a:pt x="49" y="14"/>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91" name="Freeform 18">
                <a:extLst>
                  <a:ext uri="{FF2B5EF4-FFF2-40B4-BE49-F238E27FC236}">
                    <a16:creationId xmlns:a16="http://schemas.microsoft.com/office/drawing/2014/main" id="{F1310981-3D6D-4215-8AAE-CF5FCF2FEB90}"/>
                  </a:ext>
                </a:extLst>
              </p:cNvPr>
              <p:cNvSpPr>
                <a:spLocks/>
              </p:cNvSpPr>
              <p:nvPr/>
            </p:nvSpPr>
            <p:spPr bwMode="auto">
              <a:xfrm>
                <a:off x="2572" y="3380"/>
                <a:ext cx="111" cy="19"/>
              </a:xfrm>
              <a:custGeom>
                <a:avLst/>
                <a:gdLst>
                  <a:gd name="T0" fmla="*/ 222 w 445"/>
                  <a:gd name="T1" fmla="*/ 45 h 74"/>
                  <a:gd name="T2" fmla="*/ 172 w 445"/>
                  <a:gd name="T3" fmla="*/ 44 h 74"/>
                  <a:gd name="T4" fmla="*/ 89 w 445"/>
                  <a:gd name="T5" fmla="*/ 29 h 74"/>
                  <a:gd name="T6" fmla="*/ 32 w 445"/>
                  <a:gd name="T7" fmla="*/ 9 h 74"/>
                  <a:gd name="T8" fmla="*/ 2 w 445"/>
                  <a:gd name="T9" fmla="*/ 0 h 74"/>
                  <a:gd name="T10" fmla="*/ 0 w 445"/>
                  <a:gd name="T11" fmla="*/ 3 h 74"/>
                  <a:gd name="T12" fmla="*/ 1 w 445"/>
                  <a:gd name="T13" fmla="*/ 9 h 74"/>
                  <a:gd name="T14" fmla="*/ 20 w 445"/>
                  <a:gd name="T15" fmla="*/ 32 h 74"/>
                  <a:gd name="T16" fmla="*/ 70 w 445"/>
                  <a:gd name="T17" fmla="*/ 56 h 74"/>
                  <a:gd name="T18" fmla="*/ 133 w 445"/>
                  <a:gd name="T19" fmla="*/ 69 h 74"/>
                  <a:gd name="T20" fmla="*/ 189 w 445"/>
                  <a:gd name="T21" fmla="*/ 73 h 74"/>
                  <a:gd name="T22" fmla="*/ 222 w 445"/>
                  <a:gd name="T23" fmla="*/ 74 h 74"/>
                  <a:gd name="T24" fmla="*/ 255 w 445"/>
                  <a:gd name="T25" fmla="*/ 73 h 74"/>
                  <a:gd name="T26" fmla="*/ 311 w 445"/>
                  <a:gd name="T27" fmla="*/ 69 h 74"/>
                  <a:gd name="T28" fmla="*/ 375 w 445"/>
                  <a:gd name="T29" fmla="*/ 56 h 74"/>
                  <a:gd name="T30" fmla="*/ 423 w 445"/>
                  <a:gd name="T31" fmla="*/ 32 h 74"/>
                  <a:gd name="T32" fmla="*/ 443 w 445"/>
                  <a:gd name="T33" fmla="*/ 9 h 74"/>
                  <a:gd name="T34" fmla="*/ 445 w 445"/>
                  <a:gd name="T35" fmla="*/ 3 h 74"/>
                  <a:gd name="T36" fmla="*/ 441 w 445"/>
                  <a:gd name="T37" fmla="*/ 0 h 74"/>
                  <a:gd name="T38" fmla="*/ 412 w 445"/>
                  <a:gd name="T39" fmla="*/ 9 h 74"/>
                  <a:gd name="T40" fmla="*/ 354 w 445"/>
                  <a:gd name="T41" fmla="*/ 29 h 74"/>
                  <a:gd name="T42" fmla="*/ 272 w 445"/>
                  <a:gd name="T43" fmla="*/ 44 h 74"/>
                  <a:gd name="T44" fmla="*/ 222 w 445"/>
                  <a:gd name="T45" fmla="*/ 4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74">
                    <a:moveTo>
                      <a:pt x="222" y="45"/>
                    </a:moveTo>
                    <a:lnTo>
                      <a:pt x="172" y="44"/>
                    </a:lnTo>
                    <a:lnTo>
                      <a:pt x="89" y="29"/>
                    </a:lnTo>
                    <a:lnTo>
                      <a:pt x="32" y="9"/>
                    </a:lnTo>
                    <a:lnTo>
                      <a:pt x="2" y="0"/>
                    </a:lnTo>
                    <a:lnTo>
                      <a:pt x="0" y="3"/>
                    </a:lnTo>
                    <a:lnTo>
                      <a:pt x="1" y="9"/>
                    </a:lnTo>
                    <a:lnTo>
                      <a:pt x="20" y="32"/>
                    </a:lnTo>
                    <a:lnTo>
                      <a:pt x="70" y="56"/>
                    </a:lnTo>
                    <a:lnTo>
                      <a:pt x="133" y="69"/>
                    </a:lnTo>
                    <a:lnTo>
                      <a:pt x="189" y="73"/>
                    </a:lnTo>
                    <a:lnTo>
                      <a:pt x="222" y="74"/>
                    </a:lnTo>
                    <a:lnTo>
                      <a:pt x="255" y="73"/>
                    </a:lnTo>
                    <a:lnTo>
                      <a:pt x="311" y="69"/>
                    </a:lnTo>
                    <a:lnTo>
                      <a:pt x="375" y="56"/>
                    </a:lnTo>
                    <a:lnTo>
                      <a:pt x="423" y="32"/>
                    </a:lnTo>
                    <a:lnTo>
                      <a:pt x="443" y="9"/>
                    </a:lnTo>
                    <a:lnTo>
                      <a:pt x="445" y="3"/>
                    </a:lnTo>
                    <a:lnTo>
                      <a:pt x="441" y="0"/>
                    </a:lnTo>
                    <a:lnTo>
                      <a:pt x="412" y="9"/>
                    </a:lnTo>
                    <a:lnTo>
                      <a:pt x="354" y="29"/>
                    </a:lnTo>
                    <a:lnTo>
                      <a:pt x="272" y="44"/>
                    </a:lnTo>
                    <a:lnTo>
                      <a:pt x="222" y="45"/>
                    </a:lnTo>
                    <a:close/>
                  </a:path>
                </a:pathLst>
              </a:custGeom>
              <a:solidFill>
                <a:srgbClr val="F79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92" name="Freeform 19">
                <a:extLst>
                  <a:ext uri="{FF2B5EF4-FFF2-40B4-BE49-F238E27FC236}">
                    <a16:creationId xmlns:a16="http://schemas.microsoft.com/office/drawing/2014/main" id="{690D7DB7-58CE-47AC-A845-631A3D0D432B}"/>
                  </a:ext>
                </a:extLst>
              </p:cNvPr>
              <p:cNvSpPr>
                <a:spLocks/>
              </p:cNvSpPr>
              <p:nvPr/>
            </p:nvSpPr>
            <p:spPr bwMode="auto">
              <a:xfrm>
                <a:off x="2371" y="3499"/>
                <a:ext cx="256" cy="133"/>
              </a:xfrm>
              <a:custGeom>
                <a:avLst/>
                <a:gdLst>
                  <a:gd name="T0" fmla="*/ 1026 w 1026"/>
                  <a:gd name="T1" fmla="*/ 0 h 532"/>
                  <a:gd name="T2" fmla="*/ 1026 w 1026"/>
                  <a:gd name="T3" fmla="*/ 532 h 532"/>
                  <a:gd name="T4" fmla="*/ 0 w 1026"/>
                  <a:gd name="T5" fmla="*/ 532 h 532"/>
                  <a:gd name="T6" fmla="*/ 1 w 1026"/>
                  <a:gd name="T7" fmla="*/ 511 h 532"/>
                  <a:gd name="T8" fmla="*/ 13 w 1026"/>
                  <a:gd name="T9" fmla="*/ 469 h 532"/>
                  <a:gd name="T10" fmla="*/ 37 w 1026"/>
                  <a:gd name="T11" fmla="*/ 425 h 532"/>
                  <a:gd name="T12" fmla="*/ 71 w 1026"/>
                  <a:gd name="T13" fmla="*/ 380 h 532"/>
                  <a:gd name="T14" fmla="*/ 114 w 1026"/>
                  <a:gd name="T15" fmla="*/ 336 h 532"/>
                  <a:gd name="T16" fmla="*/ 167 w 1026"/>
                  <a:gd name="T17" fmla="*/ 290 h 532"/>
                  <a:gd name="T18" fmla="*/ 227 w 1026"/>
                  <a:gd name="T19" fmla="*/ 247 h 532"/>
                  <a:gd name="T20" fmla="*/ 295 w 1026"/>
                  <a:gd name="T21" fmla="*/ 205 h 532"/>
                  <a:gd name="T22" fmla="*/ 406 w 1026"/>
                  <a:gd name="T23" fmla="*/ 146 h 532"/>
                  <a:gd name="T24" fmla="*/ 530 w 1026"/>
                  <a:gd name="T25" fmla="*/ 94 h 532"/>
                  <a:gd name="T26" fmla="*/ 616 w 1026"/>
                  <a:gd name="T27" fmla="*/ 65 h 532"/>
                  <a:gd name="T28" fmla="*/ 706 w 1026"/>
                  <a:gd name="T29" fmla="*/ 41 h 532"/>
                  <a:gd name="T30" fmla="*/ 796 w 1026"/>
                  <a:gd name="T31" fmla="*/ 21 h 532"/>
                  <a:gd name="T32" fmla="*/ 889 w 1026"/>
                  <a:gd name="T33" fmla="*/ 7 h 532"/>
                  <a:gd name="T34" fmla="*/ 980 w 1026"/>
                  <a:gd name="T35" fmla="*/ 1 h 532"/>
                  <a:gd name="T36" fmla="*/ 1026 w 1026"/>
                  <a:gd name="T3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6" h="532">
                    <a:moveTo>
                      <a:pt x="1026" y="0"/>
                    </a:moveTo>
                    <a:lnTo>
                      <a:pt x="1026" y="532"/>
                    </a:lnTo>
                    <a:lnTo>
                      <a:pt x="0" y="532"/>
                    </a:lnTo>
                    <a:lnTo>
                      <a:pt x="1" y="511"/>
                    </a:lnTo>
                    <a:lnTo>
                      <a:pt x="13" y="469"/>
                    </a:lnTo>
                    <a:lnTo>
                      <a:pt x="37" y="425"/>
                    </a:lnTo>
                    <a:lnTo>
                      <a:pt x="71" y="380"/>
                    </a:lnTo>
                    <a:lnTo>
                      <a:pt x="114" y="336"/>
                    </a:lnTo>
                    <a:lnTo>
                      <a:pt x="167" y="290"/>
                    </a:lnTo>
                    <a:lnTo>
                      <a:pt x="227" y="247"/>
                    </a:lnTo>
                    <a:lnTo>
                      <a:pt x="295" y="205"/>
                    </a:lnTo>
                    <a:lnTo>
                      <a:pt x="406" y="146"/>
                    </a:lnTo>
                    <a:lnTo>
                      <a:pt x="530" y="94"/>
                    </a:lnTo>
                    <a:lnTo>
                      <a:pt x="616" y="65"/>
                    </a:lnTo>
                    <a:lnTo>
                      <a:pt x="706" y="41"/>
                    </a:lnTo>
                    <a:lnTo>
                      <a:pt x="796" y="21"/>
                    </a:lnTo>
                    <a:lnTo>
                      <a:pt x="889" y="7"/>
                    </a:lnTo>
                    <a:lnTo>
                      <a:pt x="980" y="1"/>
                    </a:lnTo>
                    <a:lnTo>
                      <a:pt x="1026" y="0"/>
                    </a:lnTo>
                    <a:close/>
                  </a:path>
                </a:pathLst>
              </a:custGeom>
              <a:solidFill>
                <a:srgbClr val="46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93" name="Freeform 20">
                <a:extLst>
                  <a:ext uri="{FF2B5EF4-FFF2-40B4-BE49-F238E27FC236}">
                    <a16:creationId xmlns:a16="http://schemas.microsoft.com/office/drawing/2014/main" id="{4572F72A-DC78-4EED-8E57-3B125D702B1E}"/>
                  </a:ext>
                </a:extLst>
              </p:cNvPr>
              <p:cNvSpPr>
                <a:spLocks/>
              </p:cNvSpPr>
              <p:nvPr/>
            </p:nvSpPr>
            <p:spPr bwMode="auto">
              <a:xfrm>
                <a:off x="2627" y="3499"/>
                <a:ext cx="257" cy="133"/>
              </a:xfrm>
              <a:custGeom>
                <a:avLst/>
                <a:gdLst>
                  <a:gd name="T0" fmla="*/ 0 w 1026"/>
                  <a:gd name="T1" fmla="*/ 0 h 532"/>
                  <a:gd name="T2" fmla="*/ 0 w 1026"/>
                  <a:gd name="T3" fmla="*/ 532 h 532"/>
                  <a:gd name="T4" fmla="*/ 1026 w 1026"/>
                  <a:gd name="T5" fmla="*/ 532 h 532"/>
                  <a:gd name="T6" fmla="*/ 1025 w 1026"/>
                  <a:gd name="T7" fmla="*/ 511 h 532"/>
                  <a:gd name="T8" fmla="*/ 1012 w 1026"/>
                  <a:gd name="T9" fmla="*/ 469 h 532"/>
                  <a:gd name="T10" fmla="*/ 988 w 1026"/>
                  <a:gd name="T11" fmla="*/ 425 h 532"/>
                  <a:gd name="T12" fmla="*/ 955 w 1026"/>
                  <a:gd name="T13" fmla="*/ 380 h 532"/>
                  <a:gd name="T14" fmla="*/ 911 w 1026"/>
                  <a:gd name="T15" fmla="*/ 336 h 532"/>
                  <a:gd name="T16" fmla="*/ 859 w 1026"/>
                  <a:gd name="T17" fmla="*/ 290 h 532"/>
                  <a:gd name="T18" fmla="*/ 799 w 1026"/>
                  <a:gd name="T19" fmla="*/ 247 h 532"/>
                  <a:gd name="T20" fmla="*/ 731 w 1026"/>
                  <a:gd name="T21" fmla="*/ 205 h 532"/>
                  <a:gd name="T22" fmla="*/ 620 w 1026"/>
                  <a:gd name="T23" fmla="*/ 146 h 532"/>
                  <a:gd name="T24" fmla="*/ 496 w 1026"/>
                  <a:gd name="T25" fmla="*/ 94 h 532"/>
                  <a:gd name="T26" fmla="*/ 410 w 1026"/>
                  <a:gd name="T27" fmla="*/ 65 h 532"/>
                  <a:gd name="T28" fmla="*/ 321 w 1026"/>
                  <a:gd name="T29" fmla="*/ 41 h 532"/>
                  <a:gd name="T30" fmla="*/ 229 w 1026"/>
                  <a:gd name="T31" fmla="*/ 21 h 532"/>
                  <a:gd name="T32" fmla="*/ 137 w 1026"/>
                  <a:gd name="T33" fmla="*/ 7 h 532"/>
                  <a:gd name="T34" fmla="*/ 46 w 1026"/>
                  <a:gd name="T35" fmla="*/ 1 h 532"/>
                  <a:gd name="T36" fmla="*/ 0 w 1026"/>
                  <a:gd name="T3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6" h="532">
                    <a:moveTo>
                      <a:pt x="0" y="0"/>
                    </a:moveTo>
                    <a:lnTo>
                      <a:pt x="0" y="532"/>
                    </a:lnTo>
                    <a:lnTo>
                      <a:pt x="1026" y="532"/>
                    </a:lnTo>
                    <a:lnTo>
                      <a:pt x="1025" y="511"/>
                    </a:lnTo>
                    <a:lnTo>
                      <a:pt x="1012" y="469"/>
                    </a:lnTo>
                    <a:lnTo>
                      <a:pt x="988" y="425"/>
                    </a:lnTo>
                    <a:lnTo>
                      <a:pt x="955" y="380"/>
                    </a:lnTo>
                    <a:lnTo>
                      <a:pt x="911" y="336"/>
                    </a:lnTo>
                    <a:lnTo>
                      <a:pt x="859" y="290"/>
                    </a:lnTo>
                    <a:lnTo>
                      <a:pt x="799" y="247"/>
                    </a:lnTo>
                    <a:lnTo>
                      <a:pt x="731" y="205"/>
                    </a:lnTo>
                    <a:lnTo>
                      <a:pt x="620" y="146"/>
                    </a:lnTo>
                    <a:lnTo>
                      <a:pt x="496" y="94"/>
                    </a:lnTo>
                    <a:lnTo>
                      <a:pt x="410" y="65"/>
                    </a:lnTo>
                    <a:lnTo>
                      <a:pt x="321" y="41"/>
                    </a:lnTo>
                    <a:lnTo>
                      <a:pt x="229" y="21"/>
                    </a:lnTo>
                    <a:lnTo>
                      <a:pt x="137" y="7"/>
                    </a:lnTo>
                    <a:lnTo>
                      <a:pt x="46" y="1"/>
                    </a:lnTo>
                    <a:lnTo>
                      <a:pt x="0" y="0"/>
                    </a:lnTo>
                    <a:close/>
                  </a:path>
                </a:pathLst>
              </a:custGeom>
              <a:solidFill>
                <a:srgbClr val="46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94" name="Freeform 21">
                <a:extLst>
                  <a:ext uri="{FF2B5EF4-FFF2-40B4-BE49-F238E27FC236}">
                    <a16:creationId xmlns:a16="http://schemas.microsoft.com/office/drawing/2014/main" id="{70681482-987E-4B88-8F06-73084AE2BACA}"/>
                  </a:ext>
                </a:extLst>
              </p:cNvPr>
              <p:cNvSpPr>
                <a:spLocks/>
              </p:cNvSpPr>
              <p:nvPr/>
            </p:nvSpPr>
            <p:spPr bwMode="auto">
              <a:xfrm>
                <a:off x="2550" y="3499"/>
                <a:ext cx="158" cy="46"/>
              </a:xfrm>
              <a:custGeom>
                <a:avLst/>
                <a:gdLst>
                  <a:gd name="T0" fmla="*/ 312 w 635"/>
                  <a:gd name="T1" fmla="*/ 0 h 186"/>
                  <a:gd name="T2" fmla="*/ 234 w 635"/>
                  <a:gd name="T3" fmla="*/ 2 h 186"/>
                  <a:gd name="T4" fmla="*/ 78 w 635"/>
                  <a:gd name="T5" fmla="*/ 21 h 186"/>
                  <a:gd name="T6" fmla="*/ 0 w 635"/>
                  <a:gd name="T7" fmla="*/ 38 h 186"/>
                  <a:gd name="T8" fmla="*/ 5 w 635"/>
                  <a:gd name="T9" fmla="*/ 44 h 186"/>
                  <a:gd name="T10" fmla="*/ 45 w 635"/>
                  <a:gd name="T11" fmla="*/ 85 h 186"/>
                  <a:gd name="T12" fmla="*/ 103 w 635"/>
                  <a:gd name="T13" fmla="*/ 127 h 186"/>
                  <a:gd name="T14" fmla="*/ 152 w 635"/>
                  <a:gd name="T15" fmla="*/ 151 h 186"/>
                  <a:gd name="T16" fmla="*/ 209 w 635"/>
                  <a:gd name="T17" fmla="*/ 172 h 186"/>
                  <a:gd name="T18" fmla="*/ 276 w 635"/>
                  <a:gd name="T19" fmla="*/ 185 h 186"/>
                  <a:gd name="T20" fmla="*/ 312 w 635"/>
                  <a:gd name="T21" fmla="*/ 186 h 186"/>
                  <a:gd name="T22" fmla="*/ 346 w 635"/>
                  <a:gd name="T23" fmla="*/ 185 h 186"/>
                  <a:gd name="T24" fmla="*/ 408 w 635"/>
                  <a:gd name="T25" fmla="*/ 174 h 186"/>
                  <a:gd name="T26" fmla="*/ 465 w 635"/>
                  <a:gd name="T27" fmla="*/ 156 h 186"/>
                  <a:gd name="T28" fmla="*/ 514 w 635"/>
                  <a:gd name="T29" fmla="*/ 133 h 186"/>
                  <a:gd name="T30" fmla="*/ 574 w 635"/>
                  <a:gd name="T31" fmla="*/ 95 h 186"/>
                  <a:gd name="T32" fmla="*/ 625 w 635"/>
                  <a:gd name="T33" fmla="*/ 52 h 186"/>
                  <a:gd name="T34" fmla="*/ 635 w 635"/>
                  <a:gd name="T35" fmla="*/ 42 h 186"/>
                  <a:gd name="T36" fmla="*/ 555 w 635"/>
                  <a:gd name="T37" fmla="*/ 23 h 186"/>
                  <a:gd name="T38" fmla="*/ 433 w 635"/>
                  <a:gd name="T39" fmla="*/ 6 h 186"/>
                  <a:gd name="T40" fmla="*/ 352 w 635"/>
                  <a:gd name="T41" fmla="*/ 1 h 186"/>
                  <a:gd name="T42" fmla="*/ 312 w 635"/>
                  <a:gd name="T43"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5" h="186">
                    <a:moveTo>
                      <a:pt x="312" y="0"/>
                    </a:moveTo>
                    <a:lnTo>
                      <a:pt x="234" y="2"/>
                    </a:lnTo>
                    <a:lnTo>
                      <a:pt x="78" y="21"/>
                    </a:lnTo>
                    <a:lnTo>
                      <a:pt x="0" y="38"/>
                    </a:lnTo>
                    <a:lnTo>
                      <a:pt x="5" y="44"/>
                    </a:lnTo>
                    <a:lnTo>
                      <a:pt x="45" y="85"/>
                    </a:lnTo>
                    <a:lnTo>
                      <a:pt x="103" y="127"/>
                    </a:lnTo>
                    <a:lnTo>
                      <a:pt x="152" y="151"/>
                    </a:lnTo>
                    <a:lnTo>
                      <a:pt x="209" y="172"/>
                    </a:lnTo>
                    <a:lnTo>
                      <a:pt x="276" y="185"/>
                    </a:lnTo>
                    <a:lnTo>
                      <a:pt x="312" y="186"/>
                    </a:lnTo>
                    <a:lnTo>
                      <a:pt x="346" y="185"/>
                    </a:lnTo>
                    <a:lnTo>
                      <a:pt x="408" y="174"/>
                    </a:lnTo>
                    <a:lnTo>
                      <a:pt x="465" y="156"/>
                    </a:lnTo>
                    <a:lnTo>
                      <a:pt x="514" y="133"/>
                    </a:lnTo>
                    <a:lnTo>
                      <a:pt x="574" y="95"/>
                    </a:lnTo>
                    <a:lnTo>
                      <a:pt x="625" y="52"/>
                    </a:lnTo>
                    <a:lnTo>
                      <a:pt x="635" y="42"/>
                    </a:lnTo>
                    <a:lnTo>
                      <a:pt x="555" y="23"/>
                    </a:lnTo>
                    <a:lnTo>
                      <a:pt x="433" y="6"/>
                    </a:lnTo>
                    <a:lnTo>
                      <a:pt x="352" y="1"/>
                    </a:lnTo>
                    <a:lnTo>
                      <a:pt x="312" y="0"/>
                    </a:lnTo>
                    <a:close/>
                  </a:path>
                </a:pathLst>
              </a:custGeom>
              <a:solidFill>
                <a:srgbClr val="3785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95" name="Freeform 22">
                <a:extLst>
                  <a:ext uri="{FF2B5EF4-FFF2-40B4-BE49-F238E27FC236}">
                    <a16:creationId xmlns:a16="http://schemas.microsoft.com/office/drawing/2014/main" id="{36A23847-A2E1-4E67-83E2-6E4A9AB8E177}"/>
                  </a:ext>
                </a:extLst>
              </p:cNvPr>
              <p:cNvSpPr>
                <a:spLocks/>
              </p:cNvSpPr>
              <p:nvPr/>
            </p:nvSpPr>
            <p:spPr bwMode="auto">
              <a:xfrm>
                <a:off x="2575" y="3494"/>
                <a:ext cx="105" cy="28"/>
              </a:xfrm>
              <a:custGeom>
                <a:avLst/>
                <a:gdLst>
                  <a:gd name="T0" fmla="*/ 0 w 423"/>
                  <a:gd name="T1" fmla="*/ 36 h 112"/>
                  <a:gd name="T2" fmla="*/ 9 w 423"/>
                  <a:gd name="T3" fmla="*/ 46 h 112"/>
                  <a:gd name="T4" fmla="*/ 78 w 423"/>
                  <a:gd name="T5" fmla="*/ 89 h 112"/>
                  <a:gd name="T6" fmla="*/ 136 w 423"/>
                  <a:gd name="T7" fmla="*/ 106 h 112"/>
                  <a:gd name="T8" fmla="*/ 185 w 423"/>
                  <a:gd name="T9" fmla="*/ 112 h 112"/>
                  <a:gd name="T10" fmla="*/ 212 w 423"/>
                  <a:gd name="T11" fmla="*/ 112 h 112"/>
                  <a:gd name="T12" fmla="*/ 240 w 423"/>
                  <a:gd name="T13" fmla="*/ 112 h 112"/>
                  <a:gd name="T14" fmla="*/ 287 w 423"/>
                  <a:gd name="T15" fmla="*/ 106 h 112"/>
                  <a:gd name="T16" fmla="*/ 345 w 423"/>
                  <a:gd name="T17" fmla="*/ 89 h 112"/>
                  <a:gd name="T18" fmla="*/ 415 w 423"/>
                  <a:gd name="T19" fmla="*/ 46 h 112"/>
                  <a:gd name="T20" fmla="*/ 423 w 423"/>
                  <a:gd name="T21" fmla="*/ 36 h 112"/>
                  <a:gd name="T22" fmla="*/ 416 w 423"/>
                  <a:gd name="T23" fmla="*/ 34 h 112"/>
                  <a:gd name="T24" fmla="*/ 345 w 423"/>
                  <a:gd name="T25" fmla="*/ 15 h 112"/>
                  <a:gd name="T26" fmla="*/ 257 w 423"/>
                  <a:gd name="T27" fmla="*/ 3 h 112"/>
                  <a:gd name="T28" fmla="*/ 189 w 423"/>
                  <a:gd name="T29" fmla="*/ 0 h 112"/>
                  <a:gd name="T30" fmla="*/ 116 w 423"/>
                  <a:gd name="T31" fmla="*/ 6 h 112"/>
                  <a:gd name="T32" fmla="*/ 39 w 423"/>
                  <a:gd name="T33" fmla="*/ 23 h 112"/>
                  <a:gd name="T34" fmla="*/ 0 w 423"/>
                  <a:gd name="T35" fmla="*/ 3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3" h="112">
                    <a:moveTo>
                      <a:pt x="0" y="36"/>
                    </a:moveTo>
                    <a:lnTo>
                      <a:pt x="9" y="46"/>
                    </a:lnTo>
                    <a:lnTo>
                      <a:pt x="78" y="89"/>
                    </a:lnTo>
                    <a:lnTo>
                      <a:pt x="136" y="106"/>
                    </a:lnTo>
                    <a:lnTo>
                      <a:pt x="185" y="112"/>
                    </a:lnTo>
                    <a:lnTo>
                      <a:pt x="212" y="112"/>
                    </a:lnTo>
                    <a:lnTo>
                      <a:pt x="240" y="112"/>
                    </a:lnTo>
                    <a:lnTo>
                      <a:pt x="287" y="106"/>
                    </a:lnTo>
                    <a:lnTo>
                      <a:pt x="345" y="89"/>
                    </a:lnTo>
                    <a:lnTo>
                      <a:pt x="415" y="46"/>
                    </a:lnTo>
                    <a:lnTo>
                      <a:pt x="423" y="36"/>
                    </a:lnTo>
                    <a:lnTo>
                      <a:pt x="416" y="34"/>
                    </a:lnTo>
                    <a:lnTo>
                      <a:pt x="345" y="15"/>
                    </a:lnTo>
                    <a:lnTo>
                      <a:pt x="257" y="3"/>
                    </a:lnTo>
                    <a:lnTo>
                      <a:pt x="189" y="0"/>
                    </a:lnTo>
                    <a:lnTo>
                      <a:pt x="116" y="6"/>
                    </a:lnTo>
                    <a:lnTo>
                      <a:pt x="39" y="23"/>
                    </a:lnTo>
                    <a:lnTo>
                      <a:pt x="0" y="36"/>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196" name="Freeform 23">
                <a:extLst>
                  <a:ext uri="{FF2B5EF4-FFF2-40B4-BE49-F238E27FC236}">
                    <a16:creationId xmlns:a16="http://schemas.microsoft.com/office/drawing/2014/main" id="{D51032BB-222B-41BD-BCB6-DB743A5BE185}"/>
                  </a:ext>
                </a:extLst>
              </p:cNvPr>
              <p:cNvSpPr>
                <a:spLocks/>
              </p:cNvSpPr>
              <p:nvPr/>
            </p:nvSpPr>
            <p:spPr bwMode="auto">
              <a:xfrm>
                <a:off x="2396" y="2919"/>
                <a:ext cx="472" cy="373"/>
              </a:xfrm>
              <a:custGeom>
                <a:avLst/>
                <a:gdLst>
                  <a:gd name="T0" fmla="*/ 1590 w 1886"/>
                  <a:gd name="T1" fmla="*/ 262 h 1491"/>
                  <a:gd name="T2" fmla="*/ 1424 w 1886"/>
                  <a:gd name="T3" fmla="*/ 130 h 1491"/>
                  <a:gd name="T4" fmla="*/ 1273 w 1886"/>
                  <a:gd name="T5" fmla="*/ 57 h 1491"/>
                  <a:gd name="T6" fmla="*/ 1119 w 1886"/>
                  <a:gd name="T7" fmla="*/ 16 h 1491"/>
                  <a:gd name="T8" fmla="*/ 936 w 1886"/>
                  <a:gd name="T9" fmla="*/ 0 h 1491"/>
                  <a:gd name="T10" fmla="*/ 722 w 1886"/>
                  <a:gd name="T11" fmla="*/ 21 h 1491"/>
                  <a:gd name="T12" fmla="*/ 606 w 1886"/>
                  <a:gd name="T13" fmla="*/ 48 h 1491"/>
                  <a:gd name="T14" fmla="*/ 407 w 1886"/>
                  <a:gd name="T15" fmla="*/ 118 h 1491"/>
                  <a:gd name="T16" fmla="*/ 258 w 1886"/>
                  <a:gd name="T17" fmla="*/ 206 h 1491"/>
                  <a:gd name="T18" fmla="*/ 148 w 1886"/>
                  <a:gd name="T19" fmla="*/ 310 h 1491"/>
                  <a:gd name="T20" fmla="*/ 73 w 1886"/>
                  <a:gd name="T21" fmla="*/ 427 h 1491"/>
                  <a:gd name="T22" fmla="*/ 28 w 1886"/>
                  <a:gd name="T23" fmla="*/ 554 h 1491"/>
                  <a:gd name="T24" fmla="*/ 2 w 1886"/>
                  <a:gd name="T25" fmla="*/ 721 h 1491"/>
                  <a:gd name="T26" fmla="*/ 3 w 1886"/>
                  <a:gd name="T27" fmla="*/ 929 h 1491"/>
                  <a:gd name="T28" fmla="*/ 37 w 1886"/>
                  <a:gd name="T29" fmla="*/ 1279 h 1491"/>
                  <a:gd name="T30" fmla="*/ 80 w 1886"/>
                  <a:gd name="T31" fmla="*/ 1446 h 1491"/>
                  <a:gd name="T32" fmla="*/ 117 w 1886"/>
                  <a:gd name="T33" fmla="*/ 1490 h 1491"/>
                  <a:gd name="T34" fmla="*/ 133 w 1886"/>
                  <a:gd name="T35" fmla="*/ 1489 h 1491"/>
                  <a:gd name="T36" fmla="*/ 159 w 1886"/>
                  <a:gd name="T37" fmla="*/ 1453 h 1491"/>
                  <a:gd name="T38" fmla="*/ 168 w 1886"/>
                  <a:gd name="T39" fmla="*/ 1227 h 1491"/>
                  <a:gd name="T40" fmla="*/ 171 w 1886"/>
                  <a:gd name="T41" fmla="*/ 1135 h 1491"/>
                  <a:gd name="T42" fmla="*/ 227 w 1886"/>
                  <a:gd name="T43" fmla="*/ 1015 h 1491"/>
                  <a:gd name="T44" fmla="*/ 324 w 1886"/>
                  <a:gd name="T45" fmla="*/ 933 h 1491"/>
                  <a:gd name="T46" fmla="*/ 407 w 1886"/>
                  <a:gd name="T47" fmla="*/ 900 h 1491"/>
                  <a:gd name="T48" fmla="*/ 516 w 1886"/>
                  <a:gd name="T49" fmla="*/ 885 h 1491"/>
                  <a:gd name="T50" fmla="*/ 615 w 1886"/>
                  <a:gd name="T51" fmla="*/ 889 h 1491"/>
                  <a:gd name="T52" fmla="*/ 824 w 1886"/>
                  <a:gd name="T53" fmla="*/ 893 h 1491"/>
                  <a:gd name="T54" fmla="*/ 1063 w 1886"/>
                  <a:gd name="T55" fmla="*/ 863 h 1491"/>
                  <a:gd name="T56" fmla="*/ 1313 w 1886"/>
                  <a:gd name="T57" fmla="*/ 792 h 1491"/>
                  <a:gd name="T58" fmla="*/ 1340 w 1886"/>
                  <a:gd name="T59" fmla="*/ 808 h 1491"/>
                  <a:gd name="T60" fmla="*/ 1488 w 1886"/>
                  <a:gd name="T61" fmla="*/ 954 h 1491"/>
                  <a:gd name="T62" fmla="*/ 1540 w 1886"/>
                  <a:gd name="T63" fmla="*/ 984 h 1491"/>
                  <a:gd name="T64" fmla="*/ 1583 w 1886"/>
                  <a:gd name="T65" fmla="*/ 1010 h 1491"/>
                  <a:gd name="T66" fmla="*/ 1624 w 1886"/>
                  <a:gd name="T67" fmla="*/ 1068 h 1491"/>
                  <a:gd name="T68" fmla="*/ 1663 w 1886"/>
                  <a:gd name="T69" fmla="*/ 1207 h 1491"/>
                  <a:gd name="T70" fmla="*/ 1695 w 1886"/>
                  <a:gd name="T71" fmla="*/ 1429 h 1491"/>
                  <a:gd name="T72" fmla="*/ 1716 w 1886"/>
                  <a:gd name="T73" fmla="*/ 1466 h 1491"/>
                  <a:gd name="T74" fmla="*/ 1729 w 1886"/>
                  <a:gd name="T75" fmla="*/ 1465 h 1491"/>
                  <a:gd name="T76" fmla="*/ 1780 w 1886"/>
                  <a:gd name="T77" fmla="*/ 1378 h 1491"/>
                  <a:gd name="T78" fmla="*/ 1860 w 1886"/>
                  <a:gd name="T79" fmla="*/ 1102 h 1491"/>
                  <a:gd name="T80" fmla="*/ 1885 w 1886"/>
                  <a:gd name="T81" fmla="*/ 903 h 1491"/>
                  <a:gd name="T82" fmla="*/ 1880 w 1886"/>
                  <a:gd name="T83" fmla="*/ 698 h 1491"/>
                  <a:gd name="T84" fmla="*/ 1830 w 1886"/>
                  <a:gd name="T85" fmla="*/ 509 h 1491"/>
                  <a:gd name="T86" fmla="*/ 1741 w 1886"/>
                  <a:gd name="T87" fmla="*/ 372 h 1491"/>
                  <a:gd name="T88" fmla="*/ 1667 w 1886"/>
                  <a:gd name="T89" fmla="*/ 309 h 1491"/>
                  <a:gd name="T90" fmla="*/ 1599 w 1886"/>
                  <a:gd name="T91" fmla="*/ 274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86" h="1491">
                    <a:moveTo>
                      <a:pt x="1599" y="274"/>
                    </a:moveTo>
                    <a:lnTo>
                      <a:pt x="1590" y="262"/>
                    </a:lnTo>
                    <a:lnTo>
                      <a:pt x="1510" y="190"/>
                    </a:lnTo>
                    <a:lnTo>
                      <a:pt x="1424" y="130"/>
                    </a:lnTo>
                    <a:lnTo>
                      <a:pt x="1339" y="84"/>
                    </a:lnTo>
                    <a:lnTo>
                      <a:pt x="1273" y="57"/>
                    </a:lnTo>
                    <a:lnTo>
                      <a:pt x="1200" y="35"/>
                    </a:lnTo>
                    <a:lnTo>
                      <a:pt x="1119" y="16"/>
                    </a:lnTo>
                    <a:lnTo>
                      <a:pt x="1032" y="5"/>
                    </a:lnTo>
                    <a:lnTo>
                      <a:pt x="936" y="0"/>
                    </a:lnTo>
                    <a:lnTo>
                      <a:pt x="833" y="6"/>
                    </a:lnTo>
                    <a:lnTo>
                      <a:pt x="722" y="21"/>
                    </a:lnTo>
                    <a:lnTo>
                      <a:pt x="664" y="34"/>
                    </a:lnTo>
                    <a:lnTo>
                      <a:pt x="606" y="48"/>
                    </a:lnTo>
                    <a:lnTo>
                      <a:pt x="500" y="80"/>
                    </a:lnTo>
                    <a:lnTo>
                      <a:pt x="407" y="118"/>
                    </a:lnTo>
                    <a:lnTo>
                      <a:pt x="327" y="160"/>
                    </a:lnTo>
                    <a:lnTo>
                      <a:pt x="258" y="206"/>
                    </a:lnTo>
                    <a:lnTo>
                      <a:pt x="197" y="257"/>
                    </a:lnTo>
                    <a:lnTo>
                      <a:pt x="148" y="310"/>
                    </a:lnTo>
                    <a:lnTo>
                      <a:pt x="107" y="368"/>
                    </a:lnTo>
                    <a:lnTo>
                      <a:pt x="73" y="427"/>
                    </a:lnTo>
                    <a:lnTo>
                      <a:pt x="48" y="489"/>
                    </a:lnTo>
                    <a:lnTo>
                      <a:pt x="28" y="554"/>
                    </a:lnTo>
                    <a:lnTo>
                      <a:pt x="14" y="620"/>
                    </a:lnTo>
                    <a:lnTo>
                      <a:pt x="2" y="721"/>
                    </a:lnTo>
                    <a:lnTo>
                      <a:pt x="0" y="860"/>
                    </a:lnTo>
                    <a:lnTo>
                      <a:pt x="3" y="929"/>
                    </a:lnTo>
                    <a:lnTo>
                      <a:pt x="11" y="1062"/>
                    </a:lnTo>
                    <a:lnTo>
                      <a:pt x="37" y="1279"/>
                    </a:lnTo>
                    <a:lnTo>
                      <a:pt x="62" y="1392"/>
                    </a:lnTo>
                    <a:lnTo>
                      <a:pt x="80" y="1446"/>
                    </a:lnTo>
                    <a:lnTo>
                      <a:pt x="100" y="1479"/>
                    </a:lnTo>
                    <a:lnTo>
                      <a:pt x="117" y="1490"/>
                    </a:lnTo>
                    <a:lnTo>
                      <a:pt x="127" y="1491"/>
                    </a:lnTo>
                    <a:lnTo>
                      <a:pt x="133" y="1489"/>
                    </a:lnTo>
                    <a:lnTo>
                      <a:pt x="143" y="1481"/>
                    </a:lnTo>
                    <a:lnTo>
                      <a:pt x="159" y="1453"/>
                    </a:lnTo>
                    <a:lnTo>
                      <a:pt x="169" y="1389"/>
                    </a:lnTo>
                    <a:lnTo>
                      <a:pt x="168" y="1227"/>
                    </a:lnTo>
                    <a:lnTo>
                      <a:pt x="168" y="1162"/>
                    </a:lnTo>
                    <a:lnTo>
                      <a:pt x="171" y="1135"/>
                    </a:lnTo>
                    <a:lnTo>
                      <a:pt x="196" y="1066"/>
                    </a:lnTo>
                    <a:lnTo>
                      <a:pt x="227" y="1015"/>
                    </a:lnTo>
                    <a:lnTo>
                      <a:pt x="275" y="965"/>
                    </a:lnTo>
                    <a:lnTo>
                      <a:pt x="324" y="933"/>
                    </a:lnTo>
                    <a:lnTo>
                      <a:pt x="362" y="915"/>
                    </a:lnTo>
                    <a:lnTo>
                      <a:pt x="407" y="900"/>
                    </a:lnTo>
                    <a:lnTo>
                      <a:pt x="458" y="890"/>
                    </a:lnTo>
                    <a:lnTo>
                      <a:pt x="516" y="885"/>
                    </a:lnTo>
                    <a:lnTo>
                      <a:pt x="580" y="886"/>
                    </a:lnTo>
                    <a:lnTo>
                      <a:pt x="615" y="889"/>
                    </a:lnTo>
                    <a:lnTo>
                      <a:pt x="687" y="894"/>
                    </a:lnTo>
                    <a:lnTo>
                      <a:pt x="824" y="893"/>
                    </a:lnTo>
                    <a:lnTo>
                      <a:pt x="950" y="883"/>
                    </a:lnTo>
                    <a:lnTo>
                      <a:pt x="1063" y="863"/>
                    </a:lnTo>
                    <a:lnTo>
                      <a:pt x="1205" y="829"/>
                    </a:lnTo>
                    <a:lnTo>
                      <a:pt x="1313" y="792"/>
                    </a:lnTo>
                    <a:lnTo>
                      <a:pt x="1324" y="787"/>
                    </a:lnTo>
                    <a:lnTo>
                      <a:pt x="1340" y="808"/>
                    </a:lnTo>
                    <a:lnTo>
                      <a:pt x="1433" y="907"/>
                    </a:lnTo>
                    <a:lnTo>
                      <a:pt x="1488" y="954"/>
                    </a:lnTo>
                    <a:lnTo>
                      <a:pt x="1523" y="976"/>
                    </a:lnTo>
                    <a:lnTo>
                      <a:pt x="1540" y="984"/>
                    </a:lnTo>
                    <a:lnTo>
                      <a:pt x="1556" y="990"/>
                    </a:lnTo>
                    <a:lnTo>
                      <a:pt x="1583" y="1010"/>
                    </a:lnTo>
                    <a:lnTo>
                      <a:pt x="1605" y="1035"/>
                    </a:lnTo>
                    <a:lnTo>
                      <a:pt x="1624" y="1068"/>
                    </a:lnTo>
                    <a:lnTo>
                      <a:pt x="1645" y="1123"/>
                    </a:lnTo>
                    <a:lnTo>
                      <a:pt x="1663" y="1207"/>
                    </a:lnTo>
                    <a:lnTo>
                      <a:pt x="1681" y="1333"/>
                    </a:lnTo>
                    <a:lnTo>
                      <a:pt x="1695" y="1429"/>
                    </a:lnTo>
                    <a:lnTo>
                      <a:pt x="1707" y="1457"/>
                    </a:lnTo>
                    <a:lnTo>
                      <a:pt x="1716" y="1466"/>
                    </a:lnTo>
                    <a:lnTo>
                      <a:pt x="1723" y="1467"/>
                    </a:lnTo>
                    <a:lnTo>
                      <a:pt x="1729" y="1465"/>
                    </a:lnTo>
                    <a:lnTo>
                      <a:pt x="1746" y="1444"/>
                    </a:lnTo>
                    <a:lnTo>
                      <a:pt x="1780" y="1378"/>
                    </a:lnTo>
                    <a:lnTo>
                      <a:pt x="1828" y="1237"/>
                    </a:lnTo>
                    <a:lnTo>
                      <a:pt x="1860" y="1102"/>
                    </a:lnTo>
                    <a:lnTo>
                      <a:pt x="1876" y="1004"/>
                    </a:lnTo>
                    <a:lnTo>
                      <a:pt x="1885" y="903"/>
                    </a:lnTo>
                    <a:lnTo>
                      <a:pt x="1886" y="800"/>
                    </a:lnTo>
                    <a:lnTo>
                      <a:pt x="1880" y="698"/>
                    </a:lnTo>
                    <a:lnTo>
                      <a:pt x="1862" y="600"/>
                    </a:lnTo>
                    <a:lnTo>
                      <a:pt x="1830" y="509"/>
                    </a:lnTo>
                    <a:lnTo>
                      <a:pt x="1785" y="426"/>
                    </a:lnTo>
                    <a:lnTo>
                      <a:pt x="1741" y="372"/>
                    </a:lnTo>
                    <a:lnTo>
                      <a:pt x="1707" y="338"/>
                    </a:lnTo>
                    <a:lnTo>
                      <a:pt x="1667" y="309"/>
                    </a:lnTo>
                    <a:lnTo>
                      <a:pt x="1624" y="285"/>
                    </a:lnTo>
                    <a:lnTo>
                      <a:pt x="1599" y="274"/>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177" name="모서리가 둥근 직사각형 94">
              <a:extLst>
                <a:ext uri="{FF2B5EF4-FFF2-40B4-BE49-F238E27FC236}">
                  <a16:creationId xmlns:a16="http://schemas.microsoft.com/office/drawing/2014/main" id="{99704BF3-7B55-479B-BBE8-5E293B986B60}"/>
                </a:ext>
              </a:extLst>
            </p:cNvPr>
            <p:cNvSpPr/>
            <p:nvPr/>
          </p:nvSpPr>
          <p:spPr>
            <a:xfrm>
              <a:off x="598304" y="2390475"/>
              <a:ext cx="796042" cy="327762"/>
            </a:xfrm>
            <a:prstGeom prst="roundRect">
              <a:avLst>
                <a:gd name="adj" fmla="val 50000"/>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prstClr val="white"/>
                  </a:solidFill>
                  <a:latin typeface="하나 CM" panose="02020603020101020101" pitchFamily="18" charset="-127"/>
                  <a:ea typeface="하나 CM" panose="02020603020101020101" pitchFamily="18" charset="-127"/>
                </a:rPr>
                <a:t>손님</a:t>
              </a:r>
              <a:endParaRPr lang="en-US" altLang="ko-KR" sz="1200" dirty="0">
                <a:solidFill>
                  <a:prstClr val="white"/>
                </a:solidFill>
                <a:latin typeface="하나 CM" panose="02020603020101020101" pitchFamily="18" charset="-127"/>
                <a:ea typeface="하나 CM" panose="02020603020101020101" pitchFamily="18" charset="-127"/>
              </a:endParaRPr>
            </a:p>
          </p:txBody>
        </p:sp>
      </p:grpSp>
      <p:sp>
        <p:nvSpPr>
          <p:cNvPr id="7" name="TextBox 6">
            <a:extLst>
              <a:ext uri="{FF2B5EF4-FFF2-40B4-BE49-F238E27FC236}">
                <a16:creationId xmlns:a16="http://schemas.microsoft.com/office/drawing/2014/main" id="{378E8563-9436-43B6-A6CF-73E05B8A1BA3}"/>
              </a:ext>
            </a:extLst>
          </p:cNvPr>
          <p:cNvSpPr txBox="1"/>
          <p:nvPr/>
        </p:nvSpPr>
        <p:spPr>
          <a:xfrm>
            <a:off x="2217516" y="2939210"/>
            <a:ext cx="475006" cy="369332"/>
          </a:xfrm>
          <a:prstGeom prst="rect">
            <a:avLst/>
          </a:prstGeom>
          <a:noFill/>
        </p:spPr>
        <p:txBody>
          <a:bodyPr wrap="square" rtlCol="0">
            <a:spAutoFit/>
          </a:bodyPr>
          <a:lstStyle/>
          <a:p>
            <a:pPr algn="ctr"/>
            <a:r>
              <a:rPr lang="ko-KR" altLang="en-US" dirty="0">
                <a:solidFill>
                  <a:prstClr val="black">
                    <a:lumMod val="75000"/>
                    <a:lumOff val="25000"/>
                  </a:prstClr>
                </a:solidFill>
              </a:rPr>
              <a:t>▶</a:t>
            </a:r>
          </a:p>
        </p:txBody>
      </p:sp>
      <p:sp>
        <p:nvSpPr>
          <p:cNvPr id="8" name="TextBox 7">
            <a:extLst>
              <a:ext uri="{FF2B5EF4-FFF2-40B4-BE49-F238E27FC236}">
                <a16:creationId xmlns:a16="http://schemas.microsoft.com/office/drawing/2014/main" id="{B2B419D5-871C-4C1C-BFF8-EF2856A78127}"/>
              </a:ext>
            </a:extLst>
          </p:cNvPr>
          <p:cNvSpPr txBox="1"/>
          <p:nvPr/>
        </p:nvSpPr>
        <p:spPr>
          <a:xfrm>
            <a:off x="2870960" y="2694804"/>
            <a:ext cx="2704245" cy="788164"/>
          </a:xfrm>
          <a:prstGeom prst="rect">
            <a:avLst/>
          </a:prstGeom>
          <a:noFill/>
        </p:spPr>
        <p:txBody>
          <a:bodyPr wrap="square" rtlCol="0">
            <a:spAutoFit/>
          </a:bodyPr>
          <a:lstStyle/>
          <a:p>
            <a:pPr algn="ctr">
              <a:lnSpc>
                <a:spcPct val="150000"/>
              </a:lnSpc>
            </a:pPr>
            <a:r>
              <a:rPr lang="en-US" altLang="ko-KR" sz="1600" b="1" dirty="0">
                <a:solidFill>
                  <a:prstClr val="black">
                    <a:lumMod val="75000"/>
                    <a:lumOff val="25000"/>
                  </a:prstClr>
                </a:solidFill>
                <a:latin typeface="하나 CM" panose="02020603020101020101" pitchFamily="18" charset="-127"/>
                <a:ea typeface="하나 CM" panose="02020603020101020101" pitchFamily="18" charset="-127"/>
                <a:cs typeface="Aharoni" panose="02010803020104030203" pitchFamily="2" charset="-79"/>
              </a:rPr>
              <a:t>3. </a:t>
            </a:r>
            <a:r>
              <a:rPr lang="ko-KR" altLang="en-US" sz="1600" dirty="0">
                <a:solidFill>
                  <a:prstClr val="black">
                    <a:lumMod val="75000"/>
                    <a:lumOff val="25000"/>
                  </a:prstClr>
                </a:solidFill>
                <a:latin typeface="하나 CM" panose="02020603020101020101" pitchFamily="18" charset="-127"/>
                <a:ea typeface="하나 CM" panose="02020603020101020101" pitchFamily="18" charset="-127"/>
                <a:cs typeface="Aharoni" panose="02010803020104030203" pitchFamily="2" charset="-79"/>
              </a:rPr>
              <a:t>구체적인 상담이 필요하다고 느낀 후 </a:t>
            </a:r>
            <a:r>
              <a:rPr lang="ko-KR" altLang="en-US" sz="1600" dirty="0">
                <a:solidFill>
                  <a:prstClr val="black">
                    <a:lumMod val="75000"/>
                    <a:lumOff val="25000"/>
                  </a:prstClr>
                </a:solidFill>
                <a:highlight>
                  <a:srgbClr val="FFFF00"/>
                </a:highlight>
                <a:latin typeface="하나 CM" panose="02020603020101020101" pitchFamily="18" charset="-127"/>
                <a:ea typeface="하나 CM" panose="02020603020101020101" pitchFamily="18" charset="-127"/>
                <a:cs typeface="Aharoni" panose="02010803020104030203" pitchFamily="2" charset="-79"/>
              </a:rPr>
              <a:t>콜센터로 연락한 손님</a:t>
            </a:r>
            <a:endParaRPr lang="en-US" altLang="ko-KR" sz="1600" dirty="0">
              <a:solidFill>
                <a:prstClr val="black">
                  <a:lumMod val="75000"/>
                  <a:lumOff val="25000"/>
                </a:prstClr>
              </a:solidFill>
              <a:highlight>
                <a:srgbClr val="FFFF00"/>
              </a:highlight>
              <a:latin typeface="하나 CM" panose="02020603020101020101" pitchFamily="18" charset="-127"/>
              <a:ea typeface="하나 CM" panose="02020603020101020101" pitchFamily="18" charset="-127"/>
              <a:cs typeface="Aharoni" panose="02010803020104030203" pitchFamily="2" charset="-79"/>
            </a:endParaRPr>
          </a:p>
        </p:txBody>
      </p:sp>
      <p:sp>
        <p:nvSpPr>
          <p:cNvPr id="10" name="TextBox 9">
            <a:extLst>
              <a:ext uri="{FF2B5EF4-FFF2-40B4-BE49-F238E27FC236}">
                <a16:creationId xmlns:a16="http://schemas.microsoft.com/office/drawing/2014/main" id="{C15C584B-2FFC-440F-A092-826883CE3CC6}"/>
              </a:ext>
            </a:extLst>
          </p:cNvPr>
          <p:cNvSpPr txBox="1"/>
          <p:nvPr/>
        </p:nvSpPr>
        <p:spPr>
          <a:xfrm>
            <a:off x="8778722" y="2943940"/>
            <a:ext cx="475006" cy="369332"/>
          </a:xfrm>
          <a:prstGeom prst="rect">
            <a:avLst/>
          </a:prstGeom>
          <a:noFill/>
        </p:spPr>
        <p:txBody>
          <a:bodyPr wrap="square" rtlCol="0">
            <a:spAutoFit/>
          </a:bodyPr>
          <a:lstStyle/>
          <a:p>
            <a:pPr algn="ctr"/>
            <a:r>
              <a:rPr lang="ko-KR" altLang="en-US" dirty="0">
                <a:solidFill>
                  <a:prstClr val="black">
                    <a:lumMod val="75000"/>
                    <a:lumOff val="25000"/>
                  </a:prstClr>
                </a:solidFill>
              </a:rPr>
              <a:t>◀</a:t>
            </a:r>
          </a:p>
        </p:txBody>
      </p:sp>
      <p:grpSp>
        <p:nvGrpSpPr>
          <p:cNvPr id="201" name="그룹 200">
            <a:extLst>
              <a:ext uri="{FF2B5EF4-FFF2-40B4-BE49-F238E27FC236}">
                <a16:creationId xmlns:a16="http://schemas.microsoft.com/office/drawing/2014/main" id="{F0CB6930-86B4-441E-A5A1-78FBB30C9DD6}"/>
              </a:ext>
            </a:extLst>
          </p:cNvPr>
          <p:cNvGrpSpPr/>
          <p:nvPr/>
        </p:nvGrpSpPr>
        <p:grpSpPr>
          <a:xfrm>
            <a:off x="9667827" y="2762745"/>
            <a:ext cx="623595" cy="888427"/>
            <a:chOff x="10688475" y="1469134"/>
            <a:chExt cx="796042" cy="1332535"/>
          </a:xfrm>
        </p:grpSpPr>
        <p:grpSp>
          <p:nvGrpSpPr>
            <p:cNvPr id="202" name="Group 59">
              <a:extLst>
                <a:ext uri="{FF2B5EF4-FFF2-40B4-BE49-F238E27FC236}">
                  <a16:creationId xmlns:a16="http://schemas.microsoft.com/office/drawing/2014/main" id="{404DD909-4179-443F-B536-F09A169FB579}"/>
                </a:ext>
              </a:extLst>
            </p:cNvPr>
            <p:cNvGrpSpPr>
              <a:grpSpLocks noChangeAspect="1"/>
            </p:cNvGrpSpPr>
            <p:nvPr/>
          </p:nvGrpSpPr>
          <p:grpSpPr bwMode="auto">
            <a:xfrm>
              <a:off x="10790838" y="1469134"/>
              <a:ext cx="579385" cy="822388"/>
              <a:chOff x="5320" y="2917"/>
              <a:chExt cx="515" cy="731"/>
            </a:xfrm>
          </p:grpSpPr>
          <p:sp>
            <p:nvSpPr>
              <p:cNvPr id="204" name="Freeform 60">
                <a:extLst>
                  <a:ext uri="{FF2B5EF4-FFF2-40B4-BE49-F238E27FC236}">
                    <a16:creationId xmlns:a16="http://schemas.microsoft.com/office/drawing/2014/main" id="{4ACE7123-4C7D-474F-9B07-715152FCA2E2}"/>
                  </a:ext>
                </a:extLst>
              </p:cNvPr>
              <p:cNvSpPr>
                <a:spLocks/>
              </p:cNvSpPr>
              <p:nvPr/>
            </p:nvSpPr>
            <p:spPr bwMode="auto">
              <a:xfrm>
                <a:off x="5578" y="3154"/>
                <a:ext cx="255" cy="472"/>
              </a:xfrm>
              <a:custGeom>
                <a:avLst/>
                <a:gdLst>
                  <a:gd name="T0" fmla="*/ 0 w 1023"/>
                  <a:gd name="T1" fmla="*/ 0 h 1886"/>
                  <a:gd name="T2" fmla="*/ 0 w 1023"/>
                  <a:gd name="T3" fmla="*/ 1886 h 1886"/>
                  <a:gd name="T4" fmla="*/ 863 w 1023"/>
                  <a:gd name="T5" fmla="*/ 1886 h 1886"/>
                  <a:gd name="T6" fmla="*/ 884 w 1023"/>
                  <a:gd name="T7" fmla="*/ 1779 h 1886"/>
                  <a:gd name="T8" fmla="*/ 960 w 1023"/>
                  <a:gd name="T9" fmla="*/ 1289 h 1886"/>
                  <a:gd name="T10" fmla="*/ 988 w 1023"/>
                  <a:gd name="T11" fmla="*/ 1064 h 1886"/>
                  <a:gd name="T12" fmla="*/ 1011 w 1023"/>
                  <a:gd name="T13" fmla="*/ 836 h 1886"/>
                  <a:gd name="T14" fmla="*/ 1022 w 1023"/>
                  <a:gd name="T15" fmla="*/ 620 h 1886"/>
                  <a:gd name="T16" fmla="*/ 1023 w 1023"/>
                  <a:gd name="T17" fmla="*/ 521 h 1886"/>
                  <a:gd name="T18" fmla="*/ 1022 w 1023"/>
                  <a:gd name="T19" fmla="*/ 497 h 1886"/>
                  <a:gd name="T20" fmla="*/ 1017 w 1023"/>
                  <a:gd name="T21" fmla="*/ 452 h 1886"/>
                  <a:gd name="T22" fmla="*/ 1005 w 1023"/>
                  <a:gd name="T23" fmla="*/ 409 h 1886"/>
                  <a:gd name="T24" fmla="*/ 989 w 1023"/>
                  <a:gd name="T25" fmla="*/ 370 h 1886"/>
                  <a:gd name="T26" fmla="*/ 956 w 1023"/>
                  <a:gd name="T27" fmla="*/ 315 h 1886"/>
                  <a:gd name="T28" fmla="*/ 897 w 1023"/>
                  <a:gd name="T29" fmla="*/ 251 h 1886"/>
                  <a:gd name="T30" fmla="*/ 825 w 1023"/>
                  <a:gd name="T31" fmla="*/ 196 h 1886"/>
                  <a:gd name="T32" fmla="*/ 742 w 1023"/>
                  <a:gd name="T33" fmla="*/ 151 h 1886"/>
                  <a:gd name="T34" fmla="*/ 653 w 1023"/>
                  <a:gd name="T35" fmla="*/ 112 h 1886"/>
                  <a:gd name="T36" fmla="*/ 558 w 1023"/>
                  <a:gd name="T37" fmla="*/ 81 h 1886"/>
                  <a:gd name="T38" fmla="*/ 414 w 1023"/>
                  <a:gd name="T39" fmla="*/ 45 h 1886"/>
                  <a:gd name="T40" fmla="*/ 235 w 1023"/>
                  <a:gd name="T41" fmla="*/ 17 h 1886"/>
                  <a:gd name="T42" fmla="*/ 32 w 1023"/>
                  <a:gd name="T43" fmla="*/ 0 h 1886"/>
                  <a:gd name="T44" fmla="*/ 0 w 1023"/>
                  <a:gd name="T45" fmla="*/ 0 h 1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3" h="1886">
                    <a:moveTo>
                      <a:pt x="0" y="0"/>
                    </a:moveTo>
                    <a:lnTo>
                      <a:pt x="0" y="1886"/>
                    </a:lnTo>
                    <a:lnTo>
                      <a:pt x="863" y="1886"/>
                    </a:lnTo>
                    <a:lnTo>
                      <a:pt x="884" y="1779"/>
                    </a:lnTo>
                    <a:lnTo>
                      <a:pt x="960" y="1289"/>
                    </a:lnTo>
                    <a:lnTo>
                      <a:pt x="988" y="1064"/>
                    </a:lnTo>
                    <a:lnTo>
                      <a:pt x="1011" y="836"/>
                    </a:lnTo>
                    <a:lnTo>
                      <a:pt x="1022" y="620"/>
                    </a:lnTo>
                    <a:lnTo>
                      <a:pt x="1023" y="521"/>
                    </a:lnTo>
                    <a:lnTo>
                      <a:pt x="1022" y="497"/>
                    </a:lnTo>
                    <a:lnTo>
                      <a:pt x="1017" y="452"/>
                    </a:lnTo>
                    <a:lnTo>
                      <a:pt x="1005" y="409"/>
                    </a:lnTo>
                    <a:lnTo>
                      <a:pt x="989" y="370"/>
                    </a:lnTo>
                    <a:lnTo>
                      <a:pt x="956" y="315"/>
                    </a:lnTo>
                    <a:lnTo>
                      <a:pt x="897" y="251"/>
                    </a:lnTo>
                    <a:lnTo>
                      <a:pt x="825" y="196"/>
                    </a:lnTo>
                    <a:lnTo>
                      <a:pt x="742" y="151"/>
                    </a:lnTo>
                    <a:lnTo>
                      <a:pt x="653" y="112"/>
                    </a:lnTo>
                    <a:lnTo>
                      <a:pt x="558" y="81"/>
                    </a:lnTo>
                    <a:lnTo>
                      <a:pt x="414" y="45"/>
                    </a:lnTo>
                    <a:lnTo>
                      <a:pt x="235" y="17"/>
                    </a:lnTo>
                    <a:lnTo>
                      <a:pt x="32" y="0"/>
                    </a:lnTo>
                    <a:lnTo>
                      <a:pt x="0" y="0"/>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05" name="Freeform 61">
                <a:extLst>
                  <a:ext uri="{FF2B5EF4-FFF2-40B4-BE49-F238E27FC236}">
                    <a16:creationId xmlns:a16="http://schemas.microsoft.com/office/drawing/2014/main" id="{7C59908E-7556-4979-8BAA-03DCA44A5C80}"/>
                  </a:ext>
                </a:extLst>
              </p:cNvPr>
              <p:cNvSpPr>
                <a:spLocks/>
              </p:cNvSpPr>
              <p:nvPr/>
            </p:nvSpPr>
            <p:spPr bwMode="auto">
              <a:xfrm>
                <a:off x="5322" y="3154"/>
                <a:ext cx="256" cy="472"/>
              </a:xfrm>
              <a:custGeom>
                <a:avLst/>
                <a:gdLst>
                  <a:gd name="T0" fmla="*/ 1024 w 1024"/>
                  <a:gd name="T1" fmla="*/ 0 h 1886"/>
                  <a:gd name="T2" fmla="*/ 1024 w 1024"/>
                  <a:gd name="T3" fmla="*/ 1886 h 1886"/>
                  <a:gd name="T4" fmla="*/ 161 w 1024"/>
                  <a:gd name="T5" fmla="*/ 1886 h 1886"/>
                  <a:gd name="T6" fmla="*/ 140 w 1024"/>
                  <a:gd name="T7" fmla="*/ 1779 h 1886"/>
                  <a:gd name="T8" fmla="*/ 64 w 1024"/>
                  <a:gd name="T9" fmla="*/ 1289 h 1886"/>
                  <a:gd name="T10" fmla="*/ 36 w 1024"/>
                  <a:gd name="T11" fmla="*/ 1064 h 1886"/>
                  <a:gd name="T12" fmla="*/ 13 w 1024"/>
                  <a:gd name="T13" fmla="*/ 836 h 1886"/>
                  <a:gd name="T14" fmla="*/ 2 w 1024"/>
                  <a:gd name="T15" fmla="*/ 620 h 1886"/>
                  <a:gd name="T16" fmla="*/ 0 w 1024"/>
                  <a:gd name="T17" fmla="*/ 521 h 1886"/>
                  <a:gd name="T18" fmla="*/ 2 w 1024"/>
                  <a:gd name="T19" fmla="*/ 497 h 1886"/>
                  <a:gd name="T20" fmla="*/ 8 w 1024"/>
                  <a:gd name="T21" fmla="*/ 452 h 1886"/>
                  <a:gd name="T22" fmla="*/ 19 w 1024"/>
                  <a:gd name="T23" fmla="*/ 409 h 1886"/>
                  <a:gd name="T24" fmla="*/ 36 w 1024"/>
                  <a:gd name="T25" fmla="*/ 370 h 1886"/>
                  <a:gd name="T26" fmla="*/ 68 w 1024"/>
                  <a:gd name="T27" fmla="*/ 315 h 1886"/>
                  <a:gd name="T28" fmla="*/ 127 w 1024"/>
                  <a:gd name="T29" fmla="*/ 251 h 1886"/>
                  <a:gd name="T30" fmla="*/ 199 w 1024"/>
                  <a:gd name="T31" fmla="*/ 196 h 1886"/>
                  <a:gd name="T32" fmla="*/ 282 w 1024"/>
                  <a:gd name="T33" fmla="*/ 151 h 1886"/>
                  <a:gd name="T34" fmla="*/ 372 w 1024"/>
                  <a:gd name="T35" fmla="*/ 112 h 1886"/>
                  <a:gd name="T36" fmla="*/ 466 w 1024"/>
                  <a:gd name="T37" fmla="*/ 81 h 1886"/>
                  <a:gd name="T38" fmla="*/ 610 w 1024"/>
                  <a:gd name="T39" fmla="*/ 45 h 1886"/>
                  <a:gd name="T40" fmla="*/ 789 w 1024"/>
                  <a:gd name="T41" fmla="*/ 17 h 1886"/>
                  <a:gd name="T42" fmla="*/ 992 w 1024"/>
                  <a:gd name="T43" fmla="*/ 0 h 1886"/>
                  <a:gd name="T44" fmla="*/ 1024 w 1024"/>
                  <a:gd name="T45" fmla="*/ 0 h 1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4" h="1886">
                    <a:moveTo>
                      <a:pt x="1024" y="0"/>
                    </a:moveTo>
                    <a:lnTo>
                      <a:pt x="1024" y="1886"/>
                    </a:lnTo>
                    <a:lnTo>
                      <a:pt x="161" y="1886"/>
                    </a:lnTo>
                    <a:lnTo>
                      <a:pt x="140" y="1779"/>
                    </a:lnTo>
                    <a:lnTo>
                      <a:pt x="64" y="1289"/>
                    </a:lnTo>
                    <a:lnTo>
                      <a:pt x="36" y="1064"/>
                    </a:lnTo>
                    <a:lnTo>
                      <a:pt x="13" y="836"/>
                    </a:lnTo>
                    <a:lnTo>
                      <a:pt x="2" y="620"/>
                    </a:lnTo>
                    <a:lnTo>
                      <a:pt x="0" y="521"/>
                    </a:lnTo>
                    <a:lnTo>
                      <a:pt x="2" y="497"/>
                    </a:lnTo>
                    <a:lnTo>
                      <a:pt x="8" y="452"/>
                    </a:lnTo>
                    <a:lnTo>
                      <a:pt x="19" y="409"/>
                    </a:lnTo>
                    <a:lnTo>
                      <a:pt x="36" y="370"/>
                    </a:lnTo>
                    <a:lnTo>
                      <a:pt x="68" y="315"/>
                    </a:lnTo>
                    <a:lnTo>
                      <a:pt x="127" y="251"/>
                    </a:lnTo>
                    <a:lnTo>
                      <a:pt x="199" y="196"/>
                    </a:lnTo>
                    <a:lnTo>
                      <a:pt x="282" y="151"/>
                    </a:lnTo>
                    <a:lnTo>
                      <a:pt x="372" y="112"/>
                    </a:lnTo>
                    <a:lnTo>
                      <a:pt x="466" y="81"/>
                    </a:lnTo>
                    <a:lnTo>
                      <a:pt x="610" y="45"/>
                    </a:lnTo>
                    <a:lnTo>
                      <a:pt x="789" y="17"/>
                    </a:lnTo>
                    <a:lnTo>
                      <a:pt x="992" y="0"/>
                    </a:lnTo>
                    <a:lnTo>
                      <a:pt x="1024" y="0"/>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06" name="Rectangle 62">
                <a:extLst>
                  <a:ext uri="{FF2B5EF4-FFF2-40B4-BE49-F238E27FC236}">
                    <a16:creationId xmlns:a16="http://schemas.microsoft.com/office/drawing/2014/main" id="{06D2AAB2-9BB3-490D-BB80-2BB179496703}"/>
                  </a:ext>
                </a:extLst>
              </p:cNvPr>
              <p:cNvSpPr>
                <a:spLocks noChangeArrowheads="1"/>
              </p:cNvSpPr>
              <p:nvPr/>
            </p:nvSpPr>
            <p:spPr bwMode="auto">
              <a:xfrm>
                <a:off x="5525" y="3467"/>
                <a:ext cx="105" cy="119"/>
              </a:xfrm>
              <a:prstGeom prst="rect">
                <a:avLst/>
              </a:prstGeom>
              <a:solidFill>
                <a:srgbClr val="FDCC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07" name="Freeform 63">
                <a:extLst>
                  <a:ext uri="{FF2B5EF4-FFF2-40B4-BE49-F238E27FC236}">
                    <a16:creationId xmlns:a16="http://schemas.microsoft.com/office/drawing/2014/main" id="{9EBFB6C6-8DAA-45FE-8380-5CCF411613DA}"/>
                  </a:ext>
                </a:extLst>
              </p:cNvPr>
              <p:cNvSpPr>
                <a:spLocks/>
              </p:cNvSpPr>
              <p:nvPr/>
            </p:nvSpPr>
            <p:spPr bwMode="auto">
              <a:xfrm>
                <a:off x="5525" y="3467"/>
                <a:ext cx="105" cy="37"/>
              </a:xfrm>
              <a:custGeom>
                <a:avLst/>
                <a:gdLst>
                  <a:gd name="T0" fmla="*/ 0 w 421"/>
                  <a:gd name="T1" fmla="*/ 56 h 146"/>
                  <a:gd name="T2" fmla="*/ 5 w 421"/>
                  <a:gd name="T3" fmla="*/ 59 h 146"/>
                  <a:gd name="T4" fmla="*/ 66 w 421"/>
                  <a:gd name="T5" fmla="*/ 90 h 146"/>
                  <a:gd name="T6" fmla="*/ 147 w 421"/>
                  <a:gd name="T7" fmla="*/ 118 h 146"/>
                  <a:gd name="T8" fmla="*/ 215 w 421"/>
                  <a:gd name="T9" fmla="*/ 134 h 146"/>
                  <a:gd name="T10" fmla="*/ 291 w 421"/>
                  <a:gd name="T11" fmla="*/ 145 h 146"/>
                  <a:gd name="T12" fmla="*/ 376 w 421"/>
                  <a:gd name="T13" fmla="*/ 146 h 146"/>
                  <a:gd name="T14" fmla="*/ 421 w 421"/>
                  <a:gd name="T15" fmla="*/ 143 h 146"/>
                  <a:gd name="T16" fmla="*/ 421 w 421"/>
                  <a:gd name="T17" fmla="*/ 0 h 146"/>
                  <a:gd name="T18" fmla="*/ 0 w 421"/>
                  <a:gd name="T19" fmla="*/ 0 h 146"/>
                  <a:gd name="T20" fmla="*/ 0 w 421"/>
                  <a:gd name="T21" fmla="*/ 5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1" h="146">
                    <a:moveTo>
                      <a:pt x="0" y="56"/>
                    </a:moveTo>
                    <a:lnTo>
                      <a:pt x="5" y="59"/>
                    </a:lnTo>
                    <a:lnTo>
                      <a:pt x="66" y="90"/>
                    </a:lnTo>
                    <a:lnTo>
                      <a:pt x="147" y="118"/>
                    </a:lnTo>
                    <a:lnTo>
                      <a:pt x="215" y="134"/>
                    </a:lnTo>
                    <a:lnTo>
                      <a:pt x="291" y="145"/>
                    </a:lnTo>
                    <a:lnTo>
                      <a:pt x="376" y="146"/>
                    </a:lnTo>
                    <a:lnTo>
                      <a:pt x="421" y="143"/>
                    </a:lnTo>
                    <a:lnTo>
                      <a:pt x="421" y="0"/>
                    </a:lnTo>
                    <a:lnTo>
                      <a:pt x="0" y="0"/>
                    </a:lnTo>
                    <a:lnTo>
                      <a:pt x="0" y="56"/>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08" name="Freeform 64">
                <a:extLst>
                  <a:ext uri="{FF2B5EF4-FFF2-40B4-BE49-F238E27FC236}">
                    <a16:creationId xmlns:a16="http://schemas.microsoft.com/office/drawing/2014/main" id="{73215B1E-C30F-402D-A63F-B4CEFF3188B8}"/>
                  </a:ext>
                </a:extLst>
              </p:cNvPr>
              <p:cNvSpPr>
                <a:spLocks/>
              </p:cNvSpPr>
              <p:nvPr/>
            </p:nvSpPr>
            <p:spPr bwMode="auto">
              <a:xfrm>
                <a:off x="5322" y="3226"/>
                <a:ext cx="102" cy="117"/>
              </a:xfrm>
              <a:custGeom>
                <a:avLst/>
                <a:gdLst>
                  <a:gd name="T0" fmla="*/ 412 w 412"/>
                  <a:gd name="T1" fmla="*/ 235 h 470"/>
                  <a:gd name="T2" fmla="*/ 411 w 412"/>
                  <a:gd name="T3" fmla="*/ 259 h 470"/>
                  <a:gd name="T4" fmla="*/ 402 w 412"/>
                  <a:gd name="T5" fmla="*/ 305 h 470"/>
                  <a:gd name="T6" fmla="*/ 387 w 412"/>
                  <a:gd name="T7" fmla="*/ 347 h 470"/>
                  <a:gd name="T8" fmla="*/ 365 w 412"/>
                  <a:gd name="T9" fmla="*/ 385 h 470"/>
                  <a:gd name="T10" fmla="*/ 337 w 412"/>
                  <a:gd name="T11" fmla="*/ 416 h 470"/>
                  <a:gd name="T12" fmla="*/ 305 w 412"/>
                  <a:gd name="T13" fmla="*/ 442 h 470"/>
                  <a:gd name="T14" fmla="*/ 268 w 412"/>
                  <a:gd name="T15" fmla="*/ 460 h 470"/>
                  <a:gd name="T16" fmla="*/ 227 w 412"/>
                  <a:gd name="T17" fmla="*/ 469 h 470"/>
                  <a:gd name="T18" fmla="*/ 207 w 412"/>
                  <a:gd name="T19" fmla="*/ 470 h 470"/>
                  <a:gd name="T20" fmla="*/ 185 w 412"/>
                  <a:gd name="T21" fmla="*/ 469 h 470"/>
                  <a:gd name="T22" fmla="*/ 146 w 412"/>
                  <a:gd name="T23" fmla="*/ 460 h 470"/>
                  <a:gd name="T24" fmla="*/ 108 w 412"/>
                  <a:gd name="T25" fmla="*/ 442 h 470"/>
                  <a:gd name="T26" fmla="*/ 76 w 412"/>
                  <a:gd name="T27" fmla="*/ 416 h 470"/>
                  <a:gd name="T28" fmla="*/ 48 w 412"/>
                  <a:gd name="T29" fmla="*/ 385 h 470"/>
                  <a:gd name="T30" fmla="*/ 25 w 412"/>
                  <a:gd name="T31" fmla="*/ 347 h 470"/>
                  <a:gd name="T32" fmla="*/ 10 w 412"/>
                  <a:gd name="T33" fmla="*/ 305 h 470"/>
                  <a:gd name="T34" fmla="*/ 2 w 412"/>
                  <a:gd name="T35" fmla="*/ 259 h 470"/>
                  <a:gd name="T36" fmla="*/ 0 w 412"/>
                  <a:gd name="T37" fmla="*/ 235 h 470"/>
                  <a:gd name="T38" fmla="*/ 2 w 412"/>
                  <a:gd name="T39" fmla="*/ 210 h 470"/>
                  <a:gd name="T40" fmla="*/ 10 w 412"/>
                  <a:gd name="T41" fmla="*/ 165 h 470"/>
                  <a:gd name="T42" fmla="*/ 25 w 412"/>
                  <a:gd name="T43" fmla="*/ 123 h 470"/>
                  <a:gd name="T44" fmla="*/ 48 w 412"/>
                  <a:gd name="T45" fmla="*/ 85 h 470"/>
                  <a:gd name="T46" fmla="*/ 76 w 412"/>
                  <a:gd name="T47" fmla="*/ 53 h 470"/>
                  <a:gd name="T48" fmla="*/ 108 w 412"/>
                  <a:gd name="T49" fmla="*/ 28 h 470"/>
                  <a:gd name="T50" fmla="*/ 146 w 412"/>
                  <a:gd name="T51" fmla="*/ 10 h 470"/>
                  <a:gd name="T52" fmla="*/ 185 w 412"/>
                  <a:gd name="T53" fmla="*/ 0 h 470"/>
                  <a:gd name="T54" fmla="*/ 207 w 412"/>
                  <a:gd name="T55" fmla="*/ 0 h 470"/>
                  <a:gd name="T56" fmla="*/ 227 w 412"/>
                  <a:gd name="T57" fmla="*/ 0 h 470"/>
                  <a:gd name="T58" fmla="*/ 268 w 412"/>
                  <a:gd name="T59" fmla="*/ 10 h 470"/>
                  <a:gd name="T60" fmla="*/ 305 w 412"/>
                  <a:gd name="T61" fmla="*/ 28 h 470"/>
                  <a:gd name="T62" fmla="*/ 337 w 412"/>
                  <a:gd name="T63" fmla="*/ 53 h 470"/>
                  <a:gd name="T64" fmla="*/ 365 w 412"/>
                  <a:gd name="T65" fmla="*/ 85 h 470"/>
                  <a:gd name="T66" fmla="*/ 387 w 412"/>
                  <a:gd name="T67" fmla="*/ 123 h 470"/>
                  <a:gd name="T68" fmla="*/ 402 w 412"/>
                  <a:gd name="T69" fmla="*/ 165 h 470"/>
                  <a:gd name="T70" fmla="*/ 411 w 412"/>
                  <a:gd name="T71" fmla="*/ 210 h 470"/>
                  <a:gd name="T72" fmla="*/ 412 w 412"/>
                  <a:gd name="T73" fmla="*/ 235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2" h="470">
                    <a:moveTo>
                      <a:pt x="412" y="235"/>
                    </a:moveTo>
                    <a:lnTo>
                      <a:pt x="411" y="259"/>
                    </a:lnTo>
                    <a:lnTo>
                      <a:pt x="402" y="305"/>
                    </a:lnTo>
                    <a:lnTo>
                      <a:pt x="387" y="347"/>
                    </a:lnTo>
                    <a:lnTo>
                      <a:pt x="365" y="385"/>
                    </a:lnTo>
                    <a:lnTo>
                      <a:pt x="337" y="416"/>
                    </a:lnTo>
                    <a:lnTo>
                      <a:pt x="305" y="442"/>
                    </a:lnTo>
                    <a:lnTo>
                      <a:pt x="268" y="460"/>
                    </a:lnTo>
                    <a:lnTo>
                      <a:pt x="227" y="469"/>
                    </a:lnTo>
                    <a:lnTo>
                      <a:pt x="207" y="470"/>
                    </a:lnTo>
                    <a:lnTo>
                      <a:pt x="185" y="469"/>
                    </a:lnTo>
                    <a:lnTo>
                      <a:pt x="146" y="460"/>
                    </a:lnTo>
                    <a:lnTo>
                      <a:pt x="108" y="442"/>
                    </a:lnTo>
                    <a:lnTo>
                      <a:pt x="76" y="416"/>
                    </a:lnTo>
                    <a:lnTo>
                      <a:pt x="48" y="385"/>
                    </a:lnTo>
                    <a:lnTo>
                      <a:pt x="25" y="347"/>
                    </a:lnTo>
                    <a:lnTo>
                      <a:pt x="10" y="305"/>
                    </a:lnTo>
                    <a:lnTo>
                      <a:pt x="2" y="259"/>
                    </a:lnTo>
                    <a:lnTo>
                      <a:pt x="0" y="235"/>
                    </a:lnTo>
                    <a:lnTo>
                      <a:pt x="2" y="210"/>
                    </a:lnTo>
                    <a:lnTo>
                      <a:pt x="10" y="165"/>
                    </a:lnTo>
                    <a:lnTo>
                      <a:pt x="25" y="123"/>
                    </a:lnTo>
                    <a:lnTo>
                      <a:pt x="48" y="85"/>
                    </a:lnTo>
                    <a:lnTo>
                      <a:pt x="76" y="53"/>
                    </a:lnTo>
                    <a:lnTo>
                      <a:pt x="108" y="28"/>
                    </a:lnTo>
                    <a:lnTo>
                      <a:pt x="146" y="10"/>
                    </a:lnTo>
                    <a:lnTo>
                      <a:pt x="185" y="0"/>
                    </a:lnTo>
                    <a:lnTo>
                      <a:pt x="207" y="0"/>
                    </a:lnTo>
                    <a:lnTo>
                      <a:pt x="227" y="0"/>
                    </a:lnTo>
                    <a:lnTo>
                      <a:pt x="268" y="10"/>
                    </a:lnTo>
                    <a:lnTo>
                      <a:pt x="305" y="28"/>
                    </a:lnTo>
                    <a:lnTo>
                      <a:pt x="337" y="53"/>
                    </a:lnTo>
                    <a:lnTo>
                      <a:pt x="365" y="85"/>
                    </a:lnTo>
                    <a:lnTo>
                      <a:pt x="387" y="123"/>
                    </a:lnTo>
                    <a:lnTo>
                      <a:pt x="402" y="165"/>
                    </a:lnTo>
                    <a:lnTo>
                      <a:pt x="411" y="210"/>
                    </a:lnTo>
                    <a:lnTo>
                      <a:pt x="412" y="235"/>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09" name="Freeform 65">
                <a:extLst>
                  <a:ext uri="{FF2B5EF4-FFF2-40B4-BE49-F238E27FC236}">
                    <a16:creationId xmlns:a16="http://schemas.microsoft.com/office/drawing/2014/main" id="{57AB7131-93C4-404C-922C-7115FD7F78FA}"/>
                  </a:ext>
                </a:extLst>
              </p:cNvPr>
              <p:cNvSpPr>
                <a:spLocks/>
              </p:cNvSpPr>
              <p:nvPr/>
            </p:nvSpPr>
            <p:spPr bwMode="auto">
              <a:xfrm>
                <a:off x="5731" y="3226"/>
                <a:ext cx="102" cy="117"/>
              </a:xfrm>
              <a:custGeom>
                <a:avLst/>
                <a:gdLst>
                  <a:gd name="T0" fmla="*/ 410 w 410"/>
                  <a:gd name="T1" fmla="*/ 235 h 470"/>
                  <a:gd name="T2" fmla="*/ 409 w 410"/>
                  <a:gd name="T3" fmla="*/ 259 h 470"/>
                  <a:gd name="T4" fmla="*/ 402 w 410"/>
                  <a:gd name="T5" fmla="*/ 305 h 470"/>
                  <a:gd name="T6" fmla="*/ 386 w 410"/>
                  <a:gd name="T7" fmla="*/ 347 h 470"/>
                  <a:gd name="T8" fmla="*/ 364 w 410"/>
                  <a:gd name="T9" fmla="*/ 385 h 470"/>
                  <a:gd name="T10" fmla="*/ 336 w 410"/>
                  <a:gd name="T11" fmla="*/ 416 h 470"/>
                  <a:gd name="T12" fmla="*/ 303 w 410"/>
                  <a:gd name="T13" fmla="*/ 442 h 470"/>
                  <a:gd name="T14" fmla="*/ 266 w 410"/>
                  <a:gd name="T15" fmla="*/ 460 h 470"/>
                  <a:gd name="T16" fmla="*/ 226 w 410"/>
                  <a:gd name="T17" fmla="*/ 469 h 470"/>
                  <a:gd name="T18" fmla="*/ 205 w 410"/>
                  <a:gd name="T19" fmla="*/ 470 h 470"/>
                  <a:gd name="T20" fmla="*/ 184 w 410"/>
                  <a:gd name="T21" fmla="*/ 469 h 470"/>
                  <a:gd name="T22" fmla="*/ 144 w 410"/>
                  <a:gd name="T23" fmla="*/ 460 h 470"/>
                  <a:gd name="T24" fmla="*/ 106 w 410"/>
                  <a:gd name="T25" fmla="*/ 442 h 470"/>
                  <a:gd name="T26" fmla="*/ 74 w 410"/>
                  <a:gd name="T27" fmla="*/ 416 h 470"/>
                  <a:gd name="T28" fmla="*/ 46 w 410"/>
                  <a:gd name="T29" fmla="*/ 385 h 470"/>
                  <a:gd name="T30" fmla="*/ 24 w 410"/>
                  <a:gd name="T31" fmla="*/ 347 h 470"/>
                  <a:gd name="T32" fmla="*/ 9 w 410"/>
                  <a:gd name="T33" fmla="*/ 305 h 470"/>
                  <a:gd name="T34" fmla="*/ 0 w 410"/>
                  <a:gd name="T35" fmla="*/ 259 h 470"/>
                  <a:gd name="T36" fmla="*/ 0 w 410"/>
                  <a:gd name="T37" fmla="*/ 235 h 470"/>
                  <a:gd name="T38" fmla="*/ 0 w 410"/>
                  <a:gd name="T39" fmla="*/ 210 h 470"/>
                  <a:gd name="T40" fmla="*/ 9 w 410"/>
                  <a:gd name="T41" fmla="*/ 165 h 470"/>
                  <a:gd name="T42" fmla="*/ 24 w 410"/>
                  <a:gd name="T43" fmla="*/ 123 h 470"/>
                  <a:gd name="T44" fmla="*/ 46 w 410"/>
                  <a:gd name="T45" fmla="*/ 85 h 470"/>
                  <a:gd name="T46" fmla="*/ 74 w 410"/>
                  <a:gd name="T47" fmla="*/ 53 h 470"/>
                  <a:gd name="T48" fmla="*/ 106 w 410"/>
                  <a:gd name="T49" fmla="*/ 28 h 470"/>
                  <a:gd name="T50" fmla="*/ 144 w 410"/>
                  <a:gd name="T51" fmla="*/ 10 h 470"/>
                  <a:gd name="T52" fmla="*/ 184 w 410"/>
                  <a:gd name="T53" fmla="*/ 0 h 470"/>
                  <a:gd name="T54" fmla="*/ 205 w 410"/>
                  <a:gd name="T55" fmla="*/ 0 h 470"/>
                  <a:gd name="T56" fmla="*/ 226 w 410"/>
                  <a:gd name="T57" fmla="*/ 0 h 470"/>
                  <a:gd name="T58" fmla="*/ 266 w 410"/>
                  <a:gd name="T59" fmla="*/ 10 h 470"/>
                  <a:gd name="T60" fmla="*/ 303 w 410"/>
                  <a:gd name="T61" fmla="*/ 28 h 470"/>
                  <a:gd name="T62" fmla="*/ 336 w 410"/>
                  <a:gd name="T63" fmla="*/ 53 h 470"/>
                  <a:gd name="T64" fmla="*/ 364 w 410"/>
                  <a:gd name="T65" fmla="*/ 85 h 470"/>
                  <a:gd name="T66" fmla="*/ 386 w 410"/>
                  <a:gd name="T67" fmla="*/ 123 h 470"/>
                  <a:gd name="T68" fmla="*/ 402 w 410"/>
                  <a:gd name="T69" fmla="*/ 165 h 470"/>
                  <a:gd name="T70" fmla="*/ 409 w 410"/>
                  <a:gd name="T71" fmla="*/ 210 h 470"/>
                  <a:gd name="T72" fmla="*/ 410 w 410"/>
                  <a:gd name="T73" fmla="*/ 235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0" h="470">
                    <a:moveTo>
                      <a:pt x="410" y="235"/>
                    </a:moveTo>
                    <a:lnTo>
                      <a:pt x="409" y="259"/>
                    </a:lnTo>
                    <a:lnTo>
                      <a:pt x="402" y="305"/>
                    </a:lnTo>
                    <a:lnTo>
                      <a:pt x="386" y="347"/>
                    </a:lnTo>
                    <a:lnTo>
                      <a:pt x="364" y="385"/>
                    </a:lnTo>
                    <a:lnTo>
                      <a:pt x="336" y="416"/>
                    </a:lnTo>
                    <a:lnTo>
                      <a:pt x="303" y="442"/>
                    </a:lnTo>
                    <a:lnTo>
                      <a:pt x="266" y="460"/>
                    </a:lnTo>
                    <a:lnTo>
                      <a:pt x="226" y="469"/>
                    </a:lnTo>
                    <a:lnTo>
                      <a:pt x="205" y="470"/>
                    </a:lnTo>
                    <a:lnTo>
                      <a:pt x="184" y="469"/>
                    </a:lnTo>
                    <a:lnTo>
                      <a:pt x="144" y="460"/>
                    </a:lnTo>
                    <a:lnTo>
                      <a:pt x="106" y="442"/>
                    </a:lnTo>
                    <a:lnTo>
                      <a:pt x="74" y="416"/>
                    </a:lnTo>
                    <a:lnTo>
                      <a:pt x="46" y="385"/>
                    </a:lnTo>
                    <a:lnTo>
                      <a:pt x="24" y="347"/>
                    </a:lnTo>
                    <a:lnTo>
                      <a:pt x="9" y="305"/>
                    </a:lnTo>
                    <a:lnTo>
                      <a:pt x="0" y="259"/>
                    </a:lnTo>
                    <a:lnTo>
                      <a:pt x="0" y="235"/>
                    </a:lnTo>
                    <a:lnTo>
                      <a:pt x="0" y="210"/>
                    </a:lnTo>
                    <a:lnTo>
                      <a:pt x="9" y="165"/>
                    </a:lnTo>
                    <a:lnTo>
                      <a:pt x="24" y="123"/>
                    </a:lnTo>
                    <a:lnTo>
                      <a:pt x="46" y="85"/>
                    </a:lnTo>
                    <a:lnTo>
                      <a:pt x="74" y="53"/>
                    </a:lnTo>
                    <a:lnTo>
                      <a:pt x="106" y="28"/>
                    </a:lnTo>
                    <a:lnTo>
                      <a:pt x="144" y="10"/>
                    </a:lnTo>
                    <a:lnTo>
                      <a:pt x="184" y="0"/>
                    </a:lnTo>
                    <a:lnTo>
                      <a:pt x="205" y="0"/>
                    </a:lnTo>
                    <a:lnTo>
                      <a:pt x="226" y="0"/>
                    </a:lnTo>
                    <a:lnTo>
                      <a:pt x="266" y="10"/>
                    </a:lnTo>
                    <a:lnTo>
                      <a:pt x="303" y="28"/>
                    </a:lnTo>
                    <a:lnTo>
                      <a:pt x="336" y="53"/>
                    </a:lnTo>
                    <a:lnTo>
                      <a:pt x="364" y="85"/>
                    </a:lnTo>
                    <a:lnTo>
                      <a:pt x="386" y="123"/>
                    </a:lnTo>
                    <a:lnTo>
                      <a:pt x="402" y="165"/>
                    </a:lnTo>
                    <a:lnTo>
                      <a:pt x="409" y="210"/>
                    </a:lnTo>
                    <a:lnTo>
                      <a:pt x="410" y="235"/>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10" name="Freeform 66">
                <a:extLst>
                  <a:ext uri="{FF2B5EF4-FFF2-40B4-BE49-F238E27FC236}">
                    <a16:creationId xmlns:a16="http://schemas.microsoft.com/office/drawing/2014/main" id="{82E7F7C9-4C9A-4EE3-A7D1-4EB37C47E205}"/>
                  </a:ext>
                </a:extLst>
              </p:cNvPr>
              <p:cNvSpPr>
                <a:spLocks/>
              </p:cNvSpPr>
              <p:nvPr/>
            </p:nvSpPr>
            <p:spPr bwMode="auto">
              <a:xfrm>
                <a:off x="5373" y="3023"/>
                <a:ext cx="409" cy="464"/>
              </a:xfrm>
              <a:custGeom>
                <a:avLst/>
                <a:gdLst>
                  <a:gd name="T0" fmla="*/ 1634 w 1634"/>
                  <a:gd name="T1" fmla="*/ 566 h 1855"/>
                  <a:gd name="T2" fmla="*/ 1616 w 1634"/>
                  <a:gd name="T3" fmla="*/ 443 h 1855"/>
                  <a:gd name="T4" fmla="*/ 1573 w 1634"/>
                  <a:gd name="T5" fmla="*/ 332 h 1855"/>
                  <a:gd name="T6" fmla="*/ 1505 w 1634"/>
                  <a:gd name="T7" fmla="*/ 233 h 1855"/>
                  <a:gd name="T8" fmla="*/ 1412 w 1634"/>
                  <a:gd name="T9" fmla="*/ 150 h 1855"/>
                  <a:gd name="T10" fmla="*/ 1291 w 1634"/>
                  <a:gd name="T11" fmla="*/ 83 h 1855"/>
                  <a:gd name="T12" fmla="*/ 1144 w 1634"/>
                  <a:gd name="T13" fmla="*/ 34 h 1855"/>
                  <a:gd name="T14" fmla="*/ 968 w 1634"/>
                  <a:gd name="T15" fmla="*/ 5 h 1855"/>
                  <a:gd name="T16" fmla="*/ 817 w 1634"/>
                  <a:gd name="T17" fmla="*/ 0 h 1855"/>
                  <a:gd name="T18" fmla="*/ 666 w 1634"/>
                  <a:gd name="T19" fmla="*/ 5 h 1855"/>
                  <a:gd name="T20" fmla="*/ 491 w 1634"/>
                  <a:gd name="T21" fmla="*/ 34 h 1855"/>
                  <a:gd name="T22" fmla="*/ 343 w 1634"/>
                  <a:gd name="T23" fmla="*/ 83 h 1855"/>
                  <a:gd name="T24" fmla="*/ 222 w 1634"/>
                  <a:gd name="T25" fmla="*/ 150 h 1855"/>
                  <a:gd name="T26" fmla="*/ 129 w 1634"/>
                  <a:gd name="T27" fmla="*/ 233 h 1855"/>
                  <a:gd name="T28" fmla="*/ 61 w 1634"/>
                  <a:gd name="T29" fmla="*/ 332 h 1855"/>
                  <a:gd name="T30" fmla="*/ 19 w 1634"/>
                  <a:gd name="T31" fmla="*/ 443 h 1855"/>
                  <a:gd name="T32" fmla="*/ 1 w 1634"/>
                  <a:gd name="T33" fmla="*/ 566 h 1855"/>
                  <a:gd name="T34" fmla="*/ 0 w 1634"/>
                  <a:gd name="T35" fmla="*/ 667 h 1855"/>
                  <a:gd name="T36" fmla="*/ 8 w 1634"/>
                  <a:gd name="T37" fmla="*/ 991 h 1855"/>
                  <a:gd name="T38" fmla="*/ 37 w 1634"/>
                  <a:gd name="T39" fmla="*/ 1201 h 1855"/>
                  <a:gd name="T40" fmla="*/ 99 w 1634"/>
                  <a:gd name="T41" fmla="*/ 1406 h 1855"/>
                  <a:gd name="T42" fmla="*/ 204 w 1634"/>
                  <a:gd name="T43" fmla="*/ 1593 h 1855"/>
                  <a:gd name="T44" fmla="*/ 343 w 1634"/>
                  <a:gd name="T45" fmla="*/ 1724 h 1855"/>
                  <a:gd name="T46" fmla="*/ 444 w 1634"/>
                  <a:gd name="T47" fmla="*/ 1782 h 1855"/>
                  <a:gd name="T48" fmla="*/ 562 w 1634"/>
                  <a:gd name="T49" fmla="*/ 1825 h 1855"/>
                  <a:gd name="T50" fmla="*/ 699 w 1634"/>
                  <a:gd name="T51" fmla="*/ 1850 h 1855"/>
                  <a:gd name="T52" fmla="*/ 817 w 1634"/>
                  <a:gd name="T53" fmla="*/ 1855 h 1855"/>
                  <a:gd name="T54" fmla="*/ 935 w 1634"/>
                  <a:gd name="T55" fmla="*/ 1850 h 1855"/>
                  <a:gd name="T56" fmla="*/ 1072 w 1634"/>
                  <a:gd name="T57" fmla="*/ 1825 h 1855"/>
                  <a:gd name="T58" fmla="*/ 1191 w 1634"/>
                  <a:gd name="T59" fmla="*/ 1782 h 1855"/>
                  <a:gd name="T60" fmla="*/ 1292 w 1634"/>
                  <a:gd name="T61" fmla="*/ 1724 h 1855"/>
                  <a:gd name="T62" fmla="*/ 1430 w 1634"/>
                  <a:gd name="T63" fmla="*/ 1593 h 1855"/>
                  <a:gd name="T64" fmla="*/ 1535 w 1634"/>
                  <a:gd name="T65" fmla="*/ 1406 h 1855"/>
                  <a:gd name="T66" fmla="*/ 1597 w 1634"/>
                  <a:gd name="T67" fmla="*/ 1201 h 1855"/>
                  <a:gd name="T68" fmla="*/ 1627 w 1634"/>
                  <a:gd name="T69" fmla="*/ 991 h 1855"/>
                  <a:gd name="T70" fmla="*/ 1634 w 1634"/>
                  <a:gd name="T71" fmla="*/ 667 h 1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4" h="1855">
                    <a:moveTo>
                      <a:pt x="1634" y="598"/>
                    </a:moveTo>
                    <a:lnTo>
                      <a:pt x="1634" y="566"/>
                    </a:lnTo>
                    <a:lnTo>
                      <a:pt x="1628" y="504"/>
                    </a:lnTo>
                    <a:lnTo>
                      <a:pt x="1616" y="443"/>
                    </a:lnTo>
                    <a:lnTo>
                      <a:pt x="1598" y="386"/>
                    </a:lnTo>
                    <a:lnTo>
                      <a:pt x="1573" y="332"/>
                    </a:lnTo>
                    <a:lnTo>
                      <a:pt x="1543" y="281"/>
                    </a:lnTo>
                    <a:lnTo>
                      <a:pt x="1505" y="233"/>
                    </a:lnTo>
                    <a:lnTo>
                      <a:pt x="1462" y="189"/>
                    </a:lnTo>
                    <a:lnTo>
                      <a:pt x="1412" y="150"/>
                    </a:lnTo>
                    <a:lnTo>
                      <a:pt x="1355" y="114"/>
                    </a:lnTo>
                    <a:lnTo>
                      <a:pt x="1291" y="83"/>
                    </a:lnTo>
                    <a:lnTo>
                      <a:pt x="1220" y="56"/>
                    </a:lnTo>
                    <a:lnTo>
                      <a:pt x="1144" y="34"/>
                    </a:lnTo>
                    <a:lnTo>
                      <a:pt x="1059" y="17"/>
                    </a:lnTo>
                    <a:lnTo>
                      <a:pt x="968" y="5"/>
                    </a:lnTo>
                    <a:lnTo>
                      <a:pt x="869" y="0"/>
                    </a:lnTo>
                    <a:lnTo>
                      <a:pt x="817" y="0"/>
                    </a:lnTo>
                    <a:lnTo>
                      <a:pt x="765" y="0"/>
                    </a:lnTo>
                    <a:lnTo>
                      <a:pt x="666" y="5"/>
                    </a:lnTo>
                    <a:lnTo>
                      <a:pt x="575" y="17"/>
                    </a:lnTo>
                    <a:lnTo>
                      <a:pt x="491" y="34"/>
                    </a:lnTo>
                    <a:lnTo>
                      <a:pt x="413" y="56"/>
                    </a:lnTo>
                    <a:lnTo>
                      <a:pt x="343" y="83"/>
                    </a:lnTo>
                    <a:lnTo>
                      <a:pt x="279" y="114"/>
                    </a:lnTo>
                    <a:lnTo>
                      <a:pt x="222" y="150"/>
                    </a:lnTo>
                    <a:lnTo>
                      <a:pt x="173" y="189"/>
                    </a:lnTo>
                    <a:lnTo>
                      <a:pt x="129" y="233"/>
                    </a:lnTo>
                    <a:lnTo>
                      <a:pt x="92" y="281"/>
                    </a:lnTo>
                    <a:lnTo>
                      <a:pt x="61" y="332"/>
                    </a:lnTo>
                    <a:lnTo>
                      <a:pt x="36" y="386"/>
                    </a:lnTo>
                    <a:lnTo>
                      <a:pt x="19" y="443"/>
                    </a:lnTo>
                    <a:lnTo>
                      <a:pt x="6" y="504"/>
                    </a:lnTo>
                    <a:lnTo>
                      <a:pt x="1" y="566"/>
                    </a:lnTo>
                    <a:lnTo>
                      <a:pt x="0" y="598"/>
                    </a:lnTo>
                    <a:lnTo>
                      <a:pt x="0" y="667"/>
                    </a:lnTo>
                    <a:lnTo>
                      <a:pt x="0" y="841"/>
                    </a:lnTo>
                    <a:lnTo>
                      <a:pt x="8" y="991"/>
                    </a:lnTo>
                    <a:lnTo>
                      <a:pt x="19" y="1095"/>
                    </a:lnTo>
                    <a:lnTo>
                      <a:pt x="37" y="1201"/>
                    </a:lnTo>
                    <a:lnTo>
                      <a:pt x="63" y="1305"/>
                    </a:lnTo>
                    <a:lnTo>
                      <a:pt x="99" y="1406"/>
                    </a:lnTo>
                    <a:lnTo>
                      <a:pt x="145" y="1503"/>
                    </a:lnTo>
                    <a:lnTo>
                      <a:pt x="204" y="1593"/>
                    </a:lnTo>
                    <a:lnTo>
                      <a:pt x="277" y="1672"/>
                    </a:lnTo>
                    <a:lnTo>
                      <a:pt x="343" y="1724"/>
                    </a:lnTo>
                    <a:lnTo>
                      <a:pt x="391" y="1755"/>
                    </a:lnTo>
                    <a:lnTo>
                      <a:pt x="444" y="1782"/>
                    </a:lnTo>
                    <a:lnTo>
                      <a:pt x="500" y="1806"/>
                    </a:lnTo>
                    <a:lnTo>
                      <a:pt x="562" y="1825"/>
                    </a:lnTo>
                    <a:lnTo>
                      <a:pt x="628" y="1839"/>
                    </a:lnTo>
                    <a:lnTo>
                      <a:pt x="699" y="1850"/>
                    </a:lnTo>
                    <a:lnTo>
                      <a:pt x="777" y="1855"/>
                    </a:lnTo>
                    <a:lnTo>
                      <a:pt x="817" y="1855"/>
                    </a:lnTo>
                    <a:lnTo>
                      <a:pt x="857" y="1855"/>
                    </a:lnTo>
                    <a:lnTo>
                      <a:pt x="935" y="1850"/>
                    </a:lnTo>
                    <a:lnTo>
                      <a:pt x="1006" y="1839"/>
                    </a:lnTo>
                    <a:lnTo>
                      <a:pt x="1072" y="1825"/>
                    </a:lnTo>
                    <a:lnTo>
                      <a:pt x="1134" y="1806"/>
                    </a:lnTo>
                    <a:lnTo>
                      <a:pt x="1191" y="1782"/>
                    </a:lnTo>
                    <a:lnTo>
                      <a:pt x="1244" y="1755"/>
                    </a:lnTo>
                    <a:lnTo>
                      <a:pt x="1292" y="1724"/>
                    </a:lnTo>
                    <a:lnTo>
                      <a:pt x="1357" y="1672"/>
                    </a:lnTo>
                    <a:lnTo>
                      <a:pt x="1430" y="1593"/>
                    </a:lnTo>
                    <a:lnTo>
                      <a:pt x="1489" y="1503"/>
                    </a:lnTo>
                    <a:lnTo>
                      <a:pt x="1535" y="1406"/>
                    </a:lnTo>
                    <a:lnTo>
                      <a:pt x="1571" y="1305"/>
                    </a:lnTo>
                    <a:lnTo>
                      <a:pt x="1597" y="1201"/>
                    </a:lnTo>
                    <a:lnTo>
                      <a:pt x="1615" y="1095"/>
                    </a:lnTo>
                    <a:lnTo>
                      <a:pt x="1627" y="991"/>
                    </a:lnTo>
                    <a:lnTo>
                      <a:pt x="1634" y="841"/>
                    </a:lnTo>
                    <a:lnTo>
                      <a:pt x="1634" y="667"/>
                    </a:lnTo>
                    <a:lnTo>
                      <a:pt x="1634" y="598"/>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11" name="Freeform 67">
                <a:extLst>
                  <a:ext uri="{FF2B5EF4-FFF2-40B4-BE49-F238E27FC236}">
                    <a16:creationId xmlns:a16="http://schemas.microsoft.com/office/drawing/2014/main" id="{826916C2-2669-4280-9079-872249D84C23}"/>
                  </a:ext>
                </a:extLst>
              </p:cNvPr>
              <p:cNvSpPr>
                <a:spLocks/>
              </p:cNvSpPr>
              <p:nvPr/>
            </p:nvSpPr>
            <p:spPr bwMode="auto">
              <a:xfrm>
                <a:off x="5456" y="3246"/>
                <a:ext cx="44" cy="49"/>
              </a:xfrm>
              <a:custGeom>
                <a:avLst/>
                <a:gdLst>
                  <a:gd name="T0" fmla="*/ 177 w 177"/>
                  <a:gd name="T1" fmla="*/ 98 h 195"/>
                  <a:gd name="T2" fmla="*/ 175 w 177"/>
                  <a:gd name="T3" fmla="*/ 117 h 195"/>
                  <a:gd name="T4" fmla="*/ 162 w 177"/>
                  <a:gd name="T5" fmla="*/ 152 h 195"/>
                  <a:gd name="T6" fmla="*/ 138 w 177"/>
                  <a:gd name="T7" fmla="*/ 179 h 195"/>
                  <a:gd name="T8" fmla="*/ 106 w 177"/>
                  <a:gd name="T9" fmla="*/ 193 h 195"/>
                  <a:gd name="T10" fmla="*/ 88 w 177"/>
                  <a:gd name="T11" fmla="*/ 195 h 195"/>
                  <a:gd name="T12" fmla="*/ 71 w 177"/>
                  <a:gd name="T13" fmla="*/ 193 h 195"/>
                  <a:gd name="T14" fmla="*/ 38 w 177"/>
                  <a:gd name="T15" fmla="*/ 179 h 195"/>
                  <a:gd name="T16" fmla="*/ 15 w 177"/>
                  <a:gd name="T17" fmla="*/ 152 h 195"/>
                  <a:gd name="T18" fmla="*/ 1 w 177"/>
                  <a:gd name="T19" fmla="*/ 117 h 195"/>
                  <a:gd name="T20" fmla="*/ 0 w 177"/>
                  <a:gd name="T21" fmla="*/ 98 h 195"/>
                  <a:gd name="T22" fmla="*/ 1 w 177"/>
                  <a:gd name="T23" fmla="*/ 78 h 195"/>
                  <a:gd name="T24" fmla="*/ 15 w 177"/>
                  <a:gd name="T25" fmla="*/ 43 h 195"/>
                  <a:gd name="T26" fmla="*/ 38 w 177"/>
                  <a:gd name="T27" fmla="*/ 16 h 195"/>
                  <a:gd name="T28" fmla="*/ 71 w 177"/>
                  <a:gd name="T29" fmla="*/ 2 h 195"/>
                  <a:gd name="T30" fmla="*/ 88 w 177"/>
                  <a:gd name="T31" fmla="*/ 0 h 195"/>
                  <a:gd name="T32" fmla="*/ 106 w 177"/>
                  <a:gd name="T33" fmla="*/ 2 h 195"/>
                  <a:gd name="T34" fmla="*/ 138 w 177"/>
                  <a:gd name="T35" fmla="*/ 16 h 195"/>
                  <a:gd name="T36" fmla="*/ 162 w 177"/>
                  <a:gd name="T37" fmla="*/ 43 h 195"/>
                  <a:gd name="T38" fmla="*/ 175 w 177"/>
                  <a:gd name="T39" fmla="*/ 78 h 195"/>
                  <a:gd name="T40" fmla="*/ 177 w 177"/>
                  <a:gd name="T41" fmla="*/ 9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7" h="195">
                    <a:moveTo>
                      <a:pt x="177" y="98"/>
                    </a:moveTo>
                    <a:lnTo>
                      <a:pt x="175" y="117"/>
                    </a:lnTo>
                    <a:lnTo>
                      <a:pt x="162" y="152"/>
                    </a:lnTo>
                    <a:lnTo>
                      <a:pt x="138" y="179"/>
                    </a:lnTo>
                    <a:lnTo>
                      <a:pt x="106" y="193"/>
                    </a:lnTo>
                    <a:lnTo>
                      <a:pt x="88" y="195"/>
                    </a:lnTo>
                    <a:lnTo>
                      <a:pt x="71" y="193"/>
                    </a:lnTo>
                    <a:lnTo>
                      <a:pt x="38" y="179"/>
                    </a:lnTo>
                    <a:lnTo>
                      <a:pt x="15" y="152"/>
                    </a:lnTo>
                    <a:lnTo>
                      <a:pt x="1" y="117"/>
                    </a:lnTo>
                    <a:lnTo>
                      <a:pt x="0" y="98"/>
                    </a:lnTo>
                    <a:lnTo>
                      <a:pt x="1" y="78"/>
                    </a:lnTo>
                    <a:lnTo>
                      <a:pt x="15" y="43"/>
                    </a:lnTo>
                    <a:lnTo>
                      <a:pt x="38" y="16"/>
                    </a:lnTo>
                    <a:lnTo>
                      <a:pt x="71" y="2"/>
                    </a:lnTo>
                    <a:lnTo>
                      <a:pt x="88" y="0"/>
                    </a:lnTo>
                    <a:lnTo>
                      <a:pt x="106" y="2"/>
                    </a:lnTo>
                    <a:lnTo>
                      <a:pt x="138" y="16"/>
                    </a:lnTo>
                    <a:lnTo>
                      <a:pt x="162" y="43"/>
                    </a:lnTo>
                    <a:lnTo>
                      <a:pt x="175" y="78"/>
                    </a:lnTo>
                    <a:lnTo>
                      <a:pt x="177" y="98"/>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12" name="Freeform 68">
                <a:extLst>
                  <a:ext uri="{FF2B5EF4-FFF2-40B4-BE49-F238E27FC236}">
                    <a16:creationId xmlns:a16="http://schemas.microsoft.com/office/drawing/2014/main" id="{C6234793-EC40-47B8-83B4-3E2E5C33CC7D}"/>
                  </a:ext>
                </a:extLst>
              </p:cNvPr>
              <p:cNvSpPr>
                <a:spLocks/>
              </p:cNvSpPr>
              <p:nvPr/>
            </p:nvSpPr>
            <p:spPr bwMode="auto">
              <a:xfrm>
                <a:off x="5462" y="3253"/>
                <a:ext cx="13" cy="13"/>
              </a:xfrm>
              <a:custGeom>
                <a:avLst/>
                <a:gdLst>
                  <a:gd name="T0" fmla="*/ 53 w 53"/>
                  <a:gd name="T1" fmla="*/ 27 h 53"/>
                  <a:gd name="T2" fmla="*/ 52 w 53"/>
                  <a:gd name="T3" fmla="*/ 38 h 53"/>
                  <a:gd name="T4" fmla="*/ 37 w 53"/>
                  <a:gd name="T5" fmla="*/ 52 h 53"/>
                  <a:gd name="T6" fmla="*/ 26 w 53"/>
                  <a:gd name="T7" fmla="*/ 53 h 53"/>
                  <a:gd name="T8" fmla="*/ 16 w 53"/>
                  <a:gd name="T9" fmla="*/ 52 h 53"/>
                  <a:gd name="T10" fmla="*/ 1 w 53"/>
                  <a:gd name="T11" fmla="*/ 38 h 53"/>
                  <a:gd name="T12" fmla="*/ 0 w 53"/>
                  <a:gd name="T13" fmla="*/ 27 h 53"/>
                  <a:gd name="T14" fmla="*/ 1 w 53"/>
                  <a:gd name="T15" fmla="*/ 16 h 53"/>
                  <a:gd name="T16" fmla="*/ 16 w 53"/>
                  <a:gd name="T17" fmla="*/ 2 h 53"/>
                  <a:gd name="T18" fmla="*/ 26 w 53"/>
                  <a:gd name="T19" fmla="*/ 0 h 53"/>
                  <a:gd name="T20" fmla="*/ 37 w 53"/>
                  <a:gd name="T21" fmla="*/ 2 h 53"/>
                  <a:gd name="T22" fmla="*/ 52 w 53"/>
                  <a:gd name="T23" fmla="*/ 16 h 53"/>
                  <a:gd name="T24" fmla="*/ 53 w 53"/>
                  <a:gd name="T2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3">
                    <a:moveTo>
                      <a:pt x="53" y="27"/>
                    </a:moveTo>
                    <a:lnTo>
                      <a:pt x="52" y="38"/>
                    </a:lnTo>
                    <a:lnTo>
                      <a:pt x="37" y="52"/>
                    </a:lnTo>
                    <a:lnTo>
                      <a:pt x="26" y="53"/>
                    </a:lnTo>
                    <a:lnTo>
                      <a:pt x="16" y="52"/>
                    </a:lnTo>
                    <a:lnTo>
                      <a:pt x="1" y="38"/>
                    </a:lnTo>
                    <a:lnTo>
                      <a:pt x="0" y="27"/>
                    </a:lnTo>
                    <a:lnTo>
                      <a:pt x="1" y="16"/>
                    </a:lnTo>
                    <a:lnTo>
                      <a:pt x="16" y="2"/>
                    </a:lnTo>
                    <a:lnTo>
                      <a:pt x="26" y="0"/>
                    </a:lnTo>
                    <a:lnTo>
                      <a:pt x="37" y="2"/>
                    </a:lnTo>
                    <a:lnTo>
                      <a:pt x="52" y="16"/>
                    </a:lnTo>
                    <a:lnTo>
                      <a:pt x="5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13" name="Freeform 69">
                <a:extLst>
                  <a:ext uri="{FF2B5EF4-FFF2-40B4-BE49-F238E27FC236}">
                    <a16:creationId xmlns:a16="http://schemas.microsoft.com/office/drawing/2014/main" id="{F2F9D90B-E767-4EC2-8A4C-50E048FBDF8E}"/>
                  </a:ext>
                </a:extLst>
              </p:cNvPr>
              <p:cNvSpPr>
                <a:spLocks/>
              </p:cNvSpPr>
              <p:nvPr/>
            </p:nvSpPr>
            <p:spPr bwMode="auto">
              <a:xfrm>
                <a:off x="5441" y="3196"/>
                <a:ext cx="72" cy="24"/>
              </a:xfrm>
              <a:custGeom>
                <a:avLst/>
                <a:gdLst>
                  <a:gd name="T0" fmla="*/ 9 w 290"/>
                  <a:gd name="T1" fmla="*/ 88 h 97"/>
                  <a:gd name="T2" fmla="*/ 17 w 290"/>
                  <a:gd name="T3" fmla="*/ 90 h 97"/>
                  <a:gd name="T4" fmla="*/ 35 w 290"/>
                  <a:gd name="T5" fmla="*/ 90 h 97"/>
                  <a:gd name="T6" fmla="*/ 69 w 290"/>
                  <a:gd name="T7" fmla="*/ 82 h 97"/>
                  <a:gd name="T8" fmla="*/ 130 w 290"/>
                  <a:gd name="T9" fmla="*/ 70 h 97"/>
                  <a:gd name="T10" fmla="*/ 193 w 290"/>
                  <a:gd name="T11" fmla="*/ 73 h 97"/>
                  <a:gd name="T12" fmla="*/ 243 w 290"/>
                  <a:gd name="T13" fmla="*/ 85 h 97"/>
                  <a:gd name="T14" fmla="*/ 271 w 290"/>
                  <a:gd name="T15" fmla="*/ 96 h 97"/>
                  <a:gd name="T16" fmla="*/ 277 w 290"/>
                  <a:gd name="T17" fmla="*/ 97 h 97"/>
                  <a:gd name="T18" fmla="*/ 285 w 290"/>
                  <a:gd name="T19" fmla="*/ 90 h 97"/>
                  <a:gd name="T20" fmla="*/ 290 w 290"/>
                  <a:gd name="T21" fmla="*/ 79 h 97"/>
                  <a:gd name="T22" fmla="*/ 287 w 290"/>
                  <a:gd name="T23" fmla="*/ 61 h 97"/>
                  <a:gd name="T24" fmla="*/ 278 w 290"/>
                  <a:gd name="T25" fmla="*/ 42 h 97"/>
                  <a:gd name="T26" fmla="*/ 258 w 290"/>
                  <a:gd name="T27" fmla="*/ 24 h 97"/>
                  <a:gd name="T28" fmla="*/ 226 w 290"/>
                  <a:gd name="T29" fmla="*/ 10 h 97"/>
                  <a:gd name="T30" fmla="*/ 181 w 290"/>
                  <a:gd name="T31" fmla="*/ 0 h 97"/>
                  <a:gd name="T32" fmla="*/ 151 w 290"/>
                  <a:gd name="T33" fmla="*/ 0 h 97"/>
                  <a:gd name="T34" fmla="*/ 125 w 290"/>
                  <a:gd name="T35" fmla="*/ 0 h 97"/>
                  <a:gd name="T36" fmla="*/ 82 w 290"/>
                  <a:gd name="T37" fmla="*/ 6 h 97"/>
                  <a:gd name="T38" fmla="*/ 50 w 290"/>
                  <a:gd name="T39" fmla="*/ 18 h 97"/>
                  <a:gd name="T40" fmla="*/ 25 w 290"/>
                  <a:gd name="T41" fmla="*/ 32 h 97"/>
                  <a:gd name="T42" fmla="*/ 10 w 290"/>
                  <a:gd name="T43" fmla="*/ 48 h 97"/>
                  <a:gd name="T44" fmla="*/ 2 w 290"/>
                  <a:gd name="T45" fmla="*/ 63 h 97"/>
                  <a:gd name="T46" fmla="*/ 0 w 290"/>
                  <a:gd name="T47" fmla="*/ 76 h 97"/>
                  <a:gd name="T48" fmla="*/ 5 w 290"/>
                  <a:gd name="T49" fmla="*/ 86 h 97"/>
                  <a:gd name="T50" fmla="*/ 9 w 290"/>
                  <a:gd name="T51" fmla="*/ 8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0" h="97">
                    <a:moveTo>
                      <a:pt x="9" y="88"/>
                    </a:moveTo>
                    <a:lnTo>
                      <a:pt x="17" y="90"/>
                    </a:lnTo>
                    <a:lnTo>
                      <a:pt x="35" y="90"/>
                    </a:lnTo>
                    <a:lnTo>
                      <a:pt x="69" y="82"/>
                    </a:lnTo>
                    <a:lnTo>
                      <a:pt x="130" y="70"/>
                    </a:lnTo>
                    <a:lnTo>
                      <a:pt x="193" y="73"/>
                    </a:lnTo>
                    <a:lnTo>
                      <a:pt x="243" y="85"/>
                    </a:lnTo>
                    <a:lnTo>
                      <a:pt x="271" y="96"/>
                    </a:lnTo>
                    <a:lnTo>
                      <a:pt x="277" y="97"/>
                    </a:lnTo>
                    <a:lnTo>
                      <a:pt x="285" y="90"/>
                    </a:lnTo>
                    <a:lnTo>
                      <a:pt x="290" y="79"/>
                    </a:lnTo>
                    <a:lnTo>
                      <a:pt x="287" y="61"/>
                    </a:lnTo>
                    <a:lnTo>
                      <a:pt x="278" y="42"/>
                    </a:lnTo>
                    <a:lnTo>
                      <a:pt x="258" y="24"/>
                    </a:lnTo>
                    <a:lnTo>
                      <a:pt x="226" y="10"/>
                    </a:lnTo>
                    <a:lnTo>
                      <a:pt x="181" y="0"/>
                    </a:lnTo>
                    <a:lnTo>
                      <a:pt x="151" y="0"/>
                    </a:lnTo>
                    <a:lnTo>
                      <a:pt x="125" y="0"/>
                    </a:lnTo>
                    <a:lnTo>
                      <a:pt x="82" y="6"/>
                    </a:lnTo>
                    <a:lnTo>
                      <a:pt x="50" y="18"/>
                    </a:lnTo>
                    <a:lnTo>
                      <a:pt x="25" y="32"/>
                    </a:lnTo>
                    <a:lnTo>
                      <a:pt x="10" y="48"/>
                    </a:lnTo>
                    <a:lnTo>
                      <a:pt x="2" y="63"/>
                    </a:lnTo>
                    <a:lnTo>
                      <a:pt x="0" y="76"/>
                    </a:lnTo>
                    <a:lnTo>
                      <a:pt x="5" y="86"/>
                    </a:lnTo>
                    <a:lnTo>
                      <a:pt x="9" y="88"/>
                    </a:lnTo>
                    <a:close/>
                  </a:path>
                </a:pathLst>
              </a:custGeom>
              <a:solidFill>
                <a:srgbClr val="684B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14" name="Freeform 70">
                <a:extLst>
                  <a:ext uri="{FF2B5EF4-FFF2-40B4-BE49-F238E27FC236}">
                    <a16:creationId xmlns:a16="http://schemas.microsoft.com/office/drawing/2014/main" id="{59578EC2-9851-48E9-A611-315528E7231E}"/>
                  </a:ext>
                </a:extLst>
              </p:cNvPr>
              <p:cNvSpPr>
                <a:spLocks/>
              </p:cNvSpPr>
              <p:nvPr/>
            </p:nvSpPr>
            <p:spPr bwMode="auto">
              <a:xfrm>
                <a:off x="5658" y="3246"/>
                <a:ext cx="44" cy="49"/>
              </a:xfrm>
              <a:custGeom>
                <a:avLst/>
                <a:gdLst>
                  <a:gd name="T0" fmla="*/ 176 w 176"/>
                  <a:gd name="T1" fmla="*/ 98 h 195"/>
                  <a:gd name="T2" fmla="*/ 175 w 176"/>
                  <a:gd name="T3" fmla="*/ 117 h 195"/>
                  <a:gd name="T4" fmla="*/ 162 w 176"/>
                  <a:gd name="T5" fmla="*/ 152 h 195"/>
                  <a:gd name="T6" fmla="*/ 138 w 176"/>
                  <a:gd name="T7" fmla="*/ 179 h 195"/>
                  <a:gd name="T8" fmla="*/ 106 w 176"/>
                  <a:gd name="T9" fmla="*/ 193 h 195"/>
                  <a:gd name="T10" fmla="*/ 88 w 176"/>
                  <a:gd name="T11" fmla="*/ 195 h 195"/>
                  <a:gd name="T12" fmla="*/ 70 w 176"/>
                  <a:gd name="T13" fmla="*/ 193 h 195"/>
                  <a:gd name="T14" fmla="*/ 38 w 176"/>
                  <a:gd name="T15" fmla="*/ 179 h 195"/>
                  <a:gd name="T16" fmla="*/ 15 w 176"/>
                  <a:gd name="T17" fmla="*/ 152 h 195"/>
                  <a:gd name="T18" fmla="*/ 1 w 176"/>
                  <a:gd name="T19" fmla="*/ 117 h 195"/>
                  <a:gd name="T20" fmla="*/ 0 w 176"/>
                  <a:gd name="T21" fmla="*/ 98 h 195"/>
                  <a:gd name="T22" fmla="*/ 1 w 176"/>
                  <a:gd name="T23" fmla="*/ 78 h 195"/>
                  <a:gd name="T24" fmla="*/ 15 w 176"/>
                  <a:gd name="T25" fmla="*/ 43 h 195"/>
                  <a:gd name="T26" fmla="*/ 38 w 176"/>
                  <a:gd name="T27" fmla="*/ 16 h 195"/>
                  <a:gd name="T28" fmla="*/ 70 w 176"/>
                  <a:gd name="T29" fmla="*/ 2 h 195"/>
                  <a:gd name="T30" fmla="*/ 88 w 176"/>
                  <a:gd name="T31" fmla="*/ 0 h 195"/>
                  <a:gd name="T32" fmla="*/ 106 w 176"/>
                  <a:gd name="T33" fmla="*/ 2 h 195"/>
                  <a:gd name="T34" fmla="*/ 138 w 176"/>
                  <a:gd name="T35" fmla="*/ 16 h 195"/>
                  <a:gd name="T36" fmla="*/ 162 w 176"/>
                  <a:gd name="T37" fmla="*/ 43 h 195"/>
                  <a:gd name="T38" fmla="*/ 175 w 176"/>
                  <a:gd name="T39" fmla="*/ 78 h 195"/>
                  <a:gd name="T40" fmla="*/ 176 w 176"/>
                  <a:gd name="T41" fmla="*/ 9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95">
                    <a:moveTo>
                      <a:pt x="176" y="98"/>
                    </a:moveTo>
                    <a:lnTo>
                      <a:pt x="175" y="117"/>
                    </a:lnTo>
                    <a:lnTo>
                      <a:pt x="162" y="152"/>
                    </a:lnTo>
                    <a:lnTo>
                      <a:pt x="138" y="179"/>
                    </a:lnTo>
                    <a:lnTo>
                      <a:pt x="106" y="193"/>
                    </a:lnTo>
                    <a:lnTo>
                      <a:pt x="88" y="195"/>
                    </a:lnTo>
                    <a:lnTo>
                      <a:pt x="70" y="193"/>
                    </a:lnTo>
                    <a:lnTo>
                      <a:pt x="38" y="179"/>
                    </a:lnTo>
                    <a:lnTo>
                      <a:pt x="15" y="152"/>
                    </a:lnTo>
                    <a:lnTo>
                      <a:pt x="1" y="117"/>
                    </a:lnTo>
                    <a:lnTo>
                      <a:pt x="0" y="98"/>
                    </a:lnTo>
                    <a:lnTo>
                      <a:pt x="1" y="78"/>
                    </a:lnTo>
                    <a:lnTo>
                      <a:pt x="15" y="43"/>
                    </a:lnTo>
                    <a:lnTo>
                      <a:pt x="38" y="16"/>
                    </a:lnTo>
                    <a:lnTo>
                      <a:pt x="70" y="2"/>
                    </a:lnTo>
                    <a:lnTo>
                      <a:pt x="88" y="0"/>
                    </a:lnTo>
                    <a:lnTo>
                      <a:pt x="106" y="2"/>
                    </a:lnTo>
                    <a:lnTo>
                      <a:pt x="138" y="16"/>
                    </a:lnTo>
                    <a:lnTo>
                      <a:pt x="162" y="43"/>
                    </a:lnTo>
                    <a:lnTo>
                      <a:pt x="175" y="78"/>
                    </a:lnTo>
                    <a:lnTo>
                      <a:pt x="176" y="98"/>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15" name="Freeform 71">
                <a:extLst>
                  <a:ext uri="{FF2B5EF4-FFF2-40B4-BE49-F238E27FC236}">
                    <a16:creationId xmlns:a16="http://schemas.microsoft.com/office/drawing/2014/main" id="{209A243E-57F0-4783-B15B-AB33D4C68C46}"/>
                  </a:ext>
                </a:extLst>
              </p:cNvPr>
              <p:cNvSpPr>
                <a:spLocks/>
              </p:cNvSpPr>
              <p:nvPr/>
            </p:nvSpPr>
            <p:spPr bwMode="auto">
              <a:xfrm>
                <a:off x="5664" y="3253"/>
                <a:ext cx="13" cy="13"/>
              </a:xfrm>
              <a:custGeom>
                <a:avLst/>
                <a:gdLst>
                  <a:gd name="T0" fmla="*/ 53 w 53"/>
                  <a:gd name="T1" fmla="*/ 27 h 53"/>
                  <a:gd name="T2" fmla="*/ 52 w 53"/>
                  <a:gd name="T3" fmla="*/ 38 h 53"/>
                  <a:gd name="T4" fmla="*/ 37 w 53"/>
                  <a:gd name="T5" fmla="*/ 52 h 53"/>
                  <a:gd name="T6" fmla="*/ 26 w 53"/>
                  <a:gd name="T7" fmla="*/ 53 h 53"/>
                  <a:gd name="T8" fmla="*/ 15 w 53"/>
                  <a:gd name="T9" fmla="*/ 52 h 53"/>
                  <a:gd name="T10" fmla="*/ 1 w 53"/>
                  <a:gd name="T11" fmla="*/ 38 h 53"/>
                  <a:gd name="T12" fmla="*/ 0 w 53"/>
                  <a:gd name="T13" fmla="*/ 27 h 53"/>
                  <a:gd name="T14" fmla="*/ 1 w 53"/>
                  <a:gd name="T15" fmla="*/ 16 h 53"/>
                  <a:gd name="T16" fmla="*/ 15 w 53"/>
                  <a:gd name="T17" fmla="*/ 2 h 53"/>
                  <a:gd name="T18" fmla="*/ 26 w 53"/>
                  <a:gd name="T19" fmla="*/ 0 h 53"/>
                  <a:gd name="T20" fmla="*/ 37 w 53"/>
                  <a:gd name="T21" fmla="*/ 2 h 53"/>
                  <a:gd name="T22" fmla="*/ 52 w 53"/>
                  <a:gd name="T23" fmla="*/ 16 h 53"/>
                  <a:gd name="T24" fmla="*/ 53 w 53"/>
                  <a:gd name="T2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3">
                    <a:moveTo>
                      <a:pt x="53" y="27"/>
                    </a:moveTo>
                    <a:lnTo>
                      <a:pt x="52" y="38"/>
                    </a:lnTo>
                    <a:lnTo>
                      <a:pt x="37" y="52"/>
                    </a:lnTo>
                    <a:lnTo>
                      <a:pt x="26" y="53"/>
                    </a:lnTo>
                    <a:lnTo>
                      <a:pt x="15" y="52"/>
                    </a:lnTo>
                    <a:lnTo>
                      <a:pt x="1" y="38"/>
                    </a:lnTo>
                    <a:lnTo>
                      <a:pt x="0" y="27"/>
                    </a:lnTo>
                    <a:lnTo>
                      <a:pt x="1" y="16"/>
                    </a:lnTo>
                    <a:lnTo>
                      <a:pt x="15" y="2"/>
                    </a:lnTo>
                    <a:lnTo>
                      <a:pt x="26" y="0"/>
                    </a:lnTo>
                    <a:lnTo>
                      <a:pt x="37" y="2"/>
                    </a:lnTo>
                    <a:lnTo>
                      <a:pt x="52" y="16"/>
                    </a:lnTo>
                    <a:lnTo>
                      <a:pt x="5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16" name="Freeform 72">
                <a:extLst>
                  <a:ext uri="{FF2B5EF4-FFF2-40B4-BE49-F238E27FC236}">
                    <a16:creationId xmlns:a16="http://schemas.microsoft.com/office/drawing/2014/main" id="{84D0E42E-166E-457E-AD2C-BDF7C430F44D}"/>
                  </a:ext>
                </a:extLst>
              </p:cNvPr>
              <p:cNvSpPr>
                <a:spLocks/>
              </p:cNvSpPr>
              <p:nvPr/>
            </p:nvSpPr>
            <p:spPr bwMode="auto">
              <a:xfrm>
                <a:off x="5642" y="3196"/>
                <a:ext cx="73" cy="24"/>
              </a:xfrm>
              <a:custGeom>
                <a:avLst/>
                <a:gdLst>
                  <a:gd name="T0" fmla="*/ 282 w 290"/>
                  <a:gd name="T1" fmla="*/ 88 h 97"/>
                  <a:gd name="T2" fmla="*/ 273 w 290"/>
                  <a:gd name="T3" fmla="*/ 90 h 97"/>
                  <a:gd name="T4" fmla="*/ 255 w 290"/>
                  <a:gd name="T5" fmla="*/ 90 h 97"/>
                  <a:gd name="T6" fmla="*/ 222 w 290"/>
                  <a:gd name="T7" fmla="*/ 82 h 97"/>
                  <a:gd name="T8" fmla="*/ 159 w 290"/>
                  <a:gd name="T9" fmla="*/ 70 h 97"/>
                  <a:gd name="T10" fmla="*/ 97 w 290"/>
                  <a:gd name="T11" fmla="*/ 73 h 97"/>
                  <a:gd name="T12" fmla="*/ 47 w 290"/>
                  <a:gd name="T13" fmla="*/ 85 h 97"/>
                  <a:gd name="T14" fmla="*/ 19 w 290"/>
                  <a:gd name="T15" fmla="*/ 96 h 97"/>
                  <a:gd name="T16" fmla="*/ 13 w 290"/>
                  <a:gd name="T17" fmla="*/ 97 h 97"/>
                  <a:gd name="T18" fmla="*/ 6 w 290"/>
                  <a:gd name="T19" fmla="*/ 90 h 97"/>
                  <a:gd name="T20" fmla="*/ 0 w 290"/>
                  <a:gd name="T21" fmla="*/ 79 h 97"/>
                  <a:gd name="T22" fmla="*/ 3 w 290"/>
                  <a:gd name="T23" fmla="*/ 61 h 97"/>
                  <a:gd name="T24" fmla="*/ 12 w 290"/>
                  <a:gd name="T25" fmla="*/ 42 h 97"/>
                  <a:gd name="T26" fmla="*/ 32 w 290"/>
                  <a:gd name="T27" fmla="*/ 24 h 97"/>
                  <a:gd name="T28" fmla="*/ 64 w 290"/>
                  <a:gd name="T29" fmla="*/ 10 h 97"/>
                  <a:gd name="T30" fmla="*/ 110 w 290"/>
                  <a:gd name="T31" fmla="*/ 0 h 97"/>
                  <a:gd name="T32" fmla="*/ 139 w 290"/>
                  <a:gd name="T33" fmla="*/ 0 h 97"/>
                  <a:gd name="T34" fmla="*/ 165 w 290"/>
                  <a:gd name="T35" fmla="*/ 0 h 97"/>
                  <a:gd name="T36" fmla="*/ 208 w 290"/>
                  <a:gd name="T37" fmla="*/ 6 h 97"/>
                  <a:gd name="T38" fmla="*/ 241 w 290"/>
                  <a:gd name="T39" fmla="*/ 18 h 97"/>
                  <a:gd name="T40" fmla="*/ 265 w 290"/>
                  <a:gd name="T41" fmla="*/ 32 h 97"/>
                  <a:gd name="T42" fmla="*/ 281 w 290"/>
                  <a:gd name="T43" fmla="*/ 48 h 97"/>
                  <a:gd name="T44" fmla="*/ 288 w 290"/>
                  <a:gd name="T45" fmla="*/ 63 h 97"/>
                  <a:gd name="T46" fmla="*/ 290 w 290"/>
                  <a:gd name="T47" fmla="*/ 76 h 97"/>
                  <a:gd name="T48" fmla="*/ 286 w 290"/>
                  <a:gd name="T49" fmla="*/ 86 h 97"/>
                  <a:gd name="T50" fmla="*/ 282 w 290"/>
                  <a:gd name="T51" fmla="*/ 8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0" h="97">
                    <a:moveTo>
                      <a:pt x="282" y="88"/>
                    </a:moveTo>
                    <a:lnTo>
                      <a:pt x="273" y="90"/>
                    </a:lnTo>
                    <a:lnTo>
                      <a:pt x="255" y="90"/>
                    </a:lnTo>
                    <a:lnTo>
                      <a:pt x="222" y="82"/>
                    </a:lnTo>
                    <a:lnTo>
                      <a:pt x="159" y="70"/>
                    </a:lnTo>
                    <a:lnTo>
                      <a:pt x="97" y="73"/>
                    </a:lnTo>
                    <a:lnTo>
                      <a:pt x="47" y="85"/>
                    </a:lnTo>
                    <a:lnTo>
                      <a:pt x="19" y="96"/>
                    </a:lnTo>
                    <a:lnTo>
                      <a:pt x="13" y="97"/>
                    </a:lnTo>
                    <a:lnTo>
                      <a:pt x="6" y="90"/>
                    </a:lnTo>
                    <a:lnTo>
                      <a:pt x="0" y="79"/>
                    </a:lnTo>
                    <a:lnTo>
                      <a:pt x="3" y="61"/>
                    </a:lnTo>
                    <a:lnTo>
                      <a:pt x="12" y="42"/>
                    </a:lnTo>
                    <a:lnTo>
                      <a:pt x="32" y="24"/>
                    </a:lnTo>
                    <a:lnTo>
                      <a:pt x="64" y="10"/>
                    </a:lnTo>
                    <a:lnTo>
                      <a:pt x="110" y="0"/>
                    </a:lnTo>
                    <a:lnTo>
                      <a:pt x="139" y="0"/>
                    </a:lnTo>
                    <a:lnTo>
                      <a:pt x="165" y="0"/>
                    </a:lnTo>
                    <a:lnTo>
                      <a:pt x="208" y="6"/>
                    </a:lnTo>
                    <a:lnTo>
                      <a:pt x="241" y="18"/>
                    </a:lnTo>
                    <a:lnTo>
                      <a:pt x="265" y="32"/>
                    </a:lnTo>
                    <a:lnTo>
                      <a:pt x="281" y="48"/>
                    </a:lnTo>
                    <a:lnTo>
                      <a:pt x="288" y="63"/>
                    </a:lnTo>
                    <a:lnTo>
                      <a:pt x="290" y="76"/>
                    </a:lnTo>
                    <a:lnTo>
                      <a:pt x="286" y="86"/>
                    </a:lnTo>
                    <a:lnTo>
                      <a:pt x="282" y="88"/>
                    </a:lnTo>
                    <a:close/>
                  </a:path>
                </a:pathLst>
              </a:custGeom>
              <a:solidFill>
                <a:srgbClr val="684B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17" name="Freeform 73">
                <a:extLst>
                  <a:ext uri="{FF2B5EF4-FFF2-40B4-BE49-F238E27FC236}">
                    <a16:creationId xmlns:a16="http://schemas.microsoft.com/office/drawing/2014/main" id="{A3B9F675-08D6-4C22-9095-B8EA420A9388}"/>
                  </a:ext>
                </a:extLst>
              </p:cNvPr>
              <p:cNvSpPr>
                <a:spLocks/>
              </p:cNvSpPr>
              <p:nvPr/>
            </p:nvSpPr>
            <p:spPr bwMode="auto">
              <a:xfrm>
                <a:off x="5542" y="3345"/>
                <a:ext cx="71" cy="25"/>
              </a:xfrm>
              <a:custGeom>
                <a:avLst/>
                <a:gdLst>
                  <a:gd name="T0" fmla="*/ 140 w 280"/>
                  <a:gd name="T1" fmla="*/ 43 h 100"/>
                  <a:gd name="T2" fmla="*/ 108 w 280"/>
                  <a:gd name="T3" fmla="*/ 41 h 100"/>
                  <a:gd name="T4" fmla="*/ 57 w 280"/>
                  <a:gd name="T5" fmla="*/ 24 h 100"/>
                  <a:gd name="T6" fmla="*/ 20 w 280"/>
                  <a:gd name="T7" fmla="*/ 6 h 100"/>
                  <a:gd name="T8" fmla="*/ 5 w 280"/>
                  <a:gd name="T9" fmla="*/ 0 h 100"/>
                  <a:gd name="T10" fmla="*/ 1 w 280"/>
                  <a:gd name="T11" fmla="*/ 3 h 100"/>
                  <a:gd name="T12" fmla="*/ 0 w 280"/>
                  <a:gd name="T13" fmla="*/ 9 h 100"/>
                  <a:gd name="T14" fmla="*/ 1 w 280"/>
                  <a:gd name="T15" fmla="*/ 22 h 100"/>
                  <a:gd name="T16" fmla="*/ 14 w 280"/>
                  <a:gd name="T17" fmla="*/ 52 h 100"/>
                  <a:gd name="T18" fmla="*/ 35 w 280"/>
                  <a:gd name="T19" fmla="*/ 73 h 100"/>
                  <a:gd name="T20" fmla="*/ 57 w 280"/>
                  <a:gd name="T21" fmla="*/ 86 h 100"/>
                  <a:gd name="T22" fmla="*/ 85 w 280"/>
                  <a:gd name="T23" fmla="*/ 95 h 100"/>
                  <a:gd name="T24" fmla="*/ 119 w 280"/>
                  <a:gd name="T25" fmla="*/ 100 h 100"/>
                  <a:gd name="T26" fmla="*/ 140 w 280"/>
                  <a:gd name="T27" fmla="*/ 100 h 100"/>
                  <a:gd name="T28" fmla="*/ 161 w 280"/>
                  <a:gd name="T29" fmla="*/ 100 h 100"/>
                  <a:gd name="T30" fmla="*/ 196 w 280"/>
                  <a:gd name="T31" fmla="*/ 95 h 100"/>
                  <a:gd name="T32" fmla="*/ 223 w 280"/>
                  <a:gd name="T33" fmla="*/ 86 h 100"/>
                  <a:gd name="T34" fmla="*/ 245 w 280"/>
                  <a:gd name="T35" fmla="*/ 73 h 100"/>
                  <a:gd name="T36" fmla="*/ 267 w 280"/>
                  <a:gd name="T37" fmla="*/ 52 h 100"/>
                  <a:gd name="T38" fmla="*/ 279 w 280"/>
                  <a:gd name="T39" fmla="*/ 22 h 100"/>
                  <a:gd name="T40" fmla="*/ 280 w 280"/>
                  <a:gd name="T41" fmla="*/ 9 h 100"/>
                  <a:gd name="T42" fmla="*/ 280 w 280"/>
                  <a:gd name="T43" fmla="*/ 3 h 100"/>
                  <a:gd name="T44" fmla="*/ 275 w 280"/>
                  <a:gd name="T45" fmla="*/ 0 h 100"/>
                  <a:gd name="T46" fmla="*/ 260 w 280"/>
                  <a:gd name="T47" fmla="*/ 6 h 100"/>
                  <a:gd name="T48" fmla="*/ 223 w 280"/>
                  <a:gd name="T49" fmla="*/ 24 h 100"/>
                  <a:gd name="T50" fmla="*/ 172 w 280"/>
                  <a:gd name="T51" fmla="*/ 41 h 100"/>
                  <a:gd name="T52" fmla="*/ 140 w 280"/>
                  <a:gd name="T53" fmla="*/ 4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0" h="100">
                    <a:moveTo>
                      <a:pt x="140" y="43"/>
                    </a:moveTo>
                    <a:lnTo>
                      <a:pt x="108" y="41"/>
                    </a:lnTo>
                    <a:lnTo>
                      <a:pt x="57" y="24"/>
                    </a:lnTo>
                    <a:lnTo>
                      <a:pt x="20" y="6"/>
                    </a:lnTo>
                    <a:lnTo>
                      <a:pt x="5" y="0"/>
                    </a:lnTo>
                    <a:lnTo>
                      <a:pt x="1" y="3"/>
                    </a:lnTo>
                    <a:lnTo>
                      <a:pt x="0" y="9"/>
                    </a:lnTo>
                    <a:lnTo>
                      <a:pt x="1" y="22"/>
                    </a:lnTo>
                    <a:lnTo>
                      <a:pt x="14" y="52"/>
                    </a:lnTo>
                    <a:lnTo>
                      <a:pt x="35" y="73"/>
                    </a:lnTo>
                    <a:lnTo>
                      <a:pt x="57" y="86"/>
                    </a:lnTo>
                    <a:lnTo>
                      <a:pt x="85" y="95"/>
                    </a:lnTo>
                    <a:lnTo>
                      <a:pt x="119" y="100"/>
                    </a:lnTo>
                    <a:lnTo>
                      <a:pt x="140" y="100"/>
                    </a:lnTo>
                    <a:lnTo>
                      <a:pt x="161" y="100"/>
                    </a:lnTo>
                    <a:lnTo>
                      <a:pt x="196" y="95"/>
                    </a:lnTo>
                    <a:lnTo>
                      <a:pt x="223" y="86"/>
                    </a:lnTo>
                    <a:lnTo>
                      <a:pt x="245" y="73"/>
                    </a:lnTo>
                    <a:lnTo>
                      <a:pt x="267" y="52"/>
                    </a:lnTo>
                    <a:lnTo>
                      <a:pt x="279" y="22"/>
                    </a:lnTo>
                    <a:lnTo>
                      <a:pt x="280" y="9"/>
                    </a:lnTo>
                    <a:lnTo>
                      <a:pt x="280" y="3"/>
                    </a:lnTo>
                    <a:lnTo>
                      <a:pt x="275" y="0"/>
                    </a:lnTo>
                    <a:lnTo>
                      <a:pt x="260" y="6"/>
                    </a:lnTo>
                    <a:lnTo>
                      <a:pt x="223" y="24"/>
                    </a:lnTo>
                    <a:lnTo>
                      <a:pt x="172" y="41"/>
                    </a:lnTo>
                    <a:lnTo>
                      <a:pt x="140" y="43"/>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18" name="Freeform 74">
                <a:extLst>
                  <a:ext uri="{FF2B5EF4-FFF2-40B4-BE49-F238E27FC236}">
                    <a16:creationId xmlns:a16="http://schemas.microsoft.com/office/drawing/2014/main" id="{3A6BC5FD-D436-406D-BD1F-43F75623ED8A}"/>
                  </a:ext>
                </a:extLst>
              </p:cNvPr>
              <p:cNvSpPr>
                <a:spLocks/>
              </p:cNvSpPr>
              <p:nvPr/>
            </p:nvSpPr>
            <p:spPr bwMode="auto">
              <a:xfrm>
                <a:off x="5566" y="3425"/>
                <a:ext cx="24" cy="9"/>
              </a:xfrm>
              <a:custGeom>
                <a:avLst/>
                <a:gdLst>
                  <a:gd name="T0" fmla="*/ 48 w 97"/>
                  <a:gd name="T1" fmla="*/ 15 h 35"/>
                  <a:gd name="T2" fmla="*/ 27 w 97"/>
                  <a:gd name="T3" fmla="*/ 12 h 35"/>
                  <a:gd name="T4" fmla="*/ 7 w 97"/>
                  <a:gd name="T5" fmla="*/ 2 h 35"/>
                  <a:gd name="T6" fmla="*/ 0 w 97"/>
                  <a:gd name="T7" fmla="*/ 0 h 35"/>
                  <a:gd name="T8" fmla="*/ 0 w 97"/>
                  <a:gd name="T9" fmla="*/ 3 h 35"/>
                  <a:gd name="T10" fmla="*/ 1 w 97"/>
                  <a:gd name="T11" fmla="*/ 13 h 35"/>
                  <a:gd name="T12" fmla="*/ 15 w 97"/>
                  <a:gd name="T13" fmla="*/ 28 h 35"/>
                  <a:gd name="T14" fmla="*/ 35 w 97"/>
                  <a:gd name="T15" fmla="*/ 34 h 35"/>
                  <a:gd name="T16" fmla="*/ 48 w 97"/>
                  <a:gd name="T17" fmla="*/ 35 h 35"/>
                  <a:gd name="T18" fmla="*/ 62 w 97"/>
                  <a:gd name="T19" fmla="*/ 34 h 35"/>
                  <a:gd name="T20" fmla="*/ 81 w 97"/>
                  <a:gd name="T21" fmla="*/ 28 h 35"/>
                  <a:gd name="T22" fmla="*/ 96 w 97"/>
                  <a:gd name="T23" fmla="*/ 13 h 35"/>
                  <a:gd name="T24" fmla="*/ 97 w 97"/>
                  <a:gd name="T25" fmla="*/ 3 h 35"/>
                  <a:gd name="T26" fmla="*/ 96 w 97"/>
                  <a:gd name="T27" fmla="*/ 0 h 35"/>
                  <a:gd name="T28" fmla="*/ 89 w 97"/>
                  <a:gd name="T29" fmla="*/ 2 h 35"/>
                  <a:gd name="T30" fmla="*/ 69 w 97"/>
                  <a:gd name="T31" fmla="*/ 12 h 35"/>
                  <a:gd name="T32" fmla="*/ 48 w 97"/>
                  <a:gd name="T33"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 h="35">
                    <a:moveTo>
                      <a:pt x="48" y="15"/>
                    </a:moveTo>
                    <a:lnTo>
                      <a:pt x="27" y="12"/>
                    </a:lnTo>
                    <a:lnTo>
                      <a:pt x="7" y="2"/>
                    </a:lnTo>
                    <a:lnTo>
                      <a:pt x="0" y="0"/>
                    </a:lnTo>
                    <a:lnTo>
                      <a:pt x="0" y="3"/>
                    </a:lnTo>
                    <a:lnTo>
                      <a:pt x="1" y="13"/>
                    </a:lnTo>
                    <a:lnTo>
                      <a:pt x="15" y="28"/>
                    </a:lnTo>
                    <a:lnTo>
                      <a:pt x="35" y="34"/>
                    </a:lnTo>
                    <a:lnTo>
                      <a:pt x="48" y="35"/>
                    </a:lnTo>
                    <a:lnTo>
                      <a:pt x="62" y="34"/>
                    </a:lnTo>
                    <a:lnTo>
                      <a:pt x="81" y="28"/>
                    </a:lnTo>
                    <a:lnTo>
                      <a:pt x="96" y="13"/>
                    </a:lnTo>
                    <a:lnTo>
                      <a:pt x="97" y="3"/>
                    </a:lnTo>
                    <a:lnTo>
                      <a:pt x="96" y="0"/>
                    </a:lnTo>
                    <a:lnTo>
                      <a:pt x="89" y="2"/>
                    </a:lnTo>
                    <a:lnTo>
                      <a:pt x="69" y="12"/>
                    </a:lnTo>
                    <a:lnTo>
                      <a:pt x="48" y="15"/>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19" name="Freeform 75">
                <a:extLst>
                  <a:ext uri="{FF2B5EF4-FFF2-40B4-BE49-F238E27FC236}">
                    <a16:creationId xmlns:a16="http://schemas.microsoft.com/office/drawing/2014/main" id="{3D242BA8-3FA7-4A52-BD69-4ADA701713A1}"/>
                  </a:ext>
                </a:extLst>
              </p:cNvPr>
              <p:cNvSpPr>
                <a:spLocks/>
              </p:cNvSpPr>
              <p:nvPr/>
            </p:nvSpPr>
            <p:spPr bwMode="auto">
              <a:xfrm>
                <a:off x="5522" y="3397"/>
                <a:ext cx="111" cy="18"/>
              </a:xfrm>
              <a:custGeom>
                <a:avLst/>
                <a:gdLst>
                  <a:gd name="T0" fmla="*/ 222 w 444"/>
                  <a:gd name="T1" fmla="*/ 45 h 73"/>
                  <a:gd name="T2" fmla="*/ 172 w 444"/>
                  <a:gd name="T3" fmla="*/ 43 h 73"/>
                  <a:gd name="T4" fmla="*/ 90 w 444"/>
                  <a:gd name="T5" fmla="*/ 28 h 73"/>
                  <a:gd name="T6" fmla="*/ 32 w 444"/>
                  <a:gd name="T7" fmla="*/ 10 h 73"/>
                  <a:gd name="T8" fmla="*/ 3 w 444"/>
                  <a:gd name="T9" fmla="*/ 0 h 73"/>
                  <a:gd name="T10" fmla="*/ 0 w 444"/>
                  <a:gd name="T11" fmla="*/ 3 h 73"/>
                  <a:gd name="T12" fmla="*/ 1 w 444"/>
                  <a:gd name="T13" fmla="*/ 10 h 73"/>
                  <a:gd name="T14" fmla="*/ 22 w 444"/>
                  <a:gd name="T15" fmla="*/ 31 h 73"/>
                  <a:gd name="T16" fmla="*/ 70 w 444"/>
                  <a:gd name="T17" fmla="*/ 55 h 73"/>
                  <a:gd name="T18" fmla="*/ 133 w 444"/>
                  <a:gd name="T19" fmla="*/ 69 h 73"/>
                  <a:gd name="T20" fmla="*/ 189 w 444"/>
                  <a:gd name="T21" fmla="*/ 73 h 73"/>
                  <a:gd name="T22" fmla="*/ 222 w 444"/>
                  <a:gd name="T23" fmla="*/ 73 h 73"/>
                  <a:gd name="T24" fmla="*/ 255 w 444"/>
                  <a:gd name="T25" fmla="*/ 73 h 73"/>
                  <a:gd name="T26" fmla="*/ 311 w 444"/>
                  <a:gd name="T27" fmla="*/ 69 h 73"/>
                  <a:gd name="T28" fmla="*/ 374 w 444"/>
                  <a:gd name="T29" fmla="*/ 55 h 73"/>
                  <a:gd name="T30" fmla="*/ 423 w 444"/>
                  <a:gd name="T31" fmla="*/ 31 h 73"/>
                  <a:gd name="T32" fmla="*/ 443 w 444"/>
                  <a:gd name="T33" fmla="*/ 10 h 73"/>
                  <a:gd name="T34" fmla="*/ 444 w 444"/>
                  <a:gd name="T35" fmla="*/ 3 h 73"/>
                  <a:gd name="T36" fmla="*/ 442 w 444"/>
                  <a:gd name="T37" fmla="*/ 0 h 73"/>
                  <a:gd name="T38" fmla="*/ 412 w 444"/>
                  <a:gd name="T39" fmla="*/ 10 h 73"/>
                  <a:gd name="T40" fmla="*/ 355 w 444"/>
                  <a:gd name="T41" fmla="*/ 28 h 73"/>
                  <a:gd name="T42" fmla="*/ 272 w 444"/>
                  <a:gd name="T43" fmla="*/ 43 h 73"/>
                  <a:gd name="T44" fmla="*/ 222 w 444"/>
                  <a:gd name="T45"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4" h="73">
                    <a:moveTo>
                      <a:pt x="222" y="45"/>
                    </a:moveTo>
                    <a:lnTo>
                      <a:pt x="172" y="43"/>
                    </a:lnTo>
                    <a:lnTo>
                      <a:pt x="90" y="28"/>
                    </a:lnTo>
                    <a:lnTo>
                      <a:pt x="32" y="10"/>
                    </a:lnTo>
                    <a:lnTo>
                      <a:pt x="3" y="0"/>
                    </a:lnTo>
                    <a:lnTo>
                      <a:pt x="0" y="3"/>
                    </a:lnTo>
                    <a:lnTo>
                      <a:pt x="1" y="10"/>
                    </a:lnTo>
                    <a:lnTo>
                      <a:pt x="22" y="31"/>
                    </a:lnTo>
                    <a:lnTo>
                      <a:pt x="70" y="55"/>
                    </a:lnTo>
                    <a:lnTo>
                      <a:pt x="133" y="69"/>
                    </a:lnTo>
                    <a:lnTo>
                      <a:pt x="189" y="73"/>
                    </a:lnTo>
                    <a:lnTo>
                      <a:pt x="222" y="73"/>
                    </a:lnTo>
                    <a:lnTo>
                      <a:pt x="255" y="73"/>
                    </a:lnTo>
                    <a:lnTo>
                      <a:pt x="311" y="69"/>
                    </a:lnTo>
                    <a:lnTo>
                      <a:pt x="374" y="55"/>
                    </a:lnTo>
                    <a:lnTo>
                      <a:pt x="423" y="31"/>
                    </a:lnTo>
                    <a:lnTo>
                      <a:pt x="443" y="10"/>
                    </a:lnTo>
                    <a:lnTo>
                      <a:pt x="444" y="3"/>
                    </a:lnTo>
                    <a:lnTo>
                      <a:pt x="442" y="0"/>
                    </a:lnTo>
                    <a:lnTo>
                      <a:pt x="412" y="10"/>
                    </a:lnTo>
                    <a:lnTo>
                      <a:pt x="355" y="28"/>
                    </a:lnTo>
                    <a:lnTo>
                      <a:pt x="272" y="43"/>
                    </a:lnTo>
                    <a:lnTo>
                      <a:pt x="222" y="45"/>
                    </a:lnTo>
                    <a:close/>
                  </a:path>
                </a:pathLst>
              </a:custGeom>
              <a:solidFill>
                <a:srgbClr val="F79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20" name="Freeform 76">
                <a:extLst>
                  <a:ext uri="{FF2B5EF4-FFF2-40B4-BE49-F238E27FC236}">
                    <a16:creationId xmlns:a16="http://schemas.microsoft.com/office/drawing/2014/main" id="{0BB5A699-A099-4010-87D9-83D39752961B}"/>
                  </a:ext>
                </a:extLst>
              </p:cNvPr>
              <p:cNvSpPr>
                <a:spLocks/>
              </p:cNvSpPr>
              <p:nvPr/>
            </p:nvSpPr>
            <p:spPr bwMode="auto">
              <a:xfrm>
                <a:off x="5420" y="3318"/>
                <a:ext cx="60" cy="60"/>
              </a:xfrm>
              <a:custGeom>
                <a:avLst/>
                <a:gdLst>
                  <a:gd name="T0" fmla="*/ 239 w 239"/>
                  <a:gd name="T1" fmla="*/ 121 h 240"/>
                  <a:gd name="T2" fmla="*/ 238 w 239"/>
                  <a:gd name="T3" fmla="*/ 145 h 240"/>
                  <a:gd name="T4" fmla="*/ 220 w 239"/>
                  <a:gd name="T5" fmla="*/ 188 h 240"/>
                  <a:gd name="T6" fmla="*/ 187 w 239"/>
                  <a:gd name="T7" fmla="*/ 221 h 240"/>
                  <a:gd name="T8" fmla="*/ 144 w 239"/>
                  <a:gd name="T9" fmla="*/ 239 h 240"/>
                  <a:gd name="T10" fmla="*/ 119 w 239"/>
                  <a:gd name="T11" fmla="*/ 240 h 240"/>
                  <a:gd name="T12" fmla="*/ 95 w 239"/>
                  <a:gd name="T13" fmla="*/ 239 h 240"/>
                  <a:gd name="T14" fmla="*/ 52 w 239"/>
                  <a:gd name="T15" fmla="*/ 221 h 240"/>
                  <a:gd name="T16" fmla="*/ 19 w 239"/>
                  <a:gd name="T17" fmla="*/ 188 h 240"/>
                  <a:gd name="T18" fmla="*/ 1 w 239"/>
                  <a:gd name="T19" fmla="*/ 145 h 240"/>
                  <a:gd name="T20" fmla="*/ 0 w 239"/>
                  <a:gd name="T21" fmla="*/ 121 h 240"/>
                  <a:gd name="T22" fmla="*/ 1 w 239"/>
                  <a:gd name="T23" fmla="*/ 96 h 240"/>
                  <a:gd name="T24" fmla="*/ 19 w 239"/>
                  <a:gd name="T25" fmla="*/ 53 h 240"/>
                  <a:gd name="T26" fmla="*/ 52 w 239"/>
                  <a:gd name="T27" fmla="*/ 20 h 240"/>
                  <a:gd name="T28" fmla="*/ 95 w 239"/>
                  <a:gd name="T29" fmla="*/ 3 h 240"/>
                  <a:gd name="T30" fmla="*/ 119 w 239"/>
                  <a:gd name="T31" fmla="*/ 0 h 240"/>
                  <a:gd name="T32" fmla="*/ 144 w 239"/>
                  <a:gd name="T33" fmla="*/ 3 h 240"/>
                  <a:gd name="T34" fmla="*/ 187 w 239"/>
                  <a:gd name="T35" fmla="*/ 20 h 240"/>
                  <a:gd name="T36" fmla="*/ 220 w 239"/>
                  <a:gd name="T37" fmla="*/ 53 h 240"/>
                  <a:gd name="T38" fmla="*/ 238 w 239"/>
                  <a:gd name="T39" fmla="*/ 96 h 240"/>
                  <a:gd name="T40" fmla="*/ 239 w 239"/>
                  <a:gd name="T41" fmla="*/ 12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9" h="240">
                    <a:moveTo>
                      <a:pt x="239" y="121"/>
                    </a:moveTo>
                    <a:lnTo>
                      <a:pt x="238" y="145"/>
                    </a:lnTo>
                    <a:lnTo>
                      <a:pt x="220" y="188"/>
                    </a:lnTo>
                    <a:lnTo>
                      <a:pt x="187" y="221"/>
                    </a:lnTo>
                    <a:lnTo>
                      <a:pt x="144" y="239"/>
                    </a:lnTo>
                    <a:lnTo>
                      <a:pt x="119" y="240"/>
                    </a:lnTo>
                    <a:lnTo>
                      <a:pt x="95" y="239"/>
                    </a:lnTo>
                    <a:lnTo>
                      <a:pt x="52" y="221"/>
                    </a:lnTo>
                    <a:lnTo>
                      <a:pt x="19" y="188"/>
                    </a:lnTo>
                    <a:lnTo>
                      <a:pt x="1" y="145"/>
                    </a:lnTo>
                    <a:lnTo>
                      <a:pt x="0" y="121"/>
                    </a:lnTo>
                    <a:lnTo>
                      <a:pt x="1" y="96"/>
                    </a:lnTo>
                    <a:lnTo>
                      <a:pt x="19" y="53"/>
                    </a:lnTo>
                    <a:lnTo>
                      <a:pt x="52" y="20"/>
                    </a:lnTo>
                    <a:lnTo>
                      <a:pt x="95" y="3"/>
                    </a:lnTo>
                    <a:lnTo>
                      <a:pt x="119" y="0"/>
                    </a:lnTo>
                    <a:lnTo>
                      <a:pt x="144" y="3"/>
                    </a:lnTo>
                    <a:lnTo>
                      <a:pt x="187" y="20"/>
                    </a:lnTo>
                    <a:lnTo>
                      <a:pt x="220" y="53"/>
                    </a:lnTo>
                    <a:lnTo>
                      <a:pt x="238" y="96"/>
                    </a:lnTo>
                    <a:lnTo>
                      <a:pt x="239" y="121"/>
                    </a:lnTo>
                    <a:close/>
                  </a:path>
                </a:pathLst>
              </a:custGeom>
              <a:solidFill>
                <a:srgbClr val="F9A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21" name="Freeform 77">
                <a:extLst>
                  <a:ext uri="{FF2B5EF4-FFF2-40B4-BE49-F238E27FC236}">
                    <a16:creationId xmlns:a16="http://schemas.microsoft.com/office/drawing/2014/main" id="{E15152F5-75CC-41C5-A7AF-6A460317EFF4}"/>
                  </a:ext>
                </a:extLst>
              </p:cNvPr>
              <p:cNvSpPr>
                <a:spLocks/>
              </p:cNvSpPr>
              <p:nvPr/>
            </p:nvSpPr>
            <p:spPr bwMode="auto">
              <a:xfrm>
                <a:off x="5679" y="3318"/>
                <a:ext cx="60" cy="60"/>
              </a:xfrm>
              <a:custGeom>
                <a:avLst/>
                <a:gdLst>
                  <a:gd name="T0" fmla="*/ 239 w 239"/>
                  <a:gd name="T1" fmla="*/ 121 h 240"/>
                  <a:gd name="T2" fmla="*/ 238 w 239"/>
                  <a:gd name="T3" fmla="*/ 145 h 240"/>
                  <a:gd name="T4" fmla="*/ 220 w 239"/>
                  <a:gd name="T5" fmla="*/ 188 h 240"/>
                  <a:gd name="T6" fmla="*/ 187 w 239"/>
                  <a:gd name="T7" fmla="*/ 221 h 240"/>
                  <a:gd name="T8" fmla="*/ 144 w 239"/>
                  <a:gd name="T9" fmla="*/ 239 h 240"/>
                  <a:gd name="T10" fmla="*/ 120 w 239"/>
                  <a:gd name="T11" fmla="*/ 240 h 240"/>
                  <a:gd name="T12" fmla="*/ 95 w 239"/>
                  <a:gd name="T13" fmla="*/ 239 h 240"/>
                  <a:gd name="T14" fmla="*/ 52 w 239"/>
                  <a:gd name="T15" fmla="*/ 221 h 240"/>
                  <a:gd name="T16" fmla="*/ 19 w 239"/>
                  <a:gd name="T17" fmla="*/ 188 h 240"/>
                  <a:gd name="T18" fmla="*/ 1 w 239"/>
                  <a:gd name="T19" fmla="*/ 145 h 240"/>
                  <a:gd name="T20" fmla="*/ 0 w 239"/>
                  <a:gd name="T21" fmla="*/ 121 h 240"/>
                  <a:gd name="T22" fmla="*/ 1 w 239"/>
                  <a:gd name="T23" fmla="*/ 96 h 240"/>
                  <a:gd name="T24" fmla="*/ 19 w 239"/>
                  <a:gd name="T25" fmla="*/ 53 h 240"/>
                  <a:gd name="T26" fmla="*/ 52 w 239"/>
                  <a:gd name="T27" fmla="*/ 20 h 240"/>
                  <a:gd name="T28" fmla="*/ 95 w 239"/>
                  <a:gd name="T29" fmla="*/ 3 h 240"/>
                  <a:gd name="T30" fmla="*/ 120 w 239"/>
                  <a:gd name="T31" fmla="*/ 0 h 240"/>
                  <a:gd name="T32" fmla="*/ 144 w 239"/>
                  <a:gd name="T33" fmla="*/ 3 h 240"/>
                  <a:gd name="T34" fmla="*/ 187 w 239"/>
                  <a:gd name="T35" fmla="*/ 20 h 240"/>
                  <a:gd name="T36" fmla="*/ 220 w 239"/>
                  <a:gd name="T37" fmla="*/ 53 h 240"/>
                  <a:gd name="T38" fmla="*/ 238 w 239"/>
                  <a:gd name="T39" fmla="*/ 96 h 240"/>
                  <a:gd name="T40" fmla="*/ 239 w 239"/>
                  <a:gd name="T41" fmla="*/ 12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9" h="240">
                    <a:moveTo>
                      <a:pt x="239" y="121"/>
                    </a:moveTo>
                    <a:lnTo>
                      <a:pt x="238" y="145"/>
                    </a:lnTo>
                    <a:lnTo>
                      <a:pt x="220" y="188"/>
                    </a:lnTo>
                    <a:lnTo>
                      <a:pt x="187" y="221"/>
                    </a:lnTo>
                    <a:lnTo>
                      <a:pt x="144" y="239"/>
                    </a:lnTo>
                    <a:lnTo>
                      <a:pt x="120" y="240"/>
                    </a:lnTo>
                    <a:lnTo>
                      <a:pt x="95" y="239"/>
                    </a:lnTo>
                    <a:lnTo>
                      <a:pt x="52" y="221"/>
                    </a:lnTo>
                    <a:lnTo>
                      <a:pt x="19" y="188"/>
                    </a:lnTo>
                    <a:lnTo>
                      <a:pt x="1" y="145"/>
                    </a:lnTo>
                    <a:lnTo>
                      <a:pt x="0" y="121"/>
                    </a:lnTo>
                    <a:lnTo>
                      <a:pt x="1" y="96"/>
                    </a:lnTo>
                    <a:lnTo>
                      <a:pt x="19" y="53"/>
                    </a:lnTo>
                    <a:lnTo>
                      <a:pt x="52" y="20"/>
                    </a:lnTo>
                    <a:lnTo>
                      <a:pt x="95" y="3"/>
                    </a:lnTo>
                    <a:lnTo>
                      <a:pt x="120" y="0"/>
                    </a:lnTo>
                    <a:lnTo>
                      <a:pt x="144" y="3"/>
                    </a:lnTo>
                    <a:lnTo>
                      <a:pt x="187" y="20"/>
                    </a:lnTo>
                    <a:lnTo>
                      <a:pt x="220" y="53"/>
                    </a:lnTo>
                    <a:lnTo>
                      <a:pt x="238" y="96"/>
                    </a:lnTo>
                    <a:lnTo>
                      <a:pt x="239" y="121"/>
                    </a:lnTo>
                    <a:close/>
                  </a:path>
                </a:pathLst>
              </a:custGeom>
              <a:solidFill>
                <a:srgbClr val="F9A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22" name="Freeform 78">
                <a:extLst>
                  <a:ext uri="{FF2B5EF4-FFF2-40B4-BE49-F238E27FC236}">
                    <a16:creationId xmlns:a16="http://schemas.microsoft.com/office/drawing/2014/main" id="{5FC28DC6-19DA-49B0-AD24-59219E1499E1}"/>
                  </a:ext>
                </a:extLst>
              </p:cNvPr>
              <p:cNvSpPr>
                <a:spLocks/>
              </p:cNvSpPr>
              <p:nvPr/>
            </p:nvSpPr>
            <p:spPr bwMode="auto">
              <a:xfrm>
                <a:off x="5347" y="3515"/>
                <a:ext cx="231" cy="133"/>
              </a:xfrm>
              <a:custGeom>
                <a:avLst/>
                <a:gdLst>
                  <a:gd name="T0" fmla="*/ 923 w 923"/>
                  <a:gd name="T1" fmla="*/ 0 h 532"/>
                  <a:gd name="T2" fmla="*/ 923 w 923"/>
                  <a:gd name="T3" fmla="*/ 532 h 532"/>
                  <a:gd name="T4" fmla="*/ 0 w 923"/>
                  <a:gd name="T5" fmla="*/ 532 h 532"/>
                  <a:gd name="T6" fmla="*/ 2 w 923"/>
                  <a:gd name="T7" fmla="*/ 511 h 532"/>
                  <a:gd name="T8" fmla="*/ 11 w 923"/>
                  <a:gd name="T9" fmla="*/ 468 h 532"/>
                  <a:gd name="T10" fmla="*/ 32 w 923"/>
                  <a:gd name="T11" fmla="*/ 425 h 532"/>
                  <a:gd name="T12" fmla="*/ 60 w 923"/>
                  <a:gd name="T13" fmla="*/ 380 h 532"/>
                  <a:gd name="T14" fmla="*/ 96 w 923"/>
                  <a:gd name="T15" fmla="*/ 335 h 532"/>
                  <a:gd name="T16" fmla="*/ 140 w 923"/>
                  <a:gd name="T17" fmla="*/ 291 h 532"/>
                  <a:gd name="T18" fmla="*/ 191 w 923"/>
                  <a:gd name="T19" fmla="*/ 247 h 532"/>
                  <a:gd name="T20" fmla="*/ 249 w 923"/>
                  <a:gd name="T21" fmla="*/ 205 h 532"/>
                  <a:gd name="T22" fmla="*/ 313 w 923"/>
                  <a:gd name="T23" fmla="*/ 166 h 532"/>
                  <a:gd name="T24" fmla="*/ 382 w 923"/>
                  <a:gd name="T25" fmla="*/ 128 h 532"/>
                  <a:gd name="T26" fmla="*/ 456 w 923"/>
                  <a:gd name="T27" fmla="*/ 95 h 532"/>
                  <a:gd name="T28" fmla="*/ 534 w 923"/>
                  <a:gd name="T29" fmla="*/ 66 h 532"/>
                  <a:gd name="T30" fmla="*/ 616 w 923"/>
                  <a:gd name="T31" fmla="*/ 41 h 532"/>
                  <a:gd name="T32" fmla="*/ 701 w 923"/>
                  <a:gd name="T33" fmla="*/ 22 h 532"/>
                  <a:gd name="T34" fmla="*/ 788 w 923"/>
                  <a:gd name="T35" fmla="*/ 8 h 532"/>
                  <a:gd name="T36" fmla="*/ 877 w 923"/>
                  <a:gd name="T37" fmla="*/ 0 h 532"/>
                  <a:gd name="T38" fmla="*/ 923 w 923"/>
                  <a:gd name="T39"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3" h="532">
                    <a:moveTo>
                      <a:pt x="923" y="0"/>
                    </a:moveTo>
                    <a:lnTo>
                      <a:pt x="923" y="532"/>
                    </a:lnTo>
                    <a:lnTo>
                      <a:pt x="0" y="532"/>
                    </a:lnTo>
                    <a:lnTo>
                      <a:pt x="2" y="511"/>
                    </a:lnTo>
                    <a:lnTo>
                      <a:pt x="11" y="468"/>
                    </a:lnTo>
                    <a:lnTo>
                      <a:pt x="32" y="425"/>
                    </a:lnTo>
                    <a:lnTo>
                      <a:pt x="60" y="380"/>
                    </a:lnTo>
                    <a:lnTo>
                      <a:pt x="96" y="335"/>
                    </a:lnTo>
                    <a:lnTo>
                      <a:pt x="140" y="291"/>
                    </a:lnTo>
                    <a:lnTo>
                      <a:pt x="191" y="247"/>
                    </a:lnTo>
                    <a:lnTo>
                      <a:pt x="249" y="205"/>
                    </a:lnTo>
                    <a:lnTo>
                      <a:pt x="313" y="166"/>
                    </a:lnTo>
                    <a:lnTo>
                      <a:pt x="382" y="128"/>
                    </a:lnTo>
                    <a:lnTo>
                      <a:pt x="456" y="95"/>
                    </a:lnTo>
                    <a:lnTo>
                      <a:pt x="534" y="66"/>
                    </a:lnTo>
                    <a:lnTo>
                      <a:pt x="616" y="41"/>
                    </a:lnTo>
                    <a:lnTo>
                      <a:pt x="701" y="22"/>
                    </a:lnTo>
                    <a:lnTo>
                      <a:pt x="788" y="8"/>
                    </a:lnTo>
                    <a:lnTo>
                      <a:pt x="877" y="0"/>
                    </a:lnTo>
                    <a:lnTo>
                      <a:pt x="923" y="0"/>
                    </a:lnTo>
                    <a:close/>
                  </a:path>
                </a:pathLst>
              </a:custGeom>
              <a:solidFill>
                <a:srgbClr val="46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23" name="Freeform 79">
                <a:extLst>
                  <a:ext uri="{FF2B5EF4-FFF2-40B4-BE49-F238E27FC236}">
                    <a16:creationId xmlns:a16="http://schemas.microsoft.com/office/drawing/2014/main" id="{69FEAE77-F536-4B00-A2E0-34E68912FD43}"/>
                  </a:ext>
                </a:extLst>
              </p:cNvPr>
              <p:cNvSpPr>
                <a:spLocks/>
              </p:cNvSpPr>
              <p:nvPr/>
            </p:nvSpPr>
            <p:spPr bwMode="auto">
              <a:xfrm>
                <a:off x="5578" y="3515"/>
                <a:ext cx="230" cy="133"/>
              </a:xfrm>
              <a:custGeom>
                <a:avLst/>
                <a:gdLst>
                  <a:gd name="T0" fmla="*/ 0 w 922"/>
                  <a:gd name="T1" fmla="*/ 0 h 532"/>
                  <a:gd name="T2" fmla="*/ 0 w 922"/>
                  <a:gd name="T3" fmla="*/ 532 h 532"/>
                  <a:gd name="T4" fmla="*/ 922 w 922"/>
                  <a:gd name="T5" fmla="*/ 532 h 532"/>
                  <a:gd name="T6" fmla="*/ 921 w 922"/>
                  <a:gd name="T7" fmla="*/ 511 h 532"/>
                  <a:gd name="T8" fmla="*/ 912 w 922"/>
                  <a:gd name="T9" fmla="*/ 468 h 532"/>
                  <a:gd name="T10" fmla="*/ 892 w 922"/>
                  <a:gd name="T11" fmla="*/ 425 h 532"/>
                  <a:gd name="T12" fmla="*/ 864 w 922"/>
                  <a:gd name="T13" fmla="*/ 380 h 532"/>
                  <a:gd name="T14" fmla="*/ 828 w 922"/>
                  <a:gd name="T15" fmla="*/ 335 h 532"/>
                  <a:gd name="T16" fmla="*/ 784 w 922"/>
                  <a:gd name="T17" fmla="*/ 291 h 532"/>
                  <a:gd name="T18" fmla="*/ 732 w 922"/>
                  <a:gd name="T19" fmla="*/ 247 h 532"/>
                  <a:gd name="T20" fmla="*/ 674 w 922"/>
                  <a:gd name="T21" fmla="*/ 205 h 532"/>
                  <a:gd name="T22" fmla="*/ 611 w 922"/>
                  <a:gd name="T23" fmla="*/ 166 h 532"/>
                  <a:gd name="T24" fmla="*/ 541 w 922"/>
                  <a:gd name="T25" fmla="*/ 128 h 532"/>
                  <a:gd name="T26" fmla="*/ 468 w 922"/>
                  <a:gd name="T27" fmla="*/ 95 h 532"/>
                  <a:gd name="T28" fmla="*/ 389 w 922"/>
                  <a:gd name="T29" fmla="*/ 66 h 532"/>
                  <a:gd name="T30" fmla="*/ 308 w 922"/>
                  <a:gd name="T31" fmla="*/ 41 h 532"/>
                  <a:gd name="T32" fmla="*/ 222 w 922"/>
                  <a:gd name="T33" fmla="*/ 22 h 532"/>
                  <a:gd name="T34" fmla="*/ 135 w 922"/>
                  <a:gd name="T35" fmla="*/ 8 h 532"/>
                  <a:gd name="T36" fmla="*/ 46 w 922"/>
                  <a:gd name="T37" fmla="*/ 0 h 532"/>
                  <a:gd name="T38" fmla="*/ 0 w 922"/>
                  <a:gd name="T39"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2" h="532">
                    <a:moveTo>
                      <a:pt x="0" y="0"/>
                    </a:moveTo>
                    <a:lnTo>
                      <a:pt x="0" y="532"/>
                    </a:lnTo>
                    <a:lnTo>
                      <a:pt x="922" y="532"/>
                    </a:lnTo>
                    <a:lnTo>
                      <a:pt x="921" y="511"/>
                    </a:lnTo>
                    <a:lnTo>
                      <a:pt x="912" y="468"/>
                    </a:lnTo>
                    <a:lnTo>
                      <a:pt x="892" y="425"/>
                    </a:lnTo>
                    <a:lnTo>
                      <a:pt x="864" y="380"/>
                    </a:lnTo>
                    <a:lnTo>
                      <a:pt x="828" y="335"/>
                    </a:lnTo>
                    <a:lnTo>
                      <a:pt x="784" y="291"/>
                    </a:lnTo>
                    <a:lnTo>
                      <a:pt x="732" y="247"/>
                    </a:lnTo>
                    <a:lnTo>
                      <a:pt x="674" y="205"/>
                    </a:lnTo>
                    <a:lnTo>
                      <a:pt x="611" y="166"/>
                    </a:lnTo>
                    <a:lnTo>
                      <a:pt x="541" y="128"/>
                    </a:lnTo>
                    <a:lnTo>
                      <a:pt x="468" y="95"/>
                    </a:lnTo>
                    <a:lnTo>
                      <a:pt x="389" y="66"/>
                    </a:lnTo>
                    <a:lnTo>
                      <a:pt x="308" y="41"/>
                    </a:lnTo>
                    <a:lnTo>
                      <a:pt x="222" y="22"/>
                    </a:lnTo>
                    <a:lnTo>
                      <a:pt x="135" y="8"/>
                    </a:lnTo>
                    <a:lnTo>
                      <a:pt x="46" y="0"/>
                    </a:lnTo>
                    <a:lnTo>
                      <a:pt x="0" y="0"/>
                    </a:lnTo>
                    <a:close/>
                  </a:path>
                </a:pathLst>
              </a:custGeom>
              <a:solidFill>
                <a:srgbClr val="46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24" name="Freeform 80">
                <a:extLst>
                  <a:ext uri="{FF2B5EF4-FFF2-40B4-BE49-F238E27FC236}">
                    <a16:creationId xmlns:a16="http://schemas.microsoft.com/office/drawing/2014/main" id="{571EE85C-4F3E-475C-87CF-07B78AE2B948}"/>
                  </a:ext>
                </a:extLst>
              </p:cNvPr>
              <p:cNvSpPr>
                <a:spLocks/>
              </p:cNvSpPr>
              <p:nvPr/>
            </p:nvSpPr>
            <p:spPr bwMode="auto">
              <a:xfrm>
                <a:off x="5490" y="3518"/>
                <a:ext cx="88" cy="130"/>
              </a:xfrm>
              <a:custGeom>
                <a:avLst/>
                <a:gdLst>
                  <a:gd name="T0" fmla="*/ 173 w 349"/>
                  <a:gd name="T1" fmla="*/ 2 h 520"/>
                  <a:gd name="T2" fmla="*/ 169 w 349"/>
                  <a:gd name="T3" fmla="*/ 2 h 520"/>
                  <a:gd name="T4" fmla="*/ 165 w 349"/>
                  <a:gd name="T5" fmla="*/ 3 h 520"/>
                  <a:gd name="T6" fmla="*/ 123 w 349"/>
                  <a:gd name="T7" fmla="*/ 11 h 520"/>
                  <a:gd name="T8" fmla="*/ 40 w 349"/>
                  <a:gd name="T9" fmla="*/ 29 h 520"/>
                  <a:gd name="T10" fmla="*/ 0 w 349"/>
                  <a:gd name="T11" fmla="*/ 41 h 520"/>
                  <a:gd name="T12" fmla="*/ 349 w 349"/>
                  <a:gd name="T13" fmla="*/ 520 h 520"/>
                  <a:gd name="T14" fmla="*/ 349 w 349"/>
                  <a:gd name="T15" fmla="*/ 254 h 520"/>
                  <a:gd name="T16" fmla="*/ 192 w 349"/>
                  <a:gd name="T17" fmla="*/ 0 h 520"/>
                  <a:gd name="T18" fmla="*/ 183 w 349"/>
                  <a:gd name="T19" fmla="*/ 0 h 520"/>
                  <a:gd name="T20" fmla="*/ 173 w 349"/>
                  <a:gd name="T21" fmla="*/ 2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520">
                    <a:moveTo>
                      <a:pt x="173" y="2"/>
                    </a:moveTo>
                    <a:lnTo>
                      <a:pt x="169" y="2"/>
                    </a:lnTo>
                    <a:lnTo>
                      <a:pt x="165" y="3"/>
                    </a:lnTo>
                    <a:lnTo>
                      <a:pt x="123" y="11"/>
                    </a:lnTo>
                    <a:lnTo>
                      <a:pt x="40" y="29"/>
                    </a:lnTo>
                    <a:lnTo>
                      <a:pt x="0" y="41"/>
                    </a:lnTo>
                    <a:lnTo>
                      <a:pt x="349" y="520"/>
                    </a:lnTo>
                    <a:lnTo>
                      <a:pt x="349" y="254"/>
                    </a:lnTo>
                    <a:lnTo>
                      <a:pt x="192" y="0"/>
                    </a:lnTo>
                    <a:lnTo>
                      <a:pt x="183" y="0"/>
                    </a:lnTo>
                    <a:lnTo>
                      <a:pt x="173" y="2"/>
                    </a:lnTo>
                    <a:close/>
                  </a:path>
                </a:pathLst>
              </a:custGeom>
              <a:solidFill>
                <a:srgbClr val="3785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25" name="Freeform 81">
                <a:extLst>
                  <a:ext uri="{FF2B5EF4-FFF2-40B4-BE49-F238E27FC236}">
                    <a16:creationId xmlns:a16="http://schemas.microsoft.com/office/drawing/2014/main" id="{B9CCB989-9E8D-44D1-95C4-E3FEEE1C4D7C}"/>
                  </a:ext>
                </a:extLst>
              </p:cNvPr>
              <p:cNvSpPr>
                <a:spLocks/>
              </p:cNvSpPr>
              <p:nvPr/>
            </p:nvSpPr>
            <p:spPr bwMode="auto">
              <a:xfrm>
                <a:off x="5578" y="3518"/>
                <a:ext cx="87" cy="130"/>
              </a:xfrm>
              <a:custGeom>
                <a:avLst/>
                <a:gdLst>
                  <a:gd name="T0" fmla="*/ 176 w 350"/>
                  <a:gd name="T1" fmla="*/ 2 h 520"/>
                  <a:gd name="T2" fmla="*/ 180 w 350"/>
                  <a:gd name="T3" fmla="*/ 2 h 520"/>
                  <a:gd name="T4" fmla="*/ 184 w 350"/>
                  <a:gd name="T5" fmla="*/ 3 h 520"/>
                  <a:gd name="T6" fmla="*/ 226 w 350"/>
                  <a:gd name="T7" fmla="*/ 11 h 520"/>
                  <a:gd name="T8" fmla="*/ 309 w 350"/>
                  <a:gd name="T9" fmla="*/ 29 h 520"/>
                  <a:gd name="T10" fmla="*/ 350 w 350"/>
                  <a:gd name="T11" fmla="*/ 41 h 520"/>
                  <a:gd name="T12" fmla="*/ 0 w 350"/>
                  <a:gd name="T13" fmla="*/ 520 h 520"/>
                  <a:gd name="T14" fmla="*/ 0 w 350"/>
                  <a:gd name="T15" fmla="*/ 254 h 520"/>
                  <a:gd name="T16" fmla="*/ 157 w 350"/>
                  <a:gd name="T17" fmla="*/ 0 h 520"/>
                  <a:gd name="T18" fmla="*/ 167 w 350"/>
                  <a:gd name="T19" fmla="*/ 0 h 520"/>
                  <a:gd name="T20" fmla="*/ 176 w 350"/>
                  <a:gd name="T21" fmla="*/ 2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520">
                    <a:moveTo>
                      <a:pt x="176" y="2"/>
                    </a:moveTo>
                    <a:lnTo>
                      <a:pt x="180" y="2"/>
                    </a:lnTo>
                    <a:lnTo>
                      <a:pt x="184" y="3"/>
                    </a:lnTo>
                    <a:lnTo>
                      <a:pt x="226" y="11"/>
                    </a:lnTo>
                    <a:lnTo>
                      <a:pt x="309" y="29"/>
                    </a:lnTo>
                    <a:lnTo>
                      <a:pt x="350" y="41"/>
                    </a:lnTo>
                    <a:lnTo>
                      <a:pt x="0" y="520"/>
                    </a:lnTo>
                    <a:lnTo>
                      <a:pt x="0" y="254"/>
                    </a:lnTo>
                    <a:lnTo>
                      <a:pt x="157" y="0"/>
                    </a:lnTo>
                    <a:lnTo>
                      <a:pt x="167" y="0"/>
                    </a:lnTo>
                    <a:lnTo>
                      <a:pt x="176" y="2"/>
                    </a:lnTo>
                    <a:close/>
                  </a:path>
                </a:pathLst>
              </a:custGeom>
              <a:solidFill>
                <a:srgbClr val="3785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26" name="Freeform 82">
                <a:extLst>
                  <a:ext uri="{FF2B5EF4-FFF2-40B4-BE49-F238E27FC236}">
                    <a16:creationId xmlns:a16="http://schemas.microsoft.com/office/drawing/2014/main" id="{81EB90BA-B758-4C80-988E-20A51AA7526D}"/>
                  </a:ext>
                </a:extLst>
              </p:cNvPr>
              <p:cNvSpPr>
                <a:spLocks/>
              </p:cNvSpPr>
              <p:nvPr/>
            </p:nvSpPr>
            <p:spPr bwMode="auto">
              <a:xfrm>
                <a:off x="5320" y="2917"/>
                <a:ext cx="515" cy="665"/>
              </a:xfrm>
              <a:custGeom>
                <a:avLst/>
                <a:gdLst>
                  <a:gd name="T0" fmla="*/ 942 w 2060"/>
                  <a:gd name="T1" fmla="*/ 1 h 2658"/>
                  <a:gd name="T2" fmla="*/ 643 w 2060"/>
                  <a:gd name="T3" fmla="*/ 47 h 2658"/>
                  <a:gd name="T4" fmla="*/ 410 w 2060"/>
                  <a:gd name="T5" fmla="*/ 147 h 2658"/>
                  <a:gd name="T6" fmla="*/ 240 w 2060"/>
                  <a:gd name="T7" fmla="*/ 297 h 2658"/>
                  <a:gd name="T8" fmla="*/ 121 w 2060"/>
                  <a:gd name="T9" fmla="*/ 487 h 2658"/>
                  <a:gd name="T10" fmla="*/ 47 w 2060"/>
                  <a:gd name="T11" fmla="*/ 715 h 2658"/>
                  <a:gd name="T12" fmla="*/ 10 w 2060"/>
                  <a:gd name="T13" fmla="*/ 971 h 2658"/>
                  <a:gd name="T14" fmla="*/ 0 w 2060"/>
                  <a:gd name="T15" fmla="*/ 1321 h 2658"/>
                  <a:gd name="T16" fmla="*/ 12 w 2060"/>
                  <a:gd name="T17" fmla="*/ 1543 h 2658"/>
                  <a:gd name="T18" fmla="*/ 67 w 2060"/>
                  <a:gd name="T19" fmla="*/ 1813 h 2658"/>
                  <a:gd name="T20" fmla="*/ 161 w 2060"/>
                  <a:gd name="T21" fmla="*/ 2046 h 2658"/>
                  <a:gd name="T22" fmla="*/ 282 w 2060"/>
                  <a:gd name="T23" fmla="*/ 2241 h 2658"/>
                  <a:gd name="T24" fmla="*/ 444 w 2060"/>
                  <a:gd name="T25" fmla="*/ 2433 h 2658"/>
                  <a:gd name="T26" fmla="*/ 700 w 2060"/>
                  <a:gd name="T27" fmla="*/ 2645 h 2658"/>
                  <a:gd name="T28" fmla="*/ 697 w 2060"/>
                  <a:gd name="T29" fmla="*/ 2624 h 2658"/>
                  <a:gd name="T30" fmla="*/ 539 w 2060"/>
                  <a:gd name="T31" fmla="*/ 2324 h 2658"/>
                  <a:gd name="T32" fmla="*/ 443 w 2060"/>
                  <a:gd name="T33" fmla="*/ 2070 h 2658"/>
                  <a:gd name="T34" fmla="*/ 369 w 2060"/>
                  <a:gd name="T35" fmla="*/ 1768 h 2658"/>
                  <a:gd name="T36" fmla="*/ 344 w 2060"/>
                  <a:gd name="T37" fmla="*/ 1432 h 2658"/>
                  <a:gd name="T38" fmla="*/ 364 w 2060"/>
                  <a:gd name="T39" fmla="*/ 1211 h 2658"/>
                  <a:gd name="T40" fmla="*/ 404 w 2060"/>
                  <a:gd name="T41" fmla="*/ 1031 h 2658"/>
                  <a:gd name="T42" fmla="*/ 471 w 2060"/>
                  <a:gd name="T43" fmla="*/ 851 h 2658"/>
                  <a:gd name="T44" fmla="*/ 565 w 2060"/>
                  <a:gd name="T45" fmla="*/ 672 h 2658"/>
                  <a:gd name="T46" fmla="*/ 579 w 2060"/>
                  <a:gd name="T47" fmla="*/ 652 h 2658"/>
                  <a:gd name="T48" fmla="*/ 490 w 2060"/>
                  <a:gd name="T49" fmla="*/ 902 h 2658"/>
                  <a:gd name="T50" fmla="*/ 482 w 2060"/>
                  <a:gd name="T51" fmla="*/ 1000 h 2658"/>
                  <a:gd name="T52" fmla="*/ 678 w 2060"/>
                  <a:gd name="T53" fmla="*/ 965 h 2658"/>
                  <a:gd name="T54" fmla="*/ 1030 w 2060"/>
                  <a:gd name="T55" fmla="*/ 949 h 2658"/>
                  <a:gd name="T56" fmla="*/ 1383 w 2060"/>
                  <a:gd name="T57" fmla="*/ 965 h 2658"/>
                  <a:gd name="T58" fmla="*/ 1578 w 2060"/>
                  <a:gd name="T59" fmla="*/ 1000 h 2658"/>
                  <a:gd name="T60" fmla="*/ 1571 w 2060"/>
                  <a:gd name="T61" fmla="*/ 902 h 2658"/>
                  <a:gd name="T62" fmla="*/ 1482 w 2060"/>
                  <a:gd name="T63" fmla="*/ 652 h 2658"/>
                  <a:gd name="T64" fmla="*/ 1496 w 2060"/>
                  <a:gd name="T65" fmla="*/ 672 h 2658"/>
                  <a:gd name="T66" fmla="*/ 1590 w 2060"/>
                  <a:gd name="T67" fmla="*/ 851 h 2658"/>
                  <a:gd name="T68" fmla="*/ 1656 w 2060"/>
                  <a:gd name="T69" fmla="*/ 1031 h 2658"/>
                  <a:gd name="T70" fmla="*/ 1697 w 2060"/>
                  <a:gd name="T71" fmla="*/ 1211 h 2658"/>
                  <a:gd name="T72" fmla="*/ 1717 w 2060"/>
                  <a:gd name="T73" fmla="*/ 1432 h 2658"/>
                  <a:gd name="T74" fmla="*/ 1691 w 2060"/>
                  <a:gd name="T75" fmla="*/ 1768 h 2658"/>
                  <a:gd name="T76" fmla="*/ 1617 w 2060"/>
                  <a:gd name="T77" fmla="*/ 2070 h 2658"/>
                  <a:gd name="T78" fmla="*/ 1520 w 2060"/>
                  <a:gd name="T79" fmla="*/ 2324 h 2658"/>
                  <a:gd name="T80" fmla="*/ 1364 w 2060"/>
                  <a:gd name="T81" fmla="*/ 2624 h 2658"/>
                  <a:gd name="T82" fmla="*/ 1360 w 2060"/>
                  <a:gd name="T83" fmla="*/ 2645 h 2658"/>
                  <a:gd name="T84" fmla="*/ 1617 w 2060"/>
                  <a:gd name="T85" fmla="*/ 2433 h 2658"/>
                  <a:gd name="T86" fmla="*/ 1778 w 2060"/>
                  <a:gd name="T87" fmla="*/ 2241 h 2658"/>
                  <a:gd name="T88" fmla="*/ 1899 w 2060"/>
                  <a:gd name="T89" fmla="*/ 2046 h 2658"/>
                  <a:gd name="T90" fmla="*/ 1993 w 2060"/>
                  <a:gd name="T91" fmla="*/ 1813 h 2658"/>
                  <a:gd name="T92" fmla="*/ 2048 w 2060"/>
                  <a:gd name="T93" fmla="*/ 1543 h 2658"/>
                  <a:gd name="T94" fmla="*/ 2060 w 2060"/>
                  <a:gd name="T95" fmla="*/ 1321 h 2658"/>
                  <a:gd name="T96" fmla="*/ 2051 w 2060"/>
                  <a:gd name="T97" fmla="*/ 971 h 2658"/>
                  <a:gd name="T98" fmla="*/ 2014 w 2060"/>
                  <a:gd name="T99" fmla="*/ 715 h 2658"/>
                  <a:gd name="T100" fmla="*/ 1940 w 2060"/>
                  <a:gd name="T101" fmla="*/ 487 h 2658"/>
                  <a:gd name="T102" fmla="*/ 1821 w 2060"/>
                  <a:gd name="T103" fmla="*/ 297 h 2658"/>
                  <a:gd name="T104" fmla="*/ 1649 w 2060"/>
                  <a:gd name="T105" fmla="*/ 147 h 2658"/>
                  <a:gd name="T106" fmla="*/ 1418 w 2060"/>
                  <a:gd name="T107" fmla="*/ 47 h 2658"/>
                  <a:gd name="T108" fmla="*/ 1118 w 2060"/>
                  <a:gd name="T109" fmla="*/ 1 h 2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60" h="2658">
                    <a:moveTo>
                      <a:pt x="1030" y="0"/>
                    </a:moveTo>
                    <a:lnTo>
                      <a:pt x="942" y="1"/>
                    </a:lnTo>
                    <a:lnTo>
                      <a:pt x="783" y="17"/>
                    </a:lnTo>
                    <a:lnTo>
                      <a:pt x="643" y="47"/>
                    </a:lnTo>
                    <a:lnTo>
                      <a:pt x="518" y="90"/>
                    </a:lnTo>
                    <a:lnTo>
                      <a:pt x="410" y="147"/>
                    </a:lnTo>
                    <a:lnTo>
                      <a:pt x="318" y="216"/>
                    </a:lnTo>
                    <a:lnTo>
                      <a:pt x="240" y="297"/>
                    </a:lnTo>
                    <a:lnTo>
                      <a:pt x="174" y="387"/>
                    </a:lnTo>
                    <a:lnTo>
                      <a:pt x="121" y="487"/>
                    </a:lnTo>
                    <a:lnTo>
                      <a:pt x="78" y="597"/>
                    </a:lnTo>
                    <a:lnTo>
                      <a:pt x="47" y="715"/>
                    </a:lnTo>
                    <a:lnTo>
                      <a:pt x="24" y="839"/>
                    </a:lnTo>
                    <a:lnTo>
                      <a:pt x="10" y="971"/>
                    </a:lnTo>
                    <a:lnTo>
                      <a:pt x="1" y="1107"/>
                    </a:lnTo>
                    <a:lnTo>
                      <a:pt x="0" y="1321"/>
                    </a:lnTo>
                    <a:lnTo>
                      <a:pt x="6" y="1470"/>
                    </a:lnTo>
                    <a:lnTo>
                      <a:pt x="12" y="1543"/>
                    </a:lnTo>
                    <a:lnTo>
                      <a:pt x="33" y="1683"/>
                    </a:lnTo>
                    <a:lnTo>
                      <a:pt x="67" y="1813"/>
                    </a:lnTo>
                    <a:lnTo>
                      <a:pt x="110" y="1935"/>
                    </a:lnTo>
                    <a:lnTo>
                      <a:pt x="161" y="2046"/>
                    </a:lnTo>
                    <a:lnTo>
                      <a:pt x="219" y="2148"/>
                    </a:lnTo>
                    <a:lnTo>
                      <a:pt x="282" y="2241"/>
                    </a:lnTo>
                    <a:lnTo>
                      <a:pt x="346" y="2324"/>
                    </a:lnTo>
                    <a:lnTo>
                      <a:pt x="444" y="2433"/>
                    </a:lnTo>
                    <a:lnTo>
                      <a:pt x="564" y="2544"/>
                    </a:lnTo>
                    <a:lnTo>
                      <a:pt x="700" y="2645"/>
                    </a:lnTo>
                    <a:lnTo>
                      <a:pt x="721" y="2658"/>
                    </a:lnTo>
                    <a:lnTo>
                      <a:pt x="697" y="2624"/>
                    </a:lnTo>
                    <a:lnTo>
                      <a:pt x="589" y="2429"/>
                    </a:lnTo>
                    <a:lnTo>
                      <a:pt x="539" y="2324"/>
                    </a:lnTo>
                    <a:lnTo>
                      <a:pt x="490" y="2204"/>
                    </a:lnTo>
                    <a:lnTo>
                      <a:pt x="443" y="2070"/>
                    </a:lnTo>
                    <a:lnTo>
                      <a:pt x="402" y="1924"/>
                    </a:lnTo>
                    <a:lnTo>
                      <a:pt x="369" y="1768"/>
                    </a:lnTo>
                    <a:lnTo>
                      <a:pt x="349" y="1603"/>
                    </a:lnTo>
                    <a:lnTo>
                      <a:pt x="344" y="1432"/>
                    </a:lnTo>
                    <a:lnTo>
                      <a:pt x="352" y="1300"/>
                    </a:lnTo>
                    <a:lnTo>
                      <a:pt x="364" y="1211"/>
                    </a:lnTo>
                    <a:lnTo>
                      <a:pt x="381" y="1121"/>
                    </a:lnTo>
                    <a:lnTo>
                      <a:pt x="404" y="1031"/>
                    </a:lnTo>
                    <a:lnTo>
                      <a:pt x="434" y="942"/>
                    </a:lnTo>
                    <a:lnTo>
                      <a:pt x="471" y="851"/>
                    </a:lnTo>
                    <a:lnTo>
                      <a:pt x="514" y="761"/>
                    </a:lnTo>
                    <a:lnTo>
                      <a:pt x="565" y="672"/>
                    </a:lnTo>
                    <a:lnTo>
                      <a:pt x="593" y="626"/>
                    </a:lnTo>
                    <a:lnTo>
                      <a:pt x="579" y="652"/>
                    </a:lnTo>
                    <a:lnTo>
                      <a:pt x="514" y="806"/>
                    </a:lnTo>
                    <a:lnTo>
                      <a:pt x="490" y="902"/>
                    </a:lnTo>
                    <a:lnTo>
                      <a:pt x="481" y="967"/>
                    </a:lnTo>
                    <a:lnTo>
                      <a:pt x="482" y="1000"/>
                    </a:lnTo>
                    <a:lnTo>
                      <a:pt x="501" y="993"/>
                    </a:lnTo>
                    <a:lnTo>
                      <a:pt x="678" y="965"/>
                    </a:lnTo>
                    <a:lnTo>
                      <a:pt x="888" y="950"/>
                    </a:lnTo>
                    <a:lnTo>
                      <a:pt x="1030" y="949"/>
                    </a:lnTo>
                    <a:lnTo>
                      <a:pt x="1172" y="950"/>
                    </a:lnTo>
                    <a:lnTo>
                      <a:pt x="1383" y="965"/>
                    </a:lnTo>
                    <a:lnTo>
                      <a:pt x="1559" y="993"/>
                    </a:lnTo>
                    <a:lnTo>
                      <a:pt x="1578" y="1000"/>
                    </a:lnTo>
                    <a:lnTo>
                      <a:pt x="1578" y="967"/>
                    </a:lnTo>
                    <a:lnTo>
                      <a:pt x="1571" y="902"/>
                    </a:lnTo>
                    <a:lnTo>
                      <a:pt x="1546" y="806"/>
                    </a:lnTo>
                    <a:lnTo>
                      <a:pt x="1482" y="652"/>
                    </a:lnTo>
                    <a:lnTo>
                      <a:pt x="1467" y="626"/>
                    </a:lnTo>
                    <a:lnTo>
                      <a:pt x="1496" y="672"/>
                    </a:lnTo>
                    <a:lnTo>
                      <a:pt x="1546" y="761"/>
                    </a:lnTo>
                    <a:lnTo>
                      <a:pt x="1590" y="851"/>
                    </a:lnTo>
                    <a:lnTo>
                      <a:pt x="1626" y="942"/>
                    </a:lnTo>
                    <a:lnTo>
                      <a:pt x="1656" y="1031"/>
                    </a:lnTo>
                    <a:lnTo>
                      <a:pt x="1679" y="1121"/>
                    </a:lnTo>
                    <a:lnTo>
                      <a:pt x="1697" y="1211"/>
                    </a:lnTo>
                    <a:lnTo>
                      <a:pt x="1709" y="1300"/>
                    </a:lnTo>
                    <a:lnTo>
                      <a:pt x="1717" y="1432"/>
                    </a:lnTo>
                    <a:lnTo>
                      <a:pt x="1712" y="1603"/>
                    </a:lnTo>
                    <a:lnTo>
                      <a:pt x="1691" y="1768"/>
                    </a:lnTo>
                    <a:lnTo>
                      <a:pt x="1659" y="1924"/>
                    </a:lnTo>
                    <a:lnTo>
                      <a:pt x="1617" y="2070"/>
                    </a:lnTo>
                    <a:lnTo>
                      <a:pt x="1570" y="2204"/>
                    </a:lnTo>
                    <a:lnTo>
                      <a:pt x="1520" y="2324"/>
                    </a:lnTo>
                    <a:lnTo>
                      <a:pt x="1471" y="2429"/>
                    </a:lnTo>
                    <a:lnTo>
                      <a:pt x="1364" y="2624"/>
                    </a:lnTo>
                    <a:lnTo>
                      <a:pt x="1340" y="2658"/>
                    </a:lnTo>
                    <a:lnTo>
                      <a:pt x="1360" y="2645"/>
                    </a:lnTo>
                    <a:lnTo>
                      <a:pt x="1496" y="2544"/>
                    </a:lnTo>
                    <a:lnTo>
                      <a:pt x="1617" y="2433"/>
                    </a:lnTo>
                    <a:lnTo>
                      <a:pt x="1714" y="2324"/>
                    </a:lnTo>
                    <a:lnTo>
                      <a:pt x="1778" y="2241"/>
                    </a:lnTo>
                    <a:lnTo>
                      <a:pt x="1841" y="2148"/>
                    </a:lnTo>
                    <a:lnTo>
                      <a:pt x="1899" y="2046"/>
                    </a:lnTo>
                    <a:lnTo>
                      <a:pt x="1950" y="1935"/>
                    </a:lnTo>
                    <a:lnTo>
                      <a:pt x="1993" y="1813"/>
                    </a:lnTo>
                    <a:lnTo>
                      <a:pt x="2028" y="1683"/>
                    </a:lnTo>
                    <a:lnTo>
                      <a:pt x="2048" y="1543"/>
                    </a:lnTo>
                    <a:lnTo>
                      <a:pt x="2053" y="1470"/>
                    </a:lnTo>
                    <a:lnTo>
                      <a:pt x="2060" y="1321"/>
                    </a:lnTo>
                    <a:lnTo>
                      <a:pt x="2059" y="1107"/>
                    </a:lnTo>
                    <a:lnTo>
                      <a:pt x="2051" y="971"/>
                    </a:lnTo>
                    <a:lnTo>
                      <a:pt x="2036" y="839"/>
                    </a:lnTo>
                    <a:lnTo>
                      <a:pt x="2014" y="715"/>
                    </a:lnTo>
                    <a:lnTo>
                      <a:pt x="1981" y="597"/>
                    </a:lnTo>
                    <a:lnTo>
                      <a:pt x="1940" y="487"/>
                    </a:lnTo>
                    <a:lnTo>
                      <a:pt x="1886" y="387"/>
                    </a:lnTo>
                    <a:lnTo>
                      <a:pt x="1821" y="297"/>
                    </a:lnTo>
                    <a:lnTo>
                      <a:pt x="1742" y="216"/>
                    </a:lnTo>
                    <a:lnTo>
                      <a:pt x="1649" y="147"/>
                    </a:lnTo>
                    <a:lnTo>
                      <a:pt x="1542" y="90"/>
                    </a:lnTo>
                    <a:lnTo>
                      <a:pt x="1418" y="47"/>
                    </a:lnTo>
                    <a:lnTo>
                      <a:pt x="1277" y="17"/>
                    </a:lnTo>
                    <a:lnTo>
                      <a:pt x="1118" y="1"/>
                    </a:lnTo>
                    <a:lnTo>
                      <a:pt x="1030"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27" name="Freeform 83">
                <a:extLst>
                  <a:ext uri="{FF2B5EF4-FFF2-40B4-BE49-F238E27FC236}">
                    <a16:creationId xmlns:a16="http://schemas.microsoft.com/office/drawing/2014/main" id="{E6D57B10-1D4E-4C50-A385-3D528E39B883}"/>
                  </a:ext>
                </a:extLst>
              </p:cNvPr>
              <p:cNvSpPr>
                <a:spLocks/>
              </p:cNvSpPr>
              <p:nvPr/>
            </p:nvSpPr>
            <p:spPr bwMode="auto">
              <a:xfrm>
                <a:off x="5525" y="3511"/>
                <a:ext cx="105" cy="96"/>
              </a:xfrm>
              <a:custGeom>
                <a:avLst/>
                <a:gdLst>
                  <a:gd name="T0" fmla="*/ 0 w 421"/>
                  <a:gd name="T1" fmla="*/ 36 h 385"/>
                  <a:gd name="T2" fmla="*/ 210 w 421"/>
                  <a:gd name="T3" fmla="*/ 385 h 385"/>
                  <a:gd name="T4" fmla="*/ 421 w 421"/>
                  <a:gd name="T5" fmla="*/ 36 h 385"/>
                  <a:gd name="T6" fmla="*/ 414 w 421"/>
                  <a:gd name="T7" fmla="*/ 33 h 385"/>
                  <a:gd name="T8" fmla="*/ 343 w 421"/>
                  <a:gd name="T9" fmla="*/ 14 h 385"/>
                  <a:gd name="T10" fmla="*/ 256 w 421"/>
                  <a:gd name="T11" fmla="*/ 2 h 385"/>
                  <a:gd name="T12" fmla="*/ 187 w 421"/>
                  <a:gd name="T13" fmla="*/ 0 h 385"/>
                  <a:gd name="T14" fmla="*/ 114 w 421"/>
                  <a:gd name="T15" fmla="*/ 5 h 385"/>
                  <a:gd name="T16" fmla="*/ 37 w 421"/>
                  <a:gd name="T17" fmla="*/ 22 h 385"/>
                  <a:gd name="T18" fmla="*/ 0 w 421"/>
                  <a:gd name="T19" fmla="*/ 3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1" h="385">
                    <a:moveTo>
                      <a:pt x="0" y="36"/>
                    </a:moveTo>
                    <a:lnTo>
                      <a:pt x="210" y="385"/>
                    </a:lnTo>
                    <a:lnTo>
                      <a:pt x="421" y="36"/>
                    </a:lnTo>
                    <a:lnTo>
                      <a:pt x="414" y="33"/>
                    </a:lnTo>
                    <a:lnTo>
                      <a:pt x="343" y="14"/>
                    </a:lnTo>
                    <a:lnTo>
                      <a:pt x="256" y="2"/>
                    </a:lnTo>
                    <a:lnTo>
                      <a:pt x="187" y="0"/>
                    </a:lnTo>
                    <a:lnTo>
                      <a:pt x="114" y="5"/>
                    </a:lnTo>
                    <a:lnTo>
                      <a:pt x="37" y="22"/>
                    </a:lnTo>
                    <a:lnTo>
                      <a:pt x="0" y="36"/>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203" name="모서리가 둥근 직사각형 94">
              <a:extLst>
                <a:ext uri="{FF2B5EF4-FFF2-40B4-BE49-F238E27FC236}">
                  <a16:creationId xmlns:a16="http://schemas.microsoft.com/office/drawing/2014/main" id="{88CBDA61-D3FB-46E0-BB8D-F990FBAB97CB}"/>
                </a:ext>
              </a:extLst>
            </p:cNvPr>
            <p:cNvSpPr/>
            <p:nvPr/>
          </p:nvSpPr>
          <p:spPr>
            <a:xfrm>
              <a:off x="10688475" y="2473907"/>
              <a:ext cx="796042" cy="327762"/>
            </a:xfrm>
            <a:prstGeom prst="roundRect">
              <a:avLst>
                <a:gd name="adj" fmla="val 50000"/>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prstClr val="white"/>
                  </a:solidFill>
                  <a:latin typeface="하나 CM" panose="02020603020101020101" pitchFamily="18" charset="-127"/>
                  <a:ea typeface="하나 CM" panose="02020603020101020101" pitchFamily="18" charset="-127"/>
                </a:rPr>
                <a:t>상담사</a:t>
              </a:r>
              <a:endParaRPr lang="en-US" altLang="ko-KR" sz="1200" dirty="0">
                <a:solidFill>
                  <a:prstClr val="white"/>
                </a:solidFill>
                <a:latin typeface="하나 CM" panose="02020603020101020101" pitchFamily="18" charset="-127"/>
                <a:ea typeface="하나 CM" panose="02020603020101020101" pitchFamily="18" charset="-127"/>
              </a:endParaRPr>
            </a:p>
          </p:txBody>
        </p:sp>
      </p:grpSp>
      <p:sp>
        <p:nvSpPr>
          <p:cNvPr id="12" name="TextBox 11">
            <a:extLst>
              <a:ext uri="{FF2B5EF4-FFF2-40B4-BE49-F238E27FC236}">
                <a16:creationId xmlns:a16="http://schemas.microsoft.com/office/drawing/2014/main" id="{23C17FEB-CB1D-4077-9024-041F3B36289F}"/>
              </a:ext>
            </a:extLst>
          </p:cNvPr>
          <p:cNvSpPr txBox="1"/>
          <p:nvPr/>
        </p:nvSpPr>
        <p:spPr>
          <a:xfrm>
            <a:off x="6142794" y="2658421"/>
            <a:ext cx="2398639" cy="1157496"/>
          </a:xfrm>
          <a:prstGeom prst="rect">
            <a:avLst/>
          </a:prstGeom>
          <a:noFill/>
        </p:spPr>
        <p:txBody>
          <a:bodyPr wrap="square" rtlCol="0">
            <a:spAutoFit/>
          </a:bodyPr>
          <a:lstStyle/>
          <a:p>
            <a:pPr algn="ctr">
              <a:lnSpc>
                <a:spcPct val="150000"/>
              </a:lnSpc>
            </a:pPr>
            <a:r>
              <a:rPr lang="en-US" altLang="ko-KR" sz="1600" b="1" dirty="0">
                <a:solidFill>
                  <a:prstClr val="black">
                    <a:lumMod val="75000"/>
                    <a:lumOff val="25000"/>
                  </a:prstClr>
                </a:solidFill>
                <a:latin typeface="하나 CM" panose="02020603020101020101" pitchFamily="18" charset="-127"/>
                <a:ea typeface="하나 CM" panose="02020603020101020101" pitchFamily="18" charset="-127"/>
                <a:cs typeface="Aharoni" panose="02010803020104030203" pitchFamily="2" charset="-79"/>
              </a:rPr>
              <a:t>4. </a:t>
            </a:r>
            <a:r>
              <a:rPr lang="ko-KR" altLang="en-US" sz="1600" dirty="0">
                <a:solidFill>
                  <a:prstClr val="black">
                    <a:lumMod val="75000"/>
                    <a:lumOff val="25000"/>
                  </a:prstClr>
                </a:solidFill>
                <a:highlight>
                  <a:srgbClr val="FFFF00"/>
                </a:highlight>
                <a:latin typeface="하나 CM" panose="02020603020101020101" pitchFamily="18" charset="-127"/>
                <a:ea typeface="하나 CM" panose="02020603020101020101" pitchFamily="18" charset="-127"/>
                <a:cs typeface="Aharoni" panose="02010803020104030203" pitchFamily="2" charset="-79"/>
              </a:rPr>
              <a:t>기</a:t>
            </a:r>
            <a:r>
              <a:rPr lang="ko-KR" altLang="en-US" sz="1600" b="1" dirty="0">
                <a:solidFill>
                  <a:prstClr val="black">
                    <a:lumMod val="75000"/>
                    <a:lumOff val="25000"/>
                  </a:prstClr>
                </a:solidFill>
                <a:highlight>
                  <a:srgbClr val="FFFF00"/>
                </a:highlight>
                <a:latin typeface="하나 CM" panose="02020603020101020101" pitchFamily="18" charset="-127"/>
                <a:ea typeface="하나 CM" panose="02020603020101020101" pitchFamily="18" charset="-127"/>
                <a:cs typeface="Aharoni" panose="02010803020104030203" pitchFamily="2" charset="-79"/>
              </a:rPr>
              <a:t> </a:t>
            </a:r>
            <a:r>
              <a:rPr lang="ko-KR" altLang="en-US" sz="1600" dirty="0">
                <a:solidFill>
                  <a:prstClr val="black">
                    <a:lumMod val="75000"/>
                    <a:lumOff val="25000"/>
                  </a:prstClr>
                </a:solidFill>
                <a:highlight>
                  <a:srgbClr val="FFFF00"/>
                </a:highlight>
                <a:latin typeface="하나 CM" panose="02020603020101020101" pitchFamily="18" charset="-127"/>
                <a:ea typeface="하나 CM" panose="02020603020101020101" pitchFamily="18" charset="-127"/>
                <a:cs typeface="Aharoni" panose="02010803020104030203" pitchFamily="2" charset="-79"/>
              </a:rPr>
              <a:t>상담기록 조회 </a:t>
            </a:r>
            <a:r>
              <a:rPr lang="en-US" altLang="ko-KR" sz="1600" b="1" dirty="0">
                <a:solidFill>
                  <a:prstClr val="black">
                    <a:lumMod val="75000"/>
                    <a:lumOff val="25000"/>
                  </a:prstClr>
                </a:solidFill>
                <a:latin typeface="하나 CM" panose="02020603020101020101" pitchFamily="18" charset="-127"/>
                <a:ea typeface="하나 CM" panose="02020603020101020101" pitchFamily="18" charset="-127"/>
                <a:cs typeface="Aharoni" panose="02010803020104030203" pitchFamily="2" charset="-79"/>
              </a:rPr>
              <a:t>+ </a:t>
            </a:r>
            <a:r>
              <a:rPr lang="ko-KR" altLang="en-US" sz="1600" dirty="0">
                <a:solidFill>
                  <a:prstClr val="black">
                    <a:lumMod val="75000"/>
                    <a:lumOff val="25000"/>
                  </a:prstClr>
                </a:solidFill>
                <a:latin typeface="하나 CM" panose="02020603020101020101" pitchFamily="18" charset="-127"/>
                <a:ea typeface="하나 CM" panose="02020603020101020101" pitchFamily="18" charset="-127"/>
                <a:cs typeface="Aharoni" panose="02010803020104030203" pitchFamily="2" charset="-79"/>
              </a:rPr>
              <a:t>전화 상담 진행 및 가까운 영업점 안내</a:t>
            </a:r>
            <a:endParaRPr lang="en-US" altLang="ko-KR" sz="1600" dirty="0">
              <a:solidFill>
                <a:prstClr val="black">
                  <a:lumMod val="75000"/>
                  <a:lumOff val="25000"/>
                </a:prstClr>
              </a:solidFill>
              <a:latin typeface="하나 CM" panose="02020603020101020101" pitchFamily="18" charset="-127"/>
              <a:ea typeface="하나 CM" panose="02020603020101020101" pitchFamily="18" charset="-127"/>
              <a:cs typeface="Aharoni" panose="02010803020104030203" pitchFamily="2" charset="-79"/>
            </a:endParaRPr>
          </a:p>
        </p:txBody>
      </p:sp>
      <p:grpSp>
        <p:nvGrpSpPr>
          <p:cNvPr id="229" name="그룹 228">
            <a:extLst>
              <a:ext uri="{FF2B5EF4-FFF2-40B4-BE49-F238E27FC236}">
                <a16:creationId xmlns:a16="http://schemas.microsoft.com/office/drawing/2014/main" id="{101A34DF-3D58-4AAF-AEFC-F9624A4B9A44}"/>
              </a:ext>
            </a:extLst>
          </p:cNvPr>
          <p:cNvGrpSpPr/>
          <p:nvPr/>
        </p:nvGrpSpPr>
        <p:grpSpPr>
          <a:xfrm>
            <a:off x="1401124" y="4028373"/>
            <a:ext cx="607400" cy="806986"/>
            <a:chOff x="598304" y="1493153"/>
            <a:chExt cx="796042" cy="1225084"/>
          </a:xfrm>
        </p:grpSpPr>
        <p:grpSp>
          <p:nvGrpSpPr>
            <p:cNvPr id="230" name="Group 4">
              <a:extLst>
                <a:ext uri="{FF2B5EF4-FFF2-40B4-BE49-F238E27FC236}">
                  <a16:creationId xmlns:a16="http://schemas.microsoft.com/office/drawing/2014/main" id="{F089723D-4199-420C-A8BD-799313764D67}"/>
                </a:ext>
              </a:extLst>
            </p:cNvPr>
            <p:cNvGrpSpPr>
              <a:grpSpLocks noChangeAspect="1"/>
            </p:cNvGrpSpPr>
            <p:nvPr/>
          </p:nvGrpSpPr>
          <p:grpSpPr bwMode="auto">
            <a:xfrm>
              <a:off x="672274" y="1493153"/>
              <a:ext cx="589450" cy="819255"/>
              <a:chOff x="2371" y="2919"/>
              <a:chExt cx="513" cy="713"/>
            </a:xfrm>
          </p:grpSpPr>
          <p:sp>
            <p:nvSpPr>
              <p:cNvPr id="232" name="Rectangle 5">
                <a:extLst>
                  <a:ext uri="{FF2B5EF4-FFF2-40B4-BE49-F238E27FC236}">
                    <a16:creationId xmlns:a16="http://schemas.microsoft.com/office/drawing/2014/main" id="{66A13F10-6B2B-46D5-A8B8-1DF27D05B52F}"/>
                  </a:ext>
                </a:extLst>
              </p:cNvPr>
              <p:cNvSpPr>
                <a:spLocks noChangeArrowheads="1"/>
              </p:cNvSpPr>
              <p:nvPr/>
            </p:nvSpPr>
            <p:spPr bwMode="auto">
              <a:xfrm>
                <a:off x="2575" y="3451"/>
                <a:ext cx="105" cy="118"/>
              </a:xfrm>
              <a:prstGeom prst="rect">
                <a:avLst/>
              </a:prstGeom>
              <a:solidFill>
                <a:srgbClr val="FDCC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33" name="Freeform 6">
                <a:extLst>
                  <a:ext uri="{FF2B5EF4-FFF2-40B4-BE49-F238E27FC236}">
                    <a16:creationId xmlns:a16="http://schemas.microsoft.com/office/drawing/2014/main" id="{3609E64D-0DD3-4BAF-B44B-BCA139224AC7}"/>
                  </a:ext>
                </a:extLst>
              </p:cNvPr>
              <p:cNvSpPr>
                <a:spLocks/>
              </p:cNvSpPr>
              <p:nvPr/>
            </p:nvSpPr>
            <p:spPr bwMode="auto">
              <a:xfrm>
                <a:off x="2575" y="3451"/>
                <a:ext cx="105" cy="37"/>
              </a:xfrm>
              <a:custGeom>
                <a:avLst/>
                <a:gdLst>
                  <a:gd name="T0" fmla="*/ 0 w 423"/>
                  <a:gd name="T1" fmla="*/ 56 h 147"/>
                  <a:gd name="T2" fmla="*/ 7 w 423"/>
                  <a:gd name="T3" fmla="*/ 59 h 147"/>
                  <a:gd name="T4" fmla="*/ 68 w 423"/>
                  <a:gd name="T5" fmla="*/ 89 h 147"/>
                  <a:gd name="T6" fmla="*/ 149 w 423"/>
                  <a:gd name="T7" fmla="*/ 118 h 147"/>
                  <a:gd name="T8" fmla="*/ 216 w 423"/>
                  <a:gd name="T9" fmla="*/ 134 h 147"/>
                  <a:gd name="T10" fmla="*/ 293 w 423"/>
                  <a:gd name="T11" fmla="*/ 144 h 147"/>
                  <a:gd name="T12" fmla="*/ 377 w 423"/>
                  <a:gd name="T13" fmla="*/ 147 h 147"/>
                  <a:gd name="T14" fmla="*/ 423 w 423"/>
                  <a:gd name="T15" fmla="*/ 142 h 147"/>
                  <a:gd name="T16" fmla="*/ 423 w 423"/>
                  <a:gd name="T17" fmla="*/ 0 h 147"/>
                  <a:gd name="T18" fmla="*/ 0 w 423"/>
                  <a:gd name="T19" fmla="*/ 0 h 147"/>
                  <a:gd name="T20" fmla="*/ 0 w 423"/>
                  <a:gd name="T21"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3" h="147">
                    <a:moveTo>
                      <a:pt x="0" y="56"/>
                    </a:moveTo>
                    <a:lnTo>
                      <a:pt x="7" y="59"/>
                    </a:lnTo>
                    <a:lnTo>
                      <a:pt x="68" y="89"/>
                    </a:lnTo>
                    <a:lnTo>
                      <a:pt x="149" y="118"/>
                    </a:lnTo>
                    <a:lnTo>
                      <a:pt x="216" y="134"/>
                    </a:lnTo>
                    <a:lnTo>
                      <a:pt x="293" y="144"/>
                    </a:lnTo>
                    <a:lnTo>
                      <a:pt x="377" y="147"/>
                    </a:lnTo>
                    <a:lnTo>
                      <a:pt x="423" y="142"/>
                    </a:lnTo>
                    <a:lnTo>
                      <a:pt x="423" y="0"/>
                    </a:lnTo>
                    <a:lnTo>
                      <a:pt x="0" y="0"/>
                    </a:lnTo>
                    <a:lnTo>
                      <a:pt x="0" y="56"/>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34" name="Freeform 7">
                <a:extLst>
                  <a:ext uri="{FF2B5EF4-FFF2-40B4-BE49-F238E27FC236}">
                    <a16:creationId xmlns:a16="http://schemas.microsoft.com/office/drawing/2014/main" id="{A76A6A71-2238-4F95-B137-4CE45A2F47A6}"/>
                  </a:ext>
                </a:extLst>
              </p:cNvPr>
              <p:cNvSpPr>
                <a:spLocks/>
              </p:cNvSpPr>
              <p:nvPr/>
            </p:nvSpPr>
            <p:spPr bwMode="auto">
              <a:xfrm>
                <a:off x="2371" y="3209"/>
                <a:ext cx="103" cy="118"/>
              </a:xfrm>
              <a:custGeom>
                <a:avLst/>
                <a:gdLst>
                  <a:gd name="T0" fmla="*/ 412 w 412"/>
                  <a:gd name="T1" fmla="*/ 234 h 469"/>
                  <a:gd name="T2" fmla="*/ 412 w 412"/>
                  <a:gd name="T3" fmla="*/ 259 h 469"/>
                  <a:gd name="T4" fmla="*/ 403 w 412"/>
                  <a:gd name="T5" fmla="*/ 304 h 469"/>
                  <a:gd name="T6" fmla="*/ 388 w 412"/>
                  <a:gd name="T7" fmla="*/ 346 h 469"/>
                  <a:gd name="T8" fmla="*/ 365 w 412"/>
                  <a:gd name="T9" fmla="*/ 384 h 469"/>
                  <a:gd name="T10" fmla="*/ 337 w 412"/>
                  <a:gd name="T11" fmla="*/ 416 h 469"/>
                  <a:gd name="T12" fmla="*/ 305 w 412"/>
                  <a:gd name="T13" fmla="*/ 441 h 469"/>
                  <a:gd name="T14" fmla="*/ 267 w 412"/>
                  <a:gd name="T15" fmla="*/ 460 h 469"/>
                  <a:gd name="T16" fmla="*/ 227 w 412"/>
                  <a:gd name="T17" fmla="*/ 469 h 469"/>
                  <a:gd name="T18" fmla="*/ 206 w 412"/>
                  <a:gd name="T19" fmla="*/ 469 h 469"/>
                  <a:gd name="T20" fmla="*/ 185 w 412"/>
                  <a:gd name="T21" fmla="*/ 469 h 469"/>
                  <a:gd name="T22" fmla="*/ 144 w 412"/>
                  <a:gd name="T23" fmla="*/ 460 h 469"/>
                  <a:gd name="T24" fmla="*/ 108 w 412"/>
                  <a:gd name="T25" fmla="*/ 441 h 469"/>
                  <a:gd name="T26" fmla="*/ 74 w 412"/>
                  <a:gd name="T27" fmla="*/ 416 h 469"/>
                  <a:gd name="T28" fmla="*/ 46 w 412"/>
                  <a:gd name="T29" fmla="*/ 384 h 469"/>
                  <a:gd name="T30" fmla="*/ 25 w 412"/>
                  <a:gd name="T31" fmla="*/ 346 h 469"/>
                  <a:gd name="T32" fmla="*/ 9 w 412"/>
                  <a:gd name="T33" fmla="*/ 304 h 469"/>
                  <a:gd name="T34" fmla="*/ 1 w 412"/>
                  <a:gd name="T35" fmla="*/ 259 h 469"/>
                  <a:gd name="T36" fmla="*/ 0 w 412"/>
                  <a:gd name="T37" fmla="*/ 234 h 469"/>
                  <a:gd name="T38" fmla="*/ 1 w 412"/>
                  <a:gd name="T39" fmla="*/ 211 h 469"/>
                  <a:gd name="T40" fmla="*/ 9 w 412"/>
                  <a:gd name="T41" fmla="*/ 164 h 469"/>
                  <a:gd name="T42" fmla="*/ 25 w 412"/>
                  <a:gd name="T43" fmla="*/ 122 h 469"/>
                  <a:gd name="T44" fmla="*/ 46 w 412"/>
                  <a:gd name="T45" fmla="*/ 85 h 469"/>
                  <a:gd name="T46" fmla="*/ 74 w 412"/>
                  <a:gd name="T47" fmla="*/ 53 h 469"/>
                  <a:gd name="T48" fmla="*/ 108 w 412"/>
                  <a:gd name="T49" fmla="*/ 28 h 469"/>
                  <a:gd name="T50" fmla="*/ 144 w 412"/>
                  <a:gd name="T51" fmla="*/ 9 h 469"/>
                  <a:gd name="T52" fmla="*/ 185 w 412"/>
                  <a:gd name="T53" fmla="*/ 1 h 469"/>
                  <a:gd name="T54" fmla="*/ 206 w 412"/>
                  <a:gd name="T55" fmla="*/ 0 h 469"/>
                  <a:gd name="T56" fmla="*/ 227 w 412"/>
                  <a:gd name="T57" fmla="*/ 1 h 469"/>
                  <a:gd name="T58" fmla="*/ 267 w 412"/>
                  <a:gd name="T59" fmla="*/ 9 h 469"/>
                  <a:gd name="T60" fmla="*/ 305 w 412"/>
                  <a:gd name="T61" fmla="*/ 28 h 469"/>
                  <a:gd name="T62" fmla="*/ 337 w 412"/>
                  <a:gd name="T63" fmla="*/ 53 h 469"/>
                  <a:gd name="T64" fmla="*/ 365 w 412"/>
                  <a:gd name="T65" fmla="*/ 85 h 469"/>
                  <a:gd name="T66" fmla="*/ 388 w 412"/>
                  <a:gd name="T67" fmla="*/ 122 h 469"/>
                  <a:gd name="T68" fmla="*/ 403 w 412"/>
                  <a:gd name="T69" fmla="*/ 164 h 469"/>
                  <a:gd name="T70" fmla="*/ 412 w 412"/>
                  <a:gd name="T71" fmla="*/ 211 h 469"/>
                  <a:gd name="T72" fmla="*/ 412 w 412"/>
                  <a:gd name="T73" fmla="*/ 234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2" h="469">
                    <a:moveTo>
                      <a:pt x="412" y="234"/>
                    </a:moveTo>
                    <a:lnTo>
                      <a:pt x="412" y="259"/>
                    </a:lnTo>
                    <a:lnTo>
                      <a:pt x="403" y="304"/>
                    </a:lnTo>
                    <a:lnTo>
                      <a:pt x="388" y="346"/>
                    </a:lnTo>
                    <a:lnTo>
                      <a:pt x="365" y="384"/>
                    </a:lnTo>
                    <a:lnTo>
                      <a:pt x="337" y="416"/>
                    </a:lnTo>
                    <a:lnTo>
                      <a:pt x="305" y="441"/>
                    </a:lnTo>
                    <a:lnTo>
                      <a:pt x="267" y="460"/>
                    </a:lnTo>
                    <a:lnTo>
                      <a:pt x="227" y="469"/>
                    </a:lnTo>
                    <a:lnTo>
                      <a:pt x="206" y="469"/>
                    </a:lnTo>
                    <a:lnTo>
                      <a:pt x="185" y="469"/>
                    </a:lnTo>
                    <a:lnTo>
                      <a:pt x="144" y="460"/>
                    </a:lnTo>
                    <a:lnTo>
                      <a:pt x="108" y="441"/>
                    </a:lnTo>
                    <a:lnTo>
                      <a:pt x="74" y="416"/>
                    </a:lnTo>
                    <a:lnTo>
                      <a:pt x="46" y="384"/>
                    </a:lnTo>
                    <a:lnTo>
                      <a:pt x="25" y="346"/>
                    </a:lnTo>
                    <a:lnTo>
                      <a:pt x="9" y="304"/>
                    </a:lnTo>
                    <a:lnTo>
                      <a:pt x="1" y="259"/>
                    </a:lnTo>
                    <a:lnTo>
                      <a:pt x="0" y="234"/>
                    </a:lnTo>
                    <a:lnTo>
                      <a:pt x="1" y="211"/>
                    </a:lnTo>
                    <a:lnTo>
                      <a:pt x="9" y="164"/>
                    </a:lnTo>
                    <a:lnTo>
                      <a:pt x="25" y="122"/>
                    </a:lnTo>
                    <a:lnTo>
                      <a:pt x="46" y="85"/>
                    </a:lnTo>
                    <a:lnTo>
                      <a:pt x="74" y="53"/>
                    </a:lnTo>
                    <a:lnTo>
                      <a:pt x="108" y="28"/>
                    </a:lnTo>
                    <a:lnTo>
                      <a:pt x="144" y="9"/>
                    </a:lnTo>
                    <a:lnTo>
                      <a:pt x="185" y="1"/>
                    </a:lnTo>
                    <a:lnTo>
                      <a:pt x="206" y="0"/>
                    </a:lnTo>
                    <a:lnTo>
                      <a:pt x="227" y="1"/>
                    </a:lnTo>
                    <a:lnTo>
                      <a:pt x="267" y="9"/>
                    </a:lnTo>
                    <a:lnTo>
                      <a:pt x="305" y="28"/>
                    </a:lnTo>
                    <a:lnTo>
                      <a:pt x="337" y="53"/>
                    </a:lnTo>
                    <a:lnTo>
                      <a:pt x="365" y="85"/>
                    </a:lnTo>
                    <a:lnTo>
                      <a:pt x="388" y="122"/>
                    </a:lnTo>
                    <a:lnTo>
                      <a:pt x="403" y="164"/>
                    </a:lnTo>
                    <a:lnTo>
                      <a:pt x="412" y="211"/>
                    </a:lnTo>
                    <a:lnTo>
                      <a:pt x="412" y="234"/>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35" name="Freeform 8">
                <a:extLst>
                  <a:ext uri="{FF2B5EF4-FFF2-40B4-BE49-F238E27FC236}">
                    <a16:creationId xmlns:a16="http://schemas.microsoft.com/office/drawing/2014/main" id="{9C55CFCB-A5C2-4A5C-B93B-10F1A613FC8A}"/>
                  </a:ext>
                </a:extLst>
              </p:cNvPr>
              <p:cNvSpPr>
                <a:spLocks/>
              </p:cNvSpPr>
              <p:nvPr/>
            </p:nvSpPr>
            <p:spPr bwMode="auto">
              <a:xfrm>
                <a:off x="2781" y="3209"/>
                <a:ext cx="103" cy="118"/>
              </a:xfrm>
              <a:custGeom>
                <a:avLst/>
                <a:gdLst>
                  <a:gd name="T0" fmla="*/ 412 w 412"/>
                  <a:gd name="T1" fmla="*/ 234 h 469"/>
                  <a:gd name="T2" fmla="*/ 411 w 412"/>
                  <a:gd name="T3" fmla="*/ 259 h 469"/>
                  <a:gd name="T4" fmla="*/ 402 w 412"/>
                  <a:gd name="T5" fmla="*/ 304 h 469"/>
                  <a:gd name="T6" fmla="*/ 387 w 412"/>
                  <a:gd name="T7" fmla="*/ 346 h 469"/>
                  <a:gd name="T8" fmla="*/ 365 w 412"/>
                  <a:gd name="T9" fmla="*/ 384 h 469"/>
                  <a:gd name="T10" fmla="*/ 337 w 412"/>
                  <a:gd name="T11" fmla="*/ 416 h 469"/>
                  <a:gd name="T12" fmla="*/ 304 w 412"/>
                  <a:gd name="T13" fmla="*/ 441 h 469"/>
                  <a:gd name="T14" fmla="*/ 267 w 412"/>
                  <a:gd name="T15" fmla="*/ 460 h 469"/>
                  <a:gd name="T16" fmla="*/ 227 w 412"/>
                  <a:gd name="T17" fmla="*/ 469 h 469"/>
                  <a:gd name="T18" fmla="*/ 205 w 412"/>
                  <a:gd name="T19" fmla="*/ 469 h 469"/>
                  <a:gd name="T20" fmla="*/ 185 w 412"/>
                  <a:gd name="T21" fmla="*/ 469 h 469"/>
                  <a:gd name="T22" fmla="*/ 144 w 412"/>
                  <a:gd name="T23" fmla="*/ 460 h 469"/>
                  <a:gd name="T24" fmla="*/ 107 w 412"/>
                  <a:gd name="T25" fmla="*/ 441 h 469"/>
                  <a:gd name="T26" fmla="*/ 75 w 412"/>
                  <a:gd name="T27" fmla="*/ 416 h 469"/>
                  <a:gd name="T28" fmla="*/ 47 w 412"/>
                  <a:gd name="T29" fmla="*/ 384 h 469"/>
                  <a:gd name="T30" fmla="*/ 24 w 412"/>
                  <a:gd name="T31" fmla="*/ 346 h 469"/>
                  <a:gd name="T32" fmla="*/ 9 w 412"/>
                  <a:gd name="T33" fmla="*/ 304 h 469"/>
                  <a:gd name="T34" fmla="*/ 1 w 412"/>
                  <a:gd name="T35" fmla="*/ 259 h 469"/>
                  <a:gd name="T36" fmla="*/ 0 w 412"/>
                  <a:gd name="T37" fmla="*/ 234 h 469"/>
                  <a:gd name="T38" fmla="*/ 1 w 412"/>
                  <a:gd name="T39" fmla="*/ 211 h 469"/>
                  <a:gd name="T40" fmla="*/ 9 w 412"/>
                  <a:gd name="T41" fmla="*/ 164 h 469"/>
                  <a:gd name="T42" fmla="*/ 24 w 412"/>
                  <a:gd name="T43" fmla="*/ 122 h 469"/>
                  <a:gd name="T44" fmla="*/ 47 w 412"/>
                  <a:gd name="T45" fmla="*/ 85 h 469"/>
                  <a:gd name="T46" fmla="*/ 75 w 412"/>
                  <a:gd name="T47" fmla="*/ 53 h 469"/>
                  <a:gd name="T48" fmla="*/ 107 w 412"/>
                  <a:gd name="T49" fmla="*/ 28 h 469"/>
                  <a:gd name="T50" fmla="*/ 144 w 412"/>
                  <a:gd name="T51" fmla="*/ 9 h 469"/>
                  <a:gd name="T52" fmla="*/ 185 w 412"/>
                  <a:gd name="T53" fmla="*/ 1 h 469"/>
                  <a:gd name="T54" fmla="*/ 205 w 412"/>
                  <a:gd name="T55" fmla="*/ 0 h 469"/>
                  <a:gd name="T56" fmla="*/ 227 w 412"/>
                  <a:gd name="T57" fmla="*/ 1 h 469"/>
                  <a:gd name="T58" fmla="*/ 267 w 412"/>
                  <a:gd name="T59" fmla="*/ 9 h 469"/>
                  <a:gd name="T60" fmla="*/ 304 w 412"/>
                  <a:gd name="T61" fmla="*/ 28 h 469"/>
                  <a:gd name="T62" fmla="*/ 337 w 412"/>
                  <a:gd name="T63" fmla="*/ 53 h 469"/>
                  <a:gd name="T64" fmla="*/ 365 w 412"/>
                  <a:gd name="T65" fmla="*/ 85 h 469"/>
                  <a:gd name="T66" fmla="*/ 387 w 412"/>
                  <a:gd name="T67" fmla="*/ 122 h 469"/>
                  <a:gd name="T68" fmla="*/ 402 w 412"/>
                  <a:gd name="T69" fmla="*/ 164 h 469"/>
                  <a:gd name="T70" fmla="*/ 411 w 412"/>
                  <a:gd name="T71" fmla="*/ 211 h 469"/>
                  <a:gd name="T72" fmla="*/ 412 w 412"/>
                  <a:gd name="T73" fmla="*/ 234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2" h="469">
                    <a:moveTo>
                      <a:pt x="412" y="234"/>
                    </a:moveTo>
                    <a:lnTo>
                      <a:pt x="411" y="259"/>
                    </a:lnTo>
                    <a:lnTo>
                      <a:pt x="402" y="304"/>
                    </a:lnTo>
                    <a:lnTo>
                      <a:pt x="387" y="346"/>
                    </a:lnTo>
                    <a:lnTo>
                      <a:pt x="365" y="384"/>
                    </a:lnTo>
                    <a:lnTo>
                      <a:pt x="337" y="416"/>
                    </a:lnTo>
                    <a:lnTo>
                      <a:pt x="304" y="441"/>
                    </a:lnTo>
                    <a:lnTo>
                      <a:pt x="267" y="460"/>
                    </a:lnTo>
                    <a:lnTo>
                      <a:pt x="227" y="469"/>
                    </a:lnTo>
                    <a:lnTo>
                      <a:pt x="205" y="469"/>
                    </a:lnTo>
                    <a:lnTo>
                      <a:pt x="185" y="469"/>
                    </a:lnTo>
                    <a:lnTo>
                      <a:pt x="144" y="460"/>
                    </a:lnTo>
                    <a:lnTo>
                      <a:pt x="107" y="441"/>
                    </a:lnTo>
                    <a:lnTo>
                      <a:pt x="75" y="416"/>
                    </a:lnTo>
                    <a:lnTo>
                      <a:pt x="47" y="384"/>
                    </a:lnTo>
                    <a:lnTo>
                      <a:pt x="24" y="346"/>
                    </a:lnTo>
                    <a:lnTo>
                      <a:pt x="9" y="304"/>
                    </a:lnTo>
                    <a:lnTo>
                      <a:pt x="1" y="259"/>
                    </a:lnTo>
                    <a:lnTo>
                      <a:pt x="0" y="234"/>
                    </a:lnTo>
                    <a:lnTo>
                      <a:pt x="1" y="211"/>
                    </a:lnTo>
                    <a:lnTo>
                      <a:pt x="9" y="164"/>
                    </a:lnTo>
                    <a:lnTo>
                      <a:pt x="24" y="122"/>
                    </a:lnTo>
                    <a:lnTo>
                      <a:pt x="47" y="85"/>
                    </a:lnTo>
                    <a:lnTo>
                      <a:pt x="75" y="53"/>
                    </a:lnTo>
                    <a:lnTo>
                      <a:pt x="107" y="28"/>
                    </a:lnTo>
                    <a:lnTo>
                      <a:pt x="144" y="9"/>
                    </a:lnTo>
                    <a:lnTo>
                      <a:pt x="185" y="1"/>
                    </a:lnTo>
                    <a:lnTo>
                      <a:pt x="205" y="0"/>
                    </a:lnTo>
                    <a:lnTo>
                      <a:pt x="227" y="1"/>
                    </a:lnTo>
                    <a:lnTo>
                      <a:pt x="267" y="9"/>
                    </a:lnTo>
                    <a:lnTo>
                      <a:pt x="304" y="28"/>
                    </a:lnTo>
                    <a:lnTo>
                      <a:pt x="337" y="53"/>
                    </a:lnTo>
                    <a:lnTo>
                      <a:pt x="365" y="85"/>
                    </a:lnTo>
                    <a:lnTo>
                      <a:pt x="387" y="122"/>
                    </a:lnTo>
                    <a:lnTo>
                      <a:pt x="402" y="164"/>
                    </a:lnTo>
                    <a:lnTo>
                      <a:pt x="411" y="211"/>
                    </a:lnTo>
                    <a:lnTo>
                      <a:pt x="412" y="234"/>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36" name="Freeform 9">
                <a:extLst>
                  <a:ext uri="{FF2B5EF4-FFF2-40B4-BE49-F238E27FC236}">
                    <a16:creationId xmlns:a16="http://schemas.microsoft.com/office/drawing/2014/main" id="{7CEC4378-C85A-42BB-AFC6-9C636219A08A}"/>
                  </a:ext>
                </a:extLst>
              </p:cNvPr>
              <p:cNvSpPr>
                <a:spLocks/>
              </p:cNvSpPr>
              <p:nvPr/>
            </p:nvSpPr>
            <p:spPr bwMode="auto">
              <a:xfrm>
                <a:off x="2423" y="3006"/>
                <a:ext cx="409" cy="464"/>
              </a:xfrm>
              <a:custGeom>
                <a:avLst/>
                <a:gdLst>
                  <a:gd name="T0" fmla="*/ 1637 w 1638"/>
                  <a:gd name="T1" fmla="*/ 567 h 1857"/>
                  <a:gd name="T2" fmla="*/ 1620 w 1638"/>
                  <a:gd name="T3" fmla="*/ 445 h 1857"/>
                  <a:gd name="T4" fmla="*/ 1577 w 1638"/>
                  <a:gd name="T5" fmla="*/ 333 h 1857"/>
                  <a:gd name="T6" fmla="*/ 1509 w 1638"/>
                  <a:gd name="T7" fmla="*/ 234 h 1857"/>
                  <a:gd name="T8" fmla="*/ 1415 w 1638"/>
                  <a:gd name="T9" fmla="*/ 150 h 1857"/>
                  <a:gd name="T10" fmla="*/ 1295 w 1638"/>
                  <a:gd name="T11" fmla="*/ 83 h 1857"/>
                  <a:gd name="T12" fmla="*/ 1146 w 1638"/>
                  <a:gd name="T13" fmla="*/ 35 h 1857"/>
                  <a:gd name="T14" fmla="*/ 970 w 1638"/>
                  <a:gd name="T15" fmla="*/ 7 h 1857"/>
                  <a:gd name="T16" fmla="*/ 819 w 1638"/>
                  <a:gd name="T17" fmla="*/ 0 h 1857"/>
                  <a:gd name="T18" fmla="*/ 668 w 1638"/>
                  <a:gd name="T19" fmla="*/ 7 h 1857"/>
                  <a:gd name="T20" fmla="*/ 491 w 1638"/>
                  <a:gd name="T21" fmla="*/ 35 h 1857"/>
                  <a:gd name="T22" fmla="*/ 343 w 1638"/>
                  <a:gd name="T23" fmla="*/ 83 h 1857"/>
                  <a:gd name="T24" fmla="*/ 223 w 1638"/>
                  <a:gd name="T25" fmla="*/ 150 h 1857"/>
                  <a:gd name="T26" fmla="*/ 129 w 1638"/>
                  <a:gd name="T27" fmla="*/ 234 h 1857"/>
                  <a:gd name="T28" fmla="*/ 61 w 1638"/>
                  <a:gd name="T29" fmla="*/ 333 h 1857"/>
                  <a:gd name="T30" fmla="*/ 18 w 1638"/>
                  <a:gd name="T31" fmla="*/ 445 h 1857"/>
                  <a:gd name="T32" fmla="*/ 0 w 1638"/>
                  <a:gd name="T33" fmla="*/ 567 h 1857"/>
                  <a:gd name="T34" fmla="*/ 0 w 1638"/>
                  <a:gd name="T35" fmla="*/ 669 h 1857"/>
                  <a:gd name="T36" fmla="*/ 7 w 1638"/>
                  <a:gd name="T37" fmla="*/ 993 h 1857"/>
                  <a:gd name="T38" fmla="*/ 38 w 1638"/>
                  <a:gd name="T39" fmla="*/ 1202 h 1857"/>
                  <a:gd name="T40" fmla="*/ 99 w 1638"/>
                  <a:gd name="T41" fmla="*/ 1409 h 1857"/>
                  <a:gd name="T42" fmla="*/ 205 w 1638"/>
                  <a:gd name="T43" fmla="*/ 1595 h 1857"/>
                  <a:gd name="T44" fmla="*/ 342 w 1638"/>
                  <a:gd name="T45" fmla="*/ 1727 h 1857"/>
                  <a:gd name="T46" fmla="*/ 444 w 1638"/>
                  <a:gd name="T47" fmla="*/ 1784 h 1857"/>
                  <a:gd name="T48" fmla="*/ 563 w 1638"/>
                  <a:gd name="T49" fmla="*/ 1827 h 1857"/>
                  <a:gd name="T50" fmla="*/ 701 w 1638"/>
                  <a:gd name="T51" fmla="*/ 1852 h 1857"/>
                  <a:gd name="T52" fmla="*/ 819 w 1638"/>
                  <a:gd name="T53" fmla="*/ 1857 h 1857"/>
                  <a:gd name="T54" fmla="*/ 937 w 1638"/>
                  <a:gd name="T55" fmla="*/ 1852 h 1857"/>
                  <a:gd name="T56" fmla="*/ 1075 w 1638"/>
                  <a:gd name="T57" fmla="*/ 1827 h 1857"/>
                  <a:gd name="T58" fmla="*/ 1193 w 1638"/>
                  <a:gd name="T59" fmla="*/ 1784 h 1857"/>
                  <a:gd name="T60" fmla="*/ 1295 w 1638"/>
                  <a:gd name="T61" fmla="*/ 1727 h 1857"/>
                  <a:gd name="T62" fmla="*/ 1434 w 1638"/>
                  <a:gd name="T63" fmla="*/ 1595 h 1857"/>
                  <a:gd name="T64" fmla="*/ 1539 w 1638"/>
                  <a:gd name="T65" fmla="*/ 1409 h 1857"/>
                  <a:gd name="T66" fmla="*/ 1601 w 1638"/>
                  <a:gd name="T67" fmla="*/ 1202 h 1857"/>
                  <a:gd name="T68" fmla="*/ 1630 w 1638"/>
                  <a:gd name="T69" fmla="*/ 993 h 1857"/>
                  <a:gd name="T70" fmla="*/ 1638 w 1638"/>
                  <a:gd name="T71" fmla="*/ 669 h 1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8" h="1857">
                    <a:moveTo>
                      <a:pt x="1638" y="599"/>
                    </a:moveTo>
                    <a:lnTo>
                      <a:pt x="1637" y="567"/>
                    </a:lnTo>
                    <a:lnTo>
                      <a:pt x="1632" y="504"/>
                    </a:lnTo>
                    <a:lnTo>
                      <a:pt x="1620" y="445"/>
                    </a:lnTo>
                    <a:lnTo>
                      <a:pt x="1602" y="387"/>
                    </a:lnTo>
                    <a:lnTo>
                      <a:pt x="1577" y="333"/>
                    </a:lnTo>
                    <a:lnTo>
                      <a:pt x="1546" y="281"/>
                    </a:lnTo>
                    <a:lnTo>
                      <a:pt x="1509" y="234"/>
                    </a:lnTo>
                    <a:lnTo>
                      <a:pt x="1465" y="190"/>
                    </a:lnTo>
                    <a:lnTo>
                      <a:pt x="1415" y="150"/>
                    </a:lnTo>
                    <a:lnTo>
                      <a:pt x="1358" y="114"/>
                    </a:lnTo>
                    <a:lnTo>
                      <a:pt x="1295" y="83"/>
                    </a:lnTo>
                    <a:lnTo>
                      <a:pt x="1224" y="56"/>
                    </a:lnTo>
                    <a:lnTo>
                      <a:pt x="1146" y="35"/>
                    </a:lnTo>
                    <a:lnTo>
                      <a:pt x="1062" y="17"/>
                    </a:lnTo>
                    <a:lnTo>
                      <a:pt x="970" y="7"/>
                    </a:lnTo>
                    <a:lnTo>
                      <a:pt x="871" y="0"/>
                    </a:lnTo>
                    <a:lnTo>
                      <a:pt x="819" y="0"/>
                    </a:lnTo>
                    <a:lnTo>
                      <a:pt x="767" y="0"/>
                    </a:lnTo>
                    <a:lnTo>
                      <a:pt x="668" y="7"/>
                    </a:lnTo>
                    <a:lnTo>
                      <a:pt x="576" y="17"/>
                    </a:lnTo>
                    <a:lnTo>
                      <a:pt x="491" y="35"/>
                    </a:lnTo>
                    <a:lnTo>
                      <a:pt x="415" y="56"/>
                    </a:lnTo>
                    <a:lnTo>
                      <a:pt x="343" y="83"/>
                    </a:lnTo>
                    <a:lnTo>
                      <a:pt x="280" y="114"/>
                    </a:lnTo>
                    <a:lnTo>
                      <a:pt x="223" y="150"/>
                    </a:lnTo>
                    <a:lnTo>
                      <a:pt x="172" y="190"/>
                    </a:lnTo>
                    <a:lnTo>
                      <a:pt x="129" y="234"/>
                    </a:lnTo>
                    <a:lnTo>
                      <a:pt x="91" y="281"/>
                    </a:lnTo>
                    <a:lnTo>
                      <a:pt x="61" y="333"/>
                    </a:lnTo>
                    <a:lnTo>
                      <a:pt x="36" y="387"/>
                    </a:lnTo>
                    <a:lnTo>
                      <a:pt x="18" y="445"/>
                    </a:lnTo>
                    <a:lnTo>
                      <a:pt x="6" y="504"/>
                    </a:lnTo>
                    <a:lnTo>
                      <a:pt x="0" y="567"/>
                    </a:lnTo>
                    <a:lnTo>
                      <a:pt x="0" y="599"/>
                    </a:lnTo>
                    <a:lnTo>
                      <a:pt x="0" y="669"/>
                    </a:lnTo>
                    <a:lnTo>
                      <a:pt x="0" y="843"/>
                    </a:lnTo>
                    <a:lnTo>
                      <a:pt x="7" y="993"/>
                    </a:lnTo>
                    <a:lnTo>
                      <a:pt x="19" y="1097"/>
                    </a:lnTo>
                    <a:lnTo>
                      <a:pt x="38" y="1202"/>
                    </a:lnTo>
                    <a:lnTo>
                      <a:pt x="63" y="1307"/>
                    </a:lnTo>
                    <a:lnTo>
                      <a:pt x="99" y="1409"/>
                    </a:lnTo>
                    <a:lnTo>
                      <a:pt x="145" y="1505"/>
                    </a:lnTo>
                    <a:lnTo>
                      <a:pt x="205" y="1595"/>
                    </a:lnTo>
                    <a:lnTo>
                      <a:pt x="278" y="1674"/>
                    </a:lnTo>
                    <a:lnTo>
                      <a:pt x="342" y="1727"/>
                    </a:lnTo>
                    <a:lnTo>
                      <a:pt x="391" y="1757"/>
                    </a:lnTo>
                    <a:lnTo>
                      <a:pt x="444" y="1784"/>
                    </a:lnTo>
                    <a:lnTo>
                      <a:pt x="501" y="1808"/>
                    </a:lnTo>
                    <a:lnTo>
                      <a:pt x="563" y="1827"/>
                    </a:lnTo>
                    <a:lnTo>
                      <a:pt x="630" y="1842"/>
                    </a:lnTo>
                    <a:lnTo>
                      <a:pt x="701" y="1852"/>
                    </a:lnTo>
                    <a:lnTo>
                      <a:pt x="779" y="1857"/>
                    </a:lnTo>
                    <a:lnTo>
                      <a:pt x="819" y="1857"/>
                    </a:lnTo>
                    <a:lnTo>
                      <a:pt x="859" y="1857"/>
                    </a:lnTo>
                    <a:lnTo>
                      <a:pt x="937" y="1852"/>
                    </a:lnTo>
                    <a:lnTo>
                      <a:pt x="1008" y="1842"/>
                    </a:lnTo>
                    <a:lnTo>
                      <a:pt x="1075" y="1827"/>
                    </a:lnTo>
                    <a:lnTo>
                      <a:pt x="1136" y="1808"/>
                    </a:lnTo>
                    <a:lnTo>
                      <a:pt x="1193" y="1784"/>
                    </a:lnTo>
                    <a:lnTo>
                      <a:pt x="1246" y="1757"/>
                    </a:lnTo>
                    <a:lnTo>
                      <a:pt x="1295" y="1727"/>
                    </a:lnTo>
                    <a:lnTo>
                      <a:pt x="1360" y="1674"/>
                    </a:lnTo>
                    <a:lnTo>
                      <a:pt x="1434" y="1595"/>
                    </a:lnTo>
                    <a:lnTo>
                      <a:pt x="1493" y="1505"/>
                    </a:lnTo>
                    <a:lnTo>
                      <a:pt x="1539" y="1409"/>
                    </a:lnTo>
                    <a:lnTo>
                      <a:pt x="1575" y="1307"/>
                    </a:lnTo>
                    <a:lnTo>
                      <a:pt x="1601" y="1202"/>
                    </a:lnTo>
                    <a:lnTo>
                      <a:pt x="1619" y="1097"/>
                    </a:lnTo>
                    <a:lnTo>
                      <a:pt x="1630" y="993"/>
                    </a:lnTo>
                    <a:lnTo>
                      <a:pt x="1638" y="843"/>
                    </a:lnTo>
                    <a:lnTo>
                      <a:pt x="1638" y="669"/>
                    </a:lnTo>
                    <a:lnTo>
                      <a:pt x="1638" y="599"/>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37" name="Freeform 10">
                <a:extLst>
                  <a:ext uri="{FF2B5EF4-FFF2-40B4-BE49-F238E27FC236}">
                    <a16:creationId xmlns:a16="http://schemas.microsoft.com/office/drawing/2014/main" id="{F9611BC1-7CA7-43A0-9859-73CEDB49BA8D}"/>
                  </a:ext>
                </a:extLst>
              </p:cNvPr>
              <p:cNvSpPr>
                <a:spLocks/>
              </p:cNvSpPr>
              <p:nvPr/>
            </p:nvSpPr>
            <p:spPr bwMode="auto">
              <a:xfrm>
                <a:off x="2506" y="3230"/>
                <a:ext cx="44" cy="48"/>
              </a:xfrm>
              <a:custGeom>
                <a:avLst/>
                <a:gdLst>
                  <a:gd name="T0" fmla="*/ 176 w 176"/>
                  <a:gd name="T1" fmla="*/ 97 h 194"/>
                  <a:gd name="T2" fmla="*/ 175 w 176"/>
                  <a:gd name="T3" fmla="*/ 117 h 194"/>
                  <a:gd name="T4" fmla="*/ 162 w 176"/>
                  <a:gd name="T5" fmla="*/ 152 h 194"/>
                  <a:gd name="T6" fmla="*/ 138 w 176"/>
                  <a:gd name="T7" fmla="*/ 178 h 194"/>
                  <a:gd name="T8" fmla="*/ 106 w 176"/>
                  <a:gd name="T9" fmla="*/ 193 h 194"/>
                  <a:gd name="T10" fmla="*/ 88 w 176"/>
                  <a:gd name="T11" fmla="*/ 194 h 194"/>
                  <a:gd name="T12" fmla="*/ 70 w 176"/>
                  <a:gd name="T13" fmla="*/ 193 h 194"/>
                  <a:gd name="T14" fmla="*/ 38 w 176"/>
                  <a:gd name="T15" fmla="*/ 178 h 194"/>
                  <a:gd name="T16" fmla="*/ 14 w 176"/>
                  <a:gd name="T17" fmla="*/ 152 h 194"/>
                  <a:gd name="T18" fmla="*/ 1 w 176"/>
                  <a:gd name="T19" fmla="*/ 117 h 194"/>
                  <a:gd name="T20" fmla="*/ 0 w 176"/>
                  <a:gd name="T21" fmla="*/ 97 h 194"/>
                  <a:gd name="T22" fmla="*/ 1 w 176"/>
                  <a:gd name="T23" fmla="*/ 78 h 194"/>
                  <a:gd name="T24" fmla="*/ 14 w 176"/>
                  <a:gd name="T25" fmla="*/ 42 h 194"/>
                  <a:gd name="T26" fmla="*/ 38 w 176"/>
                  <a:gd name="T27" fmla="*/ 17 h 194"/>
                  <a:gd name="T28" fmla="*/ 70 w 176"/>
                  <a:gd name="T29" fmla="*/ 1 h 194"/>
                  <a:gd name="T30" fmla="*/ 88 w 176"/>
                  <a:gd name="T31" fmla="*/ 0 h 194"/>
                  <a:gd name="T32" fmla="*/ 106 w 176"/>
                  <a:gd name="T33" fmla="*/ 1 h 194"/>
                  <a:gd name="T34" fmla="*/ 138 w 176"/>
                  <a:gd name="T35" fmla="*/ 17 h 194"/>
                  <a:gd name="T36" fmla="*/ 162 w 176"/>
                  <a:gd name="T37" fmla="*/ 42 h 194"/>
                  <a:gd name="T38" fmla="*/ 175 w 176"/>
                  <a:gd name="T39" fmla="*/ 78 h 194"/>
                  <a:gd name="T40" fmla="*/ 176 w 176"/>
                  <a:gd name="T41"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94">
                    <a:moveTo>
                      <a:pt x="176" y="97"/>
                    </a:moveTo>
                    <a:lnTo>
                      <a:pt x="175" y="117"/>
                    </a:lnTo>
                    <a:lnTo>
                      <a:pt x="162" y="152"/>
                    </a:lnTo>
                    <a:lnTo>
                      <a:pt x="138" y="178"/>
                    </a:lnTo>
                    <a:lnTo>
                      <a:pt x="106" y="193"/>
                    </a:lnTo>
                    <a:lnTo>
                      <a:pt x="88" y="194"/>
                    </a:lnTo>
                    <a:lnTo>
                      <a:pt x="70" y="193"/>
                    </a:lnTo>
                    <a:lnTo>
                      <a:pt x="38" y="178"/>
                    </a:lnTo>
                    <a:lnTo>
                      <a:pt x="14" y="152"/>
                    </a:lnTo>
                    <a:lnTo>
                      <a:pt x="1" y="117"/>
                    </a:lnTo>
                    <a:lnTo>
                      <a:pt x="0" y="97"/>
                    </a:lnTo>
                    <a:lnTo>
                      <a:pt x="1" y="78"/>
                    </a:lnTo>
                    <a:lnTo>
                      <a:pt x="14" y="42"/>
                    </a:lnTo>
                    <a:lnTo>
                      <a:pt x="38" y="17"/>
                    </a:lnTo>
                    <a:lnTo>
                      <a:pt x="70" y="1"/>
                    </a:lnTo>
                    <a:lnTo>
                      <a:pt x="88" y="0"/>
                    </a:lnTo>
                    <a:lnTo>
                      <a:pt x="106" y="1"/>
                    </a:lnTo>
                    <a:lnTo>
                      <a:pt x="138" y="17"/>
                    </a:lnTo>
                    <a:lnTo>
                      <a:pt x="162" y="42"/>
                    </a:lnTo>
                    <a:lnTo>
                      <a:pt x="175" y="78"/>
                    </a:lnTo>
                    <a:lnTo>
                      <a:pt x="176" y="97"/>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38" name="Freeform 11">
                <a:extLst>
                  <a:ext uri="{FF2B5EF4-FFF2-40B4-BE49-F238E27FC236}">
                    <a16:creationId xmlns:a16="http://schemas.microsoft.com/office/drawing/2014/main" id="{5B39EB69-74E4-4CF8-9304-151B0AF72774}"/>
                  </a:ext>
                </a:extLst>
              </p:cNvPr>
              <p:cNvSpPr>
                <a:spLocks/>
              </p:cNvSpPr>
              <p:nvPr/>
            </p:nvSpPr>
            <p:spPr bwMode="auto">
              <a:xfrm>
                <a:off x="2512" y="3236"/>
                <a:ext cx="13" cy="14"/>
              </a:xfrm>
              <a:custGeom>
                <a:avLst/>
                <a:gdLst>
                  <a:gd name="T0" fmla="*/ 53 w 53"/>
                  <a:gd name="T1" fmla="*/ 27 h 54"/>
                  <a:gd name="T2" fmla="*/ 51 w 53"/>
                  <a:gd name="T3" fmla="*/ 38 h 54"/>
                  <a:gd name="T4" fmla="*/ 37 w 53"/>
                  <a:gd name="T5" fmla="*/ 52 h 54"/>
                  <a:gd name="T6" fmla="*/ 26 w 53"/>
                  <a:gd name="T7" fmla="*/ 54 h 54"/>
                  <a:gd name="T8" fmla="*/ 15 w 53"/>
                  <a:gd name="T9" fmla="*/ 52 h 54"/>
                  <a:gd name="T10" fmla="*/ 1 w 53"/>
                  <a:gd name="T11" fmla="*/ 38 h 54"/>
                  <a:gd name="T12" fmla="*/ 0 w 53"/>
                  <a:gd name="T13" fmla="*/ 27 h 54"/>
                  <a:gd name="T14" fmla="*/ 1 w 53"/>
                  <a:gd name="T15" fmla="*/ 16 h 54"/>
                  <a:gd name="T16" fmla="*/ 15 w 53"/>
                  <a:gd name="T17" fmla="*/ 2 h 54"/>
                  <a:gd name="T18" fmla="*/ 26 w 53"/>
                  <a:gd name="T19" fmla="*/ 0 h 54"/>
                  <a:gd name="T20" fmla="*/ 37 w 53"/>
                  <a:gd name="T21" fmla="*/ 2 h 54"/>
                  <a:gd name="T22" fmla="*/ 51 w 53"/>
                  <a:gd name="T23" fmla="*/ 16 h 54"/>
                  <a:gd name="T24" fmla="*/ 53 w 53"/>
                  <a:gd name="T25"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53" y="27"/>
                    </a:moveTo>
                    <a:lnTo>
                      <a:pt x="51" y="38"/>
                    </a:lnTo>
                    <a:lnTo>
                      <a:pt x="37" y="52"/>
                    </a:lnTo>
                    <a:lnTo>
                      <a:pt x="26" y="54"/>
                    </a:lnTo>
                    <a:lnTo>
                      <a:pt x="15" y="52"/>
                    </a:lnTo>
                    <a:lnTo>
                      <a:pt x="1" y="38"/>
                    </a:lnTo>
                    <a:lnTo>
                      <a:pt x="0" y="27"/>
                    </a:lnTo>
                    <a:lnTo>
                      <a:pt x="1" y="16"/>
                    </a:lnTo>
                    <a:lnTo>
                      <a:pt x="15" y="2"/>
                    </a:lnTo>
                    <a:lnTo>
                      <a:pt x="26" y="0"/>
                    </a:lnTo>
                    <a:lnTo>
                      <a:pt x="37" y="2"/>
                    </a:lnTo>
                    <a:lnTo>
                      <a:pt x="51" y="16"/>
                    </a:lnTo>
                    <a:lnTo>
                      <a:pt x="5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39" name="Freeform 12">
                <a:extLst>
                  <a:ext uri="{FF2B5EF4-FFF2-40B4-BE49-F238E27FC236}">
                    <a16:creationId xmlns:a16="http://schemas.microsoft.com/office/drawing/2014/main" id="{66930AB9-3281-40A8-AA47-3B6D72A7D0A0}"/>
                  </a:ext>
                </a:extLst>
              </p:cNvPr>
              <p:cNvSpPr>
                <a:spLocks/>
              </p:cNvSpPr>
              <p:nvPr/>
            </p:nvSpPr>
            <p:spPr bwMode="auto">
              <a:xfrm>
                <a:off x="2490" y="3165"/>
                <a:ext cx="73" cy="31"/>
              </a:xfrm>
              <a:custGeom>
                <a:avLst/>
                <a:gdLst>
                  <a:gd name="T0" fmla="*/ 9 w 291"/>
                  <a:gd name="T1" fmla="*/ 115 h 126"/>
                  <a:gd name="T2" fmla="*/ 17 w 291"/>
                  <a:gd name="T3" fmla="*/ 118 h 126"/>
                  <a:gd name="T4" fmla="*/ 36 w 291"/>
                  <a:gd name="T5" fmla="*/ 117 h 126"/>
                  <a:gd name="T6" fmla="*/ 69 w 291"/>
                  <a:gd name="T7" fmla="*/ 106 h 126"/>
                  <a:gd name="T8" fmla="*/ 114 w 291"/>
                  <a:gd name="T9" fmla="*/ 95 h 126"/>
                  <a:gd name="T10" fmla="*/ 151 w 291"/>
                  <a:gd name="T11" fmla="*/ 90 h 126"/>
                  <a:gd name="T12" fmla="*/ 194 w 291"/>
                  <a:gd name="T13" fmla="*/ 96 h 126"/>
                  <a:gd name="T14" fmla="*/ 245 w 291"/>
                  <a:gd name="T15" fmla="*/ 111 h 126"/>
                  <a:gd name="T16" fmla="*/ 273 w 291"/>
                  <a:gd name="T17" fmla="*/ 125 h 126"/>
                  <a:gd name="T18" fmla="*/ 278 w 291"/>
                  <a:gd name="T19" fmla="*/ 126 h 126"/>
                  <a:gd name="T20" fmla="*/ 286 w 291"/>
                  <a:gd name="T21" fmla="*/ 118 h 126"/>
                  <a:gd name="T22" fmla="*/ 291 w 291"/>
                  <a:gd name="T23" fmla="*/ 102 h 126"/>
                  <a:gd name="T24" fmla="*/ 289 w 291"/>
                  <a:gd name="T25" fmla="*/ 79 h 126"/>
                  <a:gd name="T26" fmla="*/ 279 w 291"/>
                  <a:gd name="T27" fmla="*/ 55 h 126"/>
                  <a:gd name="T28" fmla="*/ 260 w 291"/>
                  <a:gd name="T29" fmla="*/ 31 h 126"/>
                  <a:gd name="T30" fmla="*/ 227 w 291"/>
                  <a:gd name="T31" fmla="*/ 12 h 126"/>
                  <a:gd name="T32" fmla="*/ 182 w 291"/>
                  <a:gd name="T33" fmla="*/ 1 h 126"/>
                  <a:gd name="T34" fmla="*/ 152 w 291"/>
                  <a:gd name="T35" fmla="*/ 0 h 126"/>
                  <a:gd name="T36" fmla="*/ 126 w 291"/>
                  <a:gd name="T37" fmla="*/ 0 h 126"/>
                  <a:gd name="T38" fmla="*/ 83 w 291"/>
                  <a:gd name="T39" fmla="*/ 8 h 126"/>
                  <a:gd name="T40" fmla="*/ 50 w 291"/>
                  <a:gd name="T41" fmla="*/ 23 h 126"/>
                  <a:gd name="T42" fmla="*/ 26 w 291"/>
                  <a:gd name="T43" fmla="*/ 43 h 126"/>
                  <a:gd name="T44" fmla="*/ 10 w 291"/>
                  <a:gd name="T45" fmla="*/ 63 h 126"/>
                  <a:gd name="T46" fmla="*/ 2 w 291"/>
                  <a:gd name="T47" fmla="*/ 83 h 126"/>
                  <a:gd name="T48" fmla="*/ 0 w 291"/>
                  <a:gd name="T49" fmla="*/ 100 h 126"/>
                  <a:gd name="T50" fmla="*/ 4 w 291"/>
                  <a:gd name="T51" fmla="*/ 113 h 126"/>
                  <a:gd name="T52" fmla="*/ 9 w 291"/>
                  <a:gd name="T53" fmla="*/ 11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126">
                    <a:moveTo>
                      <a:pt x="9" y="115"/>
                    </a:moveTo>
                    <a:lnTo>
                      <a:pt x="17" y="118"/>
                    </a:lnTo>
                    <a:lnTo>
                      <a:pt x="36" y="117"/>
                    </a:lnTo>
                    <a:lnTo>
                      <a:pt x="69" y="106"/>
                    </a:lnTo>
                    <a:lnTo>
                      <a:pt x="114" y="95"/>
                    </a:lnTo>
                    <a:lnTo>
                      <a:pt x="151" y="90"/>
                    </a:lnTo>
                    <a:lnTo>
                      <a:pt x="194" y="96"/>
                    </a:lnTo>
                    <a:lnTo>
                      <a:pt x="245" y="111"/>
                    </a:lnTo>
                    <a:lnTo>
                      <a:pt x="273" y="125"/>
                    </a:lnTo>
                    <a:lnTo>
                      <a:pt x="278" y="126"/>
                    </a:lnTo>
                    <a:lnTo>
                      <a:pt x="286" y="118"/>
                    </a:lnTo>
                    <a:lnTo>
                      <a:pt x="291" y="102"/>
                    </a:lnTo>
                    <a:lnTo>
                      <a:pt x="289" y="79"/>
                    </a:lnTo>
                    <a:lnTo>
                      <a:pt x="279" y="55"/>
                    </a:lnTo>
                    <a:lnTo>
                      <a:pt x="260" y="31"/>
                    </a:lnTo>
                    <a:lnTo>
                      <a:pt x="227" y="12"/>
                    </a:lnTo>
                    <a:lnTo>
                      <a:pt x="182" y="1"/>
                    </a:lnTo>
                    <a:lnTo>
                      <a:pt x="152" y="0"/>
                    </a:lnTo>
                    <a:lnTo>
                      <a:pt x="126" y="0"/>
                    </a:lnTo>
                    <a:lnTo>
                      <a:pt x="83" y="8"/>
                    </a:lnTo>
                    <a:lnTo>
                      <a:pt x="50" y="23"/>
                    </a:lnTo>
                    <a:lnTo>
                      <a:pt x="26" y="43"/>
                    </a:lnTo>
                    <a:lnTo>
                      <a:pt x="10" y="63"/>
                    </a:lnTo>
                    <a:lnTo>
                      <a:pt x="2" y="83"/>
                    </a:lnTo>
                    <a:lnTo>
                      <a:pt x="0" y="100"/>
                    </a:lnTo>
                    <a:lnTo>
                      <a:pt x="4" y="113"/>
                    </a:lnTo>
                    <a:lnTo>
                      <a:pt x="9" y="115"/>
                    </a:lnTo>
                    <a:close/>
                  </a:path>
                </a:pathLst>
              </a:custGeom>
              <a:solidFill>
                <a:srgbClr val="5136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40" name="Freeform 13">
                <a:extLst>
                  <a:ext uri="{FF2B5EF4-FFF2-40B4-BE49-F238E27FC236}">
                    <a16:creationId xmlns:a16="http://schemas.microsoft.com/office/drawing/2014/main" id="{4FB40CA0-B842-4956-8786-9FE9B6261F8D}"/>
                  </a:ext>
                </a:extLst>
              </p:cNvPr>
              <p:cNvSpPr>
                <a:spLocks/>
              </p:cNvSpPr>
              <p:nvPr/>
            </p:nvSpPr>
            <p:spPr bwMode="auto">
              <a:xfrm>
                <a:off x="2708" y="3230"/>
                <a:ext cx="44" cy="48"/>
              </a:xfrm>
              <a:custGeom>
                <a:avLst/>
                <a:gdLst>
                  <a:gd name="T0" fmla="*/ 176 w 176"/>
                  <a:gd name="T1" fmla="*/ 97 h 194"/>
                  <a:gd name="T2" fmla="*/ 175 w 176"/>
                  <a:gd name="T3" fmla="*/ 117 h 194"/>
                  <a:gd name="T4" fmla="*/ 162 w 176"/>
                  <a:gd name="T5" fmla="*/ 152 h 194"/>
                  <a:gd name="T6" fmla="*/ 138 w 176"/>
                  <a:gd name="T7" fmla="*/ 178 h 194"/>
                  <a:gd name="T8" fmla="*/ 106 w 176"/>
                  <a:gd name="T9" fmla="*/ 193 h 194"/>
                  <a:gd name="T10" fmla="*/ 88 w 176"/>
                  <a:gd name="T11" fmla="*/ 194 h 194"/>
                  <a:gd name="T12" fmla="*/ 70 w 176"/>
                  <a:gd name="T13" fmla="*/ 193 h 194"/>
                  <a:gd name="T14" fmla="*/ 38 w 176"/>
                  <a:gd name="T15" fmla="*/ 178 h 194"/>
                  <a:gd name="T16" fmla="*/ 14 w 176"/>
                  <a:gd name="T17" fmla="*/ 152 h 194"/>
                  <a:gd name="T18" fmla="*/ 1 w 176"/>
                  <a:gd name="T19" fmla="*/ 117 h 194"/>
                  <a:gd name="T20" fmla="*/ 0 w 176"/>
                  <a:gd name="T21" fmla="*/ 97 h 194"/>
                  <a:gd name="T22" fmla="*/ 1 w 176"/>
                  <a:gd name="T23" fmla="*/ 78 h 194"/>
                  <a:gd name="T24" fmla="*/ 14 w 176"/>
                  <a:gd name="T25" fmla="*/ 42 h 194"/>
                  <a:gd name="T26" fmla="*/ 38 w 176"/>
                  <a:gd name="T27" fmla="*/ 17 h 194"/>
                  <a:gd name="T28" fmla="*/ 70 w 176"/>
                  <a:gd name="T29" fmla="*/ 1 h 194"/>
                  <a:gd name="T30" fmla="*/ 88 w 176"/>
                  <a:gd name="T31" fmla="*/ 0 h 194"/>
                  <a:gd name="T32" fmla="*/ 106 w 176"/>
                  <a:gd name="T33" fmla="*/ 1 h 194"/>
                  <a:gd name="T34" fmla="*/ 138 w 176"/>
                  <a:gd name="T35" fmla="*/ 17 h 194"/>
                  <a:gd name="T36" fmla="*/ 162 w 176"/>
                  <a:gd name="T37" fmla="*/ 42 h 194"/>
                  <a:gd name="T38" fmla="*/ 175 w 176"/>
                  <a:gd name="T39" fmla="*/ 78 h 194"/>
                  <a:gd name="T40" fmla="*/ 176 w 176"/>
                  <a:gd name="T41"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94">
                    <a:moveTo>
                      <a:pt x="176" y="97"/>
                    </a:moveTo>
                    <a:lnTo>
                      <a:pt x="175" y="117"/>
                    </a:lnTo>
                    <a:lnTo>
                      <a:pt x="162" y="152"/>
                    </a:lnTo>
                    <a:lnTo>
                      <a:pt x="138" y="178"/>
                    </a:lnTo>
                    <a:lnTo>
                      <a:pt x="106" y="193"/>
                    </a:lnTo>
                    <a:lnTo>
                      <a:pt x="88" y="194"/>
                    </a:lnTo>
                    <a:lnTo>
                      <a:pt x="70" y="193"/>
                    </a:lnTo>
                    <a:lnTo>
                      <a:pt x="38" y="178"/>
                    </a:lnTo>
                    <a:lnTo>
                      <a:pt x="14" y="152"/>
                    </a:lnTo>
                    <a:lnTo>
                      <a:pt x="1" y="117"/>
                    </a:lnTo>
                    <a:lnTo>
                      <a:pt x="0" y="97"/>
                    </a:lnTo>
                    <a:lnTo>
                      <a:pt x="1" y="78"/>
                    </a:lnTo>
                    <a:lnTo>
                      <a:pt x="14" y="42"/>
                    </a:lnTo>
                    <a:lnTo>
                      <a:pt x="38" y="17"/>
                    </a:lnTo>
                    <a:lnTo>
                      <a:pt x="70" y="1"/>
                    </a:lnTo>
                    <a:lnTo>
                      <a:pt x="88" y="0"/>
                    </a:lnTo>
                    <a:lnTo>
                      <a:pt x="106" y="1"/>
                    </a:lnTo>
                    <a:lnTo>
                      <a:pt x="138" y="17"/>
                    </a:lnTo>
                    <a:lnTo>
                      <a:pt x="162" y="42"/>
                    </a:lnTo>
                    <a:lnTo>
                      <a:pt x="175" y="78"/>
                    </a:lnTo>
                    <a:lnTo>
                      <a:pt x="176" y="97"/>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41" name="Freeform 14">
                <a:extLst>
                  <a:ext uri="{FF2B5EF4-FFF2-40B4-BE49-F238E27FC236}">
                    <a16:creationId xmlns:a16="http://schemas.microsoft.com/office/drawing/2014/main" id="{7DB7B536-271F-4FC2-BBD9-260425E8B177}"/>
                  </a:ext>
                </a:extLst>
              </p:cNvPr>
              <p:cNvSpPr>
                <a:spLocks/>
              </p:cNvSpPr>
              <p:nvPr/>
            </p:nvSpPr>
            <p:spPr bwMode="auto">
              <a:xfrm>
                <a:off x="2714" y="3236"/>
                <a:ext cx="13" cy="14"/>
              </a:xfrm>
              <a:custGeom>
                <a:avLst/>
                <a:gdLst>
                  <a:gd name="T0" fmla="*/ 54 w 54"/>
                  <a:gd name="T1" fmla="*/ 27 h 54"/>
                  <a:gd name="T2" fmla="*/ 52 w 54"/>
                  <a:gd name="T3" fmla="*/ 38 h 54"/>
                  <a:gd name="T4" fmla="*/ 38 w 54"/>
                  <a:gd name="T5" fmla="*/ 52 h 54"/>
                  <a:gd name="T6" fmla="*/ 27 w 54"/>
                  <a:gd name="T7" fmla="*/ 54 h 54"/>
                  <a:gd name="T8" fmla="*/ 16 w 54"/>
                  <a:gd name="T9" fmla="*/ 52 h 54"/>
                  <a:gd name="T10" fmla="*/ 2 w 54"/>
                  <a:gd name="T11" fmla="*/ 38 h 54"/>
                  <a:gd name="T12" fmla="*/ 0 w 54"/>
                  <a:gd name="T13" fmla="*/ 27 h 54"/>
                  <a:gd name="T14" fmla="*/ 2 w 54"/>
                  <a:gd name="T15" fmla="*/ 16 h 54"/>
                  <a:gd name="T16" fmla="*/ 16 w 54"/>
                  <a:gd name="T17" fmla="*/ 2 h 54"/>
                  <a:gd name="T18" fmla="*/ 27 w 54"/>
                  <a:gd name="T19" fmla="*/ 0 h 54"/>
                  <a:gd name="T20" fmla="*/ 38 w 54"/>
                  <a:gd name="T21" fmla="*/ 2 h 54"/>
                  <a:gd name="T22" fmla="*/ 52 w 54"/>
                  <a:gd name="T23" fmla="*/ 16 h 54"/>
                  <a:gd name="T24" fmla="*/ 54 w 54"/>
                  <a:gd name="T25"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54">
                    <a:moveTo>
                      <a:pt x="54" y="27"/>
                    </a:moveTo>
                    <a:lnTo>
                      <a:pt x="52" y="38"/>
                    </a:lnTo>
                    <a:lnTo>
                      <a:pt x="38" y="52"/>
                    </a:lnTo>
                    <a:lnTo>
                      <a:pt x="27" y="54"/>
                    </a:lnTo>
                    <a:lnTo>
                      <a:pt x="16" y="52"/>
                    </a:lnTo>
                    <a:lnTo>
                      <a:pt x="2" y="38"/>
                    </a:lnTo>
                    <a:lnTo>
                      <a:pt x="0" y="27"/>
                    </a:lnTo>
                    <a:lnTo>
                      <a:pt x="2" y="16"/>
                    </a:lnTo>
                    <a:lnTo>
                      <a:pt x="16" y="2"/>
                    </a:lnTo>
                    <a:lnTo>
                      <a:pt x="27" y="0"/>
                    </a:lnTo>
                    <a:lnTo>
                      <a:pt x="38" y="2"/>
                    </a:lnTo>
                    <a:lnTo>
                      <a:pt x="52" y="16"/>
                    </a:lnTo>
                    <a:lnTo>
                      <a:pt x="5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42" name="Freeform 15">
                <a:extLst>
                  <a:ext uri="{FF2B5EF4-FFF2-40B4-BE49-F238E27FC236}">
                    <a16:creationId xmlns:a16="http://schemas.microsoft.com/office/drawing/2014/main" id="{6F2DE431-A48B-4D9E-A18E-824BD1230D84}"/>
                  </a:ext>
                </a:extLst>
              </p:cNvPr>
              <p:cNvSpPr>
                <a:spLocks/>
              </p:cNvSpPr>
              <p:nvPr/>
            </p:nvSpPr>
            <p:spPr bwMode="auto">
              <a:xfrm>
                <a:off x="2692" y="3165"/>
                <a:ext cx="73" cy="31"/>
              </a:xfrm>
              <a:custGeom>
                <a:avLst/>
                <a:gdLst>
                  <a:gd name="T0" fmla="*/ 281 w 290"/>
                  <a:gd name="T1" fmla="*/ 115 h 126"/>
                  <a:gd name="T2" fmla="*/ 274 w 290"/>
                  <a:gd name="T3" fmla="*/ 118 h 126"/>
                  <a:gd name="T4" fmla="*/ 255 w 290"/>
                  <a:gd name="T5" fmla="*/ 117 h 126"/>
                  <a:gd name="T6" fmla="*/ 221 w 290"/>
                  <a:gd name="T7" fmla="*/ 106 h 126"/>
                  <a:gd name="T8" fmla="*/ 176 w 290"/>
                  <a:gd name="T9" fmla="*/ 95 h 126"/>
                  <a:gd name="T10" fmla="*/ 139 w 290"/>
                  <a:gd name="T11" fmla="*/ 90 h 126"/>
                  <a:gd name="T12" fmla="*/ 97 w 290"/>
                  <a:gd name="T13" fmla="*/ 96 h 126"/>
                  <a:gd name="T14" fmla="*/ 46 w 290"/>
                  <a:gd name="T15" fmla="*/ 111 h 126"/>
                  <a:gd name="T16" fmla="*/ 18 w 290"/>
                  <a:gd name="T17" fmla="*/ 125 h 126"/>
                  <a:gd name="T18" fmla="*/ 13 w 290"/>
                  <a:gd name="T19" fmla="*/ 126 h 126"/>
                  <a:gd name="T20" fmla="*/ 4 w 290"/>
                  <a:gd name="T21" fmla="*/ 118 h 126"/>
                  <a:gd name="T22" fmla="*/ 0 w 290"/>
                  <a:gd name="T23" fmla="*/ 102 h 126"/>
                  <a:gd name="T24" fmla="*/ 2 w 290"/>
                  <a:gd name="T25" fmla="*/ 79 h 126"/>
                  <a:gd name="T26" fmla="*/ 12 w 290"/>
                  <a:gd name="T27" fmla="*/ 55 h 126"/>
                  <a:gd name="T28" fmla="*/ 31 w 290"/>
                  <a:gd name="T29" fmla="*/ 31 h 126"/>
                  <a:gd name="T30" fmla="*/ 64 w 290"/>
                  <a:gd name="T31" fmla="*/ 12 h 126"/>
                  <a:gd name="T32" fmla="*/ 109 w 290"/>
                  <a:gd name="T33" fmla="*/ 1 h 126"/>
                  <a:gd name="T34" fmla="*/ 139 w 290"/>
                  <a:gd name="T35" fmla="*/ 0 h 126"/>
                  <a:gd name="T36" fmla="*/ 165 w 290"/>
                  <a:gd name="T37" fmla="*/ 0 h 126"/>
                  <a:gd name="T38" fmla="*/ 208 w 290"/>
                  <a:gd name="T39" fmla="*/ 8 h 126"/>
                  <a:gd name="T40" fmla="*/ 240 w 290"/>
                  <a:gd name="T41" fmla="*/ 23 h 126"/>
                  <a:gd name="T42" fmla="*/ 265 w 290"/>
                  <a:gd name="T43" fmla="*/ 43 h 126"/>
                  <a:gd name="T44" fmla="*/ 280 w 290"/>
                  <a:gd name="T45" fmla="*/ 63 h 126"/>
                  <a:gd name="T46" fmla="*/ 289 w 290"/>
                  <a:gd name="T47" fmla="*/ 83 h 126"/>
                  <a:gd name="T48" fmla="*/ 290 w 290"/>
                  <a:gd name="T49" fmla="*/ 100 h 126"/>
                  <a:gd name="T50" fmla="*/ 286 w 290"/>
                  <a:gd name="T51" fmla="*/ 113 h 126"/>
                  <a:gd name="T52" fmla="*/ 281 w 290"/>
                  <a:gd name="T53" fmla="*/ 11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0" h="126">
                    <a:moveTo>
                      <a:pt x="281" y="115"/>
                    </a:moveTo>
                    <a:lnTo>
                      <a:pt x="274" y="118"/>
                    </a:lnTo>
                    <a:lnTo>
                      <a:pt x="255" y="117"/>
                    </a:lnTo>
                    <a:lnTo>
                      <a:pt x="221" y="106"/>
                    </a:lnTo>
                    <a:lnTo>
                      <a:pt x="176" y="95"/>
                    </a:lnTo>
                    <a:lnTo>
                      <a:pt x="139" y="90"/>
                    </a:lnTo>
                    <a:lnTo>
                      <a:pt x="97" y="96"/>
                    </a:lnTo>
                    <a:lnTo>
                      <a:pt x="46" y="111"/>
                    </a:lnTo>
                    <a:lnTo>
                      <a:pt x="18" y="125"/>
                    </a:lnTo>
                    <a:lnTo>
                      <a:pt x="13" y="126"/>
                    </a:lnTo>
                    <a:lnTo>
                      <a:pt x="4" y="118"/>
                    </a:lnTo>
                    <a:lnTo>
                      <a:pt x="0" y="102"/>
                    </a:lnTo>
                    <a:lnTo>
                      <a:pt x="2" y="79"/>
                    </a:lnTo>
                    <a:lnTo>
                      <a:pt x="12" y="55"/>
                    </a:lnTo>
                    <a:lnTo>
                      <a:pt x="31" y="31"/>
                    </a:lnTo>
                    <a:lnTo>
                      <a:pt x="64" y="12"/>
                    </a:lnTo>
                    <a:lnTo>
                      <a:pt x="109" y="1"/>
                    </a:lnTo>
                    <a:lnTo>
                      <a:pt x="139" y="0"/>
                    </a:lnTo>
                    <a:lnTo>
                      <a:pt x="165" y="0"/>
                    </a:lnTo>
                    <a:lnTo>
                      <a:pt x="208" y="8"/>
                    </a:lnTo>
                    <a:lnTo>
                      <a:pt x="240" y="23"/>
                    </a:lnTo>
                    <a:lnTo>
                      <a:pt x="265" y="43"/>
                    </a:lnTo>
                    <a:lnTo>
                      <a:pt x="280" y="63"/>
                    </a:lnTo>
                    <a:lnTo>
                      <a:pt x="289" y="83"/>
                    </a:lnTo>
                    <a:lnTo>
                      <a:pt x="290" y="100"/>
                    </a:lnTo>
                    <a:lnTo>
                      <a:pt x="286" y="113"/>
                    </a:lnTo>
                    <a:lnTo>
                      <a:pt x="281" y="115"/>
                    </a:lnTo>
                    <a:close/>
                  </a:path>
                </a:pathLst>
              </a:custGeom>
              <a:solidFill>
                <a:srgbClr val="5136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43" name="Freeform 16">
                <a:extLst>
                  <a:ext uri="{FF2B5EF4-FFF2-40B4-BE49-F238E27FC236}">
                    <a16:creationId xmlns:a16="http://schemas.microsoft.com/office/drawing/2014/main" id="{C5AB8571-2AFD-45F5-8B80-3C458226A4E0}"/>
                  </a:ext>
                </a:extLst>
              </p:cNvPr>
              <p:cNvSpPr>
                <a:spLocks/>
              </p:cNvSpPr>
              <p:nvPr/>
            </p:nvSpPr>
            <p:spPr bwMode="auto">
              <a:xfrm>
                <a:off x="2592" y="3328"/>
                <a:ext cx="71" cy="26"/>
              </a:xfrm>
              <a:custGeom>
                <a:avLst/>
                <a:gdLst>
                  <a:gd name="T0" fmla="*/ 141 w 282"/>
                  <a:gd name="T1" fmla="*/ 43 h 101"/>
                  <a:gd name="T2" fmla="*/ 109 w 282"/>
                  <a:gd name="T3" fmla="*/ 41 h 101"/>
                  <a:gd name="T4" fmla="*/ 58 w 282"/>
                  <a:gd name="T5" fmla="*/ 23 h 101"/>
                  <a:gd name="T6" fmla="*/ 21 w 282"/>
                  <a:gd name="T7" fmla="*/ 5 h 101"/>
                  <a:gd name="T8" fmla="*/ 6 w 282"/>
                  <a:gd name="T9" fmla="*/ 0 h 101"/>
                  <a:gd name="T10" fmla="*/ 0 w 282"/>
                  <a:gd name="T11" fmla="*/ 4 h 101"/>
                  <a:gd name="T12" fmla="*/ 0 w 282"/>
                  <a:gd name="T13" fmla="*/ 9 h 101"/>
                  <a:gd name="T14" fmla="*/ 2 w 282"/>
                  <a:gd name="T15" fmla="*/ 21 h 101"/>
                  <a:gd name="T16" fmla="*/ 13 w 282"/>
                  <a:gd name="T17" fmla="*/ 53 h 101"/>
                  <a:gd name="T18" fmla="*/ 36 w 282"/>
                  <a:gd name="T19" fmla="*/ 74 h 101"/>
                  <a:gd name="T20" fmla="*/ 58 w 282"/>
                  <a:gd name="T21" fmla="*/ 86 h 101"/>
                  <a:gd name="T22" fmla="*/ 85 w 282"/>
                  <a:gd name="T23" fmla="*/ 96 h 101"/>
                  <a:gd name="T24" fmla="*/ 120 w 282"/>
                  <a:gd name="T25" fmla="*/ 100 h 101"/>
                  <a:gd name="T26" fmla="*/ 141 w 282"/>
                  <a:gd name="T27" fmla="*/ 101 h 101"/>
                  <a:gd name="T28" fmla="*/ 162 w 282"/>
                  <a:gd name="T29" fmla="*/ 100 h 101"/>
                  <a:gd name="T30" fmla="*/ 197 w 282"/>
                  <a:gd name="T31" fmla="*/ 96 h 101"/>
                  <a:gd name="T32" fmla="*/ 225 w 282"/>
                  <a:gd name="T33" fmla="*/ 86 h 101"/>
                  <a:gd name="T34" fmla="*/ 246 w 282"/>
                  <a:gd name="T35" fmla="*/ 74 h 101"/>
                  <a:gd name="T36" fmla="*/ 268 w 282"/>
                  <a:gd name="T37" fmla="*/ 53 h 101"/>
                  <a:gd name="T38" fmla="*/ 281 w 282"/>
                  <a:gd name="T39" fmla="*/ 21 h 101"/>
                  <a:gd name="T40" fmla="*/ 282 w 282"/>
                  <a:gd name="T41" fmla="*/ 9 h 101"/>
                  <a:gd name="T42" fmla="*/ 281 w 282"/>
                  <a:gd name="T43" fmla="*/ 4 h 101"/>
                  <a:gd name="T44" fmla="*/ 276 w 282"/>
                  <a:gd name="T45" fmla="*/ 0 h 101"/>
                  <a:gd name="T46" fmla="*/ 261 w 282"/>
                  <a:gd name="T47" fmla="*/ 5 h 101"/>
                  <a:gd name="T48" fmla="*/ 225 w 282"/>
                  <a:gd name="T49" fmla="*/ 23 h 101"/>
                  <a:gd name="T50" fmla="*/ 173 w 282"/>
                  <a:gd name="T51" fmla="*/ 41 h 101"/>
                  <a:gd name="T52" fmla="*/ 141 w 282"/>
                  <a:gd name="T53"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2" h="101">
                    <a:moveTo>
                      <a:pt x="141" y="43"/>
                    </a:moveTo>
                    <a:lnTo>
                      <a:pt x="109" y="41"/>
                    </a:lnTo>
                    <a:lnTo>
                      <a:pt x="58" y="23"/>
                    </a:lnTo>
                    <a:lnTo>
                      <a:pt x="21" y="5"/>
                    </a:lnTo>
                    <a:lnTo>
                      <a:pt x="6" y="0"/>
                    </a:lnTo>
                    <a:lnTo>
                      <a:pt x="0" y="4"/>
                    </a:lnTo>
                    <a:lnTo>
                      <a:pt x="0" y="9"/>
                    </a:lnTo>
                    <a:lnTo>
                      <a:pt x="2" y="21"/>
                    </a:lnTo>
                    <a:lnTo>
                      <a:pt x="13" y="53"/>
                    </a:lnTo>
                    <a:lnTo>
                      <a:pt x="36" y="74"/>
                    </a:lnTo>
                    <a:lnTo>
                      <a:pt x="58" y="86"/>
                    </a:lnTo>
                    <a:lnTo>
                      <a:pt x="85" y="96"/>
                    </a:lnTo>
                    <a:lnTo>
                      <a:pt x="120" y="100"/>
                    </a:lnTo>
                    <a:lnTo>
                      <a:pt x="141" y="101"/>
                    </a:lnTo>
                    <a:lnTo>
                      <a:pt x="162" y="100"/>
                    </a:lnTo>
                    <a:lnTo>
                      <a:pt x="197" y="96"/>
                    </a:lnTo>
                    <a:lnTo>
                      <a:pt x="225" y="86"/>
                    </a:lnTo>
                    <a:lnTo>
                      <a:pt x="246" y="74"/>
                    </a:lnTo>
                    <a:lnTo>
                      <a:pt x="268" y="53"/>
                    </a:lnTo>
                    <a:lnTo>
                      <a:pt x="281" y="21"/>
                    </a:lnTo>
                    <a:lnTo>
                      <a:pt x="282" y="9"/>
                    </a:lnTo>
                    <a:lnTo>
                      <a:pt x="281" y="4"/>
                    </a:lnTo>
                    <a:lnTo>
                      <a:pt x="276" y="0"/>
                    </a:lnTo>
                    <a:lnTo>
                      <a:pt x="261" y="5"/>
                    </a:lnTo>
                    <a:lnTo>
                      <a:pt x="225" y="23"/>
                    </a:lnTo>
                    <a:lnTo>
                      <a:pt x="173" y="41"/>
                    </a:lnTo>
                    <a:lnTo>
                      <a:pt x="141" y="43"/>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44" name="Freeform 17">
                <a:extLst>
                  <a:ext uri="{FF2B5EF4-FFF2-40B4-BE49-F238E27FC236}">
                    <a16:creationId xmlns:a16="http://schemas.microsoft.com/office/drawing/2014/main" id="{5C81CDDE-75EA-4154-94BC-5225A83FC059}"/>
                  </a:ext>
                </a:extLst>
              </p:cNvPr>
              <p:cNvSpPr>
                <a:spLocks/>
              </p:cNvSpPr>
              <p:nvPr/>
            </p:nvSpPr>
            <p:spPr bwMode="auto">
              <a:xfrm>
                <a:off x="2615" y="3408"/>
                <a:ext cx="25" cy="9"/>
              </a:xfrm>
              <a:custGeom>
                <a:avLst/>
                <a:gdLst>
                  <a:gd name="T0" fmla="*/ 49 w 97"/>
                  <a:gd name="T1" fmla="*/ 14 h 34"/>
                  <a:gd name="T2" fmla="*/ 28 w 97"/>
                  <a:gd name="T3" fmla="*/ 12 h 34"/>
                  <a:gd name="T4" fmla="*/ 8 w 97"/>
                  <a:gd name="T5" fmla="*/ 1 h 34"/>
                  <a:gd name="T6" fmla="*/ 1 w 97"/>
                  <a:gd name="T7" fmla="*/ 0 h 34"/>
                  <a:gd name="T8" fmla="*/ 0 w 97"/>
                  <a:gd name="T9" fmla="*/ 2 h 34"/>
                  <a:gd name="T10" fmla="*/ 1 w 97"/>
                  <a:gd name="T11" fmla="*/ 12 h 34"/>
                  <a:gd name="T12" fmla="*/ 16 w 97"/>
                  <a:gd name="T13" fmla="*/ 27 h 34"/>
                  <a:gd name="T14" fmla="*/ 35 w 97"/>
                  <a:gd name="T15" fmla="*/ 33 h 34"/>
                  <a:gd name="T16" fmla="*/ 49 w 97"/>
                  <a:gd name="T17" fmla="*/ 34 h 34"/>
                  <a:gd name="T18" fmla="*/ 63 w 97"/>
                  <a:gd name="T19" fmla="*/ 33 h 34"/>
                  <a:gd name="T20" fmla="*/ 82 w 97"/>
                  <a:gd name="T21" fmla="*/ 27 h 34"/>
                  <a:gd name="T22" fmla="*/ 96 w 97"/>
                  <a:gd name="T23" fmla="*/ 12 h 34"/>
                  <a:gd name="T24" fmla="*/ 97 w 97"/>
                  <a:gd name="T25" fmla="*/ 2 h 34"/>
                  <a:gd name="T26" fmla="*/ 97 w 97"/>
                  <a:gd name="T27" fmla="*/ 0 h 34"/>
                  <a:gd name="T28" fmla="*/ 91 w 97"/>
                  <a:gd name="T29" fmla="*/ 1 h 34"/>
                  <a:gd name="T30" fmla="*/ 70 w 97"/>
                  <a:gd name="T31" fmla="*/ 12 h 34"/>
                  <a:gd name="T32" fmla="*/ 49 w 97"/>
                  <a:gd name="T33"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 h="34">
                    <a:moveTo>
                      <a:pt x="49" y="14"/>
                    </a:moveTo>
                    <a:lnTo>
                      <a:pt x="28" y="12"/>
                    </a:lnTo>
                    <a:lnTo>
                      <a:pt x="8" y="1"/>
                    </a:lnTo>
                    <a:lnTo>
                      <a:pt x="1" y="0"/>
                    </a:lnTo>
                    <a:lnTo>
                      <a:pt x="0" y="2"/>
                    </a:lnTo>
                    <a:lnTo>
                      <a:pt x="1" y="12"/>
                    </a:lnTo>
                    <a:lnTo>
                      <a:pt x="16" y="27"/>
                    </a:lnTo>
                    <a:lnTo>
                      <a:pt x="35" y="33"/>
                    </a:lnTo>
                    <a:lnTo>
                      <a:pt x="49" y="34"/>
                    </a:lnTo>
                    <a:lnTo>
                      <a:pt x="63" y="33"/>
                    </a:lnTo>
                    <a:lnTo>
                      <a:pt x="82" y="27"/>
                    </a:lnTo>
                    <a:lnTo>
                      <a:pt x="96" y="12"/>
                    </a:lnTo>
                    <a:lnTo>
                      <a:pt x="97" y="2"/>
                    </a:lnTo>
                    <a:lnTo>
                      <a:pt x="97" y="0"/>
                    </a:lnTo>
                    <a:lnTo>
                      <a:pt x="91" y="1"/>
                    </a:lnTo>
                    <a:lnTo>
                      <a:pt x="70" y="12"/>
                    </a:lnTo>
                    <a:lnTo>
                      <a:pt x="49" y="14"/>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45" name="Freeform 18">
                <a:extLst>
                  <a:ext uri="{FF2B5EF4-FFF2-40B4-BE49-F238E27FC236}">
                    <a16:creationId xmlns:a16="http://schemas.microsoft.com/office/drawing/2014/main" id="{EEDEED02-7849-44AC-90A7-A6ACAE39B690}"/>
                  </a:ext>
                </a:extLst>
              </p:cNvPr>
              <p:cNvSpPr>
                <a:spLocks/>
              </p:cNvSpPr>
              <p:nvPr/>
            </p:nvSpPr>
            <p:spPr bwMode="auto">
              <a:xfrm>
                <a:off x="2572" y="3380"/>
                <a:ext cx="111" cy="19"/>
              </a:xfrm>
              <a:custGeom>
                <a:avLst/>
                <a:gdLst>
                  <a:gd name="T0" fmla="*/ 222 w 445"/>
                  <a:gd name="T1" fmla="*/ 45 h 74"/>
                  <a:gd name="T2" fmla="*/ 172 w 445"/>
                  <a:gd name="T3" fmla="*/ 44 h 74"/>
                  <a:gd name="T4" fmla="*/ 89 w 445"/>
                  <a:gd name="T5" fmla="*/ 29 h 74"/>
                  <a:gd name="T6" fmla="*/ 32 w 445"/>
                  <a:gd name="T7" fmla="*/ 9 h 74"/>
                  <a:gd name="T8" fmla="*/ 2 w 445"/>
                  <a:gd name="T9" fmla="*/ 0 h 74"/>
                  <a:gd name="T10" fmla="*/ 0 w 445"/>
                  <a:gd name="T11" fmla="*/ 3 h 74"/>
                  <a:gd name="T12" fmla="*/ 1 w 445"/>
                  <a:gd name="T13" fmla="*/ 9 h 74"/>
                  <a:gd name="T14" fmla="*/ 20 w 445"/>
                  <a:gd name="T15" fmla="*/ 32 h 74"/>
                  <a:gd name="T16" fmla="*/ 70 w 445"/>
                  <a:gd name="T17" fmla="*/ 56 h 74"/>
                  <a:gd name="T18" fmla="*/ 133 w 445"/>
                  <a:gd name="T19" fmla="*/ 69 h 74"/>
                  <a:gd name="T20" fmla="*/ 189 w 445"/>
                  <a:gd name="T21" fmla="*/ 73 h 74"/>
                  <a:gd name="T22" fmla="*/ 222 w 445"/>
                  <a:gd name="T23" fmla="*/ 74 h 74"/>
                  <a:gd name="T24" fmla="*/ 255 w 445"/>
                  <a:gd name="T25" fmla="*/ 73 h 74"/>
                  <a:gd name="T26" fmla="*/ 311 w 445"/>
                  <a:gd name="T27" fmla="*/ 69 h 74"/>
                  <a:gd name="T28" fmla="*/ 375 w 445"/>
                  <a:gd name="T29" fmla="*/ 56 h 74"/>
                  <a:gd name="T30" fmla="*/ 423 w 445"/>
                  <a:gd name="T31" fmla="*/ 32 h 74"/>
                  <a:gd name="T32" fmla="*/ 443 w 445"/>
                  <a:gd name="T33" fmla="*/ 9 h 74"/>
                  <a:gd name="T34" fmla="*/ 445 w 445"/>
                  <a:gd name="T35" fmla="*/ 3 h 74"/>
                  <a:gd name="T36" fmla="*/ 441 w 445"/>
                  <a:gd name="T37" fmla="*/ 0 h 74"/>
                  <a:gd name="T38" fmla="*/ 412 w 445"/>
                  <a:gd name="T39" fmla="*/ 9 h 74"/>
                  <a:gd name="T40" fmla="*/ 354 w 445"/>
                  <a:gd name="T41" fmla="*/ 29 h 74"/>
                  <a:gd name="T42" fmla="*/ 272 w 445"/>
                  <a:gd name="T43" fmla="*/ 44 h 74"/>
                  <a:gd name="T44" fmla="*/ 222 w 445"/>
                  <a:gd name="T45" fmla="*/ 4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74">
                    <a:moveTo>
                      <a:pt x="222" y="45"/>
                    </a:moveTo>
                    <a:lnTo>
                      <a:pt x="172" y="44"/>
                    </a:lnTo>
                    <a:lnTo>
                      <a:pt x="89" y="29"/>
                    </a:lnTo>
                    <a:lnTo>
                      <a:pt x="32" y="9"/>
                    </a:lnTo>
                    <a:lnTo>
                      <a:pt x="2" y="0"/>
                    </a:lnTo>
                    <a:lnTo>
                      <a:pt x="0" y="3"/>
                    </a:lnTo>
                    <a:lnTo>
                      <a:pt x="1" y="9"/>
                    </a:lnTo>
                    <a:lnTo>
                      <a:pt x="20" y="32"/>
                    </a:lnTo>
                    <a:lnTo>
                      <a:pt x="70" y="56"/>
                    </a:lnTo>
                    <a:lnTo>
                      <a:pt x="133" y="69"/>
                    </a:lnTo>
                    <a:lnTo>
                      <a:pt x="189" y="73"/>
                    </a:lnTo>
                    <a:lnTo>
                      <a:pt x="222" y="74"/>
                    </a:lnTo>
                    <a:lnTo>
                      <a:pt x="255" y="73"/>
                    </a:lnTo>
                    <a:lnTo>
                      <a:pt x="311" y="69"/>
                    </a:lnTo>
                    <a:lnTo>
                      <a:pt x="375" y="56"/>
                    </a:lnTo>
                    <a:lnTo>
                      <a:pt x="423" y="32"/>
                    </a:lnTo>
                    <a:lnTo>
                      <a:pt x="443" y="9"/>
                    </a:lnTo>
                    <a:lnTo>
                      <a:pt x="445" y="3"/>
                    </a:lnTo>
                    <a:lnTo>
                      <a:pt x="441" y="0"/>
                    </a:lnTo>
                    <a:lnTo>
                      <a:pt x="412" y="9"/>
                    </a:lnTo>
                    <a:lnTo>
                      <a:pt x="354" y="29"/>
                    </a:lnTo>
                    <a:lnTo>
                      <a:pt x="272" y="44"/>
                    </a:lnTo>
                    <a:lnTo>
                      <a:pt x="222" y="45"/>
                    </a:lnTo>
                    <a:close/>
                  </a:path>
                </a:pathLst>
              </a:custGeom>
              <a:solidFill>
                <a:srgbClr val="F79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46" name="Freeform 19">
                <a:extLst>
                  <a:ext uri="{FF2B5EF4-FFF2-40B4-BE49-F238E27FC236}">
                    <a16:creationId xmlns:a16="http://schemas.microsoft.com/office/drawing/2014/main" id="{AFB3926E-136D-4049-9CFD-299E06BDEA52}"/>
                  </a:ext>
                </a:extLst>
              </p:cNvPr>
              <p:cNvSpPr>
                <a:spLocks/>
              </p:cNvSpPr>
              <p:nvPr/>
            </p:nvSpPr>
            <p:spPr bwMode="auto">
              <a:xfrm>
                <a:off x="2371" y="3499"/>
                <a:ext cx="256" cy="133"/>
              </a:xfrm>
              <a:custGeom>
                <a:avLst/>
                <a:gdLst>
                  <a:gd name="T0" fmla="*/ 1026 w 1026"/>
                  <a:gd name="T1" fmla="*/ 0 h 532"/>
                  <a:gd name="T2" fmla="*/ 1026 w 1026"/>
                  <a:gd name="T3" fmla="*/ 532 h 532"/>
                  <a:gd name="T4" fmla="*/ 0 w 1026"/>
                  <a:gd name="T5" fmla="*/ 532 h 532"/>
                  <a:gd name="T6" fmla="*/ 1 w 1026"/>
                  <a:gd name="T7" fmla="*/ 511 h 532"/>
                  <a:gd name="T8" fmla="*/ 13 w 1026"/>
                  <a:gd name="T9" fmla="*/ 469 h 532"/>
                  <a:gd name="T10" fmla="*/ 37 w 1026"/>
                  <a:gd name="T11" fmla="*/ 425 h 532"/>
                  <a:gd name="T12" fmla="*/ 71 w 1026"/>
                  <a:gd name="T13" fmla="*/ 380 h 532"/>
                  <a:gd name="T14" fmla="*/ 114 w 1026"/>
                  <a:gd name="T15" fmla="*/ 336 h 532"/>
                  <a:gd name="T16" fmla="*/ 167 w 1026"/>
                  <a:gd name="T17" fmla="*/ 290 h 532"/>
                  <a:gd name="T18" fmla="*/ 227 w 1026"/>
                  <a:gd name="T19" fmla="*/ 247 h 532"/>
                  <a:gd name="T20" fmla="*/ 295 w 1026"/>
                  <a:gd name="T21" fmla="*/ 205 h 532"/>
                  <a:gd name="T22" fmla="*/ 406 w 1026"/>
                  <a:gd name="T23" fmla="*/ 146 h 532"/>
                  <a:gd name="T24" fmla="*/ 530 w 1026"/>
                  <a:gd name="T25" fmla="*/ 94 h 532"/>
                  <a:gd name="T26" fmla="*/ 616 w 1026"/>
                  <a:gd name="T27" fmla="*/ 65 h 532"/>
                  <a:gd name="T28" fmla="*/ 706 w 1026"/>
                  <a:gd name="T29" fmla="*/ 41 h 532"/>
                  <a:gd name="T30" fmla="*/ 796 w 1026"/>
                  <a:gd name="T31" fmla="*/ 21 h 532"/>
                  <a:gd name="T32" fmla="*/ 889 w 1026"/>
                  <a:gd name="T33" fmla="*/ 7 h 532"/>
                  <a:gd name="T34" fmla="*/ 980 w 1026"/>
                  <a:gd name="T35" fmla="*/ 1 h 532"/>
                  <a:gd name="T36" fmla="*/ 1026 w 1026"/>
                  <a:gd name="T3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6" h="532">
                    <a:moveTo>
                      <a:pt x="1026" y="0"/>
                    </a:moveTo>
                    <a:lnTo>
                      <a:pt x="1026" y="532"/>
                    </a:lnTo>
                    <a:lnTo>
                      <a:pt x="0" y="532"/>
                    </a:lnTo>
                    <a:lnTo>
                      <a:pt x="1" y="511"/>
                    </a:lnTo>
                    <a:lnTo>
                      <a:pt x="13" y="469"/>
                    </a:lnTo>
                    <a:lnTo>
                      <a:pt x="37" y="425"/>
                    </a:lnTo>
                    <a:lnTo>
                      <a:pt x="71" y="380"/>
                    </a:lnTo>
                    <a:lnTo>
                      <a:pt x="114" y="336"/>
                    </a:lnTo>
                    <a:lnTo>
                      <a:pt x="167" y="290"/>
                    </a:lnTo>
                    <a:lnTo>
                      <a:pt x="227" y="247"/>
                    </a:lnTo>
                    <a:lnTo>
                      <a:pt x="295" y="205"/>
                    </a:lnTo>
                    <a:lnTo>
                      <a:pt x="406" y="146"/>
                    </a:lnTo>
                    <a:lnTo>
                      <a:pt x="530" y="94"/>
                    </a:lnTo>
                    <a:lnTo>
                      <a:pt x="616" y="65"/>
                    </a:lnTo>
                    <a:lnTo>
                      <a:pt x="706" y="41"/>
                    </a:lnTo>
                    <a:lnTo>
                      <a:pt x="796" y="21"/>
                    </a:lnTo>
                    <a:lnTo>
                      <a:pt x="889" y="7"/>
                    </a:lnTo>
                    <a:lnTo>
                      <a:pt x="980" y="1"/>
                    </a:lnTo>
                    <a:lnTo>
                      <a:pt x="1026" y="0"/>
                    </a:lnTo>
                    <a:close/>
                  </a:path>
                </a:pathLst>
              </a:custGeom>
              <a:solidFill>
                <a:srgbClr val="46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47" name="Freeform 20">
                <a:extLst>
                  <a:ext uri="{FF2B5EF4-FFF2-40B4-BE49-F238E27FC236}">
                    <a16:creationId xmlns:a16="http://schemas.microsoft.com/office/drawing/2014/main" id="{4F5E4EC9-AE2C-4B7D-8A5B-319A9872DA99}"/>
                  </a:ext>
                </a:extLst>
              </p:cNvPr>
              <p:cNvSpPr>
                <a:spLocks/>
              </p:cNvSpPr>
              <p:nvPr/>
            </p:nvSpPr>
            <p:spPr bwMode="auto">
              <a:xfrm>
                <a:off x="2627" y="3499"/>
                <a:ext cx="257" cy="133"/>
              </a:xfrm>
              <a:custGeom>
                <a:avLst/>
                <a:gdLst>
                  <a:gd name="T0" fmla="*/ 0 w 1026"/>
                  <a:gd name="T1" fmla="*/ 0 h 532"/>
                  <a:gd name="T2" fmla="*/ 0 w 1026"/>
                  <a:gd name="T3" fmla="*/ 532 h 532"/>
                  <a:gd name="T4" fmla="*/ 1026 w 1026"/>
                  <a:gd name="T5" fmla="*/ 532 h 532"/>
                  <a:gd name="T6" fmla="*/ 1025 w 1026"/>
                  <a:gd name="T7" fmla="*/ 511 h 532"/>
                  <a:gd name="T8" fmla="*/ 1012 w 1026"/>
                  <a:gd name="T9" fmla="*/ 469 h 532"/>
                  <a:gd name="T10" fmla="*/ 988 w 1026"/>
                  <a:gd name="T11" fmla="*/ 425 h 532"/>
                  <a:gd name="T12" fmla="*/ 955 w 1026"/>
                  <a:gd name="T13" fmla="*/ 380 h 532"/>
                  <a:gd name="T14" fmla="*/ 911 w 1026"/>
                  <a:gd name="T15" fmla="*/ 336 h 532"/>
                  <a:gd name="T16" fmla="*/ 859 w 1026"/>
                  <a:gd name="T17" fmla="*/ 290 h 532"/>
                  <a:gd name="T18" fmla="*/ 799 w 1026"/>
                  <a:gd name="T19" fmla="*/ 247 h 532"/>
                  <a:gd name="T20" fmla="*/ 731 w 1026"/>
                  <a:gd name="T21" fmla="*/ 205 h 532"/>
                  <a:gd name="T22" fmla="*/ 620 w 1026"/>
                  <a:gd name="T23" fmla="*/ 146 h 532"/>
                  <a:gd name="T24" fmla="*/ 496 w 1026"/>
                  <a:gd name="T25" fmla="*/ 94 h 532"/>
                  <a:gd name="T26" fmla="*/ 410 w 1026"/>
                  <a:gd name="T27" fmla="*/ 65 h 532"/>
                  <a:gd name="T28" fmla="*/ 321 w 1026"/>
                  <a:gd name="T29" fmla="*/ 41 h 532"/>
                  <a:gd name="T30" fmla="*/ 229 w 1026"/>
                  <a:gd name="T31" fmla="*/ 21 h 532"/>
                  <a:gd name="T32" fmla="*/ 137 w 1026"/>
                  <a:gd name="T33" fmla="*/ 7 h 532"/>
                  <a:gd name="T34" fmla="*/ 46 w 1026"/>
                  <a:gd name="T35" fmla="*/ 1 h 532"/>
                  <a:gd name="T36" fmla="*/ 0 w 1026"/>
                  <a:gd name="T3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6" h="532">
                    <a:moveTo>
                      <a:pt x="0" y="0"/>
                    </a:moveTo>
                    <a:lnTo>
                      <a:pt x="0" y="532"/>
                    </a:lnTo>
                    <a:lnTo>
                      <a:pt x="1026" y="532"/>
                    </a:lnTo>
                    <a:lnTo>
                      <a:pt x="1025" y="511"/>
                    </a:lnTo>
                    <a:lnTo>
                      <a:pt x="1012" y="469"/>
                    </a:lnTo>
                    <a:lnTo>
                      <a:pt x="988" y="425"/>
                    </a:lnTo>
                    <a:lnTo>
                      <a:pt x="955" y="380"/>
                    </a:lnTo>
                    <a:lnTo>
                      <a:pt x="911" y="336"/>
                    </a:lnTo>
                    <a:lnTo>
                      <a:pt x="859" y="290"/>
                    </a:lnTo>
                    <a:lnTo>
                      <a:pt x="799" y="247"/>
                    </a:lnTo>
                    <a:lnTo>
                      <a:pt x="731" y="205"/>
                    </a:lnTo>
                    <a:lnTo>
                      <a:pt x="620" y="146"/>
                    </a:lnTo>
                    <a:lnTo>
                      <a:pt x="496" y="94"/>
                    </a:lnTo>
                    <a:lnTo>
                      <a:pt x="410" y="65"/>
                    </a:lnTo>
                    <a:lnTo>
                      <a:pt x="321" y="41"/>
                    </a:lnTo>
                    <a:lnTo>
                      <a:pt x="229" y="21"/>
                    </a:lnTo>
                    <a:lnTo>
                      <a:pt x="137" y="7"/>
                    </a:lnTo>
                    <a:lnTo>
                      <a:pt x="46" y="1"/>
                    </a:lnTo>
                    <a:lnTo>
                      <a:pt x="0" y="0"/>
                    </a:lnTo>
                    <a:close/>
                  </a:path>
                </a:pathLst>
              </a:custGeom>
              <a:solidFill>
                <a:srgbClr val="46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48" name="Freeform 21">
                <a:extLst>
                  <a:ext uri="{FF2B5EF4-FFF2-40B4-BE49-F238E27FC236}">
                    <a16:creationId xmlns:a16="http://schemas.microsoft.com/office/drawing/2014/main" id="{4C7DEEEC-FEAC-4249-8EB4-3C8873B4DC43}"/>
                  </a:ext>
                </a:extLst>
              </p:cNvPr>
              <p:cNvSpPr>
                <a:spLocks/>
              </p:cNvSpPr>
              <p:nvPr/>
            </p:nvSpPr>
            <p:spPr bwMode="auto">
              <a:xfrm>
                <a:off x="2550" y="3499"/>
                <a:ext cx="158" cy="46"/>
              </a:xfrm>
              <a:custGeom>
                <a:avLst/>
                <a:gdLst>
                  <a:gd name="T0" fmla="*/ 312 w 635"/>
                  <a:gd name="T1" fmla="*/ 0 h 186"/>
                  <a:gd name="T2" fmla="*/ 234 w 635"/>
                  <a:gd name="T3" fmla="*/ 2 h 186"/>
                  <a:gd name="T4" fmla="*/ 78 w 635"/>
                  <a:gd name="T5" fmla="*/ 21 h 186"/>
                  <a:gd name="T6" fmla="*/ 0 w 635"/>
                  <a:gd name="T7" fmla="*/ 38 h 186"/>
                  <a:gd name="T8" fmla="*/ 5 w 635"/>
                  <a:gd name="T9" fmla="*/ 44 h 186"/>
                  <a:gd name="T10" fmla="*/ 45 w 635"/>
                  <a:gd name="T11" fmla="*/ 85 h 186"/>
                  <a:gd name="T12" fmla="*/ 103 w 635"/>
                  <a:gd name="T13" fmla="*/ 127 h 186"/>
                  <a:gd name="T14" fmla="*/ 152 w 635"/>
                  <a:gd name="T15" fmla="*/ 151 h 186"/>
                  <a:gd name="T16" fmla="*/ 209 w 635"/>
                  <a:gd name="T17" fmla="*/ 172 h 186"/>
                  <a:gd name="T18" fmla="*/ 276 w 635"/>
                  <a:gd name="T19" fmla="*/ 185 h 186"/>
                  <a:gd name="T20" fmla="*/ 312 w 635"/>
                  <a:gd name="T21" fmla="*/ 186 h 186"/>
                  <a:gd name="T22" fmla="*/ 346 w 635"/>
                  <a:gd name="T23" fmla="*/ 185 h 186"/>
                  <a:gd name="T24" fmla="*/ 408 w 635"/>
                  <a:gd name="T25" fmla="*/ 174 h 186"/>
                  <a:gd name="T26" fmla="*/ 465 w 635"/>
                  <a:gd name="T27" fmla="*/ 156 h 186"/>
                  <a:gd name="T28" fmla="*/ 514 w 635"/>
                  <a:gd name="T29" fmla="*/ 133 h 186"/>
                  <a:gd name="T30" fmla="*/ 574 w 635"/>
                  <a:gd name="T31" fmla="*/ 95 h 186"/>
                  <a:gd name="T32" fmla="*/ 625 w 635"/>
                  <a:gd name="T33" fmla="*/ 52 h 186"/>
                  <a:gd name="T34" fmla="*/ 635 w 635"/>
                  <a:gd name="T35" fmla="*/ 42 h 186"/>
                  <a:gd name="T36" fmla="*/ 555 w 635"/>
                  <a:gd name="T37" fmla="*/ 23 h 186"/>
                  <a:gd name="T38" fmla="*/ 433 w 635"/>
                  <a:gd name="T39" fmla="*/ 6 h 186"/>
                  <a:gd name="T40" fmla="*/ 352 w 635"/>
                  <a:gd name="T41" fmla="*/ 1 h 186"/>
                  <a:gd name="T42" fmla="*/ 312 w 635"/>
                  <a:gd name="T43"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5" h="186">
                    <a:moveTo>
                      <a:pt x="312" y="0"/>
                    </a:moveTo>
                    <a:lnTo>
                      <a:pt x="234" y="2"/>
                    </a:lnTo>
                    <a:lnTo>
                      <a:pt x="78" y="21"/>
                    </a:lnTo>
                    <a:lnTo>
                      <a:pt x="0" y="38"/>
                    </a:lnTo>
                    <a:lnTo>
                      <a:pt x="5" y="44"/>
                    </a:lnTo>
                    <a:lnTo>
                      <a:pt x="45" y="85"/>
                    </a:lnTo>
                    <a:lnTo>
                      <a:pt x="103" y="127"/>
                    </a:lnTo>
                    <a:lnTo>
                      <a:pt x="152" y="151"/>
                    </a:lnTo>
                    <a:lnTo>
                      <a:pt x="209" y="172"/>
                    </a:lnTo>
                    <a:lnTo>
                      <a:pt x="276" y="185"/>
                    </a:lnTo>
                    <a:lnTo>
                      <a:pt x="312" y="186"/>
                    </a:lnTo>
                    <a:lnTo>
                      <a:pt x="346" y="185"/>
                    </a:lnTo>
                    <a:lnTo>
                      <a:pt x="408" y="174"/>
                    </a:lnTo>
                    <a:lnTo>
                      <a:pt x="465" y="156"/>
                    </a:lnTo>
                    <a:lnTo>
                      <a:pt x="514" y="133"/>
                    </a:lnTo>
                    <a:lnTo>
                      <a:pt x="574" y="95"/>
                    </a:lnTo>
                    <a:lnTo>
                      <a:pt x="625" y="52"/>
                    </a:lnTo>
                    <a:lnTo>
                      <a:pt x="635" y="42"/>
                    </a:lnTo>
                    <a:lnTo>
                      <a:pt x="555" y="23"/>
                    </a:lnTo>
                    <a:lnTo>
                      <a:pt x="433" y="6"/>
                    </a:lnTo>
                    <a:lnTo>
                      <a:pt x="352" y="1"/>
                    </a:lnTo>
                    <a:lnTo>
                      <a:pt x="312" y="0"/>
                    </a:lnTo>
                    <a:close/>
                  </a:path>
                </a:pathLst>
              </a:custGeom>
              <a:solidFill>
                <a:srgbClr val="3785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49" name="Freeform 22">
                <a:extLst>
                  <a:ext uri="{FF2B5EF4-FFF2-40B4-BE49-F238E27FC236}">
                    <a16:creationId xmlns:a16="http://schemas.microsoft.com/office/drawing/2014/main" id="{1582D1E2-230A-4C1C-87F8-FA9D76542371}"/>
                  </a:ext>
                </a:extLst>
              </p:cNvPr>
              <p:cNvSpPr>
                <a:spLocks/>
              </p:cNvSpPr>
              <p:nvPr/>
            </p:nvSpPr>
            <p:spPr bwMode="auto">
              <a:xfrm>
                <a:off x="2575" y="3494"/>
                <a:ext cx="105" cy="28"/>
              </a:xfrm>
              <a:custGeom>
                <a:avLst/>
                <a:gdLst>
                  <a:gd name="T0" fmla="*/ 0 w 423"/>
                  <a:gd name="T1" fmla="*/ 36 h 112"/>
                  <a:gd name="T2" fmla="*/ 9 w 423"/>
                  <a:gd name="T3" fmla="*/ 46 h 112"/>
                  <a:gd name="T4" fmla="*/ 78 w 423"/>
                  <a:gd name="T5" fmla="*/ 89 h 112"/>
                  <a:gd name="T6" fmla="*/ 136 w 423"/>
                  <a:gd name="T7" fmla="*/ 106 h 112"/>
                  <a:gd name="T8" fmla="*/ 185 w 423"/>
                  <a:gd name="T9" fmla="*/ 112 h 112"/>
                  <a:gd name="T10" fmla="*/ 212 w 423"/>
                  <a:gd name="T11" fmla="*/ 112 h 112"/>
                  <a:gd name="T12" fmla="*/ 240 w 423"/>
                  <a:gd name="T13" fmla="*/ 112 h 112"/>
                  <a:gd name="T14" fmla="*/ 287 w 423"/>
                  <a:gd name="T15" fmla="*/ 106 h 112"/>
                  <a:gd name="T16" fmla="*/ 345 w 423"/>
                  <a:gd name="T17" fmla="*/ 89 h 112"/>
                  <a:gd name="T18" fmla="*/ 415 w 423"/>
                  <a:gd name="T19" fmla="*/ 46 h 112"/>
                  <a:gd name="T20" fmla="*/ 423 w 423"/>
                  <a:gd name="T21" fmla="*/ 36 h 112"/>
                  <a:gd name="T22" fmla="*/ 416 w 423"/>
                  <a:gd name="T23" fmla="*/ 34 h 112"/>
                  <a:gd name="T24" fmla="*/ 345 w 423"/>
                  <a:gd name="T25" fmla="*/ 15 h 112"/>
                  <a:gd name="T26" fmla="*/ 257 w 423"/>
                  <a:gd name="T27" fmla="*/ 3 h 112"/>
                  <a:gd name="T28" fmla="*/ 189 w 423"/>
                  <a:gd name="T29" fmla="*/ 0 h 112"/>
                  <a:gd name="T30" fmla="*/ 116 w 423"/>
                  <a:gd name="T31" fmla="*/ 6 h 112"/>
                  <a:gd name="T32" fmla="*/ 39 w 423"/>
                  <a:gd name="T33" fmla="*/ 23 h 112"/>
                  <a:gd name="T34" fmla="*/ 0 w 423"/>
                  <a:gd name="T35" fmla="*/ 3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3" h="112">
                    <a:moveTo>
                      <a:pt x="0" y="36"/>
                    </a:moveTo>
                    <a:lnTo>
                      <a:pt x="9" y="46"/>
                    </a:lnTo>
                    <a:lnTo>
                      <a:pt x="78" y="89"/>
                    </a:lnTo>
                    <a:lnTo>
                      <a:pt x="136" y="106"/>
                    </a:lnTo>
                    <a:lnTo>
                      <a:pt x="185" y="112"/>
                    </a:lnTo>
                    <a:lnTo>
                      <a:pt x="212" y="112"/>
                    </a:lnTo>
                    <a:lnTo>
                      <a:pt x="240" y="112"/>
                    </a:lnTo>
                    <a:lnTo>
                      <a:pt x="287" y="106"/>
                    </a:lnTo>
                    <a:lnTo>
                      <a:pt x="345" y="89"/>
                    </a:lnTo>
                    <a:lnTo>
                      <a:pt x="415" y="46"/>
                    </a:lnTo>
                    <a:lnTo>
                      <a:pt x="423" y="36"/>
                    </a:lnTo>
                    <a:lnTo>
                      <a:pt x="416" y="34"/>
                    </a:lnTo>
                    <a:lnTo>
                      <a:pt x="345" y="15"/>
                    </a:lnTo>
                    <a:lnTo>
                      <a:pt x="257" y="3"/>
                    </a:lnTo>
                    <a:lnTo>
                      <a:pt x="189" y="0"/>
                    </a:lnTo>
                    <a:lnTo>
                      <a:pt x="116" y="6"/>
                    </a:lnTo>
                    <a:lnTo>
                      <a:pt x="39" y="23"/>
                    </a:lnTo>
                    <a:lnTo>
                      <a:pt x="0" y="36"/>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50" name="Freeform 23">
                <a:extLst>
                  <a:ext uri="{FF2B5EF4-FFF2-40B4-BE49-F238E27FC236}">
                    <a16:creationId xmlns:a16="http://schemas.microsoft.com/office/drawing/2014/main" id="{4BB295EE-97EA-4ECA-8640-3F2E14887751}"/>
                  </a:ext>
                </a:extLst>
              </p:cNvPr>
              <p:cNvSpPr>
                <a:spLocks/>
              </p:cNvSpPr>
              <p:nvPr/>
            </p:nvSpPr>
            <p:spPr bwMode="auto">
              <a:xfrm>
                <a:off x="2396" y="2919"/>
                <a:ext cx="472" cy="373"/>
              </a:xfrm>
              <a:custGeom>
                <a:avLst/>
                <a:gdLst>
                  <a:gd name="T0" fmla="*/ 1590 w 1886"/>
                  <a:gd name="T1" fmla="*/ 262 h 1491"/>
                  <a:gd name="T2" fmla="*/ 1424 w 1886"/>
                  <a:gd name="T3" fmla="*/ 130 h 1491"/>
                  <a:gd name="T4" fmla="*/ 1273 w 1886"/>
                  <a:gd name="T5" fmla="*/ 57 h 1491"/>
                  <a:gd name="T6" fmla="*/ 1119 w 1886"/>
                  <a:gd name="T7" fmla="*/ 16 h 1491"/>
                  <a:gd name="T8" fmla="*/ 936 w 1886"/>
                  <a:gd name="T9" fmla="*/ 0 h 1491"/>
                  <a:gd name="T10" fmla="*/ 722 w 1886"/>
                  <a:gd name="T11" fmla="*/ 21 h 1491"/>
                  <a:gd name="T12" fmla="*/ 606 w 1886"/>
                  <a:gd name="T13" fmla="*/ 48 h 1491"/>
                  <a:gd name="T14" fmla="*/ 407 w 1886"/>
                  <a:gd name="T15" fmla="*/ 118 h 1491"/>
                  <a:gd name="T16" fmla="*/ 258 w 1886"/>
                  <a:gd name="T17" fmla="*/ 206 h 1491"/>
                  <a:gd name="T18" fmla="*/ 148 w 1886"/>
                  <a:gd name="T19" fmla="*/ 310 h 1491"/>
                  <a:gd name="T20" fmla="*/ 73 w 1886"/>
                  <a:gd name="T21" fmla="*/ 427 h 1491"/>
                  <a:gd name="T22" fmla="*/ 28 w 1886"/>
                  <a:gd name="T23" fmla="*/ 554 h 1491"/>
                  <a:gd name="T24" fmla="*/ 2 w 1886"/>
                  <a:gd name="T25" fmla="*/ 721 h 1491"/>
                  <a:gd name="T26" fmla="*/ 3 w 1886"/>
                  <a:gd name="T27" fmla="*/ 929 h 1491"/>
                  <a:gd name="T28" fmla="*/ 37 w 1886"/>
                  <a:gd name="T29" fmla="*/ 1279 h 1491"/>
                  <a:gd name="T30" fmla="*/ 80 w 1886"/>
                  <a:gd name="T31" fmla="*/ 1446 h 1491"/>
                  <a:gd name="T32" fmla="*/ 117 w 1886"/>
                  <a:gd name="T33" fmla="*/ 1490 h 1491"/>
                  <a:gd name="T34" fmla="*/ 133 w 1886"/>
                  <a:gd name="T35" fmla="*/ 1489 h 1491"/>
                  <a:gd name="T36" fmla="*/ 159 w 1886"/>
                  <a:gd name="T37" fmla="*/ 1453 h 1491"/>
                  <a:gd name="T38" fmla="*/ 168 w 1886"/>
                  <a:gd name="T39" fmla="*/ 1227 h 1491"/>
                  <a:gd name="T40" fmla="*/ 171 w 1886"/>
                  <a:gd name="T41" fmla="*/ 1135 h 1491"/>
                  <a:gd name="T42" fmla="*/ 227 w 1886"/>
                  <a:gd name="T43" fmla="*/ 1015 h 1491"/>
                  <a:gd name="T44" fmla="*/ 324 w 1886"/>
                  <a:gd name="T45" fmla="*/ 933 h 1491"/>
                  <a:gd name="T46" fmla="*/ 407 w 1886"/>
                  <a:gd name="T47" fmla="*/ 900 h 1491"/>
                  <a:gd name="T48" fmla="*/ 516 w 1886"/>
                  <a:gd name="T49" fmla="*/ 885 h 1491"/>
                  <a:gd name="T50" fmla="*/ 615 w 1886"/>
                  <a:gd name="T51" fmla="*/ 889 h 1491"/>
                  <a:gd name="T52" fmla="*/ 824 w 1886"/>
                  <a:gd name="T53" fmla="*/ 893 h 1491"/>
                  <a:gd name="T54" fmla="*/ 1063 w 1886"/>
                  <a:gd name="T55" fmla="*/ 863 h 1491"/>
                  <a:gd name="T56" fmla="*/ 1313 w 1886"/>
                  <a:gd name="T57" fmla="*/ 792 h 1491"/>
                  <a:gd name="T58" fmla="*/ 1340 w 1886"/>
                  <a:gd name="T59" fmla="*/ 808 h 1491"/>
                  <a:gd name="T60" fmla="*/ 1488 w 1886"/>
                  <a:gd name="T61" fmla="*/ 954 h 1491"/>
                  <a:gd name="T62" fmla="*/ 1540 w 1886"/>
                  <a:gd name="T63" fmla="*/ 984 h 1491"/>
                  <a:gd name="T64" fmla="*/ 1583 w 1886"/>
                  <a:gd name="T65" fmla="*/ 1010 h 1491"/>
                  <a:gd name="T66" fmla="*/ 1624 w 1886"/>
                  <a:gd name="T67" fmla="*/ 1068 h 1491"/>
                  <a:gd name="T68" fmla="*/ 1663 w 1886"/>
                  <a:gd name="T69" fmla="*/ 1207 h 1491"/>
                  <a:gd name="T70" fmla="*/ 1695 w 1886"/>
                  <a:gd name="T71" fmla="*/ 1429 h 1491"/>
                  <a:gd name="T72" fmla="*/ 1716 w 1886"/>
                  <a:gd name="T73" fmla="*/ 1466 h 1491"/>
                  <a:gd name="T74" fmla="*/ 1729 w 1886"/>
                  <a:gd name="T75" fmla="*/ 1465 h 1491"/>
                  <a:gd name="T76" fmla="*/ 1780 w 1886"/>
                  <a:gd name="T77" fmla="*/ 1378 h 1491"/>
                  <a:gd name="T78" fmla="*/ 1860 w 1886"/>
                  <a:gd name="T79" fmla="*/ 1102 h 1491"/>
                  <a:gd name="T80" fmla="*/ 1885 w 1886"/>
                  <a:gd name="T81" fmla="*/ 903 h 1491"/>
                  <a:gd name="T82" fmla="*/ 1880 w 1886"/>
                  <a:gd name="T83" fmla="*/ 698 h 1491"/>
                  <a:gd name="T84" fmla="*/ 1830 w 1886"/>
                  <a:gd name="T85" fmla="*/ 509 h 1491"/>
                  <a:gd name="T86" fmla="*/ 1741 w 1886"/>
                  <a:gd name="T87" fmla="*/ 372 h 1491"/>
                  <a:gd name="T88" fmla="*/ 1667 w 1886"/>
                  <a:gd name="T89" fmla="*/ 309 h 1491"/>
                  <a:gd name="T90" fmla="*/ 1599 w 1886"/>
                  <a:gd name="T91" fmla="*/ 274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86" h="1491">
                    <a:moveTo>
                      <a:pt x="1599" y="274"/>
                    </a:moveTo>
                    <a:lnTo>
                      <a:pt x="1590" y="262"/>
                    </a:lnTo>
                    <a:lnTo>
                      <a:pt x="1510" y="190"/>
                    </a:lnTo>
                    <a:lnTo>
                      <a:pt x="1424" y="130"/>
                    </a:lnTo>
                    <a:lnTo>
                      <a:pt x="1339" y="84"/>
                    </a:lnTo>
                    <a:lnTo>
                      <a:pt x="1273" y="57"/>
                    </a:lnTo>
                    <a:lnTo>
                      <a:pt x="1200" y="35"/>
                    </a:lnTo>
                    <a:lnTo>
                      <a:pt x="1119" y="16"/>
                    </a:lnTo>
                    <a:lnTo>
                      <a:pt x="1032" y="5"/>
                    </a:lnTo>
                    <a:lnTo>
                      <a:pt x="936" y="0"/>
                    </a:lnTo>
                    <a:lnTo>
                      <a:pt x="833" y="6"/>
                    </a:lnTo>
                    <a:lnTo>
                      <a:pt x="722" y="21"/>
                    </a:lnTo>
                    <a:lnTo>
                      <a:pt x="664" y="34"/>
                    </a:lnTo>
                    <a:lnTo>
                      <a:pt x="606" y="48"/>
                    </a:lnTo>
                    <a:lnTo>
                      <a:pt x="500" y="80"/>
                    </a:lnTo>
                    <a:lnTo>
                      <a:pt x="407" y="118"/>
                    </a:lnTo>
                    <a:lnTo>
                      <a:pt x="327" y="160"/>
                    </a:lnTo>
                    <a:lnTo>
                      <a:pt x="258" y="206"/>
                    </a:lnTo>
                    <a:lnTo>
                      <a:pt x="197" y="257"/>
                    </a:lnTo>
                    <a:lnTo>
                      <a:pt x="148" y="310"/>
                    </a:lnTo>
                    <a:lnTo>
                      <a:pt x="107" y="368"/>
                    </a:lnTo>
                    <a:lnTo>
                      <a:pt x="73" y="427"/>
                    </a:lnTo>
                    <a:lnTo>
                      <a:pt x="48" y="489"/>
                    </a:lnTo>
                    <a:lnTo>
                      <a:pt x="28" y="554"/>
                    </a:lnTo>
                    <a:lnTo>
                      <a:pt x="14" y="620"/>
                    </a:lnTo>
                    <a:lnTo>
                      <a:pt x="2" y="721"/>
                    </a:lnTo>
                    <a:lnTo>
                      <a:pt x="0" y="860"/>
                    </a:lnTo>
                    <a:lnTo>
                      <a:pt x="3" y="929"/>
                    </a:lnTo>
                    <a:lnTo>
                      <a:pt x="11" y="1062"/>
                    </a:lnTo>
                    <a:lnTo>
                      <a:pt x="37" y="1279"/>
                    </a:lnTo>
                    <a:lnTo>
                      <a:pt x="62" y="1392"/>
                    </a:lnTo>
                    <a:lnTo>
                      <a:pt x="80" y="1446"/>
                    </a:lnTo>
                    <a:lnTo>
                      <a:pt x="100" y="1479"/>
                    </a:lnTo>
                    <a:lnTo>
                      <a:pt x="117" y="1490"/>
                    </a:lnTo>
                    <a:lnTo>
                      <a:pt x="127" y="1491"/>
                    </a:lnTo>
                    <a:lnTo>
                      <a:pt x="133" y="1489"/>
                    </a:lnTo>
                    <a:lnTo>
                      <a:pt x="143" y="1481"/>
                    </a:lnTo>
                    <a:lnTo>
                      <a:pt x="159" y="1453"/>
                    </a:lnTo>
                    <a:lnTo>
                      <a:pt x="169" y="1389"/>
                    </a:lnTo>
                    <a:lnTo>
                      <a:pt x="168" y="1227"/>
                    </a:lnTo>
                    <a:lnTo>
                      <a:pt x="168" y="1162"/>
                    </a:lnTo>
                    <a:lnTo>
                      <a:pt x="171" y="1135"/>
                    </a:lnTo>
                    <a:lnTo>
                      <a:pt x="196" y="1066"/>
                    </a:lnTo>
                    <a:lnTo>
                      <a:pt x="227" y="1015"/>
                    </a:lnTo>
                    <a:lnTo>
                      <a:pt x="275" y="965"/>
                    </a:lnTo>
                    <a:lnTo>
                      <a:pt x="324" y="933"/>
                    </a:lnTo>
                    <a:lnTo>
                      <a:pt x="362" y="915"/>
                    </a:lnTo>
                    <a:lnTo>
                      <a:pt x="407" y="900"/>
                    </a:lnTo>
                    <a:lnTo>
                      <a:pt x="458" y="890"/>
                    </a:lnTo>
                    <a:lnTo>
                      <a:pt x="516" y="885"/>
                    </a:lnTo>
                    <a:lnTo>
                      <a:pt x="580" y="886"/>
                    </a:lnTo>
                    <a:lnTo>
                      <a:pt x="615" y="889"/>
                    </a:lnTo>
                    <a:lnTo>
                      <a:pt x="687" y="894"/>
                    </a:lnTo>
                    <a:lnTo>
                      <a:pt x="824" y="893"/>
                    </a:lnTo>
                    <a:lnTo>
                      <a:pt x="950" y="883"/>
                    </a:lnTo>
                    <a:lnTo>
                      <a:pt x="1063" y="863"/>
                    </a:lnTo>
                    <a:lnTo>
                      <a:pt x="1205" y="829"/>
                    </a:lnTo>
                    <a:lnTo>
                      <a:pt x="1313" y="792"/>
                    </a:lnTo>
                    <a:lnTo>
                      <a:pt x="1324" y="787"/>
                    </a:lnTo>
                    <a:lnTo>
                      <a:pt x="1340" y="808"/>
                    </a:lnTo>
                    <a:lnTo>
                      <a:pt x="1433" y="907"/>
                    </a:lnTo>
                    <a:lnTo>
                      <a:pt x="1488" y="954"/>
                    </a:lnTo>
                    <a:lnTo>
                      <a:pt x="1523" y="976"/>
                    </a:lnTo>
                    <a:lnTo>
                      <a:pt x="1540" y="984"/>
                    </a:lnTo>
                    <a:lnTo>
                      <a:pt x="1556" y="990"/>
                    </a:lnTo>
                    <a:lnTo>
                      <a:pt x="1583" y="1010"/>
                    </a:lnTo>
                    <a:lnTo>
                      <a:pt x="1605" y="1035"/>
                    </a:lnTo>
                    <a:lnTo>
                      <a:pt x="1624" y="1068"/>
                    </a:lnTo>
                    <a:lnTo>
                      <a:pt x="1645" y="1123"/>
                    </a:lnTo>
                    <a:lnTo>
                      <a:pt x="1663" y="1207"/>
                    </a:lnTo>
                    <a:lnTo>
                      <a:pt x="1681" y="1333"/>
                    </a:lnTo>
                    <a:lnTo>
                      <a:pt x="1695" y="1429"/>
                    </a:lnTo>
                    <a:lnTo>
                      <a:pt x="1707" y="1457"/>
                    </a:lnTo>
                    <a:lnTo>
                      <a:pt x="1716" y="1466"/>
                    </a:lnTo>
                    <a:lnTo>
                      <a:pt x="1723" y="1467"/>
                    </a:lnTo>
                    <a:lnTo>
                      <a:pt x="1729" y="1465"/>
                    </a:lnTo>
                    <a:lnTo>
                      <a:pt x="1746" y="1444"/>
                    </a:lnTo>
                    <a:lnTo>
                      <a:pt x="1780" y="1378"/>
                    </a:lnTo>
                    <a:lnTo>
                      <a:pt x="1828" y="1237"/>
                    </a:lnTo>
                    <a:lnTo>
                      <a:pt x="1860" y="1102"/>
                    </a:lnTo>
                    <a:lnTo>
                      <a:pt x="1876" y="1004"/>
                    </a:lnTo>
                    <a:lnTo>
                      <a:pt x="1885" y="903"/>
                    </a:lnTo>
                    <a:lnTo>
                      <a:pt x="1886" y="800"/>
                    </a:lnTo>
                    <a:lnTo>
                      <a:pt x="1880" y="698"/>
                    </a:lnTo>
                    <a:lnTo>
                      <a:pt x="1862" y="600"/>
                    </a:lnTo>
                    <a:lnTo>
                      <a:pt x="1830" y="509"/>
                    </a:lnTo>
                    <a:lnTo>
                      <a:pt x="1785" y="426"/>
                    </a:lnTo>
                    <a:lnTo>
                      <a:pt x="1741" y="372"/>
                    </a:lnTo>
                    <a:lnTo>
                      <a:pt x="1707" y="338"/>
                    </a:lnTo>
                    <a:lnTo>
                      <a:pt x="1667" y="309"/>
                    </a:lnTo>
                    <a:lnTo>
                      <a:pt x="1624" y="285"/>
                    </a:lnTo>
                    <a:lnTo>
                      <a:pt x="1599" y="274"/>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231" name="모서리가 둥근 직사각형 94">
              <a:extLst>
                <a:ext uri="{FF2B5EF4-FFF2-40B4-BE49-F238E27FC236}">
                  <a16:creationId xmlns:a16="http://schemas.microsoft.com/office/drawing/2014/main" id="{2F73FEFC-31B1-4D2A-A3C6-C13C0E85B362}"/>
                </a:ext>
              </a:extLst>
            </p:cNvPr>
            <p:cNvSpPr/>
            <p:nvPr/>
          </p:nvSpPr>
          <p:spPr>
            <a:xfrm>
              <a:off x="598304" y="2390475"/>
              <a:ext cx="796042" cy="327762"/>
            </a:xfrm>
            <a:prstGeom prst="roundRect">
              <a:avLst>
                <a:gd name="adj" fmla="val 50000"/>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prstClr val="white"/>
                  </a:solidFill>
                  <a:latin typeface="하나 CM" panose="02020603020101020101" pitchFamily="18" charset="-127"/>
                  <a:ea typeface="하나 CM" panose="02020603020101020101" pitchFamily="18" charset="-127"/>
                </a:rPr>
                <a:t>손님</a:t>
              </a:r>
              <a:endParaRPr lang="en-US" altLang="ko-KR" sz="1200" dirty="0">
                <a:solidFill>
                  <a:prstClr val="white"/>
                </a:solidFill>
                <a:latin typeface="하나 CM" panose="02020603020101020101" pitchFamily="18" charset="-127"/>
                <a:ea typeface="하나 CM" panose="02020603020101020101" pitchFamily="18" charset="-127"/>
              </a:endParaRPr>
            </a:p>
          </p:txBody>
        </p:sp>
      </p:grpSp>
      <p:sp>
        <p:nvSpPr>
          <p:cNvPr id="14" name="TextBox 13">
            <a:extLst>
              <a:ext uri="{FF2B5EF4-FFF2-40B4-BE49-F238E27FC236}">
                <a16:creationId xmlns:a16="http://schemas.microsoft.com/office/drawing/2014/main" id="{4E344059-BBF7-4ECB-9336-C9FEBA95043D}"/>
              </a:ext>
            </a:extLst>
          </p:cNvPr>
          <p:cNvSpPr txBox="1"/>
          <p:nvPr/>
        </p:nvSpPr>
        <p:spPr>
          <a:xfrm>
            <a:off x="2242246" y="4246370"/>
            <a:ext cx="475006" cy="369332"/>
          </a:xfrm>
          <a:prstGeom prst="rect">
            <a:avLst/>
          </a:prstGeom>
          <a:noFill/>
        </p:spPr>
        <p:txBody>
          <a:bodyPr wrap="square" rtlCol="0">
            <a:spAutoFit/>
          </a:bodyPr>
          <a:lstStyle/>
          <a:p>
            <a:pPr algn="ctr"/>
            <a:r>
              <a:rPr lang="ko-KR" altLang="en-US" dirty="0">
                <a:solidFill>
                  <a:prstClr val="black">
                    <a:lumMod val="75000"/>
                    <a:lumOff val="25000"/>
                  </a:prstClr>
                </a:solidFill>
              </a:rPr>
              <a:t>▶</a:t>
            </a:r>
          </a:p>
        </p:txBody>
      </p:sp>
      <p:sp>
        <p:nvSpPr>
          <p:cNvPr id="15" name="TextBox 14">
            <a:extLst>
              <a:ext uri="{FF2B5EF4-FFF2-40B4-BE49-F238E27FC236}">
                <a16:creationId xmlns:a16="http://schemas.microsoft.com/office/drawing/2014/main" id="{86F4F621-A08E-4EC3-A6EB-057AFDA52D45}"/>
              </a:ext>
            </a:extLst>
          </p:cNvPr>
          <p:cNvSpPr txBox="1"/>
          <p:nvPr/>
        </p:nvSpPr>
        <p:spPr>
          <a:xfrm>
            <a:off x="2865023" y="4184348"/>
            <a:ext cx="2704245" cy="418833"/>
          </a:xfrm>
          <a:prstGeom prst="rect">
            <a:avLst/>
          </a:prstGeom>
          <a:noFill/>
        </p:spPr>
        <p:txBody>
          <a:bodyPr wrap="square" rtlCol="0">
            <a:spAutoFit/>
          </a:bodyPr>
          <a:lstStyle/>
          <a:p>
            <a:pPr algn="ctr">
              <a:lnSpc>
                <a:spcPct val="150000"/>
              </a:lnSpc>
            </a:pPr>
            <a:r>
              <a:rPr lang="en-US" altLang="ko-KR" sz="1600" b="1" dirty="0">
                <a:solidFill>
                  <a:prstClr val="black">
                    <a:lumMod val="75000"/>
                    <a:lumOff val="25000"/>
                  </a:prstClr>
                </a:solidFill>
                <a:latin typeface="하나 CM" panose="02020603020101020101" pitchFamily="18" charset="-127"/>
                <a:ea typeface="하나 CM" panose="02020603020101020101" pitchFamily="18" charset="-127"/>
                <a:cs typeface="Aharoni" panose="02010803020104030203" pitchFamily="2" charset="-79"/>
              </a:rPr>
              <a:t>5. </a:t>
            </a:r>
            <a:r>
              <a:rPr lang="ko-KR" altLang="en-US" sz="1600" dirty="0">
                <a:solidFill>
                  <a:prstClr val="black">
                    <a:lumMod val="75000"/>
                    <a:lumOff val="25000"/>
                  </a:prstClr>
                </a:solidFill>
                <a:latin typeface="하나 CM" panose="02020603020101020101" pitchFamily="18" charset="-127"/>
                <a:ea typeface="하나 CM" panose="02020603020101020101" pitchFamily="18" charset="-127"/>
                <a:cs typeface="Aharoni" panose="02010803020104030203" pitchFamily="2" charset="-79"/>
              </a:rPr>
              <a:t>하나은행 </a:t>
            </a:r>
            <a:r>
              <a:rPr lang="ko-KR" altLang="en-US" sz="1600" dirty="0">
                <a:solidFill>
                  <a:prstClr val="black">
                    <a:lumMod val="75000"/>
                    <a:lumOff val="25000"/>
                  </a:prstClr>
                </a:solidFill>
                <a:highlight>
                  <a:srgbClr val="FFFF00"/>
                </a:highlight>
                <a:latin typeface="하나 CM" panose="02020603020101020101" pitchFamily="18" charset="-127"/>
                <a:ea typeface="하나 CM" panose="02020603020101020101" pitchFamily="18" charset="-127"/>
                <a:cs typeface="Aharoni" panose="02010803020104030203" pitchFamily="2" charset="-79"/>
              </a:rPr>
              <a:t>창구에 방문</a:t>
            </a:r>
            <a:r>
              <a:rPr lang="ko-KR" altLang="en-US" sz="1600" dirty="0">
                <a:solidFill>
                  <a:prstClr val="black">
                    <a:lumMod val="75000"/>
                    <a:lumOff val="25000"/>
                  </a:prstClr>
                </a:solidFill>
                <a:latin typeface="하나 CM" panose="02020603020101020101" pitchFamily="18" charset="-127"/>
                <a:ea typeface="하나 CM" panose="02020603020101020101" pitchFamily="18" charset="-127"/>
                <a:cs typeface="Aharoni" panose="02010803020104030203" pitchFamily="2" charset="-79"/>
              </a:rPr>
              <a:t>한 손님</a:t>
            </a:r>
            <a:endParaRPr lang="en-US" altLang="ko-KR" sz="1600" dirty="0">
              <a:solidFill>
                <a:prstClr val="black">
                  <a:lumMod val="75000"/>
                  <a:lumOff val="25000"/>
                </a:prstClr>
              </a:solidFill>
              <a:highlight>
                <a:srgbClr val="FFFF00"/>
              </a:highlight>
              <a:latin typeface="하나 CM" panose="02020603020101020101" pitchFamily="18" charset="-127"/>
              <a:ea typeface="하나 CM" panose="02020603020101020101" pitchFamily="18" charset="-127"/>
              <a:cs typeface="Aharoni" panose="02010803020104030203" pitchFamily="2" charset="-79"/>
            </a:endParaRPr>
          </a:p>
        </p:txBody>
      </p:sp>
      <p:sp>
        <p:nvSpPr>
          <p:cNvPr id="16" name="TextBox 15">
            <a:extLst>
              <a:ext uri="{FF2B5EF4-FFF2-40B4-BE49-F238E27FC236}">
                <a16:creationId xmlns:a16="http://schemas.microsoft.com/office/drawing/2014/main" id="{793B9F2F-DCF8-4A90-9EB6-430EAC4C5AD3}"/>
              </a:ext>
            </a:extLst>
          </p:cNvPr>
          <p:cNvSpPr txBox="1"/>
          <p:nvPr/>
        </p:nvSpPr>
        <p:spPr>
          <a:xfrm>
            <a:off x="8778653" y="4153800"/>
            <a:ext cx="475006" cy="369332"/>
          </a:xfrm>
          <a:prstGeom prst="rect">
            <a:avLst/>
          </a:prstGeom>
          <a:noFill/>
        </p:spPr>
        <p:txBody>
          <a:bodyPr wrap="square" rtlCol="0">
            <a:spAutoFit/>
          </a:bodyPr>
          <a:lstStyle/>
          <a:p>
            <a:pPr algn="ctr"/>
            <a:r>
              <a:rPr lang="ko-KR" altLang="en-US" dirty="0">
                <a:solidFill>
                  <a:prstClr val="black">
                    <a:lumMod val="75000"/>
                    <a:lumOff val="25000"/>
                  </a:prstClr>
                </a:solidFill>
              </a:rPr>
              <a:t>◀</a:t>
            </a:r>
          </a:p>
        </p:txBody>
      </p:sp>
      <p:grpSp>
        <p:nvGrpSpPr>
          <p:cNvPr id="254" name="그룹 253">
            <a:extLst>
              <a:ext uri="{FF2B5EF4-FFF2-40B4-BE49-F238E27FC236}">
                <a16:creationId xmlns:a16="http://schemas.microsoft.com/office/drawing/2014/main" id="{20E97C3E-3AB0-400C-9BB1-B3521DAFE315}"/>
              </a:ext>
            </a:extLst>
          </p:cNvPr>
          <p:cNvGrpSpPr/>
          <p:nvPr/>
        </p:nvGrpSpPr>
        <p:grpSpPr>
          <a:xfrm>
            <a:off x="10544345" y="5265285"/>
            <a:ext cx="623594" cy="894801"/>
            <a:chOff x="9617308" y="1473133"/>
            <a:chExt cx="798418" cy="1313217"/>
          </a:xfrm>
        </p:grpSpPr>
        <p:grpSp>
          <p:nvGrpSpPr>
            <p:cNvPr id="255" name="Group 26">
              <a:extLst>
                <a:ext uri="{FF2B5EF4-FFF2-40B4-BE49-F238E27FC236}">
                  <a16:creationId xmlns:a16="http://schemas.microsoft.com/office/drawing/2014/main" id="{4FDB6C27-92CE-442D-A404-ED56BA1AC9A2}"/>
                </a:ext>
              </a:extLst>
            </p:cNvPr>
            <p:cNvGrpSpPr>
              <a:grpSpLocks noChangeAspect="1"/>
            </p:cNvGrpSpPr>
            <p:nvPr/>
          </p:nvGrpSpPr>
          <p:grpSpPr bwMode="auto">
            <a:xfrm>
              <a:off x="9617308" y="1473133"/>
              <a:ext cx="735214" cy="839274"/>
              <a:chOff x="3722" y="2941"/>
              <a:chExt cx="650" cy="742"/>
            </a:xfrm>
          </p:grpSpPr>
          <p:sp>
            <p:nvSpPr>
              <p:cNvPr id="257" name="Freeform 27">
                <a:extLst>
                  <a:ext uri="{FF2B5EF4-FFF2-40B4-BE49-F238E27FC236}">
                    <a16:creationId xmlns:a16="http://schemas.microsoft.com/office/drawing/2014/main" id="{16C99EF1-158B-4D6A-91E1-D84E940D4904}"/>
                  </a:ext>
                </a:extLst>
              </p:cNvPr>
              <p:cNvSpPr>
                <a:spLocks/>
              </p:cNvSpPr>
              <p:nvPr/>
            </p:nvSpPr>
            <p:spPr bwMode="auto">
              <a:xfrm>
                <a:off x="3722" y="3095"/>
                <a:ext cx="326" cy="580"/>
              </a:xfrm>
              <a:custGeom>
                <a:avLst/>
                <a:gdLst>
                  <a:gd name="T0" fmla="*/ 1303 w 1303"/>
                  <a:gd name="T1" fmla="*/ 7 h 2317"/>
                  <a:gd name="T2" fmla="*/ 1303 w 1303"/>
                  <a:gd name="T3" fmla="*/ 2306 h 2317"/>
                  <a:gd name="T4" fmla="*/ 1262 w 1303"/>
                  <a:gd name="T5" fmla="*/ 2309 h 2317"/>
                  <a:gd name="T6" fmla="*/ 1003 w 1303"/>
                  <a:gd name="T7" fmla="*/ 2317 h 2317"/>
                  <a:gd name="T8" fmla="*/ 833 w 1303"/>
                  <a:gd name="T9" fmla="*/ 2311 h 2317"/>
                  <a:gd name="T10" fmla="*/ 712 w 1303"/>
                  <a:gd name="T11" fmla="*/ 2301 h 2317"/>
                  <a:gd name="T12" fmla="*/ 591 w 1303"/>
                  <a:gd name="T13" fmla="*/ 2284 h 2317"/>
                  <a:gd name="T14" fmla="*/ 470 w 1303"/>
                  <a:gd name="T15" fmla="*/ 2259 h 2317"/>
                  <a:gd name="T16" fmla="*/ 356 w 1303"/>
                  <a:gd name="T17" fmla="*/ 2224 h 2317"/>
                  <a:gd name="T18" fmla="*/ 251 w 1303"/>
                  <a:gd name="T19" fmla="*/ 2179 h 2317"/>
                  <a:gd name="T20" fmla="*/ 181 w 1303"/>
                  <a:gd name="T21" fmla="*/ 2137 h 2317"/>
                  <a:gd name="T22" fmla="*/ 139 w 1303"/>
                  <a:gd name="T23" fmla="*/ 2104 h 2317"/>
                  <a:gd name="T24" fmla="*/ 102 w 1303"/>
                  <a:gd name="T25" fmla="*/ 2069 h 2317"/>
                  <a:gd name="T26" fmla="*/ 70 w 1303"/>
                  <a:gd name="T27" fmla="*/ 2030 h 2317"/>
                  <a:gd name="T28" fmla="*/ 43 w 1303"/>
                  <a:gd name="T29" fmla="*/ 1987 h 2317"/>
                  <a:gd name="T30" fmla="*/ 23 w 1303"/>
                  <a:gd name="T31" fmla="*/ 1941 h 2317"/>
                  <a:gd name="T32" fmla="*/ 8 w 1303"/>
                  <a:gd name="T33" fmla="*/ 1889 h 2317"/>
                  <a:gd name="T34" fmla="*/ 1 w 1303"/>
                  <a:gd name="T35" fmla="*/ 1834 h 2317"/>
                  <a:gd name="T36" fmla="*/ 0 w 1303"/>
                  <a:gd name="T37" fmla="*/ 1805 h 2317"/>
                  <a:gd name="T38" fmla="*/ 11 w 1303"/>
                  <a:gd name="T39" fmla="*/ 1806 h 2317"/>
                  <a:gd name="T40" fmla="*/ 79 w 1303"/>
                  <a:gd name="T41" fmla="*/ 1806 h 2317"/>
                  <a:gd name="T42" fmla="*/ 137 w 1303"/>
                  <a:gd name="T43" fmla="*/ 1798 h 2317"/>
                  <a:gd name="T44" fmla="*/ 195 w 1303"/>
                  <a:gd name="T45" fmla="*/ 1779 h 2317"/>
                  <a:gd name="T46" fmla="*/ 234 w 1303"/>
                  <a:gd name="T47" fmla="*/ 1754 h 2317"/>
                  <a:gd name="T48" fmla="*/ 256 w 1303"/>
                  <a:gd name="T49" fmla="*/ 1732 h 2317"/>
                  <a:gd name="T50" fmla="*/ 273 w 1303"/>
                  <a:gd name="T51" fmla="*/ 1705 h 2317"/>
                  <a:gd name="T52" fmla="*/ 284 w 1303"/>
                  <a:gd name="T53" fmla="*/ 1670 h 2317"/>
                  <a:gd name="T54" fmla="*/ 288 w 1303"/>
                  <a:gd name="T55" fmla="*/ 1630 h 2317"/>
                  <a:gd name="T56" fmla="*/ 284 w 1303"/>
                  <a:gd name="T57" fmla="*/ 1583 h 2317"/>
                  <a:gd name="T58" fmla="*/ 279 w 1303"/>
                  <a:gd name="T59" fmla="*/ 1556 h 2317"/>
                  <a:gd name="T60" fmla="*/ 262 w 1303"/>
                  <a:gd name="T61" fmla="*/ 1485 h 2317"/>
                  <a:gd name="T62" fmla="*/ 241 w 1303"/>
                  <a:gd name="T63" fmla="*/ 1328 h 2317"/>
                  <a:gd name="T64" fmla="*/ 229 w 1303"/>
                  <a:gd name="T65" fmla="*/ 1158 h 2317"/>
                  <a:gd name="T66" fmla="*/ 227 w 1303"/>
                  <a:gd name="T67" fmla="*/ 981 h 2317"/>
                  <a:gd name="T68" fmla="*/ 236 w 1303"/>
                  <a:gd name="T69" fmla="*/ 714 h 2317"/>
                  <a:gd name="T70" fmla="*/ 262 w 1303"/>
                  <a:gd name="T71" fmla="*/ 390 h 2317"/>
                  <a:gd name="T72" fmla="*/ 279 w 1303"/>
                  <a:gd name="T73" fmla="*/ 258 h 2317"/>
                  <a:gd name="T74" fmla="*/ 281 w 1303"/>
                  <a:gd name="T75" fmla="*/ 243 h 2317"/>
                  <a:gd name="T76" fmla="*/ 289 w 1303"/>
                  <a:gd name="T77" fmla="*/ 214 h 2317"/>
                  <a:gd name="T78" fmla="*/ 312 w 1303"/>
                  <a:gd name="T79" fmla="*/ 177 h 2317"/>
                  <a:gd name="T80" fmla="*/ 358 w 1303"/>
                  <a:gd name="T81" fmla="*/ 132 h 2317"/>
                  <a:gd name="T82" fmla="*/ 420 w 1303"/>
                  <a:gd name="T83" fmla="*/ 96 h 2317"/>
                  <a:gd name="T84" fmla="*/ 493 w 1303"/>
                  <a:gd name="T85" fmla="*/ 67 h 2317"/>
                  <a:gd name="T86" fmla="*/ 575 w 1303"/>
                  <a:gd name="T87" fmla="*/ 44 h 2317"/>
                  <a:gd name="T88" fmla="*/ 711 w 1303"/>
                  <a:gd name="T89" fmla="*/ 19 h 2317"/>
                  <a:gd name="T90" fmla="*/ 899 w 1303"/>
                  <a:gd name="T91" fmla="*/ 3 h 2317"/>
                  <a:gd name="T92" fmla="*/ 1075 w 1303"/>
                  <a:gd name="T93" fmla="*/ 0 h 2317"/>
                  <a:gd name="T94" fmla="*/ 1271 w 1303"/>
                  <a:gd name="T95" fmla="*/ 5 h 2317"/>
                  <a:gd name="T96" fmla="*/ 1303 w 1303"/>
                  <a:gd name="T97" fmla="*/ 7 h 2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3" h="2317">
                    <a:moveTo>
                      <a:pt x="1303" y="7"/>
                    </a:moveTo>
                    <a:lnTo>
                      <a:pt x="1303" y="2306"/>
                    </a:lnTo>
                    <a:lnTo>
                      <a:pt x="1262" y="2309"/>
                    </a:lnTo>
                    <a:lnTo>
                      <a:pt x="1003" y="2317"/>
                    </a:lnTo>
                    <a:lnTo>
                      <a:pt x="833" y="2311"/>
                    </a:lnTo>
                    <a:lnTo>
                      <a:pt x="712" y="2301"/>
                    </a:lnTo>
                    <a:lnTo>
                      <a:pt x="591" y="2284"/>
                    </a:lnTo>
                    <a:lnTo>
                      <a:pt x="470" y="2259"/>
                    </a:lnTo>
                    <a:lnTo>
                      <a:pt x="356" y="2224"/>
                    </a:lnTo>
                    <a:lnTo>
                      <a:pt x="251" y="2179"/>
                    </a:lnTo>
                    <a:lnTo>
                      <a:pt x="181" y="2137"/>
                    </a:lnTo>
                    <a:lnTo>
                      <a:pt x="139" y="2104"/>
                    </a:lnTo>
                    <a:lnTo>
                      <a:pt x="102" y="2069"/>
                    </a:lnTo>
                    <a:lnTo>
                      <a:pt x="70" y="2030"/>
                    </a:lnTo>
                    <a:lnTo>
                      <a:pt x="43" y="1987"/>
                    </a:lnTo>
                    <a:lnTo>
                      <a:pt x="23" y="1941"/>
                    </a:lnTo>
                    <a:lnTo>
                      <a:pt x="8" y="1889"/>
                    </a:lnTo>
                    <a:lnTo>
                      <a:pt x="1" y="1834"/>
                    </a:lnTo>
                    <a:lnTo>
                      <a:pt x="0" y="1805"/>
                    </a:lnTo>
                    <a:lnTo>
                      <a:pt x="11" y="1806"/>
                    </a:lnTo>
                    <a:lnTo>
                      <a:pt x="79" y="1806"/>
                    </a:lnTo>
                    <a:lnTo>
                      <a:pt x="137" y="1798"/>
                    </a:lnTo>
                    <a:lnTo>
                      <a:pt x="195" y="1779"/>
                    </a:lnTo>
                    <a:lnTo>
                      <a:pt x="234" y="1754"/>
                    </a:lnTo>
                    <a:lnTo>
                      <a:pt x="256" y="1732"/>
                    </a:lnTo>
                    <a:lnTo>
                      <a:pt x="273" y="1705"/>
                    </a:lnTo>
                    <a:lnTo>
                      <a:pt x="284" y="1670"/>
                    </a:lnTo>
                    <a:lnTo>
                      <a:pt x="288" y="1630"/>
                    </a:lnTo>
                    <a:lnTo>
                      <a:pt x="284" y="1583"/>
                    </a:lnTo>
                    <a:lnTo>
                      <a:pt x="279" y="1556"/>
                    </a:lnTo>
                    <a:lnTo>
                      <a:pt x="262" y="1485"/>
                    </a:lnTo>
                    <a:lnTo>
                      <a:pt x="241" y="1328"/>
                    </a:lnTo>
                    <a:lnTo>
                      <a:pt x="229" y="1158"/>
                    </a:lnTo>
                    <a:lnTo>
                      <a:pt x="227" y="981"/>
                    </a:lnTo>
                    <a:lnTo>
                      <a:pt x="236" y="714"/>
                    </a:lnTo>
                    <a:lnTo>
                      <a:pt x="262" y="390"/>
                    </a:lnTo>
                    <a:lnTo>
                      <a:pt x="279" y="258"/>
                    </a:lnTo>
                    <a:lnTo>
                      <a:pt x="281" y="243"/>
                    </a:lnTo>
                    <a:lnTo>
                      <a:pt x="289" y="214"/>
                    </a:lnTo>
                    <a:lnTo>
                      <a:pt x="312" y="177"/>
                    </a:lnTo>
                    <a:lnTo>
                      <a:pt x="358" y="132"/>
                    </a:lnTo>
                    <a:lnTo>
                      <a:pt x="420" y="96"/>
                    </a:lnTo>
                    <a:lnTo>
                      <a:pt x="493" y="67"/>
                    </a:lnTo>
                    <a:lnTo>
                      <a:pt x="575" y="44"/>
                    </a:lnTo>
                    <a:lnTo>
                      <a:pt x="711" y="19"/>
                    </a:lnTo>
                    <a:lnTo>
                      <a:pt x="899" y="3"/>
                    </a:lnTo>
                    <a:lnTo>
                      <a:pt x="1075" y="0"/>
                    </a:lnTo>
                    <a:lnTo>
                      <a:pt x="1271" y="5"/>
                    </a:lnTo>
                    <a:lnTo>
                      <a:pt x="1303" y="7"/>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58" name="Freeform 28">
                <a:extLst>
                  <a:ext uri="{FF2B5EF4-FFF2-40B4-BE49-F238E27FC236}">
                    <a16:creationId xmlns:a16="http://schemas.microsoft.com/office/drawing/2014/main" id="{C5A91A20-109A-4BA0-851E-AE29FD951A65}"/>
                  </a:ext>
                </a:extLst>
              </p:cNvPr>
              <p:cNvSpPr>
                <a:spLocks/>
              </p:cNvSpPr>
              <p:nvPr/>
            </p:nvSpPr>
            <p:spPr bwMode="auto">
              <a:xfrm>
                <a:off x="4047" y="3095"/>
                <a:ext cx="325" cy="580"/>
              </a:xfrm>
              <a:custGeom>
                <a:avLst/>
                <a:gdLst>
                  <a:gd name="T0" fmla="*/ 0 w 1303"/>
                  <a:gd name="T1" fmla="*/ 7 h 2317"/>
                  <a:gd name="T2" fmla="*/ 0 w 1303"/>
                  <a:gd name="T3" fmla="*/ 2306 h 2317"/>
                  <a:gd name="T4" fmla="*/ 41 w 1303"/>
                  <a:gd name="T5" fmla="*/ 2309 h 2317"/>
                  <a:gd name="T6" fmla="*/ 300 w 1303"/>
                  <a:gd name="T7" fmla="*/ 2317 h 2317"/>
                  <a:gd name="T8" fmla="*/ 470 w 1303"/>
                  <a:gd name="T9" fmla="*/ 2311 h 2317"/>
                  <a:gd name="T10" fmla="*/ 591 w 1303"/>
                  <a:gd name="T11" fmla="*/ 2301 h 2317"/>
                  <a:gd name="T12" fmla="*/ 712 w 1303"/>
                  <a:gd name="T13" fmla="*/ 2284 h 2317"/>
                  <a:gd name="T14" fmla="*/ 833 w 1303"/>
                  <a:gd name="T15" fmla="*/ 2259 h 2317"/>
                  <a:gd name="T16" fmla="*/ 948 w 1303"/>
                  <a:gd name="T17" fmla="*/ 2224 h 2317"/>
                  <a:gd name="T18" fmla="*/ 1052 w 1303"/>
                  <a:gd name="T19" fmla="*/ 2179 h 2317"/>
                  <a:gd name="T20" fmla="*/ 1122 w 1303"/>
                  <a:gd name="T21" fmla="*/ 2137 h 2317"/>
                  <a:gd name="T22" fmla="*/ 1164 w 1303"/>
                  <a:gd name="T23" fmla="*/ 2104 h 2317"/>
                  <a:gd name="T24" fmla="*/ 1201 w 1303"/>
                  <a:gd name="T25" fmla="*/ 2069 h 2317"/>
                  <a:gd name="T26" fmla="*/ 1233 w 1303"/>
                  <a:gd name="T27" fmla="*/ 2030 h 2317"/>
                  <a:gd name="T28" fmla="*/ 1260 w 1303"/>
                  <a:gd name="T29" fmla="*/ 1987 h 2317"/>
                  <a:gd name="T30" fmla="*/ 1280 w 1303"/>
                  <a:gd name="T31" fmla="*/ 1941 h 2317"/>
                  <a:gd name="T32" fmla="*/ 1295 w 1303"/>
                  <a:gd name="T33" fmla="*/ 1889 h 2317"/>
                  <a:gd name="T34" fmla="*/ 1303 w 1303"/>
                  <a:gd name="T35" fmla="*/ 1834 h 2317"/>
                  <a:gd name="T36" fmla="*/ 1303 w 1303"/>
                  <a:gd name="T37" fmla="*/ 1805 h 2317"/>
                  <a:gd name="T38" fmla="*/ 1292 w 1303"/>
                  <a:gd name="T39" fmla="*/ 1806 h 2317"/>
                  <a:gd name="T40" fmla="*/ 1224 w 1303"/>
                  <a:gd name="T41" fmla="*/ 1806 h 2317"/>
                  <a:gd name="T42" fmla="*/ 1167 w 1303"/>
                  <a:gd name="T43" fmla="*/ 1798 h 2317"/>
                  <a:gd name="T44" fmla="*/ 1108 w 1303"/>
                  <a:gd name="T45" fmla="*/ 1779 h 2317"/>
                  <a:gd name="T46" fmla="*/ 1068 w 1303"/>
                  <a:gd name="T47" fmla="*/ 1754 h 2317"/>
                  <a:gd name="T48" fmla="*/ 1047 w 1303"/>
                  <a:gd name="T49" fmla="*/ 1732 h 2317"/>
                  <a:gd name="T50" fmla="*/ 1030 w 1303"/>
                  <a:gd name="T51" fmla="*/ 1705 h 2317"/>
                  <a:gd name="T52" fmla="*/ 1019 w 1303"/>
                  <a:gd name="T53" fmla="*/ 1670 h 2317"/>
                  <a:gd name="T54" fmla="*/ 1015 w 1303"/>
                  <a:gd name="T55" fmla="*/ 1630 h 2317"/>
                  <a:gd name="T56" fmla="*/ 1019 w 1303"/>
                  <a:gd name="T57" fmla="*/ 1583 h 2317"/>
                  <a:gd name="T58" fmla="*/ 1024 w 1303"/>
                  <a:gd name="T59" fmla="*/ 1556 h 2317"/>
                  <a:gd name="T60" fmla="*/ 1040 w 1303"/>
                  <a:gd name="T61" fmla="*/ 1485 h 2317"/>
                  <a:gd name="T62" fmla="*/ 1062 w 1303"/>
                  <a:gd name="T63" fmla="*/ 1328 h 2317"/>
                  <a:gd name="T64" fmla="*/ 1074 w 1303"/>
                  <a:gd name="T65" fmla="*/ 1158 h 2317"/>
                  <a:gd name="T66" fmla="*/ 1076 w 1303"/>
                  <a:gd name="T67" fmla="*/ 981 h 2317"/>
                  <a:gd name="T68" fmla="*/ 1067 w 1303"/>
                  <a:gd name="T69" fmla="*/ 714 h 2317"/>
                  <a:gd name="T70" fmla="*/ 1040 w 1303"/>
                  <a:gd name="T71" fmla="*/ 390 h 2317"/>
                  <a:gd name="T72" fmla="*/ 1024 w 1303"/>
                  <a:gd name="T73" fmla="*/ 258 h 2317"/>
                  <a:gd name="T74" fmla="*/ 1022 w 1303"/>
                  <a:gd name="T75" fmla="*/ 243 h 2317"/>
                  <a:gd name="T76" fmla="*/ 1014 w 1303"/>
                  <a:gd name="T77" fmla="*/ 214 h 2317"/>
                  <a:gd name="T78" fmla="*/ 991 w 1303"/>
                  <a:gd name="T79" fmla="*/ 177 h 2317"/>
                  <a:gd name="T80" fmla="*/ 945 w 1303"/>
                  <a:gd name="T81" fmla="*/ 132 h 2317"/>
                  <a:gd name="T82" fmla="*/ 883 w 1303"/>
                  <a:gd name="T83" fmla="*/ 96 h 2317"/>
                  <a:gd name="T84" fmla="*/ 810 w 1303"/>
                  <a:gd name="T85" fmla="*/ 67 h 2317"/>
                  <a:gd name="T86" fmla="*/ 727 w 1303"/>
                  <a:gd name="T87" fmla="*/ 44 h 2317"/>
                  <a:gd name="T88" fmla="*/ 592 w 1303"/>
                  <a:gd name="T89" fmla="*/ 19 h 2317"/>
                  <a:gd name="T90" fmla="*/ 404 w 1303"/>
                  <a:gd name="T91" fmla="*/ 3 h 2317"/>
                  <a:gd name="T92" fmla="*/ 228 w 1303"/>
                  <a:gd name="T93" fmla="*/ 0 h 2317"/>
                  <a:gd name="T94" fmla="*/ 32 w 1303"/>
                  <a:gd name="T95" fmla="*/ 5 h 2317"/>
                  <a:gd name="T96" fmla="*/ 0 w 1303"/>
                  <a:gd name="T97" fmla="*/ 7 h 2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3" h="2317">
                    <a:moveTo>
                      <a:pt x="0" y="7"/>
                    </a:moveTo>
                    <a:lnTo>
                      <a:pt x="0" y="2306"/>
                    </a:lnTo>
                    <a:lnTo>
                      <a:pt x="41" y="2309"/>
                    </a:lnTo>
                    <a:lnTo>
                      <a:pt x="300" y="2317"/>
                    </a:lnTo>
                    <a:lnTo>
                      <a:pt x="470" y="2311"/>
                    </a:lnTo>
                    <a:lnTo>
                      <a:pt x="591" y="2301"/>
                    </a:lnTo>
                    <a:lnTo>
                      <a:pt x="712" y="2284"/>
                    </a:lnTo>
                    <a:lnTo>
                      <a:pt x="833" y="2259"/>
                    </a:lnTo>
                    <a:lnTo>
                      <a:pt x="948" y="2224"/>
                    </a:lnTo>
                    <a:lnTo>
                      <a:pt x="1052" y="2179"/>
                    </a:lnTo>
                    <a:lnTo>
                      <a:pt x="1122" y="2137"/>
                    </a:lnTo>
                    <a:lnTo>
                      <a:pt x="1164" y="2104"/>
                    </a:lnTo>
                    <a:lnTo>
                      <a:pt x="1201" y="2069"/>
                    </a:lnTo>
                    <a:lnTo>
                      <a:pt x="1233" y="2030"/>
                    </a:lnTo>
                    <a:lnTo>
                      <a:pt x="1260" y="1987"/>
                    </a:lnTo>
                    <a:lnTo>
                      <a:pt x="1280" y="1941"/>
                    </a:lnTo>
                    <a:lnTo>
                      <a:pt x="1295" y="1889"/>
                    </a:lnTo>
                    <a:lnTo>
                      <a:pt x="1303" y="1834"/>
                    </a:lnTo>
                    <a:lnTo>
                      <a:pt x="1303" y="1805"/>
                    </a:lnTo>
                    <a:lnTo>
                      <a:pt x="1292" y="1806"/>
                    </a:lnTo>
                    <a:lnTo>
                      <a:pt x="1224" y="1806"/>
                    </a:lnTo>
                    <a:lnTo>
                      <a:pt x="1167" y="1798"/>
                    </a:lnTo>
                    <a:lnTo>
                      <a:pt x="1108" y="1779"/>
                    </a:lnTo>
                    <a:lnTo>
                      <a:pt x="1068" y="1754"/>
                    </a:lnTo>
                    <a:lnTo>
                      <a:pt x="1047" y="1732"/>
                    </a:lnTo>
                    <a:lnTo>
                      <a:pt x="1030" y="1705"/>
                    </a:lnTo>
                    <a:lnTo>
                      <a:pt x="1019" y="1670"/>
                    </a:lnTo>
                    <a:lnTo>
                      <a:pt x="1015" y="1630"/>
                    </a:lnTo>
                    <a:lnTo>
                      <a:pt x="1019" y="1583"/>
                    </a:lnTo>
                    <a:lnTo>
                      <a:pt x="1024" y="1556"/>
                    </a:lnTo>
                    <a:lnTo>
                      <a:pt x="1040" y="1485"/>
                    </a:lnTo>
                    <a:lnTo>
                      <a:pt x="1062" y="1328"/>
                    </a:lnTo>
                    <a:lnTo>
                      <a:pt x="1074" y="1158"/>
                    </a:lnTo>
                    <a:lnTo>
                      <a:pt x="1076" y="981"/>
                    </a:lnTo>
                    <a:lnTo>
                      <a:pt x="1067" y="714"/>
                    </a:lnTo>
                    <a:lnTo>
                      <a:pt x="1040" y="390"/>
                    </a:lnTo>
                    <a:lnTo>
                      <a:pt x="1024" y="258"/>
                    </a:lnTo>
                    <a:lnTo>
                      <a:pt x="1022" y="243"/>
                    </a:lnTo>
                    <a:lnTo>
                      <a:pt x="1014" y="214"/>
                    </a:lnTo>
                    <a:lnTo>
                      <a:pt x="991" y="177"/>
                    </a:lnTo>
                    <a:lnTo>
                      <a:pt x="945" y="132"/>
                    </a:lnTo>
                    <a:lnTo>
                      <a:pt x="883" y="96"/>
                    </a:lnTo>
                    <a:lnTo>
                      <a:pt x="810" y="67"/>
                    </a:lnTo>
                    <a:lnTo>
                      <a:pt x="727" y="44"/>
                    </a:lnTo>
                    <a:lnTo>
                      <a:pt x="592" y="19"/>
                    </a:lnTo>
                    <a:lnTo>
                      <a:pt x="404" y="3"/>
                    </a:lnTo>
                    <a:lnTo>
                      <a:pt x="228" y="0"/>
                    </a:lnTo>
                    <a:lnTo>
                      <a:pt x="32" y="5"/>
                    </a:lnTo>
                    <a:lnTo>
                      <a:pt x="0" y="7"/>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59" name="Freeform 29">
                <a:extLst>
                  <a:ext uri="{FF2B5EF4-FFF2-40B4-BE49-F238E27FC236}">
                    <a16:creationId xmlns:a16="http://schemas.microsoft.com/office/drawing/2014/main" id="{7EA69044-8AE1-4F5A-BF9D-81E32D7742F4}"/>
                  </a:ext>
                </a:extLst>
              </p:cNvPr>
              <p:cNvSpPr>
                <a:spLocks/>
              </p:cNvSpPr>
              <p:nvPr/>
            </p:nvSpPr>
            <p:spPr bwMode="auto">
              <a:xfrm>
                <a:off x="4053" y="3502"/>
                <a:ext cx="133" cy="84"/>
              </a:xfrm>
              <a:custGeom>
                <a:avLst/>
                <a:gdLst>
                  <a:gd name="T0" fmla="*/ 0 w 532"/>
                  <a:gd name="T1" fmla="*/ 335 h 335"/>
                  <a:gd name="T2" fmla="*/ 0 w 532"/>
                  <a:gd name="T3" fmla="*/ 0 h 335"/>
                  <a:gd name="T4" fmla="*/ 17 w 532"/>
                  <a:gd name="T5" fmla="*/ 0 h 335"/>
                  <a:gd name="T6" fmla="*/ 123 w 532"/>
                  <a:gd name="T7" fmla="*/ 7 h 335"/>
                  <a:gd name="T8" fmla="*/ 216 w 532"/>
                  <a:gd name="T9" fmla="*/ 21 h 335"/>
                  <a:gd name="T10" fmla="*/ 315 w 532"/>
                  <a:gd name="T11" fmla="*/ 48 h 335"/>
                  <a:gd name="T12" fmla="*/ 386 w 532"/>
                  <a:gd name="T13" fmla="*/ 80 h 335"/>
                  <a:gd name="T14" fmla="*/ 429 w 532"/>
                  <a:gd name="T15" fmla="*/ 107 h 335"/>
                  <a:gd name="T16" fmla="*/ 466 w 532"/>
                  <a:gd name="T17" fmla="*/ 140 h 335"/>
                  <a:gd name="T18" fmla="*/ 497 w 532"/>
                  <a:gd name="T19" fmla="*/ 179 h 335"/>
                  <a:gd name="T20" fmla="*/ 519 w 532"/>
                  <a:gd name="T21" fmla="*/ 224 h 335"/>
                  <a:gd name="T22" fmla="*/ 531 w 532"/>
                  <a:gd name="T23" fmla="*/ 277 h 335"/>
                  <a:gd name="T24" fmla="*/ 532 w 532"/>
                  <a:gd name="T25" fmla="*/ 306 h 335"/>
                  <a:gd name="T26" fmla="*/ 0 w 532"/>
                  <a:gd name="T27"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2" h="335">
                    <a:moveTo>
                      <a:pt x="0" y="335"/>
                    </a:moveTo>
                    <a:lnTo>
                      <a:pt x="0" y="0"/>
                    </a:lnTo>
                    <a:lnTo>
                      <a:pt x="17" y="0"/>
                    </a:lnTo>
                    <a:lnTo>
                      <a:pt x="123" y="7"/>
                    </a:lnTo>
                    <a:lnTo>
                      <a:pt x="216" y="21"/>
                    </a:lnTo>
                    <a:lnTo>
                      <a:pt x="315" y="48"/>
                    </a:lnTo>
                    <a:lnTo>
                      <a:pt x="386" y="80"/>
                    </a:lnTo>
                    <a:lnTo>
                      <a:pt x="429" y="107"/>
                    </a:lnTo>
                    <a:lnTo>
                      <a:pt x="466" y="140"/>
                    </a:lnTo>
                    <a:lnTo>
                      <a:pt x="497" y="179"/>
                    </a:lnTo>
                    <a:lnTo>
                      <a:pt x="519" y="224"/>
                    </a:lnTo>
                    <a:lnTo>
                      <a:pt x="531" y="277"/>
                    </a:lnTo>
                    <a:lnTo>
                      <a:pt x="532" y="306"/>
                    </a:lnTo>
                    <a:lnTo>
                      <a:pt x="0" y="335"/>
                    </a:lnTo>
                    <a:close/>
                  </a:path>
                </a:pathLst>
              </a:custGeom>
              <a:solidFill>
                <a:srgbClr val="B27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260" name="Freeform 30">
                <a:extLst>
                  <a:ext uri="{FF2B5EF4-FFF2-40B4-BE49-F238E27FC236}">
                    <a16:creationId xmlns:a16="http://schemas.microsoft.com/office/drawing/2014/main" id="{B10C7F9E-3C4F-468D-85AA-96C06E13743C}"/>
                  </a:ext>
                </a:extLst>
              </p:cNvPr>
              <p:cNvSpPr>
                <a:spLocks/>
              </p:cNvSpPr>
              <p:nvPr/>
            </p:nvSpPr>
            <p:spPr bwMode="auto">
              <a:xfrm>
                <a:off x="3909" y="3502"/>
                <a:ext cx="133" cy="84"/>
              </a:xfrm>
              <a:custGeom>
                <a:avLst/>
                <a:gdLst>
                  <a:gd name="T0" fmla="*/ 530 w 530"/>
                  <a:gd name="T1" fmla="*/ 335 h 335"/>
                  <a:gd name="T2" fmla="*/ 530 w 530"/>
                  <a:gd name="T3" fmla="*/ 0 h 335"/>
                  <a:gd name="T4" fmla="*/ 513 w 530"/>
                  <a:gd name="T5" fmla="*/ 0 h 335"/>
                  <a:gd name="T6" fmla="*/ 407 w 530"/>
                  <a:gd name="T7" fmla="*/ 7 h 335"/>
                  <a:gd name="T8" fmla="*/ 314 w 530"/>
                  <a:gd name="T9" fmla="*/ 21 h 335"/>
                  <a:gd name="T10" fmla="*/ 215 w 530"/>
                  <a:gd name="T11" fmla="*/ 48 h 335"/>
                  <a:gd name="T12" fmla="*/ 144 w 530"/>
                  <a:gd name="T13" fmla="*/ 80 h 335"/>
                  <a:gd name="T14" fmla="*/ 101 w 530"/>
                  <a:gd name="T15" fmla="*/ 107 h 335"/>
                  <a:gd name="T16" fmla="*/ 64 w 530"/>
                  <a:gd name="T17" fmla="*/ 140 h 335"/>
                  <a:gd name="T18" fmla="*/ 34 w 530"/>
                  <a:gd name="T19" fmla="*/ 179 h 335"/>
                  <a:gd name="T20" fmla="*/ 12 w 530"/>
                  <a:gd name="T21" fmla="*/ 224 h 335"/>
                  <a:gd name="T22" fmla="*/ 1 w 530"/>
                  <a:gd name="T23" fmla="*/ 277 h 335"/>
                  <a:gd name="T24" fmla="*/ 0 w 530"/>
                  <a:gd name="T25" fmla="*/ 306 h 335"/>
                  <a:gd name="T26" fmla="*/ 530 w 530"/>
                  <a:gd name="T27"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0" h="335">
                    <a:moveTo>
                      <a:pt x="530" y="335"/>
                    </a:moveTo>
                    <a:lnTo>
                      <a:pt x="530" y="0"/>
                    </a:lnTo>
                    <a:lnTo>
                      <a:pt x="513" y="0"/>
                    </a:lnTo>
                    <a:lnTo>
                      <a:pt x="407" y="7"/>
                    </a:lnTo>
                    <a:lnTo>
                      <a:pt x="314" y="21"/>
                    </a:lnTo>
                    <a:lnTo>
                      <a:pt x="215" y="48"/>
                    </a:lnTo>
                    <a:lnTo>
                      <a:pt x="144" y="80"/>
                    </a:lnTo>
                    <a:lnTo>
                      <a:pt x="101" y="107"/>
                    </a:lnTo>
                    <a:lnTo>
                      <a:pt x="64" y="140"/>
                    </a:lnTo>
                    <a:lnTo>
                      <a:pt x="34" y="179"/>
                    </a:lnTo>
                    <a:lnTo>
                      <a:pt x="12" y="224"/>
                    </a:lnTo>
                    <a:lnTo>
                      <a:pt x="1" y="277"/>
                    </a:lnTo>
                    <a:lnTo>
                      <a:pt x="0" y="306"/>
                    </a:lnTo>
                    <a:lnTo>
                      <a:pt x="530" y="335"/>
                    </a:lnTo>
                    <a:close/>
                  </a:path>
                </a:pathLst>
              </a:custGeom>
              <a:solidFill>
                <a:srgbClr val="B27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261" name="Rectangle 31">
                <a:extLst>
                  <a:ext uri="{FF2B5EF4-FFF2-40B4-BE49-F238E27FC236}">
                    <a16:creationId xmlns:a16="http://schemas.microsoft.com/office/drawing/2014/main" id="{856EC56A-7B7A-4B33-A513-6B4CD9D6B8E1}"/>
                  </a:ext>
                </a:extLst>
              </p:cNvPr>
              <p:cNvSpPr>
                <a:spLocks noChangeArrowheads="1"/>
              </p:cNvSpPr>
              <p:nvPr/>
            </p:nvSpPr>
            <p:spPr bwMode="auto">
              <a:xfrm>
                <a:off x="3995" y="3502"/>
                <a:ext cx="105" cy="119"/>
              </a:xfrm>
              <a:prstGeom prst="rect">
                <a:avLst/>
              </a:prstGeom>
              <a:solidFill>
                <a:srgbClr val="FDCC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62" name="Freeform 32">
                <a:extLst>
                  <a:ext uri="{FF2B5EF4-FFF2-40B4-BE49-F238E27FC236}">
                    <a16:creationId xmlns:a16="http://schemas.microsoft.com/office/drawing/2014/main" id="{1278F904-82ED-4EA9-BE91-2F22E141C7F0}"/>
                  </a:ext>
                </a:extLst>
              </p:cNvPr>
              <p:cNvSpPr>
                <a:spLocks/>
              </p:cNvSpPr>
              <p:nvPr/>
            </p:nvSpPr>
            <p:spPr bwMode="auto">
              <a:xfrm>
                <a:off x="3995" y="3502"/>
                <a:ext cx="105" cy="37"/>
              </a:xfrm>
              <a:custGeom>
                <a:avLst/>
                <a:gdLst>
                  <a:gd name="T0" fmla="*/ 0 w 421"/>
                  <a:gd name="T1" fmla="*/ 56 h 147"/>
                  <a:gd name="T2" fmla="*/ 5 w 421"/>
                  <a:gd name="T3" fmla="*/ 59 h 147"/>
                  <a:gd name="T4" fmla="*/ 66 w 421"/>
                  <a:gd name="T5" fmla="*/ 91 h 147"/>
                  <a:gd name="T6" fmla="*/ 148 w 421"/>
                  <a:gd name="T7" fmla="*/ 119 h 147"/>
                  <a:gd name="T8" fmla="*/ 215 w 421"/>
                  <a:gd name="T9" fmla="*/ 135 h 147"/>
                  <a:gd name="T10" fmla="*/ 291 w 421"/>
                  <a:gd name="T11" fmla="*/ 146 h 147"/>
                  <a:gd name="T12" fmla="*/ 376 w 421"/>
                  <a:gd name="T13" fmla="*/ 147 h 147"/>
                  <a:gd name="T14" fmla="*/ 421 w 421"/>
                  <a:gd name="T15" fmla="*/ 143 h 147"/>
                  <a:gd name="T16" fmla="*/ 421 w 421"/>
                  <a:gd name="T17" fmla="*/ 0 h 147"/>
                  <a:gd name="T18" fmla="*/ 0 w 421"/>
                  <a:gd name="T19" fmla="*/ 0 h 147"/>
                  <a:gd name="T20" fmla="*/ 0 w 421"/>
                  <a:gd name="T21"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1" h="147">
                    <a:moveTo>
                      <a:pt x="0" y="56"/>
                    </a:moveTo>
                    <a:lnTo>
                      <a:pt x="5" y="59"/>
                    </a:lnTo>
                    <a:lnTo>
                      <a:pt x="66" y="91"/>
                    </a:lnTo>
                    <a:lnTo>
                      <a:pt x="148" y="119"/>
                    </a:lnTo>
                    <a:lnTo>
                      <a:pt x="215" y="135"/>
                    </a:lnTo>
                    <a:lnTo>
                      <a:pt x="291" y="146"/>
                    </a:lnTo>
                    <a:lnTo>
                      <a:pt x="376" y="147"/>
                    </a:lnTo>
                    <a:lnTo>
                      <a:pt x="421" y="143"/>
                    </a:lnTo>
                    <a:lnTo>
                      <a:pt x="421" y="0"/>
                    </a:lnTo>
                    <a:lnTo>
                      <a:pt x="0" y="0"/>
                    </a:lnTo>
                    <a:lnTo>
                      <a:pt x="0" y="56"/>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63" name="Freeform 33">
                <a:extLst>
                  <a:ext uri="{FF2B5EF4-FFF2-40B4-BE49-F238E27FC236}">
                    <a16:creationId xmlns:a16="http://schemas.microsoft.com/office/drawing/2014/main" id="{7350127D-49B2-4655-8225-6284E08062AB}"/>
                  </a:ext>
                </a:extLst>
              </p:cNvPr>
              <p:cNvSpPr>
                <a:spLocks/>
              </p:cNvSpPr>
              <p:nvPr/>
            </p:nvSpPr>
            <p:spPr bwMode="auto">
              <a:xfrm>
                <a:off x="3792" y="3261"/>
                <a:ext cx="102" cy="117"/>
              </a:xfrm>
              <a:custGeom>
                <a:avLst/>
                <a:gdLst>
                  <a:gd name="T0" fmla="*/ 410 w 410"/>
                  <a:gd name="T1" fmla="*/ 235 h 470"/>
                  <a:gd name="T2" fmla="*/ 409 w 410"/>
                  <a:gd name="T3" fmla="*/ 259 h 470"/>
                  <a:gd name="T4" fmla="*/ 402 w 410"/>
                  <a:gd name="T5" fmla="*/ 305 h 470"/>
                  <a:gd name="T6" fmla="*/ 386 w 410"/>
                  <a:gd name="T7" fmla="*/ 347 h 470"/>
                  <a:gd name="T8" fmla="*/ 364 w 410"/>
                  <a:gd name="T9" fmla="*/ 385 h 470"/>
                  <a:gd name="T10" fmla="*/ 336 w 410"/>
                  <a:gd name="T11" fmla="*/ 416 h 470"/>
                  <a:gd name="T12" fmla="*/ 303 w 410"/>
                  <a:gd name="T13" fmla="*/ 442 h 470"/>
                  <a:gd name="T14" fmla="*/ 266 w 410"/>
                  <a:gd name="T15" fmla="*/ 459 h 470"/>
                  <a:gd name="T16" fmla="*/ 227 w 410"/>
                  <a:gd name="T17" fmla="*/ 469 h 470"/>
                  <a:gd name="T18" fmla="*/ 205 w 410"/>
                  <a:gd name="T19" fmla="*/ 470 h 470"/>
                  <a:gd name="T20" fmla="*/ 184 w 410"/>
                  <a:gd name="T21" fmla="*/ 469 h 470"/>
                  <a:gd name="T22" fmla="*/ 144 w 410"/>
                  <a:gd name="T23" fmla="*/ 459 h 470"/>
                  <a:gd name="T24" fmla="*/ 107 w 410"/>
                  <a:gd name="T25" fmla="*/ 442 h 470"/>
                  <a:gd name="T26" fmla="*/ 74 w 410"/>
                  <a:gd name="T27" fmla="*/ 416 h 470"/>
                  <a:gd name="T28" fmla="*/ 46 w 410"/>
                  <a:gd name="T29" fmla="*/ 385 h 470"/>
                  <a:gd name="T30" fmla="*/ 24 w 410"/>
                  <a:gd name="T31" fmla="*/ 347 h 470"/>
                  <a:gd name="T32" fmla="*/ 8 w 410"/>
                  <a:gd name="T33" fmla="*/ 305 h 470"/>
                  <a:gd name="T34" fmla="*/ 0 w 410"/>
                  <a:gd name="T35" fmla="*/ 259 h 470"/>
                  <a:gd name="T36" fmla="*/ 0 w 410"/>
                  <a:gd name="T37" fmla="*/ 235 h 470"/>
                  <a:gd name="T38" fmla="*/ 0 w 410"/>
                  <a:gd name="T39" fmla="*/ 210 h 470"/>
                  <a:gd name="T40" fmla="*/ 8 w 410"/>
                  <a:gd name="T41" fmla="*/ 165 h 470"/>
                  <a:gd name="T42" fmla="*/ 24 w 410"/>
                  <a:gd name="T43" fmla="*/ 123 h 470"/>
                  <a:gd name="T44" fmla="*/ 46 w 410"/>
                  <a:gd name="T45" fmla="*/ 85 h 470"/>
                  <a:gd name="T46" fmla="*/ 74 w 410"/>
                  <a:gd name="T47" fmla="*/ 53 h 470"/>
                  <a:gd name="T48" fmla="*/ 107 w 410"/>
                  <a:gd name="T49" fmla="*/ 28 h 470"/>
                  <a:gd name="T50" fmla="*/ 144 w 410"/>
                  <a:gd name="T51" fmla="*/ 10 h 470"/>
                  <a:gd name="T52" fmla="*/ 184 w 410"/>
                  <a:gd name="T53" fmla="*/ 0 h 470"/>
                  <a:gd name="T54" fmla="*/ 205 w 410"/>
                  <a:gd name="T55" fmla="*/ 0 h 470"/>
                  <a:gd name="T56" fmla="*/ 227 w 410"/>
                  <a:gd name="T57" fmla="*/ 0 h 470"/>
                  <a:gd name="T58" fmla="*/ 266 w 410"/>
                  <a:gd name="T59" fmla="*/ 10 h 470"/>
                  <a:gd name="T60" fmla="*/ 303 w 410"/>
                  <a:gd name="T61" fmla="*/ 28 h 470"/>
                  <a:gd name="T62" fmla="*/ 336 w 410"/>
                  <a:gd name="T63" fmla="*/ 53 h 470"/>
                  <a:gd name="T64" fmla="*/ 364 w 410"/>
                  <a:gd name="T65" fmla="*/ 85 h 470"/>
                  <a:gd name="T66" fmla="*/ 386 w 410"/>
                  <a:gd name="T67" fmla="*/ 123 h 470"/>
                  <a:gd name="T68" fmla="*/ 402 w 410"/>
                  <a:gd name="T69" fmla="*/ 165 h 470"/>
                  <a:gd name="T70" fmla="*/ 409 w 410"/>
                  <a:gd name="T71" fmla="*/ 210 h 470"/>
                  <a:gd name="T72" fmla="*/ 410 w 410"/>
                  <a:gd name="T73" fmla="*/ 235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0" h="470">
                    <a:moveTo>
                      <a:pt x="410" y="235"/>
                    </a:moveTo>
                    <a:lnTo>
                      <a:pt x="409" y="259"/>
                    </a:lnTo>
                    <a:lnTo>
                      <a:pt x="402" y="305"/>
                    </a:lnTo>
                    <a:lnTo>
                      <a:pt x="386" y="347"/>
                    </a:lnTo>
                    <a:lnTo>
                      <a:pt x="364" y="385"/>
                    </a:lnTo>
                    <a:lnTo>
                      <a:pt x="336" y="416"/>
                    </a:lnTo>
                    <a:lnTo>
                      <a:pt x="303" y="442"/>
                    </a:lnTo>
                    <a:lnTo>
                      <a:pt x="266" y="459"/>
                    </a:lnTo>
                    <a:lnTo>
                      <a:pt x="227" y="469"/>
                    </a:lnTo>
                    <a:lnTo>
                      <a:pt x="205" y="470"/>
                    </a:lnTo>
                    <a:lnTo>
                      <a:pt x="184" y="469"/>
                    </a:lnTo>
                    <a:lnTo>
                      <a:pt x="144" y="459"/>
                    </a:lnTo>
                    <a:lnTo>
                      <a:pt x="107" y="442"/>
                    </a:lnTo>
                    <a:lnTo>
                      <a:pt x="74" y="416"/>
                    </a:lnTo>
                    <a:lnTo>
                      <a:pt x="46" y="385"/>
                    </a:lnTo>
                    <a:lnTo>
                      <a:pt x="24" y="347"/>
                    </a:lnTo>
                    <a:lnTo>
                      <a:pt x="8" y="305"/>
                    </a:lnTo>
                    <a:lnTo>
                      <a:pt x="0" y="259"/>
                    </a:lnTo>
                    <a:lnTo>
                      <a:pt x="0" y="235"/>
                    </a:lnTo>
                    <a:lnTo>
                      <a:pt x="0" y="210"/>
                    </a:lnTo>
                    <a:lnTo>
                      <a:pt x="8" y="165"/>
                    </a:lnTo>
                    <a:lnTo>
                      <a:pt x="24" y="123"/>
                    </a:lnTo>
                    <a:lnTo>
                      <a:pt x="46" y="85"/>
                    </a:lnTo>
                    <a:lnTo>
                      <a:pt x="74" y="53"/>
                    </a:lnTo>
                    <a:lnTo>
                      <a:pt x="107" y="28"/>
                    </a:lnTo>
                    <a:lnTo>
                      <a:pt x="144" y="10"/>
                    </a:lnTo>
                    <a:lnTo>
                      <a:pt x="184" y="0"/>
                    </a:lnTo>
                    <a:lnTo>
                      <a:pt x="205" y="0"/>
                    </a:lnTo>
                    <a:lnTo>
                      <a:pt x="227" y="0"/>
                    </a:lnTo>
                    <a:lnTo>
                      <a:pt x="266" y="10"/>
                    </a:lnTo>
                    <a:lnTo>
                      <a:pt x="303" y="28"/>
                    </a:lnTo>
                    <a:lnTo>
                      <a:pt x="336" y="53"/>
                    </a:lnTo>
                    <a:lnTo>
                      <a:pt x="364" y="85"/>
                    </a:lnTo>
                    <a:lnTo>
                      <a:pt x="386" y="123"/>
                    </a:lnTo>
                    <a:lnTo>
                      <a:pt x="402" y="165"/>
                    </a:lnTo>
                    <a:lnTo>
                      <a:pt x="409" y="210"/>
                    </a:lnTo>
                    <a:lnTo>
                      <a:pt x="410" y="235"/>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64" name="Freeform 34">
                <a:extLst>
                  <a:ext uri="{FF2B5EF4-FFF2-40B4-BE49-F238E27FC236}">
                    <a16:creationId xmlns:a16="http://schemas.microsoft.com/office/drawing/2014/main" id="{68A46AFE-D48D-40C6-B44A-A9009B6F32C5}"/>
                  </a:ext>
                </a:extLst>
              </p:cNvPr>
              <p:cNvSpPr>
                <a:spLocks/>
              </p:cNvSpPr>
              <p:nvPr/>
            </p:nvSpPr>
            <p:spPr bwMode="auto">
              <a:xfrm>
                <a:off x="4201" y="3261"/>
                <a:ext cx="103" cy="117"/>
              </a:xfrm>
              <a:custGeom>
                <a:avLst/>
                <a:gdLst>
                  <a:gd name="T0" fmla="*/ 411 w 411"/>
                  <a:gd name="T1" fmla="*/ 235 h 470"/>
                  <a:gd name="T2" fmla="*/ 411 w 411"/>
                  <a:gd name="T3" fmla="*/ 259 h 470"/>
                  <a:gd name="T4" fmla="*/ 402 w 411"/>
                  <a:gd name="T5" fmla="*/ 305 h 470"/>
                  <a:gd name="T6" fmla="*/ 387 w 411"/>
                  <a:gd name="T7" fmla="*/ 347 h 470"/>
                  <a:gd name="T8" fmla="*/ 364 w 411"/>
                  <a:gd name="T9" fmla="*/ 385 h 470"/>
                  <a:gd name="T10" fmla="*/ 336 w 411"/>
                  <a:gd name="T11" fmla="*/ 416 h 470"/>
                  <a:gd name="T12" fmla="*/ 304 w 411"/>
                  <a:gd name="T13" fmla="*/ 442 h 470"/>
                  <a:gd name="T14" fmla="*/ 267 w 411"/>
                  <a:gd name="T15" fmla="*/ 459 h 470"/>
                  <a:gd name="T16" fmla="*/ 227 w 411"/>
                  <a:gd name="T17" fmla="*/ 469 h 470"/>
                  <a:gd name="T18" fmla="*/ 205 w 411"/>
                  <a:gd name="T19" fmla="*/ 470 h 470"/>
                  <a:gd name="T20" fmla="*/ 185 w 411"/>
                  <a:gd name="T21" fmla="*/ 469 h 470"/>
                  <a:gd name="T22" fmla="*/ 144 w 411"/>
                  <a:gd name="T23" fmla="*/ 459 h 470"/>
                  <a:gd name="T24" fmla="*/ 107 w 411"/>
                  <a:gd name="T25" fmla="*/ 442 h 470"/>
                  <a:gd name="T26" fmla="*/ 74 w 411"/>
                  <a:gd name="T27" fmla="*/ 416 h 470"/>
                  <a:gd name="T28" fmla="*/ 46 w 411"/>
                  <a:gd name="T29" fmla="*/ 385 h 470"/>
                  <a:gd name="T30" fmla="*/ 24 w 411"/>
                  <a:gd name="T31" fmla="*/ 347 h 470"/>
                  <a:gd name="T32" fmla="*/ 8 w 411"/>
                  <a:gd name="T33" fmla="*/ 305 h 470"/>
                  <a:gd name="T34" fmla="*/ 1 w 411"/>
                  <a:gd name="T35" fmla="*/ 259 h 470"/>
                  <a:gd name="T36" fmla="*/ 0 w 411"/>
                  <a:gd name="T37" fmla="*/ 235 h 470"/>
                  <a:gd name="T38" fmla="*/ 1 w 411"/>
                  <a:gd name="T39" fmla="*/ 210 h 470"/>
                  <a:gd name="T40" fmla="*/ 8 w 411"/>
                  <a:gd name="T41" fmla="*/ 165 h 470"/>
                  <a:gd name="T42" fmla="*/ 24 w 411"/>
                  <a:gd name="T43" fmla="*/ 123 h 470"/>
                  <a:gd name="T44" fmla="*/ 46 w 411"/>
                  <a:gd name="T45" fmla="*/ 85 h 470"/>
                  <a:gd name="T46" fmla="*/ 74 w 411"/>
                  <a:gd name="T47" fmla="*/ 53 h 470"/>
                  <a:gd name="T48" fmla="*/ 107 w 411"/>
                  <a:gd name="T49" fmla="*/ 28 h 470"/>
                  <a:gd name="T50" fmla="*/ 144 w 411"/>
                  <a:gd name="T51" fmla="*/ 10 h 470"/>
                  <a:gd name="T52" fmla="*/ 185 w 411"/>
                  <a:gd name="T53" fmla="*/ 0 h 470"/>
                  <a:gd name="T54" fmla="*/ 205 w 411"/>
                  <a:gd name="T55" fmla="*/ 0 h 470"/>
                  <a:gd name="T56" fmla="*/ 227 w 411"/>
                  <a:gd name="T57" fmla="*/ 0 h 470"/>
                  <a:gd name="T58" fmla="*/ 267 w 411"/>
                  <a:gd name="T59" fmla="*/ 10 h 470"/>
                  <a:gd name="T60" fmla="*/ 304 w 411"/>
                  <a:gd name="T61" fmla="*/ 28 h 470"/>
                  <a:gd name="T62" fmla="*/ 336 w 411"/>
                  <a:gd name="T63" fmla="*/ 53 h 470"/>
                  <a:gd name="T64" fmla="*/ 364 w 411"/>
                  <a:gd name="T65" fmla="*/ 85 h 470"/>
                  <a:gd name="T66" fmla="*/ 387 w 411"/>
                  <a:gd name="T67" fmla="*/ 123 h 470"/>
                  <a:gd name="T68" fmla="*/ 402 w 411"/>
                  <a:gd name="T69" fmla="*/ 165 h 470"/>
                  <a:gd name="T70" fmla="*/ 411 w 411"/>
                  <a:gd name="T71" fmla="*/ 210 h 470"/>
                  <a:gd name="T72" fmla="*/ 411 w 411"/>
                  <a:gd name="T73" fmla="*/ 235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1" h="470">
                    <a:moveTo>
                      <a:pt x="411" y="235"/>
                    </a:moveTo>
                    <a:lnTo>
                      <a:pt x="411" y="259"/>
                    </a:lnTo>
                    <a:lnTo>
                      <a:pt x="402" y="305"/>
                    </a:lnTo>
                    <a:lnTo>
                      <a:pt x="387" y="347"/>
                    </a:lnTo>
                    <a:lnTo>
                      <a:pt x="364" y="385"/>
                    </a:lnTo>
                    <a:lnTo>
                      <a:pt x="336" y="416"/>
                    </a:lnTo>
                    <a:lnTo>
                      <a:pt x="304" y="442"/>
                    </a:lnTo>
                    <a:lnTo>
                      <a:pt x="267" y="459"/>
                    </a:lnTo>
                    <a:lnTo>
                      <a:pt x="227" y="469"/>
                    </a:lnTo>
                    <a:lnTo>
                      <a:pt x="205" y="470"/>
                    </a:lnTo>
                    <a:lnTo>
                      <a:pt x="185" y="469"/>
                    </a:lnTo>
                    <a:lnTo>
                      <a:pt x="144" y="459"/>
                    </a:lnTo>
                    <a:lnTo>
                      <a:pt x="107" y="442"/>
                    </a:lnTo>
                    <a:lnTo>
                      <a:pt x="74" y="416"/>
                    </a:lnTo>
                    <a:lnTo>
                      <a:pt x="46" y="385"/>
                    </a:lnTo>
                    <a:lnTo>
                      <a:pt x="24" y="347"/>
                    </a:lnTo>
                    <a:lnTo>
                      <a:pt x="8" y="305"/>
                    </a:lnTo>
                    <a:lnTo>
                      <a:pt x="1" y="259"/>
                    </a:lnTo>
                    <a:lnTo>
                      <a:pt x="0" y="235"/>
                    </a:lnTo>
                    <a:lnTo>
                      <a:pt x="1" y="210"/>
                    </a:lnTo>
                    <a:lnTo>
                      <a:pt x="8" y="165"/>
                    </a:lnTo>
                    <a:lnTo>
                      <a:pt x="24" y="123"/>
                    </a:lnTo>
                    <a:lnTo>
                      <a:pt x="46" y="85"/>
                    </a:lnTo>
                    <a:lnTo>
                      <a:pt x="74" y="53"/>
                    </a:lnTo>
                    <a:lnTo>
                      <a:pt x="107" y="28"/>
                    </a:lnTo>
                    <a:lnTo>
                      <a:pt x="144" y="10"/>
                    </a:lnTo>
                    <a:lnTo>
                      <a:pt x="185" y="0"/>
                    </a:lnTo>
                    <a:lnTo>
                      <a:pt x="205" y="0"/>
                    </a:lnTo>
                    <a:lnTo>
                      <a:pt x="227" y="0"/>
                    </a:lnTo>
                    <a:lnTo>
                      <a:pt x="267" y="10"/>
                    </a:lnTo>
                    <a:lnTo>
                      <a:pt x="304" y="28"/>
                    </a:lnTo>
                    <a:lnTo>
                      <a:pt x="336" y="53"/>
                    </a:lnTo>
                    <a:lnTo>
                      <a:pt x="364" y="85"/>
                    </a:lnTo>
                    <a:lnTo>
                      <a:pt x="387" y="123"/>
                    </a:lnTo>
                    <a:lnTo>
                      <a:pt x="402" y="165"/>
                    </a:lnTo>
                    <a:lnTo>
                      <a:pt x="411" y="210"/>
                    </a:lnTo>
                    <a:lnTo>
                      <a:pt x="411" y="235"/>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65" name="Freeform 35">
                <a:extLst>
                  <a:ext uri="{FF2B5EF4-FFF2-40B4-BE49-F238E27FC236}">
                    <a16:creationId xmlns:a16="http://schemas.microsoft.com/office/drawing/2014/main" id="{19E52F58-068F-469A-869D-9E754C00C40F}"/>
                  </a:ext>
                </a:extLst>
              </p:cNvPr>
              <p:cNvSpPr>
                <a:spLocks/>
              </p:cNvSpPr>
              <p:nvPr/>
            </p:nvSpPr>
            <p:spPr bwMode="auto">
              <a:xfrm>
                <a:off x="3843" y="3057"/>
                <a:ext cx="409" cy="464"/>
              </a:xfrm>
              <a:custGeom>
                <a:avLst/>
                <a:gdLst>
                  <a:gd name="T0" fmla="*/ 1636 w 1637"/>
                  <a:gd name="T1" fmla="*/ 567 h 1857"/>
                  <a:gd name="T2" fmla="*/ 1618 w 1637"/>
                  <a:gd name="T3" fmla="*/ 444 h 1857"/>
                  <a:gd name="T4" fmla="*/ 1576 w 1637"/>
                  <a:gd name="T5" fmla="*/ 333 h 1857"/>
                  <a:gd name="T6" fmla="*/ 1508 w 1637"/>
                  <a:gd name="T7" fmla="*/ 234 h 1857"/>
                  <a:gd name="T8" fmla="*/ 1413 w 1637"/>
                  <a:gd name="T9" fmla="*/ 150 h 1857"/>
                  <a:gd name="T10" fmla="*/ 1293 w 1637"/>
                  <a:gd name="T11" fmla="*/ 83 h 1857"/>
                  <a:gd name="T12" fmla="*/ 1146 w 1637"/>
                  <a:gd name="T13" fmla="*/ 35 h 1857"/>
                  <a:gd name="T14" fmla="*/ 969 w 1637"/>
                  <a:gd name="T15" fmla="*/ 5 h 1857"/>
                  <a:gd name="T16" fmla="*/ 819 w 1637"/>
                  <a:gd name="T17" fmla="*/ 0 h 1857"/>
                  <a:gd name="T18" fmla="*/ 668 w 1637"/>
                  <a:gd name="T19" fmla="*/ 5 h 1857"/>
                  <a:gd name="T20" fmla="*/ 492 w 1637"/>
                  <a:gd name="T21" fmla="*/ 35 h 1857"/>
                  <a:gd name="T22" fmla="*/ 344 w 1637"/>
                  <a:gd name="T23" fmla="*/ 83 h 1857"/>
                  <a:gd name="T24" fmla="*/ 224 w 1637"/>
                  <a:gd name="T25" fmla="*/ 150 h 1857"/>
                  <a:gd name="T26" fmla="*/ 130 w 1637"/>
                  <a:gd name="T27" fmla="*/ 234 h 1857"/>
                  <a:gd name="T28" fmla="*/ 61 w 1637"/>
                  <a:gd name="T29" fmla="*/ 333 h 1857"/>
                  <a:gd name="T30" fmla="*/ 19 w 1637"/>
                  <a:gd name="T31" fmla="*/ 444 h 1857"/>
                  <a:gd name="T32" fmla="*/ 1 w 1637"/>
                  <a:gd name="T33" fmla="*/ 567 h 1857"/>
                  <a:gd name="T34" fmla="*/ 0 w 1637"/>
                  <a:gd name="T35" fmla="*/ 668 h 1857"/>
                  <a:gd name="T36" fmla="*/ 9 w 1637"/>
                  <a:gd name="T37" fmla="*/ 992 h 1857"/>
                  <a:gd name="T38" fmla="*/ 38 w 1637"/>
                  <a:gd name="T39" fmla="*/ 1202 h 1857"/>
                  <a:gd name="T40" fmla="*/ 100 w 1637"/>
                  <a:gd name="T41" fmla="*/ 1408 h 1857"/>
                  <a:gd name="T42" fmla="*/ 205 w 1637"/>
                  <a:gd name="T43" fmla="*/ 1594 h 1857"/>
                  <a:gd name="T44" fmla="*/ 343 w 1637"/>
                  <a:gd name="T45" fmla="*/ 1725 h 1857"/>
                  <a:gd name="T46" fmla="*/ 444 w 1637"/>
                  <a:gd name="T47" fmla="*/ 1783 h 1857"/>
                  <a:gd name="T48" fmla="*/ 563 w 1637"/>
                  <a:gd name="T49" fmla="*/ 1827 h 1857"/>
                  <a:gd name="T50" fmla="*/ 701 w 1637"/>
                  <a:gd name="T51" fmla="*/ 1851 h 1857"/>
                  <a:gd name="T52" fmla="*/ 819 w 1637"/>
                  <a:gd name="T53" fmla="*/ 1857 h 1857"/>
                  <a:gd name="T54" fmla="*/ 936 w 1637"/>
                  <a:gd name="T55" fmla="*/ 1851 h 1857"/>
                  <a:gd name="T56" fmla="*/ 1075 w 1637"/>
                  <a:gd name="T57" fmla="*/ 1827 h 1857"/>
                  <a:gd name="T58" fmla="*/ 1193 w 1637"/>
                  <a:gd name="T59" fmla="*/ 1783 h 1857"/>
                  <a:gd name="T60" fmla="*/ 1294 w 1637"/>
                  <a:gd name="T61" fmla="*/ 1725 h 1857"/>
                  <a:gd name="T62" fmla="*/ 1432 w 1637"/>
                  <a:gd name="T63" fmla="*/ 1594 h 1857"/>
                  <a:gd name="T64" fmla="*/ 1538 w 1637"/>
                  <a:gd name="T65" fmla="*/ 1408 h 1857"/>
                  <a:gd name="T66" fmla="*/ 1600 w 1637"/>
                  <a:gd name="T67" fmla="*/ 1202 h 1857"/>
                  <a:gd name="T68" fmla="*/ 1629 w 1637"/>
                  <a:gd name="T69" fmla="*/ 992 h 1857"/>
                  <a:gd name="T70" fmla="*/ 1637 w 1637"/>
                  <a:gd name="T71" fmla="*/ 668 h 1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7" h="1857">
                    <a:moveTo>
                      <a:pt x="1636" y="599"/>
                    </a:moveTo>
                    <a:lnTo>
                      <a:pt x="1636" y="567"/>
                    </a:lnTo>
                    <a:lnTo>
                      <a:pt x="1630" y="504"/>
                    </a:lnTo>
                    <a:lnTo>
                      <a:pt x="1618" y="444"/>
                    </a:lnTo>
                    <a:lnTo>
                      <a:pt x="1600" y="387"/>
                    </a:lnTo>
                    <a:lnTo>
                      <a:pt x="1576" y="333"/>
                    </a:lnTo>
                    <a:lnTo>
                      <a:pt x="1545" y="281"/>
                    </a:lnTo>
                    <a:lnTo>
                      <a:pt x="1508" y="234"/>
                    </a:lnTo>
                    <a:lnTo>
                      <a:pt x="1464" y="190"/>
                    </a:lnTo>
                    <a:lnTo>
                      <a:pt x="1413" y="150"/>
                    </a:lnTo>
                    <a:lnTo>
                      <a:pt x="1356" y="114"/>
                    </a:lnTo>
                    <a:lnTo>
                      <a:pt x="1293" y="83"/>
                    </a:lnTo>
                    <a:lnTo>
                      <a:pt x="1223" y="56"/>
                    </a:lnTo>
                    <a:lnTo>
                      <a:pt x="1146" y="35"/>
                    </a:lnTo>
                    <a:lnTo>
                      <a:pt x="1061" y="17"/>
                    </a:lnTo>
                    <a:lnTo>
                      <a:pt x="969" y="5"/>
                    </a:lnTo>
                    <a:lnTo>
                      <a:pt x="871" y="0"/>
                    </a:lnTo>
                    <a:lnTo>
                      <a:pt x="819" y="0"/>
                    </a:lnTo>
                    <a:lnTo>
                      <a:pt x="766" y="0"/>
                    </a:lnTo>
                    <a:lnTo>
                      <a:pt x="668" y="5"/>
                    </a:lnTo>
                    <a:lnTo>
                      <a:pt x="577" y="17"/>
                    </a:lnTo>
                    <a:lnTo>
                      <a:pt x="492" y="35"/>
                    </a:lnTo>
                    <a:lnTo>
                      <a:pt x="414" y="56"/>
                    </a:lnTo>
                    <a:lnTo>
                      <a:pt x="344" y="83"/>
                    </a:lnTo>
                    <a:lnTo>
                      <a:pt x="281" y="114"/>
                    </a:lnTo>
                    <a:lnTo>
                      <a:pt x="224" y="150"/>
                    </a:lnTo>
                    <a:lnTo>
                      <a:pt x="173" y="190"/>
                    </a:lnTo>
                    <a:lnTo>
                      <a:pt x="130" y="234"/>
                    </a:lnTo>
                    <a:lnTo>
                      <a:pt x="93" y="281"/>
                    </a:lnTo>
                    <a:lnTo>
                      <a:pt x="61" y="333"/>
                    </a:lnTo>
                    <a:lnTo>
                      <a:pt x="38" y="387"/>
                    </a:lnTo>
                    <a:lnTo>
                      <a:pt x="19" y="444"/>
                    </a:lnTo>
                    <a:lnTo>
                      <a:pt x="8" y="504"/>
                    </a:lnTo>
                    <a:lnTo>
                      <a:pt x="1" y="567"/>
                    </a:lnTo>
                    <a:lnTo>
                      <a:pt x="1" y="599"/>
                    </a:lnTo>
                    <a:lnTo>
                      <a:pt x="0" y="668"/>
                    </a:lnTo>
                    <a:lnTo>
                      <a:pt x="1" y="842"/>
                    </a:lnTo>
                    <a:lnTo>
                      <a:pt x="9" y="992"/>
                    </a:lnTo>
                    <a:lnTo>
                      <a:pt x="20" y="1096"/>
                    </a:lnTo>
                    <a:lnTo>
                      <a:pt x="38" y="1202"/>
                    </a:lnTo>
                    <a:lnTo>
                      <a:pt x="64" y="1306"/>
                    </a:lnTo>
                    <a:lnTo>
                      <a:pt x="100" y="1408"/>
                    </a:lnTo>
                    <a:lnTo>
                      <a:pt x="146" y="1505"/>
                    </a:lnTo>
                    <a:lnTo>
                      <a:pt x="205" y="1594"/>
                    </a:lnTo>
                    <a:lnTo>
                      <a:pt x="279" y="1674"/>
                    </a:lnTo>
                    <a:lnTo>
                      <a:pt x="343" y="1725"/>
                    </a:lnTo>
                    <a:lnTo>
                      <a:pt x="392" y="1757"/>
                    </a:lnTo>
                    <a:lnTo>
                      <a:pt x="444" y="1783"/>
                    </a:lnTo>
                    <a:lnTo>
                      <a:pt x="501" y="1807"/>
                    </a:lnTo>
                    <a:lnTo>
                      <a:pt x="563" y="1827"/>
                    </a:lnTo>
                    <a:lnTo>
                      <a:pt x="629" y="1841"/>
                    </a:lnTo>
                    <a:lnTo>
                      <a:pt x="701" y="1851"/>
                    </a:lnTo>
                    <a:lnTo>
                      <a:pt x="778" y="1857"/>
                    </a:lnTo>
                    <a:lnTo>
                      <a:pt x="819" y="1857"/>
                    </a:lnTo>
                    <a:lnTo>
                      <a:pt x="859" y="1857"/>
                    </a:lnTo>
                    <a:lnTo>
                      <a:pt x="936" y="1851"/>
                    </a:lnTo>
                    <a:lnTo>
                      <a:pt x="1008" y="1841"/>
                    </a:lnTo>
                    <a:lnTo>
                      <a:pt x="1075" y="1827"/>
                    </a:lnTo>
                    <a:lnTo>
                      <a:pt x="1136" y="1807"/>
                    </a:lnTo>
                    <a:lnTo>
                      <a:pt x="1193" y="1783"/>
                    </a:lnTo>
                    <a:lnTo>
                      <a:pt x="1246" y="1757"/>
                    </a:lnTo>
                    <a:lnTo>
                      <a:pt x="1294" y="1725"/>
                    </a:lnTo>
                    <a:lnTo>
                      <a:pt x="1360" y="1674"/>
                    </a:lnTo>
                    <a:lnTo>
                      <a:pt x="1432" y="1594"/>
                    </a:lnTo>
                    <a:lnTo>
                      <a:pt x="1491" y="1505"/>
                    </a:lnTo>
                    <a:lnTo>
                      <a:pt x="1538" y="1408"/>
                    </a:lnTo>
                    <a:lnTo>
                      <a:pt x="1574" y="1306"/>
                    </a:lnTo>
                    <a:lnTo>
                      <a:pt x="1600" y="1202"/>
                    </a:lnTo>
                    <a:lnTo>
                      <a:pt x="1618" y="1096"/>
                    </a:lnTo>
                    <a:lnTo>
                      <a:pt x="1629" y="992"/>
                    </a:lnTo>
                    <a:lnTo>
                      <a:pt x="1637" y="842"/>
                    </a:lnTo>
                    <a:lnTo>
                      <a:pt x="1637" y="668"/>
                    </a:lnTo>
                    <a:lnTo>
                      <a:pt x="1636" y="599"/>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266" name="Freeform 36">
                <a:extLst>
                  <a:ext uri="{FF2B5EF4-FFF2-40B4-BE49-F238E27FC236}">
                    <a16:creationId xmlns:a16="http://schemas.microsoft.com/office/drawing/2014/main" id="{BDC921FB-3057-4DCD-88CA-C116A95F4BFC}"/>
                  </a:ext>
                </a:extLst>
              </p:cNvPr>
              <p:cNvSpPr>
                <a:spLocks/>
              </p:cNvSpPr>
              <p:nvPr/>
            </p:nvSpPr>
            <p:spPr bwMode="auto">
              <a:xfrm>
                <a:off x="3926" y="3281"/>
                <a:ext cx="44" cy="48"/>
              </a:xfrm>
              <a:custGeom>
                <a:avLst/>
                <a:gdLst>
                  <a:gd name="T0" fmla="*/ 178 w 178"/>
                  <a:gd name="T1" fmla="*/ 98 h 195"/>
                  <a:gd name="T2" fmla="*/ 177 w 178"/>
                  <a:gd name="T3" fmla="*/ 117 h 195"/>
                  <a:gd name="T4" fmla="*/ 163 w 178"/>
                  <a:gd name="T5" fmla="*/ 152 h 195"/>
                  <a:gd name="T6" fmla="*/ 139 w 178"/>
                  <a:gd name="T7" fmla="*/ 179 h 195"/>
                  <a:gd name="T8" fmla="*/ 107 w 178"/>
                  <a:gd name="T9" fmla="*/ 193 h 195"/>
                  <a:gd name="T10" fmla="*/ 90 w 178"/>
                  <a:gd name="T11" fmla="*/ 195 h 195"/>
                  <a:gd name="T12" fmla="*/ 71 w 178"/>
                  <a:gd name="T13" fmla="*/ 193 h 195"/>
                  <a:gd name="T14" fmla="*/ 39 w 178"/>
                  <a:gd name="T15" fmla="*/ 179 h 195"/>
                  <a:gd name="T16" fmla="*/ 15 w 178"/>
                  <a:gd name="T17" fmla="*/ 152 h 195"/>
                  <a:gd name="T18" fmla="*/ 3 w 178"/>
                  <a:gd name="T19" fmla="*/ 117 h 195"/>
                  <a:gd name="T20" fmla="*/ 0 w 178"/>
                  <a:gd name="T21" fmla="*/ 98 h 195"/>
                  <a:gd name="T22" fmla="*/ 3 w 178"/>
                  <a:gd name="T23" fmla="*/ 77 h 195"/>
                  <a:gd name="T24" fmla="*/ 15 w 178"/>
                  <a:gd name="T25" fmla="*/ 43 h 195"/>
                  <a:gd name="T26" fmla="*/ 39 w 178"/>
                  <a:gd name="T27" fmla="*/ 16 h 195"/>
                  <a:gd name="T28" fmla="*/ 71 w 178"/>
                  <a:gd name="T29" fmla="*/ 2 h 195"/>
                  <a:gd name="T30" fmla="*/ 90 w 178"/>
                  <a:gd name="T31" fmla="*/ 0 h 195"/>
                  <a:gd name="T32" fmla="*/ 107 w 178"/>
                  <a:gd name="T33" fmla="*/ 2 h 195"/>
                  <a:gd name="T34" fmla="*/ 139 w 178"/>
                  <a:gd name="T35" fmla="*/ 16 h 195"/>
                  <a:gd name="T36" fmla="*/ 163 w 178"/>
                  <a:gd name="T37" fmla="*/ 43 h 195"/>
                  <a:gd name="T38" fmla="*/ 177 w 178"/>
                  <a:gd name="T39" fmla="*/ 77 h 195"/>
                  <a:gd name="T40" fmla="*/ 178 w 178"/>
                  <a:gd name="T41" fmla="*/ 9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8" h="195">
                    <a:moveTo>
                      <a:pt x="178" y="98"/>
                    </a:moveTo>
                    <a:lnTo>
                      <a:pt x="177" y="117"/>
                    </a:lnTo>
                    <a:lnTo>
                      <a:pt x="163" y="152"/>
                    </a:lnTo>
                    <a:lnTo>
                      <a:pt x="139" y="179"/>
                    </a:lnTo>
                    <a:lnTo>
                      <a:pt x="107" y="193"/>
                    </a:lnTo>
                    <a:lnTo>
                      <a:pt x="90" y="195"/>
                    </a:lnTo>
                    <a:lnTo>
                      <a:pt x="71" y="193"/>
                    </a:lnTo>
                    <a:lnTo>
                      <a:pt x="39" y="179"/>
                    </a:lnTo>
                    <a:lnTo>
                      <a:pt x="15" y="152"/>
                    </a:lnTo>
                    <a:lnTo>
                      <a:pt x="3" y="117"/>
                    </a:lnTo>
                    <a:lnTo>
                      <a:pt x="0" y="98"/>
                    </a:lnTo>
                    <a:lnTo>
                      <a:pt x="3" y="77"/>
                    </a:lnTo>
                    <a:lnTo>
                      <a:pt x="15" y="43"/>
                    </a:lnTo>
                    <a:lnTo>
                      <a:pt x="39" y="16"/>
                    </a:lnTo>
                    <a:lnTo>
                      <a:pt x="71" y="2"/>
                    </a:lnTo>
                    <a:lnTo>
                      <a:pt x="90" y="0"/>
                    </a:lnTo>
                    <a:lnTo>
                      <a:pt x="107" y="2"/>
                    </a:lnTo>
                    <a:lnTo>
                      <a:pt x="139" y="16"/>
                    </a:lnTo>
                    <a:lnTo>
                      <a:pt x="163" y="43"/>
                    </a:lnTo>
                    <a:lnTo>
                      <a:pt x="177" y="77"/>
                    </a:lnTo>
                    <a:lnTo>
                      <a:pt x="178" y="98"/>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67" name="Freeform 37">
                <a:extLst>
                  <a:ext uri="{FF2B5EF4-FFF2-40B4-BE49-F238E27FC236}">
                    <a16:creationId xmlns:a16="http://schemas.microsoft.com/office/drawing/2014/main" id="{5FDC0D22-077A-4453-98E5-177EF8653FE4}"/>
                  </a:ext>
                </a:extLst>
              </p:cNvPr>
              <p:cNvSpPr>
                <a:spLocks/>
              </p:cNvSpPr>
              <p:nvPr/>
            </p:nvSpPr>
            <p:spPr bwMode="auto">
              <a:xfrm>
                <a:off x="3932" y="3288"/>
                <a:ext cx="13" cy="13"/>
              </a:xfrm>
              <a:custGeom>
                <a:avLst/>
                <a:gdLst>
                  <a:gd name="T0" fmla="*/ 53 w 53"/>
                  <a:gd name="T1" fmla="*/ 27 h 53"/>
                  <a:gd name="T2" fmla="*/ 52 w 53"/>
                  <a:gd name="T3" fmla="*/ 38 h 53"/>
                  <a:gd name="T4" fmla="*/ 38 w 53"/>
                  <a:gd name="T5" fmla="*/ 52 h 53"/>
                  <a:gd name="T6" fmla="*/ 27 w 53"/>
                  <a:gd name="T7" fmla="*/ 53 h 53"/>
                  <a:gd name="T8" fmla="*/ 16 w 53"/>
                  <a:gd name="T9" fmla="*/ 52 h 53"/>
                  <a:gd name="T10" fmla="*/ 2 w 53"/>
                  <a:gd name="T11" fmla="*/ 38 h 53"/>
                  <a:gd name="T12" fmla="*/ 0 w 53"/>
                  <a:gd name="T13" fmla="*/ 27 h 53"/>
                  <a:gd name="T14" fmla="*/ 2 w 53"/>
                  <a:gd name="T15" fmla="*/ 16 h 53"/>
                  <a:gd name="T16" fmla="*/ 16 w 53"/>
                  <a:gd name="T17" fmla="*/ 2 h 53"/>
                  <a:gd name="T18" fmla="*/ 27 w 53"/>
                  <a:gd name="T19" fmla="*/ 0 h 53"/>
                  <a:gd name="T20" fmla="*/ 38 w 53"/>
                  <a:gd name="T21" fmla="*/ 2 h 53"/>
                  <a:gd name="T22" fmla="*/ 52 w 53"/>
                  <a:gd name="T23" fmla="*/ 16 h 53"/>
                  <a:gd name="T24" fmla="*/ 53 w 53"/>
                  <a:gd name="T2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3">
                    <a:moveTo>
                      <a:pt x="53" y="27"/>
                    </a:moveTo>
                    <a:lnTo>
                      <a:pt x="52" y="38"/>
                    </a:lnTo>
                    <a:lnTo>
                      <a:pt x="38" y="52"/>
                    </a:lnTo>
                    <a:lnTo>
                      <a:pt x="27" y="53"/>
                    </a:lnTo>
                    <a:lnTo>
                      <a:pt x="16" y="52"/>
                    </a:lnTo>
                    <a:lnTo>
                      <a:pt x="2" y="38"/>
                    </a:lnTo>
                    <a:lnTo>
                      <a:pt x="0" y="27"/>
                    </a:lnTo>
                    <a:lnTo>
                      <a:pt x="2" y="16"/>
                    </a:lnTo>
                    <a:lnTo>
                      <a:pt x="16" y="2"/>
                    </a:lnTo>
                    <a:lnTo>
                      <a:pt x="27" y="0"/>
                    </a:lnTo>
                    <a:lnTo>
                      <a:pt x="38" y="2"/>
                    </a:lnTo>
                    <a:lnTo>
                      <a:pt x="52" y="16"/>
                    </a:lnTo>
                    <a:lnTo>
                      <a:pt x="5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68" name="Freeform 38">
                <a:extLst>
                  <a:ext uri="{FF2B5EF4-FFF2-40B4-BE49-F238E27FC236}">
                    <a16:creationId xmlns:a16="http://schemas.microsoft.com/office/drawing/2014/main" id="{F5DE85DE-46C4-499A-9EED-A08EBA95F5E6}"/>
                  </a:ext>
                </a:extLst>
              </p:cNvPr>
              <p:cNvSpPr>
                <a:spLocks/>
              </p:cNvSpPr>
              <p:nvPr/>
            </p:nvSpPr>
            <p:spPr bwMode="auto">
              <a:xfrm>
                <a:off x="3911" y="3231"/>
                <a:ext cx="72" cy="24"/>
              </a:xfrm>
              <a:custGeom>
                <a:avLst/>
                <a:gdLst>
                  <a:gd name="T0" fmla="*/ 9 w 289"/>
                  <a:gd name="T1" fmla="*/ 88 h 97"/>
                  <a:gd name="T2" fmla="*/ 17 w 289"/>
                  <a:gd name="T3" fmla="*/ 90 h 97"/>
                  <a:gd name="T4" fmla="*/ 36 w 289"/>
                  <a:gd name="T5" fmla="*/ 90 h 97"/>
                  <a:gd name="T6" fmla="*/ 69 w 289"/>
                  <a:gd name="T7" fmla="*/ 81 h 97"/>
                  <a:gd name="T8" fmla="*/ 131 w 289"/>
                  <a:gd name="T9" fmla="*/ 70 h 97"/>
                  <a:gd name="T10" fmla="*/ 194 w 289"/>
                  <a:gd name="T11" fmla="*/ 73 h 97"/>
                  <a:gd name="T12" fmla="*/ 243 w 289"/>
                  <a:gd name="T13" fmla="*/ 85 h 97"/>
                  <a:gd name="T14" fmla="*/ 272 w 289"/>
                  <a:gd name="T15" fmla="*/ 95 h 97"/>
                  <a:gd name="T16" fmla="*/ 276 w 289"/>
                  <a:gd name="T17" fmla="*/ 97 h 97"/>
                  <a:gd name="T18" fmla="*/ 285 w 289"/>
                  <a:gd name="T19" fmla="*/ 91 h 97"/>
                  <a:gd name="T20" fmla="*/ 289 w 289"/>
                  <a:gd name="T21" fmla="*/ 78 h 97"/>
                  <a:gd name="T22" fmla="*/ 288 w 289"/>
                  <a:gd name="T23" fmla="*/ 61 h 97"/>
                  <a:gd name="T24" fmla="*/ 279 w 289"/>
                  <a:gd name="T25" fmla="*/ 42 h 97"/>
                  <a:gd name="T26" fmla="*/ 258 w 289"/>
                  <a:gd name="T27" fmla="*/ 23 h 97"/>
                  <a:gd name="T28" fmla="*/ 227 w 289"/>
                  <a:gd name="T29" fmla="*/ 8 h 97"/>
                  <a:gd name="T30" fmla="*/ 181 w 289"/>
                  <a:gd name="T31" fmla="*/ 0 h 97"/>
                  <a:gd name="T32" fmla="*/ 152 w 289"/>
                  <a:gd name="T33" fmla="*/ 0 h 97"/>
                  <a:gd name="T34" fmla="*/ 126 w 289"/>
                  <a:gd name="T35" fmla="*/ 0 h 97"/>
                  <a:gd name="T36" fmla="*/ 83 w 289"/>
                  <a:gd name="T37" fmla="*/ 6 h 97"/>
                  <a:gd name="T38" fmla="*/ 50 w 289"/>
                  <a:gd name="T39" fmla="*/ 18 h 97"/>
                  <a:gd name="T40" fmla="*/ 26 w 289"/>
                  <a:gd name="T41" fmla="*/ 32 h 97"/>
                  <a:gd name="T42" fmla="*/ 10 w 289"/>
                  <a:gd name="T43" fmla="*/ 48 h 97"/>
                  <a:gd name="T44" fmla="*/ 1 w 289"/>
                  <a:gd name="T45" fmla="*/ 63 h 97"/>
                  <a:gd name="T46" fmla="*/ 0 w 289"/>
                  <a:gd name="T47" fmla="*/ 76 h 97"/>
                  <a:gd name="T48" fmla="*/ 4 w 289"/>
                  <a:gd name="T49" fmla="*/ 86 h 97"/>
                  <a:gd name="T50" fmla="*/ 9 w 289"/>
                  <a:gd name="T51" fmla="*/ 8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9" h="97">
                    <a:moveTo>
                      <a:pt x="9" y="88"/>
                    </a:moveTo>
                    <a:lnTo>
                      <a:pt x="17" y="90"/>
                    </a:lnTo>
                    <a:lnTo>
                      <a:pt x="36" y="90"/>
                    </a:lnTo>
                    <a:lnTo>
                      <a:pt x="69" y="81"/>
                    </a:lnTo>
                    <a:lnTo>
                      <a:pt x="131" y="70"/>
                    </a:lnTo>
                    <a:lnTo>
                      <a:pt x="194" y="73"/>
                    </a:lnTo>
                    <a:lnTo>
                      <a:pt x="243" y="85"/>
                    </a:lnTo>
                    <a:lnTo>
                      <a:pt x="272" y="95"/>
                    </a:lnTo>
                    <a:lnTo>
                      <a:pt x="276" y="97"/>
                    </a:lnTo>
                    <a:lnTo>
                      <a:pt x="285" y="91"/>
                    </a:lnTo>
                    <a:lnTo>
                      <a:pt x="289" y="78"/>
                    </a:lnTo>
                    <a:lnTo>
                      <a:pt x="288" y="61"/>
                    </a:lnTo>
                    <a:lnTo>
                      <a:pt x="279" y="42"/>
                    </a:lnTo>
                    <a:lnTo>
                      <a:pt x="258" y="23"/>
                    </a:lnTo>
                    <a:lnTo>
                      <a:pt x="227" y="8"/>
                    </a:lnTo>
                    <a:lnTo>
                      <a:pt x="181" y="0"/>
                    </a:lnTo>
                    <a:lnTo>
                      <a:pt x="152" y="0"/>
                    </a:lnTo>
                    <a:lnTo>
                      <a:pt x="126" y="0"/>
                    </a:lnTo>
                    <a:lnTo>
                      <a:pt x="83" y="6"/>
                    </a:lnTo>
                    <a:lnTo>
                      <a:pt x="50" y="18"/>
                    </a:lnTo>
                    <a:lnTo>
                      <a:pt x="26" y="32"/>
                    </a:lnTo>
                    <a:lnTo>
                      <a:pt x="10" y="48"/>
                    </a:lnTo>
                    <a:lnTo>
                      <a:pt x="1" y="63"/>
                    </a:lnTo>
                    <a:lnTo>
                      <a:pt x="0" y="76"/>
                    </a:lnTo>
                    <a:lnTo>
                      <a:pt x="4" y="86"/>
                    </a:lnTo>
                    <a:lnTo>
                      <a:pt x="9" y="88"/>
                    </a:lnTo>
                    <a:close/>
                  </a:path>
                </a:pathLst>
              </a:custGeom>
              <a:solidFill>
                <a:srgbClr val="684B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69" name="Freeform 39">
                <a:extLst>
                  <a:ext uri="{FF2B5EF4-FFF2-40B4-BE49-F238E27FC236}">
                    <a16:creationId xmlns:a16="http://schemas.microsoft.com/office/drawing/2014/main" id="{89E7CF44-D14A-403D-BC68-4F7EC6482B62}"/>
                  </a:ext>
                </a:extLst>
              </p:cNvPr>
              <p:cNvSpPr>
                <a:spLocks/>
              </p:cNvSpPr>
              <p:nvPr/>
            </p:nvSpPr>
            <p:spPr bwMode="auto">
              <a:xfrm>
                <a:off x="4128" y="3281"/>
                <a:ext cx="44" cy="48"/>
              </a:xfrm>
              <a:custGeom>
                <a:avLst/>
                <a:gdLst>
                  <a:gd name="T0" fmla="*/ 178 w 178"/>
                  <a:gd name="T1" fmla="*/ 98 h 195"/>
                  <a:gd name="T2" fmla="*/ 177 w 178"/>
                  <a:gd name="T3" fmla="*/ 117 h 195"/>
                  <a:gd name="T4" fmla="*/ 163 w 178"/>
                  <a:gd name="T5" fmla="*/ 152 h 195"/>
                  <a:gd name="T6" fmla="*/ 139 w 178"/>
                  <a:gd name="T7" fmla="*/ 179 h 195"/>
                  <a:gd name="T8" fmla="*/ 107 w 178"/>
                  <a:gd name="T9" fmla="*/ 193 h 195"/>
                  <a:gd name="T10" fmla="*/ 89 w 178"/>
                  <a:gd name="T11" fmla="*/ 195 h 195"/>
                  <a:gd name="T12" fmla="*/ 71 w 178"/>
                  <a:gd name="T13" fmla="*/ 193 h 195"/>
                  <a:gd name="T14" fmla="*/ 39 w 178"/>
                  <a:gd name="T15" fmla="*/ 179 h 195"/>
                  <a:gd name="T16" fmla="*/ 15 w 178"/>
                  <a:gd name="T17" fmla="*/ 152 h 195"/>
                  <a:gd name="T18" fmla="*/ 1 w 178"/>
                  <a:gd name="T19" fmla="*/ 117 h 195"/>
                  <a:gd name="T20" fmla="*/ 0 w 178"/>
                  <a:gd name="T21" fmla="*/ 98 h 195"/>
                  <a:gd name="T22" fmla="*/ 1 w 178"/>
                  <a:gd name="T23" fmla="*/ 77 h 195"/>
                  <a:gd name="T24" fmla="*/ 15 w 178"/>
                  <a:gd name="T25" fmla="*/ 43 h 195"/>
                  <a:gd name="T26" fmla="*/ 39 w 178"/>
                  <a:gd name="T27" fmla="*/ 16 h 195"/>
                  <a:gd name="T28" fmla="*/ 71 w 178"/>
                  <a:gd name="T29" fmla="*/ 2 h 195"/>
                  <a:gd name="T30" fmla="*/ 89 w 178"/>
                  <a:gd name="T31" fmla="*/ 0 h 195"/>
                  <a:gd name="T32" fmla="*/ 107 w 178"/>
                  <a:gd name="T33" fmla="*/ 2 h 195"/>
                  <a:gd name="T34" fmla="*/ 139 w 178"/>
                  <a:gd name="T35" fmla="*/ 16 h 195"/>
                  <a:gd name="T36" fmla="*/ 163 w 178"/>
                  <a:gd name="T37" fmla="*/ 43 h 195"/>
                  <a:gd name="T38" fmla="*/ 177 w 178"/>
                  <a:gd name="T39" fmla="*/ 77 h 195"/>
                  <a:gd name="T40" fmla="*/ 178 w 178"/>
                  <a:gd name="T41" fmla="*/ 9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8" h="195">
                    <a:moveTo>
                      <a:pt x="178" y="98"/>
                    </a:moveTo>
                    <a:lnTo>
                      <a:pt x="177" y="117"/>
                    </a:lnTo>
                    <a:lnTo>
                      <a:pt x="163" y="152"/>
                    </a:lnTo>
                    <a:lnTo>
                      <a:pt x="139" y="179"/>
                    </a:lnTo>
                    <a:lnTo>
                      <a:pt x="107" y="193"/>
                    </a:lnTo>
                    <a:lnTo>
                      <a:pt x="89" y="195"/>
                    </a:lnTo>
                    <a:lnTo>
                      <a:pt x="71" y="193"/>
                    </a:lnTo>
                    <a:lnTo>
                      <a:pt x="39" y="179"/>
                    </a:lnTo>
                    <a:lnTo>
                      <a:pt x="15" y="152"/>
                    </a:lnTo>
                    <a:lnTo>
                      <a:pt x="1" y="117"/>
                    </a:lnTo>
                    <a:lnTo>
                      <a:pt x="0" y="98"/>
                    </a:lnTo>
                    <a:lnTo>
                      <a:pt x="1" y="77"/>
                    </a:lnTo>
                    <a:lnTo>
                      <a:pt x="15" y="43"/>
                    </a:lnTo>
                    <a:lnTo>
                      <a:pt x="39" y="16"/>
                    </a:lnTo>
                    <a:lnTo>
                      <a:pt x="71" y="2"/>
                    </a:lnTo>
                    <a:lnTo>
                      <a:pt x="89" y="0"/>
                    </a:lnTo>
                    <a:lnTo>
                      <a:pt x="107" y="2"/>
                    </a:lnTo>
                    <a:lnTo>
                      <a:pt x="139" y="16"/>
                    </a:lnTo>
                    <a:lnTo>
                      <a:pt x="163" y="43"/>
                    </a:lnTo>
                    <a:lnTo>
                      <a:pt x="177" y="77"/>
                    </a:lnTo>
                    <a:lnTo>
                      <a:pt x="178" y="98"/>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70" name="Freeform 40">
                <a:extLst>
                  <a:ext uri="{FF2B5EF4-FFF2-40B4-BE49-F238E27FC236}">
                    <a16:creationId xmlns:a16="http://schemas.microsoft.com/office/drawing/2014/main" id="{437A5392-3827-4AE8-8296-E3123E04F96B}"/>
                  </a:ext>
                </a:extLst>
              </p:cNvPr>
              <p:cNvSpPr>
                <a:spLocks/>
              </p:cNvSpPr>
              <p:nvPr/>
            </p:nvSpPr>
            <p:spPr bwMode="auto">
              <a:xfrm>
                <a:off x="4134" y="3288"/>
                <a:ext cx="13" cy="13"/>
              </a:xfrm>
              <a:custGeom>
                <a:avLst/>
                <a:gdLst>
                  <a:gd name="T0" fmla="*/ 53 w 53"/>
                  <a:gd name="T1" fmla="*/ 27 h 53"/>
                  <a:gd name="T2" fmla="*/ 51 w 53"/>
                  <a:gd name="T3" fmla="*/ 38 h 53"/>
                  <a:gd name="T4" fmla="*/ 37 w 53"/>
                  <a:gd name="T5" fmla="*/ 52 h 53"/>
                  <a:gd name="T6" fmla="*/ 27 w 53"/>
                  <a:gd name="T7" fmla="*/ 53 h 53"/>
                  <a:gd name="T8" fmla="*/ 16 w 53"/>
                  <a:gd name="T9" fmla="*/ 52 h 53"/>
                  <a:gd name="T10" fmla="*/ 1 w 53"/>
                  <a:gd name="T11" fmla="*/ 38 h 53"/>
                  <a:gd name="T12" fmla="*/ 0 w 53"/>
                  <a:gd name="T13" fmla="*/ 27 h 53"/>
                  <a:gd name="T14" fmla="*/ 1 w 53"/>
                  <a:gd name="T15" fmla="*/ 16 h 53"/>
                  <a:gd name="T16" fmla="*/ 16 w 53"/>
                  <a:gd name="T17" fmla="*/ 2 h 53"/>
                  <a:gd name="T18" fmla="*/ 27 w 53"/>
                  <a:gd name="T19" fmla="*/ 0 h 53"/>
                  <a:gd name="T20" fmla="*/ 37 w 53"/>
                  <a:gd name="T21" fmla="*/ 2 h 53"/>
                  <a:gd name="T22" fmla="*/ 51 w 53"/>
                  <a:gd name="T23" fmla="*/ 16 h 53"/>
                  <a:gd name="T24" fmla="*/ 53 w 53"/>
                  <a:gd name="T2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3">
                    <a:moveTo>
                      <a:pt x="53" y="27"/>
                    </a:moveTo>
                    <a:lnTo>
                      <a:pt x="51" y="38"/>
                    </a:lnTo>
                    <a:lnTo>
                      <a:pt x="37" y="52"/>
                    </a:lnTo>
                    <a:lnTo>
                      <a:pt x="27" y="53"/>
                    </a:lnTo>
                    <a:lnTo>
                      <a:pt x="16" y="52"/>
                    </a:lnTo>
                    <a:lnTo>
                      <a:pt x="1" y="38"/>
                    </a:lnTo>
                    <a:lnTo>
                      <a:pt x="0" y="27"/>
                    </a:lnTo>
                    <a:lnTo>
                      <a:pt x="1" y="16"/>
                    </a:lnTo>
                    <a:lnTo>
                      <a:pt x="16" y="2"/>
                    </a:lnTo>
                    <a:lnTo>
                      <a:pt x="27" y="0"/>
                    </a:lnTo>
                    <a:lnTo>
                      <a:pt x="37" y="2"/>
                    </a:lnTo>
                    <a:lnTo>
                      <a:pt x="51" y="16"/>
                    </a:lnTo>
                    <a:lnTo>
                      <a:pt x="5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71" name="Freeform 41">
                <a:extLst>
                  <a:ext uri="{FF2B5EF4-FFF2-40B4-BE49-F238E27FC236}">
                    <a16:creationId xmlns:a16="http://schemas.microsoft.com/office/drawing/2014/main" id="{F90B0B97-D962-456E-8194-CCA9E1E1B9EF}"/>
                  </a:ext>
                </a:extLst>
              </p:cNvPr>
              <p:cNvSpPr>
                <a:spLocks/>
              </p:cNvSpPr>
              <p:nvPr/>
            </p:nvSpPr>
            <p:spPr bwMode="auto">
              <a:xfrm>
                <a:off x="4112" y="3231"/>
                <a:ext cx="73" cy="24"/>
              </a:xfrm>
              <a:custGeom>
                <a:avLst/>
                <a:gdLst>
                  <a:gd name="T0" fmla="*/ 281 w 289"/>
                  <a:gd name="T1" fmla="*/ 88 h 97"/>
                  <a:gd name="T2" fmla="*/ 273 w 289"/>
                  <a:gd name="T3" fmla="*/ 90 h 97"/>
                  <a:gd name="T4" fmla="*/ 254 w 289"/>
                  <a:gd name="T5" fmla="*/ 90 h 97"/>
                  <a:gd name="T6" fmla="*/ 220 w 289"/>
                  <a:gd name="T7" fmla="*/ 81 h 97"/>
                  <a:gd name="T8" fmla="*/ 158 w 289"/>
                  <a:gd name="T9" fmla="*/ 70 h 97"/>
                  <a:gd name="T10" fmla="*/ 96 w 289"/>
                  <a:gd name="T11" fmla="*/ 73 h 97"/>
                  <a:gd name="T12" fmla="*/ 46 w 289"/>
                  <a:gd name="T13" fmla="*/ 85 h 97"/>
                  <a:gd name="T14" fmla="*/ 18 w 289"/>
                  <a:gd name="T15" fmla="*/ 95 h 97"/>
                  <a:gd name="T16" fmla="*/ 13 w 289"/>
                  <a:gd name="T17" fmla="*/ 97 h 97"/>
                  <a:gd name="T18" fmla="*/ 4 w 289"/>
                  <a:gd name="T19" fmla="*/ 91 h 97"/>
                  <a:gd name="T20" fmla="*/ 0 w 289"/>
                  <a:gd name="T21" fmla="*/ 78 h 97"/>
                  <a:gd name="T22" fmla="*/ 1 w 289"/>
                  <a:gd name="T23" fmla="*/ 61 h 97"/>
                  <a:gd name="T24" fmla="*/ 11 w 289"/>
                  <a:gd name="T25" fmla="*/ 42 h 97"/>
                  <a:gd name="T26" fmla="*/ 31 w 289"/>
                  <a:gd name="T27" fmla="*/ 23 h 97"/>
                  <a:gd name="T28" fmla="*/ 62 w 289"/>
                  <a:gd name="T29" fmla="*/ 8 h 97"/>
                  <a:gd name="T30" fmla="*/ 108 w 289"/>
                  <a:gd name="T31" fmla="*/ 0 h 97"/>
                  <a:gd name="T32" fmla="*/ 138 w 289"/>
                  <a:gd name="T33" fmla="*/ 0 h 97"/>
                  <a:gd name="T34" fmla="*/ 163 w 289"/>
                  <a:gd name="T35" fmla="*/ 0 h 97"/>
                  <a:gd name="T36" fmla="*/ 206 w 289"/>
                  <a:gd name="T37" fmla="*/ 6 h 97"/>
                  <a:gd name="T38" fmla="*/ 240 w 289"/>
                  <a:gd name="T39" fmla="*/ 18 h 97"/>
                  <a:gd name="T40" fmla="*/ 263 w 289"/>
                  <a:gd name="T41" fmla="*/ 32 h 97"/>
                  <a:gd name="T42" fmla="*/ 280 w 289"/>
                  <a:gd name="T43" fmla="*/ 48 h 97"/>
                  <a:gd name="T44" fmla="*/ 288 w 289"/>
                  <a:gd name="T45" fmla="*/ 63 h 97"/>
                  <a:gd name="T46" fmla="*/ 289 w 289"/>
                  <a:gd name="T47" fmla="*/ 76 h 97"/>
                  <a:gd name="T48" fmla="*/ 285 w 289"/>
                  <a:gd name="T49" fmla="*/ 86 h 97"/>
                  <a:gd name="T50" fmla="*/ 281 w 289"/>
                  <a:gd name="T51" fmla="*/ 8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9" h="97">
                    <a:moveTo>
                      <a:pt x="281" y="88"/>
                    </a:moveTo>
                    <a:lnTo>
                      <a:pt x="273" y="90"/>
                    </a:lnTo>
                    <a:lnTo>
                      <a:pt x="254" y="90"/>
                    </a:lnTo>
                    <a:lnTo>
                      <a:pt x="220" y="81"/>
                    </a:lnTo>
                    <a:lnTo>
                      <a:pt x="158" y="70"/>
                    </a:lnTo>
                    <a:lnTo>
                      <a:pt x="96" y="73"/>
                    </a:lnTo>
                    <a:lnTo>
                      <a:pt x="46" y="85"/>
                    </a:lnTo>
                    <a:lnTo>
                      <a:pt x="18" y="95"/>
                    </a:lnTo>
                    <a:lnTo>
                      <a:pt x="13" y="97"/>
                    </a:lnTo>
                    <a:lnTo>
                      <a:pt x="4" y="91"/>
                    </a:lnTo>
                    <a:lnTo>
                      <a:pt x="0" y="78"/>
                    </a:lnTo>
                    <a:lnTo>
                      <a:pt x="1" y="61"/>
                    </a:lnTo>
                    <a:lnTo>
                      <a:pt x="11" y="42"/>
                    </a:lnTo>
                    <a:lnTo>
                      <a:pt x="31" y="23"/>
                    </a:lnTo>
                    <a:lnTo>
                      <a:pt x="62" y="8"/>
                    </a:lnTo>
                    <a:lnTo>
                      <a:pt x="108" y="0"/>
                    </a:lnTo>
                    <a:lnTo>
                      <a:pt x="138" y="0"/>
                    </a:lnTo>
                    <a:lnTo>
                      <a:pt x="163" y="0"/>
                    </a:lnTo>
                    <a:lnTo>
                      <a:pt x="206" y="6"/>
                    </a:lnTo>
                    <a:lnTo>
                      <a:pt x="240" y="18"/>
                    </a:lnTo>
                    <a:lnTo>
                      <a:pt x="263" y="32"/>
                    </a:lnTo>
                    <a:lnTo>
                      <a:pt x="280" y="48"/>
                    </a:lnTo>
                    <a:lnTo>
                      <a:pt x="288" y="63"/>
                    </a:lnTo>
                    <a:lnTo>
                      <a:pt x="289" y="76"/>
                    </a:lnTo>
                    <a:lnTo>
                      <a:pt x="285" y="86"/>
                    </a:lnTo>
                    <a:lnTo>
                      <a:pt x="281" y="88"/>
                    </a:lnTo>
                    <a:close/>
                  </a:path>
                </a:pathLst>
              </a:custGeom>
              <a:solidFill>
                <a:srgbClr val="684B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72" name="Freeform 42">
                <a:extLst>
                  <a:ext uri="{FF2B5EF4-FFF2-40B4-BE49-F238E27FC236}">
                    <a16:creationId xmlns:a16="http://schemas.microsoft.com/office/drawing/2014/main" id="{ADC28384-0784-4569-BDBA-397E198F79A8}"/>
                  </a:ext>
                </a:extLst>
              </p:cNvPr>
              <p:cNvSpPr>
                <a:spLocks/>
              </p:cNvSpPr>
              <p:nvPr/>
            </p:nvSpPr>
            <p:spPr bwMode="auto">
              <a:xfrm>
                <a:off x="4013" y="3380"/>
                <a:ext cx="70" cy="25"/>
              </a:xfrm>
              <a:custGeom>
                <a:avLst/>
                <a:gdLst>
                  <a:gd name="T0" fmla="*/ 140 w 279"/>
                  <a:gd name="T1" fmla="*/ 43 h 100"/>
                  <a:gd name="T2" fmla="*/ 108 w 279"/>
                  <a:gd name="T3" fmla="*/ 41 h 100"/>
                  <a:gd name="T4" fmla="*/ 56 w 279"/>
                  <a:gd name="T5" fmla="*/ 24 h 100"/>
                  <a:gd name="T6" fmla="*/ 20 w 279"/>
                  <a:gd name="T7" fmla="*/ 6 h 100"/>
                  <a:gd name="T8" fmla="*/ 5 w 279"/>
                  <a:gd name="T9" fmla="*/ 0 h 100"/>
                  <a:gd name="T10" fmla="*/ 0 w 279"/>
                  <a:gd name="T11" fmla="*/ 3 h 100"/>
                  <a:gd name="T12" fmla="*/ 0 w 279"/>
                  <a:gd name="T13" fmla="*/ 9 h 100"/>
                  <a:gd name="T14" fmla="*/ 0 w 279"/>
                  <a:gd name="T15" fmla="*/ 22 h 100"/>
                  <a:gd name="T16" fmla="*/ 13 w 279"/>
                  <a:gd name="T17" fmla="*/ 52 h 100"/>
                  <a:gd name="T18" fmla="*/ 34 w 279"/>
                  <a:gd name="T19" fmla="*/ 73 h 100"/>
                  <a:gd name="T20" fmla="*/ 56 w 279"/>
                  <a:gd name="T21" fmla="*/ 86 h 100"/>
                  <a:gd name="T22" fmla="*/ 84 w 279"/>
                  <a:gd name="T23" fmla="*/ 95 h 100"/>
                  <a:gd name="T24" fmla="*/ 119 w 279"/>
                  <a:gd name="T25" fmla="*/ 100 h 100"/>
                  <a:gd name="T26" fmla="*/ 140 w 279"/>
                  <a:gd name="T27" fmla="*/ 100 h 100"/>
                  <a:gd name="T28" fmla="*/ 160 w 279"/>
                  <a:gd name="T29" fmla="*/ 100 h 100"/>
                  <a:gd name="T30" fmla="*/ 196 w 279"/>
                  <a:gd name="T31" fmla="*/ 95 h 100"/>
                  <a:gd name="T32" fmla="*/ 224 w 279"/>
                  <a:gd name="T33" fmla="*/ 86 h 100"/>
                  <a:gd name="T34" fmla="*/ 245 w 279"/>
                  <a:gd name="T35" fmla="*/ 73 h 100"/>
                  <a:gd name="T36" fmla="*/ 267 w 279"/>
                  <a:gd name="T37" fmla="*/ 52 h 100"/>
                  <a:gd name="T38" fmla="*/ 279 w 279"/>
                  <a:gd name="T39" fmla="*/ 22 h 100"/>
                  <a:gd name="T40" fmla="*/ 279 w 279"/>
                  <a:gd name="T41" fmla="*/ 9 h 100"/>
                  <a:gd name="T42" fmla="*/ 279 w 279"/>
                  <a:gd name="T43" fmla="*/ 3 h 100"/>
                  <a:gd name="T44" fmla="*/ 274 w 279"/>
                  <a:gd name="T45" fmla="*/ 0 h 100"/>
                  <a:gd name="T46" fmla="*/ 259 w 279"/>
                  <a:gd name="T47" fmla="*/ 6 h 100"/>
                  <a:gd name="T48" fmla="*/ 224 w 279"/>
                  <a:gd name="T49" fmla="*/ 24 h 100"/>
                  <a:gd name="T50" fmla="*/ 172 w 279"/>
                  <a:gd name="T51" fmla="*/ 41 h 100"/>
                  <a:gd name="T52" fmla="*/ 140 w 279"/>
                  <a:gd name="T53" fmla="*/ 4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9" h="100">
                    <a:moveTo>
                      <a:pt x="140" y="43"/>
                    </a:moveTo>
                    <a:lnTo>
                      <a:pt x="108" y="41"/>
                    </a:lnTo>
                    <a:lnTo>
                      <a:pt x="56" y="24"/>
                    </a:lnTo>
                    <a:lnTo>
                      <a:pt x="20" y="6"/>
                    </a:lnTo>
                    <a:lnTo>
                      <a:pt x="5" y="0"/>
                    </a:lnTo>
                    <a:lnTo>
                      <a:pt x="0" y="3"/>
                    </a:lnTo>
                    <a:lnTo>
                      <a:pt x="0" y="9"/>
                    </a:lnTo>
                    <a:lnTo>
                      <a:pt x="0" y="22"/>
                    </a:lnTo>
                    <a:lnTo>
                      <a:pt x="13" y="52"/>
                    </a:lnTo>
                    <a:lnTo>
                      <a:pt x="34" y="73"/>
                    </a:lnTo>
                    <a:lnTo>
                      <a:pt x="56" y="86"/>
                    </a:lnTo>
                    <a:lnTo>
                      <a:pt x="84" y="95"/>
                    </a:lnTo>
                    <a:lnTo>
                      <a:pt x="119" y="100"/>
                    </a:lnTo>
                    <a:lnTo>
                      <a:pt x="140" y="100"/>
                    </a:lnTo>
                    <a:lnTo>
                      <a:pt x="160" y="100"/>
                    </a:lnTo>
                    <a:lnTo>
                      <a:pt x="196" y="95"/>
                    </a:lnTo>
                    <a:lnTo>
                      <a:pt x="224" y="86"/>
                    </a:lnTo>
                    <a:lnTo>
                      <a:pt x="245" y="73"/>
                    </a:lnTo>
                    <a:lnTo>
                      <a:pt x="267" y="52"/>
                    </a:lnTo>
                    <a:lnTo>
                      <a:pt x="279" y="22"/>
                    </a:lnTo>
                    <a:lnTo>
                      <a:pt x="279" y="9"/>
                    </a:lnTo>
                    <a:lnTo>
                      <a:pt x="279" y="3"/>
                    </a:lnTo>
                    <a:lnTo>
                      <a:pt x="274" y="0"/>
                    </a:lnTo>
                    <a:lnTo>
                      <a:pt x="259" y="6"/>
                    </a:lnTo>
                    <a:lnTo>
                      <a:pt x="224" y="24"/>
                    </a:lnTo>
                    <a:lnTo>
                      <a:pt x="172" y="41"/>
                    </a:lnTo>
                    <a:lnTo>
                      <a:pt x="140" y="43"/>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73" name="Freeform 43">
                <a:extLst>
                  <a:ext uri="{FF2B5EF4-FFF2-40B4-BE49-F238E27FC236}">
                    <a16:creationId xmlns:a16="http://schemas.microsoft.com/office/drawing/2014/main" id="{82CFD472-C58A-4688-AAB6-DB0686F3AF3A}"/>
                  </a:ext>
                </a:extLst>
              </p:cNvPr>
              <p:cNvSpPr>
                <a:spLocks/>
              </p:cNvSpPr>
              <p:nvPr/>
            </p:nvSpPr>
            <p:spPr bwMode="auto">
              <a:xfrm>
                <a:off x="4036" y="3460"/>
                <a:ext cx="24" cy="8"/>
              </a:xfrm>
              <a:custGeom>
                <a:avLst/>
                <a:gdLst>
                  <a:gd name="T0" fmla="*/ 49 w 97"/>
                  <a:gd name="T1" fmla="*/ 15 h 36"/>
                  <a:gd name="T2" fmla="*/ 27 w 97"/>
                  <a:gd name="T3" fmla="*/ 12 h 36"/>
                  <a:gd name="T4" fmla="*/ 8 w 97"/>
                  <a:gd name="T5" fmla="*/ 2 h 36"/>
                  <a:gd name="T6" fmla="*/ 1 w 97"/>
                  <a:gd name="T7" fmla="*/ 0 h 36"/>
                  <a:gd name="T8" fmla="*/ 0 w 97"/>
                  <a:gd name="T9" fmla="*/ 3 h 36"/>
                  <a:gd name="T10" fmla="*/ 1 w 97"/>
                  <a:gd name="T11" fmla="*/ 13 h 36"/>
                  <a:gd name="T12" fmla="*/ 15 w 97"/>
                  <a:gd name="T13" fmla="*/ 28 h 36"/>
                  <a:gd name="T14" fmla="*/ 35 w 97"/>
                  <a:gd name="T15" fmla="*/ 34 h 36"/>
                  <a:gd name="T16" fmla="*/ 49 w 97"/>
                  <a:gd name="T17" fmla="*/ 36 h 36"/>
                  <a:gd name="T18" fmla="*/ 63 w 97"/>
                  <a:gd name="T19" fmla="*/ 34 h 36"/>
                  <a:gd name="T20" fmla="*/ 82 w 97"/>
                  <a:gd name="T21" fmla="*/ 28 h 36"/>
                  <a:gd name="T22" fmla="*/ 96 w 97"/>
                  <a:gd name="T23" fmla="*/ 13 h 36"/>
                  <a:gd name="T24" fmla="*/ 97 w 97"/>
                  <a:gd name="T25" fmla="*/ 3 h 36"/>
                  <a:gd name="T26" fmla="*/ 97 w 97"/>
                  <a:gd name="T27" fmla="*/ 0 h 36"/>
                  <a:gd name="T28" fmla="*/ 91 w 97"/>
                  <a:gd name="T29" fmla="*/ 2 h 36"/>
                  <a:gd name="T30" fmla="*/ 70 w 97"/>
                  <a:gd name="T31" fmla="*/ 12 h 36"/>
                  <a:gd name="T32" fmla="*/ 49 w 97"/>
                  <a:gd name="T33"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 h="36">
                    <a:moveTo>
                      <a:pt x="49" y="15"/>
                    </a:moveTo>
                    <a:lnTo>
                      <a:pt x="27" y="12"/>
                    </a:lnTo>
                    <a:lnTo>
                      <a:pt x="8" y="2"/>
                    </a:lnTo>
                    <a:lnTo>
                      <a:pt x="1" y="0"/>
                    </a:lnTo>
                    <a:lnTo>
                      <a:pt x="0" y="3"/>
                    </a:lnTo>
                    <a:lnTo>
                      <a:pt x="1" y="13"/>
                    </a:lnTo>
                    <a:lnTo>
                      <a:pt x="15" y="28"/>
                    </a:lnTo>
                    <a:lnTo>
                      <a:pt x="35" y="34"/>
                    </a:lnTo>
                    <a:lnTo>
                      <a:pt x="49" y="36"/>
                    </a:lnTo>
                    <a:lnTo>
                      <a:pt x="63" y="34"/>
                    </a:lnTo>
                    <a:lnTo>
                      <a:pt x="82" y="28"/>
                    </a:lnTo>
                    <a:lnTo>
                      <a:pt x="96" y="13"/>
                    </a:lnTo>
                    <a:lnTo>
                      <a:pt x="97" y="3"/>
                    </a:lnTo>
                    <a:lnTo>
                      <a:pt x="97" y="0"/>
                    </a:lnTo>
                    <a:lnTo>
                      <a:pt x="91" y="2"/>
                    </a:lnTo>
                    <a:lnTo>
                      <a:pt x="70" y="12"/>
                    </a:lnTo>
                    <a:lnTo>
                      <a:pt x="49" y="15"/>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74" name="Freeform 44">
                <a:extLst>
                  <a:ext uri="{FF2B5EF4-FFF2-40B4-BE49-F238E27FC236}">
                    <a16:creationId xmlns:a16="http://schemas.microsoft.com/office/drawing/2014/main" id="{51644DDC-EFD7-42FB-B119-7BC66B8FCEC9}"/>
                  </a:ext>
                </a:extLst>
              </p:cNvPr>
              <p:cNvSpPr>
                <a:spLocks/>
              </p:cNvSpPr>
              <p:nvPr/>
            </p:nvSpPr>
            <p:spPr bwMode="auto">
              <a:xfrm>
                <a:off x="3992" y="3432"/>
                <a:ext cx="111" cy="18"/>
              </a:xfrm>
              <a:custGeom>
                <a:avLst/>
                <a:gdLst>
                  <a:gd name="T0" fmla="*/ 223 w 445"/>
                  <a:gd name="T1" fmla="*/ 45 h 73"/>
                  <a:gd name="T2" fmla="*/ 172 w 445"/>
                  <a:gd name="T3" fmla="*/ 43 h 73"/>
                  <a:gd name="T4" fmla="*/ 90 w 445"/>
                  <a:gd name="T5" fmla="*/ 28 h 73"/>
                  <a:gd name="T6" fmla="*/ 33 w 445"/>
                  <a:gd name="T7" fmla="*/ 10 h 73"/>
                  <a:gd name="T8" fmla="*/ 3 w 445"/>
                  <a:gd name="T9" fmla="*/ 0 h 73"/>
                  <a:gd name="T10" fmla="*/ 0 w 445"/>
                  <a:gd name="T11" fmla="*/ 3 h 73"/>
                  <a:gd name="T12" fmla="*/ 2 w 445"/>
                  <a:gd name="T13" fmla="*/ 10 h 73"/>
                  <a:gd name="T14" fmla="*/ 21 w 445"/>
                  <a:gd name="T15" fmla="*/ 31 h 73"/>
                  <a:gd name="T16" fmla="*/ 71 w 445"/>
                  <a:gd name="T17" fmla="*/ 55 h 73"/>
                  <a:gd name="T18" fmla="*/ 134 w 445"/>
                  <a:gd name="T19" fmla="*/ 69 h 73"/>
                  <a:gd name="T20" fmla="*/ 189 w 445"/>
                  <a:gd name="T21" fmla="*/ 73 h 73"/>
                  <a:gd name="T22" fmla="*/ 223 w 445"/>
                  <a:gd name="T23" fmla="*/ 73 h 73"/>
                  <a:gd name="T24" fmla="*/ 256 w 445"/>
                  <a:gd name="T25" fmla="*/ 73 h 73"/>
                  <a:gd name="T26" fmla="*/ 311 w 445"/>
                  <a:gd name="T27" fmla="*/ 69 h 73"/>
                  <a:gd name="T28" fmla="*/ 374 w 445"/>
                  <a:gd name="T29" fmla="*/ 55 h 73"/>
                  <a:gd name="T30" fmla="*/ 424 w 445"/>
                  <a:gd name="T31" fmla="*/ 31 h 73"/>
                  <a:gd name="T32" fmla="*/ 443 w 445"/>
                  <a:gd name="T33" fmla="*/ 10 h 73"/>
                  <a:gd name="T34" fmla="*/ 445 w 445"/>
                  <a:gd name="T35" fmla="*/ 3 h 73"/>
                  <a:gd name="T36" fmla="*/ 442 w 445"/>
                  <a:gd name="T37" fmla="*/ 0 h 73"/>
                  <a:gd name="T38" fmla="*/ 412 w 445"/>
                  <a:gd name="T39" fmla="*/ 10 h 73"/>
                  <a:gd name="T40" fmla="*/ 355 w 445"/>
                  <a:gd name="T41" fmla="*/ 28 h 73"/>
                  <a:gd name="T42" fmla="*/ 273 w 445"/>
                  <a:gd name="T43" fmla="*/ 43 h 73"/>
                  <a:gd name="T44" fmla="*/ 223 w 445"/>
                  <a:gd name="T45"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73">
                    <a:moveTo>
                      <a:pt x="223" y="45"/>
                    </a:moveTo>
                    <a:lnTo>
                      <a:pt x="172" y="43"/>
                    </a:lnTo>
                    <a:lnTo>
                      <a:pt x="90" y="28"/>
                    </a:lnTo>
                    <a:lnTo>
                      <a:pt x="33" y="10"/>
                    </a:lnTo>
                    <a:lnTo>
                      <a:pt x="3" y="0"/>
                    </a:lnTo>
                    <a:lnTo>
                      <a:pt x="0" y="3"/>
                    </a:lnTo>
                    <a:lnTo>
                      <a:pt x="2" y="10"/>
                    </a:lnTo>
                    <a:lnTo>
                      <a:pt x="21" y="31"/>
                    </a:lnTo>
                    <a:lnTo>
                      <a:pt x="71" y="55"/>
                    </a:lnTo>
                    <a:lnTo>
                      <a:pt x="134" y="69"/>
                    </a:lnTo>
                    <a:lnTo>
                      <a:pt x="189" y="73"/>
                    </a:lnTo>
                    <a:lnTo>
                      <a:pt x="223" y="73"/>
                    </a:lnTo>
                    <a:lnTo>
                      <a:pt x="256" y="73"/>
                    </a:lnTo>
                    <a:lnTo>
                      <a:pt x="311" y="69"/>
                    </a:lnTo>
                    <a:lnTo>
                      <a:pt x="374" y="55"/>
                    </a:lnTo>
                    <a:lnTo>
                      <a:pt x="424" y="31"/>
                    </a:lnTo>
                    <a:lnTo>
                      <a:pt x="443" y="10"/>
                    </a:lnTo>
                    <a:lnTo>
                      <a:pt x="445" y="3"/>
                    </a:lnTo>
                    <a:lnTo>
                      <a:pt x="442" y="0"/>
                    </a:lnTo>
                    <a:lnTo>
                      <a:pt x="412" y="10"/>
                    </a:lnTo>
                    <a:lnTo>
                      <a:pt x="355" y="28"/>
                    </a:lnTo>
                    <a:lnTo>
                      <a:pt x="273" y="43"/>
                    </a:lnTo>
                    <a:lnTo>
                      <a:pt x="223" y="45"/>
                    </a:lnTo>
                    <a:close/>
                  </a:path>
                </a:pathLst>
              </a:custGeom>
              <a:solidFill>
                <a:srgbClr val="F79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75" name="Freeform 45">
                <a:extLst>
                  <a:ext uri="{FF2B5EF4-FFF2-40B4-BE49-F238E27FC236}">
                    <a16:creationId xmlns:a16="http://schemas.microsoft.com/office/drawing/2014/main" id="{91ADA15F-D24A-4CCE-B2E4-D931FE0B205F}"/>
                  </a:ext>
                </a:extLst>
              </p:cNvPr>
              <p:cNvSpPr>
                <a:spLocks/>
              </p:cNvSpPr>
              <p:nvPr/>
            </p:nvSpPr>
            <p:spPr bwMode="auto">
              <a:xfrm>
                <a:off x="3890" y="3353"/>
                <a:ext cx="60" cy="60"/>
              </a:xfrm>
              <a:custGeom>
                <a:avLst/>
                <a:gdLst>
                  <a:gd name="T0" fmla="*/ 241 w 241"/>
                  <a:gd name="T1" fmla="*/ 121 h 241"/>
                  <a:gd name="T2" fmla="*/ 239 w 241"/>
                  <a:gd name="T3" fmla="*/ 145 h 241"/>
                  <a:gd name="T4" fmla="*/ 221 w 241"/>
                  <a:gd name="T5" fmla="*/ 188 h 241"/>
                  <a:gd name="T6" fmla="*/ 188 w 241"/>
                  <a:gd name="T7" fmla="*/ 221 h 241"/>
                  <a:gd name="T8" fmla="*/ 145 w 241"/>
                  <a:gd name="T9" fmla="*/ 240 h 241"/>
                  <a:gd name="T10" fmla="*/ 121 w 241"/>
                  <a:gd name="T11" fmla="*/ 241 h 241"/>
                  <a:gd name="T12" fmla="*/ 96 w 241"/>
                  <a:gd name="T13" fmla="*/ 240 h 241"/>
                  <a:gd name="T14" fmla="*/ 53 w 241"/>
                  <a:gd name="T15" fmla="*/ 221 h 241"/>
                  <a:gd name="T16" fmla="*/ 21 w 241"/>
                  <a:gd name="T17" fmla="*/ 188 h 241"/>
                  <a:gd name="T18" fmla="*/ 2 w 241"/>
                  <a:gd name="T19" fmla="*/ 145 h 241"/>
                  <a:gd name="T20" fmla="*/ 0 w 241"/>
                  <a:gd name="T21" fmla="*/ 121 h 241"/>
                  <a:gd name="T22" fmla="*/ 2 w 241"/>
                  <a:gd name="T23" fmla="*/ 96 h 241"/>
                  <a:gd name="T24" fmla="*/ 21 w 241"/>
                  <a:gd name="T25" fmla="*/ 53 h 241"/>
                  <a:gd name="T26" fmla="*/ 53 w 241"/>
                  <a:gd name="T27" fmla="*/ 20 h 241"/>
                  <a:gd name="T28" fmla="*/ 96 w 241"/>
                  <a:gd name="T29" fmla="*/ 3 h 241"/>
                  <a:gd name="T30" fmla="*/ 121 w 241"/>
                  <a:gd name="T31" fmla="*/ 0 h 241"/>
                  <a:gd name="T32" fmla="*/ 145 w 241"/>
                  <a:gd name="T33" fmla="*/ 3 h 241"/>
                  <a:gd name="T34" fmla="*/ 188 w 241"/>
                  <a:gd name="T35" fmla="*/ 20 h 241"/>
                  <a:gd name="T36" fmla="*/ 221 w 241"/>
                  <a:gd name="T37" fmla="*/ 53 h 241"/>
                  <a:gd name="T38" fmla="*/ 239 w 241"/>
                  <a:gd name="T39" fmla="*/ 96 h 241"/>
                  <a:gd name="T40" fmla="*/ 241 w 241"/>
                  <a:gd name="T41" fmla="*/ 12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1" h="241">
                    <a:moveTo>
                      <a:pt x="241" y="121"/>
                    </a:moveTo>
                    <a:lnTo>
                      <a:pt x="239" y="145"/>
                    </a:lnTo>
                    <a:lnTo>
                      <a:pt x="221" y="188"/>
                    </a:lnTo>
                    <a:lnTo>
                      <a:pt x="188" y="221"/>
                    </a:lnTo>
                    <a:lnTo>
                      <a:pt x="145" y="240"/>
                    </a:lnTo>
                    <a:lnTo>
                      <a:pt x="121" y="241"/>
                    </a:lnTo>
                    <a:lnTo>
                      <a:pt x="96" y="240"/>
                    </a:lnTo>
                    <a:lnTo>
                      <a:pt x="53" y="221"/>
                    </a:lnTo>
                    <a:lnTo>
                      <a:pt x="21" y="188"/>
                    </a:lnTo>
                    <a:lnTo>
                      <a:pt x="2" y="145"/>
                    </a:lnTo>
                    <a:lnTo>
                      <a:pt x="0" y="121"/>
                    </a:lnTo>
                    <a:lnTo>
                      <a:pt x="2" y="96"/>
                    </a:lnTo>
                    <a:lnTo>
                      <a:pt x="21" y="53"/>
                    </a:lnTo>
                    <a:lnTo>
                      <a:pt x="53" y="20"/>
                    </a:lnTo>
                    <a:lnTo>
                      <a:pt x="96" y="3"/>
                    </a:lnTo>
                    <a:lnTo>
                      <a:pt x="121" y="0"/>
                    </a:lnTo>
                    <a:lnTo>
                      <a:pt x="145" y="3"/>
                    </a:lnTo>
                    <a:lnTo>
                      <a:pt x="188" y="20"/>
                    </a:lnTo>
                    <a:lnTo>
                      <a:pt x="221" y="53"/>
                    </a:lnTo>
                    <a:lnTo>
                      <a:pt x="239" y="96"/>
                    </a:lnTo>
                    <a:lnTo>
                      <a:pt x="241" y="121"/>
                    </a:lnTo>
                    <a:close/>
                  </a:path>
                </a:pathLst>
              </a:custGeom>
              <a:solidFill>
                <a:srgbClr val="F9A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76" name="Freeform 46">
                <a:extLst>
                  <a:ext uri="{FF2B5EF4-FFF2-40B4-BE49-F238E27FC236}">
                    <a16:creationId xmlns:a16="http://schemas.microsoft.com/office/drawing/2014/main" id="{6B8B4A52-467D-4735-97C0-7D2C811E13E2}"/>
                  </a:ext>
                </a:extLst>
              </p:cNvPr>
              <p:cNvSpPr>
                <a:spLocks/>
              </p:cNvSpPr>
              <p:nvPr/>
            </p:nvSpPr>
            <p:spPr bwMode="auto">
              <a:xfrm>
                <a:off x="4149" y="3353"/>
                <a:ext cx="61" cy="60"/>
              </a:xfrm>
              <a:custGeom>
                <a:avLst/>
                <a:gdLst>
                  <a:gd name="T0" fmla="*/ 241 w 241"/>
                  <a:gd name="T1" fmla="*/ 121 h 241"/>
                  <a:gd name="T2" fmla="*/ 239 w 241"/>
                  <a:gd name="T3" fmla="*/ 145 h 241"/>
                  <a:gd name="T4" fmla="*/ 221 w 241"/>
                  <a:gd name="T5" fmla="*/ 188 h 241"/>
                  <a:gd name="T6" fmla="*/ 188 w 241"/>
                  <a:gd name="T7" fmla="*/ 221 h 241"/>
                  <a:gd name="T8" fmla="*/ 145 w 241"/>
                  <a:gd name="T9" fmla="*/ 240 h 241"/>
                  <a:gd name="T10" fmla="*/ 121 w 241"/>
                  <a:gd name="T11" fmla="*/ 241 h 241"/>
                  <a:gd name="T12" fmla="*/ 96 w 241"/>
                  <a:gd name="T13" fmla="*/ 240 h 241"/>
                  <a:gd name="T14" fmla="*/ 53 w 241"/>
                  <a:gd name="T15" fmla="*/ 221 h 241"/>
                  <a:gd name="T16" fmla="*/ 21 w 241"/>
                  <a:gd name="T17" fmla="*/ 188 h 241"/>
                  <a:gd name="T18" fmla="*/ 2 w 241"/>
                  <a:gd name="T19" fmla="*/ 145 h 241"/>
                  <a:gd name="T20" fmla="*/ 0 w 241"/>
                  <a:gd name="T21" fmla="*/ 121 h 241"/>
                  <a:gd name="T22" fmla="*/ 2 w 241"/>
                  <a:gd name="T23" fmla="*/ 96 h 241"/>
                  <a:gd name="T24" fmla="*/ 21 w 241"/>
                  <a:gd name="T25" fmla="*/ 53 h 241"/>
                  <a:gd name="T26" fmla="*/ 53 w 241"/>
                  <a:gd name="T27" fmla="*/ 20 h 241"/>
                  <a:gd name="T28" fmla="*/ 96 w 241"/>
                  <a:gd name="T29" fmla="*/ 3 h 241"/>
                  <a:gd name="T30" fmla="*/ 121 w 241"/>
                  <a:gd name="T31" fmla="*/ 0 h 241"/>
                  <a:gd name="T32" fmla="*/ 145 w 241"/>
                  <a:gd name="T33" fmla="*/ 3 h 241"/>
                  <a:gd name="T34" fmla="*/ 188 w 241"/>
                  <a:gd name="T35" fmla="*/ 20 h 241"/>
                  <a:gd name="T36" fmla="*/ 221 w 241"/>
                  <a:gd name="T37" fmla="*/ 53 h 241"/>
                  <a:gd name="T38" fmla="*/ 239 w 241"/>
                  <a:gd name="T39" fmla="*/ 96 h 241"/>
                  <a:gd name="T40" fmla="*/ 241 w 241"/>
                  <a:gd name="T41" fmla="*/ 12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1" h="241">
                    <a:moveTo>
                      <a:pt x="241" y="121"/>
                    </a:moveTo>
                    <a:lnTo>
                      <a:pt x="239" y="145"/>
                    </a:lnTo>
                    <a:lnTo>
                      <a:pt x="221" y="188"/>
                    </a:lnTo>
                    <a:lnTo>
                      <a:pt x="188" y="221"/>
                    </a:lnTo>
                    <a:lnTo>
                      <a:pt x="145" y="240"/>
                    </a:lnTo>
                    <a:lnTo>
                      <a:pt x="121" y="241"/>
                    </a:lnTo>
                    <a:lnTo>
                      <a:pt x="96" y="240"/>
                    </a:lnTo>
                    <a:lnTo>
                      <a:pt x="53" y="221"/>
                    </a:lnTo>
                    <a:lnTo>
                      <a:pt x="21" y="188"/>
                    </a:lnTo>
                    <a:lnTo>
                      <a:pt x="2" y="145"/>
                    </a:lnTo>
                    <a:lnTo>
                      <a:pt x="0" y="121"/>
                    </a:lnTo>
                    <a:lnTo>
                      <a:pt x="2" y="96"/>
                    </a:lnTo>
                    <a:lnTo>
                      <a:pt x="21" y="53"/>
                    </a:lnTo>
                    <a:lnTo>
                      <a:pt x="53" y="20"/>
                    </a:lnTo>
                    <a:lnTo>
                      <a:pt x="96" y="3"/>
                    </a:lnTo>
                    <a:lnTo>
                      <a:pt x="121" y="0"/>
                    </a:lnTo>
                    <a:lnTo>
                      <a:pt x="145" y="3"/>
                    </a:lnTo>
                    <a:lnTo>
                      <a:pt x="188" y="20"/>
                    </a:lnTo>
                    <a:lnTo>
                      <a:pt x="221" y="53"/>
                    </a:lnTo>
                    <a:lnTo>
                      <a:pt x="239" y="96"/>
                    </a:lnTo>
                    <a:lnTo>
                      <a:pt x="241" y="121"/>
                    </a:lnTo>
                    <a:close/>
                  </a:path>
                </a:pathLst>
              </a:custGeom>
              <a:solidFill>
                <a:srgbClr val="F9A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77" name="Freeform 47">
                <a:extLst>
                  <a:ext uri="{FF2B5EF4-FFF2-40B4-BE49-F238E27FC236}">
                    <a16:creationId xmlns:a16="http://schemas.microsoft.com/office/drawing/2014/main" id="{67715AC5-2861-4B4A-919D-0236EE233AF9}"/>
                  </a:ext>
                </a:extLst>
              </p:cNvPr>
              <p:cNvSpPr>
                <a:spLocks/>
              </p:cNvSpPr>
              <p:nvPr/>
            </p:nvSpPr>
            <p:spPr bwMode="auto">
              <a:xfrm>
                <a:off x="3817" y="3550"/>
                <a:ext cx="231" cy="133"/>
              </a:xfrm>
              <a:custGeom>
                <a:avLst/>
                <a:gdLst>
                  <a:gd name="T0" fmla="*/ 923 w 923"/>
                  <a:gd name="T1" fmla="*/ 0 h 532"/>
                  <a:gd name="T2" fmla="*/ 923 w 923"/>
                  <a:gd name="T3" fmla="*/ 532 h 532"/>
                  <a:gd name="T4" fmla="*/ 0 w 923"/>
                  <a:gd name="T5" fmla="*/ 532 h 532"/>
                  <a:gd name="T6" fmla="*/ 1 w 923"/>
                  <a:gd name="T7" fmla="*/ 511 h 532"/>
                  <a:gd name="T8" fmla="*/ 10 w 923"/>
                  <a:gd name="T9" fmla="*/ 468 h 532"/>
                  <a:gd name="T10" fmla="*/ 30 w 923"/>
                  <a:gd name="T11" fmla="*/ 425 h 532"/>
                  <a:gd name="T12" fmla="*/ 58 w 923"/>
                  <a:gd name="T13" fmla="*/ 380 h 532"/>
                  <a:gd name="T14" fmla="*/ 94 w 923"/>
                  <a:gd name="T15" fmla="*/ 335 h 532"/>
                  <a:gd name="T16" fmla="*/ 138 w 923"/>
                  <a:gd name="T17" fmla="*/ 291 h 532"/>
                  <a:gd name="T18" fmla="*/ 190 w 923"/>
                  <a:gd name="T19" fmla="*/ 246 h 532"/>
                  <a:gd name="T20" fmla="*/ 248 w 923"/>
                  <a:gd name="T21" fmla="*/ 204 h 532"/>
                  <a:gd name="T22" fmla="*/ 312 w 923"/>
                  <a:gd name="T23" fmla="*/ 166 h 532"/>
                  <a:gd name="T24" fmla="*/ 380 w 923"/>
                  <a:gd name="T25" fmla="*/ 128 h 532"/>
                  <a:gd name="T26" fmla="*/ 455 w 923"/>
                  <a:gd name="T27" fmla="*/ 95 h 532"/>
                  <a:gd name="T28" fmla="*/ 533 w 923"/>
                  <a:gd name="T29" fmla="*/ 66 h 532"/>
                  <a:gd name="T30" fmla="*/ 615 w 923"/>
                  <a:gd name="T31" fmla="*/ 41 h 532"/>
                  <a:gd name="T32" fmla="*/ 700 w 923"/>
                  <a:gd name="T33" fmla="*/ 21 h 532"/>
                  <a:gd name="T34" fmla="*/ 788 w 923"/>
                  <a:gd name="T35" fmla="*/ 7 h 532"/>
                  <a:gd name="T36" fmla="*/ 877 w 923"/>
                  <a:gd name="T37" fmla="*/ 0 h 532"/>
                  <a:gd name="T38" fmla="*/ 923 w 923"/>
                  <a:gd name="T39"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3" h="532">
                    <a:moveTo>
                      <a:pt x="923" y="0"/>
                    </a:moveTo>
                    <a:lnTo>
                      <a:pt x="923" y="532"/>
                    </a:lnTo>
                    <a:lnTo>
                      <a:pt x="0" y="532"/>
                    </a:lnTo>
                    <a:lnTo>
                      <a:pt x="1" y="511"/>
                    </a:lnTo>
                    <a:lnTo>
                      <a:pt x="10" y="468"/>
                    </a:lnTo>
                    <a:lnTo>
                      <a:pt x="30" y="425"/>
                    </a:lnTo>
                    <a:lnTo>
                      <a:pt x="58" y="380"/>
                    </a:lnTo>
                    <a:lnTo>
                      <a:pt x="94" y="335"/>
                    </a:lnTo>
                    <a:lnTo>
                      <a:pt x="138" y="291"/>
                    </a:lnTo>
                    <a:lnTo>
                      <a:pt x="190" y="246"/>
                    </a:lnTo>
                    <a:lnTo>
                      <a:pt x="248" y="204"/>
                    </a:lnTo>
                    <a:lnTo>
                      <a:pt x="312" y="166"/>
                    </a:lnTo>
                    <a:lnTo>
                      <a:pt x="380" y="128"/>
                    </a:lnTo>
                    <a:lnTo>
                      <a:pt x="455" y="95"/>
                    </a:lnTo>
                    <a:lnTo>
                      <a:pt x="533" y="66"/>
                    </a:lnTo>
                    <a:lnTo>
                      <a:pt x="615" y="41"/>
                    </a:lnTo>
                    <a:lnTo>
                      <a:pt x="700" y="21"/>
                    </a:lnTo>
                    <a:lnTo>
                      <a:pt x="788" y="7"/>
                    </a:lnTo>
                    <a:lnTo>
                      <a:pt x="877" y="0"/>
                    </a:lnTo>
                    <a:lnTo>
                      <a:pt x="923" y="0"/>
                    </a:lnTo>
                    <a:close/>
                  </a:path>
                </a:pathLst>
              </a:custGeom>
              <a:solidFill>
                <a:srgbClr val="B27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278" name="Freeform 48">
                <a:extLst>
                  <a:ext uri="{FF2B5EF4-FFF2-40B4-BE49-F238E27FC236}">
                    <a16:creationId xmlns:a16="http://schemas.microsoft.com/office/drawing/2014/main" id="{AAA4AF00-DA9E-4A0F-8A74-61FFC095D3A1}"/>
                  </a:ext>
                </a:extLst>
              </p:cNvPr>
              <p:cNvSpPr>
                <a:spLocks/>
              </p:cNvSpPr>
              <p:nvPr/>
            </p:nvSpPr>
            <p:spPr bwMode="auto">
              <a:xfrm>
                <a:off x="4048" y="3550"/>
                <a:ext cx="230" cy="133"/>
              </a:xfrm>
              <a:custGeom>
                <a:avLst/>
                <a:gdLst>
                  <a:gd name="T0" fmla="*/ 0 w 923"/>
                  <a:gd name="T1" fmla="*/ 0 h 532"/>
                  <a:gd name="T2" fmla="*/ 0 w 923"/>
                  <a:gd name="T3" fmla="*/ 532 h 532"/>
                  <a:gd name="T4" fmla="*/ 923 w 923"/>
                  <a:gd name="T5" fmla="*/ 532 h 532"/>
                  <a:gd name="T6" fmla="*/ 923 w 923"/>
                  <a:gd name="T7" fmla="*/ 511 h 532"/>
                  <a:gd name="T8" fmla="*/ 912 w 923"/>
                  <a:gd name="T9" fmla="*/ 468 h 532"/>
                  <a:gd name="T10" fmla="*/ 892 w 923"/>
                  <a:gd name="T11" fmla="*/ 425 h 532"/>
                  <a:gd name="T12" fmla="*/ 864 w 923"/>
                  <a:gd name="T13" fmla="*/ 380 h 532"/>
                  <a:gd name="T14" fmla="*/ 828 w 923"/>
                  <a:gd name="T15" fmla="*/ 335 h 532"/>
                  <a:gd name="T16" fmla="*/ 784 w 923"/>
                  <a:gd name="T17" fmla="*/ 291 h 532"/>
                  <a:gd name="T18" fmla="*/ 732 w 923"/>
                  <a:gd name="T19" fmla="*/ 246 h 532"/>
                  <a:gd name="T20" fmla="*/ 674 w 923"/>
                  <a:gd name="T21" fmla="*/ 204 h 532"/>
                  <a:gd name="T22" fmla="*/ 611 w 923"/>
                  <a:gd name="T23" fmla="*/ 166 h 532"/>
                  <a:gd name="T24" fmla="*/ 542 w 923"/>
                  <a:gd name="T25" fmla="*/ 128 h 532"/>
                  <a:gd name="T26" fmla="*/ 468 w 923"/>
                  <a:gd name="T27" fmla="*/ 95 h 532"/>
                  <a:gd name="T28" fmla="*/ 389 w 923"/>
                  <a:gd name="T29" fmla="*/ 66 h 532"/>
                  <a:gd name="T30" fmla="*/ 307 w 923"/>
                  <a:gd name="T31" fmla="*/ 41 h 532"/>
                  <a:gd name="T32" fmla="*/ 222 w 923"/>
                  <a:gd name="T33" fmla="*/ 21 h 532"/>
                  <a:gd name="T34" fmla="*/ 134 w 923"/>
                  <a:gd name="T35" fmla="*/ 7 h 532"/>
                  <a:gd name="T36" fmla="*/ 45 w 923"/>
                  <a:gd name="T37" fmla="*/ 0 h 532"/>
                  <a:gd name="T38" fmla="*/ 0 w 923"/>
                  <a:gd name="T39"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3" h="532">
                    <a:moveTo>
                      <a:pt x="0" y="0"/>
                    </a:moveTo>
                    <a:lnTo>
                      <a:pt x="0" y="532"/>
                    </a:lnTo>
                    <a:lnTo>
                      <a:pt x="923" y="532"/>
                    </a:lnTo>
                    <a:lnTo>
                      <a:pt x="923" y="511"/>
                    </a:lnTo>
                    <a:lnTo>
                      <a:pt x="912" y="468"/>
                    </a:lnTo>
                    <a:lnTo>
                      <a:pt x="892" y="425"/>
                    </a:lnTo>
                    <a:lnTo>
                      <a:pt x="864" y="380"/>
                    </a:lnTo>
                    <a:lnTo>
                      <a:pt x="828" y="335"/>
                    </a:lnTo>
                    <a:lnTo>
                      <a:pt x="784" y="291"/>
                    </a:lnTo>
                    <a:lnTo>
                      <a:pt x="732" y="246"/>
                    </a:lnTo>
                    <a:lnTo>
                      <a:pt x="674" y="204"/>
                    </a:lnTo>
                    <a:lnTo>
                      <a:pt x="611" y="166"/>
                    </a:lnTo>
                    <a:lnTo>
                      <a:pt x="542" y="128"/>
                    </a:lnTo>
                    <a:lnTo>
                      <a:pt x="468" y="95"/>
                    </a:lnTo>
                    <a:lnTo>
                      <a:pt x="389" y="66"/>
                    </a:lnTo>
                    <a:lnTo>
                      <a:pt x="307" y="41"/>
                    </a:lnTo>
                    <a:lnTo>
                      <a:pt x="222" y="21"/>
                    </a:lnTo>
                    <a:lnTo>
                      <a:pt x="134" y="7"/>
                    </a:lnTo>
                    <a:lnTo>
                      <a:pt x="45" y="0"/>
                    </a:lnTo>
                    <a:lnTo>
                      <a:pt x="0" y="0"/>
                    </a:lnTo>
                    <a:close/>
                  </a:path>
                </a:pathLst>
              </a:custGeom>
              <a:solidFill>
                <a:srgbClr val="B27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79" name="Freeform 49">
                <a:extLst>
                  <a:ext uri="{FF2B5EF4-FFF2-40B4-BE49-F238E27FC236}">
                    <a16:creationId xmlns:a16="http://schemas.microsoft.com/office/drawing/2014/main" id="{D96CFC82-EBC0-4853-8C7B-64117BB08741}"/>
                  </a:ext>
                </a:extLst>
              </p:cNvPr>
              <p:cNvSpPr>
                <a:spLocks/>
              </p:cNvSpPr>
              <p:nvPr/>
            </p:nvSpPr>
            <p:spPr bwMode="auto">
              <a:xfrm>
                <a:off x="3951" y="3550"/>
                <a:ext cx="97" cy="127"/>
              </a:xfrm>
              <a:custGeom>
                <a:avLst/>
                <a:gdLst>
                  <a:gd name="T0" fmla="*/ 385 w 385"/>
                  <a:gd name="T1" fmla="*/ 507 h 507"/>
                  <a:gd name="T2" fmla="*/ 385 w 385"/>
                  <a:gd name="T3" fmla="*/ 0 h 507"/>
                  <a:gd name="T4" fmla="*/ 334 w 385"/>
                  <a:gd name="T5" fmla="*/ 1 h 507"/>
                  <a:gd name="T6" fmla="*/ 235 w 385"/>
                  <a:gd name="T7" fmla="*/ 10 h 507"/>
                  <a:gd name="T8" fmla="*/ 138 w 385"/>
                  <a:gd name="T9" fmla="*/ 27 h 507"/>
                  <a:gd name="T10" fmla="*/ 45 w 385"/>
                  <a:gd name="T11" fmla="*/ 50 h 507"/>
                  <a:gd name="T12" fmla="*/ 0 w 385"/>
                  <a:gd name="T13" fmla="*/ 64 h 507"/>
                  <a:gd name="T14" fmla="*/ 385 w 385"/>
                  <a:gd name="T15" fmla="*/ 507 h 5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5" h="507">
                    <a:moveTo>
                      <a:pt x="385" y="507"/>
                    </a:moveTo>
                    <a:lnTo>
                      <a:pt x="385" y="0"/>
                    </a:lnTo>
                    <a:lnTo>
                      <a:pt x="334" y="1"/>
                    </a:lnTo>
                    <a:lnTo>
                      <a:pt x="235" y="10"/>
                    </a:lnTo>
                    <a:lnTo>
                      <a:pt x="138" y="27"/>
                    </a:lnTo>
                    <a:lnTo>
                      <a:pt x="45" y="50"/>
                    </a:lnTo>
                    <a:lnTo>
                      <a:pt x="0" y="64"/>
                    </a:lnTo>
                    <a:lnTo>
                      <a:pt x="385" y="50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80" name="Freeform 50">
                <a:extLst>
                  <a:ext uri="{FF2B5EF4-FFF2-40B4-BE49-F238E27FC236}">
                    <a16:creationId xmlns:a16="http://schemas.microsoft.com/office/drawing/2014/main" id="{D45CF3C6-EE82-4062-8580-6206ACCF99FF}"/>
                  </a:ext>
                </a:extLst>
              </p:cNvPr>
              <p:cNvSpPr>
                <a:spLocks/>
              </p:cNvSpPr>
              <p:nvPr/>
            </p:nvSpPr>
            <p:spPr bwMode="auto">
              <a:xfrm>
                <a:off x="4048" y="3550"/>
                <a:ext cx="96" cy="127"/>
              </a:xfrm>
              <a:custGeom>
                <a:avLst/>
                <a:gdLst>
                  <a:gd name="T0" fmla="*/ 0 w 385"/>
                  <a:gd name="T1" fmla="*/ 507 h 507"/>
                  <a:gd name="T2" fmla="*/ 0 w 385"/>
                  <a:gd name="T3" fmla="*/ 0 h 507"/>
                  <a:gd name="T4" fmla="*/ 50 w 385"/>
                  <a:gd name="T5" fmla="*/ 1 h 507"/>
                  <a:gd name="T6" fmla="*/ 149 w 385"/>
                  <a:gd name="T7" fmla="*/ 10 h 507"/>
                  <a:gd name="T8" fmla="*/ 246 w 385"/>
                  <a:gd name="T9" fmla="*/ 27 h 507"/>
                  <a:gd name="T10" fmla="*/ 340 w 385"/>
                  <a:gd name="T11" fmla="*/ 50 h 507"/>
                  <a:gd name="T12" fmla="*/ 385 w 385"/>
                  <a:gd name="T13" fmla="*/ 64 h 507"/>
                  <a:gd name="T14" fmla="*/ 0 w 385"/>
                  <a:gd name="T15" fmla="*/ 507 h 5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5" h="507">
                    <a:moveTo>
                      <a:pt x="0" y="507"/>
                    </a:moveTo>
                    <a:lnTo>
                      <a:pt x="0" y="0"/>
                    </a:lnTo>
                    <a:lnTo>
                      <a:pt x="50" y="1"/>
                    </a:lnTo>
                    <a:lnTo>
                      <a:pt x="149" y="10"/>
                    </a:lnTo>
                    <a:lnTo>
                      <a:pt x="246" y="27"/>
                    </a:lnTo>
                    <a:lnTo>
                      <a:pt x="340" y="50"/>
                    </a:lnTo>
                    <a:lnTo>
                      <a:pt x="385" y="64"/>
                    </a:lnTo>
                    <a:lnTo>
                      <a:pt x="0" y="50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81" name="Freeform 51">
                <a:extLst>
                  <a:ext uri="{FF2B5EF4-FFF2-40B4-BE49-F238E27FC236}">
                    <a16:creationId xmlns:a16="http://schemas.microsoft.com/office/drawing/2014/main" id="{5E000A00-C954-4BF7-9186-FB0786F334A0}"/>
                  </a:ext>
                </a:extLst>
              </p:cNvPr>
              <p:cNvSpPr>
                <a:spLocks/>
              </p:cNvSpPr>
              <p:nvPr/>
            </p:nvSpPr>
            <p:spPr bwMode="auto">
              <a:xfrm>
                <a:off x="3976" y="3550"/>
                <a:ext cx="143" cy="69"/>
              </a:xfrm>
              <a:custGeom>
                <a:avLst/>
                <a:gdLst>
                  <a:gd name="T0" fmla="*/ 285 w 570"/>
                  <a:gd name="T1" fmla="*/ 0 h 277"/>
                  <a:gd name="T2" fmla="*/ 211 w 570"/>
                  <a:gd name="T3" fmla="*/ 1 h 277"/>
                  <a:gd name="T4" fmla="*/ 68 w 570"/>
                  <a:gd name="T5" fmla="*/ 20 h 277"/>
                  <a:gd name="T6" fmla="*/ 0 w 570"/>
                  <a:gd name="T7" fmla="*/ 35 h 277"/>
                  <a:gd name="T8" fmla="*/ 5 w 570"/>
                  <a:gd name="T9" fmla="*/ 68 h 277"/>
                  <a:gd name="T10" fmla="*/ 26 w 570"/>
                  <a:gd name="T11" fmla="*/ 127 h 277"/>
                  <a:gd name="T12" fmla="*/ 50 w 570"/>
                  <a:gd name="T13" fmla="*/ 167 h 277"/>
                  <a:gd name="T14" fmla="*/ 81 w 570"/>
                  <a:gd name="T15" fmla="*/ 204 h 277"/>
                  <a:gd name="T16" fmla="*/ 123 w 570"/>
                  <a:gd name="T17" fmla="*/ 237 h 277"/>
                  <a:gd name="T18" fmla="*/ 177 w 570"/>
                  <a:gd name="T19" fmla="*/ 262 h 277"/>
                  <a:gd name="T20" fmla="*/ 245 w 570"/>
                  <a:gd name="T21" fmla="*/ 276 h 277"/>
                  <a:gd name="T22" fmla="*/ 285 w 570"/>
                  <a:gd name="T23" fmla="*/ 277 h 277"/>
                  <a:gd name="T24" fmla="*/ 324 w 570"/>
                  <a:gd name="T25" fmla="*/ 276 h 277"/>
                  <a:gd name="T26" fmla="*/ 392 w 570"/>
                  <a:gd name="T27" fmla="*/ 262 h 277"/>
                  <a:gd name="T28" fmla="*/ 446 w 570"/>
                  <a:gd name="T29" fmla="*/ 237 h 277"/>
                  <a:gd name="T30" fmla="*/ 488 w 570"/>
                  <a:gd name="T31" fmla="*/ 204 h 277"/>
                  <a:gd name="T32" fmla="*/ 520 w 570"/>
                  <a:gd name="T33" fmla="*/ 167 h 277"/>
                  <a:gd name="T34" fmla="*/ 543 w 570"/>
                  <a:gd name="T35" fmla="*/ 127 h 277"/>
                  <a:gd name="T36" fmla="*/ 564 w 570"/>
                  <a:gd name="T37" fmla="*/ 68 h 277"/>
                  <a:gd name="T38" fmla="*/ 570 w 570"/>
                  <a:gd name="T39" fmla="*/ 35 h 277"/>
                  <a:gd name="T40" fmla="*/ 501 w 570"/>
                  <a:gd name="T41" fmla="*/ 20 h 277"/>
                  <a:gd name="T42" fmla="*/ 358 w 570"/>
                  <a:gd name="T43" fmla="*/ 1 h 277"/>
                  <a:gd name="T44" fmla="*/ 285 w 570"/>
                  <a:gd name="T45"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0" h="277">
                    <a:moveTo>
                      <a:pt x="285" y="0"/>
                    </a:moveTo>
                    <a:lnTo>
                      <a:pt x="211" y="1"/>
                    </a:lnTo>
                    <a:lnTo>
                      <a:pt x="68" y="20"/>
                    </a:lnTo>
                    <a:lnTo>
                      <a:pt x="0" y="35"/>
                    </a:lnTo>
                    <a:lnTo>
                      <a:pt x="5" y="68"/>
                    </a:lnTo>
                    <a:lnTo>
                      <a:pt x="26" y="127"/>
                    </a:lnTo>
                    <a:lnTo>
                      <a:pt x="50" y="167"/>
                    </a:lnTo>
                    <a:lnTo>
                      <a:pt x="81" y="204"/>
                    </a:lnTo>
                    <a:lnTo>
                      <a:pt x="123" y="237"/>
                    </a:lnTo>
                    <a:lnTo>
                      <a:pt x="177" y="262"/>
                    </a:lnTo>
                    <a:lnTo>
                      <a:pt x="245" y="276"/>
                    </a:lnTo>
                    <a:lnTo>
                      <a:pt x="285" y="277"/>
                    </a:lnTo>
                    <a:lnTo>
                      <a:pt x="324" y="276"/>
                    </a:lnTo>
                    <a:lnTo>
                      <a:pt x="392" y="262"/>
                    </a:lnTo>
                    <a:lnTo>
                      <a:pt x="446" y="237"/>
                    </a:lnTo>
                    <a:lnTo>
                      <a:pt x="488" y="204"/>
                    </a:lnTo>
                    <a:lnTo>
                      <a:pt x="520" y="167"/>
                    </a:lnTo>
                    <a:lnTo>
                      <a:pt x="543" y="127"/>
                    </a:lnTo>
                    <a:lnTo>
                      <a:pt x="564" y="68"/>
                    </a:lnTo>
                    <a:lnTo>
                      <a:pt x="570" y="35"/>
                    </a:lnTo>
                    <a:lnTo>
                      <a:pt x="501" y="20"/>
                    </a:lnTo>
                    <a:lnTo>
                      <a:pt x="358" y="1"/>
                    </a:lnTo>
                    <a:lnTo>
                      <a:pt x="285"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82" name="Freeform 52">
                <a:extLst>
                  <a:ext uri="{FF2B5EF4-FFF2-40B4-BE49-F238E27FC236}">
                    <a16:creationId xmlns:a16="http://schemas.microsoft.com/office/drawing/2014/main" id="{EEA1F7E4-9521-473A-A292-99BCE908F7A5}"/>
                  </a:ext>
                </a:extLst>
              </p:cNvPr>
              <p:cNvSpPr>
                <a:spLocks/>
              </p:cNvSpPr>
              <p:nvPr/>
            </p:nvSpPr>
            <p:spPr bwMode="auto">
              <a:xfrm>
                <a:off x="3995" y="3546"/>
                <a:ext cx="105" cy="56"/>
              </a:xfrm>
              <a:custGeom>
                <a:avLst/>
                <a:gdLst>
                  <a:gd name="T0" fmla="*/ 0 w 421"/>
                  <a:gd name="T1" fmla="*/ 35 h 225"/>
                  <a:gd name="T2" fmla="*/ 0 w 421"/>
                  <a:gd name="T3" fmla="*/ 41 h 225"/>
                  <a:gd name="T4" fmla="*/ 6 w 421"/>
                  <a:gd name="T5" fmla="*/ 79 h 225"/>
                  <a:gd name="T6" fmla="*/ 17 w 421"/>
                  <a:gd name="T7" fmla="*/ 113 h 225"/>
                  <a:gd name="T8" fmla="*/ 37 w 421"/>
                  <a:gd name="T9" fmla="*/ 148 h 225"/>
                  <a:gd name="T10" fmla="*/ 68 w 421"/>
                  <a:gd name="T11" fmla="*/ 182 h 225"/>
                  <a:gd name="T12" fmla="*/ 113 w 421"/>
                  <a:gd name="T13" fmla="*/ 209 h 225"/>
                  <a:gd name="T14" fmla="*/ 173 w 421"/>
                  <a:gd name="T15" fmla="*/ 224 h 225"/>
                  <a:gd name="T16" fmla="*/ 211 w 421"/>
                  <a:gd name="T17" fmla="*/ 225 h 225"/>
                  <a:gd name="T18" fmla="*/ 248 w 421"/>
                  <a:gd name="T19" fmla="*/ 224 h 225"/>
                  <a:gd name="T20" fmla="*/ 310 w 421"/>
                  <a:gd name="T21" fmla="*/ 209 h 225"/>
                  <a:gd name="T22" fmla="*/ 354 w 421"/>
                  <a:gd name="T23" fmla="*/ 182 h 225"/>
                  <a:gd name="T24" fmla="*/ 385 w 421"/>
                  <a:gd name="T25" fmla="*/ 148 h 225"/>
                  <a:gd name="T26" fmla="*/ 404 w 421"/>
                  <a:gd name="T27" fmla="*/ 113 h 225"/>
                  <a:gd name="T28" fmla="*/ 415 w 421"/>
                  <a:gd name="T29" fmla="*/ 79 h 225"/>
                  <a:gd name="T30" fmla="*/ 421 w 421"/>
                  <a:gd name="T31" fmla="*/ 41 h 225"/>
                  <a:gd name="T32" fmla="*/ 421 w 421"/>
                  <a:gd name="T33" fmla="*/ 35 h 225"/>
                  <a:gd name="T34" fmla="*/ 415 w 421"/>
                  <a:gd name="T35" fmla="*/ 33 h 225"/>
                  <a:gd name="T36" fmla="*/ 344 w 421"/>
                  <a:gd name="T37" fmla="*/ 14 h 225"/>
                  <a:gd name="T38" fmla="*/ 256 w 421"/>
                  <a:gd name="T39" fmla="*/ 2 h 225"/>
                  <a:gd name="T40" fmla="*/ 188 w 421"/>
                  <a:gd name="T41" fmla="*/ 0 h 225"/>
                  <a:gd name="T42" fmla="*/ 114 w 421"/>
                  <a:gd name="T43" fmla="*/ 5 h 225"/>
                  <a:gd name="T44" fmla="*/ 39 w 421"/>
                  <a:gd name="T45" fmla="*/ 21 h 225"/>
                  <a:gd name="T46" fmla="*/ 0 w 421"/>
                  <a:gd name="T47" fmla="*/ 3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1" h="225">
                    <a:moveTo>
                      <a:pt x="0" y="35"/>
                    </a:moveTo>
                    <a:lnTo>
                      <a:pt x="0" y="41"/>
                    </a:lnTo>
                    <a:lnTo>
                      <a:pt x="6" y="79"/>
                    </a:lnTo>
                    <a:lnTo>
                      <a:pt x="17" y="113"/>
                    </a:lnTo>
                    <a:lnTo>
                      <a:pt x="37" y="148"/>
                    </a:lnTo>
                    <a:lnTo>
                      <a:pt x="68" y="182"/>
                    </a:lnTo>
                    <a:lnTo>
                      <a:pt x="113" y="209"/>
                    </a:lnTo>
                    <a:lnTo>
                      <a:pt x="173" y="224"/>
                    </a:lnTo>
                    <a:lnTo>
                      <a:pt x="211" y="225"/>
                    </a:lnTo>
                    <a:lnTo>
                      <a:pt x="248" y="224"/>
                    </a:lnTo>
                    <a:lnTo>
                      <a:pt x="310" y="209"/>
                    </a:lnTo>
                    <a:lnTo>
                      <a:pt x="354" y="182"/>
                    </a:lnTo>
                    <a:lnTo>
                      <a:pt x="385" y="148"/>
                    </a:lnTo>
                    <a:lnTo>
                      <a:pt x="404" y="113"/>
                    </a:lnTo>
                    <a:lnTo>
                      <a:pt x="415" y="79"/>
                    </a:lnTo>
                    <a:lnTo>
                      <a:pt x="421" y="41"/>
                    </a:lnTo>
                    <a:lnTo>
                      <a:pt x="421" y="35"/>
                    </a:lnTo>
                    <a:lnTo>
                      <a:pt x="415" y="33"/>
                    </a:lnTo>
                    <a:lnTo>
                      <a:pt x="344" y="14"/>
                    </a:lnTo>
                    <a:lnTo>
                      <a:pt x="256" y="2"/>
                    </a:lnTo>
                    <a:lnTo>
                      <a:pt x="188" y="0"/>
                    </a:lnTo>
                    <a:lnTo>
                      <a:pt x="114" y="5"/>
                    </a:lnTo>
                    <a:lnTo>
                      <a:pt x="39" y="21"/>
                    </a:lnTo>
                    <a:lnTo>
                      <a:pt x="0" y="35"/>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83" name="Freeform 53">
                <a:extLst>
                  <a:ext uri="{FF2B5EF4-FFF2-40B4-BE49-F238E27FC236}">
                    <a16:creationId xmlns:a16="http://schemas.microsoft.com/office/drawing/2014/main" id="{B6882529-4656-4F71-9A3D-1C15E22AC4C4}"/>
                  </a:ext>
                </a:extLst>
              </p:cNvPr>
              <p:cNvSpPr>
                <a:spLocks/>
              </p:cNvSpPr>
              <p:nvPr/>
            </p:nvSpPr>
            <p:spPr bwMode="auto">
              <a:xfrm>
                <a:off x="3906" y="3555"/>
                <a:ext cx="142" cy="128"/>
              </a:xfrm>
              <a:custGeom>
                <a:avLst/>
                <a:gdLst>
                  <a:gd name="T0" fmla="*/ 243 w 567"/>
                  <a:gd name="T1" fmla="*/ 19 h 511"/>
                  <a:gd name="T2" fmla="*/ 243 w 567"/>
                  <a:gd name="T3" fmla="*/ 14 h 511"/>
                  <a:gd name="T4" fmla="*/ 239 w 567"/>
                  <a:gd name="T5" fmla="*/ 9 h 511"/>
                  <a:gd name="T6" fmla="*/ 224 w 567"/>
                  <a:gd name="T7" fmla="*/ 3 h 511"/>
                  <a:gd name="T8" fmla="*/ 189 w 567"/>
                  <a:gd name="T9" fmla="*/ 0 h 511"/>
                  <a:gd name="T10" fmla="*/ 146 w 567"/>
                  <a:gd name="T11" fmla="*/ 6 h 511"/>
                  <a:gd name="T12" fmla="*/ 100 w 567"/>
                  <a:gd name="T13" fmla="*/ 19 h 511"/>
                  <a:gd name="T14" fmla="*/ 56 w 567"/>
                  <a:gd name="T15" fmla="*/ 39 h 511"/>
                  <a:gd name="T16" fmla="*/ 21 w 567"/>
                  <a:gd name="T17" fmla="*/ 67 h 511"/>
                  <a:gd name="T18" fmla="*/ 5 w 567"/>
                  <a:gd name="T19" fmla="*/ 93 h 511"/>
                  <a:gd name="T20" fmla="*/ 0 w 567"/>
                  <a:gd name="T21" fmla="*/ 112 h 511"/>
                  <a:gd name="T22" fmla="*/ 0 w 567"/>
                  <a:gd name="T23" fmla="*/ 123 h 511"/>
                  <a:gd name="T24" fmla="*/ 1 w 567"/>
                  <a:gd name="T25" fmla="*/ 134 h 511"/>
                  <a:gd name="T26" fmla="*/ 7 w 567"/>
                  <a:gd name="T27" fmla="*/ 155 h 511"/>
                  <a:gd name="T28" fmla="*/ 26 w 567"/>
                  <a:gd name="T29" fmla="*/ 186 h 511"/>
                  <a:gd name="T30" fmla="*/ 67 w 567"/>
                  <a:gd name="T31" fmla="*/ 223 h 511"/>
                  <a:gd name="T32" fmla="*/ 119 w 567"/>
                  <a:gd name="T33" fmla="*/ 259 h 511"/>
                  <a:gd name="T34" fmla="*/ 210 w 567"/>
                  <a:gd name="T35" fmla="*/ 305 h 511"/>
                  <a:gd name="T36" fmla="*/ 319 w 567"/>
                  <a:gd name="T37" fmla="*/ 354 h 511"/>
                  <a:gd name="T38" fmla="*/ 354 w 567"/>
                  <a:gd name="T39" fmla="*/ 371 h 511"/>
                  <a:gd name="T40" fmla="*/ 418 w 567"/>
                  <a:gd name="T41" fmla="*/ 410 h 511"/>
                  <a:gd name="T42" fmla="*/ 547 w 567"/>
                  <a:gd name="T43" fmla="*/ 498 h 511"/>
                  <a:gd name="T44" fmla="*/ 565 w 567"/>
                  <a:gd name="T45" fmla="*/ 511 h 511"/>
                  <a:gd name="T46" fmla="*/ 566 w 567"/>
                  <a:gd name="T47" fmla="*/ 508 h 511"/>
                  <a:gd name="T48" fmla="*/ 567 w 567"/>
                  <a:gd name="T49" fmla="*/ 476 h 511"/>
                  <a:gd name="T50" fmla="*/ 559 w 567"/>
                  <a:gd name="T51" fmla="*/ 439 h 511"/>
                  <a:gd name="T52" fmla="*/ 546 w 567"/>
                  <a:gd name="T53" fmla="*/ 411 h 511"/>
                  <a:gd name="T54" fmla="*/ 525 w 567"/>
                  <a:gd name="T55" fmla="*/ 381 h 511"/>
                  <a:gd name="T56" fmla="*/ 492 w 567"/>
                  <a:gd name="T57" fmla="*/ 351 h 511"/>
                  <a:gd name="T58" fmla="*/ 472 w 567"/>
                  <a:gd name="T59" fmla="*/ 337 h 511"/>
                  <a:gd name="T60" fmla="*/ 449 w 567"/>
                  <a:gd name="T61" fmla="*/ 322 h 511"/>
                  <a:gd name="T62" fmla="*/ 406 w 567"/>
                  <a:gd name="T63" fmla="*/ 285 h 511"/>
                  <a:gd name="T64" fmla="*/ 345 w 567"/>
                  <a:gd name="T65" fmla="*/ 218 h 511"/>
                  <a:gd name="T66" fmla="*/ 279 w 567"/>
                  <a:gd name="T67" fmla="*/ 123 h 511"/>
                  <a:gd name="T68" fmla="*/ 250 w 567"/>
                  <a:gd name="T69" fmla="*/ 62 h 511"/>
                  <a:gd name="T70" fmla="*/ 243 w 567"/>
                  <a:gd name="T71" fmla="*/ 29 h 511"/>
                  <a:gd name="T72" fmla="*/ 243 w 567"/>
                  <a:gd name="T73" fmla="*/ 19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7" h="511">
                    <a:moveTo>
                      <a:pt x="243" y="19"/>
                    </a:moveTo>
                    <a:lnTo>
                      <a:pt x="243" y="14"/>
                    </a:lnTo>
                    <a:lnTo>
                      <a:pt x="239" y="9"/>
                    </a:lnTo>
                    <a:lnTo>
                      <a:pt x="224" y="3"/>
                    </a:lnTo>
                    <a:lnTo>
                      <a:pt x="189" y="0"/>
                    </a:lnTo>
                    <a:lnTo>
                      <a:pt x="146" y="6"/>
                    </a:lnTo>
                    <a:lnTo>
                      <a:pt x="100" y="19"/>
                    </a:lnTo>
                    <a:lnTo>
                      <a:pt x="56" y="39"/>
                    </a:lnTo>
                    <a:lnTo>
                      <a:pt x="21" y="67"/>
                    </a:lnTo>
                    <a:lnTo>
                      <a:pt x="5" y="93"/>
                    </a:lnTo>
                    <a:lnTo>
                      <a:pt x="0" y="112"/>
                    </a:lnTo>
                    <a:lnTo>
                      <a:pt x="0" y="123"/>
                    </a:lnTo>
                    <a:lnTo>
                      <a:pt x="1" y="134"/>
                    </a:lnTo>
                    <a:lnTo>
                      <a:pt x="7" y="155"/>
                    </a:lnTo>
                    <a:lnTo>
                      <a:pt x="26" y="186"/>
                    </a:lnTo>
                    <a:lnTo>
                      <a:pt x="67" y="223"/>
                    </a:lnTo>
                    <a:lnTo>
                      <a:pt x="119" y="259"/>
                    </a:lnTo>
                    <a:lnTo>
                      <a:pt x="210" y="305"/>
                    </a:lnTo>
                    <a:lnTo>
                      <a:pt x="319" y="354"/>
                    </a:lnTo>
                    <a:lnTo>
                      <a:pt x="354" y="371"/>
                    </a:lnTo>
                    <a:lnTo>
                      <a:pt x="418" y="410"/>
                    </a:lnTo>
                    <a:lnTo>
                      <a:pt x="547" y="498"/>
                    </a:lnTo>
                    <a:lnTo>
                      <a:pt x="565" y="511"/>
                    </a:lnTo>
                    <a:lnTo>
                      <a:pt x="566" y="508"/>
                    </a:lnTo>
                    <a:lnTo>
                      <a:pt x="567" y="476"/>
                    </a:lnTo>
                    <a:lnTo>
                      <a:pt x="559" y="439"/>
                    </a:lnTo>
                    <a:lnTo>
                      <a:pt x="546" y="411"/>
                    </a:lnTo>
                    <a:lnTo>
                      <a:pt x="525" y="381"/>
                    </a:lnTo>
                    <a:lnTo>
                      <a:pt x="492" y="351"/>
                    </a:lnTo>
                    <a:lnTo>
                      <a:pt x="472" y="337"/>
                    </a:lnTo>
                    <a:lnTo>
                      <a:pt x="449" y="322"/>
                    </a:lnTo>
                    <a:lnTo>
                      <a:pt x="406" y="285"/>
                    </a:lnTo>
                    <a:lnTo>
                      <a:pt x="345" y="218"/>
                    </a:lnTo>
                    <a:lnTo>
                      <a:pt x="279" y="123"/>
                    </a:lnTo>
                    <a:lnTo>
                      <a:pt x="250" y="62"/>
                    </a:lnTo>
                    <a:lnTo>
                      <a:pt x="243" y="29"/>
                    </a:lnTo>
                    <a:lnTo>
                      <a:pt x="243" y="19"/>
                    </a:lnTo>
                    <a:close/>
                  </a:path>
                </a:pathLst>
              </a:custGeom>
              <a:solidFill>
                <a:srgbClr val="B27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84" name="Freeform 54">
                <a:extLst>
                  <a:ext uri="{FF2B5EF4-FFF2-40B4-BE49-F238E27FC236}">
                    <a16:creationId xmlns:a16="http://schemas.microsoft.com/office/drawing/2014/main" id="{123AA269-41C2-43A6-9D52-C7235C6BD737}"/>
                  </a:ext>
                </a:extLst>
              </p:cNvPr>
              <p:cNvSpPr>
                <a:spLocks/>
              </p:cNvSpPr>
              <p:nvPr/>
            </p:nvSpPr>
            <p:spPr bwMode="auto">
              <a:xfrm>
                <a:off x="4047" y="3555"/>
                <a:ext cx="141" cy="128"/>
              </a:xfrm>
              <a:custGeom>
                <a:avLst/>
                <a:gdLst>
                  <a:gd name="T0" fmla="*/ 324 w 567"/>
                  <a:gd name="T1" fmla="*/ 19 h 511"/>
                  <a:gd name="T2" fmla="*/ 324 w 567"/>
                  <a:gd name="T3" fmla="*/ 14 h 511"/>
                  <a:gd name="T4" fmla="*/ 328 w 567"/>
                  <a:gd name="T5" fmla="*/ 9 h 511"/>
                  <a:gd name="T6" fmla="*/ 343 w 567"/>
                  <a:gd name="T7" fmla="*/ 3 h 511"/>
                  <a:gd name="T8" fmla="*/ 378 w 567"/>
                  <a:gd name="T9" fmla="*/ 0 h 511"/>
                  <a:gd name="T10" fmla="*/ 421 w 567"/>
                  <a:gd name="T11" fmla="*/ 6 h 511"/>
                  <a:gd name="T12" fmla="*/ 467 w 567"/>
                  <a:gd name="T13" fmla="*/ 19 h 511"/>
                  <a:gd name="T14" fmla="*/ 511 w 567"/>
                  <a:gd name="T15" fmla="*/ 39 h 511"/>
                  <a:gd name="T16" fmla="*/ 546 w 567"/>
                  <a:gd name="T17" fmla="*/ 67 h 511"/>
                  <a:gd name="T18" fmla="*/ 562 w 567"/>
                  <a:gd name="T19" fmla="*/ 93 h 511"/>
                  <a:gd name="T20" fmla="*/ 567 w 567"/>
                  <a:gd name="T21" fmla="*/ 112 h 511"/>
                  <a:gd name="T22" fmla="*/ 567 w 567"/>
                  <a:gd name="T23" fmla="*/ 123 h 511"/>
                  <a:gd name="T24" fmla="*/ 567 w 567"/>
                  <a:gd name="T25" fmla="*/ 134 h 511"/>
                  <a:gd name="T26" fmla="*/ 561 w 567"/>
                  <a:gd name="T27" fmla="*/ 155 h 511"/>
                  <a:gd name="T28" fmla="*/ 541 w 567"/>
                  <a:gd name="T29" fmla="*/ 186 h 511"/>
                  <a:gd name="T30" fmla="*/ 501 w 567"/>
                  <a:gd name="T31" fmla="*/ 223 h 511"/>
                  <a:gd name="T32" fmla="*/ 448 w 567"/>
                  <a:gd name="T33" fmla="*/ 259 h 511"/>
                  <a:gd name="T34" fmla="*/ 359 w 567"/>
                  <a:gd name="T35" fmla="*/ 305 h 511"/>
                  <a:gd name="T36" fmla="*/ 248 w 567"/>
                  <a:gd name="T37" fmla="*/ 354 h 511"/>
                  <a:gd name="T38" fmla="*/ 213 w 567"/>
                  <a:gd name="T39" fmla="*/ 371 h 511"/>
                  <a:gd name="T40" fmla="*/ 149 w 567"/>
                  <a:gd name="T41" fmla="*/ 410 h 511"/>
                  <a:gd name="T42" fmla="*/ 20 w 567"/>
                  <a:gd name="T43" fmla="*/ 498 h 511"/>
                  <a:gd name="T44" fmla="*/ 2 w 567"/>
                  <a:gd name="T45" fmla="*/ 511 h 511"/>
                  <a:gd name="T46" fmla="*/ 2 w 567"/>
                  <a:gd name="T47" fmla="*/ 508 h 511"/>
                  <a:gd name="T48" fmla="*/ 0 w 567"/>
                  <a:gd name="T49" fmla="*/ 476 h 511"/>
                  <a:gd name="T50" fmla="*/ 9 w 567"/>
                  <a:gd name="T51" fmla="*/ 439 h 511"/>
                  <a:gd name="T52" fmla="*/ 22 w 567"/>
                  <a:gd name="T53" fmla="*/ 411 h 511"/>
                  <a:gd name="T54" fmla="*/ 42 w 567"/>
                  <a:gd name="T55" fmla="*/ 381 h 511"/>
                  <a:gd name="T56" fmla="*/ 75 w 567"/>
                  <a:gd name="T57" fmla="*/ 351 h 511"/>
                  <a:gd name="T58" fmla="*/ 96 w 567"/>
                  <a:gd name="T59" fmla="*/ 337 h 511"/>
                  <a:gd name="T60" fmla="*/ 118 w 567"/>
                  <a:gd name="T61" fmla="*/ 322 h 511"/>
                  <a:gd name="T62" fmla="*/ 162 w 567"/>
                  <a:gd name="T63" fmla="*/ 285 h 511"/>
                  <a:gd name="T64" fmla="*/ 223 w 567"/>
                  <a:gd name="T65" fmla="*/ 218 h 511"/>
                  <a:gd name="T66" fmla="*/ 288 w 567"/>
                  <a:gd name="T67" fmla="*/ 123 h 511"/>
                  <a:gd name="T68" fmla="*/ 317 w 567"/>
                  <a:gd name="T69" fmla="*/ 62 h 511"/>
                  <a:gd name="T70" fmla="*/ 325 w 567"/>
                  <a:gd name="T71" fmla="*/ 29 h 511"/>
                  <a:gd name="T72" fmla="*/ 324 w 567"/>
                  <a:gd name="T73" fmla="*/ 19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7" h="511">
                    <a:moveTo>
                      <a:pt x="324" y="19"/>
                    </a:moveTo>
                    <a:lnTo>
                      <a:pt x="324" y="14"/>
                    </a:lnTo>
                    <a:lnTo>
                      <a:pt x="328" y="9"/>
                    </a:lnTo>
                    <a:lnTo>
                      <a:pt x="343" y="3"/>
                    </a:lnTo>
                    <a:lnTo>
                      <a:pt x="378" y="0"/>
                    </a:lnTo>
                    <a:lnTo>
                      <a:pt x="421" y="6"/>
                    </a:lnTo>
                    <a:lnTo>
                      <a:pt x="467" y="19"/>
                    </a:lnTo>
                    <a:lnTo>
                      <a:pt x="511" y="39"/>
                    </a:lnTo>
                    <a:lnTo>
                      <a:pt x="546" y="67"/>
                    </a:lnTo>
                    <a:lnTo>
                      <a:pt x="562" y="93"/>
                    </a:lnTo>
                    <a:lnTo>
                      <a:pt x="567" y="112"/>
                    </a:lnTo>
                    <a:lnTo>
                      <a:pt x="567" y="123"/>
                    </a:lnTo>
                    <a:lnTo>
                      <a:pt x="567" y="134"/>
                    </a:lnTo>
                    <a:lnTo>
                      <a:pt x="561" y="155"/>
                    </a:lnTo>
                    <a:lnTo>
                      <a:pt x="541" y="186"/>
                    </a:lnTo>
                    <a:lnTo>
                      <a:pt x="501" y="223"/>
                    </a:lnTo>
                    <a:lnTo>
                      <a:pt x="448" y="259"/>
                    </a:lnTo>
                    <a:lnTo>
                      <a:pt x="359" y="305"/>
                    </a:lnTo>
                    <a:lnTo>
                      <a:pt x="248" y="354"/>
                    </a:lnTo>
                    <a:lnTo>
                      <a:pt x="213" y="371"/>
                    </a:lnTo>
                    <a:lnTo>
                      <a:pt x="149" y="410"/>
                    </a:lnTo>
                    <a:lnTo>
                      <a:pt x="20" y="498"/>
                    </a:lnTo>
                    <a:lnTo>
                      <a:pt x="2" y="511"/>
                    </a:lnTo>
                    <a:lnTo>
                      <a:pt x="2" y="508"/>
                    </a:lnTo>
                    <a:lnTo>
                      <a:pt x="0" y="476"/>
                    </a:lnTo>
                    <a:lnTo>
                      <a:pt x="9" y="439"/>
                    </a:lnTo>
                    <a:lnTo>
                      <a:pt x="22" y="411"/>
                    </a:lnTo>
                    <a:lnTo>
                      <a:pt x="42" y="381"/>
                    </a:lnTo>
                    <a:lnTo>
                      <a:pt x="75" y="351"/>
                    </a:lnTo>
                    <a:lnTo>
                      <a:pt x="96" y="337"/>
                    </a:lnTo>
                    <a:lnTo>
                      <a:pt x="118" y="322"/>
                    </a:lnTo>
                    <a:lnTo>
                      <a:pt x="162" y="285"/>
                    </a:lnTo>
                    <a:lnTo>
                      <a:pt x="223" y="218"/>
                    </a:lnTo>
                    <a:lnTo>
                      <a:pt x="288" y="123"/>
                    </a:lnTo>
                    <a:lnTo>
                      <a:pt x="317" y="62"/>
                    </a:lnTo>
                    <a:lnTo>
                      <a:pt x="325" y="29"/>
                    </a:lnTo>
                    <a:lnTo>
                      <a:pt x="324" y="19"/>
                    </a:lnTo>
                    <a:close/>
                  </a:path>
                </a:pathLst>
              </a:custGeom>
              <a:solidFill>
                <a:srgbClr val="B27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solidFill>
                    <a:prstClr val="black"/>
                  </a:solidFill>
                </a:endParaRPr>
              </a:p>
            </p:txBody>
          </p:sp>
          <p:sp>
            <p:nvSpPr>
              <p:cNvPr id="285" name="Freeform 55">
                <a:extLst>
                  <a:ext uri="{FF2B5EF4-FFF2-40B4-BE49-F238E27FC236}">
                    <a16:creationId xmlns:a16="http://schemas.microsoft.com/office/drawing/2014/main" id="{3C9715FC-C41D-462E-BE10-60A448DBF305}"/>
                  </a:ext>
                </a:extLst>
              </p:cNvPr>
              <p:cNvSpPr>
                <a:spLocks/>
              </p:cNvSpPr>
              <p:nvPr/>
            </p:nvSpPr>
            <p:spPr bwMode="auto">
              <a:xfrm>
                <a:off x="3779" y="2941"/>
                <a:ext cx="537" cy="626"/>
              </a:xfrm>
              <a:custGeom>
                <a:avLst/>
                <a:gdLst>
                  <a:gd name="T0" fmla="*/ 987 w 2149"/>
                  <a:gd name="T1" fmla="*/ 1 h 2505"/>
                  <a:gd name="T2" fmla="*/ 687 w 2149"/>
                  <a:gd name="T3" fmla="*/ 56 h 2505"/>
                  <a:gd name="T4" fmla="*/ 453 w 2149"/>
                  <a:gd name="T5" fmla="*/ 173 h 2505"/>
                  <a:gd name="T6" fmla="*/ 279 w 2149"/>
                  <a:gd name="T7" fmla="*/ 340 h 2505"/>
                  <a:gd name="T8" fmla="*/ 154 w 2149"/>
                  <a:gd name="T9" fmla="*/ 545 h 2505"/>
                  <a:gd name="T10" fmla="*/ 72 w 2149"/>
                  <a:gd name="T11" fmla="*/ 775 h 2505"/>
                  <a:gd name="T12" fmla="*/ 25 w 2149"/>
                  <a:gd name="T13" fmla="*/ 1019 h 2505"/>
                  <a:gd name="T14" fmla="*/ 1 w 2149"/>
                  <a:gd name="T15" fmla="*/ 1323 h 2505"/>
                  <a:gd name="T16" fmla="*/ 0 w 2149"/>
                  <a:gd name="T17" fmla="*/ 1497 h 2505"/>
                  <a:gd name="T18" fmla="*/ 22 w 2149"/>
                  <a:gd name="T19" fmla="*/ 1708 h 2505"/>
                  <a:gd name="T20" fmla="*/ 66 w 2149"/>
                  <a:gd name="T21" fmla="*/ 1895 h 2505"/>
                  <a:gd name="T22" fmla="*/ 130 w 2149"/>
                  <a:gd name="T23" fmla="*/ 2058 h 2505"/>
                  <a:gd name="T24" fmla="*/ 210 w 2149"/>
                  <a:gd name="T25" fmla="*/ 2198 h 2505"/>
                  <a:gd name="T26" fmla="*/ 323 w 2149"/>
                  <a:gd name="T27" fmla="*/ 2338 h 2505"/>
                  <a:gd name="T28" fmla="*/ 515 w 2149"/>
                  <a:gd name="T29" fmla="*/ 2484 h 2505"/>
                  <a:gd name="T30" fmla="*/ 550 w 2149"/>
                  <a:gd name="T31" fmla="*/ 2483 h 2505"/>
                  <a:gd name="T32" fmla="*/ 418 w 2149"/>
                  <a:gd name="T33" fmla="*/ 2168 h 2505"/>
                  <a:gd name="T34" fmla="*/ 351 w 2149"/>
                  <a:gd name="T35" fmla="*/ 1923 h 2505"/>
                  <a:gd name="T36" fmla="*/ 316 w 2149"/>
                  <a:gd name="T37" fmla="*/ 1700 h 2505"/>
                  <a:gd name="T38" fmla="*/ 310 w 2149"/>
                  <a:gd name="T39" fmla="*/ 1462 h 2505"/>
                  <a:gd name="T40" fmla="*/ 345 w 2149"/>
                  <a:gd name="T41" fmla="*/ 1219 h 2505"/>
                  <a:gd name="T42" fmla="*/ 378 w 2149"/>
                  <a:gd name="T43" fmla="*/ 1110 h 2505"/>
                  <a:gd name="T44" fmla="*/ 461 w 2149"/>
                  <a:gd name="T45" fmla="*/ 956 h 2505"/>
                  <a:gd name="T46" fmla="*/ 569 w 2149"/>
                  <a:gd name="T47" fmla="*/ 855 h 2505"/>
                  <a:gd name="T48" fmla="*/ 687 w 2149"/>
                  <a:gd name="T49" fmla="*/ 796 h 2505"/>
                  <a:gd name="T50" fmla="*/ 837 w 2149"/>
                  <a:gd name="T51" fmla="*/ 764 h 2505"/>
                  <a:gd name="T52" fmla="*/ 1057 w 2149"/>
                  <a:gd name="T53" fmla="*/ 780 h 2505"/>
                  <a:gd name="T54" fmla="*/ 1092 w 2149"/>
                  <a:gd name="T55" fmla="*/ 780 h 2505"/>
                  <a:gd name="T56" fmla="*/ 1312 w 2149"/>
                  <a:gd name="T57" fmla="*/ 764 h 2505"/>
                  <a:gd name="T58" fmla="*/ 1462 w 2149"/>
                  <a:gd name="T59" fmla="*/ 796 h 2505"/>
                  <a:gd name="T60" fmla="*/ 1581 w 2149"/>
                  <a:gd name="T61" fmla="*/ 855 h 2505"/>
                  <a:gd name="T62" fmla="*/ 1688 w 2149"/>
                  <a:gd name="T63" fmla="*/ 956 h 2505"/>
                  <a:gd name="T64" fmla="*/ 1772 w 2149"/>
                  <a:gd name="T65" fmla="*/ 1110 h 2505"/>
                  <a:gd name="T66" fmla="*/ 1804 w 2149"/>
                  <a:gd name="T67" fmla="*/ 1219 h 2505"/>
                  <a:gd name="T68" fmla="*/ 1839 w 2149"/>
                  <a:gd name="T69" fmla="*/ 1462 h 2505"/>
                  <a:gd name="T70" fmla="*/ 1833 w 2149"/>
                  <a:gd name="T71" fmla="*/ 1700 h 2505"/>
                  <a:gd name="T72" fmla="*/ 1799 w 2149"/>
                  <a:gd name="T73" fmla="*/ 1923 h 2505"/>
                  <a:gd name="T74" fmla="*/ 1731 w 2149"/>
                  <a:gd name="T75" fmla="*/ 2168 h 2505"/>
                  <a:gd name="T76" fmla="*/ 1600 w 2149"/>
                  <a:gd name="T77" fmla="*/ 2483 h 2505"/>
                  <a:gd name="T78" fmla="*/ 1634 w 2149"/>
                  <a:gd name="T79" fmla="*/ 2484 h 2505"/>
                  <a:gd name="T80" fmla="*/ 1827 w 2149"/>
                  <a:gd name="T81" fmla="*/ 2338 h 2505"/>
                  <a:gd name="T82" fmla="*/ 1941 w 2149"/>
                  <a:gd name="T83" fmla="*/ 2198 h 2505"/>
                  <a:gd name="T84" fmla="*/ 2019 w 2149"/>
                  <a:gd name="T85" fmla="*/ 2058 h 2505"/>
                  <a:gd name="T86" fmla="*/ 2084 w 2149"/>
                  <a:gd name="T87" fmla="*/ 1895 h 2505"/>
                  <a:gd name="T88" fmla="*/ 2129 w 2149"/>
                  <a:gd name="T89" fmla="*/ 1708 h 2505"/>
                  <a:gd name="T90" fmla="*/ 2149 w 2149"/>
                  <a:gd name="T91" fmla="*/ 1497 h 2505"/>
                  <a:gd name="T92" fmla="*/ 2149 w 2149"/>
                  <a:gd name="T93" fmla="*/ 1323 h 2505"/>
                  <a:gd name="T94" fmla="*/ 2124 w 2149"/>
                  <a:gd name="T95" fmla="*/ 1019 h 2505"/>
                  <a:gd name="T96" fmla="*/ 2077 w 2149"/>
                  <a:gd name="T97" fmla="*/ 775 h 2505"/>
                  <a:gd name="T98" fmla="*/ 1995 w 2149"/>
                  <a:gd name="T99" fmla="*/ 545 h 2505"/>
                  <a:gd name="T100" fmla="*/ 1871 w 2149"/>
                  <a:gd name="T101" fmla="*/ 340 h 2505"/>
                  <a:gd name="T102" fmla="*/ 1696 w 2149"/>
                  <a:gd name="T103" fmla="*/ 173 h 2505"/>
                  <a:gd name="T104" fmla="*/ 1463 w 2149"/>
                  <a:gd name="T105" fmla="*/ 56 h 2505"/>
                  <a:gd name="T106" fmla="*/ 1162 w 2149"/>
                  <a:gd name="T107" fmla="*/ 1 h 2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49" h="2505">
                    <a:moveTo>
                      <a:pt x="1075" y="0"/>
                    </a:moveTo>
                    <a:lnTo>
                      <a:pt x="987" y="1"/>
                    </a:lnTo>
                    <a:lnTo>
                      <a:pt x="828" y="20"/>
                    </a:lnTo>
                    <a:lnTo>
                      <a:pt x="687" y="56"/>
                    </a:lnTo>
                    <a:lnTo>
                      <a:pt x="563" y="108"/>
                    </a:lnTo>
                    <a:lnTo>
                      <a:pt x="453" y="173"/>
                    </a:lnTo>
                    <a:lnTo>
                      <a:pt x="359" y="251"/>
                    </a:lnTo>
                    <a:lnTo>
                      <a:pt x="279" y="340"/>
                    </a:lnTo>
                    <a:lnTo>
                      <a:pt x="211" y="438"/>
                    </a:lnTo>
                    <a:lnTo>
                      <a:pt x="154" y="545"/>
                    </a:lnTo>
                    <a:lnTo>
                      <a:pt x="109" y="658"/>
                    </a:lnTo>
                    <a:lnTo>
                      <a:pt x="72" y="775"/>
                    </a:lnTo>
                    <a:lnTo>
                      <a:pt x="45" y="896"/>
                    </a:lnTo>
                    <a:lnTo>
                      <a:pt x="25" y="1019"/>
                    </a:lnTo>
                    <a:lnTo>
                      <a:pt x="12" y="1141"/>
                    </a:lnTo>
                    <a:lnTo>
                      <a:pt x="1" y="1323"/>
                    </a:lnTo>
                    <a:lnTo>
                      <a:pt x="0" y="1440"/>
                    </a:lnTo>
                    <a:lnTo>
                      <a:pt x="0" y="1497"/>
                    </a:lnTo>
                    <a:lnTo>
                      <a:pt x="8" y="1606"/>
                    </a:lnTo>
                    <a:lnTo>
                      <a:pt x="22" y="1708"/>
                    </a:lnTo>
                    <a:lnTo>
                      <a:pt x="41" y="1805"/>
                    </a:lnTo>
                    <a:lnTo>
                      <a:pt x="66" y="1895"/>
                    </a:lnTo>
                    <a:lnTo>
                      <a:pt x="96" y="1979"/>
                    </a:lnTo>
                    <a:lnTo>
                      <a:pt x="130" y="2058"/>
                    </a:lnTo>
                    <a:lnTo>
                      <a:pt x="168" y="2131"/>
                    </a:lnTo>
                    <a:lnTo>
                      <a:pt x="210" y="2198"/>
                    </a:lnTo>
                    <a:lnTo>
                      <a:pt x="253" y="2258"/>
                    </a:lnTo>
                    <a:lnTo>
                      <a:pt x="323" y="2338"/>
                    </a:lnTo>
                    <a:lnTo>
                      <a:pt x="418" y="2423"/>
                    </a:lnTo>
                    <a:lnTo>
                      <a:pt x="515" y="2484"/>
                    </a:lnTo>
                    <a:lnTo>
                      <a:pt x="563" y="2505"/>
                    </a:lnTo>
                    <a:lnTo>
                      <a:pt x="550" y="2483"/>
                    </a:lnTo>
                    <a:lnTo>
                      <a:pt x="478" y="2325"/>
                    </a:lnTo>
                    <a:lnTo>
                      <a:pt x="418" y="2168"/>
                    </a:lnTo>
                    <a:lnTo>
                      <a:pt x="375" y="2026"/>
                    </a:lnTo>
                    <a:lnTo>
                      <a:pt x="351" y="1923"/>
                    </a:lnTo>
                    <a:lnTo>
                      <a:pt x="330" y="1814"/>
                    </a:lnTo>
                    <a:lnTo>
                      <a:pt x="316" y="1700"/>
                    </a:lnTo>
                    <a:lnTo>
                      <a:pt x="309" y="1583"/>
                    </a:lnTo>
                    <a:lnTo>
                      <a:pt x="310" y="1462"/>
                    </a:lnTo>
                    <a:lnTo>
                      <a:pt x="322" y="1341"/>
                    </a:lnTo>
                    <a:lnTo>
                      <a:pt x="345" y="1219"/>
                    </a:lnTo>
                    <a:lnTo>
                      <a:pt x="363" y="1159"/>
                    </a:lnTo>
                    <a:lnTo>
                      <a:pt x="378" y="1110"/>
                    </a:lnTo>
                    <a:lnTo>
                      <a:pt x="416" y="1026"/>
                    </a:lnTo>
                    <a:lnTo>
                      <a:pt x="461" y="956"/>
                    </a:lnTo>
                    <a:lnTo>
                      <a:pt x="513" y="900"/>
                    </a:lnTo>
                    <a:lnTo>
                      <a:pt x="569" y="855"/>
                    </a:lnTo>
                    <a:lnTo>
                      <a:pt x="627" y="820"/>
                    </a:lnTo>
                    <a:lnTo>
                      <a:pt x="687" y="796"/>
                    </a:lnTo>
                    <a:lnTo>
                      <a:pt x="748" y="778"/>
                    </a:lnTo>
                    <a:lnTo>
                      <a:pt x="837" y="764"/>
                    </a:lnTo>
                    <a:lnTo>
                      <a:pt x="942" y="764"/>
                    </a:lnTo>
                    <a:lnTo>
                      <a:pt x="1057" y="780"/>
                    </a:lnTo>
                    <a:lnTo>
                      <a:pt x="1075" y="785"/>
                    </a:lnTo>
                    <a:lnTo>
                      <a:pt x="1092" y="780"/>
                    </a:lnTo>
                    <a:lnTo>
                      <a:pt x="1207" y="764"/>
                    </a:lnTo>
                    <a:lnTo>
                      <a:pt x="1312" y="764"/>
                    </a:lnTo>
                    <a:lnTo>
                      <a:pt x="1402" y="778"/>
                    </a:lnTo>
                    <a:lnTo>
                      <a:pt x="1462" y="796"/>
                    </a:lnTo>
                    <a:lnTo>
                      <a:pt x="1522" y="820"/>
                    </a:lnTo>
                    <a:lnTo>
                      <a:pt x="1581" y="855"/>
                    </a:lnTo>
                    <a:lnTo>
                      <a:pt x="1636" y="900"/>
                    </a:lnTo>
                    <a:lnTo>
                      <a:pt x="1688" y="956"/>
                    </a:lnTo>
                    <a:lnTo>
                      <a:pt x="1733" y="1026"/>
                    </a:lnTo>
                    <a:lnTo>
                      <a:pt x="1772" y="1110"/>
                    </a:lnTo>
                    <a:lnTo>
                      <a:pt x="1787" y="1159"/>
                    </a:lnTo>
                    <a:lnTo>
                      <a:pt x="1804" y="1219"/>
                    </a:lnTo>
                    <a:lnTo>
                      <a:pt x="1828" y="1341"/>
                    </a:lnTo>
                    <a:lnTo>
                      <a:pt x="1839" y="1462"/>
                    </a:lnTo>
                    <a:lnTo>
                      <a:pt x="1840" y="1583"/>
                    </a:lnTo>
                    <a:lnTo>
                      <a:pt x="1833" y="1700"/>
                    </a:lnTo>
                    <a:lnTo>
                      <a:pt x="1819" y="1814"/>
                    </a:lnTo>
                    <a:lnTo>
                      <a:pt x="1799" y="1923"/>
                    </a:lnTo>
                    <a:lnTo>
                      <a:pt x="1774" y="2026"/>
                    </a:lnTo>
                    <a:lnTo>
                      <a:pt x="1731" y="2168"/>
                    </a:lnTo>
                    <a:lnTo>
                      <a:pt x="1672" y="2325"/>
                    </a:lnTo>
                    <a:lnTo>
                      <a:pt x="1600" y="2483"/>
                    </a:lnTo>
                    <a:lnTo>
                      <a:pt x="1587" y="2505"/>
                    </a:lnTo>
                    <a:lnTo>
                      <a:pt x="1634" y="2484"/>
                    </a:lnTo>
                    <a:lnTo>
                      <a:pt x="1731" y="2423"/>
                    </a:lnTo>
                    <a:lnTo>
                      <a:pt x="1827" y="2338"/>
                    </a:lnTo>
                    <a:lnTo>
                      <a:pt x="1896" y="2258"/>
                    </a:lnTo>
                    <a:lnTo>
                      <a:pt x="1941" y="2198"/>
                    </a:lnTo>
                    <a:lnTo>
                      <a:pt x="1981" y="2131"/>
                    </a:lnTo>
                    <a:lnTo>
                      <a:pt x="2019" y="2058"/>
                    </a:lnTo>
                    <a:lnTo>
                      <a:pt x="2053" y="1979"/>
                    </a:lnTo>
                    <a:lnTo>
                      <a:pt x="2084" y="1895"/>
                    </a:lnTo>
                    <a:lnTo>
                      <a:pt x="2108" y="1805"/>
                    </a:lnTo>
                    <a:lnTo>
                      <a:pt x="2129" y="1708"/>
                    </a:lnTo>
                    <a:lnTo>
                      <a:pt x="2142" y="1606"/>
                    </a:lnTo>
                    <a:lnTo>
                      <a:pt x="2149" y="1497"/>
                    </a:lnTo>
                    <a:lnTo>
                      <a:pt x="2149" y="1440"/>
                    </a:lnTo>
                    <a:lnTo>
                      <a:pt x="2149" y="1323"/>
                    </a:lnTo>
                    <a:lnTo>
                      <a:pt x="2138" y="1141"/>
                    </a:lnTo>
                    <a:lnTo>
                      <a:pt x="2124" y="1019"/>
                    </a:lnTo>
                    <a:lnTo>
                      <a:pt x="2104" y="896"/>
                    </a:lnTo>
                    <a:lnTo>
                      <a:pt x="2077" y="775"/>
                    </a:lnTo>
                    <a:lnTo>
                      <a:pt x="2041" y="658"/>
                    </a:lnTo>
                    <a:lnTo>
                      <a:pt x="1995" y="545"/>
                    </a:lnTo>
                    <a:lnTo>
                      <a:pt x="1938" y="438"/>
                    </a:lnTo>
                    <a:lnTo>
                      <a:pt x="1871" y="340"/>
                    </a:lnTo>
                    <a:lnTo>
                      <a:pt x="1790" y="251"/>
                    </a:lnTo>
                    <a:lnTo>
                      <a:pt x="1696" y="173"/>
                    </a:lnTo>
                    <a:lnTo>
                      <a:pt x="1587" y="108"/>
                    </a:lnTo>
                    <a:lnTo>
                      <a:pt x="1463" y="56"/>
                    </a:lnTo>
                    <a:lnTo>
                      <a:pt x="1321" y="20"/>
                    </a:lnTo>
                    <a:lnTo>
                      <a:pt x="1162" y="1"/>
                    </a:lnTo>
                    <a:lnTo>
                      <a:pt x="1075"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86" name="Freeform 56">
                <a:extLst>
                  <a:ext uri="{FF2B5EF4-FFF2-40B4-BE49-F238E27FC236}">
                    <a16:creationId xmlns:a16="http://schemas.microsoft.com/office/drawing/2014/main" id="{19FB7C6B-7658-4BA7-B363-399FD8B1E3E4}"/>
                  </a:ext>
                </a:extLst>
              </p:cNvPr>
              <p:cNvSpPr>
                <a:spLocks/>
              </p:cNvSpPr>
              <p:nvPr/>
            </p:nvSpPr>
            <p:spPr bwMode="auto">
              <a:xfrm>
                <a:off x="3830" y="3051"/>
                <a:ext cx="459" cy="339"/>
              </a:xfrm>
              <a:custGeom>
                <a:avLst/>
                <a:gdLst>
                  <a:gd name="T0" fmla="*/ 1191 w 1834"/>
                  <a:gd name="T1" fmla="*/ 490 h 1355"/>
                  <a:gd name="T2" fmla="*/ 1180 w 1834"/>
                  <a:gd name="T3" fmla="*/ 496 h 1355"/>
                  <a:gd name="T4" fmla="*/ 1065 w 1834"/>
                  <a:gd name="T5" fmla="*/ 544 h 1355"/>
                  <a:gd name="T6" fmla="*/ 924 w 1834"/>
                  <a:gd name="T7" fmla="*/ 591 h 1355"/>
                  <a:gd name="T8" fmla="*/ 816 w 1834"/>
                  <a:gd name="T9" fmla="*/ 616 h 1355"/>
                  <a:gd name="T10" fmla="*/ 700 w 1834"/>
                  <a:gd name="T11" fmla="*/ 634 h 1355"/>
                  <a:gd name="T12" fmla="*/ 580 w 1834"/>
                  <a:gd name="T13" fmla="*/ 638 h 1355"/>
                  <a:gd name="T14" fmla="*/ 521 w 1834"/>
                  <a:gd name="T15" fmla="*/ 633 h 1355"/>
                  <a:gd name="T16" fmla="*/ 492 w 1834"/>
                  <a:gd name="T17" fmla="*/ 630 h 1355"/>
                  <a:gd name="T18" fmla="*/ 437 w 1834"/>
                  <a:gd name="T19" fmla="*/ 631 h 1355"/>
                  <a:gd name="T20" fmla="*/ 388 w 1834"/>
                  <a:gd name="T21" fmla="*/ 641 h 1355"/>
                  <a:gd name="T22" fmla="*/ 341 w 1834"/>
                  <a:gd name="T23" fmla="*/ 656 h 1355"/>
                  <a:gd name="T24" fmla="*/ 301 w 1834"/>
                  <a:gd name="T25" fmla="*/ 678 h 1355"/>
                  <a:gd name="T26" fmla="*/ 263 w 1834"/>
                  <a:gd name="T27" fmla="*/ 705 h 1355"/>
                  <a:gd name="T28" fmla="*/ 230 w 1834"/>
                  <a:gd name="T29" fmla="*/ 737 h 1355"/>
                  <a:gd name="T30" fmla="*/ 200 w 1834"/>
                  <a:gd name="T31" fmla="*/ 773 h 1355"/>
                  <a:gd name="T32" fmla="*/ 164 w 1834"/>
                  <a:gd name="T33" fmla="*/ 832 h 1355"/>
                  <a:gd name="T34" fmla="*/ 129 w 1834"/>
                  <a:gd name="T35" fmla="*/ 919 h 1355"/>
                  <a:gd name="T36" fmla="*/ 109 w 1834"/>
                  <a:gd name="T37" fmla="*/ 1009 h 1355"/>
                  <a:gd name="T38" fmla="*/ 103 w 1834"/>
                  <a:gd name="T39" fmla="*/ 1098 h 1355"/>
                  <a:gd name="T40" fmla="*/ 105 w 1834"/>
                  <a:gd name="T41" fmla="*/ 1140 h 1355"/>
                  <a:gd name="T42" fmla="*/ 0 w 1834"/>
                  <a:gd name="T43" fmla="*/ 658 h 1355"/>
                  <a:gd name="T44" fmla="*/ 190 w 1834"/>
                  <a:gd name="T45" fmla="*/ 278 h 1355"/>
                  <a:gd name="T46" fmla="*/ 731 w 1834"/>
                  <a:gd name="T47" fmla="*/ 0 h 1355"/>
                  <a:gd name="T48" fmla="*/ 1242 w 1834"/>
                  <a:gd name="T49" fmla="*/ 24 h 1355"/>
                  <a:gd name="T50" fmla="*/ 1484 w 1834"/>
                  <a:gd name="T51" fmla="*/ 234 h 1355"/>
                  <a:gd name="T52" fmla="*/ 1689 w 1834"/>
                  <a:gd name="T53" fmla="*/ 490 h 1355"/>
                  <a:gd name="T54" fmla="*/ 1834 w 1834"/>
                  <a:gd name="T55" fmla="*/ 658 h 1355"/>
                  <a:gd name="T56" fmla="*/ 1764 w 1834"/>
                  <a:gd name="T57" fmla="*/ 1177 h 1355"/>
                  <a:gd name="T58" fmla="*/ 1617 w 1834"/>
                  <a:gd name="T59" fmla="*/ 1355 h 1355"/>
                  <a:gd name="T60" fmla="*/ 1621 w 1834"/>
                  <a:gd name="T61" fmla="*/ 1334 h 1355"/>
                  <a:gd name="T62" fmla="*/ 1631 w 1834"/>
                  <a:gd name="T63" fmla="*/ 1196 h 1355"/>
                  <a:gd name="T64" fmla="*/ 1626 w 1834"/>
                  <a:gd name="T65" fmla="*/ 1068 h 1355"/>
                  <a:gd name="T66" fmla="*/ 1606 w 1834"/>
                  <a:gd name="T67" fmla="*/ 961 h 1355"/>
                  <a:gd name="T68" fmla="*/ 1586 w 1834"/>
                  <a:gd name="T69" fmla="*/ 888 h 1355"/>
                  <a:gd name="T70" fmla="*/ 1557 w 1834"/>
                  <a:gd name="T71" fmla="*/ 815 h 1355"/>
                  <a:gd name="T72" fmla="*/ 1517 w 1834"/>
                  <a:gd name="T73" fmla="*/ 743 h 1355"/>
                  <a:gd name="T74" fmla="*/ 1468 w 1834"/>
                  <a:gd name="T75" fmla="*/ 676 h 1355"/>
                  <a:gd name="T76" fmla="*/ 1406 w 1834"/>
                  <a:gd name="T77" fmla="*/ 613 h 1355"/>
                  <a:gd name="T78" fmla="*/ 1332 w 1834"/>
                  <a:gd name="T79" fmla="*/ 557 h 1355"/>
                  <a:gd name="T80" fmla="*/ 1243 w 1834"/>
                  <a:gd name="T81" fmla="*/ 510 h 1355"/>
                  <a:gd name="T82" fmla="*/ 1191 w 1834"/>
                  <a:gd name="T83" fmla="*/ 490 h 1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34" h="1355">
                    <a:moveTo>
                      <a:pt x="1191" y="490"/>
                    </a:moveTo>
                    <a:lnTo>
                      <a:pt x="1180" y="496"/>
                    </a:lnTo>
                    <a:lnTo>
                      <a:pt x="1065" y="544"/>
                    </a:lnTo>
                    <a:lnTo>
                      <a:pt x="924" y="591"/>
                    </a:lnTo>
                    <a:lnTo>
                      <a:pt x="816" y="616"/>
                    </a:lnTo>
                    <a:lnTo>
                      <a:pt x="700" y="634"/>
                    </a:lnTo>
                    <a:lnTo>
                      <a:pt x="580" y="638"/>
                    </a:lnTo>
                    <a:lnTo>
                      <a:pt x="521" y="633"/>
                    </a:lnTo>
                    <a:lnTo>
                      <a:pt x="492" y="630"/>
                    </a:lnTo>
                    <a:lnTo>
                      <a:pt x="437" y="631"/>
                    </a:lnTo>
                    <a:lnTo>
                      <a:pt x="388" y="641"/>
                    </a:lnTo>
                    <a:lnTo>
                      <a:pt x="341" y="656"/>
                    </a:lnTo>
                    <a:lnTo>
                      <a:pt x="301" y="678"/>
                    </a:lnTo>
                    <a:lnTo>
                      <a:pt x="263" y="705"/>
                    </a:lnTo>
                    <a:lnTo>
                      <a:pt x="230" y="737"/>
                    </a:lnTo>
                    <a:lnTo>
                      <a:pt x="200" y="773"/>
                    </a:lnTo>
                    <a:lnTo>
                      <a:pt x="164" y="832"/>
                    </a:lnTo>
                    <a:lnTo>
                      <a:pt x="129" y="919"/>
                    </a:lnTo>
                    <a:lnTo>
                      <a:pt x="109" y="1009"/>
                    </a:lnTo>
                    <a:lnTo>
                      <a:pt x="103" y="1098"/>
                    </a:lnTo>
                    <a:lnTo>
                      <a:pt x="105" y="1140"/>
                    </a:lnTo>
                    <a:lnTo>
                      <a:pt x="0" y="658"/>
                    </a:lnTo>
                    <a:lnTo>
                      <a:pt x="190" y="278"/>
                    </a:lnTo>
                    <a:lnTo>
                      <a:pt x="731" y="0"/>
                    </a:lnTo>
                    <a:lnTo>
                      <a:pt x="1242" y="24"/>
                    </a:lnTo>
                    <a:lnTo>
                      <a:pt x="1484" y="234"/>
                    </a:lnTo>
                    <a:lnTo>
                      <a:pt x="1689" y="490"/>
                    </a:lnTo>
                    <a:lnTo>
                      <a:pt x="1834" y="658"/>
                    </a:lnTo>
                    <a:lnTo>
                      <a:pt x="1764" y="1177"/>
                    </a:lnTo>
                    <a:lnTo>
                      <a:pt x="1617" y="1355"/>
                    </a:lnTo>
                    <a:lnTo>
                      <a:pt x="1621" y="1334"/>
                    </a:lnTo>
                    <a:lnTo>
                      <a:pt x="1631" y="1196"/>
                    </a:lnTo>
                    <a:lnTo>
                      <a:pt x="1626" y="1068"/>
                    </a:lnTo>
                    <a:lnTo>
                      <a:pt x="1606" y="961"/>
                    </a:lnTo>
                    <a:lnTo>
                      <a:pt x="1586" y="888"/>
                    </a:lnTo>
                    <a:lnTo>
                      <a:pt x="1557" y="815"/>
                    </a:lnTo>
                    <a:lnTo>
                      <a:pt x="1517" y="743"/>
                    </a:lnTo>
                    <a:lnTo>
                      <a:pt x="1468" y="676"/>
                    </a:lnTo>
                    <a:lnTo>
                      <a:pt x="1406" y="613"/>
                    </a:lnTo>
                    <a:lnTo>
                      <a:pt x="1332" y="557"/>
                    </a:lnTo>
                    <a:lnTo>
                      <a:pt x="1243" y="510"/>
                    </a:lnTo>
                    <a:lnTo>
                      <a:pt x="1191" y="49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256" name="모서리가 둥근 직사각형 94">
              <a:extLst>
                <a:ext uri="{FF2B5EF4-FFF2-40B4-BE49-F238E27FC236}">
                  <a16:creationId xmlns:a16="http://schemas.microsoft.com/office/drawing/2014/main" id="{52D81748-1768-49B2-9645-1C2BA5580FB7}"/>
                </a:ext>
              </a:extLst>
            </p:cNvPr>
            <p:cNvSpPr/>
            <p:nvPr/>
          </p:nvSpPr>
          <p:spPr>
            <a:xfrm>
              <a:off x="9619684" y="2458588"/>
              <a:ext cx="796042" cy="327762"/>
            </a:xfrm>
            <a:prstGeom prst="roundRect">
              <a:avLst>
                <a:gd name="adj" fmla="val 50000"/>
              </a:avLst>
            </a:prstGeom>
            <a:solidFill>
              <a:srgbClr val="B27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prstClr val="white"/>
                  </a:solidFill>
                  <a:effectLst>
                    <a:outerShdw blurRad="38100" dist="38100" dir="2700000" algn="tl">
                      <a:srgbClr val="000000">
                        <a:alpha val="43137"/>
                      </a:srgbClr>
                    </a:outerShdw>
                  </a:effectLst>
                  <a:latin typeface="하나 CM" panose="02020603020101020101" pitchFamily="18" charset="-127"/>
                  <a:ea typeface="하나 CM" panose="02020603020101020101" pitchFamily="18" charset="-127"/>
                </a:rPr>
                <a:t>행원</a:t>
              </a:r>
              <a:endParaRPr lang="en-US" altLang="ko-KR" sz="1200" dirty="0">
                <a:solidFill>
                  <a:prstClr val="white"/>
                </a:solidFill>
                <a:effectLst>
                  <a:outerShdw blurRad="38100" dist="38100" dir="2700000" algn="tl">
                    <a:srgbClr val="000000">
                      <a:alpha val="43137"/>
                    </a:srgbClr>
                  </a:outerShdw>
                </a:effectLst>
                <a:latin typeface="하나 CM" panose="02020603020101020101" pitchFamily="18" charset="-127"/>
                <a:ea typeface="하나 CM" panose="02020603020101020101" pitchFamily="18" charset="-127"/>
              </a:endParaRPr>
            </a:p>
          </p:txBody>
        </p:sp>
      </p:grpSp>
      <p:grpSp>
        <p:nvGrpSpPr>
          <p:cNvPr id="288" name="그룹 287">
            <a:extLst>
              <a:ext uri="{FF2B5EF4-FFF2-40B4-BE49-F238E27FC236}">
                <a16:creationId xmlns:a16="http://schemas.microsoft.com/office/drawing/2014/main" id="{EFB5959C-9D37-4385-BB9E-E77D2342725B}"/>
              </a:ext>
            </a:extLst>
          </p:cNvPr>
          <p:cNvGrpSpPr/>
          <p:nvPr/>
        </p:nvGrpSpPr>
        <p:grpSpPr>
          <a:xfrm>
            <a:off x="1397456" y="5310023"/>
            <a:ext cx="607400" cy="806986"/>
            <a:chOff x="598304" y="1493153"/>
            <a:chExt cx="796042" cy="1225084"/>
          </a:xfrm>
        </p:grpSpPr>
        <p:grpSp>
          <p:nvGrpSpPr>
            <p:cNvPr id="289" name="Group 4">
              <a:extLst>
                <a:ext uri="{FF2B5EF4-FFF2-40B4-BE49-F238E27FC236}">
                  <a16:creationId xmlns:a16="http://schemas.microsoft.com/office/drawing/2014/main" id="{07A3683B-B5E9-455B-9F6F-851A2BD7686B}"/>
                </a:ext>
              </a:extLst>
            </p:cNvPr>
            <p:cNvGrpSpPr>
              <a:grpSpLocks noChangeAspect="1"/>
            </p:cNvGrpSpPr>
            <p:nvPr/>
          </p:nvGrpSpPr>
          <p:grpSpPr bwMode="auto">
            <a:xfrm>
              <a:off x="672274" y="1493153"/>
              <a:ext cx="589450" cy="819255"/>
              <a:chOff x="2371" y="2919"/>
              <a:chExt cx="513" cy="713"/>
            </a:xfrm>
          </p:grpSpPr>
          <p:sp>
            <p:nvSpPr>
              <p:cNvPr id="291" name="Rectangle 5">
                <a:extLst>
                  <a:ext uri="{FF2B5EF4-FFF2-40B4-BE49-F238E27FC236}">
                    <a16:creationId xmlns:a16="http://schemas.microsoft.com/office/drawing/2014/main" id="{6A066228-C8D3-4AE8-8C75-6456F0188E6E}"/>
                  </a:ext>
                </a:extLst>
              </p:cNvPr>
              <p:cNvSpPr>
                <a:spLocks noChangeArrowheads="1"/>
              </p:cNvSpPr>
              <p:nvPr/>
            </p:nvSpPr>
            <p:spPr bwMode="auto">
              <a:xfrm>
                <a:off x="2575" y="3451"/>
                <a:ext cx="105" cy="118"/>
              </a:xfrm>
              <a:prstGeom prst="rect">
                <a:avLst/>
              </a:prstGeom>
              <a:solidFill>
                <a:srgbClr val="FDCC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92" name="Freeform 6">
                <a:extLst>
                  <a:ext uri="{FF2B5EF4-FFF2-40B4-BE49-F238E27FC236}">
                    <a16:creationId xmlns:a16="http://schemas.microsoft.com/office/drawing/2014/main" id="{0F5123B6-911F-404F-BEB8-2961FB12B0F0}"/>
                  </a:ext>
                </a:extLst>
              </p:cNvPr>
              <p:cNvSpPr>
                <a:spLocks/>
              </p:cNvSpPr>
              <p:nvPr/>
            </p:nvSpPr>
            <p:spPr bwMode="auto">
              <a:xfrm>
                <a:off x="2575" y="3451"/>
                <a:ext cx="105" cy="37"/>
              </a:xfrm>
              <a:custGeom>
                <a:avLst/>
                <a:gdLst>
                  <a:gd name="T0" fmla="*/ 0 w 423"/>
                  <a:gd name="T1" fmla="*/ 56 h 147"/>
                  <a:gd name="T2" fmla="*/ 7 w 423"/>
                  <a:gd name="T3" fmla="*/ 59 h 147"/>
                  <a:gd name="T4" fmla="*/ 68 w 423"/>
                  <a:gd name="T5" fmla="*/ 89 h 147"/>
                  <a:gd name="T6" fmla="*/ 149 w 423"/>
                  <a:gd name="T7" fmla="*/ 118 h 147"/>
                  <a:gd name="T8" fmla="*/ 216 w 423"/>
                  <a:gd name="T9" fmla="*/ 134 h 147"/>
                  <a:gd name="T10" fmla="*/ 293 w 423"/>
                  <a:gd name="T11" fmla="*/ 144 h 147"/>
                  <a:gd name="T12" fmla="*/ 377 w 423"/>
                  <a:gd name="T13" fmla="*/ 147 h 147"/>
                  <a:gd name="T14" fmla="*/ 423 w 423"/>
                  <a:gd name="T15" fmla="*/ 142 h 147"/>
                  <a:gd name="T16" fmla="*/ 423 w 423"/>
                  <a:gd name="T17" fmla="*/ 0 h 147"/>
                  <a:gd name="T18" fmla="*/ 0 w 423"/>
                  <a:gd name="T19" fmla="*/ 0 h 147"/>
                  <a:gd name="T20" fmla="*/ 0 w 423"/>
                  <a:gd name="T21"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3" h="147">
                    <a:moveTo>
                      <a:pt x="0" y="56"/>
                    </a:moveTo>
                    <a:lnTo>
                      <a:pt x="7" y="59"/>
                    </a:lnTo>
                    <a:lnTo>
                      <a:pt x="68" y="89"/>
                    </a:lnTo>
                    <a:lnTo>
                      <a:pt x="149" y="118"/>
                    </a:lnTo>
                    <a:lnTo>
                      <a:pt x="216" y="134"/>
                    </a:lnTo>
                    <a:lnTo>
                      <a:pt x="293" y="144"/>
                    </a:lnTo>
                    <a:lnTo>
                      <a:pt x="377" y="147"/>
                    </a:lnTo>
                    <a:lnTo>
                      <a:pt x="423" y="142"/>
                    </a:lnTo>
                    <a:lnTo>
                      <a:pt x="423" y="0"/>
                    </a:lnTo>
                    <a:lnTo>
                      <a:pt x="0" y="0"/>
                    </a:lnTo>
                    <a:lnTo>
                      <a:pt x="0" y="56"/>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93" name="Freeform 7">
                <a:extLst>
                  <a:ext uri="{FF2B5EF4-FFF2-40B4-BE49-F238E27FC236}">
                    <a16:creationId xmlns:a16="http://schemas.microsoft.com/office/drawing/2014/main" id="{202F4E13-375B-4DDF-8290-9A3BA9CC018A}"/>
                  </a:ext>
                </a:extLst>
              </p:cNvPr>
              <p:cNvSpPr>
                <a:spLocks/>
              </p:cNvSpPr>
              <p:nvPr/>
            </p:nvSpPr>
            <p:spPr bwMode="auto">
              <a:xfrm>
                <a:off x="2371" y="3209"/>
                <a:ext cx="103" cy="118"/>
              </a:xfrm>
              <a:custGeom>
                <a:avLst/>
                <a:gdLst>
                  <a:gd name="T0" fmla="*/ 412 w 412"/>
                  <a:gd name="T1" fmla="*/ 234 h 469"/>
                  <a:gd name="T2" fmla="*/ 412 w 412"/>
                  <a:gd name="T3" fmla="*/ 259 h 469"/>
                  <a:gd name="T4" fmla="*/ 403 w 412"/>
                  <a:gd name="T5" fmla="*/ 304 h 469"/>
                  <a:gd name="T6" fmla="*/ 388 w 412"/>
                  <a:gd name="T7" fmla="*/ 346 h 469"/>
                  <a:gd name="T8" fmla="*/ 365 w 412"/>
                  <a:gd name="T9" fmla="*/ 384 h 469"/>
                  <a:gd name="T10" fmla="*/ 337 w 412"/>
                  <a:gd name="T11" fmla="*/ 416 h 469"/>
                  <a:gd name="T12" fmla="*/ 305 w 412"/>
                  <a:gd name="T13" fmla="*/ 441 h 469"/>
                  <a:gd name="T14" fmla="*/ 267 w 412"/>
                  <a:gd name="T15" fmla="*/ 460 h 469"/>
                  <a:gd name="T16" fmla="*/ 227 w 412"/>
                  <a:gd name="T17" fmla="*/ 469 h 469"/>
                  <a:gd name="T18" fmla="*/ 206 w 412"/>
                  <a:gd name="T19" fmla="*/ 469 h 469"/>
                  <a:gd name="T20" fmla="*/ 185 w 412"/>
                  <a:gd name="T21" fmla="*/ 469 h 469"/>
                  <a:gd name="T22" fmla="*/ 144 w 412"/>
                  <a:gd name="T23" fmla="*/ 460 h 469"/>
                  <a:gd name="T24" fmla="*/ 108 w 412"/>
                  <a:gd name="T25" fmla="*/ 441 h 469"/>
                  <a:gd name="T26" fmla="*/ 74 w 412"/>
                  <a:gd name="T27" fmla="*/ 416 h 469"/>
                  <a:gd name="T28" fmla="*/ 46 w 412"/>
                  <a:gd name="T29" fmla="*/ 384 h 469"/>
                  <a:gd name="T30" fmla="*/ 25 w 412"/>
                  <a:gd name="T31" fmla="*/ 346 h 469"/>
                  <a:gd name="T32" fmla="*/ 9 w 412"/>
                  <a:gd name="T33" fmla="*/ 304 h 469"/>
                  <a:gd name="T34" fmla="*/ 1 w 412"/>
                  <a:gd name="T35" fmla="*/ 259 h 469"/>
                  <a:gd name="T36" fmla="*/ 0 w 412"/>
                  <a:gd name="T37" fmla="*/ 234 h 469"/>
                  <a:gd name="T38" fmla="*/ 1 w 412"/>
                  <a:gd name="T39" fmla="*/ 211 h 469"/>
                  <a:gd name="T40" fmla="*/ 9 w 412"/>
                  <a:gd name="T41" fmla="*/ 164 h 469"/>
                  <a:gd name="T42" fmla="*/ 25 w 412"/>
                  <a:gd name="T43" fmla="*/ 122 h 469"/>
                  <a:gd name="T44" fmla="*/ 46 w 412"/>
                  <a:gd name="T45" fmla="*/ 85 h 469"/>
                  <a:gd name="T46" fmla="*/ 74 w 412"/>
                  <a:gd name="T47" fmla="*/ 53 h 469"/>
                  <a:gd name="T48" fmla="*/ 108 w 412"/>
                  <a:gd name="T49" fmla="*/ 28 h 469"/>
                  <a:gd name="T50" fmla="*/ 144 w 412"/>
                  <a:gd name="T51" fmla="*/ 9 h 469"/>
                  <a:gd name="T52" fmla="*/ 185 w 412"/>
                  <a:gd name="T53" fmla="*/ 1 h 469"/>
                  <a:gd name="T54" fmla="*/ 206 w 412"/>
                  <a:gd name="T55" fmla="*/ 0 h 469"/>
                  <a:gd name="T56" fmla="*/ 227 w 412"/>
                  <a:gd name="T57" fmla="*/ 1 h 469"/>
                  <a:gd name="T58" fmla="*/ 267 w 412"/>
                  <a:gd name="T59" fmla="*/ 9 h 469"/>
                  <a:gd name="T60" fmla="*/ 305 w 412"/>
                  <a:gd name="T61" fmla="*/ 28 h 469"/>
                  <a:gd name="T62" fmla="*/ 337 w 412"/>
                  <a:gd name="T63" fmla="*/ 53 h 469"/>
                  <a:gd name="T64" fmla="*/ 365 w 412"/>
                  <a:gd name="T65" fmla="*/ 85 h 469"/>
                  <a:gd name="T66" fmla="*/ 388 w 412"/>
                  <a:gd name="T67" fmla="*/ 122 h 469"/>
                  <a:gd name="T68" fmla="*/ 403 w 412"/>
                  <a:gd name="T69" fmla="*/ 164 h 469"/>
                  <a:gd name="T70" fmla="*/ 412 w 412"/>
                  <a:gd name="T71" fmla="*/ 211 h 469"/>
                  <a:gd name="T72" fmla="*/ 412 w 412"/>
                  <a:gd name="T73" fmla="*/ 234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2" h="469">
                    <a:moveTo>
                      <a:pt x="412" y="234"/>
                    </a:moveTo>
                    <a:lnTo>
                      <a:pt x="412" y="259"/>
                    </a:lnTo>
                    <a:lnTo>
                      <a:pt x="403" y="304"/>
                    </a:lnTo>
                    <a:lnTo>
                      <a:pt x="388" y="346"/>
                    </a:lnTo>
                    <a:lnTo>
                      <a:pt x="365" y="384"/>
                    </a:lnTo>
                    <a:lnTo>
                      <a:pt x="337" y="416"/>
                    </a:lnTo>
                    <a:lnTo>
                      <a:pt x="305" y="441"/>
                    </a:lnTo>
                    <a:lnTo>
                      <a:pt x="267" y="460"/>
                    </a:lnTo>
                    <a:lnTo>
                      <a:pt x="227" y="469"/>
                    </a:lnTo>
                    <a:lnTo>
                      <a:pt x="206" y="469"/>
                    </a:lnTo>
                    <a:lnTo>
                      <a:pt x="185" y="469"/>
                    </a:lnTo>
                    <a:lnTo>
                      <a:pt x="144" y="460"/>
                    </a:lnTo>
                    <a:lnTo>
                      <a:pt x="108" y="441"/>
                    </a:lnTo>
                    <a:lnTo>
                      <a:pt x="74" y="416"/>
                    </a:lnTo>
                    <a:lnTo>
                      <a:pt x="46" y="384"/>
                    </a:lnTo>
                    <a:lnTo>
                      <a:pt x="25" y="346"/>
                    </a:lnTo>
                    <a:lnTo>
                      <a:pt x="9" y="304"/>
                    </a:lnTo>
                    <a:lnTo>
                      <a:pt x="1" y="259"/>
                    </a:lnTo>
                    <a:lnTo>
                      <a:pt x="0" y="234"/>
                    </a:lnTo>
                    <a:lnTo>
                      <a:pt x="1" y="211"/>
                    </a:lnTo>
                    <a:lnTo>
                      <a:pt x="9" y="164"/>
                    </a:lnTo>
                    <a:lnTo>
                      <a:pt x="25" y="122"/>
                    </a:lnTo>
                    <a:lnTo>
                      <a:pt x="46" y="85"/>
                    </a:lnTo>
                    <a:lnTo>
                      <a:pt x="74" y="53"/>
                    </a:lnTo>
                    <a:lnTo>
                      <a:pt x="108" y="28"/>
                    </a:lnTo>
                    <a:lnTo>
                      <a:pt x="144" y="9"/>
                    </a:lnTo>
                    <a:lnTo>
                      <a:pt x="185" y="1"/>
                    </a:lnTo>
                    <a:lnTo>
                      <a:pt x="206" y="0"/>
                    </a:lnTo>
                    <a:lnTo>
                      <a:pt x="227" y="1"/>
                    </a:lnTo>
                    <a:lnTo>
                      <a:pt x="267" y="9"/>
                    </a:lnTo>
                    <a:lnTo>
                      <a:pt x="305" y="28"/>
                    </a:lnTo>
                    <a:lnTo>
                      <a:pt x="337" y="53"/>
                    </a:lnTo>
                    <a:lnTo>
                      <a:pt x="365" y="85"/>
                    </a:lnTo>
                    <a:lnTo>
                      <a:pt x="388" y="122"/>
                    </a:lnTo>
                    <a:lnTo>
                      <a:pt x="403" y="164"/>
                    </a:lnTo>
                    <a:lnTo>
                      <a:pt x="412" y="211"/>
                    </a:lnTo>
                    <a:lnTo>
                      <a:pt x="412" y="234"/>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94" name="Freeform 8">
                <a:extLst>
                  <a:ext uri="{FF2B5EF4-FFF2-40B4-BE49-F238E27FC236}">
                    <a16:creationId xmlns:a16="http://schemas.microsoft.com/office/drawing/2014/main" id="{C34120A7-AD28-46AF-B2A6-A96A56ACD4EB}"/>
                  </a:ext>
                </a:extLst>
              </p:cNvPr>
              <p:cNvSpPr>
                <a:spLocks/>
              </p:cNvSpPr>
              <p:nvPr/>
            </p:nvSpPr>
            <p:spPr bwMode="auto">
              <a:xfrm>
                <a:off x="2781" y="3209"/>
                <a:ext cx="103" cy="118"/>
              </a:xfrm>
              <a:custGeom>
                <a:avLst/>
                <a:gdLst>
                  <a:gd name="T0" fmla="*/ 412 w 412"/>
                  <a:gd name="T1" fmla="*/ 234 h 469"/>
                  <a:gd name="T2" fmla="*/ 411 w 412"/>
                  <a:gd name="T3" fmla="*/ 259 h 469"/>
                  <a:gd name="T4" fmla="*/ 402 w 412"/>
                  <a:gd name="T5" fmla="*/ 304 h 469"/>
                  <a:gd name="T6" fmla="*/ 387 w 412"/>
                  <a:gd name="T7" fmla="*/ 346 h 469"/>
                  <a:gd name="T8" fmla="*/ 365 w 412"/>
                  <a:gd name="T9" fmla="*/ 384 h 469"/>
                  <a:gd name="T10" fmla="*/ 337 w 412"/>
                  <a:gd name="T11" fmla="*/ 416 h 469"/>
                  <a:gd name="T12" fmla="*/ 304 w 412"/>
                  <a:gd name="T13" fmla="*/ 441 h 469"/>
                  <a:gd name="T14" fmla="*/ 267 w 412"/>
                  <a:gd name="T15" fmla="*/ 460 h 469"/>
                  <a:gd name="T16" fmla="*/ 227 w 412"/>
                  <a:gd name="T17" fmla="*/ 469 h 469"/>
                  <a:gd name="T18" fmla="*/ 205 w 412"/>
                  <a:gd name="T19" fmla="*/ 469 h 469"/>
                  <a:gd name="T20" fmla="*/ 185 w 412"/>
                  <a:gd name="T21" fmla="*/ 469 h 469"/>
                  <a:gd name="T22" fmla="*/ 144 w 412"/>
                  <a:gd name="T23" fmla="*/ 460 h 469"/>
                  <a:gd name="T24" fmla="*/ 107 w 412"/>
                  <a:gd name="T25" fmla="*/ 441 h 469"/>
                  <a:gd name="T26" fmla="*/ 75 w 412"/>
                  <a:gd name="T27" fmla="*/ 416 h 469"/>
                  <a:gd name="T28" fmla="*/ 47 w 412"/>
                  <a:gd name="T29" fmla="*/ 384 h 469"/>
                  <a:gd name="T30" fmla="*/ 24 w 412"/>
                  <a:gd name="T31" fmla="*/ 346 h 469"/>
                  <a:gd name="T32" fmla="*/ 9 w 412"/>
                  <a:gd name="T33" fmla="*/ 304 h 469"/>
                  <a:gd name="T34" fmla="*/ 1 w 412"/>
                  <a:gd name="T35" fmla="*/ 259 h 469"/>
                  <a:gd name="T36" fmla="*/ 0 w 412"/>
                  <a:gd name="T37" fmla="*/ 234 h 469"/>
                  <a:gd name="T38" fmla="*/ 1 w 412"/>
                  <a:gd name="T39" fmla="*/ 211 h 469"/>
                  <a:gd name="T40" fmla="*/ 9 w 412"/>
                  <a:gd name="T41" fmla="*/ 164 h 469"/>
                  <a:gd name="T42" fmla="*/ 24 w 412"/>
                  <a:gd name="T43" fmla="*/ 122 h 469"/>
                  <a:gd name="T44" fmla="*/ 47 w 412"/>
                  <a:gd name="T45" fmla="*/ 85 h 469"/>
                  <a:gd name="T46" fmla="*/ 75 w 412"/>
                  <a:gd name="T47" fmla="*/ 53 h 469"/>
                  <a:gd name="T48" fmla="*/ 107 w 412"/>
                  <a:gd name="T49" fmla="*/ 28 h 469"/>
                  <a:gd name="T50" fmla="*/ 144 w 412"/>
                  <a:gd name="T51" fmla="*/ 9 h 469"/>
                  <a:gd name="T52" fmla="*/ 185 w 412"/>
                  <a:gd name="T53" fmla="*/ 1 h 469"/>
                  <a:gd name="T54" fmla="*/ 205 w 412"/>
                  <a:gd name="T55" fmla="*/ 0 h 469"/>
                  <a:gd name="T56" fmla="*/ 227 w 412"/>
                  <a:gd name="T57" fmla="*/ 1 h 469"/>
                  <a:gd name="T58" fmla="*/ 267 w 412"/>
                  <a:gd name="T59" fmla="*/ 9 h 469"/>
                  <a:gd name="T60" fmla="*/ 304 w 412"/>
                  <a:gd name="T61" fmla="*/ 28 h 469"/>
                  <a:gd name="T62" fmla="*/ 337 w 412"/>
                  <a:gd name="T63" fmla="*/ 53 h 469"/>
                  <a:gd name="T64" fmla="*/ 365 w 412"/>
                  <a:gd name="T65" fmla="*/ 85 h 469"/>
                  <a:gd name="T66" fmla="*/ 387 w 412"/>
                  <a:gd name="T67" fmla="*/ 122 h 469"/>
                  <a:gd name="T68" fmla="*/ 402 w 412"/>
                  <a:gd name="T69" fmla="*/ 164 h 469"/>
                  <a:gd name="T70" fmla="*/ 411 w 412"/>
                  <a:gd name="T71" fmla="*/ 211 h 469"/>
                  <a:gd name="T72" fmla="*/ 412 w 412"/>
                  <a:gd name="T73" fmla="*/ 234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2" h="469">
                    <a:moveTo>
                      <a:pt x="412" y="234"/>
                    </a:moveTo>
                    <a:lnTo>
                      <a:pt x="411" y="259"/>
                    </a:lnTo>
                    <a:lnTo>
                      <a:pt x="402" y="304"/>
                    </a:lnTo>
                    <a:lnTo>
                      <a:pt x="387" y="346"/>
                    </a:lnTo>
                    <a:lnTo>
                      <a:pt x="365" y="384"/>
                    </a:lnTo>
                    <a:lnTo>
                      <a:pt x="337" y="416"/>
                    </a:lnTo>
                    <a:lnTo>
                      <a:pt x="304" y="441"/>
                    </a:lnTo>
                    <a:lnTo>
                      <a:pt x="267" y="460"/>
                    </a:lnTo>
                    <a:lnTo>
                      <a:pt x="227" y="469"/>
                    </a:lnTo>
                    <a:lnTo>
                      <a:pt x="205" y="469"/>
                    </a:lnTo>
                    <a:lnTo>
                      <a:pt x="185" y="469"/>
                    </a:lnTo>
                    <a:lnTo>
                      <a:pt x="144" y="460"/>
                    </a:lnTo>
                    <a:lnTo>
                      <a:pt x="107" y="441"/>
                    </a:lnTo>
                    <a:lnTo>
                      <a:pt x="75" y="416"/>
                    </a:lnTo>
                    <a:lnTo>
                      <a:pt x="47" y="384"/>
                    </a:lnTo>
                    <a:lnTo>
                      <a:pt x="24" y="346"/>
                    </a:lnTo>
                    <a:lnTo>
                      <a:pt x="9" y="304"/>
                    </a:lnTo>
                    <a:lnTo>
                      <a:pt x="1" y="259"/>
                    </a:lnTo>
                    <a:lnTo>
                      <a:pt x="0" y="234"/>
                    </a:lnTo>
                    <a:lnTo>
                      <a:pt x="1" y="211"/>
                    </a:lnTo>
                    <a:lnTo>
                      <a:pt x="9" y="164"/>
                    </a:lnTo>
                    <a:lnTo>
                      <a:pt x="24" y="122"/>
                    </a:lnTo>
                    <a:lnTo>
                      <a:pt x="47" y="85"/>
                    </a:lnTo>
                    <a:lnTo>
                      <a:pt x="75" y="53"/>
                    </a:lnTo>
                    <a:lnTo>
                      <a:pt x="107" y="28"/>
                    </a:lnTo>
                    <a:lnTo>
                      <a:pt x="144" y="9"/>
                    </a:lnTo>
                    <a:lnTo>
                      <a:pt x="185" y="1"/>
                    </a:lnTo>
                    <a:lnTo>
                      <a:pt x="205" y="0"/>
                    </a:lnTo>
                    <a:lnTo>
                      <a:pt x="227" y="1"/>
                    </a:lnTo>
                    <a:lnTo>
                      <a:pt x="267" y="9"/>
                    </a:lnTo>
                    <a:lnTo>
                      <a:pt x="304" y="28"/>
                    </a:lnTo>
                    <a:lnTo>
                      <a:pt x="337" y="53"/>
                    </a:lnTo>
                    <a:lnTo>
                      <a:pt x="365" y="85"/>
                    </a:lnTo>
                    <a:lnTo>
                      <a:pt x="387" y="122"/>
                    </a:lnTo>
                    <a:lnTo>
                      <a:pt x="402" y="164"/>
                    </a:lnTo>
                    <a:lnTo>
                      <a:pt x="411" y="211"/>
                    </a:lnTo>
                    <a:lnTo>
                      <a:pt x="412" y="234"/>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95" name="Freeform 9">
                <a:extLst>
                  <a:ext uri="{FF2B5EF4-FFF2-40B4-BE49-F238E27FC236}">
                    <a16:creationId xmlns:a16="http://schemas.microsoft.com/office/drawing/2014/main" id="{DCB07366-E5C2-4818-8976-EFFA2427B977}"/>
                  </a:ext>
                </a:extLst>
              </p:cNvPr>
              <p:cNvSpPr>
                <a:spLocks/>
              </p:cNvSpPr>
              <p:nvPr/>
            </p:nvSpPr>
            <p:spPr bwMode="auto">
              <a:xfrm>
                <a:off x="2423" y="3006"/>
                <a:ext cx="409" cy="464"/>
              </a:xfrm>
              <a:custGeom>
                <a:avLst/>
                <a:gdLst>
                  <a:gd name="T0" fmla="*/ 1637 w 1638"/>
                  <a:gd name="T1" fmla="*/ 567 h 1857"/>
                  <a:gd name="T2" fmla="*/ 1620 w 1638"/>
                  <a:gd name="T3" fmla="*/ 445 h 1857"/>
                  <a:gd name="T4" fmla="*/ 1577 w 1638"/>
                  <a:gd name="T5" fmla="*/ 333 h 1857"/>
                  <a:gd name="T6" fmla="*/ 1509 w 1638"/>
                  <a:gd name="T7" fmla="*/ 234 h 1857"/>
                  <a:gd name="T8" fmla="*/ 1415 w 1638"/>
                  <a:gd name="T9" fmla="*/ 150 h 1857"/>
                  <a:gd name="T10" fmla="*/ 1295 w 1638"/>
                  <a:gd name="T11" fmla="*/ 83 h 1857"/>
                  <a:gd name="T12" fmla="*/ 1146 w 1638"/>
                  <a:gd name="T13" fmla="*/ 35 h 1857"/>
                  <a:gd name="T14" fmla="*/ 970 w 1638"/>
                  <a:gd name="T15" fmla="*/ 7 h 1857"/>
                  <a:gd name="T16" fmla="*/ 819 w 1638"/>
                  <a:gd name="T17" fmla="*/ 0 h 1857"/>
                  <a:gd name="T18" fmla="*/ 668 w 1638"/>
                  <a:gd name="T19" fmla="*/ 7 h 1857"/>
                  <a:gd name="T20" fmla="*/ 491 w 1638"/>
                  <a:gd name="T21" fmla="*/ 35 h 1857"/>
                  <a:gd name="T22" fmla="*/ 343 w 1638"/>
                  <a:gd name="T23" fmla="*/ 83 h 1857"/>
                  <a:gd name="T24" fmla="*/ 223 w 1638"/>
                  <a:gd name="T25" fmla="*/ 150 h 1857"/>
                  <a:gd name="T26" fmla="*/ 129 w 1638"/>
                  <a:gd name="T27" fmla="*/ 234 h 1857"/>
                  <a:gd name="T28" fmla="*/ 61 w 1638"/>
                  <a:gd name="T29" fmla="*/ 333 h 1857"/>
                  <a:gd name="T30" fmla="*/ 18 w 1638"/>
                  <a:gd name="T31" fmla="*/ 445 h 1857"/>
                  <a:gd name="T32" fmla="*/ 0 w 1638"/>
                  <a:gd name="T33" fmla="*/ 567 h 1857"/>
                  <a:gd name="T34" fmla="*/ 0 w 1638"/>
                  <a:gd name="T35" fmla="*/ 669 h 1857"/>
                  <a:gd name="T36" fmla="*/ 7 w 1638"/>
                  <a:gd name="T37" fmla="*/ 993 h 1857"/>
                  <a:gd name="T38" fmla="*/ 38 w 1638"/>
                  <a:gd name="T39" fmla="*/ 1202 h 1857"/>
                  <a:gd name="T40" fmla="*/ 99 w 1638"/>
                  <a:gd name="T41" fmla="*/ 1409 h 1857"/>
                  <a:gd name="T42" fmla="*/ 205 w 1638"/>
                  <a:gd name="T43" fmla="*/ 1595 h 1857"/>
                  <a:gd name="T44" fmla="*/ 342 w 1638"/>
                  <a:gd name="T45" fmla="*/ 1727 h 1857"/>
                  <a:gd name="T46" fmla="*/ 444 w 1638"/>
                  <a:gd name="T47" fmla="*/ 1784 h 1857"/>
                  <a:gd name="T48" fmla="*/ 563 w 1638"/>
                  <a:gd name="T49" fmla="*/ 1827 h 1857"/>
                  <a:gd name="T50" fmla="*/ 701 w 1638"/>
                  <a:gd name="T51" fmla="*/ 1852 h 1857"/>
                  <a:gd name="T52" fmla="*/ 819 w 1638"/>
                  <a:gd name="T53" fmla="*/ 1857 h 1857"/>
                  <a:gd name="T54" fmla="*/ 937 w 1638"/>
                  <a:gd name="T55" fmla="*/ 1852 h 1857"/>
                  <a:gd name="T56" fmla="*/ 1075 w 1638"/>
                  <a:gd name="T57" fmla="*/ 1827 h 1857"/>
                  <a:gd name="T58" fmla="*/ 1193 w 1638"/>
                  <a:gd name="T59" fmla="*/ 1784 h 1857"/>
                  <a:gd name="T60" fmla="*/ 1295 w 1638"/>
                  <a:gd name="T61" fmla="*/ 1727 h 1857"/>
                  <a:gd name="T62" fmla="*/ 1434 w 1638"/>
                  <a:gd name="T63" fmla="*/ 1595 h 1857"/>
                  <a:gd name="T64" fmla="*/ 1539 w 1638"/>
                  <a:gd name="T65" fmla="*/ 1409 h 1857"/>
                  <a:gd name="T66" fmla="*/ 1601 w 1638"/>
                  <a:gd name="T67" fmla="*/ 1202 h 1857"/>
                  <a:gd name="T68" fmla="*/ 1630 w 1638"/>
                  <a:gd name="T69" fmla="*/ 993 h 1857"/>
                  <a:gd name="T70" fmla="*/ 1638 w 1638"/>
                  <a:gd name="T71" fmla="*/ 669 h 1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8" h="1857">
                    <a:moveTo>
                      <a:pt x="1638" y="599"/>
                    </a:moveTo>
                    <a:lnTo>
                      <a:pt x="1637" y="567"/>
                    </a:lnTo>
                    <a:lnTo>
                      <a:pt x="1632" y="504"/>
                    </a:lnTo>
                    <a:lnTo>
                      <a:pt x="1620" y="445"/>
                    </a:lnTo>
                    <a:lnTo>
                      <a:pt x="1602" y="387"/>
                    </a:lnTo>
                    <a:lnTo>
                      <a:pt x="1577" y="333"/>
                    </a:lnTo>
                    <a:lnTo>
                      <a:pt x="1546" y="281"/>
                    </a:lnTo>
                    <a:lnTo>
                      <a:pt x="1509" y="234"/>
                    </a:lnTo>
                    <a:lnTo>
                      <a:pt x="1465" y="190"/>
                    </a:lnTo>
                    <a:lnTo>
                      <a:pt x="1415" y="150"/>
                    </a:lnTo>
                    <a:lnTo>
                      <a:pt x="1358" y="114"/>
                    </a:lnTo>
                    <a:lnTo>
                      <a:pt x="1295" y="83"/>
                    </a:lnTo>
                    <a:lnTo>
                      <a:pt x="1224" y="56"/>
                    </a:lnTo>
                    <a:lnTo>
                      <a:pt x="1146" y="35"/>
                    </a:lnTo>
                    <a:lnTo>
                      <a:pt x="1062" y="17"/>
                    </a:lnTo>
                    <a:lnTo>
                      <a:pt x="970" y="7"/>
                    </a:lnTo>
                    <a:lnTo>
                      <a:pt x="871" y="0"/>
                    </a:lnTo>
                    <a:lnTo>
                      <a:pt x="819" y="0"/>
                    </a:lnTo>
                    <a:lnTo>
                      <a:pt x="767" y="0"/>
                    </a:lnTo>
                    <a:lnTo>
                      <a:pt x="668" y="7"/>
                    </a:lnTo>
                    <a:lnTo>
                      <a:pt x="576" y="17"/>
                    </a:lnTo>
                    <a:lnTo>
                      <a:pt x="491" y="35"/>
                    </a:lnTo>
                    <a:lnTo>
                      <a:pt x="415" y="56"/>
                    </a:lnTo>
                    <a:lnTo>
                      <a:pt x="343" y="83"/>
                    </a:lnTo>
                    <a:lnTo>
                      <a:pt x="280" y="114"/>
                    </a:lnTo>
                    <a:lnTo>
                      <a:pt x="223" y="150"/>
                    </a:lnTo>
                    <a:lnTo>
                      <a:pt x="172" y="190"/>
                    </a:lnTo>
                    <a:lnTo>
                      <a:pt x="129" y="234"/>
                    </a:lnTo>
                    <a:lnTo>
                      <a:pt x="91" y="281"/>
                    </a:lnTo>
                    <a:lnTo>
                      <a:pt x="61" y="333"/>
                    </a:lnTo>
                    <a:lnTo>
                      <a:pt x="36" y="387"/>
                    </a:lnTo>
                    <a:lnTo>
                      <a:pt x="18" y="445"/>
                    </a:lnTo>
                    <a:lnTo>
                      <a:pt x="6" y="504"/>
                    </a:lnTo>
                    <a:lnTo>
                      <a:pt x="0" y="567"/>
                    </a:lnTo>
                    <a:lnTo>
                      <a:pt x="0" y="599"/>
                    </a:lnTo>
                    <a:lnTo>
                      <a:pt x="0" y="669"/>
                    </a:lnTo>
                    <a:lnTo>
                      <a:pt x="0" y="843"/>
                    </a:lnTo>
                    <a:lnTo>
                      <a:pt x="7" y="993"/>
                    </a:lnTo>
                    <a:lnTo>
                      <a:pt x="19" y="1097"/>
                    </a:lnTo>
                    <a:lnTo>
                      <a:pt x="38" y="1202"/>
                    </a:lnTo>
                    <a:lnTo>
                      <a:pt x="63" y="1307"/>
                    </a:lnTo>
                    <a:lnTo>
                      <a:pt x="99" y="1409"/>
                    </a:lnTo>
                    <a:lnTo>
                      <a:pt x="145" y="1505"/>
                    </a:lnTo>
                    <a:lnTo>
                      <a:pt x="205" y="1595"/>
                    </a:lnTo>
                    <a:lnTo>
                      <a:pt x="278" y="1674"/>
                    </a:lnTo>
                    <a:lnTo>
                      <a:pt x="342" y="1727"/>
                    </a:lnTo>
                    <a:lnTo>
                      <a:pt x="391" y="1757"/>
                    </a:lnTo>
                    <a:lnTo>
                      <a:pt x="444" y="1784"/>
                    </a:lnTo>
                    <a:lnTo>
                      <a:pt x="501" y="1808"/>
                    </a:lnTo>
                    <a:lnTo>
                      <a:pt x="563" y="1827"/>
                    </a:lnTo>
                    <a:lnTo>
                      <a:pt x="630" y="1842"/>
                    </a:lnTo>
                    <a:lnTo>
                      <a:pt x="701" y="1852"/>
                    </a:lnTo>
                    <a:lnTo>
                      <a:pt x="779" y="1857"/>
                    </a:lnTo>
                    <a:lnTo>
                      <a:pt x="819" y="1857"/>
                    </a:lnTo>
                    <a:lnTo>
                      <a:pt x="859" y="1857"/>
                    </a:lnTo>
                    <a:lnTo>
                      <a:pt x="937" y="1852"/>
                    </a:lnTo>
                    <a:lnTo>
                      <a:pt x="1008" y="1842"/>
                    </a:lnTo>
                    <a:lnTo>
                      <a:pt x="1075" y="1827"/>
                    </a:lnTo>
                    <a:lnTo>
                      <a:pt x="1136" y="1808"/>
                    </a:lnTo>
                    <a:lnTo>
                      <a:pt x="1193" y="1784"/>
                    </a:lnTo>
                    <a:lnTo>
                      <a:pt x="1246" y="1757"/>
                    </a:lnTo>
                    <a:lnTo>
                      <a:pt x="1295" y="1727"/>
                    </a:lnTo>
                    <a:lnTo>
                      <a:pt x="1360" y="1674"/>
                    </a:lnTo>
                    <a:lnTo>
                      <a:pt x="1434" y="1595"/>
                    </a:lnTo>
                    <a:lnTo>
                      <a:pt x="1493" y="1505"/>
                    </a:lnTo>
                    <a:lnTo>
                      <a:pt x="1539" y="1409"/>
                    </a:lnTo>
                    <a:lnTo>
                      <a:pt x="1575" y="1307"/>
                    </a:lnTo>
                    <a:lnTo>
                      <a:pt x="1601" y="1202"/>
                    </a:lnTo>
                    <a:lnTo>
                      <a:pt x="1619" y="1097"/>
                    </a:lnTo>
                    <a:lnTo>
                      <a:pt x="1630" y="993"/>
                    </a:lnTo>
                    <a:lnTo>
                      <a:pt x="1638" y="843"/>
                    </a:lnTo>
                    <a:lnTo>
                      <a:pt x="1638" y="669"/>
                    </a:lnTo>
                    <a:lnTo>
                      <a:pt x="1638" y="599"/>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96" name="Freeform 10">
                <a:extLst>
                  <a:ext uri="{FF2B5EF4-FFF2-40B4-BE49-F238E27FC236}">
                    <a16:creationId xmlns:a16="http://schemas.microsoft.com/office/drawing/2014/main" id="{D68F8EFA-FE76-43C9-A95C-B2FD7369D459}"/>
                  </a:ext>
                </a:extLst>
              </p:cNvPr>
              <p:cNvSpPr>
                <a:spLocks/>
              </p:cNvSpPr>
              <p:nvPr/>
            </p:nvSpPr>
            <p:spPr bwMode="auto">
              <a:xfrm>
                <a:off x="2506" y="3230"/>
                <a:ext cx="44" cy="48"/>
              </a:xfrm>
              <a:custGeom>
                <a:avLst/>
                <a:gdLst>
                  <a:gd name="T0" fmla="*/ 176 w 176"/>
                  <a:gd name="T1" fmla="*/ 97 h 194"/>
                  <a:gd name="T2" fmla="*/ 175 w 176"/>
                  <a:gd name="T3" fmla="*/ 117 h 194"/>
                  <a:gd name="T4" fmla="*/ 162 w 176"/>
                  <a:gd name="T5" fmla="*/ 152 h 194"/>
                  <a:gd name="T6" fmla="*/ 138 w 176"/>
                  <a:gd name="T7" fmla="*/ 178 h 194"/>
                  <a:gd name="T8" fmla="*/ 106 w 176"/>
                  <a:gd name="T9" fmla="*/ 193 h 194"/>
                  <a:gd name="T10" fmla="*/ 88 w 176"/>
                  <a:gd name="T11" fmla="*/ 194 h 194"/>
                  <a:gd name="T12" fmla="*/ 70 w 176"/>
                  <a:gd name="T13" fmla="*/ 193 h 194"/>
                  <a:gd name="T14" fmla="*/ 38 w 176"/>
                  <a:gd name="T15" fmla="*/ 178 h 194"/>
                  <a:gd name="T16" fmla="*/ 14 w 176"/>
                  <a:gd name="T17" fmla="*/ 152 h 194"/>
                  <a:gd name="T18" fmla="*/ 1 w 176"/>
                  <a:gd name="T19" fmla="*/ 117 h 194"/>
                  <a:gd name="T20" fmla="*/ 0 w 176"/>
                  <a:gd name="T21" fmla="*/ 97 h 194"/>
                  <a:gd name="T22" fmla="*/ 1 w 176"/>
                  <a:gd name="T23" fmla="*/ 78 h 194"/>
                  <a:gd name="T24" fmla="*/ 14 w 176"/>
                  <a:gd name="T25" fmla="*/ 42 h 194"/>
                  <a:gd name="T26" fmla="*/ 38 w 176"/>
                  <a:gd name="T27" fmla="*/ 17 h 194"/>
                  <a:gd name="T28" fmla="*/ 70 w 176"/>
                  <a:gd name="T29" fmla="*/ 1 h 194"/>
                  <a:gd name="T30" fmla="*/ 88 w 176"/>
                  <a:gd name="T31" fmla="*/ 0 h 194"/>
                  <a:gd name="T32" fmla="*/ 106 w 176"/>
                  <a:gd name="T33" fmla="*/ 1 h 194"/>
                  <a:gd name="T34" fmla="*/ 138 w 176"/>
                  <a:gd name="T35" fmla="*/ 17 h 194"/>
                  <a:gd name="T36" fmla="*/ 162 w 176"/>
                  <a:gd name="T37" fmla="*/ 42 h 194"/>
                  <a:gd name="T38" fmla="*/ 175 w 176"/>
                  <a:gd name="T39" fmla="*/ 78 h 194"/>
                  <a:gd name="T40" fmla="*/ 176 w 176"/>
                  <a:gd name="T41"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94">
                    <a:moveTo>
                      <a:pt x="176" y="97"/>
                    </a:moveTo>
                    <a:lnTo>
                      <a:pt x="175" y="117"/>
                    </a:lnTo>
                    <a:lnTo>
                      <a:pt x="162" y="152"/>
                    </a:lnTo>
                    <a:lnTo>
                      <a:pt x="138" y="178"/>
                    </a:lnTo>
                    <a:lnTo>
                      <a:pt x="106" y="193"/>
                    </a:lnTo>
                    <a:lnTo>
                      <a:pt x="88" y="194"/>
                    </a:lnTo>
                    <a:lnTo>
                      <a:pt x="70" y="193"/>
                    </a:lnTo>
                    <a:lnTo>
                      <a:pt x="38" y="178"/>
                    </a:lnTo>
                    <a:lnTo>
                      <a:pt x="14" y="152"/>
                    </a:lnTo>
                    <a:lnTo>
                      <a:pt x="1" y="117"/>
                    </a:lnTo>
                    <a:lnTo>
                      <a:pt x="0" y="97"/>
                    </a:lnTo>
                    <a:lnTo>
                      <a:pt x="1" y="78"/>
                    </a:lnTo>
                    <a:lnTo>
                      <a:pt x="14" y="42"/>
                    </a:lnTo>
                    <a:lnTo>
                      <a:pt x="38" y="17"/>
                    </a:lnTo>
                    <a:lnTo>
                      <a:pt x="70" y="1"/>
                    </a:lnTo>
                    <a:lnTo>
                      <a:pt x="88" y="0"/>
                    </a:lnTo>
                    <a:lnTo>
                      <a:pt x="106" y="1"/>
                    </a:lnTo>
                    <a:lnTo>
                      <a:pt x="138" y="17"/>
                    </a:lnTo>
                    <a:lnTo>
                      <a:pt x="162" y="42"/>
                    </a:lnTo>
                    <a:lnTo>
                      <a:pt x="175" y="78"/>
                    </a:lnTo>
                    <a:lnTo>
                      <a:pt x="176" y="97"/>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97" name="Freeform 11">
                <a:extLst>
                  <a:ext uri="{FF2B5EF4-FFF2-40B4-BE49-F238E27FC236}">
                    <a16:creationId xmlns:a16="http://schemas.microsoft.com/office/drawing/2014/main" id="{EB699792-2BBD-435D-BE26-6DE54710BC8A}"/>
                  </a:ext>
                </a:extLst>
              </p:cNvPr>
              <p:cNvSpPr>
                <a:spLocks/>
              </p:cNvSpPr>
              <p:nvPr/>
            </p:nvSpPr>
            <p:spPr bwMode="auto">
              <a:xfrm>
                <a:off x="2512" y="3236"/>
                <a:ext cx="13" cy="14"/>
              </a:xfrm>
              <a:custGeom>
                <a:avLst/>
                <a:gdLst>
                  <a:gd name="T0" fmla="*/ 53 w 53"/>
                  <a:gd name="T1" fmla="*/ 27 h 54"/>
                  <a:gd name="T2" fmla="*/ 51 w 53"/>
                  <a:gd name="T3" fmla="*/ 38 h 54"/>
                  <a:gd name="T4" fmla="*/ 37 w 53"/>
                  <a:gd name="T5" fmla="*/ 52 h 54"/>
                  <a:gd name="T6" fmla="*/ 26 w 53"/>
                  <a:gd name="T7" fmla="*/ 54 h 54"/>
                  <a:gd name="T8" fmla="*/ 15 w 53"/>
                  <a:gd name="T9" fmla="*/ 52 h 54"/>
                  <a:gd name="T10" fmla="*/ 1 w 53"/>
                  <a:gd name="T11" fmla="*/ 38 h 54"/>
                  <a:gd name="T12" fmla="*/ 0 w 53"/>
                  <a:gd name="T13" fmla="*/ 27 h 54"/>
                  <a:gd name="T14" fmla="*/ 1 w 53"/>
                  <a:gd name="T15" fmla="*/ 16 h 54"/>
                  <a:gd name="T16" fmla="*/ 15 w 53"/>
                  <a:gd name="T17" fmla="*/ 2 h 54"/>
                  <a:gd name="T18" fmla="*/ 26 w 53"/>
                  <a:gd name="T19" fmla="*/ 0 h 54"/>
                  <a:gd name="T20" fmla="*/ 37 w 53"/>
                  <a:gd name="T21" fmla="*/ 2 h 54"/>
                  <a:gd name="T22" fmla="*/ 51 w 53"/>
                  <a:gd name="T23" fmla="*/ 16 h 54"/>
                  <a:gd name="T24" fmla="*/ 53 w 53"/>
                  <a:gd name="T25"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53" y="27"/>
                    </a:moveTo>
                    <a:lnTo>
                      <a:pt x="51" y="38"/>
                    </a:lnTo>
                    <a:lnTo>
                      <a:pt x="37" y="52"/>
                    </a:lnTo>
                    <a:lnTo>
                      <a:pt x="26" y="54"/>
                    </a:lnTo>
                    <a:lnTo>
                      <a:pt x="15" y="52"/>
                    </a:lnTo>
                    <a:lnTo>
                      <a:pt x="1" y="38"/>
                    </a:lnTo>
                    <a:lnTo>
                      <a:pt x="0" y="27"/>
                    </a:lnTo>
                    <a:lnTo>
                      <a:pt x="1" y="16"/>
                    </a:lnTo>
                    <a:lnTo>
                      <a:pt x="15" y="2"/>
                    </a:lnTo>
                    <a:lnTo>
                      <a:pt x="26" y="0"/>
                    </a:lnTo>
                    <a:lnTo>
                      <a:pt x="37" y="2"/>
                    </a:lnTo>
                    <a:lnTo>
                      <a:pt x="51" y="16"/>
                    </a:lnTo>
                    <a:lnTo>
                      <a:pt x="5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98" name="Freeform 12">
                <a:extLst>
                  <a:ext uri="{FF2B5EF4-FFF2-40B4-BE49-F238E27FC236}">
                    <a16:creationId xmlns:a16="http://schemas.microsoft.com/office/drawing/2014/main" id="{652D07F3-9C49-4726-B030-7981F24AB887}"/>
                  </a:ext>
                </a:extLst>
              </p:cNvPr>
              <p:cNvSpPr>
                <a:spLocks/>
              </p:cNvSpPr>
              <p:nvPr/>
            </p:nvSpPr>
            <p:spPr bwMode="auto">
              <a:xfrm>
                <a:off x="2490" y="3165"/>
                <a:ext cx="73" cy="31"/>
              </a:xfrm>
              <a:custGeom>
                <a:avLst/>
                <a:gdLst>
                  <a:gd name="T0" fmla="*/ 9 w 291"/>
                  <a:gd name="T1" fmla="*/ 115 h 126"/>
                  <a:gd name="T2" fmla="*/ 17 w 291"/>
                  <a:gd name="T3" fmla="*/ 118 h 126"/>
                  <a:gd name="T4" fmla="*/ 36 w 291"/>
                  <a:gd name="T5" fmla="*/ 117 h 126"/>
                  <a:gd name="T6" fmla="*/ 69 w 291"/>
                  <a:gd name="T7" fmla="*/ 106 h 126"/>
                  <a:gd name="T8" fmla="*/ 114 w 291"/>
                  <a:gd name="T9" fmla="*/ 95 h 126"/>
                  <a:gd name="T10" fmla="*/ 151 w 291"/>
                  <a:gd name="T11" fmla="*/ 90 h 126"/>
                  <a:gd name="T12" fmla="*/ 194 w 291"/>
                  <a:gd name="T13" fmla="*/ 96 h 126"/>
                  <a:gd name="T14" fmla="*/ 245 w 291"/>
                  <a:gd name="T15" fmla="*/ 111 h 126"/>
                  <a:gd name="T16" fmla="*/ 273 w 291"/>
                  <a:gd name="T17" fmla="*/ 125 h 126"/>
                  <a:gd name="T18" fmla="*/ 278 w 291"/>
                  <a:gd name="T19" fmla="*/ 126 h 126"/>
                  <a:gd name="T20" fmla="*/ 286 w 291"/>
                  <a:gd name="T21" fmla="*/ 118 h 126"/>
                  <a:gd name="T22" fmla="*/ 291 w 291"/>
                  <a:gd name="T23" fmla="*/ 102 h 126"/>
                  <a:gd name="T24" fmla="*/ 289 w 291"/>
                  <a:gd name="T25" fmla="*/ 79 h 126"/>
                  <a:gd name="T26" fmla="*/ 279 w 291"/>
                  <a:gd name="T27" fmla="*/ 55 h 126"/>
                  <a:gd name="T28" fmla="*/ 260 w 291"/>
                  <a:gd name="T29" fmla="*/ 31 h 126"/>
                  <a:gd name="T30" fmla="*/ 227 w 291"/>
                  <a:gd name="T31" fmla="*/ 12 h 126"/>
                  <a:gd name="T32" fmla="*/ 182 w 291"/>
                  <a:gd name="T33" fmla="*/ 1 h 126"/>
                  <a:gd name="T34" fmla="*/ 152 w 291"/>
                  <a:gd name="T35" fmla="*/ 0 h 126"/>
                  <a:gd name="T36" fmla="*/ 126 w 291"/>
                  <a:gd name="T37" fmla="*/ 0 h 126"/>
                  <a:gd name="T38" fmla="*/ 83 w 291"/>
                  <a:gd name="T39" fmla="*/ 8 h 126"/>
                  <a:gd name="T40" fmla="*/ 50 w 291"/>
                  <a:gd name="T41" fmla="*/ 23 h 126"/>
                  <a:gd name="T42" fmla="*/ 26 w 291"/>
                  <a:gd name="T43" fmla="*/ 43 h 126"/>
                  <a:gd name="T44" fmla="*/ 10 w 291"/>
                  <a:gd name="T45" fmla="*/ 63 h 126"/>
                  <a:gd name="T46" fmla="*/ 2 w 291"/>
                  <a:gd name="T47" fmla="*/ 83 h 126"/>
                  <a:gd name="T48" fmla="*/ 0 w 291"/>
                  <a:gd name="T49" fmla="*/ 100 h 126"/>
                  <a:gd name="T50" fmla="*/ 4 w 291"/>
                  <a:gd name="T51" fmla="*/ 113 h 126"/>
                  <a:gd name="T52" fmla="*/ 9 w 291"/>
                  <a:gd name="T53" fmla="*/ 11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 h="126">
                    <a:moveTo>
                      <a:pt x="9" y="115"/>
                    </a:moveTo>
                    <a:lnTo>
                      <a:pt x="17" y="118"/>
                    </a:lnTo>
                    <a:lnTo>
                      <a:pt x="36" y="117"/>
                    </a:lnTo>
                    <a:lnTo>
                      <a:pt x="69" y="106"/>
                    </a:lnTo>
                    <a:lnTo>
                      <a:pt x="114" y="95"/>
                    </a:lnTo>
                    <a:lnTo>
                      <a:pt x="151" y="90"/>
                    </a:lnTo>
                    <a:lnTo>
                      <a:pt x="194" y="96"/>
                    </a:lnTo>
                    <a:lnTo>
                      <a:pt x="245" y="111"/>
                    </a:lnTo>
                    <a:lnTo>
                      <a:pt x="273" y="125"/>
                    </a:lnTo>
                    <a:lnTo>
                      <a:pt x="278" y="126"/>
                    </a:lnTo>
                    <a:lnTo>
                      <a:pt x="286" y="118"/>
                    </a:lnTo>
                    <a:lnTo>
                      <a:pt x="291" y="102"/>
                    </a:lnTo>
                    <a:lnTo>
                      <a:pt x="289" y="79"/>
                    </a:lnTo>
                    <a:lnTo>
                      <a:pt x="279" y="55"/>
                    </a:lnTo>
                    <a:lnTo>
                      <a:pt x="260" y="31"/>
                    </a:lnTo>
                    <a:lnTo>
                      <a:pt x="227" y="12"/>
                    </a:lnTo>
                    <a:lnTo>
                      <a:pt x="182" y="1"/>
                    </a:lnTo>
                    <a:lnTo>
                      <a:pt x="152" y="0"/>
                    </a:lnTo>
                    <a:lnTo>
                      <a:pt x="126" y="0"/>
                    </a:lnTo>
                    <a:lnTo>
                      <a:pt x="83" y="8"/>
                    </a:lnTo>
                    <a:lnTo>
                      <a:pt x="50" y="23"/>
                    </a:lnTo>
                    <a:lnTo>
                      <a:pt x="26" y="43"/>
                    </a:lnTo>
                    <a:lnTo>
                      <a:pt x="10" y="63"/>
                    </a:lnTo>
                    <a:lnTo>
                      <a:pt x="2" y="83"/>
                    </a:lnTo>
                    <a:lnTo>
                      <a:pt x="0" y="100"/>
                    </a:lnTo>
                    <a:lnTo>
                      <a:pt x="4" y="113"/>
                    </a:lnTo>
                    <a:lnTo>
                      <a:pt x="9" y="115"/>
                    </a:lnTo>
                    <a:close/>
                  </a:path>
                </a:pathLst>
              </a:custGeom>
              <a:solidFill>
                <a:srgbClr val="5136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99" name="Freeform 13">
                <a:extLst>
                  <a:ext uri="{FF2B5EF4-FFF2-40B4-BE49-F238E27FC236}">
                    <a16:creationId xmlns:a16="http://schemas.microsoft.com/office/drawing/2014/main" id="{08FE0C54-9F78-4541-803F-3175B5B8EC98}"/>
                  </a:ext>
                </a:extLst>
              </p:cNvPr>
              <p:cNvSpPr>
                <a:spLocks/>
              </p:cNvSpPr>
              <p:nvPr/>
            </p:nvSpPr>
            <p:spPr bwMode="auto">
              <a:xfrm>
                <a:off x="2708" y="3230"/>
                <a:ext cx="44" cy="48"/>
              </a:xfrm>
              <a:custGeom>
                <a:avLst/>
                <a:gdLst>
                  <a:gd name="T0" fmla="*/ 176 w 176"/>
                  <a:gd name="T1" fmla="*/ 97 h 194"/>
                  <a:gd name="T2" fmla="*/ 175 w 176"/>
                  <a:gd name="T3" fmla="*/ 117 h 194"/>
                  <a:gd name="T4" fmla="*/ 162 w 176"/>
                  <a:gd name="T5" fmla="*/ 152 h 194"/>
                  <a:gd name="T6" fmla="*/ 138 w 176"/>
                  <a:gd name="T7" fmla="*/ 178 h 194"/>
                  <a:gd name="T8" fmla="*/ 106 w 176"/>
                  <a:gd name="T9" fmla="*/ 193 h 194"/>
                  <a:gd name="T10" fmla="*/ 88 w 176"/>
                  <a:gd name="T11" fmla="*/ 194 h 194"/>
                  <a:gd name="T12" fmla="*/ 70 w 176"/>
                  <a:gd name="T13" fmla="*/ 193 h 194"/>
                  <a:gd name="T14" fmla="*/ 38 w 176"/>
                  <a:gd name="T15" fmla="*/ 178 h 194"/>
                  <a:gd name="T16" fmla="*/ 14 w 176"/>
                  <a:gd name="T17" fmla="*/ 152 h 194"/>
                  <a:gd name="T18" fmla="*/ 1 w 176"/>
                  <a:gd name="T19" fmla="*/ 117 h 194"/>
                  <a:gd name="T20" fmla="*/ 0 w 176"/>
                  <a:gd name="T21" fmla="*/ 97 h 194"/>
                  <a:gd name="T22" fmla="*/ 1 w 176"/>
                  <a:gd name="T23" fmla="*/ 78 h 194"/>
                  <a:gd name="T24" fmla="*/ 14 w 176"/>
                  <a:gd name="T25" fmla="*/ 42 h 194"/>
                  <a:gd name="T26" fmla="*/ 38 w 176"/>
                  <a:gd name="T27" fmla="*/ 17 h 194"/>
                  <a:gd name="T28" fmla="*/ 70 w 176"/>
                  <a:gd name="T29" fmla="*/ 1 h 194"/>
                  <a:gd name="T30" fmla="*/ 88 w 176"/>
                  <a:gd name="T31" fmla="*/ 0 h 194"/>
                  <a:gd name="T32" fmla="*/ 106 w 176"/>
                  <a:gd name="T33" fmla="*/ 1 h 194"/>
                  <a:gd name="T34" fmla="*/ 138 w 176"/>
                  <a:gd name="T35" fmla="*/ 17 h 194"/>
                  <a:gd name="T36" fmla="*/ 162 w 176"/>
                  <a:gd name="T37" fmla="*/ 42 h 194"/>
                  <a:gd name="T38" fmla="*/ 175 w 176"/>
                  <a:gd name="T39" fmla="*/ 78 h 194"/>
                  <a:gd name="T40" fmla="*/ 176 w 176"/>
                  <a:gd name="T41"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94">
                    <a:moveTo>
                      <a:pt x="176" y="97"/>
                    </a:moveTo>
                    <a:lnTo>
                      <a:pt x="175" y="117"/>
                    </a:lnTo>
                    <a:lnTo>
                      <a:pt x="162" y="152"/>
                    </a:lnTo>
                    <a:lnTo>
                      <a:pt x="138" y="178"/>
                    </a:lnTo>
                    <a:lnTo>
                      <a:pt x="106" y="193"/>
                    </a:lnTo>
                    <a:lnTo>
                      <a:pt x="88" y="194"/>
                    </a:lnTo>
                    <a:lnTo>
                      <a:pt x="70" y="193"/>
                    </a:lnTo>
                    <a:lnTo>
                      <a:pt x="38" y="178"/>
                    </a:lnTo>
                    <a:lnTo>
                      <a:pt x="14" y="152"/>
                    </a:lnTo>
                    <a:lnTo>
                      <a:pt x="1" y="117"/>
                    </a:lnTo>
                    <a:lnTo>
                      <a:pt x="0" y="97"/>
                    </a:lnTo>
                    <a:lnTo>
                      <a:pt x="1" y="78"/>
                    </a:lnTo>
                    <a:lnTo>
                      <a:pt x="14" y="42"/>
                    </a:lnTo>
                    <a:lnTo>
                      <a:pt x="38" y="17"/>
                    </a:lnTo>
                    <a:lnTo>
                      <a:pt x="70" y="1"/>
                    </a:lnTo>
                    <a:lnTo>
                      <a:pt x="88" y="0"/>
                    </a:lnTo>
                    <a:lnTo>
                      <a:pt x="106" y="1"/>
                    </a:lnTo>
                    <a:lnTo>
                      <a:pt x="138" y="17"/>
                    </a:lnTo>
                    <a:lnTo>
                      <a:pt x="162" y="42"/>
                    </a:lnTo>
                    <a:lnTo>
                      <a:pt x="175" y="78"/>
                    </a:lnTo>
                    <a:lnTo>
                      <a:pt x="176" y="97"/>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00" name="Freeform 14">
                <a:extLst>
                  <a:ext uri="{FF2B5EF4-FFF2-40B4-BE49-F238E27FC236}">
                    <a16:creationId xmlns:a16="http://schemas.microsoft.com/office/drawing/2014/main" id="{07581991-C4AC-4FEE-8D49-823DF7ADEF02}"/>
                  </a:ext>
                </a:extLst>
              </p:cNvPr>
              <p:cNvSpPr>
                <a:spLocks/>
              </p:cNvSpPr>
              <p:nvPr/>
            </p:nvSpPr>
            <p:spPr bwMode="auto">
              <a:xfrm>
                <a:off x="2714" y="3236"/>
                <a:ext cx="13" cy="14"/>
              </a:xfrm>
              <a:custGeom>
                <a:avLst/>
                <a:gdLst>
                  <a:gd name="T0" fmla="*/ 54 w 54"/>
                  <a:gd name="T1" fmla="*/ 27 h 54"/>
                  <a:gd name="T2" fmla="*/ 52 w 54"/>
                  <a:gd name="T3" fmla="*/ 38 h 54"/>
                  <a:gd name="T4" fmla="*/ 38 w 54"/>
                  <a:gd name="T5" fmla="*/ 52 h 54"/>
                  <a:gd name="T6" fmla="*/ 27 w 54"/>
                  <a:gd name="T7" fmla="*/ 54 h 54"/>
                  <a:gd name="T8" fmla="*/ 16 w 54"/>
                  <a:gd name="T9" fmla="*/ 52 h 54"/>
                  <a:gd name="T10" fmla="*/ 2 w 54"/>
                  <a:gd name="T11" fmla="*/ 38 h 54"/>
                  <a:gd name="T12" fmla="*/ 0 w 54"/>
                  <a:gd name="T13" fmla="*/ 27 h 54"/>
                  <a:gd name="T14" fmla="*/ 2 w 54"/>
                  <a:gd name="T15" fmla="*/ 16 h 54"/>
                  <a:gd name="T16" fmla="*/ 16 w 54"/>
                  <a:gd name="T17" fmla="*/ 2 h 54"/>
                  <a:gd name="T18" fmla="*/ 27 w 54"/>
                  <a:gd name="T19" fmla="*/ 0 h 54"/>
                  <a:gd name="T20" fmla="*/ 38 w 54"/>
                  <a:gd name="T21" fmla="*/ 2 h 54"/>
                  <a:gd name="T22" fmla="*/ 52 w 54"/>
                  <a:gd name="T23" fmla="*/ 16 h 54"/>
                  <a:gd name="T24" fmla="*/ 54 w 54"/>
                  <a:gd name="T25"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54">
                    <a:moveTo>
                      <a:pt x="54" y="27"/>
                    </a:moveTo>
                    <a:lnTo>
                      <a:pt x="52" y="38"/>
                    </a:lnTo>
                    <a:lnTo>
                      <a:pt x="38" y="52"/>
                    </a:lnTo>
                    <a:lnTo>
                      <a:pt x="27" y="54"/>
                    </a:lnTo>
                    <a:lnTo>
                      <a:pt x="16" y="52"/>
                    </a:lnTo>
                    <a:lnTo>
                      <a:pt x="2" y="38"/>
                    </a:lnTo>
                    <a:lnTo>
                      <a:pt x="0" y="27"/>
                    </a:lnTo>
                    <a:lnTo>
                      <a:pt x="2" y="16"/>
                    </a:lnTo>
                    <a:lnTo>
                      <a:pt x="16" y="2"/>
                    </a:lnTo>
                    <a:lnTo>
                      <a:pt x="27" y="0"/>
                    </a:lnTo>
                    <a:lnTo>
                      <a:pt x="38" y="2"/>
                    </a:lnTo>
                    <a:lnTo>
                      <a:pt x="52" y="16"/>
                    </a:lnTo>
                    <a:lnTo>
                      <a:pt x="5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01" name="Freeform 15">
                <a:extLst>
                  <a:ext uri="{FF2B5EF4-FFF2-40B4-BE49-F238E27FC236}">
                    <a16:creationId xmlns:a16="http://schemas.microsoft.com/office/drawing/2014/main" id="{09F42471-970F-4308-A498-E2D0C64CFCFB}"/>
                  </a:ext>
                </a:extLst>
              </p:cNvPr>
              <p:cNvSpPr>
                <a:spLocks/>
              </p:cNvSpPr>
              <p:nvPr/>
            </p:nvSpPr>
            <p:spPr bwMode="auto">
              <a:xfrm>
                <a:off x="2692" y="3165"/>
                <a:ext cx="73" cy="31"/>
              </a:xfrm>
              <a:custGeom>
                <a:avLst/>
                <a:gdLst>
                  <a:gd name="T0" fmla="*/ 281 w 290"/>
                  <a:gd name="T1" fmla="*/ 115 h 126"/>
                  <a:gd name="T2" fmla="*/ 274 w 290"/>
                  <a:gd name="T3" fmla="*/ 118 h 126"/>
                  <a:gd name="T4" fmla="*/ 255 w 290"/>
                  <a:gd name="T5" fmla="*/ 117 h 126"/>
                  <a:gd name="T6" fmla="*/ 221 w 290"/>
                  <a:gd name="T7" fmla="*/ 106 h 126"/>
                  <a:gd name="T8" fmla="*/ 176 w 290"/>
                  <a:gd name="T9" fmla="*/ 95 h 126"/>
                  <a:gd name="T10" fmla="*/ 139 w 290"/>
                  <a:gd name="T11" fmla="*/ 90 h 126"/>
                  <a:gd name="T12" fmla="*/ 97 w 290"/>
                  <a:gd name="T13" fmla="*/ 96 h 126"/>
                  <a:gd name="T14" fmla="*/ 46 w 290"/>
                  <a:gd name="T15" fmla="*/ 111 h 126"/>
                  <a:gd name="T16" fmla="*/ 18 w 290"/>
                  <a:gd name="T17" fmla="*/ 125 h 126"/>
                  <a:gd name="T18" fmla="*/ 13 w 290"/>
                  <a:gd name="T19" fmla="*/ 126 h 126"/>
                  <a:gd name="T20" fmla="*/ 4 w 290"/>
                  <a:gd name="T21" fmla="*/ 118 h 126"/>
                  <a:gd name="T22" fmla="*/ 0 w 290"/>
                  <a:gd name="T23" fmla="*/ 102 h 126"/>
                  <a:gd name="T24" fmla="*/ 2 w 290"/>
                  <a:gd name="T25" fmla="*/ 79 h 126"/>
                  <a:gd name="T26" fmla="*/ 12 w 290"/>
                  <a:gd name="T27" fmla="*/ 55 h 126"/>
                  <a:gd name="T28" fmla="*/ 31 w 290"/>
                  <a:gd name="T29" fmla="*/ 31 h 126"/>
                  <a:gd name="T30" fmla="*/ 64 w 290"/>
                  <a:gd name="T31" fmla="*/ 12 h 126"/>
                  <a:gd name="T32" fmla="*/ 109 w 290"/>
                  <a:gd name="T33" fmla="*/ 1 h 126"/>
                  <a:gd name="T34" fmla="*/ 139 w 290"/>
                  <a:gd name="T35" fmla="*/ 0 h 126"/>
                  <a:gd name="T36" fmla="*/ 165 w 290"/>
                  <a:gd name="T37" fmla="*/ 0 h 126"/>
                  <a:gd name="T38" fmla="*/ 208 w 290"/>
                  <a:gd name="T39" fmla="*/ 8 h 126"/>
                  <a:gd name="T40" fmla="*/ 240 w 290"/>
                  <a:gd name="T41" fmla="*/ 23 h 126"/>
                  <a:gd name="T42" fmla="*/ 265 w 290"/>
                  <a:gd name="T43" fmla="*/ 43 h 126"/>
                  <a:gd name="T44" fmla="*/ 280 w 290"/>
                  <a:gd name="T45" fmla="*/ 63 h 126"/>
                  <a:gd name="T46" fmla="*/ 289 w 290"/>
                  <a:gd name="T47" fmla="*/ 83 h 126"/>
                  <a:gd name="T48" fmla="*/ 290 w 290"/>
                  <a:gd name="T49" fmla="*/ 100 h 126"/>
                  <a:gd name="T50" fmla="*/ 286 w 290"/>
                  <a:gd name="T51" fmla="*/ 113 h 126"/>
                  <a:gd name="T52" fmla="*/ 281 w 290"/>
                  <a:gd name="T53" fmla="*/ 11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0" h="126">
                    <a:moveTo>
                      <a:pt x="281" y="115"/>
                    </a:moveTo>
                    <a:lnTo>
                      <a:pt x="274" y="118"/>
                    </a:lnTo>
                    <a:lnTo>
                      <a:pt x="255" y="117"/>
                    </a:lnTo>
                    <a:lnTo>
                      <a:pt x="221" y="106"/>
                    </a:lnTo>
                    <a:lnTo>
                      <a:pt x="176" y="95"/>
                    </a:lnTo>
                    <a:lnTo>
                      <a:pt x="139" y="90"/>
                    </a:lnTo>
                    <a:lnTo>
                      <a:pt x="97" y="96"/>
                    </a:lnTo>
                    <a:lnTo>
                      <a:pt x="46" y="111"/>
                    </a:lnTo>
                    <a:lnTo>
                      <a:pt x="18" y="125"/>
                    </a:lnTo>
                    <a:lnTo>
                      <a:pt x="13" y="126"/>
                    </a:lnTo>
                    <a:lnTo>
                      <a:pt x="4" y="118"/>
                    </a:lnTo>
                    <a:lnTo>
                      <a:pt x="0" y="102"/>
                    </a:lnTo>
                    <a:lnTo>
                      <a:pt x="2" y="79"/>
                    </a:lnTo>
                    <a:lnTo>
                      <a:pt x="12" y="55"/>
                    </a:lnTo>
                    <a:lnTo>
                      <a:pt x="31" y="31"/>
                    </a:lnTo>
                    <a:lnTo>
                      <a:pt x="64" y="12"/>
                    </a:lnTo>
                    <a:lnTo>
                      <a:pt x="109" y="1"/>
                    </a:lnTo>
                    <a:lnTo>
                      <a:pt x="139" y="0"/>
                    </a:lnTo>
                    <a:lnTo>
                      <a:pt x="165" y="0"/>
                    </a:lnTo>
                    <a:lnTo>
                      <a:pt x="208" y="8"/>
                    </a:lnTo>
                    <a:lnTo>
                      <a:pt x="240" y="23"/>
                    </a:lnTo>
                    <a:lnTo>
                      <a:pt x="265" y="43"/>
                    </a:lnTo>
                    <a:lnTo>
                      <a:pt x="280" y="63"/>
                    </a:lnTo>
                    <a:lnTo>
                      <a:pt x="289" y="83"/>
                    </a:lnTo>
                    <a:lnTo>
                      <a:pt x="290" y="100"/>
                    </a:lnTo>
                    <a:lnTo>
                      <a:pt x="286" y="113"/>
                    </a:lnTo>
                    <a:lnTo>
                      <a:pt x="281" y="115"/>
                    </a:lnTo>
                    <a:close/>
                  </a:path>
                </a:pathLst>
              </a:custGeom>
              <a:solidFill>
                <a:srgbClr val="5136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02" name="Freeform 16">
                <a:extLst>
                  <a:ext uri="{FF2B5EF4-FFF2-40B4-BE49-F238E27FC236}">
                    <a16:creationId xmlns:a16="http://schemas.microsoft.com/office/drawing/2014/main" id="{0A7BA62C-AF06-4F76-847B-18A5DEF3C6D1}"/>
                  </a:ext>
                </a:extLst>
              </p:cNvPr>
              <p:cNvSpPr>
                <a:spLocks/>
              </p:cNvSpPr>
              <p:nvPr/>
            </p:nvSpPr>
            <p:spPr bwMode="auto">
              <a:xfrm>
                <a:off x="2592" y="3328"/>
                <a:ext cx="71" cy="26"/>
              </a:xfrm>
              <a:custGeom>
                <a:avLst/>
                <a:gdLst>
                  <a:gd name="T0" fmla="*/ 141 w 282"/>
                  <a:gd name="T1" fmla="*/ 43 h 101"/>
                  <a:gd name="T2" fmla="*/ 109 w 282"/>
                  <a:gd name="T3" fmla="*/ 41 h 101"/>
                  <a:gd name="T4" fmla="*/ 58 w 282"/>
                  <a:gd name="T5" fmla="*/ 23 h 101"/>
                  <a:gd name="T6" fmla="*/ 21 w 282"/>
                  <a:gd name="T7" fmla="*/ 5 h 101"/>
                  <a:gd name="T8" fmla="*/ 6 w 282"/>
                  <a:gd name="T9" fmla="*/ 0 h 101"/>
                  <a:gd name="T10" fmla="*/ 0 w 282"/>
                  <a:gd name="T11" fmla="*/ 4 h 101"/>
                  <a:gd name="T12" fmla="*/ 0 w 282"/>
                  <a:gd name="T13" fmla="*/ 9 h 101"/>
                  <a:gd name="T14" fmla="*/ 2 w 282"/>
                  <a:gd name="T15" fmla="*/ 21 h 101"/>
                  <a:gd name="T16" fmla="*/ 13 w 282"/>
                  <a:gd name="T17" fmla="*/ 53 h 101"/>
                  <a:gd name="T18" fmla="*/ 36 w 282"/>
                  <a:gd name="T19" fmla="*/ 74 h 101"/>
                  <a:gd name="T20" fmla="*/ 58 w 282"/>
                  <a:gd name="T21" fmla="*/ 86 h 101"/>
                  <a:gd name="T22" fmla="*/ 85 w 282"/>
                  <a:gd name="T23" fmla="*/ 96 h 101"/>
                  <a:gd name="T24" fmla="*/ 120 w 282"/>
                  <a:gd name="T25" fmla="*/ 100 h 101"/>
                  <a:gd name="T26" fmla="*/ 141 w 282"/>
                  <a:gd name="T27" fmla="*/ 101 h 101"/>
                  <a:gd name="T28" fmla="*/ 162 w 282"/>
                  <a:gd name="T29" fmla="*/ 100 h 101"/>
                  <a:gd name="T30" fmla="*/ 197 w 282"/>
                  <a:gd name="T31" fmla="*/ 96 h 101"/>
                  <a:gd name="T32" fmla="*/ 225 w 282"/>
                  <a:gd name="T33" fmla="*/ 86 h 101"/>
                  <a:gd name="T34" fmla="*/ 246 w 282"/>
                  <a:gd name="T35" fmla="*/ 74 h 101"/>
                  <a:gd name="T36" fmla="*/ 268 w 282"/>
                  <a:gd name="T37" fmla="*/ 53 h 101"/>
                  <a:gd name="T38" fmla="*/ 281 w 282"/>
                  <a:gd name="T39" fmla="*/ 21 h 101"/>
                  <a:gd name="T40" fmla="*/ 282 w 282"/>
                  <a:gd name="T41" fmla="*/ 9 h 101"/>
                  <a:gd name="T42" fmla="*/ 281 w 282"/>
                  <a:gd name="T43" fmla="*/ 4 h 101"/>
                  <a:gd name="T44" fmla="*/ 276 w 282"/>
                  <a:gd name="T45" fmla="*/ 0 h 101"/>
                  <a:gd name="T46" fmla="*/ 261 w 282"/>
                  <a:gd name="T47" fmla="*/ 5 h 101"/>
                  <a:gd name="T48" fmla="*/ 225 w 282"/>
                  <a:gd name="T49" fmla="*/ 23 h 101"/>
                  <a:gd name="T50" fmla="*/ 173 w 282"/>
                  <a:gd name="T51" fmla="*/ 41 h 101"/>
                  <a:gd name="T52" fmla="*/ 141 w 282"/>
                  <a:gd name="T53"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2" h="101">
                    <a:moveTo>
                      <a:pt x="141" y="43"/>
                    </a:moveTo>
                    <a:lnTo>
                      <a:pt x="109" y="41"/>
                    </a:lnTo>
                    <a:lnTo>
                      <a:pt x="58" y="23"/>
                    </a:lnTo>
                    <a:lnTo>
                      <a:pt x="21" y="5"/>
                    </a:lnTo>
                    <a:lnTo>
                      <a:pt x="6" y="0"/>
                    </a:lnTo>
                    <a:lnTo>
                      <a:pt x="0" y="4"/>
                    </a:lnTo>
                    <a:lnTo>
                      <a:pt x="0" y="9"/>
                    </a:lnTo>
                    <a:lnTo>
                      <a:pt x="2" y="21"/>
                    </a:lnTo>
                    <a:lnTo>
                      <a:pt x="13" y="53"/>
                    </a:lnTo>
                    <a:lnTo>
                      <a:pt x="36" y="74"/>
                    </a:lnTo>
                    <a:lnTo>
                      <a:pt x="58" y="86"/>
                    </a:lnTo>
                    <a:lnTo>
                      <a:pt x="85" y="96"/>
                    </a:lnTo>
                    <a:lnTo>
                      <a:pt x="120" y="100"/>
                    </a:lnTo>
                    <a:lnTo>
                      <a:pt x="141" y="101"/>
                    </a:lnTo>
                    <a:lnTo>
                      <a:pt x="162" y="100"/>
                    </a:lnTo>
                    <a:lnTo>
                      <a:pt x="197" y="96"/>
                    </a:lnTo>
                    <a:lnTo>
                      <a:pt x="225" y="86"/>
                    </a:lnTo>
                    <a:lnTo>
                      <a:pt x="246" y="74"/>
                    </a:lnTo>
                    <a:lnTo>
                      <a:pt x="268" y="53"/>
                    </a:lnTo>
                    <a:lnTo>
                      <a:pt x="281" y="21"/>
                    </a:lnTo>
                    <a:lnTo>
                      <a:pt x="282" y="9"/>
                    </a:lnTo>
                    <a:lnTo>
                      <a:pt x="281" y="4"/>
                    </a:lnTo>
                    <a:lnTo>
                      <a:pt x="276" y="0"/>
                    </a:lnTo>
                    <a:lnTo>
                      <a:pt x="261" y="5"/>
                    </a:lnTo>
                    <a:lnTo>
                      <a:pt x="225" y="23"/>
                    </a:lnTo>
                    <a:lnTo>
                      <a:pt x="173" y="41"/>
                    </a:lnTo>
                    <a:lnTo>
                      <a:pt x="141" y="43"/>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03" name="Freeform 17">
                <a:extLst>
                  <a:ext uri="{FF2B5EF4-FFF2-40B4-BE49-F238E27FC236}">
                    <a16:creationId xmlns:a16="http://schemas.microsoft.com/office/drawing/2014/main" id="{0AEE225F-35A5-4015-A6B4-68E932C646A4}"/>
                  </a:ext>
                </a:extLst>
              </p:cNvPr>
              <p:cNvSpPr>
                <a:spLocks/>
              </p:cNvSpPr>
              <p:nvPr/>
            </p:nvSpPr>
            <p:spPr bwMode="auto">
              <a:xfrm>
                <a:off x="2615" y="3408"/>
                <a:ext cx="25" cy="9"/>
              </a:xfrm>
              <a:custGeom>
                <a:avLst/>
                <a:gdLst>
                  <a:gd name="T0" fmla="*/ 49 w 97"/>
                  <a:gd name="T1" fmla="*/ 14 h 34"/>
                  <a:gd name="T2" fmla="*/ 28 w 97"/>
                  <a:gd name="T3" fmla="*/ 12 h 34"/>
                  <a:gd name="T4" fmla="*/ 8 w 97"/>
                  <a:gd name="T5" fmla="*/ 1 h 34"/>
                  <a:gd name="T6" fmla="*/ 1 w 97"/>
                  <a:gd name="T7" fmla="*/ 0 h 34"/>
                  <a:gd name="T8" fmla="*/ 0 w 97"/>
                  <a:gd name="T9" fmla="*/ 2 h 34"/>
                  <a:gd name="T10" fmla="*/ 1 w 97"/>
                  <a:gd name="T11" fmla="*/ 12 h 34"/>
                  <a:gd name="T12" fmla="*/ 16 w 97"/>
                  <a:gd name="T13" fmla="*/ 27 h 34"/>
                  <a:gd name="T14" fmla="*/ 35 w 97"/>
                  <a:gd name="T15" fmla="*/ 33 h 34"/>
                  <a:gd name="T16" fmla="*/ 49 w 97"/>
                  <a:gd name="T17" fmla="*/ 34 h 34"/>
                  <a:gd name="T18" fmla="*/ 63 w 97"/>
                  <a:gd name="T19" fmla="*/ 33 h 34"/>
                  <a:gd name="T20" fmla="*/ 82 w 97"/>
                  <a:gd name="T21" fmla="*/ 27 h 34"/>
                  <a:gd name="T22" fmla="*/ 96 w 97"/>
                  <a:gd name="T23" fmla="*/ 12 h 34"/>
                  <a:gd name="T24" fmla="*/ 97 w 97"/>
                  <a:gd name="T25" fmla="*/ 2 h 34"/>
                  <a:gd name="T26" fmla="*/ 97 w 97"/>
                  <a:gd name="T27" fmla="*/ 0 h 34"/>
                  <a:gd name="T28" fmla="*/ 91 w 97"/>
                  <a:gd name="T29" fmla="*/ 1 h 34"/>
                  <a:gd name="T30" fmla="*/ 70 w 97"/>
                  <a:gd name="T31" fmla="*/ 12 h 34"/>
                  <a:gd name="T32" fmla="*/ 49 w 97"/>
                  <a:gd name="T33"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 h="34">
                    <a:moveTo>
                      <a:pt x="49" y="14"/>
                    </a:moveTo>
                    <a:lnTo>
                      <a:pt x="28" y="12"/>
                    </a:lnTo>
                    <a:lnTo>
                      <a:pt x="8" y="1"/>
                    </a:lnTo>
                    <a:lnTo>
                      <a:pt x="1" y="0"/>
                    </a:lnTo>
                    <a:lnTo>
                      <a:pt x="0" y="2"/>
                    </a:lnTo>
                    <a:lnTo>
                      <a:pt x="1" y="12"/>
                    </a:lnTo>
                    <a:lnTo>
                      <a:pt x="16" y="27"/>
                    </a:lnTo>
                    <a:lnTo>
                      <a:pt x="35" y="33"/>
                    </a:lnTo>
                    <a:lnTo>
                      <a:pt x="49" y="34"/>
                    </a:lnTo>
                    <a:lnTo>
                      <a:pt x="63" y="33"/>
                    </a:lnTo>
                    <a:lnTo>
                      <a:pt x="82" y="27"/>
                    </a:lnTo>
                    <a:lnTo>
                      <a:pt x="96" y="12"/>
                    </a:lnTo>
                    <a:lnTo>
                      <a:pt x="97" y="2"/>
                    </a:lnTo>
                    <a:lnTo>
                      <a:pt x="97" y="0"/>
                    </a:lnTo>
                    <a:lnTo>
                      <a:pt x="91" y="1"/>
                    </a:lnTo>
                    <a:lnTo>
                      <a:pt x="70" y="12"/>
                    </a:lnTo>
                    <a:lnTo>
                      <a:pt x="49" y="14"/>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04" name="Freeform 18">
                <a:extLst>
                  <a:ext uri="{FF2B5EF4-FFF2-40B4-BE49-F238E27FC236}">
                    <a16:creationId xmlns:a16="http://schemas.microsoft.com/office/drawing/2014/main" id="{DA3499ED-6B45-4938-866E-1799AF454F2D}"/>
                  </a:ext>
                </a:extLst>
              </p:cNvPr>
              <p:cNvSpPr>
                <a:spLocks/>
              </p:cNvSpPr>
              <p:nvPr/>
            </p:nvSpPr>
            <p:spPr bwMode="auto">
              <a:xfrm>
                <a:off x="2572" y="3380"/>
                <a:ext cx="111" cy="19"/>
              </a:xfrm>
              <a:custGeom>
                <a:avLst/>
                <a:gdLst>
                  <a:gd name="T0" fmla="*/ 222 w 445"/>
                  <a:gd name="T1" fmla="*/ 45 h 74"/>
                  <a:gd name="T2" fmla="*/ 172 w 445"/>
                  <a:gd name="T3" fmla="*/ 44 h 74"/>
                  <a:gd name="T4" fmla="*/ 89 w 445"/>
                  <a:gd name="T5" fmla="*/ 29 h 74"/>
                  <a:gd name="T6" fmla="*/ 32 w 445"/>
                  <a:gd name="T7" fmla="*/ 9 h 74"/>
                  <a:gd name="T8" fmla="*/ 2 w 445"/>
                  <a:gd name="T9" fmla="*/ 0 h 74"/>
                  <a:gd name="T10" fmla="*/ 0 w 445"/>
                  <a:gd name="T11" fmla="*/ 3 h 74"/>
                  <a:gd name="T12" fmla="*/ 1 w 445"/>
                  <a:gd name="T13" fmla="*/ 9 h 74"/>
                  <a:gd name="T14" fmla="*/ 20 w 445"/>
                  <a:gd name="T15" fmla="*/ 32 h 74"/>
                  <a:gd name="T16" fmla="*/ 70 w 445"/>
                  <a:gd name="T17" fmla="*/ 56 h 74"/>
                  <a:gd name="T18" fmla="*/ 133 w 445"/>
                  <a:gd name="T19" fmla="*/ 69 h 74"/>
                  <a:gd name="T20" fmla="*/ 189 w 445"/>
                  <a:gd name="T21" fmla="*/ 73 h 74"/>
                  <a:gd name="T22" fmla="*/ 222 w 445"/>
                  <a:gd name="T23" fmla="*/ 74 h 74"/>
                  <a:gd name="T24" fmla="*/ 255 w 445"/>
                  <a:gd name="T25" fmla="*/ 73 h 74"/>
                  <a:gd name="T26" fmla="*/ 311 w 445"/>
                  <a:gd name="T27" fmla="*/ 69 h 74"/>
                  <a:gd name="T28" fmla="*/ 375 w 445"/>
                  <a:gd name="T29" fmla="*/ 56 h 74"/>
                  <a:gd name="T30" fmla="*/ 423 w 445"/>
                  <a:gd name="T31" fmla="*/ 32 h 74"/>
                  <a:gd name="T32" fmla="*/ 443 w 445"/>
                  <a:gd name="T33" fmla="*/ 9 h 74"/>
                  <a:gd name="T34" fmla="*/ 445 w 445"/>
                  <a:gd name="T35" fmla="*/ 3 h 74"/>
                  <a:gd name="T36" fmla="*/ 441 w 445"/>
                  <a:gd name="T37" fmla="*/ 0 h 74"/>
                  <a:gd name="T38" fmla="*/ 412 w 445"/>
                  <a:gd name="T39" fmla="*/ 9 h 74"/>
                  <a:gd name="T40" fmla="*/ 354 w 445"/>
                  <a:gd name="T41" fmla="*/ 29 h 74"/>
                  <a:gd name="T42" fmla="*/ 272 w 445"/>
                  <a:gd name="T43" fmla="*/ 44 h 74"/>
                  <a:gd name="T44" fmla="*/ 222 w 445"/>
                  <a:gd name="T45" fmla="*/ 4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74">
                    <a:moveTo>
                      <a:pt x="222" y="45"/>
                    </a:moveTo>
                    <a:lnTo>
                      <a:pt x="172" y="44"/>
                    </a:lnTo>
                    <a:lnTo>
                      <a:pt x="89" y="29"/>
                    </a:lnTo>
                    <a:lnTo>
                      <a:pt x="32" y="9"/>
                    </a:lnTo>
                    <a:lnTo>
                      <a:pt x="2" y="0"/>
                    </a:lnTo>
                    <a:lnTo>
                      <a:pt x="0" y="3"/>
                    </a:lnTo>
                    <a:lnTo>
                      <a:pt x="1" y="9"/>
                    </a:lnTo>
                    <a:lnTo>
                      <a:pt x="20" y="32"/>
                    </a:lnTo>
                    <a:lnTo>
                      <a:pt x="70" y="56"/>
                    </a:lnTo>
                    <a:lnTo>
                      <a:pt x="133" y="69"/>
                    </a:lnTo>
                    <a:lnTo>
                      <a:pt x="189" y="73"/>
                    </a:lnTo>
                    <a:lnTo>
                      <a:pt x="222" y="74"/>
                    </a:lnTo>
                    <a:lnTo>
                      <a:pt x="255" y="73"/>
                    </a:lnTo>
                    <a:lnTo>
                      <a:pt x="311" y="69"/>
                    </a:lnTo>
                    <a:lnTo>
                      <a:pt x="375" y="56"/>
                    </a:lnTo>
                    <a:lnTo>
                      <a:pt x="423" y="32"/>
                    </a:lnTo>
                    <a:lnTo>
                      <a:pt x="443" y="9"/>
                    </a:lnTo>
                    <a:lnTo>
                      <a:pt x="445" y="3"/>
                    </a:lnTo>
                    <a:lnTo>
                      <a:pt x="441" y="0"/>
                    </a:lnTo>
                    <a:lnTo>
                      <a:pt x="412" y="9"/>
                    </a:lnTo>
                    <a:lnTo>
                      <a:pt x="354" y="29"/>
                    </a:lnTo>
                    <a:lnTo>
                      <a:pt x="272" y="44"/>
                    </a:lnTo>
                    <a:lnTo>
                      <a:pt x="222" y="45"/>
                    </a:lnTo>
                    <a:close/>
                  </a:path>
                </a:pathLst>
              </a:custGeom>
              <a:solidFill>
                <a:srgbClr val="F79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05" name="Freeform 19">
                <a:extLst>
                  <a:ext uri="{FF2B5EF4-FFF2-40B4-BE49-F238E27FC236}">
                    <a16:creationId xmlns:a16="http://schemas.microsoft.com/office/drawing/2014/main" id="{900716D5-489B-4DCB-B2AC-691468AA3A93}"/>
                  </a:ext>
                </a:extLst>
              </p:cNvPr>
              <p:cNvSpPr>
                <a:spLocks/>
              </p:cNvSpPr>
              <p:nvPr/>
            </p:nvSpPr>
            <p:spPr bwMode="auto">
              <a:xfrm>
                <a:off x="2371" y="3499"/>
                <a:ext cx="256" cy="133"/>
              </a:xfrm>
              <a:custGeom>
                <a:avLst/>
                <a:gdLst>
                  <a:gd name="T0" fmla="*/ 1026 w 1026"/>
                  <a:gd name="T1" fmla="*/ 0 h 532"/>
                  <a:gd name="T2" fmla="*/ 1026 w 1026"/>
                  <a:gd name="T3" fmla="*/ 532 h 532"/>
                  <a:gd name="T4" fmla="*/ 0 w 1026"/>
                  <a:gd name="T5" fmla="*/ 532 h 532"/>
                  <a:gd name="T6" fmla="*/ 1 w 1026"/>
                  <a:gd name="T7" fmla="*/ 511 h 532"/>
                  <a:gd name="T8" fmla="*/ 13 w 1026"/>
                  <a:gd name="T9" fmla="*/ 469 h 532"/>
                  <a:gd name="T10" fmla="*/ 37 w 1026"/>
                  <a:gd name="T11" fmla="*/ 425 h 532"/>
                  <a:gd name="T12" fmla="*/ 71 w 1026"/>
                  <a:gd name="T13" fmla="*/ 380 h 532"/>
                  <a:gd name="T14" fmla="*/ 114 w 1026"/>
                  <a:gd name="T15" fmla="*/ 336 h 532"/>
                  <a:gd name="T16" fmla="*/ 167 w 1026"/>
                  <a:gd name="T17" fmla="*/ 290 h 532"/>
                  <a:gd name="T18" fmla="*/ 227 w 1026"/>
                  <a:gd name="T19" fmla="*/ 247 h 532"/>
                  <a:gd name="T20" fmla="*/ 295 w 1026"/>
                  <a:gd name="T21" fmla="*/ 205 h 532"/>
                  <a:gd name="T22" fmla="*/ 406 w 1026"/>
                  <a:gd name="T23" fmla="*/ 146 h 532"/>
                  <a:gd name="T24" fmla="*/ 530 w 1026"/>
                  <a:gd name="T25" fmla="*/ 94 h 532"/>
                  <a:gd name="T26" fmla="*/ 616 w 1026"/>
                  <a:gd name="T27" fmla="*/ 65 h 532"/>
                  <a:gd name="T28" fmla="*/ 706 w 1026"/>
                  <a:gd name="T29" fmla="*/ 41 h 532"/>
                  <a:gd name="T30" fmla="*/ 796 w 1026"/>
                  <a:gd name="T31" fmla="*/ 21 h 532"/>
                  <a:gd name="T32" fmla="*/ 889 w 1026"/>
                  <a:gd name="T33" fmla="*/ 7 h 532"/>
                  <a:gd name="T34" fmla="*/ 980 w 1026"/>
                  <a:gd name="T35" fmla="*/ 1 h 532"/>
                  <a:gd name="T36" fmla="*/ 1026 w 1026"/>
                  <a:gd name="T3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6" h="532">
                    <a:moveTo>
                      <a:pt x="1026" y="0"/>
                    </a:moveTo>
                    <a:lnTo>
                      <a:pt x="1026" y="532"/>
                    </a:lnTo>
                    <a:lnTo>
                      <a:pt x="0" y="532"/>
                    </a:lnTo>
                    <a:lnTo>
                      <a:pt x="1" y="511"/>
                    </a:lnTo>
                    <a:lnTo>
                      <a:pt x="13" y="469"/>
                    </a:lnTo>
                    <a:lnTo>
                      <a:pt x="37" y="425"/>
                    </a:lnTo>
                    <a:lnTo>
                      <a:pt x="71" y="380"/>
                    </a:lnTo>
                    <a:lnTo>
                      <a:pt x="114" y="336"/>
                    </a:lnTo>
                    <a:lnTo>
                      <a:pt x="167" y="290"/>
                    </a:lnTo>
                    <a:lnTo>
                      <a:pt x="227" y="247"/>
                    </a:lnTo>
                    <a:lnTo>
                      <a:pt x="295" y="205"/>
                    </a:lnTo>
                    <a:lnTo>
                      <a:pt x="406" y="146"/>
                    </a:lnTo>
                    <a:lnTo>
                      <a:pt x="530" y="94"/>
                    </a:lnTo>
                    <a:lnTo>
                      <a:pt x="616" y="65"/>
                    </a:lnTo>
                    <a:lnTo>
                      <a:pt x="706" y="41"/>
                    </a:lnTo>
                    <a:lnTo>
                      <a:pt x="796" y="21"/>
                    </a:lnTo>
                    <a:lnTo>
                      <a:pt x="889" y="7"/>
                    </a:lnTo>
                    <a:lnTo>
                      <a:pt x="980" y="1"/>
                    </a:lnTo>
                    <a:lnTo>
                      <a:pt x="1026" y="0"/>
                    </a:lnTo>
                    <a:close/>
                  </a:path>
                </a:pathLst>
              </a:custGeom>
              <a:solidFill>
                <a:srgbClr val="46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06" name="Freeform 20">
                <a:extLst>
                  <a:ext uri="{FF2B5EF4-FFF2-40B4-BE49-F238E27FC236}">
                    <a16:creationId xmlns:a16="http://schemas.microsoft.com/office/drawing/2014/main" id="{80EE8064-CBE3-42BE-825D-FAD670E6C601}"/>
                  </a:ext>
                </a:extLst>
              </p:cNvPr>
              <p:cNvSpPr>
                <a:spLocks/>
              </p:cNvSpPr>
              <p:nvPr/>
            </p:nvSpPr>
            <p:spPr bwMode="auto">
              <a:xfrm>
                <a:off x="2627" y="3499"/>
                <a:ext cx="257" cy="133"/>
              </a:xfrm>
              <a:custGeom>
                <a:avLst/>
                <a:gdLst>
                  <a:gd name="T0" fmla="*/ 0 w 1026"/>
                  <a:gd name="T1" fmla="*/ 0 h 532"/>
                  <a:gd name="T2" fmla="*/ 0 w 1026"/>
                  <a:gd name="T3" fmla="*/ 532 h 532"/>
                  <a:gd name="T4" fmla="*/ 1026 w 1026"/>
                  <a:gd name="T5" fmla="*/ 532 h 532"/>
                  <a:gd name="T6" fmla="*/ 1025 w 1026"/>
                  <a:gd name="T7" fmla="*/ 511 h 532"/>
                  <a:gd name="T8" fmla="*/ 1012 w 1026"/>
                  <a:gd name="T9" fmla="*/ 469 h 532"/>
                  <a:gd name="T10" fmla="*/ 988 w 1026"/>
                  <a:gd name="T11" fmla="*/ 425 h 532"/>
                  <a:gd name="T12" fmla="*/ 955 w 1026"/>
                  <a:gd name="T13" fmla="*/ 380 h 532"/>
                  <a:gd name="T14" fmla="*/ 911 w 1026"/>
                  <a:gd name="T15" fmla="*/ 336 h 532"/>
                  <a:gd name="T16" fmla="*/ 859 w 1026"/>
                  <a:gd name="T17" fmla="*/ 290 h 532"/>
                  <a:gd name="T18" fmla="*/ 799 w 1026"/>
                  <a:gd name="T19" fmla="*/ 247 h 532"/>
                  <a:gd name="T20" fmla="*/ 731 w 1026"/>
                  <a:gd name="T21" fmla="*/ 205 h 532"/>
                  <a:gd name="T22" fmla="*/ 620 w 1026"/>
                  <a:gd name="T23" fmla="*/ 146 h 532"/>
                  <a:gd name="T24" fmla="*/ 496 w 1026"/>
                  <a:gd name="T25" fmla="*/ 94 h 532"/>
                  <a:gd name="T26" fmla="*/ 410 w 1026"/>
                  <a:gd name="T27" fmla="*/ 65 h 532"/>
                  <a:gd name="T28" fmla="*/ 321 w 1026"/>
                  <a:gd name="T29" fmla="*/ 41 h 532"/>
                  <a:gd name="T30" fmla="*/ 229 w 1026"/>
                  <a:gd name="T31" fmla="*/ 21 h 532"/>
                  <a:gd name="T32" fmla="*/ 137 w 1026"/>
                  <a:gd name="T33" fmla="*/ 7 h 532"/>
                  <a:gd name="T34" fmla="*/ 46 w 1026"/>
                  <a:gd name="T35" fmla="*/ 1 h 532"/>
                  <a:gd name="T36" fmla="*/ 0 w 1026"/>
                  <a:gd name="T3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6" h="532">
                    <a:moveTo>
                      <a:pt x="0" y="0"/>
                    </a:moveTo>
                    <a:lnTo>
                      <a:pt x="0" y="532"/>
                    </a:lnTo>
                    <a:lnTo>
                      <a:pt x="1026" y="532"/>
                    </a:lnTo>
                    <a:lnTo>
                      <a:pt x="1025" y="511"/>
                    </a:lnTo>
                    <a:lnTo>
                      <a:pt x="1012" y="469"/>
                    </a:lnTo>
                    <a:lnTo>
                      <a:pt x="988" y="425"/>
                    </a:lnTo>
                    <a:lnTo>
                      <a:pt x="955" y="380"/>
                    </a:lnTo>
                    <a:lnTo>
                      <a:pt x="911" y="336"/>
                    </a:lnTo>
                    <a:lnTo>
                      <a:pt x="859" y="290"/>
                    </a:lnTo>
                    <a:lnTo>
                      <a:pt x="799" y="247"/>
                    </a:lnTo>
                    <a:lnTo>
                      <a:pt x="731" y="205"/>
                    </a:lnTo>
                    <a:lnTo>
                      <a:pt x="620" y="146"/>
                    </a:lnTo>
                    <a:lnTo>
                      <a:pt x="496" y="94"/>
                    </a:lnTo>
                    <a:lnTo>
                      <a:pt x="410" y="65"/>
                    </a:lnTo>
                    <a:lnTo>
                      <a:pt x="321" y="41"/>
                    </a:lnTo>
                    <a:lnTo>
                      <a:pt x="229" y="21"/>
                    </a:lnTo>
                    <a:lnTo>
                      <a:pt x="137" y="7"/>
                    </a:lnTo>
                    <a:lnTo>
                      <a:pt x="46" y="1"/>
                    </a:lnTo>
                    <a:lnTo>
                      <a:pt x="0" y="0"/>
                    </a:lnTo>
                    <a:close/>
                  </a:path>
                </a:pathLst>
              </a:custGeom>
              <a:solidFill>
                <a:srgbClr val="46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07" name="Freeform 21">
                <a:extLst>
                  <a:ext uri="{FF2B5EF4-FFF2-40B4-BE49-F238E27FC236}">
                    <a16:creationId xmlns:a16="http://schemas.microsoft.com/office/drawing/2014/main" id="{B68C77D1-CA17-4818-8BC1-70526F7A38C1}"/>
                  </a:ext>
                </a:extLst>
              </p:cNvPr>
              <p:cNvSpPr>
                <a:spLocks/>
              </p:cNvSpPr>
              <p:nvPr/>
            </p:nvSpPr>
            <p:spPr bwMode="auto">
              <a:xfrm>
                <a:off x="2550" y="3499"/>
                <a:ext cx="158" cy="46"/>
              </a:xfrm>
              <a:custGeom>
                <a:avLst/>
                <a:gdLst>
                  <a:gd name="T0" fmla="*/ 312 w 635"/>
                  <a:gd name="T1" fmla="*/ 0 h 186"/>
                  <a:gd name="T2" fmla="*/ 234 w 635"/>
                  <a:gd name="T3" fmla="*/ 2 h 186"/>
                  <a:gd name="T4" fmla="*/ 78 w 635"/>
                  <a:gd name="T5" fmla="*/ 21 h 186"/>
                  <a:gd name="T6" fmla="*/ 0 w 635"/>
                  <a:gd name="T7" fmla="*/ 38 h 186"/>
                  <a:gd name="T8" fmla="*/ 5 w 635"/>
                  <a:gd name="T9" fmla="*/ 44 h 186"/>
                  <a:gd name="T10" fmla="*/ 45 w 635"/>
                  <a:gd name="T11" fmla="*/ 85 h 186"/>
                  <a:gd name="T12" fmla="*/ 103 w 635"/>
                  <a:gd name="T13" fmla="*/ 127 h 186"/>
                  <a:gd name="T14" fmla="*/ 152 w 635"/>
                  <a:gd name="T15" fmla="*/ 151 h 186"/>
                  <a:gd name="T16" fmla="*/ 209 w 635"/>
                  <a:gd name="T17" fmla="*/ 172 h 186"/>
                  <a:gd name="T18" fmla="*/ 276 w 635"/>
                  <a:gd name="T19" fmla="*/ 185 h 186"/>
                  <a:gd name="T20" fmla="*/ 312 w 635"/>
                  <a:gd name="T21" fmla="*/ 186 h 186"/>
                  <a:gd name="T22" fmla="*/ 346 w 635"/>
                  <a:gd name="T23" fmla="*/ 185 h 186"/>
                  <a:gd name="T24" fmla="*/ 408 w 635"/>
                  <a:gd name="T25" fmla="*/ 174 h 186"/>
                  <a:gd name="T26" fmla="*/ 465 w 635"/>
                  <a:gd name="T27" fmla="*/ 156 h 186"/>
                  <a:gd name="T28" fmla="*/ 514 w 635"/>
                  <a:gd name="T29" fmla="*/ 133 h 186"/>
                  <a:gd name="T30" fmla="*/ 574 w 635"/>
                  <a:gd name="T31" fmla="*/ 95 h 186"/>
                  <a:gd name="T32" fmla="*/ 625 w 635"/>
                  <a:gd name="T33" fmla="*/ 52 h 186"/>
                  <a:gd name="T34" fmla="*/ 635 w 635"/>
                  <a:gd name="T35" fmla="*/ 42 h 186"/>
                  <a:gd name="T36" fmla="*/ 555 w 635"/>
                  <a:gd name="T37" fmla="*/ 23 h 186"/>
                  <a:gd name="T38" fmla="*/ 433 w 635"/>
                  <a:gd name="T39" fmla="*/ 6 h 186"/>
                  <a:gd name="T40" fmla="*/ 352 w 635"/>
                  <a:gd name="T41" fmla="*/ 1 h 186"/>
                  <a:gd name="T42" fmla="*/ 312 w 635"/>
                  <a:gd name="T43"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5" h="186">
                    <a:moveTo>
                      <a:pt x="312" y="0"/>
                    </a:moveTo>
                    <a:lnTo>
                      <a:pt x="234" y="2"/>
                    </a:lnTo>
                    <a:lnTo>
                      <a:pt x="78" y="21"/>
                    </a:lnTo>
                    <a:lnTo>
                      <a:pt x="0" y="38"/>
                    </a:lnTo>
                    <a:lnTo>
                      <a:pt x="5" y="44"/>
                    </a:lnTo>
                    <a:lnTo>
                      <a:pt x="45" y="85"/>
                    </a:lnTo>
                    <a:lnTo>
                      <a:pt x="103" y="127"/>
                    </a:lnTo>
                    <a:lnTo>
                      <a:pt x="152" y="151"/>
                    </a:lnTo>
                    <a:lnTo>
                      <a:pt x="209" y="172"/>
                    </a:lnTo>
                    <a:lnTo>
                      <a:pt x="276" y="185"/>
                    </a:lnTo>
                    <a:lnTo>
                      <a:pt x="312" y="186"/>
                    </a:lnTo>
                    <a:lnTo>
                      <a:pt x="346" y="185"/>
                    </a:lnTo>
                    <a:lnTo>
                      <a:pt x="408" y="174"/>
                    </a:lnTo>
                    <a:lnTo>
                      <a:pt x="465" y="156"/>
                    </a:lnTo>
                    <a:lnTo>
                      <a:pt x="514" y="133"/>
                    </a:lnTo>
                    <a:lnTo>
                      <a:pt x="574" y="95"/>
                    </a:lnTo>
                    <a:lnTo>
                      <a:pt x="625" y="52"/>
                    </a:lnTo>
                    <a:lnTo>
                      <a:pt x="635" y="42"/>
                    </a:lnTo>
                    <a:lnTo>
                      <a:pt x="555" y="23"/>
                    </a:lnTo>
                    <a:lnTo>
                      <a:pt x="433" y="6"/>
                    </a:lnTo>
                    <a:lnTo>
                      <a:pt x="352" y="1"/>
                    </a:lnTo>
                    <a:lnTo>
                      <a:pt x="312" y="0"/>
                    </a:lnTo>
                    <a:close/>
                  </a:path>
                </a:pathLst>
              </a:custGeom>
              <a:solidFill>
                <a:srgbClr val="3785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08" name="Freeform 22">
                <a:extLst>
                  <a:ext uri="{FF2B5EF4-FFF2-40B4-BE49-F238E27FC236}">
                    <a16:creationId xmlns:a16="http://schemas.microsoft.com/office/drawing/2014/main" id="{696813AD-648D-446A-90D2-BA718B215CB8}"/>
                  </a:ext>
                </a:extLst>
              </p:cNvPr>
              <p:cNvSpPr>
                <a:spLocks/>
              </p:cNvSpPr>
              <p:nvPr/>
            </p:nvSpPr>
            <p:spPr bwMode="auto">
              <a:xfrm>
                <a:off x="2575" y="3494"/>
                <a:ext cx="105" cy="28"/>
              </a:xfrm>
              <a:custGeom>
                <a:avLst/>
                <a:gdLst>
                  <a:gd name="T0" fmla="*/ 0 w 423"/>
                  <a:gd name="T1" fmla="*/ 36 h 112"/>
                  <a:gd name="T2" fmla="*/ 9 w 423"/>
                  <a:gd name="T3" fmla="*/ 46 h 112"/>
                  <a:gd name="T4" fmla="*/ 78 w 423"/>
                  <a:gd name="T5" fmla="*/ 89 h 112"/>
                  <a:gd name="T6" fmla="*/ 136 w 423"/>
                  <a:gd name="T7" fmla="*/ 106 h 112"/>
                  <a:gd name="T8" fmla="*/ 185 w 423"/>
                  <a:gd name="T9" fmla="*/ 112 h 112"/>
                  <a:gd name="T10" fmla="*/ 212 w 423"/>
                  <a:gd name="T11" fmla="*/ 112 h 112"/>
                  <a:gd name="T12" fmla="*/ 240 w 423"/>
                  <a:gd name="T13" fmla="*/ 112 h 112"/>
                  <a:gd name="T14" fmla="*/ 287 w 423"/>
                  <a:gd name="T15" fmla="*/ 106 h 112"/>
                  <a:gd name="T16" fmla="*/ 345 w 423"/>
                  <a:gd name="T17" fmla="*/ 89 h 112"/>
                  <a:gd name="T18" fmla="*/ 415 w 423"/>
                  <a:gd name="T19" fmla="*/ 46 h 112"/>
                  <a:gd name="T20" fmla="*/ 423 w 423"/>
                  <a:gd name="T21" fmla="*/ 36 h 112"/>
                  <a:gd name="T22" fmla="*/ 416 w 423"/>
                  <a:gd name="T23" fmla="*/ 34 h 112"/>
                  <a:gd name="T24" fmla="*/ 345 w 423"/>
                  <a:gd name="T25" fmla="*/ 15 h 112"/>
                  <a:gd name="T26" fmla="*/ 257 w 423"/>
                  <a:gd name="T27" fmla="*/ 3 h 112"/>
                  <a:gd name="T28" fmla="*/ 189 w 423"/>
                  <a:gd name="T29" fmla="*/ 0 h 112"/>
                  <a:gd name="T30" fmla="*/ 116 w 423"/>
                  <a:gd name="T31" fmla="*/ 6 h 112"/>
                  <a:gd name="T32" fmla="*/ 39 w 423"/>
                  <a:gd name="T33" fmla="*/ 23 h 112"/>
                  <a:gd name="T34" fmla="*/ 0 w 423"/>
                  <a:gd name="T35" fmla="*/ 3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3" h="112">
                    <a:moveTo>
                      <a:pt x="0" y="36"/>
                    </a:moveTo>
                    <a:lnTo>
                      <a:pt x="9" y="46"/>
                    </a:lnTo>
                    <a:lnTo>
                      <a:pt x="78" y="89"/>
                    </a:lnTo>
                    <a:lnTo>
                      <a:pt x="136" y="106"/>
                    </a:lnTo>
                    <a:lnTo>
                      <a:pt x="185" y="112"/>
                    </a:lnTo>
                    <a:lnTo>
                      <a:pt x="212" y="112"/>
                    </a:lnTo>
                    <a:lnTo>
                      <a:pt x="240" y="112"/>
                    </a:lnTo>
                    <a:lnTo>
                      <a:pt x="287" y="106"/>
                    </a:lnTo>
                    <a:lnTo>
                      <a:pt x="345" y="89"/>
                    </a:lnTo>
                    <a:lnTo>
                      <a:pt x="415" y="46"/>
                    </a:lnTo>
                    <a:lnTo>
                      <a:pt x="423" y="36"/>
                    </a:lnTo>
                    <a:lnTo>
                      <a:pt x="416" y="34"/>
                    </a:lnTo>
                    <a:lnTo>
                      <a:pt x="345" y="15"/>
                    </a:lnTo>
                    <a:lnTo>
                      <a:pt x="257" y="3"/>
                    </a:lnTo>
                    <a:lnTo>
                      <a:pt x="189" y="0"/>
                    </a:lnTo>
                    <a:lnTo>
                      <a:pt x="116" y="6"/>
                    </a:lnTo>
                    <a:lnTo>
                      <a:pt x="39" y="23"/>
                    </a:lnTo>
                    <a:lnTo>
                      <a:pt x="0" y="36"/>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09" name="Freeform 23">
                <a:extLst>
                  <a:ext uri="{FF2B5EF4-FFF2-40B4-BE49-F238E27FC236}">
                    <a16:creationId xmlns:a16="http://schemas.microsoft.com/office/drawing/2014/main" id="{2E03CB38-7F0D-4BB4-9AFE-0CDD310E1C8B}"/>
                  </a:ext>
                </a:extLst>
              </p:cNvPr>
              <p:cNvSpPr>
                <a:spLocks/>
              </p:cNvSpPr>
              <p:nvPr/>
            </p:nvSpPr>
            <p:spPr bwMode="auto">
              <a:xfrm>
                <a:off x="2396" y="2919"/>
                <a:ext cx="472" cy="373"/>
              </a:xfrm>
              <a:custGeom>
                <a:avLst/>
                <a:gdLst>
                  <a:gd name="T0" fmla="*/ 1590 w 1886"/>
                  <a:gd name="T1" fmla="*/ 262 h 1491"/>
                  <a:gd name="T2" fmla="*/ 1424 w 1886"/>
                  <a:gd name="T3" fmla="*/ 130 h 1491"/>
                  <a:gd name="T4" fmla="*/ 1273 w 1886"/>
                  <a:gd name="T5" fmla="*/ 57 h 1491"/>
                  <a:gd name="T6" fmla="*/ 1119 w 1886"/>
                  <a:gd name="T7" fmla="*/ 16 h 1491"/>
                  <a:gd name="T8" fmla="*/ 936 w 1886"/>
                  <a:gd name="T9" fmla="*/ 0 h 1491"/>
                  <a:gd name="T10" fmla="*/ 722 w 1886"/>
                  <a:gd name="T11" fmla="*/ 21 h 1491"/>
                  <a:gd name="T12" fmla="*/ 606 w 1886"/>
                  <a:gd name="T13" fmla="*/ 48 h 1491"/>
                  <a:gd name="T14" fmla="*/ 407 w 1886"/>
                  <a:gd name="T15" fmla="*/ 118 h 1491"/>
                  <a:gd name="T16" fmla="*/ 258 w 1886"/>
                  <a:gd name="T17" fmla="*/ 206 h 1491"/>
                  <a:gd name="T18" fmla="*/ 148 w 1886"/>
                  <a:gd name="T19" fmla="*/ 310 h 1491"/>
                  <a:gd name="T20" fmla="*/ 73 w 1886"/>
                  <a:gd name="T21" fmla="*/ 427 h 1491"/>
                  <a:gd name="T22" fmla="*/ 28 w 1886"/>
                  <a:gd name="T23" fmla="*/ 554 h 1491"/>
                  <a:gd name="T24" fmla="*/ 2 w 1886"/>
                  <a:gd name="T25" fmla="*/ 721 h 1491"/>
                  <a:gd name="T26" fmla="*/ 3 w 1886"/>
                  <a:gd name="T27" fmla="*/ 929 h 1491"/>
                  <a:gd name="T28" fmla="*/ 37 w 1886"/>
                  <a:gd name="T29" fmla="*/ 1279 h 1491"/>
                  <a:gd name="T30" fmla="*/ 80 w 1886"/>
                  <a:gd name="T31" fmla="*/ 1446 h 1491"/>
                  <a:gd name="T32" fmla="*/ 117 w 1886"/>
                  <a:gd name="T33" fmla="*/ 1490 h 1491"/>
                  <a:gd name="T34" fmla="*/ 133 w 1886"/>
                  <a:gd name="T35" fmla="*/ 1489 h 1491"/>
                  <a:gd name="T36" fmla="*/ 159 w 1886"/>
                  <a:gd name="T37" fmla="*/ 1453 h 1491"/>
                  <a:gd name="T38" fmla="*/ 168 w 1886"/>
                  <a:gd name="T39" fmla="*/ 1227 h 1491"/>
                  <a:gd name="T40" fmla="*/ 171 w 1886"/>
                  <a:gd name="T41" fmla="*/ 1135 h 1491"/>
                  <a:gd name="T42" fmla="*/ 227 w 1886"/>
                  <a:gd name="T43" fmla="*/ 1015 h 1491"/>
                  <a:gd name="T44" fmla="*/ 324 w 1886"/>
                  <a:gd name="T45" fmla="*/ 933 h 1491"/>
                  <a:gd name="T46" fmla="*/ 407 w 1886"/>
                  <a:gd name="T47" fmla="*/ 900 h 1491"/>
                  <a:gd name="T48" fmla="*/ 516 w 1886"/>
                  <a:gd name="T49" fmla="*/ 885 h 1491"/>
                  <a:gd name="T50" fmla="*/ 615 w 1886"/>
                  <a:gd name="T51" fmla="*/ 889 h 1491"/>
                  <a:gd name="T52" fmla="*/ 824 w 1886"/>
                  <a:gd name="T53" fmla="*/ 893 h 1491"/>
                  <a:gd name="T54" fmla="*/ 1063 w 1886"/>
                  <a:gd name="T55" fmla="*/ 863 h 1491"/>
                  <a:gd name="T56" fmla="*/ 1313 w 1886"/>
                  <a:gd name="T57" fmla="*/ 792 h 1491"/>
                  <a:gd name="T58" fmla="*/ 1340 w 1886"/>
                  <a:gd name="T59" fmla="*/ 808 h 1491"/>
                  <a:gd name="T60" fmla="*/ 1488 w 1886"/>
                  <a:gd name="T61" fmla="*/ 954 h 1491"/>
                  <a:gd name="T62" fmla="*/ 1540 w 1886"/>
                  <a:gd name="T63" fmla="*/ 984 h 1491"/>
                  <a:gd name="T64" fmla="*/ 1583 w 1886"/>
                  <a:gd name="T65" fmla="*/ 1010 h 1491"/>
                  <a:gd name="T66" fmla="*/ 1624 w 1886"/>
                  <a:gd name="T67" fmla="*/ 1068 h 1491"/>
                  <a:gd name="T68" fmla="*/ 1663 w 1886"/>
                  <a:gd name="T69" fmla="*/ 1207 h 1491"/>
                  <a:gd name="T70" fmla="*/ 1695 w 1886"/>
                  <a:gd name="T71" fmla="*/ 1429 h 1491"/>
                  <a:gd name="T72" fmla="*/ 1716 w 1886"/>
                  <a:gd name="T73" fmla="*/ 1466 h 1491"/>
                  <a:gd name="T74" fmla="*/ 1729 w 1886"/>
                  <a:gd name="T75" fmla="*/ 1465 h 1491"/>
                  <a:gd name="T76" fmla="*/ 1780 w 1886"/>
                  <a:gd name="T77" fmla="*/ 1378 h 1491"/>
                  <a:gd name="T78" fmla="*/ 1860 w 1886"/>
                  <a:gd name="T79" fmla="*/ 1102 h 1491"/>
                  <a:gd name="T80" fmla="*/ 1885 w 1886"/>
                  <a:gd name="T81" fmla="*/ 903 h 1491"/>
                  <a:gd name="T82" fmla="*/ 1880 w 1886"/>
                  <a:gd name="T83" fmla="*/ 698 h 1491"/>
                  <a:gd name="T84" fmla="*/ 1830 w 1886"/>
                  <a:gd name="T85" fmla="*/ 509 h 1491"/>
                  <a:gd name="T86" fmla="*/ 1741 w 1886"/>
                  <a:gd name="T87" fmla="*/ 372 h 1491"/>
                  <a:gd name="T88" fmla="*/ 1667 w 1886"/>
                  <a:gd name="T89" fmla="*/ 309 h 1491"/>
                  <a:gd name="T90" fmla="*/ 1599 w 1886"/>
                  <a:gd name="T91" fmla="*/ 274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86" h="1491">
                    <a:moveTo>
                      <a:pt x="1599" y="274"/>
                    </a:moveTo>
                    <a:lnTo>
                      <a:pt x="1590" y="262"/>
                    </a:lnTo>
                    <a:lnTo>
                      <a:pt x="1510" y="190"/>
                    </a:lnTo>
                    <a:lnTo>
                      <a:pt x="1424" y="130"/>
                    </a:lnTo>
                    <a:lnTo>
                      <a:pt x="1339" y="84"/>
                    </a:lnTo>
                    <a:lnTo>
                      <a:pt x="1273" y="57"/>
                    </a:lnTo>
                    <a:lnTo>
                      <a:pt x="1200" y="35"/>
                    </a:lnTo>
                    <a:lnTo>
                      <a:pt x="1119" y="16"/>
                    </a:lnTo>
                    <a:lnTo>
                      <a:pt x="1032" y="5"/>
                    </a:lnTo>
                    <a:lnTo>
                      <a:pt x="936" y="0"/>
                    </a:lnTo>
                    <a:lnTo>
                      <a:pt x="833" y="6"/>
                    </a:lnTo>
                    <a:lnTo>
                      <a:pt x="722" y="21"/>
                    </a:lnTo>
                    <a:lnTo>
                      <a:pt x="664" y="34"/>
                    </a:lnTo>
                    <a:lnTo>
                      <a:pt x="606" y="48"/>
                    </a:lnTo>
                    <a:lnTo>
                      <a:pt x="500" y="80"/>
                    </a:lnTo>
                    <a:lnTo>
                      <a:pt x="407" y="118"/>
                    </a:lnTo>
                    <a:lnTo>
                      <a:pt x="327" y="160"/>
                    </a:lnTo>
                    <a:lnTo>
                      <a:pt x="258" y="206"/>
                    </a:lnTo>
                    <a:lnTo>
                      <a:pt x="197" y="257"/>
                    </a:lnTo>
                    <a:lnTo>
                      <a:pt x="148" y="310"/>
                    </a:lnTo>
                    <a:lnTo>
                      <a:pt x="107" y="368"/>
                    </a:lnTo>
                    <a:lnTo>
                      <a:pt x="73" y="427"/>
                    </a:lnTo>
                    <a:lnTo>
                      <a:pt x="48" y="489"/>
                    </a:lnTo>
                    <a:lnTo>
                      <a:pt x="28" y="554"/>
                    </a:lnTo>
                    <a:lnTo>
                      <a:pt x="14" y="620"/>
                    </a:lnTo>
                    <a:lnTo>
                      <a:pt x="2" y="721"/>
                    </a:lnTo>
                    <a:lnTo>
                      <a:pt x="0" y="860"/>
                    </a:lnTo>
                    <a:lnTo>
                      <a:pt x="3" y="929"/>
                    </a:lnTo>
                    <a:lnTo>
                      <a:pt x="11" y="1062"/>
                    </a:lnTo>
                    <a:lnTo>
                      <a:pt x="37" y="1279"/>
                    </a:lnTo>
                    <a:lnTo>
                      <a:pt x="62" y="1392"/>
                    </a:lnTo>
                    <a:lnTo>
                      <a:pt x="80" y="1446"/>
                    </a:lnTo>
                    <a:lnTo>
                      <a:pt x="100" y="1479"/>
                    </a:lnTo>
                    <a:lnTo>
                      <a:pt x="117" y="1490"/>
                    </a:lnTo>
                    <a:lnTo>
                      <a:pt x="127" y="1491"/>
                    </a:lnTo>
                    <a:lnTo>
                      <a:pt x="133" y="1489"/>
                    </a:lnTo>
                    <a:lnTo>
                      <a:pt x="143" y="1481"/>
                    </a:lnTo>
                    <a:lnTo>
                      <a:pt x="159" y="1453"/>
                    </a:lnTo>
                    <a:lnTo>
                      <a:pt x="169" y="1389"/>
                    </a:lnTo>
                    <a:lnTo>
                      <a:pt x="168" y="1227"/>
                    </a:lnTo>
                    <a:lnTo>
                      <a:pt x="168" y="1162"/>
                    </a:lnTo>
                    <a:lnTo>
                      <a:pt x="171" y="1135"/>
                    </a:lnTo>
                    <a:lnTo>
                      <a:pt x="196" y="1066"/>
                    </a:lnTo>
                    <a:lnTo>
                      <a:pt x="227" y="1015"/>
                    </a:lnTo>
                    <a:lnTo>
                      <a:pt x="275" y="965"/>
                    </a:lnTo>
                    <a:lnTo>
                      <a:pt x="324" y="933"/>
                    </a:lnTo>
                    <a:lnTo>
                      <a:pt x="362" y="915"/>
                    </a:lnTo>
                    <a:lnTo>
                      <a:pt x="407" y="900"/>
                    </a:lnTo>
                    <a:lnTo>
                      <a:pt x="458" y="890"/>
                    </a:lnTo>
                    <a:lnTo>
                      <a:pt x="516" y="885"/>
                    </a:lnTo>
                    <a:lnTo>
                      <a:pt x="580" y="886"/>
                    </a:lnTo>
                    <a:lnTo>
                      <a:pt x="615" y="889"/>
                    </a:lnTo>
                    <a:lnTo>
                      <a:pt x="687" y="894"/>
                    </a:lnTo>
                    <a:lnTo>
                      <a:pt x="824" y="893"/>
                    </a:lnTo>
                    <a:lnTo>
                      <a:pt x="950" y="883"/>
                    </a:lnTo>
                    <a:lnTo>
                      <a:pt x="1063" y="863"/>
                    </a:lnTo>
                    <a:lnTo>
                      <a:pt x="1205" y="829"/>
                    </a:lnTo>
                    <a:lnTo>
                      <a:pt x="1313" y="792"/>
                    </a:lnTo>
                    <a:lnTo>
                      <a:pt x="1324" y="787"/>
                    </a:lnTo>
                    <a:lnTo>
                      <a:pt x="1340" y="808"/>
                    </a:lnTo>
                    <a:lnTo>
                      <a:pt x="1433" y="907"/>
                    </a:lnTo>
                    <a:lnTo>
                      <a:pt x="1488" y="954"/>
                    </a:lnTo>
                    <a:lnTo>
                      <a:pt x="1523" y="976"/>
                    </a:lnTo>
                    <a:lnTo>
                      <a:pt x="1540" y="984"/>
                    </a:lnTo>
                    <a:lnTo>
                      <a:pt x="1556" y="990"/>
                    </a:lnTo>
                    <a:lnTo>
                      <a:pt x="1583" y="1010"/>
                    </a:lnTo>
                    <a:lnTo>
                      <a:pt x="1605" y="1035"/>
                    </a:lnTo>
                    <a:lnTo>
                      <a:pt x="1624" y="1068"/>
                    </a:lnTo>
                    <a:lnTo>
                      <a:pt x="1645" y="1123"/>
                    </a:lnTo>
                    <a:lnTo>
                      <a:pt x="1663" y="1207"/>
                    </a:lnTo>
                    <a:lnTo>
                      <a:pt x="1681" y="1333"/>
                    </a:lnTo>
                    <a:lnTo>
                      <a:pt x="1695" y="1429"/>
                    </a:lnTo>
                    <a:lnTo>
                      <a:pt x="1707" y="1457"/>
                    </a:lnTo>
                    <a:lnTo>
                      <a:pt x="1716" y="1466"/>
                    </a:lnTo>
                    <a:lnTo>
                      <a:pt x="1723" y="1467"/>
                    </a:lnTo>
                    <a:lnTo>
                      <a:pt x="1729" y="1465"/>
                    </a:lnTo>
                    <a:lnTo>
                      <a:pt x="1746" y="1444"/>
                    </a:lnTo>
                    <a:lnTo>
                      <a:pt x="1780" y="1378"/>
                    </a:lnTo>
                    <a:lnTo>
                      <a:pt x="1828" y="1237"/>
                    </a:lnTo>
                    <a:lnTo>
                      <a:pt x="1860" y="1102"/>
                    </a:lnTo>
                    <a:lnTo>
                      <a:pt x="1876" y="1004"/>
                    </a:lnTo>
                    <a:lnTo>
                      <a:pt x="1885" y="903"/>
                    </a:lnTo>
                    <a:lnTo>
                      <a:pt x="1886" y="800"/>
                    </a:lnTo>
                    <a:lnTo>
                      <a:pt x="1880" y="698"/>
                    </a:lnTo>
                    <a:lnTo>
                      <a:pt x="1862" y="600"/>
                    </a:lnTo>
                    <a:lnTo>
                      <a:pt x="1830" y="509"/>
                    </a:lnTo>
                    <a:lnTo>
                      <a:pt x="1785" y="426"/>
                    </a:lnTo>
                    <a:lnTo>
                      <a:pt x="1741" y="372"/>
                    </a:lnTo>
                    <a:lnTo>
                      <a:pt x="1707" y="338"/>
                    </a:lnTo>
                    <a:lnTo>
                      <a:pt x="1667" y="309"/>
                    </a:lnTo>
                    <a:lnTo>
                      <a:pt x="1624" y="285"/>
                    </a:lnTo>
                    <a:lnTo>
                      <a:pt x="1599" y="274"/>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290" name="모서리가 둥근 직사각형 94">
              <a:extLst>
                <a:ext uri="{FF2B5EF4-FFF2-40B4-BE49-F238E27FC236}">
                  <a16:creationId xmlns:a16="http://schemas.microsoft.com/office/drawing/2014/main" id="{94500FEE-8231-4C4D-BCB3-C0E69DF1CDBD}"/>
                </a:ext>
              </a:extLst>
            </p:cNvPr>
            <p:cNvSpPr/>
            <p:nvPr/>
          </p:nvSpPr>
          <p:spPr>
            <a:xfrm>
              <a:off x="598304" y="2390475"/>
              <a:ext cx="796042" cy="327762"/>
            </a:xfrm>
            <a:prstGeom prst="roundRect">
              <a:avLst>
                <a:gd name="adj" fmla="val 50000"/>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prstClr val="white"/>
                  </a:solidFill>
                  <a:latin typeface="하나 CM" panose="02020603020101020101" pitchFamily="18" charset="-127"/>
                  <a:ea typeface="하나 CM" panose="02020603020101020101" pitchFamily="18" charset="-127"/>
                </a:rPr>
                <a:t>손님</a:t>
              </a:r>
              <a:endParaRPr lang="en-US" altLang="ko-KR" sz="1200" dirty="0">
                <a:solidFill>
                  <a:prstClr val="white"/>
                </a:solidFill>
                <a:latin typeface="하나 CM" panose="02020603020101020101" pitchFamily="18" charset="-127"/>
                <a:ea typeface="하나 CM" panose="02020603020101020101" pitchFamily="18" charset="-127"/>
              </a:endParaRPr>
            </a:p>
          </p:txBody>
        </p:sp>
      </p:grpSp>
      <p:sp>
        <p:nvSpPr>
          <p:cNvPr id="18" name="TextBox 17">
            <a:extLst>
              <a:ext uri="{FF2B5EF4-FFF2-40B4-BE49-F238E27FC236}">
                <a16:creationId xmlns:a16="http://schemas.microsoft.com/office/drawing/2014/main" id="{5547DA3D-783E-46D6-9805-B1702972A9E3}"/>
              </a:ext>
            </a:extLst>
          </p:cNvPr>
          <p:cNvSpPr txBox="1"/>
          <p:nvPr/>
        </p:nvSpPr>
        <p:spPr>
          <a:xfrm>
            <a:off x="2243847" y="5528020"/>
            <a:ext cx="475006" cy="369332"/>
          </a:xfrm>
          <a:prstGeom prst="rect">
            <a:avLst/>
          </a:prstGeom>
          <a:noFill/>
        </p:spPr>
        <p:txBody>
          <a:bodyPr wrap="square" rtlCol="0">
            <a:spAutoFit/>
          </a:bodyPr>
          <a:lstStyle/>
          <a:p>
            <a:pPr algn="ctr"/>
            <a:r>
              <a:rPr lang="ko-KR" altLang="en-US" dirty="0">
                <a:solidFill>
                  <a:prstClr val="black">
                    <a:lumMod val="75000"/>
                    <a:lumOff val="25000"/>
                  </a:prstClr>
                </a:solidFill>
              </a:rPr>
              <a:t>▶</a:t>
            </a:r>
          </a:p>
        </p:txBody>
      </p:sp>
      <p:grpSp>
        <p:nvGrpSpPr>
          <p:cNvPr id="311" name="그룹 310">
            <a:extLst>
              <a:ext uri="{FF2B5EF4-FFF2-40B4-BE49-F238E27FC236}">
                <a16:creationId xmlns:a16="http://schemas.microsoft.com/office/drawing/2014/main" id="{3514E8F8-4ACD-4472-8DBC-F157F7EF4D14}"/>
              </a:ext>
            </a:extLst>
          </p:cNvPr>
          <p:cNvGrpSpPr/>
          <p:nvPr/>
        </p:nvGrpSpPr>
        <p:grpSpPr>
          <a:xfrm>
            <a:off x="9715576" y="5268880"/>
            <a:ext cx="623595" cy="888427"/>
            <a:chOff x="10688475" y="1469134"/>
            <a:chExt cx="796042" cy="1332535"/>
          </a:xfrm>
        </p:grpSpPr>
        <p:grpSp>
          <p:nvGrpSpPr>
            <p:cNvPr id="312" name="Group 59">
              <a:extLst>
                <a:ext uri="{FF2B5EF4-FFF2-40B4-BE49-F238E27FC236}">
                  <a16:creationId xmlns:a16="http://schemas.microsoft.com/office/drawing/2014/main" id="{B8F99203-4911-4D3D-96A9-DE2A42DEA53C}"/>
                </a:ext>
              </a:extLst>
            </p:cNvPr>
            <p:cNvGrpSpPr>
              <a:grpSpLocks noChangeAspect="1"/>
            </p:cNvGrpSpPr>
            <p:nvPr/>
          </p:nvGrpSpPr>
          <p:grpSpPr bwMode="auto">
            <a:xfrm>
              <a:off x="10790838" y="1469134"/>
              <a:ext cx="579385" cy="822388"/>
              <a:chOff x="5320" y="2917"/>
              <a:chExt cx="515" cy="731"/>
            </a:xfrm>
          </p:grpSpPr>
          <p:sp>
            <p:nvSpPr>
              <p:cNvPr id="314" name="Freeform 60">
                <a:extLst>
                  <a:ext uri="{FF2B5EF4-FFF2-40B4-BE49-F238E27FC236}">
                    <a16:creationId xmlns:a16="http://schemas.microsoft.com/office/drawing/2014/main" id="{4D9FB460-644D-4B58-8463-54EAA43C8206}"/>
                  </a:ext>
                </a:extLst>
              </p:cNvPr>
              <p:cNvSpPr>
                <a:spLocks/>
              </p:cNvSpPr>
              <p:nvPr/>
            </p:nvSpPr>
            <p:spPr bwMode="auto">
              <a:xfrm>
                <a:off x="5578" y="3154"/>
                <a:ext cx="255" cy="472"/>
              </a:xfrm>
              <a:custGeom>
                <a:avLst/>
                <a:gdLst>
                  <a:gd name="T0" fmla="*/ 0 w 1023"/>
                  <a:gd name="T1" fmla="*/ 0 h 1886"/>
                  <a:gd name="T2" fmla="*/ 0 w 1023"/>
                  <a:gd name="T3" fmla="*/ 1886 h 1886"/>
                  <a:gd name="T4" fmla="*/ 863 w 1023"/>
                  <a:gd name="T5" fmla="*/ 1886 h 1886"/>
                  <a:gd name="T6" fmla="*/ 884 w 1023"/>
                  <a:gd name="T7" fmla="*/ 1779 h 1886"/>
                  <a:gd name="T8" fmla="*/ 960 w 1023"/>
                  <a:gd name="T9" fmla="*/ 1289 h 1886"/>
                  <a:gd name="T10" fmla="*/ 988 w 1023"/>
                  <a:gd name="T11" fmla="*/ 1064 h 1886"/>
                  <a:gd name="T12" fmla="*/ 1011 w 1023"/>
                  <a:gd name="T13" fmla="*/ 836 h 1886"/>
                  <a:gd name="T14" fmla="*/ 1022 w 1023"/>
                  <a:gd name="T15" fmla="*/ 620 h 1886"/>
                  <a:gd name="T16" fmla="*/ 1023 w 1023"/>
                  <a:gd name="T17" fmla="*/ 521 h 1886"/>
                  <a:gd name="T18" fmla="*/ 1022 w 1023"/>
                  <a:gd name="T19" fmla="*/ 497 h 1886"/>
                  <a:gd name="T20" fmla="*/ 1017 w 1023"/>
                  <a:gd name="T21" fmla="*/ 452 h 1886"/>
                  <a:gd name="T22" fmla="*/ 1005 w 1023"/>
                  <a:gd name="T23" fmla="*/ 409 h 1886"/>
                  <a:gd name="T24" fmla="*/ 989 w 1023"/>
                  <a:gd name="T25" fmla="*/ 370 h 1886"/>
                  <a:gd name="T26" fmla="*/ 956 w 1023"/>
                  <a:gd name="T27" fmla="*/ 315 h 1886"/>
                  <a:gd name="T28" fmla="*/ 897 w 1023"/>
                  <a:gd name="T29" fmla="*/ 251 h 1886"/>
                  <a:gd name="T30" fmla="*/ 825 w 1023"/>
                  <a:gd name="T31" fmla="*/ 196 h 1886"/>
                  <a:gd name="T32" fmla="*/ 742 w 1023"/>
                  <a:gd name="T33" fmla="*/ 151 h 1886"/>
                  <a:gd name="T34" fmla="*/ 653 w 1023"/>
                  <a:gd name="T35" fmla="*/ 112 h 1886"/>
                  <a:gd name="T36" fmla="*/ 558 w 1023"/>
                  <a:gd name="T37" fmla="*/ 81 h 1886"/>
                  <a:gd name="T38" fmla="*/ 414 w 1023"/>
                  <a:gd name="T39" fmla="*/ 45 h 1886"/>
                  <a:gd name="T40" fmla="*/ 235 w 1023"/>
                  <a:gd name="T41" fmla="*/ 17 h 1886"/>
                  <a:gd name="T42" fmla="*/ 32 w 1023"/>
                  <a:gd name="T43" fmla="*/ 0 h 1886"/>
                  <a:gd name="T44" fmla="*/ 0 w 1023"/>
                  <a:gd name="T45" fmla="*/ 0 h 1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3" h="1886">
                    <a:moveTo>
                      <a:pt x="0" y="0"/>
                    </a:moveTo>
                    <a:lnTo>
                      <a:pt x="0" y="1886"/>
                    </a:lnTo>
                    <a:lnTo>
                      <a:pt x="863" y="1886"/>
                    </a:lnTo>
                    <a:lnTo>
                      <a:pt x="884" y="1779"/>
                    </a:lnTo>
                    <a:lnTo>
                      <a:pt x="960" y="1289"/>
                    </a:lnTo>
                    <a:lnTo>
                      <a:pt x="988" y="1064"/>
                    </a:lnTo>
                    <a:lnTo>
                      <a:pt x="1011" y="836"/>
                    </a:lnTo>
                    <a:lnTo>
                      <a:pt x="1022" y="620"/>
                    </a:lnTo>
                    <a:lnTo>
                      <a:pt x="1023" y="521"/>
                    </a:lnTo>
                    <a:lnTo>
                      <a:pt x="1022" y="497"/>
                    </a:lnTo>
                    <a:lnTo>
                      <a:pt x="1017" y="452"/>
                    </a:lnTo>
                    <a:lnTo>
                      <a:pt x="1005" y="409"/>
                    </a:lnTo>
                    <a:lnTo>
                      <a:pt x="989" y="370"/>
                    </a:lnTo>
                    <a:lnTo>
                      <a:pt x="956" y="315"/>
                    </a:lnTo>
                    <a:lnTo>
                      <a:pt x="897" y="251"/>
                    </a:lnTo>
                    <a:lnTo>
                      <a:pt x="825" y="196"/>
                    </a:lnTo>
                    <a:lnTo>
                      <a:pt x="742" y="151"/>
                    </a:lnTo>
                    <a:lnTo>
                      <a:pt x="653" y="112"/>
                    </a:lnTo>
                    <a:lnTo>
                      <a:pt x="558" y="81"/>
                    </a:lnTo>
                    <a:lnTo>
                      <a:pt x="414" y="45"/>
                    </a:lnTo>
                    <a:lnTo>
                      <a:pt x="235" y="17"/>
                    </a:lnTo>
                    <a:lnTo>
                      <a:pt x="32" y="0"/>
                    </a:lnTo>
                    <a:lnTo>
                      <a:pt x="0" y="0"/>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15" name="Freeform 61">
                <a:extLst>
                  <a:ext uri="{FF2B5EF4-FFF2-40B4-BE49-F238E27FC236}">
                    <a16:creationId xmlns:a16="http://schemas.microsoft.com/office/drawing/2014/main" id="{DBA51BEA-454B-431C-9FA6-22B1B2E6FB72}"/>
                  </a:ext>
                </a:extLst>
              </p:cNvPr>
              <p:cNvSpPr>
                <a:spLocks/>
              </p:cNvSpPr>
              <p:nvPr/>
            </p:nvSpPr>
            <p:spPr bwMode="auto">
              <a:xfrm>
                <a:off x="5322" y="3154"/>
                <a:ext cx="256" cy="472"/>
              </a:xfrm>
              <a:custGeom>
                <a:avLst/>
                <a:gdLst>
                  <a:gd name="T0" fmla="*/ 1024 w 1024"/>
                  <a:gd name="T1" fmla="*/ 0 h 1886"/>
                  <a:gd name="T2" fmla="*/ 1024 w 1024"/>
                  <a:gd name="T3" fmla="*/ 1886 h 1886"/>
                  <a:gd name="T4" fmla="*/ 161 w 1024"/>
                  <a:gd name="T5" fmla="*/ 1886 h 1886"/>
                  <a:gd name="T6" fmla="*/ 140 w 1024"/>
                  <a:gd name="T7" fmla="*/ 1779 h 1886"/>
                  <a:gd name="T8" fmla="*/ 64 w 1024"/>
                  <a:gd name="T9" fmla="*/ 1289 h 1886"/>
                  <a:gd name="T10" fmla="*/ 36 w 1024"/>
                  <a:gd name="T11" fmla="*/ 1064 h 1886"/>
                  <a:gd name="T12" fmla="*/ 13 w 1024"/>
                  <a:gd name="T13" fmla="*/ 836 h 1886"/>
                  <a:gd name="T14" fmla="*/ 2 w 1024"/>
                  <a:gd name="T15" fmla="*/ 620 h 1886"/>
                  <a:gd name="T16" fmla="*/ 0 w 1024"/>
                  <a:gd name="T17" fmla="*/ 521 h 1886"/>
                  <a:gd name="T18" fmla="*/ 2 w 1024"/>
                  <a:gd name="T19" fmla="*/ 497 h 1886"/>
                  <a:gd name="T20" fmla="*/ 8 w 1024"/>
                  <a:gd name="T21" fmla="*/ 452 h 1886"/>
                  <a:gd name="T22" fmla="*/ 19 w 1024"/>
                  <a:gd name="T23" fmla="*/ 409 h 1886"/>
                  <a:gd name="T24" fmla="*/ 36 w 1024"/>
                  <a:gd name="T25" fmla="*/ 370 h 1886"/>
                  <a:gd name="T26" fmla="*/ 68 w 1024"/>
                  <a:gd name="T27" fmla="*/ 315 h 1886"/>
                  <a:gd name="T28" fmla="*/ 127 w 1024"/>
                  <a:gd name="T29" fmla="*/ 251 h 1886"/>
                  <a:gd name="T30" fmla="*/ 199 w 1024"/>
                  <a:gd name="T31" fmla="*/ 196 h 1886"/>
                  <a:gd name="T32" fmla="*/ 282 w 1024"/>
                  <a:gd name="T33" fmla="*/ 151 h 1886"/>
                  <a:gd name="T34" fmla="*/ 372 w 1024"/>
                  <a:gd name="T35" fmla="*/ 112 h 1886"/>
                  <a:gd name="T36" fmla="*/ 466 w 1024"/>
                  <a:gd name="T37" fmla="*/ 81 h 1886"/>
                  <a:gd name="T38" fmla="*/ 610 w 1024"/>
                  <a:gd name="T39" fmla="*/ 45 h 1886"/>
                  <a:gd name="T40" fmla="*/ 789 w 1024"/>
                  <a:gd name="T41" fmla="*/ 17 h 1886"/>
                  <a:gd name="T42" fmla="*/ 992 w 1024"/>
                  <a:gd name="T43" fmla="*/ 0 h 1886"/>
                  <a:gd name="T44" fmla="*/ 1024 w 1024"/>
                  <a:gd name="T45" fmla="*/ 0 h 1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4" h="1886">
                    <a:moveTo>
                      <a:pt x="1024" y="0"/>
                    </a:moveTo>
                    <a:lnTo>
                      <a:pt x="1024" y="1886"/>
                    </a:lnTo>
                    <a:lnTo>
                      <a:pt x="161" y="1886"/>
                    </a:lnTo>
                    <a:lnTo>
                      <a:pt x="140" y="1779"/>
                    </a:lnTo>
                    <a:lnTo>
                      <a:pt x="64" y="1289"/>
                    </a:lnTo>
                    <a:lnTo>
                      <a:pt x="36" y="1064"/>
                    </a:lnTo>
                    <a:lnTo>
                      <a:pt x="13" y="836"/>
                    </a:lnTo>
                    <a:lnTo>
                      <a:pt x="2" y="620"/>
                    </a:lnTo>
                    <a:lnTo>
                      <a:pt x="0" y="521"/>
                    </a:lnTo>
                    <a:lnTo>
                      <a:pt x="2" y="497"/>
                    </a:lnTo>
                    <a:lnTo>
                      <a:pt x="8" y="452"/>
                    </a:lnTo>
                    <a:lnTo>
                      <a:pt x="19" y="409"/>
                    </a:lnTo>
                    <a:lnTo>
                      <a:pt x="36" y="370"/>
                    </a:lnTo>
                    <a:lnTo>
                      <a:pt x="68" y="315"/>
                    </a:lnTo>
                    <a:lnTo>
                      <a:pt x="127" y="251"/>
                    </a:lnTo>
                    <a:lnTo>
                      <a:pt x="199" y="196"/>
                    </a:lnTo>
                    <a:lnTo>
                      <a:pt x="282" y="151"/>
                    </a:lnTo>
                    <a:lnTo>
                      <a:pt x="372" y="112"/>
                    </a:lnTo>
                    <a:lnTo>
                      <a:pt x="466" y="81"/>
                    </a:lnTo>
                    <a:lnTo>
                      <a:pt x="610" y="45"/>
                    </a:lnTo>
                    <a:lnTo>
                      <a:pt x="789" y="17"/>
                    </a:lnTo>
                    <a:lnTo>
                      <a:pt x="992" y="0"/>
                    </a:lnTo>
                    <a:lnTo>
                      <a:pt x="1024" y="0"/>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16" name="Rectangle 62">
                <a:extLst>
                  <a:ext uri="{FF2B5EF4-FFF2-40B4-BE49-F238E27FC236}">
                    <a16:creationId xmlns:a16="http://schemas.microsoft.com/office/drawing/2014/main" id="{22A8BE9F-1340-4E7C-B994-303AD6303057}"/>
                  </a:ext>
                </a:extLst>
              </p:cNvPr>
              <p:cNvSpPr>
                <a:spLocks noChangeArrowheads="1"/>
              </p:cNvSpPr>
              <p:nvPr/>
            </p:nvSpPr>
            <p:spPr bwMode="auto">
              <a:xfrm>
                <a:off x="5525" y="3467"/>
                <a:ext cx="105" cy="119"/>
              </a:xfrm>
              <a:prstGeom prst="rect">
                <a:avLst/>
              </a:prstGeom>
              <a:solidFill>
                <a:srgbClr val="FDCC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17" name="Freeform 63">
                <a:extLst>
                  <a:ext uri="{FF2B5EF4-FFF2-40B4-BE49-F238E27FC236}">
                    <a16:creationId xmlns:a16="http://schemas.microsoft.com/office/drawing/2014/main" id="{B4924EB3-10B3-4AEA-96B3-16DC1D9E6D5D}"/>
                  </a:ext>
                </a:extLst>
              </p:cNvPr>
              <p:cNvSpPr>
                <a:spLocks/>
              </p:cNvSpPr>
              <p:nvPr/>
            </p:nvSpPr>
            <p:spPr bwMode="auto">
              <a:xfrm>
                <a:off x="5525" y="3467"/>
                <a:ext cx="105" cy="37"/>
              </a:xfrm>
              <a:custGeom>
                <a:avLst/>
                <a:gdLst>
                  <a:gd name="T0" fmla="*/ 0 w 421"/>
                  <a:gd name="T1" fmla="*/ 56 h 146"/>
                  <a:gd name="T2" fmla="*/ 5 w 421"/>
                  <a:gd name="T3" fmla="*/ 59 h 146"/>
                  <a:gd name="T4" fmla="*/ 66 w 421"/>
                  <a:gd name="T5" fmla="*/ 90 h 146"/>
                  <a:gd name="T6" fmla="*/ 147 w 421"/>
                  <a:gd name="T7" fmla="*/ 118 h 146"/>
                  <a:gd name="T8" fmla="*/ 215 w 421"/>
                  <a:gd name="T9" fmla="*/ 134 h 146"/>
                  <a:gd name="T10" fmla="*/ 291 w 421"/>
                  <a:gd name="T11" fmla="*/ 145 h 146"/>
                  <a:gd name="T12" fmla="*/ 376 w 421"/>
                  <a:gd name="T13" fmla="*/ 146 h 146"/>
                  <a:gd name="T14" fmla="*/ 421 w 421"/>
                  <a:gd name="T15" fmla="*/ 143 h 146"/>
                  <a:gd name="T16" fmla="*/ 421 w 421"/>
                  <a:gd name="T17" fmla="*/ 0 h 146"/>
                  <a:gd name="T18" fmla="*/ 0 w 421"/>
                  <a:gd name="T19" fmla="*/ 0 h 146"/>
                  <a:gd name="T20" fmla="*/ 0 w 421"/>
                  <a:gd name="T21" fmla="*/ 5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1" h="146">
                    <a:moveTo>
                      <a:pt x="0" y="56"/>
                    </a:moveTo>
                    <a:lnTo>
                      <a:pt x="5" y="59"/>
                    </a:lnTo>
                    <a:lnTo>
                      <a:pt x="66" y="90"/>
                    </a:lnTo>
                    <a:lnTo>
                      <a:pt x="147" y="118"/>
                    </a:lnTo>
                    <a:lnTo>
                      <a:pt x="215" y="134"/>
                    </a:lnTo>
                    <a:lnTo>
                      <a:pt x="291" y="145"/>
                    </a:lnTo>
                    <a:lnTo>
                      <a:pt x="376" y="146"/>
                    </a:lnTo>
                    <a:lnTo>
                      <a:pt x="421" y="143"/>
                    </a:lnTo>
                    <a:lnTo>
                      <a:pt x="421" y="0"/>
                    </a:lnTo>
                    <a:lnTo>
                      <a:pt x="0" y="0"/>
                    </a:lnTo>
                    <a:lnTo>
                      <a:pt x="0" y="56"/>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18" name="Freeform 64">
                <a:extLst>
                  <a:ext uri="{FF2B5EF4-FFF2-40B4-BE49-F238E27FC236}">
                    <a16:creationId xmlns:a16="http://schemas.microsoft.com/office/drawing/2014/main" id="{7E72DC55-1395-4983-8EC0-198F6C0880AC}"/>
                  </a:ext>
                </a:extLst>
              </p:cNvPr>
              <p:cNvSpPr>
                <a:spLocks/>
              </p:cNvSpPr>
              <p:nvPr/>
            </p:nvSpPr>
            <p:spPr bwMode="auto">
              <a:xfrm>
                <a:off x="5322" y="3226"/>
                <a:ext cx="102" cy="117"/>
              </a:xfrm>
              <a:custGeom>
                <a:avLst/>
                <a:gdLst>
                  <a:gd name="T0" fmla="*/ 412 w 412"/>
                  <a:gd name="T1" fmla="*/ 235 h 470"/>
                  <a:gd name="T2" fmla="*/ 411 w 412"/>
                  <a:gd name="T3" fmla="*/ 259 h 470"/>
                  <a:gd name="T4" fmla="*/ 402 w 412"/>
                  <a:gd name="T5" fmla="*/ 305 h 470"/>
                  <a:gd name="T6" fmla="*/ 387 w 412"/>
                  <a:gd name="T7" fmla="*/ 347 h 470"/>
                  <a:gd name="T8" fmla="*/ 365 w 412"/>
                  <a:gd name="T9" fmla="*/ 385 h 470"/>
                  <a:gd name="T10" fmla="*/ 337 w 412"/>
                  <a:gd name="T11" fmla="*/ 416 h 470"/>
                  <a:gd name="T12" fmla="*/ 305 w 412"/>
                  <a:gd name="T13" fmla="*/ 442 h 470"/>
                  <a:gd name="T14" fmla="*/ 268 w 412"/>
                  <a:gd name="T15" fmla="*/ 460 h 470"/>
                  <a:gd name="T16" fmla="*/ 227 w 412"/>
                  <a:gd name="T17" fmla="*/ 469 h 470"/>
                  <a:gd name="T18" fmla="*/ 207 w 412"/>
                  <a:gd name="T19" fmla="*/ 470 h 470"/>
                  <a:gd name="T20" fmla="*/ 185 w 412"/>
                  <a:gd name="T21" fmla="*/ 469 h 470"/>
                  <a:gd name="T22" fmla="*/ 146 w 412"/>
                  <a:gd name="T23" fmla="*/ 460 h 470"/>
                  <a:gd name="T24" fmla="*/ 108 w 412"/>
                  <a:gd name="T25" fmla="*/ 442 h 470"/>
                  <a:gd name="T26" fmla="*/ 76 w 412"/>
                  <a:gd name="T27" fmla="*/ 416 h 470"/>
                  <a:gd name="T28" fmla="*/ 48 w 412"/>
                  <a:gd name="T29" fmla="*/ 385 h 470"/>
                  <a:gd name="T30" fmla="*/ 25 w 412"/>
                  <a:gd name="T31" fmla="*/ 347 h 470"/>
                  <a:gd name="T32" fmla="*/ 10 w 412"/>
                  <a:gd name="T33" fmla="*/ 305 h 470"/>
                  <a:gd name="T34" fmla="*/ 2 w 412"/>
                  <a:gd name="T35" fmla="*/ 259 h 470"/>
                  <a:gd name="T36" fmla="*/ 0 w 412"/>
                  <a:gd name="T37" fmla="*/ 235 h 470"/>
                  <a:gd name="T38" fmla="*/ 2 w 412"/>
                  <a:gd name="T39" fmla="*/ 210 h 470"/>
                  <a:gd name="T40" fmla="*/ 10 w 412"/>
                  <a:gd name="T41" fmla="*/ 165 h 470"/>
                  <a:gd name="T42" fmla="*/ 25 w 412"/>
                  <a:gd name="T43" fmla="*/ 123 h 470"/>
                  <a:gd name="T44" fmla="*/ 48 w 412"/>
                  <a:gd name="T45" fmla="*/ 85 h 470"/>
                  <a:gd name="T46" fmla="*/ 76 w 412"/>
                  <a:gd name="T47" fmla="*/ 53 h 470"/>
                  <a:gd name="T48" fmla="*/ 108 w 412"/>
                  <a:gd name="T49" fmla="*/ 28 h 470"/>
                  <a:gd name="T50" fmla="*/ 146 w 412"/>
                  <a:gd name="T51" fmla="*/ 10 h 470"/>
                  <a:gd name="T52" fmla="*/ 185 w 412"/>
                  <a:gd name="T53" fmla="*/ 0 h 470"/>
                  <a:gd name="T54" fmla="*/ 207 w 412"/>
                  <a:gd name="T55" fmla="*/ 0 h 470"/>
                  <a:gd name="T56" fmla="*/ 227 w 412"/>
                  <a:gd name="T57" fmla="*/ 0 h 470"/>
                  <a:gd name="T58" fmla="*/ 268 w 412"/>
                  <a:gd name="T59" fmla="*/ 10 h 470"/>
                  <a:gd name="T60" fmla="*/ 305 w 412"/>
                  <a:gd name="T61" fmla="*/ 28 h 470"/>
                  <a:gd name="T62" fmla="*/ 337 w 412"/>
                  <a:gd name="T63" fmla="*/ 53 h 470"/>
                  <a:gd name="T64" fmla="*/ 365 w 412"/>
                  <a:gd name="T65" fmla="*/ 85 h 470"/>
                  <a:gd name="T66" fmla="*/ 387 w 412"/>
                  <a:gd name="T67" fmla="*/ 123 h 470"/>
                  <a:gd name="T68" fmla="*/ 402 w 412"/>
                  <a:gd name="T69" fmla="*/ 165 h 470"/>
                  <a:gd name="T70" fmla="*/ 411 w 412"/>
                  <a:gd name="T71" fmla="*/ 210 h 470"/>
                  <a:gd name="T72" fmla="*/ 412 w 412"/>
                  <a:gd name="T73" fmla="*/ 235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2" h="470">
                    <a:moveTo>
                      <a:pt x="412" y="235"/>
                    </a:moveTo>
                    <a:lnTo>
                      <a:pt x="411" y="259"/>
                    </a:lnTo>
                    <a:lnTo>
                      <a:pt x="402" y="305"/>
                    </a:lnTo>
                    <a:lnTo>
                      <a:pt x="387" y="347"/>
                    </a:lnTo>
                    <a:lnTo>
                      <a:pt x="365" y="385"/>
                    </a:lnTo>
                    <a:lnTo>
                      <a:pt x="337" y="416"/>
                    </a:lnTo>
                    <a:lnTo>
                      <a:pt x="305" y="442"/>
                    </a:lnTo>
                    <a:lnTo>
                      <a:pt x="268" y="460"/>
                    </a:lnTo>
                    <a:lnTo>
                      <a:pt x="227" y="469"/>
                    </a:lnTo>
                    <a:lnTo>
                      <a:pt x="207" y="470"/>
                    </a:lnTo>
                    <a:lnTo>
                      <a:pt x="185" y="469"/>
                    </a:lnTo>
                    <a:lnTo>
                      <a:pt x="146" y="460"/>
                    </a:lnTo>
                    <a:lnTo>
                      <a:pt x="108" y="442"/>
                    </a:lnTo>
                    <a:lnTo>
                      <a:pt x="76" y="416"/>
                    </a:lnTo>
                    <a:lnTo>
                      <a:pt x="48" y="385"/>
                    </a:lnTo>
                    <a:lnTo>
                      <a:pt x="25" y="347"/>
                    </a:lnTo>
                    <a:lnTo>
                      <a:pt x="10" y="305"/>
                    </a:lnTo>
                    <a:lnTo>
                      <a:pt x="2" y="259"/>
                    </a:lnTo>
                    <a:lnTo>
                      <a:pt x="0" y="235"/>
                    </a:lnTo>
                    <a:lnTo>
                      <a:pt x="2" y="210"/>
                    </a:lnTo>
                    <a:lnTo>
                      <a:pt x="10" y="165"/>
                    </a:lnTo>
                    <a:lnTo>
                      <a:pt x="25" y="123"/>
                    </a:lnTo>
                    <a:lnTo>
                      <a:pt x="48" y="85"/>
                    </a:lnTo>
                    <a:lnTo>
                      <a:pt x="76" y="53"/>
                    </a:lnTo>
                    <a:lnTo>
                      <a:pt x="108" y="28"/>
                    </a:lnTo>
                    <a:lnTo>
                      <a:pt x="146" y="10"/>
                    </a:lnTo>
                    <a:lnTo>
                      <a:pt x="185" y="0"/>
                    </a:lnTo>
                    <a:lnTo>
                      <a:pt x="207" y="0"/>
                    </a:lnTo>
                    <a:lnTo>
                      <a:pt x="227" y="0"/>
                    </a:lnTo>
                    <a:lnTo>
                      <a:pt x="268" y="10"/>
                    </a:lnTo>
                    <a:lnTo>
                      <a:pt x="305" y="28"/>
                    </a:lnTo>
                    <a:lnTo>
                      <a:pt x="337" y="53"/>
                    </a:lnTo>
                    <a:lnTo>
                      <a:pt x="365" y="85"/>
                    </a:lnTo>
                    <a:lnTo>
                      <a:pt x="387" y="123"/>
                    </a:lnTo>
                    <a:lnTo>
                      <a:pt x="402" y="165"/>
                    </a:lnTo>
                    <a:lnTo>
                      <a:pt x="411" y="210"/>
                    </a:lnTo>
                    <a:lnTo>
                      <a:pt x="412" y="235"/>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19" name="Freeform 65">
                <a:extLst>
                  <a:ext uri="{FF2B5EF4-FFF2-40B4-BE49-F238E27FC236}">
                    <a16:creationId xmlns:a16="http://schemas.microsoft.com/office/drawing/2014/main" id="{45BEAD57-85BA-4B8E-AC27-BAFC67717069}"/>
                  </a:ext>
                </a:extLst>
              </p:cNvPr>
              <p:cNvSpPr>
                <a:spLocks/>
              </p:cNvSpPr>
              <p:nvPr/>
            </p:nvSpPr>
            <p:spPr bwMode="auto">
              <a:xfrm>
                <a:off x="5731" y="3226"/>
                <a:ext cx="102" cy="117"/>
              </a:xfrm>
              <a:custGeom>
                <a:avLst/>
                <a:gdLst>
                  <a:gd name="T0" fmla="*/ 410 w 410"/>
                  <a:gd name="T1" fmla="*/ 235 h 470"/>
                  <a:gd name="T2" fmla="*/ 409 w 410"/>
                  <a:gd name="T3" fmla="*/ 259 h 470"/>
                  <a:gd name="T4" fmla="*/ 402 w 410"/>
                  <a:gd name="T5" fmla="*/ 305 h 470"/>
                  <a:gd name="T6" fmla="*/ 386 w 410"/>
                  <a:gd name="T7" fmla="*/ 347 h 470"/>
                  <a:gd name="T8" fmla="*/ 364 w 410"/>
                  <a:gd name="T9" fmla="*/ 385 h 470"/>
                  <a:gd name="T10" fmla="*/ 336 w 410"/>
                  <a:gd name="T11" fmla="*/ 416 h 470"/>
                  <a:gd name="T12" fmla="*/ 303 w 410"/>
                  <a:gd name="T13" fmla="*/ 442 h 470"/>
                  <a:gd name="T14" fmla="*/ 266 w 410"/>
                  <a:gd name="T15" fmla="*/ 460 h 470"/>
                  <a:gd name="T16" fmla="*/ 226 w 410"/>
                  <a:gd name="T17" fmla="*/ 469 h 470"/>
                  <a:gd name="T18" fmla="*/ 205 w 410"/>
                  <a:gd name="T19" fmla="*/ 470 h 470"/>
                  <a:gd name="T20" fmla="*/ 184 w 410"/>
                  <a:gd name="T21" fmla="*/ 469 h 470"/>
                  <a:gd name="T22" fmla="*/ 144 w 410"/>
                  <a:gd name="T23" fmla="*/ 460 h 470"/>
                  <a:gd name="T24" fmla="*/ 106 w 410"/>
                  <a:gd name="T25" fmla="*/ 442 h 470"/>
                  <a:gd name="T26" fmla="*/ 74 w 410"/>
                  <a:gd name="T27" fmla="*/ 416 h 470"/>
                  <a:gd name="T28" fmla="*/ 46 w 410"/>
                  <a:gd name="T29" fmla="*/ 385 h 470"/>
                  <a:gd name="T30" fmla="*/ 24 w 410"/>
                  <a:gd name="T31" fmla="*/ 347 h 470"/>
                  <a:gd name="T32" fmla="*/ 9 w 410"/>
                  <a:gd name="T33" fmla="*/ 305 h 470"/>
                  <a:gd name="T34" fmla="*/ 0 w 410"/>
                  <a:gd name="T35" fmla="*/ 259 h 470"/>
                  <a:gd name="T36" fmla="*/ 0 w 410"/>
                  <a:gd name="T37" fmla="*/ 235 h 470"/>
                  <a:gd name="T38" fmla="*/ 0 w 410"/>
                  <a:gd name="T39" fmla="*/ 210 h 470"/>
                  <a:gd name="T40" fmla="*/ 9 w 410"/>
                  <a:gd name="T41" fmla="*/ 165 h 470"/>
                  <a:gd name="T42" fmla="*/ 24 w 410"/>
                  <a:gd name="T43" fmla="*/ 123 h 470"/>
                  <a:gd name="T44" fmla="*/ 46 w 410"/>
                  <a:gd name="T45" fmla="*/ 85 h 470"/>
                  <a:gd name="T46" fmla="*/ 74 w 410"/>
                  <a:gd name="T47" fmla="*/ 53 h 470"/>
                  <a:gd name="T48" fmla="*/ 106 w 410"/>
                  <a:gd name="T49" fmla="*/ 28 h 470"/>
                  <a:gd name="T50" fmla="*/ 144 w 410"/>
                  <a:gd name="T51" fmla="*/ 10 h 470"/>
                  <a:gd name="T52" fmla="*/ 184 w 410"/>
                  <a:gd name="T53" fmla="*/ 0 h 470"/>
                  <a:gd name="T54" fmla="*/ 205 w 410"/>
                  <a:gd name="T55" fmla="*/ 0 h 470"/>
                  <a:gd name="T56" fmla="*/ 226 w 410"/>
                  <a:gd name="T57" fmla="*/ 0 h 470"/>
                  <a:gd name="T58" fmla="*/ 266 w 410"/>
                  <a:gd name="T59" fmla="*/ 10 h 470"/>
                  <a:gd name="T60" fmla="*/ 303 w 410"/>
                  <a:gd name="T61" fmla="*/ 28 h 470"/>
                  <a:gd name="T62" fmla="*/ 336 w 410"/>
                  <a:gd name="T63" fmla="*/ 53 h 470"/>
                  <a:gd name="T64" fmla="*/ 364 w 410"/>
                  <a:gd name="T65" fmla="*/ 85 h 470"/>
                  <a:gd name="T66" fmla="*/ 386 w 410"/>
                  <a:gd name="T67" fmla="*/ 123 h 470"/>
                  <a:gd name="T68" fmla="*/ 402 w 410"/>
                  <a:gd name="T69" fmla="*/ 165 h 470"/>
                  <a:gd name="T70" fmla="*/ 409 w 410"/>
                  <a:gd name="T71" fmla="*/ 210 h 470"/>
                  <a:gd name="T72" fmla="*/ 410 w 410"/>
                  <a:gd name="T73" fmla="*/ 235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0" h="470">
                    <a:moveTo>
                      <a:pt x="410" y="235"/>
                    </a:moveTo>
                    <a:lnTo>
                      <a:pt x="409" y="259"/>
                    </a:lnTo>
                    <a:lnTo>
                      <a:pt x="402" y="305"/>
                    </a:lnTo>
                    <a:lnTo>
                      <a:pt x="386" y="347"/>
                    </a:lnTo>
                    <a:lnTo>
                      <a:pt x="364" y="385"/>
                    </a:lnTo>
                    <a:lnTo>
                      <a:pt x="336" y="416"/>
                    </a:lnTo>
                    <a:lnTo>
                      <a:pt x="303" y="442"/>
                    </a:lnTo>
                    <a:lnTo>
                      <a:pt x="266" y="460"/>
                    </a:lnTo>
                    <a:lnTo>
                      <a:pt x="226" y="469"/>
                    </a:lnTo>
                    <a:lnTo>
                      <a:pt x="205" y="470"/>
                    </a:lnTo>
                    <a:lnTo>
                      <a:pt x="184" y="469"/>
                    </a:lnTo>
                    <a:lnTo>
                      <a:pt x="144" y="460"/>
                    </a:lnTo>
                    <a:lnTo>
                      <a:pt x="106" y="442"/>
                    </a:lnTo>
                    <a:lnTo>
                      <a:pt x="74" y="416"/>
                    </a:lnTo>
                    <a:lnTo>
                      <a:pt x="46" y="385"/>
                    </a:lnTo>
                    <a:lnTo>
                      <a:pt x="24" y="347"/>
                    </a:lnTo>
                    <a:lnTo>
                      <a:pt x="9" y="305"/>
                    </a:lnTo>
                    <a:lnTo>
                      <a:pt x="0" y="259"/>
                    </a:lnTo>
                    <a:lnTo>
                      <a:pt x="0" y="235"/>
                    </a:lnTo>
                    <a:lnTo>
                      <a:pt x="0" y="210"/>
                    </a:lnTo>
                    <a:lnTo>
                      <a:pt x="9" y="165"/>
                    </a:lnTo>
                    <a:lnTo>
                      <a:pt x="24" y="123"/>
                    </a:lnTo>
                    <a:lnTo>
                      <a:pt x="46" y="85"/>
                    </a:lnTo>
                    <a:lnTo>
                      <a:pt x="74" y="53"/>
                    </a:lnTo>
                    <a:lnTo>
                      <a:pt x="106" y="28"/>
                    </a:lnTo>
                    <a:lnTo>
                      <a:pt x="144" y="10"/>
                    </a:lnTo>
                    <a:lnTo>
                      <a:pt x="184" y="0"/>
                    </a:lnTo>
                    <a:lnTo>
                      <a:pt x="205" y="0"/>
                    </a:lnTo>
                    <a:lnTo>
                      <a:pt x="226" y="0"/>
                    </a:lnTo>
                    <a:lnTo>
                      <a:pt x="266" y="10"/>
                    </a:lnTo>
                    <a:lnTo>
                      <a:pt x="303" y="28"/>
                    </a:lnTo>
                    <a:lnTo>
                      <a:pt x="336" y="53"/>
                    </a:lnTo>
                    <a:lnTo>
                      <a:pt x="364" y="85"/>
                    </a:lnTo>
                    <a:lnTo>
                      <a:pt x="386" y="123"/>
                    </a:lnTo>
                    <a:lnTo>
                      <a:pt x="402" y="165"/>
                    </a:lnTo>
                    <a:lnTo>
                      <a:pt x="409" y="210"/>
                    </a:lnTo>
                    <a:lnTo>
                      <a:pt x="410" y="235"/>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20" name="Freeform 66">
                <a:extLst>
                  <a:ext uri="{FF2B5EF4-FFF2-40B4-BE49-F238E27FC236}">
                    <a16:creationId xmlns:a16="http://schemas.microsoft.com/office/drawing/2014/main" id="{71B3851E-9528-4274-8AD1-CE65290E9705}"/>
                  </a:ext>
                </a:extLst>
              </p:cNvPr>
              <p:cNvSpPr>
                <a:spLocks/>
              </p:cNvSpPr>
              <p:nvPr/>
            </p:nvSpPr>
            <p:spPr bwMode="auto">
              <a:xfrm>
                <a:off x="5373" y="3023"/>
                <a:ext cx="409" cy="464"/>
              </a:xfrm>
              <a:custGeom>
                <a:avLst/>
                <a:gdLst>
                  <a:gd name="T0" fmla="*/ 1634 w 1634"/>
                  <a:gd name="T1" fmla="*/ 566 h 1855"/>
                  <a:gd name="T2" fmla="*/ 1616 w 1634"/>
                  <a:gd name="T3" fmla="*/ 443 h 1855"/>
                  <a:gd name="T4" fmla="*/ 1573 w 1634"/>
                  <a:gd name="T5" fmla="*/ 332 h 1855"/>
                  <a:gd name="T6" fmla="*/ 1505 w 1634"/>
                  <a:gd name="T7" fmla="*/ 233 h 1855"/>
                  <a:gd name="T8" fmla="*/ 1412 w 1634"/>
                  <a:gd name="T9" fmla="*/ 150 h 1855"/>
                  <a:gd name="T10" fmla="*/ 1291 w 1634"/>
                  <a:gd name="T11" fmla="*/ 83 h 1855"/>
                  <a:gd name="T12" fmla="*/ 1144 w 1634"/>
                  <a:gd name="T13" fmla="*/ 34 h 1855"/>
                  <a:gd name="T14" fmla="*/ 968 w 1634"/>
                  <a:gd name="T15" fmla="*/ 5 h 1855"/>
                  <a:gd name="T16" fmla="*/ 817 w 1634"/>
                  <a:gd name="T17" fmla="*/ 0 h 1855"/>
                  <a:gd name="T18" fmla="*/ 666 w 1634"/>
                  <a:gd name="T19" fmla="*/ 5 h 1855"/>
                  <a:gd name="T20" fmla="*/ 491 w 1634"/>
                  <a:gd name="T21" fmla="*/ 34 h 1855"/>
                  <a:gd name="T22" fmla="*/ 343 w 1634"/>
                  <a:gd name="T23" fmla="*/ 83 h 1855"/>
                  <a:gd name="T24" fmla="*/ 222 w 1634"/>
                  <a:gd name="T25" fmla="*/ 150 h 1855"/>
                  <a:gd name="T26" fmla="*/ 129 w 1634"/>
                  <a:gd name="T27" fmla="*/ 233 h 1855"/>
                  <a:gd name="T28" fmla="*/ 61 w 1634"/>
                  <a:gd name="T29" fmla="*/ 332 h 1855"/>
                  <a:gd name="T30" fmla="*/ 19 w 1634"/>
                  <a:gd name="T31" fmla="*/ 443 h 1855"/>
                  <a:gd name="T32" fmla="*/ 1 w 1634"/>
                  <a:gd name="T33" fmla="*/ 566 h 1855"/>
                  <a:gd name="T34" fmla="*/ 0 w 1634"/>
                  <a:gd name="T35" fmla="*/ 667 h 1855"/>
                  <a:gd name="T36" fmla="*/ 8 w 1634"/>
                  <a:gd name="T37" fmla="*/ 991 h 1855"/>
                  <a:gd name="T38" fmla="*/ 37 w 1634"/>
                  <a:gd name="T39" fmla="*/ 1201 h 1855"/>
                  <a:gd name="T40" fmla="*/ 99 w 1634"/>
                  <a:gd name="T41" fmla="*/ 1406 h 1855"/>
                  <a:gd name="T42" fmla="*/ 204 w 1634"/>
                  <a:gd name="T43" fmla="*/ 1593 h 1855"/>
                  <a:gd name="T44" fmla="*/ 343 w 1634"/>
                  <a:gd name="T45" fmla="*/ 1724 h 1855"/>
                  <a:gd name="T46" fmla="*/ 444 w 1634"/>
                  <a:gd name="T47" fmla="*/ 1782 h 1855"/>
                  <a:gd name="T48" fmla="*/ 562 w 1634"/>
                  <a:gd name="T49" fmla="*/ 1825 h 1855"/>
                  <a:gd name="T50" fmla="*/ 699 w 1634"/>
                  <a:gd name="T51" fmla="*/ 1850 h 1855"/>
                  <a:gd name="T52" fmla="*/ 817 w 1634"/>
                  <a:gd name="T53" fmla="*/ 1855 h 1855"/>
                  <a:gd name="T54" fmla="*/ 935 w 1634"/>
                  <a:gd name="T55" fmla="*/ 1850 h 1855"/>
                  <a:gd name="T56" fmla="*/ 1072 w 1634"/>
                  <a:gd name="T57" fmla="*/ 1825 h 1855"/>
                  <a:gd name="T58" fmla="*/ 1191 w 1634"/>
                  <a:gd name="T59" fmla="*/ 1782 h 1855"/>
                  <a:gd name="T60" fmla="*/ 1292 w 1634"/>
                  <a:gd name="T61" fmla="*/ 1724 h 1855"/>
                  <a:gd name="T62" fmla="*/ 1430 w 1634"/>
                  <a:gd name="T63" fmla="*/ 1593 h 1855"/>
                  <a:gd name="T64" fmla="*/ 1535 w 1634"/>
                  <a:gd name="T65" fmla="*/ 1406 h 1855"/>
                  <a:gd name="T66" fmla="*/ 1597 w 1634"/>
                  <a:gd name="T67" fmla="*/ 1201 h 1855"/>
                  <a:gd name="T68" fmla="*/ 1627 w 1634"/>
                  <a:gd name="T69" fmla="*/ 991 h 1855"/>
                  <a:gd name="T70" fmla="*/ 1634 w 1634"/>
                  <a:gd name="T71" fmla="*/ 667 h 1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4" h="1855">
                    <a:moveTo>
                      <a:pt x="1634" y="598"/>
                    </a:moveTo>
                    <a:lnTo>
                      <a:pt x="1634" y="566"/>
                    </a:lnTo>
                    <a:lnTo>
                      <a:pt x="1628" y="504"/>
                    </a:lnTo>
                    <a:lnTo>
                      <a:pt x="1616" y="443"/>
                    </a:lnTo>
                    <a:lnTo>
                      <a:pt x="1598" y="386"/>
                    </a:lnTo>
                    <a:lnTo>
                      <a:pt x="1573" y="332"/>
                    </a:lnTo>
                    <a:lnTo>
                      <a:pt x="1543" y="281"/>
                    </a:lnTo>
                    <a:lnTo>
                      <a:pt x="1505" y="233"/>
                    </a:lnTo>
                    <a:lnTo>
                      <a:pt x="1462" y="189"/>
                    </a:lnTo>
                    <a:lnTo>
                      <a:pt x="1412" y="150"/>
                    </a:lnTo>
                    <a:lnTo>
                      <a:pt x="1355" y="114"/>
                    </a:lnTo>
                    <a:lnTo>
                      <a:pt x="1291" y="83"/>
                    </a:lnTo>
                    <a:lnTo>
                      <a:pt x="1220" y="56"/>
                    </a:lnTo>
                    <a:lnTo>
                      <a:pt x="1144" y="34"/>
                    </a:lnTo>
                    <a:lnTo>
                      <a:pt x="1059" y="17"/>
                    </a:lnTo>
                    <a:lnTo>
                      <a:pt x="968" y="5"/>
                    </a:lnTo>
                    <a:lnTo>
                      <a:pt x="869" y="0"/>
                    </a:lnTo>
                    <a:lnTo>
                      <a:pt x="817" y="0"/>
                    </a:lnTo>
                    <a:lnTo>
                      <a:pt x="765" y="0"/>
                    </a:lnTo>
                    <a:lnTo>
                      <a:pt x="666" y="5"/>
                    </a:lnTo>
                    <a:lnTo>
                      <a:pt x="575" y="17"/>
                    </a:lnTo>
                    <a:lnTo>
                      <a:pt x="491" y="34"/>
                    </a:lnTo>
                    <a:lnTo>
                      <a:pt x="413" y="56"/>
                    </a:lnTo>
                    <a:lnTo>
                      <a:pt x="343" y="83"/>
                    </a:lnTo>
                    <a:lnTo>
                      <a:pt x="279" y="114"/>
                    </a:lnTo>
                    <a:lnTo>
                      <a:pt x="222" y="150"/>
                    </a:lnTo>
                    <a:lnTo>
                      <a:pt x="173" y="189"/>
                    </a:lnTo>
                    <a:lnTo>
                      <a:pt x="129" y="233"/>
                    </a:lnTo>
                    <a:lnTo>
                      <a:pt x="92" y="281"/>
                    </a:lnTo>
                    <a:lnTo>
                      <a:pt x="61" y="332"/>
                    </a:lnTo>
                    <a:lnTo>
                      <a:pt x="36" y="386"/>
                    </a:lnTo>
                    <a:lnTo>
                      <a:pt x="19" y="443"/>
                    </a:lnTo>
                    <a:lnTo>
                      <a:pt x="6" y="504"/>
                    </a:lnTo>
                    <a:lnTo>
                      <a:pt x="1" y="566"/>
                    </a:lnTo>
                    <a:lnTo>
                      <a:pt x="0" y="598"/>
                    </a:lnTo>
                    <a:lnTo>
                      <a:pt x="0" y="667"/>
                    </a:lnTo>
                    <a:lnTo>
                      <a:pt x="0" y="841"/>
                    </a:lnTo>
                    <a:lnTo>
                      <a:pt x="8" y="991"/>
                    </a:lnTo>
                    <a:lnTo>
                      <a:pt x="19" y="1095"/>
                    </a:lnTo>
                    <a:lnTo>
                      <a:pt x="37" y="1201"/>
                    </a:lnTo>
                    <a:lnTo>
                      <a:pt x="63" y="1305"/>
                    </a:lnTo>
                    <a:lnTo>
                      <a:pt x="99" y="1406"/>
                    </a:lnTo>
                    <a:lnTo>
                      <a:pt x="145" y="1503"/>
                    </a:lnTo>
                    <a:lnTo>
                      <a:pt x="204" y="1593"/>
                    </a:lnTo>
                    <a:lnTo>
                      <a:pt x="277" y="1672"/>
                    </a:lnTo>
                    <a:lnTo>
                      <a:pt x="343" y="1724"/>
                    </a:lnTo>
                    <a:lnTo>
                      <a:pt x="391" y="1755"/>
                    </a:lnTo>
                    <a:lnTo>
                      <a:pt x="444" y="1782"/>
                    </a:lnTo>
                    <a:lnTo>
                      <a:pt x="500" y="1806"/>
                    </a:lnTo>
                    <a:lnTo>
                      <a:pt x="562" y="1825"/>
                    </a:lnTo>
                    <a:lnTo>
                      <a:pt x="628" y="1839"/>
                    </a:lnTo>
                    <a:lnTo>
                      <a:pt x="699" y="1850"/>
                    </a:lnTo>
                    <a:lnTo>
                      <a:pt x="777" y="1855"/>
                    </a:lnTo>
                    <a:lnTo>
                      <a:pt x="817" y="1855"/>
                    </a:lnTo>
                    <a:lnTo>
                      <a:pt x="857" y="1855"/>
                    </a:lnTo>
                    <a:lnTo>
                      <a:pt x="935" y="1850"/>
                    </a:lnTo>
                    <a:lnTo>
                      <a:pt x="1006" y="1839"/>
                    </a:lnTo>
                    <a:lnTo>
                      <a:pt x="1072" y="1825"/>
                    </a:lnTo>
                    <a:lnTo>
                      <a:pt x="1134" y="1806"/>
                    </a:lnTo>
                    <a:lnTo>
                      <a:pt x="1191" y="1782"/>
                    </a:lnTo>
                    <a:lnTo>
                      <a:pt x="1244" y="1755"/>
                    </a:lnTo>
                    <a:lnTo>
                      <a:pt x="1292" y="1724"/>
                    </a:lnTo>
                    <a:lnTo>
                      <a:pt x="1357" y="1672"/>
                    </a:lnTo>
                    <a:lnTo>
                      <a:pt x="1430" y="1593"/>
                    </a:lnTo>
                    <a:lnTo>
                      <a:pt x="1489" y="1503"/>
                    </a:lnTo>
                    <a:lnTo>
                      <a:pt x="1535" y="1406"/>
                    </a:lnTo>
                    <a:lnTo>
                      <a:pt x="1571" y="1305"/>
                    </a:lnTo>
                    <a:lnTo>
                      <a:pt x="1597" y="1201"/>
                    </a:lnTo>
                    <a:lnTo>
                      <a:pt x="1615" y="1095"/>
                    </a:lnTo>
                    <a:lnTo>
                      <a:pt x="1627" y="991"/>
                    </a:lnTo>
                    <a:lnTo>
                      <a:pt x="1634" y="841"/>
                    </a:lnTo>
                    <a:lnTo>
                      <a:pt x="1634" y="667"/>
                    </a:lnTo>
                    <a:lnTo>
                      <a:pt x="1634" y="598"/>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21" name="Freeform 67">
                <a:extLst>
                  <a:ext uri="{FF2B5EF4-FFF2-40B4-BE49-F238E27FC236}">
                    <a16:creationId xmlns:a16="http://schemas.microsoft.com/office/drawing/2014/main" id="{F4CC02C2-0F94-4D76-A48D-08E47462E4AF}"/>
                  </a:ext>
                </a:extLst>
              </p:cNvPr>
              <p:cNvSpPr>
                <a:spLocks/>
              </p:cNvSpPr>
              <p:nvPr/>
            </p:nvSpPr>
            <p:spPr bwMode="auto">
              <a:xfrm>
                <a:off x="5456" y="3246"/>
                <a:ext cx="44" cy="49"/>
              </a:xfrm>
              <a:custGeom>
                <a:avLst/>
                <a:gdLst>
                  <a:gd name="T0" fmla="*/ 177 w 177"/>
                  <a:gd name="T1" fmla="*/ 98 h 195"/>
                  <a:gd name="T2" fmla="*/ 175 w 177"/>
                  <a:gd name="T3" fmla="*/ 117 h 195"/>
                  <a:gd name="T4" fmla="*/ 162 w 177"/>
                  <a:gd name="T5" fmla="*/ 152 h 195"/>
                  <a:gd name="T6" fmla="*/ 138 w 177"/>
                  <a:gd name="T7" fmla="*/ 179 h 195"/>
                  <a:gd name="T8" fmla="*/ 106 w 177"/>
                  <a:gd name="T9" fmla="*/ 193 h 195"/>
                  <a:gd name="T10" fmla="*/ 88 w 177"/>
                  <a:gd name="T11" fmla="*/ 195 h 195"/>
                  <a:gd name="T12" fmla="*/ 71 w 177"/>
                  <a:gd name="T13" fmla="*/ 193 h 195"/>
                  <a:gd name="T14" fmla="*/ 38 w 177"/>
                  <a:gd name="T15" fmla="*/ 179 h 195"/>
                  <a:gd name="T16" fmla="*/ 15 w 177"/>
                  <a:gd name="T17" fmla="*/ 152 h 195"/>
                  <a:gd name="T18" fmla="*/ 1 w 177"/>
                  <a:gd name="T19" fmla="*/ 117 h 195"/>
                  <a:gd name="T20" fmla="*/ 0 w 177"/>
                  <a:gd name="T21" fmla="*/ 98 h 195"/>
                  <a:gd name="T22" fmla="*/ 1 w 177"/>
                  <a:gd name="T23" fmla="*/ 78 h 195"/>
                  <a:gd name="T24" fmla="*/ 15 w 177"/>
                  <a:gd name="T25" fmla="*/ 43 h 195"/>
                  <a:gd name="T26" fmla="*/ 38 w 177"/>
                  <a:gd name="T27" fmla="*/ 16 h 195"/>
                  <a:gd name="T28" fmla="*/ 71 w 177"/>
                  <a:gd name="T29" fmla="*/ 2 h 195"/>
                  <a:gd name="T30" fmla="*/ 88 w 177"/>
                  <a:gd name="T31" fmla="*/ 0 h 195"/>
                  <a:gd name="T32" fmla="*/ 106 w 177"/>
                  <a:gd name="T33" fmla="*/ 2 h 195"/>
                  <a:gd name="T34" fmla="*/ 138 w 177"/>
                  <a:gd name="T35" fmla="*/ 16 h 195"/>
                  <a:gd name="T36" fmla="*/ 162 w 177"/>
                  <a:gd name="T37" fmla="*/ 43 h 195"/>
                  <a:gd name="T38" fmla="*/ 175 w 177"/>
                  <a:gd name="T39" fmla="*/ 78 h 195"/>
                  <a:gd name="T40" fmla="*/ 177 w 177"/>
                  <a:gd name="T41" fmla="*/ 9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7" h="195">
                    <a:moveTo>
                      <a:pt x="177" y="98"/>
                    </a:moveTo>
                    <a:lnTo>
                      <a:pt x="175" y="117"/>
                    </a:lnTo>
                    <a:lnTo>
                      <a:pt x="162" y="152"/>
                    </a:lnTo>
                    <a:lnTo>
                      <a:pt x="138" y="179"/>
                    </a:lnTo>
                    <a:lnTo>
                      <a:pt x="106" y="193"/>
                    </a:lnTo>
                    <a:lnTo>
                      <a:pt x="88" y="195"/>
                    </a:lnTo>
                    <a:lnTo>
                      <a:pt x="71" y="193"/>
                    </a:lnTo>
                    <a:lnTo>
                      <a:pt x="38" y="179"/>
                    </a:lnTo>
                    <a:lnTo>
                      <a:pt x="15" y="152"/>
                    </a:lnTo>
                    <a:lnTo>
                      <a:pt x="1" y="117"/>
                    </a:lnTo>
                    <a:lnTo>
                      <a:pt x="0" y="98"/>
                    </a:lnTo>
                    <a:lnTo>
                      <a:pt x="1" y="78"/>
                    </a:lnTo>
                    <a:lnTo>
                      <a:pt x="15" y="43"/>
                    </a:lnTo>
                    <a:lnTo>
                      <a:pt x="38" y="16"/>
                    </a:lnTo>
                    <a:lnTo>
                      <a:pt x="71" y="2"/>
                    </a:lnTo>
                    <a:lnTo>
                      <a:pt x="88" y="0"/>
                    </a:lnTo>
                    <a:lnTo>
                      <a:pt x="106" y="2"/>
                    </a:lnTo>
                    <a:lnTo>
                      <a:pt x="138" y="16"/>
                    </a:lnTo>
                    <a:lnTo>
                      <a:pt x="162" y="43"/>
                    </a:lnTo>
                    <a:lnTo>
                      <a:pt x="175" y="78"/>
                    </a:lnTo>
                    <a:lnTo>
                      <a:pt x="177" y="98"/>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22" name="Freeform 68">
                <a:extLst>
                  <a:ext uri="{FF2B5EF4-FFF2-40B4-BE49-F238E27FC236}">
                    <a16:creationId xmlns:a16="http://schemas.microsoft.com/office/drawing/2014/main" id="{3A836A10-4DA3-4E28-A9CF-4058AE307244}"/>
                  </a:ext>
                </a:extLst>
              </p:cNvPr>
              <p:cNvSpPr>
                <a:spLocks/>
              </p:cNvSpPr>
              <p:nvPr/>
            </p:nvSpPr>
            <p:spPr bwMode="auto">
              <a:xfrm>
                <a:off x="5462" y="3253"/>
                <a:ext cx="13" cy="13"/>
              </a:xfrm>
              <a:custGeom>
                <a:avLst/>
                <a:gdLst>
                  <a:gd name="T0" fmla="*/ 53 w 53"/>
                  <a:gd name="T1" fmla="*/ 27 h 53"/>
                  <a:gd name="T2" fmla="*/ 52 w 53"/>
                  <a:gd name="T3" fmla="*/ 38 h 53"/>
                  <a:gd name="T4" fmla="*/ 37 w 53"/>
                  <a:gd name="T5" fmla="*/ 52 h 53"/>
                  <a:gd name="T6" fmla="*/ 26 w 53"/>
                  <a:gd name="T7" fmla="*/ 53 h 53"/>
                  <a:gd name="T8" fmla="*/ 16 w 53"/>
                  <a:gd name="T9" fmla="*/ 52 h 53"/>
                  <a:gd name="T10" fmla="*/ 1 w 53"/>
                  <a:gd name="T11" fmla="*/ 38 h 53"/>
                  <a:gd name="T12" fmla="*/ 0 w 53"/>
                  <a:gd name="T13" fmla="*/ 27 h 53"/>
                  <a:gd name="T14" fmla="*/ 1 w 53"/>
                  <a:gd name="T15" fmla="*/ 16 h 53"/>
                  <a:gd name="T16" fmla="*/ 16 w 53"/>
                  <a:gd name="T17" fmla="*/ 2 h 53"/>
                  <a:gd name="T18" fmla="*/ 26 w 53"/>
                  <a:gd name="T19" fmla="*/ 0 h 53"/>
                  <a:gd name="T20" fmla="*/ 37 w 53"/>
                  <a:gd name="T21" fmla="*/ 2 h 53"/>
                  <a:gd name="T22" fmla="*/ 52 w 53"/>
                  <a:gd name="T23" fmla="*/ 16 h 53"/>
                  <a:gd name="T24" fmla="*/ 53 w 53"/>
                  <a:gd name="T2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3">
                    <a:moveTo>
                      <a:pt x="53" y="27"/>
                    </a:moveTo>
                    <a:lnTo>
                      <a:pt x="52" y="38"/>
                    </a:lnTo>
                    <a:lnTo>
                      <a:pt x="37" y="52"/>
                    </a:lnTo>
                    <a:lnTo>
                      <a:pt x="26" y="53"/>
                    </a:lnTo>
                    <a:lnTo>
                      <a:pt x="16" y="52"/>
                    </a:lnTo>
                    <a:lnTo>
                      <a:pt x="1" y="38"/>
                    </a:lnTo>
                    <a:lnTo>
                      <a:pt x="0" y="27"/>
                    </a:lnTo>
                    <a:lnTo>
                      <a:pt x="1" y="16"/>
                    </a:lnTo>
                    <a:lnTo>
                      <a:pt x="16" y="2"/>
                    </a:lnTo>
                    <a:lnTo>
                      <a:pt x="26" y="0"/>
                    </a:lnTo>
                    <a:lnTo>
                      <a:pt x="37" y="2"/>
                    </a:lnTo>
                    <a:lnTo>
                      <a:pt x="52" y="16"/>
                    </a:lnTo>
                    <a:lnTo>
                      <a:pt x="5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23" name="Freeform 69">
                <a:extLst>
                  <a:ext uri="{FF2B5EF4-FFF2-40B4-BE49-F238E27FC236}">
                    <a16:creationId xmlns:a16="http://schemas.microsoft.com/office/drawing/2014/main" id="{A63BB700-5FC1-412B-92B6-5817891E9B65}"/>
                  </a:ext>
                </a:extLst>
              </p:cNvPr>
              <p:cNvSpPr>
                <a:spLocks/>
              </p:cNvSpPr>
              <p:nvPr/>
            </p:nvSpPr>
            <p:spPr bwMode="auto">
              <a:xfrm>
                <a:off x="5441" y="3196"/>
                <a:ext cx="72" cy="24"/>
              </a:xfrm>
              <a:custGeom>
                <a:avLst/>
                <a:gdLst>
                  <a:gd name="T0" fmla="*/ 9 w 290"/>
                  <a:gd name="T1" fmla="*/ 88 h 97"/>
                  <a:gd name="T2" fmla="*/ 17 w 290"/>
                  <a:gd name="T3" fmla="*/ 90 h 97"/>
                  <a:gd name="T4" fmla="*/ 35 w 290"/>
                  <a:gd name="T5" fmla="*/ 90 h 97"/>
                  <a:gd name="T6" fmla="*/ 69 w 290"/>
                  <a:gd name="T7" fmla="*/ 82 h 97"/>
                  <a:gd name="T8" fmla="*/ 130 w 290"/>
                  <a:gd name="T9" fmla="*/ 70 h 97"/>
                  <a:gd name="T10" fmla="*/ 193 w 290"/>
                  <a:gd name="T11" fmla="*/ 73 h 97"/>
                  <a:gd name="T12" fmla="*/ 243 w 290"/>
                  <a:gd name="T13" fmla="*/ 85 h 97"/>
                  <a:gd name="T14" fmla="*/ 271 w 290"/>
                  <a:gd name="T15" fmla="*/ 96 h 97"/>
                  <a:gd name="T16" fmla="*/ 277 w 290"/>
                  <a:gd name="T17" fmla="*/ 97 h 97"/>
                  <a:gd name="T18" fmla="*/ 285 w 290"/>
                  <a:gd name="T19" fmla="*/ 90 h 97"/>
                  <a:gd name="T20" fmla="*/ 290 w 290"/>
                  <a:gd name="T21" fmla="*/ 79 h 97"/>
                  <a:gd name="T22" fmla="*/ 287 w 290"/>
                  <a:gd name="T23" fmla="*/ 61 h 97"/>
                  <a:gd name="T24" fmla="*/ 278 w 290"/>
                  <a:gd name="T25" fmla="*/ 42 h 97"/>
                  <a:gd name="T26" fmla="*/ 258 w 290"/>
                  <a:gd name="T27" fmla="*/ 24 h 97"/>
                  <a:gd name="T28" fmla="*/ 226 w 290"/>
                  <a:gd name="T29" fmla="*/ 10 h 97"/>
                  <a:gd name="T30" fmla="*/ 181 w 290"/>
                  <a:gd name="T31" fmla="*/ 0 h 97"/>
                  <a:gd name="T32" fmla="*/ 151 w 290"/>
                  <a:gd name="T33" fmla="*/ 0 h 97"/>
                  <a:gd name="T34" fmla="*/ 125 w 290"/>
                  <a:gd name="T35" fmla="*/ 0 h 97"/>
                  <a:gd name="T36" fmla="*/ 82 w 290"/>
                  <a:gd name="T37" fmla="*/ 6 h 97"/>
                  <a:gd name="T38" fmla="*/ 50 w 290"/>
                  <a:gd name="T39" fmla="*/ 18 h 97"/>
                  <a:gd name="T40" fmla="*/ 25 w 290"/>
                  <a:gd name="T41" fmla="*/ 32 h 97"/>
                  <a:gd name="T42" fmla="*/ 10 w 290"/>
                  <a:gd name="T43" fmla="*/ 48 h 97"/>
                  <a:gd name="T44" fmla="*/ 2 w 290"/>
                  <a:gd name="T45" fmla="*/ 63 h 97"/>
                  <a:gd name="T46" fmla="*/ 0 w 290"/>
                  <a:gd name="T47" fmla="*/ 76 h 97"/>
                  <a:gd name="T48" fmla="*/ 5 w 290"/>
                  <a:gd name="T49" fmla="*/ 86 h 97"/>
                  <a:gd name="T50" fmla="*/ 9 w 290"/>
                  <a:gd name="T51" fmla="*/ 8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0" h="97">
                    <a:moveTo>
                      <a:pt x="9" y="88"/>
                    </a:moveTo>
                    <a:lnTo>
                      <a:pt x="17" y="90"/>
                    </a:lnTo>
                    <a:lnTo>
                      <a:pt x="35" y="90"/>
                    </a:lnTo>
                    <a:lnTo>
                      <a:pt x="69" y="82"/>
                    </a:lnTo>
                    <a:lnTo>
                      <a:pt x="130" y="70"/>
                    </a:lnTo>
                    <a:lnTo>
                      <a:pt x="193" y="73"/>
                    </a:lnTo>
                    <a:lnTo>
                      <a:pt x="243" y="85"/>
                    </a:lnTo>
                    <a:lnTo>
                      <a:pt x="271" y="96"/>
                    </a:lnTo>
                    <a:lnTo>
                      <a:pt x="277" y="97"/>
                    </a:lnTo>
                    <a:lnTo>
                      <a:pt x="285" y="90"/>
                    </a:lnTo>
                    <a:lnTo>
                      <a:pt x="290" y="79"/>
                    </a:lnTo>
                    <a:lnTo>
                      <a:pt x="287" y="61"/>
                    </a:lnTo>
                    <a:lnTo>
                      <a:pt x="278" y="42"/>
                    </a:lnTo>
                    <a:lnTo>
                      <a:pt x="258" y="24"/>
                    </a:lnTo>
                    <a:lnTo>
                      <a:pt x="226" y="10"/>
                    </a:lnTo>
                    <a:lnTo>
                      <a:pt x="181" y="0"/>
                    </a:lnTo>
                    <a:lnTo>
                      <a:pt x="151" y="0"/>
                    </a:lnTo>
                    <a:lnTo>
                      <a:pt x="125" y="0"/>
                    </a:lnTo>
                    <a:lnTo>
                      <a:pt x="82" y="6"/>
                    </a:lnTo>
                    <a:lnTo>
                      <a:pt x="50" y="18"/>
                    </a:lnTo>
                    <a:lnTo>
                      <a:pt x="25" y="32"/>
                    </a:lnTo>
                    <a:lnTo>
                      <a:pt x="10" y="48"/>
                    </a:lnTo>
                    <a:lnTo>
                      <a:pt x="2" y="63"/>
                    </a:lnTo>
                    <a:lnTo>
                      <a:pt x="0" y="76"/>
                    </a:lnTo>
                    <a:lnTo>
                      <a:pt x="5" y="86"/>
                    </a:lnTo>
                    <a:lnTo>
                      <a:pt x="9" y="88"/>
                    </a:lnTo>
                    <a:close/>
                  </a:path>
                </a:pathLst>
              </a:custGeom>
              <a:solidFill>
                <a:srgbClr val="684B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24" name="Freeform 70">
                <a:extLst>
                  <a:ext uri="{FF2B5EF4-FFF2-40B4-BE49-F238E27FC236}">
                    <a16:creationId xmlns:a16="http://schemas.microsoft.com/office/drawing/2014/main" id="{6CF69A1F-198E-49D4-B2A9-DEFA7243A535}"/>
                  </a:ext>
                </a:extLst>
              </p:cNvPr>
              <p:cNvSpPr>
                <a:spLocks/>
              </p:cNvSpPr>
              <p:nvPr/>
            </p:nvSpPr>
            <p:spPr bwMode="auto">
              <a:xfrm>
                <a:off x="5658" y="3246"/>
                <a:ext cx="44" cy="49"/>
              </a:xfrm>
              <a:custGeom>
                <a:avLst/>
                <a:gdLst>
                  <a:gd name="T0" fmla="*/ 176 w 176"/>
                  <a:gd name="T1" fmla="*/ 98 h 195"/>
                  <a:gd name="T2" fmla="*/ 175 w 176"/>
                  <a:gd name="T3" fmla="*/ 117 h 195"/>
                  <a:gd name="T4" fmla="*/ 162 w 176"/>
                  <a:gd name="T5" fmla="*/ 152 h 195"/>
                  <a:gd name="T6" fmla="*/ 138 w 176"/>
                  <a:gd name="T7" fmla="*/ 179 h 195"/>
                  <a:gd name="T8" fmla="*/ 106 w 176"/>
                  <a:gd name="T9" fmla="*/ 193 h 195"/>
                  <a:gd name="T10" fmla="*/ 88 w 176"/>
                  <a:gd name="T11" fmla="*/ 195 h 195"/>
                  <a:gd name="T12" fmla="*/ 70 w 176"/>
                  <a:gd name="T13" fmla="*/ 193 h 195"/>
                  <a:gd name="T14" fmla="*/ 38 w 176"/>
                  <a:gd name="T15" fmla="*/ 179 h 195"/>
                  <a:gd name="T16" fmla="*/ 15 w 176"/>
                  <a:gd name="T17" fmla="*/ 152 h 195"/>
                  <a:gd name="T18" fmla="*/ 1 w 176"/>
                  <a:gd name="T19" fmla="*/ 117 h 195"/>
                  <a:gd name="T20" fmla="*/ 0 w 176"/>
                  <a:gd name="T21" fmla="*/ 98 h 195"/>
                  <a:gd name="T22" fmla="*/ 1 w 176"/>
                  <a:gd name="T23" fmla="*/ 78 h 195"/>
                  <a:gd name="T24" fmla="*/ 15 w 176"/>
                  <a:gd name="T25" fmla="*/ 43 h 195"/>
                  <a:gd name="T26" fmla="*/ 38 w 176"/>
                  <a:gd name="T27" fmla="*/ 16 h 195"/>
                  <a:gd name="T28" fmla="*/ 70 w 176"/>
                  <a:gd name="T29" fmla="*/ 2 h 195"/>
                  <a:gd name="T30" fmla="*/ 88 w 176"/>
                  <a:gd name="T31" fmla="*/ 0 h 195"/>
                  <a:gd name="T32" fmla="*/ 106 w 176"/>
                  <a:gd name="T33" fmla="*/ 2 h 195"/>
                  <a:gd name="T34" fmla="*/ 138 w 176"/>
                  <a:gd name="T35" fmla="*/ 16 h 195"/>
                  <a:gd name="T36" fmla="*/ 162 w 176"/>
                  <a:gd name="T37" fmla="*/ 43 h 195"/>
                  <a:gd name="T38" fmla="*/ 175 w 176"/>
                  <a:gd name="T39" fmla="*/ 78 h 195"/>
                  <a:gd name="T40" fmla="*/ 176 w 176"/>
                  <a:gd name="T41" fmla="*/ 9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95">
                    <a:moveTo>
                      <a:pt x="176" y="98"/>
                    </a:moveTo>
                    <a:lnTo>
                      <a:pt x="175" y="117"/>
                    </a:lnTo>
                    <a:lnTo>
                      <a:pt x="162" y="152"/>
                    </a:lnTo>
                    <a:lnTo>
                      <a:pt x="138" y="179"/>
                    </a:lnTo>
                    <a:lnTo>
                      <a:pt x="106" y="193"/>
                    </a:lnTo>
                    <a:lnTo>
                      <a:pt x="88" y="195"/>
                    </a:lnTo>
                    <a:lnTo>
                      <a:pt x="70" y="193"/>
                    </a:lnTo>
                    <a:lnTo>
                      <a:pt x="38" y="179"/>
                    </a:lnTo>
                    <a:lnTo>
                      <a:pt x="15" y="152"/>
                    </a:lnTo>
                    <a:lnTo>
                      <a:pt x="1" y="117"/>
                    </a:lnTo>
                    <a:lnTo>
                      <a:pt x="0" y="98"/>
                    </a:lnTo>
                    <a:lnTo>
                      <a:pt x="1" y="78"/>
                    </a:lnTo>
                    <a:lnTo>
                      <a:pt x="15" y="43"/>
                    </a:lnTo>
                    <a:lnTo>
                      <a:pt x="38" y="16"/>
                    </a:lnTo>
                    <a:lnTo>
                      <a:pt x="70" y="2"/>
                    </a:lnTo>
                    <a:lnTo>
                      <a:pt x="88" y="0"/>
                    </a:lnTo>
                    <a:lnTo>
                      <a:pt x="106" y="2"/>
                    </a:lnTo>
                    <a:lnTo>
                      <a:pt x="138" y="16"/>
                    </a:lnTo>
                    <a:lnTo>
                      <a:pt x="162" y="43"/>
                    </a:lnTo>
                    <a:lnTo>
                      <a:pt x="175" y="78"/>
                    </a:lnTo>
                    <a:lnTo>
                      <a:pt x="176" y="98"/>
                    </a:lnTo>
                    <a:close/>
                  </a:path>
                </a:pathLst>
              </a:custGeom>
              <a:solidFill>
                <a:srgbClr val="3B25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25" name="Freeform 71">
                <a:extLst>
                  <a:ext uri="{FF2B5EF4-FFF2-40B4-BE49-F238E27FC236}">
                    <a16:creationId xmlns:a16="http://schemas.microsoft.com/office/drawing/2014/main" id="{9D3C3C35-1538-4916-843B-3C9E5AC3B0EA}"/>
                  </a:ext>
                </a:extLst>
              </p:cNvPr>
              <p:cNvSpPr>
                <a:spLocks/>
              </p:cNvSpPr>
              <p:nvPr/>
            </p:nvSpPr>
            <p:spPr bwMode="auto">
              <a:xfrm>
                <a:off x="5664" y="3253"/>
                <a:ext cx="13" cy="13"/>
              </a:xfrm>
              <a:custGeom>
                <a:avLst/>
                <a:gdLst>
                  <a:gd name="T0" fmla="*/ 53 w 53"/>
                  <a:gd name="T1" fmla="*/ 27 h 53"/>
                  <a:gd name="T2" fmla="*/ 52 w 53"/>
                  <a:gd name="T3" fmla="*/ 38 h 53"/>
                  <a:gd name="T4" fmla="*/ 37 w 53"/>
                  <a:gd name="T5" fmla="*/ 52 h 53"/>
                  <a:gd name="T6" fmla="*/ 26 w 53"/>
                  <a:gd name="T7" fmla="*/ 53 h 53"/>
                  <a:gd name="T8" fmla="*/ 15 w 53"/>
                  <a:gd name="T9" fmla="*/ 52 h 53"/>
                  <a:gd name="T10" fmla="*/ 1 w 53"/>
                  <a:gd name="T11" fmla="*/ 38 h 53"/>
                  <a:gd name="T12" fmla="*/ 0 w 53"/>
                  <a:gd name="T13" fmla="*/ 27 h 53"/>
                  <a:gd name="T14" fmla="*/ 1 w 53"/>
                  <a:gd name="T15" fmla="*/ 16 h 53"/>
                  <a:gd name="T16" fmla="*/ 15 w 53"/>
                  <a:gd name="T17" fmla="*/ 2 h 53"/>
                  <a:gd name="T18" fmla="*/ 26 w 53"/>
                  <a:gd name="T19" fmla="*/ 0 h 53"/>
                  <a:gd name="T20" fmla="*/ 37 w 53"/>
                  <a:gd name="T21" fmla="*/ 2 h 53"/>
                  <a:gd name="T22" fmla="*/ 52 w 53"/>
                  <a:gd name="T23" fmla="*/ 16 h 53"/>
                  <a:gd name="T24" fmla="*/ 53 w 53"/>
                  <a:gd name="T2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3">
                    <a:moveTo>
                      <a:pt x="53" y="27"/>
                    </a:moveTo>
                    <a:lnTo>
                      <a:pt x="52" y="38"/>
                    </a:lnTo>
                    <a:lnTo>
                      <a:pt x="37" y="52"/>
                    </a:lnTo>
                    <a:lnTo>
                      <a:pt x="26" y="53"/>
                    </a:lnTo>
                    <a:lnTo>
                      <a:pt x="15" y="52"/>
                    </a:lnTo>
                    <a:lnTo>
                      <a:pt x="1" y="38"/>
                    </a:lnTo>
                    <a:lnTo>
                      <a:pt x="0" y="27"/>
                    </a:lnTo>
                    <a:lnTo>
                      <a:pt x="1" y="16"/>
                    </a:lnTo>
                    <a:lnTo>
                      <a:pt x="15" y="2"/>
                    </a:lnTo>
                    <a:lnTo>
                      <a:pt x="26" y="0"/>
                    </a:lnTo>
                    <a:lnTo>
                      <a:pt x="37" y="2"/>
                    </a:lnTo>
                    <a:lnTo>
                      <a:pt x="52" y="16"/>
                    </a:lnTo>
                    <a:lnTo>
                      <a:pt x="5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26" name="Freeform 72">
                <a:extLst>
                  <a:ext uri="{FF2B5EF4-FFF2-40B4-BE49-F238E27FC236}">
                    <a16:creationId xmlns:a16="http://schemas.microsoft.com/office/drawing/2014/main" id="{5471DBFD-560D-4DAC-BF57-6E9468C02AE3}"/>
                  </a:ext>
                </a:extLst>
              </p:cNvPr>
              <p:cNvSpPr>
                <a:spLocks/>
              </p:cNvSpPr>
              <p:nvPr/>
            </p:nvSpPr>
            <p:spPr bwMode="auto">
              <a:xfrm>
                <a:off x="5642" y="3196"/>
                <a:ext cx="73" cy="24"/>
              </a:xfrm>
              <a:custGeom>
                <a:avLst/>
                <a:gdLst>
                  <a:gd name="T0" fmla="*/ 282 w 290"/>
                  <a:gd name="T1" fmla="*/ 88 h 97"/>
                  <a:gd name="T2" fmla="*/ 273 w 290"/>
                  <a:gd name="T3" fmla="*/ 90 h 97"/>
                  <a:gd name="T4" fmla="*/ 255 w 290"/>
                  <a:gd name="T5" fmla="*/ 90 h 97"/>
                  <a:gd name="T6" fmla="*/ 222 w 290"/>
                  <a:gd name="T7" fmla="*/ 82 h 97"/>
                  <a:gd name="T8" fmla="*/ 159 w 290"/>
                  <a:gd name="T9" fmla="*/ 70 h 97"/>
                  <a:gd name="T10" fmla="*/ 97 w 290"/>
                  <a:gd name="T11" fmla="*/ 73 h 97"/>
                  <a:gd name="T12" fmla="*/ 47 w 290"/>
                  <a:gd name="T13" fmla="*/ 85 h 97"/>
                  <a:gd name="T14" fmla="*/ 19 w 290"/>
                  <a:gd name="T15" fmla="*/ 96 h 97"/>
                  <a:gd name="T16" fmla="*/ 13 w 290"/>
                  <a:gd name="T17" fmla="*/ 97 h 97"/>
                  <a:gd name="T18" fmla="*/ 6 w 290"/>
                  <a:gd name="T19" fmla="*/ 90 h 97"/>
                  <a:gd name="T20" fmla="*/ 0 w 290"/>
                  <a:gd name="T21" fmla="*/ 79 h 97"/>
                  <a:gd name="T22" fmla="*/ 3 w 290"/>
                  <a:gd name="T23" fmla="*/ 61 h 97"/>
                  <a:gd name="T24" fmla="*/ 12 w 290"/>
                  <a:gd name="T25" fmla="*/ 42 h 97"/>
                  <a:gd name="T26" fmla="*/ 32 w 290"/>
                  <a:gd name="T27" fmla="*/ 24 h 97"/>
                  <a:gd name="T28" fmla="*/ 64 w 290"/>
                  <a:gd name="T29" fmla="*/ 10 h 97"/>
                  <a:gd name="T30" fmla="*/ 110 w 290"/>
                  <a:gd name="T31" fmla="*/ 0 h 97"/>
                  <a:gd name="T32" fmla="*/ 139 w 290"/>
                  <a:gd name="T33" fmla="*/ 0 h 97"/>
                  <a:gd name="T34" fmla="*/ 165 w 290"/>
                  <a:gd name="T35" fmla="*/ 0 h 97"/>
                  <a:gd name="T36" fmla="*/ 208 w 290"/>
                  <a:gd name="T37" fmla="*/ 6 h 97"/>
                  <a:gd name="T38" fmla="*/ 241 w 290"/>
                  <a:gd name="T39" fmla="*/ 18 h 97"/>
                  <a:gd name="T40" fmla="*/ 265 w 290"/>
                  <a:gd name="T41" fmla="*/ 32 h 97"/>
                  <a:gd name="T42" fmla="*/ 281 w 290"/>
                  <a:gd name="T43" fmla="*/ 48 h 97"/>
                  <a:gd name="T44" fmla="*/ 288 w 290"/>
                  <a:gd name="T45" fmla="*/ 63 h 97"/>
                  <a:gd name="T46" fmla="*/ 290 w 290"/>
                  <a:gd name="T47" fmla="*/ 76 h 97"/>
                  <a:gd name="T48" fmla="*/ 286 w 290"/>
                  <a:gd name="T49" fmla="*/ 86 h 97"/>
                  <a:gd name="T50" fmla="*/ 282 w 290"/>
                  <a:gd name="T51" fmla="*/ 8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0" h="97">
                    <a:moveTo>
                      <a:pt x="282" y="88"/>
                    </a:moveTo>
                    <a:lnTo>
                      <a:pt x="273" y="90"/>
                    </a:lnTo>
                    <a:lnTo>
                      <a:pt x="255" y="90"/>
                    </a:lnTo>
                    <a:lnTo>
                      <a:pt x="222" y="82"/>
                    </a:lnTo>
                    <a:lnTo>
                      <a:pt x="159" y="70"/>
                    </a:lnTo>
                    <a:lnTo>
                      <a:pt x="97" y="73"/>
                    </a:lnTo>
                    <a:lnTo>
                      <a:pt x="47" y="85"/>
                    </a:lnTo>
                    <a:lnTo>
                      <a:pt x="19" y="96"/>
                    </a:lnTo>
                    <a:lnTo>
                      <a:pt x="13" y="97"/>
                    </a:lnTo>
                    <a:lnTo>
                      <a:pt x="6" y="90"/>
                    </a:lnTo>
                    <a:lnTo>
                      <a:pt x="0" y="79"/>
                    </a:lnTo>
                    <a:lnTo>
                      <a:pt x="3" y="61"/>
                    </a:lnTo>
                    <a:lnTo>
                      <a:pt x="12" y="42"/>
                    </a:lnTo>
                    <a:lnTo>
                      <a:pt x="32" y="24"/>
                    </a:lnTo>
                    <a:lnTo>
                      <a:pt x="64" y="10"/>
                    </a:lnTo>
                    <a:lnTo>
                      <a:pt x="110" y="0"/>
                    </a:lnTo>
                    <a:lnTo>
                      <a:pt x="139" y="0"/>
                    </a:lnTo>
                    <a:lnTo>
                      <a:pt x="165" y="0"/>
                    </a:lnTo>
                    <a:lnTo>
                      <a:pt x="208" y="6"/>
                    </a:lnTo>
                    <a:lnTo>
                      <a:pt x="241" y="18"/>
                    </a:lnTo>
                    <a:lnTo>
                      <a:pt x="265" y="32"/>
                    </a:lnTo>
                    <a:lnTo>
                      <a:pt x="281" y="48"/>
                    </a:lnTo>
                    <a:lnTo>
                      <a:pt x="288" y="63"/>
                    </a:lnTo>
                    <a:lnTo>
                      <a:pt x="290" y="76"/>
                    </a:lnTo>
                    <a:lnTo>
                      <a:pt x="286" y="86"/>
                    </a:lnTo>
                    <a:lnTo>
                      <a:pt x="282" y="88"/>
                    </a:lnTo>
                    <a:close/>
                  </a:path>
                </a:pathLst>
              </a:custGeom>
              <a:solidFill>
                <a:srgbClr val="684B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27" name="Freeform 73">
                <a:extLst>
                  <a:ext uri="{FF2B5EF4-FFF2-40B4-BE49-F238E27FC236}">
                    <a16:creationId xmlns:a16="http://schemas.microsoft.com/office/drawing/2014/main" id="{023EB859-670B-48C1-B3F2-0C70A269D0FB}"/>
                  </a:ext>
                </a:extLst>
              </p:cNvPr>
              <p:cNvSpPr>
                <a:spLocks/>
              </p:cNvSpPr>
              <p:nvPr/>
            </p:nvSpPr>
            <p:spPr bwMode="auto">
              <a:xfrm>
                <a:off x="5542" y="3345"/>
                <a:ext cx="71" cy="25"/>
              </a:xfrm>
              <a:custGeom>
                <a:avLst/>
                <a:gdLst>
                  <a:gd name="T0" fmla="*/ 140 w 280"/>
                  <a:gd name="T1" fmla="*/ 43 h 100"/>
                  <a:gd name="T2" fmla="*/ 108 w 280"/>
                  <a:gd name="T3" fmla="*/ 41 h 100"/>
                  <a:gd name="T4" fmla="*/ 57 w 280"/>
                  <a:gd name="T5" fmla="*/ 24 h 100"/>
                  <a:gd name="T6" fmla="*/ 20 w 280"/>
                  <a:gd name="T7" fmla="*/ 6 h 100"/>
                  <a:gd name="T8" fmla="*/ 5 w 280"/>
                  <a:gd name="T9" fmla="*/ 0 h 100"/>
                  <a:gd name="T10" fmla="*/ 1 w 280"/>
                  <a:gd name="T11" fmla="*/ 3 h 100"/>
                  <a:gd name="T12" fmla="*/ 0 w 280"/>
                  <a:gd name="T13" fmla="*/ 9 h 100"/>
                  <a:gd name="T14" fmla="*/ 1 w 280"/>
                  <a:gd name="T15" fmla="*/ 22 h 100"/>
                  <a:gd name="T16" fmla="*/ 14 w 280"/>
                  <a:gd name="T17" fmla="*/ 52 h 100"/>
                  <a:gd name="T18" fmla="*/ 35 w 280"/>
                  <a:gd name="T19" fmla="*/ 73 h 100"/>
                  <a:gd name="T20" fmla="*/ 57 w 280"/>
                  <a:gd name="T21" fmla="*/ 86 h 100"/>
                  <a:gd name="T22" fmla="*/ 85 w 280"/>
                  <a:gd name="T23" fmla="*/ 95 h 100"/>
                  <a:gd name="T24" fmla="*/ 119 w 280"/>
                  <a:gd name="T25" fmla="*/ 100 h 100"/>
                  <a:gd name="T26" fmla="*/ 140 w 280"/>
                  <a:gd name="T27" fmla="*/ 100 h 100"/>
                  <a:gd name="T28" fmla="*/ 161 w 280"/>
                  <a:gd name="T29" fmla="*/ 100 h 100"/>
                  <a:gd name="T30" fmla="*/ 196 w 280"/>
                  <a:gd name="T31" fmla="*/ 95 h 100"/>
                  <a:gd name="T32" fmla="*/ 223 w 280"/>
                  <a:gd name="T33" fmla="*/ 86 h 100"/>
                  <a:gd name="T34" fmla="*/ 245 w 280"/>
                  <a:gd name="T35" fmla="*/ 73 h 100"/>
                  <a:gd name="T36" fmla="*/ 267 w 280"/>
                  <a:gd name="T37" fmla="*/ 52 h 100"/>
                  <a:gd name="T38" fmla="*/ 279 w 280"/>
                  <a:gd name="T39" fmla="*/ 22 h 100"/>
                  <a:gd name="T40" fmla="*/ 280 w 280"/>
                  <a:gd name="T41" fmla="*/ 9 h 100"/>
                  <a:gd name="T42" fmla="*/ 280 w 280"/>
                  <a:gd name="T43" fmla="*/ 3 h 100"/>
                  <a:gd name="T44" fmla="*/ 275 w 280"/>
                  <a:gd name="T45" fmla="*/ 0 h 100"/>
                  <a:gd name="T46" fmla="*/ 260 w 280"/>
                  <a:gd name="T47" fmla="*/ 6 h 100"/>
                  <a:gd name="T48" fmla="*/ 223 w 280"/>
                  <a:gd name="T49" fmla="*/ 24 h 100"/>
                  <a:gd name="T50" fmla="*/ 172 w 280"/>
                  <a:gd name="T51" fmla="*/ 41 h 100"/>
                  <a:gd name="T52" fmla="*/ 140 w 280"/>
                  <a:gd name="T53" fmla="*/ 4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0" h="100">
                    <a:moveTo>
                      <a:pt x="140" y="43"/>
                    </a:moveTo>
                    <a:lnTo>
                      <a:pt x="108" y="41"/>
                    </a:lnTo>
                    <a:lnTo>
                      <a:pt x="57" y="24"/>
                    </a:lnTo>
                    <a:lnTo>
                      <a:pt x="20" y="6"/>
                    </a:lnTo>
                    <a:lnTo>
                      <a:pt x="5" y="0"/>
                    </a:lnTo>
                    <a:lnTo>
                      <a:pt x="1" y="3"/>
                    </a:lnTo>
                    <a:lnTo>
                      <a:pt x="0" y="9"/>
                    </a:lnTo>
                    <a:lnTo>
                      <a:pt x="1" y="22"/>
                    </a:lnTo>
                    <a:lnTo>
                      <a:pt x="14" y="52"/>
                    </a:lnTo>
                    <a:lnTo>
                      <a:pt x="35" y="73"/>
                    </a:lnTo>
                    <a:lnTo>
                      <a:pt x="57" y="86"/>
                    </a:lnTo>
                    <a:lnTo>
                      <a:pt x="85" y="95"/>
                    </a:lnTo>
                    <a:lnTo>
                      <a:pt x="119" y="100"/>
                    </a:lnTo>
                    <a:lnTo>
                      <a:pt x="140" y="100"/>
                    </a:lnTo>
                    <a:lnTo>
                      <a:pt x="161" y="100"/>
                    </a:lnTo>
                    <a:lnTo>
                      <a:pt x="196" y="95"/>
                    </a:lnTo>
                    <a:lnTo>
                      <a:pt x="223" y="86"/>
                    </a:lnTo>
                    <a:lnTo>
                      <a:pt x="245" y="73"/>
                    </a:lnTo>
                    <a:lnTo>
                      <a:pt x="267" y="52"/>
                    </a:lnTo>
                    <a:lnTo>
                      <a:pt x="279" y="22"/>
                    </a:lnTo>
                    <a:lnTo>
                      <a:pt x="280" y="9"/>
                    </a:lnTo>
                    <a:lnTo>
                      <a:pt x="280" y="3"/>
                    </a:lnTo>
                    <a:lnTo>
                      <a:pt x="275" y="0"/>
                    </a:lnTo>
                    <a:lnTo>
                      <a:pt x="260" y="6"/>
                    </a:lnTo>
                    <a:lnTo>
                      <a:pt x="223" y="24"/>
                    </a:lnTo>
                    <a:lnTo>
                      <a:pt x="172" y="41"/>
                    </a:lnTo>
                    <a:lnTo>
                      <a:pt x="140" y="43"/>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28" name="Freeform 74">
                <a:extLst>
                  <a:ext uri="{FF2B5EF4-FFF2-40B4-BE49-F238E27FC236}">
                    <a16:creationId xmlns:a16="http://schemas.microsoft.com/office/drawing/2014/main" id="{86C09838-F8BF-47E3-B16A-E2526FB7F806}"/>
                  </a:ext>
                </a:extLst>
              </p:cNvPr>
              <p:cNvSpPr>
                <a:spLocks/>
              </p:cNvSpPr>
              <p:nvPr/>
            </p:nvSpPr>
            <p:spPr bwMode="auto">
              <a:xfrm>
                <a:off x="5566" y="3425"/>
                <a:ext cx="24" cy="9"/>
              </a:xfrm>
              <a:custGeom>
                <a:avLst/>
                <a:gdLst>
                  <a:gd name="T0" fmla="*/ 48 w 97"/>
                  <a:gd name="T1" fmla="*/ 15 h 35"/>
                  <a:gd name="T2" fmla="*/ 27 w 97"/>
                  <a:gd name="T3" fmla="*/ 12 h 35"/>
                  <a:gd name="T4" fmla="*/ 7 w 97"/>
                  <a:gd name="T5" fmla="*/ 2 h 35"/>
                  <a:gd name="T6" fmla="*/ 0 w 97"/>
                  <a:gd name="T7" fmla="*/ 0 h 35"/>
                  <a:gd name="T8" fmla="*/ 0 w 97"/>
                  <a:gd name="T9" fmla="*/ 3 h 35"/>
                  <a:gd name="T10" fmla="*/ 1 w 97"/>
                  <a:gd name="T11" fmla="*/ 13 h 35"/>
                  <a:gd name="T12" fmla="*/ 15 w 97"/>
                  <a:gd name="T13" fmla="*/ 28 h 35"/>
                  <a:gd name="T14" fmla="*/ 35 w 97"/>
                  <a:gd name="T15" fmla="*/ 34 h 35"/>
                  <a:gd name="T16" fmla="*/ 48 w 97"/>
                  <a:gd name="T17" fmla="*/ 35 h 35"/>
                  <a:gd name="T18" fmla="*/ 62 w 97"/>
                  <a:gd name="T19" fmla="*/ 34 h 35"/>
                  <a:gd name="T20" fmla="*/ 81 w 97"/>
                  <a:gd name="T21" fmla="*/ 28 h 35"/>
                  <a:gd name="T22" fmla="*/ 96 w 97"/>
                  <a:gd name="T23" fmla="*/ 13 h 35"/>
                  <a:gd name="T24" fmla="*/ 97 w 97"/>
                  <a:gd name="T25" fmla="*/ 3 h 35"/>
                  <a:gd name="T26" fmla="*/ 96 w 97"/>
                  <a:gd name="T27" fmla="*/ 0 h 35"/>
                  <a:gd name="T28" fmla="*/ 89 w 97"/>
                  <a:gd name="T29" fmla="*/ 2 h 35"/>
                  <a:gd name="T30" fmla="*/ 69 w 97"/>
                  <a:gd name="T31" fmla="*/ 12 h 35"/>
                  <a:gd name="T32" fmla="*/ 48 w 97"/>
                  <a:gd name="T33"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 h="35">
                    <a:moveTo>
                      <a:pt x="48" y="15"/>
                    </a:moveTo>
                    <a:lnTo>
                      <a:pt x="27" y="12"/>
                    </a:lnTo>
                    <a:lnTo>
                      <a:pt x="7" y="2"/>
                    </a:lnTo>
                    <a:lnTo>
                      <a:pt x="0" y="0"/>
                    </a:lnTo>
                    <a:lnTo>
                      <a:pt x="0" y="3"/>
                    </a:lnTo>
                    <a:lnTo>
                      <a:pt x="1" y="13"/>
                    </a:lnTo>
                    <a:lnTo>
                      <a:pt x="15" y="28"/>
                    </a:lnTo>
                    <a:lnTo>
                      <a:pt x="35" y="34"/>
                    </a:lnTo>
                    <a:lnTo>
                      <a:pt x="48" y="35"/>
                    </a:lnTo>
                    <a:lnTo>
                      <a:pt x="62" y="34"/>
                    </a:lnTo>
                    <a:lnTo>
                      <a:pt x="81" y="28"/>
                    </a:lnTo>
                    <a:lnTo>
                      <a:pt x="96" y="13"/>
                    </a:lnTo>
                    <a:lnTo>
                      <a:pt x="97" y="3"/>
                    </a:lnTo>
                    <a:lnTo>
                      <a:pt x="96" y="0"/>
                    </a:lnTo>
                    <a:lnTo>
                      <a:pt x="89" y="2"/>
                    </a:lnTo>
                    <a:lnTo>
                      <a:pt x="69" y="12"/>
                    </a:lnTo>
                    <a:lnTo>
                      <a:pt x="48" y="15"/>
                    </a:lnTo>
                    <a:close/>
                  </a:path>
                </a:pathLst>
              </a:custGeom>
              <a:solidFill>
                <a:srgbClr val="FCB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29" name="Freeform 75">
                <a:extLst>
                  <a:ext uri="{FF2B5EF4-FFF2-40B4-BE49-F238E27FC236}">
                    <a16:creationId xmlns:a16="http://schemas.microsoft.com/office/drawing/2014/main" id="{42753313-20FC-4804-AED1-571F599ADC23}"/>
                  </a:ext>
                </a:extLst>
              </p:cNvPr>
              <p:cNvSpPr>
                <a:spLocks/>
              </p:cNvSpPr>
              <p:nvPr/>
            </p:nvSpPr>
            <p:spPr bwMode="auto">
              <a:xfrm>
                <a:off x="5522" y="3397"/>
                <a:ext cx="111" cy="18"/>
              </a:xfrm>
              <a:custGeom>
                <a:avLst/>
                <a:gdLst>
                  <a:gd name="T0" fmla="*/ 222 w 444"/>
                  <a:gd name="T1" fmla="*/ 45 h 73"/>
                  <a:gd name="T2" fmla="*/ 172 w 444"/>
                  <a:gd name="T3" fmla="*/ 43 h 73"/>
                  <a:gd name="T4" fmla="*/ 90 w 444"/>
                  <a:gd name="T5" fmla="*/ 28 h 73"/>
                  <a:gd name="T6" fmla="*/ 32 w 444"/>
                  <a:gd name="T7" fmla="*/ 10 h 73"/>
                  <a:gd name="T8" fmla="*/ 3 w 444"/>
                  <a:gd name="T9" fmla="*/ 0 h 73"/>
                  <a:gd name="T10" fmla="*/ 0 w 444"/>
                  <a:gd name="T11" fmla="*/ 3 h 73"/>
                  <a:gd name="T12" fmla="*/ 1 w 444"/>
                  <a:gd name="T13" fmla="*/ 10 h 73"/>
                  <a:gd name="T14" fmla="*/ 22 w 444"/>
                  <a:gd name="T15" fmla="*/ 31 h 73"/>
                  <a:gd name="T16" fmla="*/ 70 w 444"/>
                  <a:gd name="T17" fmla="*/ 55 h 73"/>
                  <a:gd name="T18" fmla="*/ 133 w 444"/>
                  <a:gd name="T19" fmla="*/ 69 h 73"/>
                  <a:gd name="T20" fmla="*/ 189 w 444"/>
                  <a:gd name="T21" fmla="*/ 73 h 73"/>
                  <a:gd name="T22" fmla="*/ 222 w 444"/>
                  <a:gd name="T23" fmla="*/ 73 h 73"/>
                  <a:gd name="T24" fmla="*/ 255 w 444"/>
                  <a:gd name="T25" fmla="*/ 73 h 73"/>
                  <a:gd name="T26" fmla="*/ 311 w 444"/>
                  <a:gd name="T27" fmla="*/ 69 h 73"/>
                  <a:gd name="T28" fmla="*/ 374 w 444"/>
                  <a:gd name="T29" fmla="*/ 55 h 73"/>
                  <a:gd name="T30" fmla="*/ 423 w 444"/>
                  <a:gd name="T31" fmla="*/ 31 h 73"/>
                  <a:gd name="T32" fmla="*/ 443 w 444"/>
                  <a:gd name="T33" fmla="*/ 10 h 73"/>
                  <a:gd name="T34" fmla="*/ 444 w 444"/>
                  <a:gd name="T35" fmla="*/ 3 h 73"/>
                  <a:gd name="T36" fmla="*/ 442 w 444"/>
                  <a:gd name="T37" fmla="*/ 0 h 73"/>
                  <a:gd name="T38" fmla="*/ 412 w 444"/>
                  <a:gd name="T39" fmla="*/ 10 h 73"/>
                  <a:gd name="T40" fmla="*/ 355 w 444"/>
                  <a:gd name="T41" fmla="*/ 28 h 73"/>
                  <a:gd name="T42" fmla="*/ 272 w 444"/>
                  <a:gd name="T43" fmla="*/ 43 h 73"/>
                  <a:gd name="T44" fmla="*/ 222 w 444"/>
                  <a:gd name="T45"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4" h="73">
                    <a:moveTo>
                      <a:pt x="222" y="45"/>
                    </a:moveTo>
                    <a:lnTo>
                      <a:pt x="172" y="43"/>
                    </a:lnTo>
                    <a:lnTo>
                      <a:pt x="90" y="28"/>
                    </a:lnTo>
                    <a:lnTo>
                      <a:pt x="32" y="10"/>
                    </a:lnTo>
                    <a:lnTo>
                      <a:pt x="3" y="0"/>
                    </a:lnTo>
                    <a:lnTo>
                      <a:pt x="0" y="3"/>
                    </a:lnTo>
                    <a:lnTo>
                      <a:pt x="1" y="10"/>
                    </a:lnTo>
                    <a:lnTo>
                      <a:pt x="22" y="31"/>
                    </a:lnTo>
                    <a:lnTo>
                      <a:pt x="70" y="55"/>
                    </a:lnTo>
                    <a:lnTo>
                      <a:pt x="133" y="69"/>
                    </a:lnTo>
                    <a:lnTo>
                      <a:pt x="189" y="73"/>
                    </a:lnTo>
                    <a:lnTo>
                      <a:pt x="222" y="73"/>
                    </a:lnTo>
                    <a:lnTo>
                      <a:pt x="255" y="73"/>
                    </a:lnTo>
                    <a:lnTo>
                      <a:pt x="311" y="69"/>
                    </a:lnTo>
                    <a:lnTo>
                      <a:pt x="374" y="55"/>
                    </a:lnTo>
                    <a:lnTo>
                      <a:pt x="423" y="31"/>
                    </a:lnTo>
                    <a:lnTo>
                      <a:pt x="443" y="10"/>
                    </a:lnTo>
                    <a:lnTo>
                      <a:pt x="444" y="3"/>
                    </a:lnTo>
                    <a:lnTo>
                      <a:pt x="442" y="0"/>
                    </a:lnTo>
                    <a:lnTo>
                      <a:pt x="412" y="10"/>
                    </a:lnTo>
                    <a:lnTo>
                      <a:pt x="355" y="28"/>
                    </a:lnTo>
                    <a:lnTo>
                      <a:pt x="272" y="43"/>
                    </a:lnTo>
                    <a:lnTo>
                      <a:pt x="222" y="45"/>
                    </a:lnTo>
                    <a:close/>
                  </a:path>
                </a:pathLst>
              </a:custGeom>
              <a:solidFill>
                <a:srgbClr val="F79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30" name="Freeform 76">
                <a:extLst>
                  <a:ext uri="{FF2B5EF4-FFF2-40B4-BE49-F238E27FC236}">
                    <a16:creationId xmlns:a16="http://schemas.microsoft.com/office/drawing/2014/main" id="{DD9F112C-9C8E-4A86-AFCB-2D6D27CCFA6D}"/>
                  </a:ext>
                </a:extLst>
              </p:cNvPr>
              <p:cNvSpPr>
                <a:spLocks/>
              </p:cNvSpPr>
              <p:nvPr/>
            </p:nvSpPr>
            <p:spPr bwMode="auto">
              <a:xfrm>
                <a:off x="5420" y="3318"/>
                <a:ext cx="60" cy="60"/>
              </a:xfrm>
              <a:custGeom>
                <a:avLst/>
                <a:gdLst>
                  <a:gd name="T0" fmla="*/ 239 w 239"/>
                  <a:gd name="T1" fmla="*/ 121 h 240"/>
                  <a:gd name="T2" fmla="*/ 238 w 239"/>
                  <a:gd name="T3" fmla="*/ 145 h 240"/>
                  <a:gd name="T4" fmla="*/ 220 w 239"/>
                  <a:gd name="T5" fmla="*/ 188 h 240"/>
                  <a:gd name="T6" fmla="*/ 187 w 239"/>
                  <a:gd name="T7" fmla="*/ 221 h 240"/>
                  <a:gd name="T8" fmla="*/ 144 w 239"/>
                  <a:gd name="T9" fmla="*/ 239 h 240"/>
                  <a:gd name="T10" fmla="*/ 119 w 239"/>
                  <a:gd name="T11" fmla="*/ 240 h 240"/>
                  <a:gd name="T12" fmla="*/ 95 w 239"/>
                  <a:gd name="T13" fmla="*/ 239 h 240"/>
                  <a:gd name="T14" fmla="*/ 52 w 239"/>
                  <a:gd name="T15" fmla="*/ 221 h 240"/>
                  <a:gd name="T16" fmla="*/ 19 w 239"/>
                  <a:gd name="T17" fmla="*/ 188 h 240"/>
                  <a:gd name="T18" fmla="*/ 1 w 239"/>
                  <a:gd name="T19" fmla="*/ 145 h 240"/>
                  <a:gd name="T20" fmla="*/ 0 w 239"/>
                  <a:gd name="T21" fmla="*/ 121 h 240"/>
                  <a:gd name="T22" fmla="*/ 1 w 239"/>
                  <a:gd name="T23" fmla="*/ 96 h 240"/>
                  <a:gd name="T24" fmla="*/ 19 w 239"/>
                  <a:gd name="T25" fmla="*/ 53 h 240"/>
                  <a:gd name="T26" fmla="*/ 52 w 239"/>
                  <a:gd name="T27" fmla="*/ 20 h 240"/>
                  <a:gd name="T28" fmla="*/ 95 w 239"/>
                  <a:gd name="T29" fmla="*/ 3 h 240"/>
                  <a:gd name="T30" fmla="*/ 119 w 239"/>
                  <a:gd name="T31" fmla="*/ 0 h 240"/>
                  <a:gd name="T32" fmla="*/ 144 w 239"/>
                  <a:gd name="T33" fmla="*/ 3 h 240"/>
                  <a:gd name="T34" fmla="*/ 187 w 239"/>
                  <a:gd name="T35" fmla="*/ 20 h 240"/>
                  <a:gd name="T36" fmla="*/ 220 w 239"/>
                  <a:gd name="T37" fmla="*/ 53 h 240"/>
                  <a:gd name="T38" fmla="*/ 238 w 239"/>
                  <a:gd name="T39" fmla="*/ 96 h 240"/>
                  <a:gd name="T40" fmla="*/ 239 w 239"/>
                  <a:gd name="T41" fmla="*/ 12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9" h="240">
                    <a:moveTo>
                      <a:pt x="239" y="121"/>
                    </a:moveTo>
                    <a:lnTo>
                      <a:pt x="238" y="145"/>
                    </a:lnTo>
                    <a:lnTo>
                      <a:pt x="220" y="188"/>
                    </a:lnTo>
                    <a:lnTo>
                      <a:pt x="187" y="221"/>
                    </a:lnTo>
                    <a:lnTo>
                      <a:pt x="144" y="239"/>
                    </a:lnTo>
                    <a:lnTo>
                      <a:pt x="119" y="240"/>
                    </a:lnTo>
                    <a:lnTo>
                      <a:pt x="95" y="239"/>
                    </a:lnTo>
                    <a:lnTo>
                      <a:pt x="52" y="221"/>
                    </a:lnTo>
                    <a:lnTo>
                      <a:pt x="19" y="188"/>
                    </a:lnTo>
                    <a:lnTo>
                      <a:pt x="1" y="145"/>
                    </a:lnTo>
                    <a:lnTo>
                      <a:pt x="0" y="121"/>
                    </a:lnTo>
                    <a:lnTo>
                      <a:pt x="1" y="96"/>
                    </a:lnTo>
                    <a:lnTo>
                      <a:pt x="19" y="53"/>
                    </a:lnTo>
                    <a:lnTo>
                      <a:pt x="52" y="20"/>
                    </a:lnTo>
                    <a:lnTo>
                      <a:pt x="95" y="3"/>
                    </a:lnTo>
                    <a:lnTo>
                      <a:pt x="119" y="0"/>
                    </a:lnTo>
                    <a:lnTo>
                      <a:pt x="144" y="3"/>
                    </a:lnTo>
                    <a:lnTo>
                      <a:pt x="187" y="20"/>
                    </a:lnTo>
                    <a:lnTo>
                      <a:pt x="220" y="53"/>
                    </a:lnTo>
                    <a:lnTo>
                      <a:pt x="238" y="96"/>
                    </a:lnTo>
                    <a:lnTo>
                      <a:pt x="239" y="121"/>
                    </a:lnTo>
                    <a:close/>
                  </a:path>
                </a:pathLst>
              </a:custGeom>
              <a:solidFill>
                <a:srgbClr val="F9A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31" name="Freeform 77">
                <a:extLst>
                  <a:ext uri="{FF2B5EF4-FFF2-40B4-BE49-F238E27FC236}">
                    <a16:creationId xmlns:a16="http://schemas.microsoft.com/office/drawing/2014/main" id="{7FBB8F77-5AD3-43F6-9FE8-060243BEC14A}"/>
                  </a:ext>
                </a:extLst>
              </p:cNvPr>
              <p:cNvSpPr>
                <a:spLocks/>
              </p:cNvSpPr>
              <p:nvPr/>
            </p:nvSpPr>
            <p:spPr bwMode="auto">
              <a:xfrm>
                <a:off x="5679" y="3318"/>
                <a:ext cx="60" cy="60"/>
              </a:xfrm>
              <a:custGeom>
                <a:avLst/>
                <a:gdLst>
                  <a:gd name="T0" fmla="*/ 239 w 239"/>
                  <a:gd name="T1" fmla="*/ 121 h 240"/>
                  <a:gd name="T2" fmla="*/ 238 w 239"/>
                  <a:gd name="T3" fmla="*/ 145 h 240"/>
                  <a:gd name="T4" fmla="*/ 220 w 239"/>
                  <a:gd name="T5" fmla="*/ 188 h 240"/>
                  <a:gd name="T6" fmla="*/ 187 w 239"/>
                  <a:gd name="T7" fmla="*/ 221 h 240"/>
                  <a:gd name="T8" fmla="*/ 144 w 239"/>
                  <a:gd name="T9" fmla="*/ 239 h 240"/>
                  <a:gd name="T10" fmla="*/ 120 w 239"/>
                  <a:gd name="T11" fmla="*/ 240 h 240"/>
                  <a:gd name="T12" fmla="*/ 95 w 239"/>
                  <a:gd name="T13" fmla="*/ 239 h 240"/>
                  <a:gd name="T14" fmla="*/ 52 w 239"/>
                  <a:gd name="T15" fmla="*/ 221 h 240"/>
                  <a:gd name="T16" fmla="*/ 19 w 239"/>
                  <a:gd name="T17" fmla="*/ 188 h 240"/>
                  <a:gd name="T18" fmla="*/ 1 w 239"/>
                  <a:gd name="T19" fmla="*/ 145 h 240"/>
                  <a:gd name="T20" fmla="*/ 0 w 239"/>
                  <a:gd name="T21" fmla="*/ 121 h 240"/>
                  <a:gd name="T22" fmla="*/ 1 w 239"/>
                  <a:gd name="T23" fmla="*/ 96 h 240"/>
                  <a:gd name="T24" fmla="*/ 19 w 239"/>
                  <a:gd name="T25" fmla="*/ 53 h 240"/>
                  <a:gd name="T26" fmla="*/ 52 w 239"/>
                  <a:gd name="T27" fmla="*/ 20 h 240"/>
                  <a:gd name="T28" fmla="*/ 95 w 239"/>
                  <a:gd name="T29" fmla="*/ 3 h 240"/>
                  <a:gd name="T30" fmla="*/ 120 w 239"/>
                  <a:gd name="T31" fmla="*/ 0 h 240"/>
                  <a:gd name="T32" fmla="*/ 144 w 239"/>
                  <a:gd name="T33" fmla="*/ 3 h 240"/>
                  <a:gd name="T34" fmla="*/ 187 w 239"/>
                  <a:gd name="T35" fmla="*/ 20 h 240"/>
                  <a:gd name="T36" fmla="*/ 220 w 239"/>
                  <a:gd name="T37" fmla="*/ 53 h 240"/>
                  <a:gd name="T38" fmla="*/ 238 w 239"/>
                  <a:gd name="T39" fmla="*/ 96 h 240"/>
                  <a:gd name="T40" fmla="*/ 239 w 239"/>
                  <a:gd name="T41" fmla="*/ 12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9" h="240">
                    <a:moveTo>
                      <a:pt x="239" y="121"/>
                    </a:moveTo>
                    <a:lnTo>
                      <a:pt x="238" y="145"/>
                    </a:lnTo>
                    <a:lnTo>
                      <a:pt x="220" y="188"/>
                    </a:lnTo>
                    <a:lnTo>
                      <a:pt x="187" y="221"/>
                    </a:lnTo>
                    <a:lnTo>
                      <a:pt x="144" y="239"/>
                    </a:lnTo>
                    <a:lnTo>
                      <a:pt x="120" y="240"/>
                    </a:lnTo>
                    <a:lnTo>
                      <a:pt x="95" y="239"/>
                    </a:lnTo>
                    <a:lnTo>
                      <a:pt x="52" y="221"/>
                    </a:lnTo>
                    <a:lnTo>
                      <a:pt x="19" y="188"/>
                    </a:lnTo>
                    <a:lnTo>
                      <a:pt x="1" y="145"/>
                    </a:lnTo>
                    <a:lnTo>
                      <a:pt x="0" y="121"/>
                    </a:lnTo>
                    <a:lnTo>
                      <a:pt x="1" y="96"/>
                    </a:lnTo>
                    <a:lnTo>
                      <a:pt x="19" y="53"/>
                    </a:lnTo>
                    <a:lnTo>
                      <a:pt x="52" y="20"/>
                    </a:lnTo>
                    <a:lnTo>
                      <a:pt x="95" y="3"/>
                    </a:lnTo>
                    <a:lnTo>
                      <a:pt x="120" y="0"/>
                    </a:lnTo>
                    <a:lnTo>
                      <a:pt x="144" y="3"/>
                    </a:lnTo>
                    <a:lnTo>
                      <a:pt x="187" y="20"/>
                    </a:lnTo>
                    <a:lnTo>
                      <a:pt x="220" y="53"/>
                    </a:lnTo>
                    <a:lnTo>
                      <a:pt x="238" y="96"/>
                    </a:lnTo>
                    <a:lnTo>
                      <a:pt x="239" y="121"/>
                    </a:lnTo>
                    <a:close/>
                  </a:path>
                </a:pathLst>
              </a:custGeom>
              <a:solidFill>
                <a:srgbClr val="F9A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32" name="Freeform 78">
                <a:extLst>
                  <a:ext uri="{FF2B5EF4-FFF2-40B4-BE49-F238E27FC236}">
                    <a16:creationId xmlns:a16="http://schemas.microsoft.com/office/drawing/2014/main" id="{3E8E2AEE-0D6E-42DC-970B-676FE9CAF220}"/>
                  </a:ext>
                </a:extLst>
              </p:cNvPr>
              <p:cNvSpPr>
                <a:spLocks/>
              </p:cNvSpPr>
              <p:nvPr/>
            </p:nvSpPr>
            <p:spPr bwMode="auto">
              <a:xfrm>
                <a:off x="5347" y="3515"/>
                <a:ext cx="231" cy="133"/>
              </a:xfrm>
              <a:custGeom>
                <a:avLst/>
                <a:gdLst>
                  <a:gd name="T0" fmla="*/ 923 w 923"/>
                  <a:gd name="T1" fmla="*/ 0 h 532"/>
                  <a:gd name="T2" fmla="*/ 923 w 923"/>
                  <a:gd name="T3" fmla="*/ 532 h 532"/>
                  <a:gd name="T4" fmla="*/ 0 w 923"/>
                  <a:gd name="T5" fmla="*/ 532 h 532"/>
                  <a:gd name="T6" fmla="*/ 2 w 923"/>
                  <a:gd name="T7" fmla="*/ 511 h 532"/>
                  <a:gd name="T8" fmla="*/ 11 w 923"/>
                  <a:gd name="T9" fmla="*/ 468 h 532"/>
                  <a:gd name="T10" fmla="*/ 32 w 923"/>
                  <a:gd name="T11" fmla="*/ 425 h 532"/>
                  <a:gd name="T12" fmla="*/ 60 w 923"/>
                  <a:gd name="T13" fmla="*/ 380 h 532"/>
                  <a:gd name="T14" fmla="*/ 96 w 923"/>
                  <a:gd name="T15" fmla="*/ 335 h 532"/>
                  <a:gd name="T16" fmla="*/ 140 w 923"/>
                  <a:gd name="T17" fmla="*/ 291 h 532"/>
                  <a:gd name="T18" fmla="*/ 191 w 923"/>
                  <a:gd name="T19" fmla="*/ 247 h 532"/>
                  <a:gd name="T20" fmla="*/ 249 w 923"/>
                  <a:gd name="T21" fmla="*/ 205 h 532"/>
                  <a:gd name="T22" fmla="*/ 313 w 923"/>
                  <a:gd name="T23" fmla="*/ 166 h 532"/>
                  <a:gd name="T24" fmla="*/ 382 w 923"/>
                  <a:gd name="T25" fmla="*/ 128 h 532"/>
                  <a:gd name="T26" fmla="*/ 456 w 923"/>
                  <a:gd name="T27" fmla="*/ 95 h 532"/>
                  <a:gd name="T28" fmla="*/ 534 w 923"/>
                  <a:gd name="T29" fmla="*/ 66 h 532"/>
                  <a:gd name="T30" fmla="*/ 616 w 923"/>
                  <a:gd name="T31" fmla="*/ 41 h 532"/>
                  <a:gd name="T32" fmla="*/ 701 w 923"/>
                  <a:gd name="T33" fmla="*/ 22 h 532"/>
                  <a:gd name="T34" fmla="*/ 788 w 923"/>
                  <a:gd name="T35" fmla="*/ 8 h 532"/>
                  <a:gd name="T36" fmla="*/ 877 w 923"/>
                  <a:gd name="T37" fmla="*/ 0 h 532"/>
                  <a:gd name="T38" fmla="*/ 923 w 923"/>
                  <a:gd name="T39"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3" h="532">
                    <a:moveTo>
                      <a:pt x="923" y="0"/>
                    </a:moveTo>
                    <a:lnTo>
                      <a:pt x="923" y="532"/>
                    </a:lnTo>
                    <a:lnTo>
                      <a:pt x="0" y="532"/>
                    </a:lnTo>
                    <a:lnTo>
                      <a:pt x="2" y="511"/>
                    </a:lnTo>
                    <a:lnTo>
                      <a:pt x="11" y="468"/>
                    </a:lnTo>
                    <a:lnTo>
                      <a:pt x="32" y="425"/>
                    </a:lnTo>
                    <a:lnTo>
                      <a:pt x="60" y="380"/>
                    </a:lnTo>
                    <a:lnTo>
                      <a:pt x="96" y="335"/>
                    </a:lnTo>
                    <a:lnTo>
                      <a:pt x="140" y="291"/>
                    </a:lnTo>
                    <a:lnTo>
                      <a:pt x="191" y="247"/>
                    </a:lnTo>
                    <a:lnTo>
                      <a:pt x="249" y="205"/>
                    </a:lnTo>
                    <a:lnTo>
                      <a:pt x="313" y="166"/>
                    </a:lnTo>
                    <a:lnTo>
                      <a:pt x="382" y="128"/>
                    </a:lnTo>
                    <a:lnTo>
                      <a:pt x="456" y="95"/>
                    </a:lnTo>
                    <a:lnTo>
                      <a:pt x="534" y="66"/>
                    </a:lnTo>
                    <a:lnTo>
                      <a:pt x="616" y="41"/>
                    </a:lnTo>
                    <a:lnTo>
                      <a:pt x="701" y="22"/>
                    </a:lnTo>
                    <a:lnTo>
                      <a:pt x="788" y="8"/>
                    </a:lnTo>
                    <a:lnTo>
                      <a:pt x="877" y="0"/>
                    </a:lnTo>
                    <a:lnTo>
                      <a:pt x="923" y="0"/>
                    </a:lnTo>
                    <a:close/>
                  </a:path>
                </a:pathLst>
              </a:custGeom>
              <a:solidFill>
                <a:srgbClr val="46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33" name="Freeform 79">
                <a:extLst>
                  <a:ext uri="{FF2B5EF4-FFF2-40B4-BE49-F238E27FC236}">
                    <a16:creationId xmlns:a16="http://schemas.microsoft.com/office/drawing/2014/main" id="{FA0D004C-09CE-4D92-907B-E7D9168BA0BD}"/>
                  </a:ext>
                </a:extLst>
              </p:cNvPr>
              <p:cNvSpPr>
                <a:spLocks/>
              </p:cNvSpPr>
              <p:nvPr/>
            </p:nvSpPr>
            <p:spPr bwMode="auto">
              <a:xfrm>
                <a:off x="5578" y="3515"/>
                <a:ext cx="230" cy="133"/>
              </a:xfrm>
              <a:custGeom>
                <a:avLst/>
                <a:gdLst>
                  <a:gd name="T0" fmla="*/ 0 w 922"/>
                  <a:gd name="T1" fmla="*/ 0 h 532"/>
                  <a:gd name="T2" fmla="*/ 0 w 922"/>
                  <a:gd name="T3" fmla="*/ 532 h 532"/>
                  <a:gd name="T4" fmla="*/ 922 w 922"/>
                  <a:gd name="T5" fmla="*/ 532 h 532"/>
                  <a:gd name="T6" fmla="*/ 921 w 922"/>
                  <a:gd name="T7" fmla="*/ 511 h 532"/>
                  <a:gd name="T8" fmla="*/ 912 w 922"/>
                  <a:gd name="T9" fmla="*/ 468 h 532"/>
                  <a:gd name="T10" fmla="*/ 892 w 922"/>
                  <a:gd name="T11" fmla="*/ 425 h 532"/>
                  <a:gd name="T12" fmla="*/ 864 w 922"/>
                  <a:gd name="T13" fmla="*/ 380 h 532"/>
                  <a:gd name="T14" fmla="*/ 828 w 922"/>
                  <a:gd name="T15" fmla="*/ 335 h 532"/>
                  <a:gd name="T16" fmla="*/ 784 w 922"/>
                  <a:gd name="T17" fmla="*/ 291 h 532"/>
                  <a:gd name="T18" fmla="*/ 732 w 922"/>
                  <a:gd name="T19" fmla="*/ 247 h 532"/>
                  <a:gd name="T20" fmla="*/ 674 w 922"/>
                  <a:gd name="T21" fmla="*/ 205 h 532"/>
                  <a:gd name="T22" fmla="*/ 611 w 922"/>
                  <a:gd name="T23" fmla="*/ 166 h 532"/>
                  <a:gd name="T24" fmla="*/ 541 w 922"/>
                  <a:gd name="T25" fmla="*/ 128 h 532"/>
                  <a:gd name="T26" fmla="*/ 468 w 922"/>
                  <a:gd name="T27" fmla="*/ 95 h 532"/>
                  <a:gd name="T28" fmla="*/ 389 w 922"/>
                  <a:gd name="T29" fmla="*/ 66 h 532"/>
                  <a:gd name="T30" fmla="*/ 308 w 922"/>
                  <a:gd name="T31" fmla="*/ 41 h 532"/>
                  <a:gd name="T32" fmla="*/ 222 w 922"/>
                  <a:gd name="T33" fmla="*/ 22 h 532"/>
                  <a:gd name="T34" fmla="*/ 135 w 922"/>
                  <a:gd name="T35" fmla="*/ 8 h 532"/>
                  <a:gd name="T36" fmla="*/ 46 w 922"/>
                  <a:gd name="T37" fmla="*/ 0 h 532"/>
                  <a:gd name="T38" fmla="*/ 0 w 922"/>
                  <a:gd name="T39"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2" h="532">
                    <a:moveTo>
                      <a:pt x="0" y="0"/>
                    </a:moveTo>
                    <a:lnTo>
                      <a:pt x="0" y="532"/>
                    </a:lnTo>
                    <a:lnTo>
                      <a:pt x="922" y="532"/>
                    </a:lnTo>
                    <a:lnTo>
                      <a:pt x="921" y="511"/>
                    </a:lnTo>
                    <a:lnTo>
                      <a:pt x="912" y="468"/>
                    </a:lnTo>
                    <a:lnTo>
                      <a:pt x="892" y="425"/>
                    </a:lnTo>
                    <a:lnTo>
                      <a:pt x="864" y="380"/>
                    </a:lnTo>
                    <a:lnTo>
                      <a:pt x="828" y="335"/>
                    </a:lnTo>
                    <a:lnTo>
                      <a:pt x="784" y="291"/>
                    </a:lnTo>
                    <a:lnTo>
                      <a:pt x="732" y="247"/>
                    </a:lnTo>
                    <a:lnTo>
                      <a:pt x="674" y="205"/>
                    </a:lnTo>
                    <a:lnTo>
                      <a:pt x="611" y="166"/>
                    </a:lnTo>
                    <a:lnTo>
                      <a:pt x="541" y="128"/>
                    </a:lnTo>
                    <a:lnTo>
                      <a:pt x="468" y="95"/>
                    </a:lnTo>
                    <a:lnTo>
                      <a:pt x="389" y="66"/>
                    </a:lnTo>
                    <a:lnTo>
                      <a:pt x="308" y="41"/>
                    </a:lnTo>
                    <a:lnTo>
                      <a:pt x="222" y="22"/>
                    </a:lnTo>
                    <a:lnTo>
                      <a:pt x="135" y="8"/>
                    </a:lnTo>
                    <a:lnTo>
                      <a:pt x="46" y="0"/>
                    </a:lnTo>
                    <a:lnTo>
                      <a:pt x="0" y="0"/>
                    </a:lnTo>
                    <a:close/>
                  </a:path>
                </a:pathLst>
              </a:custGeom>
              <a:solidFill>
                <a:srgbClr val="46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34" name="Freeform 80">
                <a:extLst>
                  <a:ext uri="{FF2B5EF4-FFF2-40B4-BE49-F238E27FC236}">
                    <a16:creationId xmlns:a16="http://schemas.microsoft.com/office/drawing/2014/main" id="{A3AA7E64-CABC-482D-9CED-DC7052A435E3}"/>
                  </a:ext>
                </a:extLst>
              </p:cNvPr>
              <p:cNvSpPr>
                <a:spLocks/>
              </p:cNvSpPr>
              <p:nvPr/>
            </p:nvSpPr>
            <p:spPr bwMode="auto">
              <a:xfrm>
                <a:off x="5490" y="3518"/>
                <a:ext cx="88" cy="130"/>
              </a:xfrm>
              <a:custGeom>
                <a:avLst/>
                <a:gdLst>
                  <a:gd name="T0" fmla="*/ 173 w 349"/>
                  <a:gd name="T1" fmla="*/ 2 h 520"/>
                  <a:gd name="T2" fmla="*/ 169 w 349"/>
                  <a:gd name="T3" fmla="*/ 2 h 520"/>
                  <a:gd name="T4" fmla="*/ 165 w 349"/>
                  <a:gd name="T5" fmla="*/ 3 h 520"/>
                  <a:gd name="T6" fmla="*/ 123 w 349"/>
                  <a:gd name="T7" fmla="*/ 11 h 520"/>
                  <a:gd name="T8" fmla="*/ 40 w 349"/>
                  <a:gd name="T9" fmla="*/ 29 h 520"/>
                  <a:gd name="T10" fmla="*/ 0 w 349"/>
                  <a:gd name="T11" fmla="*/ 41 h 520"/>
                  <a:gd name="T12" fmla="*/ 349 w 349"/>
                  <a:gd name="T13" fmla="*/ 520 h 520"/>
                  <a:gd name="T14" fmla="*/ 349 w 349"/>
                  <a:gd name="T15" fmla="*/ 254 h 520"/>
                  <a:gd name="T16" fmla="*/ 192 w 349"/>
                  <a:gd name="T17" fmla="*/ 0 h 520"/>
                  <a:gd name="T18" fmla="*/ 183 w 349"/>
                  <a:gd name="T19" fmla="*/ 0 h 520"/>
                  <a:gd name="T20" fmla="*/ 173 w 349"/>
                  <a:gd name="T21" fmla="*/ 2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520">
                    <a:moveTo>
                      <a:pt x="173" y="2"/>
                    </a:moveTo>
                    <a:lnTo>
                      <a:pt x="169" y="2"/>
                    </a:lnTo>
                    <a:lnTo>
                      <a:pt x="165" y="3"/>
                    </a:lnTo>
                    <a:lnTo>
                      <a:pt x="123" y="11"/>
                    </a:lnTo>
                    <a:lnTo>
                      <a:pt x="40" y="29"/>
                    </a:lnTo>
                    <a:lnTo>
                      <a:pt x="0" y="41"/>
                    </a:lnTo>
                    <a:lnTo>
                      <a:pt x="349" y="520"/>
                    </a:lnTo>
                    <a:lnTo>
                      <a:pt x="349" y="254"/>
                    </a:lnTo>
                    <a:lnTo>
                      <a:pt x="192" y="0"/>
                    </a:lnTo>
                    <a:lnTo>
                      <a:pt x="183" y="0"/>
                    </a:lnTo>
                    <a:lnTo>
                      <a:pt x="173" y="2"/>
                    </a:lnTo>
                    <a:close/>
                  </a:path>
                </a:pathLst>
              </a:custGeom>
              <a:solidFill>
                <a:srgbClr val="3785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35" name="Freeform 81">
                <a:extLst>
                  <a:ext uri="{FF2B5EF4-FFF2-40B4-BE49-F238E27FC236}">
                    <a16:creationId xmlns:a16="http://schemas.microsoft.com/office/drawing/2014/main" id="{517B2BE7-532B-45E2-9349-86A1BE10CAC4}"/>
                  </a:ext>
                </a:extLst>
              </p:cNvPr>
              <p:cNvSpPr>
                <a:spLocks/>
              </p:cNvSpPr>
              <p:nvPr/>
            </p:nvSpPr>
            <p:spPr bwMode="auto">
              <a:xfrm>
                <a:off x="5578" y="3518"/>
                <a:ext cx="87" cy="130"/>
              </a:xfrm>
              <a:custGeom>
                <a:avLst/>
                <a:gdLst>
                  <a:gd name="T0" fmla="*/ 176 w 350"/>
                  <a:gd name="T1" fmla="*/ 2 h 520"/>
                  <a:gd name="T2" fmla="*/ 180 w 350"/>
                  <a:gd name="T3" fmla="*/ 2 h 520"/>
                  <a:gd name="T4" fmla="*/ 184 w 350"/>
                  <a:gd name="T5" fmla="*/ 3 h 520"/>
                  <a:gd name="T6" fmla="*/ 226 w 350"/>
                  <a:gd name="T7" fmla="*/ 11 h 520"/>
                  <a:gd name="T8" fmla="*/ 309 w 350"/>
                  <a:gd name="T9" fmla="*/ 29 h 520"/>
                  <a:gd name="T10" fmla="*/ 350 w 350"/>
                  <a:gd name="T11" fmla="*/ 41 h 520"/>
                  <a:gd name="T12" fmla="*/ 0 w 350"/>
                  <a:gd name="T13" fmla="*/ 520 h 520"/>
                  <a:gd name="T14" fmla="*/ 0 w 350"/>
                  <a:gd name="T15" fmla="*/ 254 h 520"/>
                  <a:gd name="T16" fmla="*/ 157 w 350"/>
                  <a:gd name="T17" fmla="*/ 0 h 520"/>
                  <a:gd name="T18" fmla="*/ 167 w 350"/>
                  <a:gd name="T19" fmla="*/ 0 h 520"/>
                  <a:gd name="T20" fmla="*/ 176 w 350"/>
                  <a:gd name="T21" fmla="*/ 2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520">
                    <a:moveTo>
                      <a:pt x="176" y="2"/>
                    </a:moveTo>
                    <a:lnTo>
                      <a:pt x="180" y="2"/>
                    </a:lnTo>
                    <a:lnTo>
                      <a:pt x="184" y="3"/>
                    </a:lnTo>
                    <a:lnTo>
                      <a:pt x="226" y="11"/>
                    </a:lnTo>
                    <a:lnTo>
                      <a:pt x="309" y="29"/>
                    </a:lnTo>
                    <a:lnTo>
                      <a:pt x="350" y="41"/>
                    </a:lnTo>
                    <a:lnTo>
                      <a:pt x="0" y="520"/>
                    </a:lnTo>
                    <a:lnTo>
                      <a:pt x="0" y="254"/>
                    </a:lnTo>
                    <a:lnTo>
                      <a:pt x="157" y="0"/>
                    </a:lnTo>
                    <a:lnTo>
                      <a:pt x="167" y="0"/>
                    </a:lnTo>
                    <a:lnTo>
                      <a:pt x="176" y="2"/>
                    </a:lnTo>
                    <a:close/>
                  </a:path>
                </a:pathLst>
              </a:custGeom>
              <a:solidFill>
                <a:srgbClr val="3785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36" name="Freeform 82">
                <a:extLst>
                  <a:ext uri="{FF2B5EF4-FFF2-40B4-BE49-F238E27FC236}">
                    <a16:creationId xmlns:a16="http://schemas.microsoft.com/office/drawing/2014/main" id="{DA16C623-3294-4C3C-992A-9816781A40E2}"/>
                  </a:ext>
                </a:extLst>
              </p:cNvPr>
              <p:cNvSpPr>
                <a:spLocks/>
              </p:cNvSpPr>
              <p:nvPr/>
            </p:nvSpPr>
            <p:spPr bwMode="auto">
              <a:xfrm>
                <a:off x="5320" y="2917"/>
                <a:ext cx="515" cy="665"/>
              </a:xfrm>
              <a:custGeom>
                <a:avLst/>
                <a:gdLst>
                  <a:gd name="T0" fmla="*/ 942 w 2060"/>
                  <a:gd name="T1" fmla="*/ 1 h 2658"/>
                  <a:gd name="T2" fmla="*/ 643 w 2060"/>
                  <a:gd name="T3" fmla="*/ 47 h 2658"/>
                  <a:gd name="T4" fmla="*/ 410 w 2060"/>
                  <a:gd name="T5" fmla="*/ 147 h 2658"/>
                  <a:gd name="T6" fmla="*/ 240 w 2060"/>
                  <a:gd name="T7" fmla="*/ 297 h 2658"/>
                  <a:gd name="T8" fmla="*/ 121 w 2060"/>
                  <a:gd name="T9" fmla="*/ 487 h 2658"/>
                  <a:gd name="T10" fmla="*/ 47 w 2060"/>
                  <a:gd name="T11" fmla="*/ 715 h 2658"/>
                  <a:gd name="T12" fmla="*/ 10 w 2060"/>
                  <a:gd name="T13" fmla="*/ 971 h 2658"/>
                  <a:gd name="T14" fmla="*/ 0 w 2060"/>
                  <a:gd name="T15" fmla="*/ 1321 h 2658"/>
                  <a:gd name="T16" fmla="*/ 12 w 2060"/>
                  <a:gd name="T17" fmla="*/ 1543 h 2658"/>
                  <a:gd name="T18" fmla="*/ 67 w 2060"/>
                  <a:gd name="T19" fmla="*/ 1813 h 2658"/>
                  <a:gd name="T20" fmla="*/ 161 w 2060"/>
                  <a:gd name="T21" fmla="*/ 2046 h 2658"/>
                  <a:gd name="T22" fmla="*/ 282 w 2060"/>
                  <a:gd name="T23" fmla="*/ 2241 h 2658"/>
                  <a:gd name="T24" fmla="*/ 444 w 2060"/>
                  <a:gd name="T25" fmla="*/ 2433 h 2658"/>
                  <a:gd name="T26" fmla="*/ 700 w 2060"/>
                  <a:gd name="T27" fmla="*/ 2645 h 2658"/>
                  <a:gd name="T28" fmla="*/ 697 w 2060"/>
                  <a:gd name="T29" fmla="*/ 2624 h 2658"/>
                  <a:gd name="T30" fmla="*/ 539 w 2060"/>
                  <a:gd name="T31" fmla="*/ 2324 h 2658"/>
                  <a:gd name="T32" fmla="*/ 443 w 2060"/>
                  <a:gd name="T33" fmla="*/ 2070 h 2658"/>
                  <a:gd name="T34" fmla="*/ 369 w 2060"/>
                  <a:gd name="T35" fmla="*/ 1768 h 2658"/>
                  <a:gd name="T36" fmla="*/ 344 w 2060"/>
                  <a:gd name="T37" fmla="*/ 1432 h 2658"/>
                  <a:gd name="T38" fmla="*/ 364 w 2060"/>
                  <a:gd name="T39" fmla="*/ 1211 h 2658"/>
                  <a:gd name="T40" fmla="*/ 404 w 2060"/>
                  <a:gd name="T41" fmla="*/ 1031 h 2658"/>
                  <a:gd name="T42" fmla="*/ 471 w 2060"/>
                  <a:gd name="T43" fmla="*/ 851 h 2658"/>
                  <a:gd name="T44" fmla="*/ 565 w 2060"/>
                  <a:gd name="T45" fmla="*/ 672 h 2658"/>
                  <a:gd name="T46" fmla="*/ 579 w 2060"/>
                  <a:gd name="T47" fmla="*/ 652 h 2658"/>
                  <a:gd name="T48" fmla="*/ 490 w 2060"/>
                  <a:gd name="T49" fmla="*/ 902 h 2658"/>
                  <a:gd name="T50" fmla="*/ 482 w 2060"/>
                  <a:gd name="T51" fmla="*/ 1000 h 2658"/>
                  <a:gd name="T52" fmla="*/ 678 w 2060"/>
                  <a:gd name="T53" fmla="*/ 965 h 2658"/>
                  <a:gd name="T54" fmla="*/ 1030 w 2060"/>
                  <a:gd name="T55" fmla="*/ 949 h 2658"/>
                  <a:gd name="T56" fmla="*/ 1383 w 2060"/>
                  <a:gd name="T57" fmla="*/ 965 h 2658"/>
                  <a:gd name="T58" fmla="*/ 1578 w 2060"/>
                  <a:gd name="T59" fmla="*/ 1000 h 2658"/>
                  <a:gd name="T60" fmla="*/ 1571 w 2060"/>
                  <a:gd name="T61" fmla="*/ 902 h 2658"/>
                  <a:gd name="T62" fmla="*/ 1482 w 2060"/>
                  <a:gd name="T63" fmla="*/ 652 h 2658"/>
                  <a:gd name="T64" fmla="*/ 1496 w 2060"/>
                  <a:gd name="T65" fmla="*/ 672 h 2658"/>
                  <a:gd name="T66" fmla="*/ 1590 w 2060"/>
                  <a:gd name="T67" fmla="*/ 851 h 2658"/>
                  <a:gd name="T68" fmla="*/ 1656 w 2060"/>
                  <a:gd name="T69" fmla="*/ 1031 h 2658"/>
                  <a:gd name="T70" fmla="*/ 1697 w 2060"/>
                  <a:gd name="T71" fmla="*/ 1211 h 2658"/>
                  <a:gd name="T72" fmla="*/ 1717 w 2060"/>
                  <a:gd name="T73" fmla="*/ 1432 h 2658"/>
                  <a:gd name="T74" fmla="*/ 1691 w 2060"/>
                  <a:gd name="T75" fmla="*/ 1768 h 2658"/>
                  <a:gd name="T76" fmla="*/ 1617 w 2060"/>
                  <a:gd name="T77" fmla="*/ 2070 h 2658"/>
                  <a:gd name="T78" fmla="*/ 1520 w 2060"/>
                  <a:gd name="T79" fmla="*/ 2324 h 2658"/>
                  <a:gd name="T80" fmla="*/ 1364 w 2060"/>
                  <a:gd name="T81" fmla="*/ 2624 h 2658"/>
                  <a:gd name="T82" fmla="*/ 1360 w 2060"/>
                  <a:gd name="T83" fmla="*/ 2645 h 2658"/>
                  <a:gd name="T84" fmla="*/ 1617 w 2060"/>
                  <a:gd name="T85" fmla="*/ 2433 h 2658"/>
                  <a:gd name="T86" fmla="*/ 1778 w 2060"/>
                  <a:gd name="T87" fmla="*/ 2241 h 2658"/>
                  <a:gd name="T88" fmla="*/ 1899 w 2060"/>
                  <a:gd name="T89" fmla="*/ 2046 h 2658"/>
                  <a:gd name="T90" fmla="*/ 1993 w 2060"/>
                  <a:gd name="T91" fmla="*/ 1813 h 2658"/>
                  <a:gd name="T92" fmla="*/ 2048 w 2060"/>
                  <a:gd name="T93" fmla="*/ 1543 h 2658"/>
                  <a:gd name="T94" fmla="*/ 2060 w 2060"/>
                  <a:gd name="T95" fmla="*/ 1321 h 2658"/>
                  <a:gd name="T96" fmla="*/ 2051 w 2060"/>
                  <a:gd name="T97" fmla="*/ 971 h 2658"/>
                  <a:gd name="T98" fmla="*/ 2014 w 2060"/>
                  <a:gd name="T99" fmla="*/ 715 h 2658"/>
                  <a:gd name="T100" fmla="*/ 1940 w 2060"/>
                  <a:gd name="T101" fmla="*/ 487 h 2658"/>
                  <a:gd name="T102" fmla="*/ 1821 w 2060"/>
                  <a:gd name="T103" fmla="*/ 297 h 2658"/>
                  <a:gd name="T104" fmla="*/ 1649 w 2060"/>
                  <a:gd name="T105" fmla="*/ 147 h 2658"/>
                  <a:gd name="T106" fmla="*/ 1418 w 2060"/>
                  <a:gd name="T107" fmla="*/ 47 h 2658"/>
                  <a:gd name="T108" fmla="*/ 1118 w 2060"/>
                  <a:gd name="T109" fmla="*/ 1 h 2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60" h="2658">
                    <a:moveTo>
                      <a:pt x="1030" y="0"/>
                    </a:moveTo>
                    <a:lnTo>
                      <a:pt x="942" y="1"/>
                    </a:lnTo>
                    <a:lnTo>
                      <a:pt x="783" y="17"/>
                    </a:lnTo>
                    <a:lnTo>
                      <a:pt x="643" y="47"/>
                    </a:lnTo>
                    <a:lnTo>
                      <a:pt x="518" y="90"/>
                    </a:lnTo>
                    <a:lnTo>
                      <a:pt x="410" y="147"/>
                    </a:lnTo>
                    <a:lnTo>
                      <a:pt x="318" y="216"/>
                    </a:lnTo>
                    <a:lnTo>
                      <a:pt x="240" y="297"/>
                    </a:lnTo>
                    <a:lnTo>
                      <a:pt x="174" y="387"/>
                    </a:lnTo>
                    <a:lnTo>
                      <a:pt x="121" y="487"/>
                    </a:lnTo>
                    <a:lnTo>
                      <a:pt x="78" y="597"/>
                    </a:lnTo>
                    <a:lnTo>
                      <a:pt x="47" y="715"/>
                    </a:lnTo>
                    <a:lnTo>
                      <a:pt x="24" y="839"/>
                    </a:lnTo>
                    <a:lnTo>
                      <a:pt x="10" y="971"/>
                    </a:lnTo>
                    <a:lnTo>
                      <a:pt x="1" y="1107"/>
                    </a:lnTo>
                    <a:lnTo>
                      <a:pt x="0" y="1321"/>
                    </a:lnTo>
                    <a:lnTo>
                      <a:pt x="6" y="1470"/>
                    </a:lnTo>
                    <a:lnTo>
                      <a:pt x="12" y="1543"/>
                    </a:lnTo>
                    <a:lnTo>
                      <a:pt x="33" y="1683"/>
                    </a:lnTo>
                    <a:lnTo>
                      <a:pt x="67" y="1813"/>
                    </a:lnTo>
                    <a:lnTo>
                      <a:pt x="110" y="1935"/>
                    </a:lnTo>
                    <a:lnTo>
                      <a:pt x="161" y="2046"/>
                    </a:lnTo>
                    <a:lnTo>
                      <a:pt x="219" y="2148"/>
                    </a:lnTo>
                    <a:lnTo>
                      <a:pt x="282" y="2241"/>
                    </a:lnTo>
                    <a:lnTo>
                      <a:pt x="346" y="2324"/>
                    </a:lnTo>
                    <a:lnTo>
                      <a:pt x="444" y="2433"/>
                    </a:lnTo>
                    <a:lnTo>
                      <a:pt x="564" y="2544"/>
                    </a:lnTo>
                    <a:lnTo>
                      <a:pt x="700" y="2645"/>
                    </a:lnTo>
                    <a:lnTo>
                      <a:pt x="721" y="2658"/>
                    </a:lnTo>
                    <a:lnTo>
                      <a:pt x="697" y="2624"/>
                    </a:lnTo>
                    <a:lnTo>
                      <a:pt x="589" y="2429"/>
                    </a:lnTo>
                    <a:lnTo>
                      <a:pt x="539" y="2324"/>
                    </a:lnTo>
                    <a:lnTo>
                      <a:pt x="490" y="2204"/>
                    </a:lnTo>
                    <a:lnTo>
                      <a:pt x="443" y="2070"/>
                    </a:lnTo>
                    <a:lnTo>
                      <a:pt x="402" y="1924"/>
                    </a:lnTo>
                    <a:lnTo>
                      <a:pt x="369" y="1768"/>
                    </a:lnTo>
                    <a:lnTo>
                      <a:pt x="349" y="1603"/>
                    </a:lnTo>
                    <a:lnTo>
                      <a:pt x="344" y="1432"/>
                    </a:lnTo>
                    <a:lnTo>
                      <a:pt x="352" y="1300"/>
                    </a:lnTo>
                    <a:lnTo>
                      <a:pt x="364" y="1211"/>
                    </a:lnTo>
                    <a:lnTo>
                      <a:pt x="381" y="1121"/>
                    </a:lnTo>
                    <a:lnTo>
                      <a:pt x="404" y="1031"/>
                    </a:lnTo>
                    <a:lnTo>
                      <a:pt x="434" y="942"/>
                    </a:lnTo>
                    <a:lnTo>
                      <a:pt x="471" y="851"/>
                    </a:lnTo>
                    <a:lnTo>
                      <a:pt x="514" y="761"/>
                    </a:lnTo>
                    <a:lnTo>
                      <a:pt x="565" y="672"/>
                    </a:lnTo>
                    <a:lnTo>
                      <a:pt x="593" y="626"/>
                    </a:lnTo>
                    <a:lnTo>
                      <a:pt x="579" y="652"/>
                    </a:lnTo>
                    <a:lnTo>
                      <a:pt x="514" y="806"/>
                    </a:lnTo>
                    <a:lnTo>
                      <a:pt x="490" y="902"/>
                    </a:lnTo>
                    <a:lnTo>
                      <a:pt x="481" y="967"/>
                    </a:lnTo>
                    <a:lnTo>
                      <a:pt x="482" y="1000"/>
                    </a:lnTo>
                    <a:lnTo>
                      <a:pt x="501" y="993"/>
                    </a:lnTo>
                    <a:lnTo>
                      <a:pt x="678" y="965"/>
                    </a:lnTo>
                    <a:lnTo>
                      <a:pt x="888" y="950"/>
                    </a:lnTo>
                    <a:lnTo>
                      <a:pt x="1030" y="949"/>
                    </a:lnTo>
                    <a:lnTo>
                      <a:pt x="1172" y="950"/>
                    </a:lnTo>
                    <a:lnTo>
                      <a:pt x="1383" y="965"/>
                    </a:lnTo>
                    <a:lnTo>
                      <a:pt x="1559" y="993"/>
                    </a:lnTo>
                    <a:lnTo>
                      <a:pt x="1578" y="1000"/>
                    </a:lnTo>
                    <a:lnTo>
                      <a:pt x="1578" y="967"/>
                    </a:lnTo>
                    <a:lnTo>
                      <a:pt x="1571" y="902"/>
                    </a:lnTo>
                    <a:lnTo>
                      <a:pt x="1546" y="806"/>
                    </a:lnTo>
                    <a:lnTo>
                      <a:pt x="1482" y="652"/>
                    </a:lnTo>
                    <a:lnTo>
                      <a:pt x="1467" y="626"/>
                    </a:lnTo>
                    <a:lnTo>
                      <a:pt x="1496" y="672"/>
                    </a:lnTo>
                    <a:lnTo>
                      <a:pt x="1546" y="761"/>
                    </a:lnTo>
                    <a:lnTo>
                      <a:pt x="1590" y="851"/>
                    </a:lnTo>
                    <a:lnTo>
                      <a:pt x="1626" y="942"/>
                    </a:lnTo>
                    <a:lnTo>
                      <a:pt x="1656" y="1031"/>
                    </a:lnTo>
                    <a:lnTo>
                      <a:pt x="1679" y="1121"/>
                    </a:lnTo>
                    <a:lnTo>
                      <a:pt x="1697" y="1211"/>
                    </a:lnTo>
                    <a:lnTo>
                      <a:pt x="1709" y="1300"/>
                    </a:lnTo>
                    <a:lnTo>
                      <a:pt x="1717" y="1432"/>
                    </a:lnTo>
                    <a:lnTo>
                      <a:pt x="1712" y="1603"/>
                    </a:lnTo>
                    <a:lnTo>
                      <a:pt x="1691" y="1768"/>
                    </a:lnTo>
                    <a:lnTo>
                      <a:pt x="1659" y="1924"/>
                    </a:lnTo>
                    <a:lnTo>
                      <a:pt x="1617" y="2070"/>
                    </a:lnTo>
                    <a:lnTo>
                      <a:pt x="1570" y="2204"/>
                    </a:lnTo>
                    <a:lnTo>
                      <a:pt x="1520" y="2324"/>
                    </a:lnTo>
                    <a:lnTo>
                      <a:pt x="1471" y="2429"/>
                    </a:lnTo>
                    <a:lnTo>
                      <a:pt x="1364" y="2624"/>
                    </a:lnTo>
                    <a:lnTo>
                      <a:pt x="1340" y="2658"/>
                    </a:lnTo>
                    <a:lnTo>
                      <a:pt x="1360" y="2645"/>
                    </a:lnTo>
                    <a:lnTo>
                      <a:pt x="1496" y="2544"/>
                    </a:lnTo>
                    <a:lnTo>
                      <a:pt x="1617" y="2433"/>
                    </a:lnTo>
                    <a:lnTo>
                      <a:pt x="1714" y="2324"/>
                    </a:lnTo>
                    <a:lnTo>
                      <a:pt x="1778" y="2241"/>
                    </a:lnTo>
                    <a:lnTo>
                      <a:pt x="1841" y="2148"/>
                    </a:lnTo>
                    <a:lnTo>
                      <a:pt x="1899" y="2046"/>
                    </a:lnTo>
                    <a:lnTo>
                      <a:pt x="1950" y="1935"/>
                    </a:lnTo>
                    <a:lnTo>
                      <a:pt x="1993" y="1813"/>
                    </a:lnTo>
                    <a:lnTo>
                      <a:pt x="2028" y="1683"/>
                    </a:lnTo>
                    <a:lnTo>
                      <a:pt x="2048" y="1543"/>
                    </a:lnTo>
                    <a:lnTo>
                      <a:pt x="2053" y="1470"/>
                    </a:lnTo>
                    <a:lnTo>
                      <a:pt x="2060" y="1321"/>
                    </a:lnTo>
                    <a:lnTo>
                      <a:pt x="2059" y="1107"/>
                    </a:lnTo>
                    <a:lnTo>
                      <a:pt x="2051" y="971"/>
                    </a:lnTo>
                    <a:lnTo>
                      <a:pt x="2036" y="839"/>
                    </a:lnTo>
                    <a:lnTo>
                      <a:pt x="2014" y="715"/>
                    </a:lnTo>
                    <a:lnTo>
                      <a:pt x="1981" y="597"/>
                    </a:lnTo>
                    <a:lnTo>
                      <a:pt x="1940" y="487"/>
                    </a:lnTo>
                    <a:lnTo>
                      <a:pt x="1886" y="387"/>
                    </a:lnTo>
                    <a:lnTo>
                      <a:pt x="1821" y="297"/>
                    </a:lnTo>
                    <a:lnTo>
                      <a:pt x="1742" y="216"/>
                    </a:lnTo>
                    <a:lnTo>
                      <a:pt x="1649" y="147"/>
                    </a:lnTo>
                    <a:lnTo>
                      <a:pt x="1542" y="90"/>
                    </a:lnTo>
                    <a:lnTo>
                      <a:pt x="1418" y="47"/>
                    </a:lnTo>
                    <a:lnTo>
                      <a:pt x="1277" y="17"/>
                    </a:lnTo>
                    <a:lnTo>
                      <a:pt x="1118" y="1"/>
                    </a:lnTo>
                    <a:lnTo>
                      <a:pt x="1030"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37" name="Freeform 83">
                <a:extLst>
                  <a:ext uri="{FF2B5EF4-FFF2-40B4-BE49-F238E27FC236}">
                    <a16:creationId xmlns:a16="http://schemas.microsoft.com/office/drawing/2014/main" id="{9C16C996-E122-4226-A0DA-542F9AFB0F25}"/>
                  </a:ext>
                </a:extLst>
              </p:cNvPr>
              <p:cNvSpPr>
                <a:spLocks/>
              </p:cNvSpPr>
              <p:nvPr/>
            </p:nvSpPr>
            <p:spPr bwMode="auto">
              <a:xfrm>
                <a:off x="5525" y="3511"/>
                <a:ext cx="105" cy="96"/>
              </a:xfrm>
              <a:custGeom>
                <a:avLst/>
                <a:gdLst>
                  <a:gd name="T0" fmla="*/ 0 w 421"/>
                  <a:gd name="T1" fmla="*/ 36 h 385"/>
                  <a:gd name="T2" fmla="*/ 210 w 421"/>
                  <a:gd name="T3" fmla="*/ 385 h 385"/>
                  <a:gd name="T4" fmla="*/ 421 w 421"/>
                  <a:gd name="T5" fmla="*/ 36 h 385"/>
                  <a:gd name="T6" fmla="*/ 414 w 421"/>
                  <a:gd name="T7" fmla="*/ 33 h 385"/>
                  <a:gd name="T8" fmla="*/ 343 w 421"/>
                  <a:gd name="T9" fmla="*/ 14 h 385"/>
                  <a:gd name="T10" fmla="*/ 256 w 421"/>
                  <a:gd name="T11" fmla="*/ 2 h 385"/>
                  <a:gd name="T12" fmla="*/ 187 w 421"/>
                  <a:gd name="T13" fmla="*/ 0 h 385"/>
                  <a:gd name="T14" fmla="*/ 114 w 421"/>
                  <a:gd name="T15" fmla="*/ 5 h 385"/>
                  <a:gd name="T16" fmla="*/ 37 w 421"/>
                  <a:gd name="T17" fmla="*/ 22 h 385"/>
                  <a:gd name="T18" fmla="*/ 0 w 421"/>
                  <a:gd name="T19" fmla="*/ 3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1" h="385">
                    <a:moveTo>
                      <a:pt x="0" y="36"/>
                    </a:moveTo>
                    <a:lnTo>
                      <a:pt x="210" y="385"/>
                    </a:lnTo>
                    <a:lnTo>
                      <a:pt x="421" y="36"/>
                    </a:lnTo>
                    <a:lnTo>
                      <a:pt x="414" y="33"/>
                    </a:lnTo>
                    <a:lnTo>
                      <a:pt x="343" y="14"/>
                    </a:lnTo>
                    <a:lnTo>
                      <a:pt x="256" y="2"/>
                    </a:lnTo>
                    <a:lnTo>
                      <a:pt x="187" y="0"/>
                    </a:lnTo>
                    <a:lnTo>
                      <a:pt x="114" y="5"/>
                    </a:lnTo>
                    <a:lnTo>
                      <a:pt x="37" y="22"/>
                    </a:lnTo>
                    <a:lnTo>
                      <a:pt x="0" y="36"/>
                    </a:lnTo>
                    <a:close/>
                  </a:path>
                </a:pathLst>
              </a:custGeom>
              <a:solidFill>
                <a:srgbClr val="FDCC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313" name="모서리가 둥근 직사각형 94">
              <a:extLst>
                <a:ext uri="{FF2B5EF4-FFF2-40B4-BE49-F238E27FC236}">
                  <a16:creationId xmlns:a16="http://schemas.microsoft.com/office/drawing/2014/main" id="{26F84154-F827-489C-9083-4F4751D4AF3C}"/>
                </a:ext>
              </a:extLst>
            </p:cNvPr>
            <p:cNvSpPr/>
            <p:nvPr/>
          </p:nvSpPr>
          <p:spPr>
            <a:xfrm>
              <a:off x="10688475" y="2473907"/>
              <a:ext cx="796042" cy="327762"/>
            </a:xfrm>
            <a:prstGeom prst="roundRect">
              <a:avLst>
                <a:gd name="adj" fmla="val 50000"/>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prstClr val="white"/>
                  </a:solidFill>
                  <a:latin typeface="하나 CM" panose="02020603020101020101" pitchFamily="18" charset="-127"/>
                  <a:ea typeface="하나 CM" panose="02020603020101020101" pitchFamily="18" charset="-127"/>
                </a:rPr>
                <a:t>상담사</a:t>
              </a:r>
              <a:endParaRPr lang="en-US" altLang="ko-KR" sz="1200" dirty="0">
                <a:solidFill>
                  <a:prstClr val="white"/>
                </a:solidFill>
                <a:latin typeface="하나 CM" panose="02020603020101020101" pitchFamily="18" charset="-127"/>
                <a:ea typeface="하나 CM" panose="02020603020101020101" pitchFamily="18" charset="-127"/>
              </a:endParaRPr>
            </a:p>
          </p:txBody>
        </p:sp>
      </p:grpSp>
      <p:sp>
        <p:nvSpPr>
          <p:cNvPr id="19" name="TextBox 18">
            <a:extLst>
              <a:ext uri="{FF2B5EF4-FFF2-40B4-BE49-F238E27FC236}">
                <a16:creationId xmlns:a16="http://schemas.microsoft.com/office/drawing/2014/main" id="{DA75EDD2-B958-4B12-981E-524331E568A7}"/>
              </a:ext>
            </a:extLst>
          </p:cNvPr>
          <p:cNvSpPr txBox="1"/>
          <p:nvPr/>
        </p:nvSpPr>
        <p:spPr>
          <a:xfrm>
            <a:off x="8776155" y="5513009"/>
            <a:ext cx="475006" cy="369332"/>
          </a:xfrm>
          <a:prstGeom prst="rect">
            <a:avLst/>
          </a:prstGeom>
          <a:noFill/>
        </p:spPr>
        <p:txBody>
          <a:bodyPr wrap="square" rtlCol="0">
            <a:spAutoFit/>
          </a:bodyPr>
          <a:lstStyle/>
          <a:p>
            <a:pPr algn="ctr"/>
            <a:r>
              <a:rPr lang="ko-KR" altLang="en-US" dirty="0">
                <a:solidFill>
                  <a:prstClr val="black">
                    <a:lumMod val="75000"/>
                    <a:lumOff val="25000"/>
                  </a:prstClr>
                </a:solidFill>
              </a:rPr>
              <a:t>◀</a:t>
            </a:r>
          </a:p>
        </p:txBody>
      </p:sp>
      <p:cxnSp>
        <p:nvCxnSpPr>
          <p:cNvPr id="339" name="직선 연결선 338">
            <a:extLst>
              <a:ext uri="{FF2B5EF4-FFF2-40B4-BE49-F238E27FC236}">
                <a16:creationId xmlns:a16="http://schemas.microsoft.com/office/drawing/2014/main" id="{E9947E35-A78A-49EA-9657-FBD29004B0DA}"/>
              </a:ext>
            </a:extLst>
          </p:cNvPr>
          <p:cNvCxnSpPr>
            <a:cxnSpLocks/>
          </p:cNvCxnSpPr>
          <p:nvPr/>
        </p:nvCxnSpPr>
        <p:spPr>
          <a:xfrm flipV="1">
            <a:off x="2156832" y="5098166"/>
            <a:ext cx="7643068" cy="4482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06E9080-CCBD-42A5-B05B-7A0B4D7BCB70}"/>
              </a:ext>
            </a:extLst>
          </p:cNvPr>
          <p:cNvSpPr txBox="1"/>
          <p:nvPr/>
        </p:nvSpPr>
        <p:spPr>
          <a:xfrm>
            <a:off x="5919150" y="4121780"/>
            <a:ext cx="2704245" cy="788164"/>
          </a:xfrm>
          <a:prstGeom prst="rect">
            <a:avLst/>
          </a:prstGeom>
          <a:noFill/>
        </p:spPr>
        <p:txBody>
          <a:bodyPr wrap="square" rtlCol="0">
            <a:spAutoFit/>
          </a:bodyPr>
          <a:lstStyle/>
          <a:p>
            <a:pPr algn="ctr">
              <a:lnSpc>
                <a:spcPct val="150000"/>
              </a:lnSpc>
            </a:pPr>
            <a:r>
              <a:rPr lang="en-US" altLang="ko-KR" sz="1600" b="1" dirty="0">
                <a:solidFill>
                  <a:prstClr val="black">
                    <a:lumMod val="75000"/>
                    <a:lumOff val="25000"/>
                  </a:prstClr>
                </a:solidFill>
                <a:latin typeface="하나 CM" panose="02020603020101020101" pitchFamily="18" charset="-127"/>
                <a:ea typeface="하나 CM" panose="02020603020101020101" pitchFamily="18" charset="-127"/>
                <a:cs typeface="Aharoni" panose="02010803020104030203" pitchFamily="2" charset="-79"/>
              </a:rPr>
              <a:t>6. </a:t>
            </a:r>
            <a:r>
              <a:rPr lang="ko-KR" altLang="en-US" sz="1600" dirty="0">
                <a:solidFill>
                  <a:prstClr val="black">
                    <a:lumMod val="75000"/>
                    <a:lumOff val="25000"/>
                  </a:prstClr>
                </a:solidFill>
                <a:latin typeface="하나 CM" panose="02020603020101020101" pitchFamily="18" charset="-127"/>
                <a:ea typeface="하나 CM" panose="02020603020101020101" pitchFamily="18" charset="-127"/>
                <a:cs typeface="Aharoni" panose="02010803020104030203" pitchFamily="2" charset="-79"/>
              </a:rPr>
              <a:t>손님 </a:t>
            </a:r>
            <a:r>
              <a:rPr lang="ko-KR" altLang="en-US" sz="1600" dirty="0">
                <a:solidFill>
                  <a:prstClr val="black">
                    <a:lumMod val="75000"/>
                    <a:lumOff val="25000"/>
                  </a:prstClr>
                </a:solidFill>
                <a:highlight>
                  <a:srgbClr val="FFFF00"/>
                </a:highlight>
                <a:latin typeface="하나 CM" panose="02020603020101020101" pitchFamily="18" charset="-127"/>
                <a:ea typeface="하나 CM" panose="02020603020101020101" pitchFamily="18" charset="-127"/>
                <a:cs typeface="Aharoni" panose="02010803020104030203" pitchFamily="2" charset="-79"/>
              </a:rPr>
              <a:t>상담기록 검색 </a:t>
            </a:r>
            <a:r>
              <a:rPr lang="ko-KR" altLang="en-US" sz="1600" dirty="0">
                <a:solidFill>
                  <a:prstClr val="black">
                    <a:lumMod val="75000"/>
                    <a:lumOff val="25000"/>
                  </a:prstClr>
                </a:solidFill>
                <a:latin typeface="하나 CM" panose="02020603020101020101" pitchFamily="18" charset="-127"/>
                <a:ea typeface="하나 CM" panose="02020603020101020101" pitchFamily="18" charset="-127"/>
                <a:cs typeface="Aharoni" panose="02010803020104030203" pitchFamily="2" charset="-79"/>
              </a:rPr>
              <a:t>후</a:t>
            </a:r>
            <a:r>
              <a:rPr lang="en-US" altLang="ko-KR" sz="1600" dirty="0">
                <a:solidFill>
                  <a:prstClr val="black">
                    <a:lumMod val="75000"/>
                    <a:lumOff val="25000"/>
                  </a:prstClr>
                </a:solidFill>
                <a:latin typeface="하나 CM" panose="02020603020101020101" pitchFamily="18" charset="-127"/>
                <a:ea typeface="하나 CM" panose="02020603020101020101" pitchFamily="18" charset="-127"/>
                <a:cs typeface="Aharoni" panose="02010803020104030203" pitchFamily="2" charset="-79"/>
              </a:rPr>
              <a:t> </a:t>
            </a:r>
          </a:p>
          <a:p>
            <a:pPr algn="ctr">
              <a:lnSpc>
                <a:spcPct val="150000"/>
              </a:lnSpc>
            </a:pPr>
            <a:r>
              <a:rPr lang="ko-KR" altLang="en-US" sz="1600" dirty="0">
                <a:solidFill>
                  <a:prstClr val="black">
                    <a:lumMod val="75000"/>
                    <a:lumOff val="25000"/>
                  </a:prstClr>
                </a:solidFill>
                <a:highlight>
                  <a:srgbClr val="FCFBF6"/>
                </a:highlight>
                <a:latin typeface="하나 CM" panose="02020603020101020101" pitchFamily="18" charset="-127"/>
                <a:ea typeface="하나 CM" panose="02020603020101020101" pitchFamily="18" charset="-127"/>
                <a:cs typeface="Aharoni" panose="02010803020104030203" pitchFamily="2" charset="-79"/>
              </a:rPr>
              <a:t>상담진행 </a:t>
            </a:r>
            <a:endParaRPr lang="en-US" altLang="ko-KR" sz="1600" dirty="0">
              <a:solidFill>
                <a:prstClr val="black">
                  <a:lumMod val="75000"/>
                  <a:lumOff val="25000"/>
                </a:prstClr>
              </a:solidFill>
              <a:highlight>
                <a:srgbClr val="FCFBF6"/>
              </a:highlight>
              <a:latin typeface="하나 CM" panose="02020603020101020101" pitchFamily="18" charset="-127"/>
              <a:ea typeface="하나 CM" panose="02020603020101020101" pitchFamily="18" charset="-127"/>
              <a:cs typeface="Aharoni" panose="02010803020104030203" pitchFamily="2" charset="-79"/>
            </a:endParaRPr>
          </a:p>
        </p:txBody>
      </p:sp>
      <p:sp>
        <p:nvSpPr>
          <p:cNvPr id="17" name="슬라이드 번호 개체 틀 16">
            <a:extLst>
              <a:ext uri="{FF2B5EF4-FFF2-40B4-BE49-F238E27FC236}">
                <a16:creationId xmlns:a16="http://schemas.microsoft.com/office/drawing/2014/main" id="{DE9FC096-D0B2-4CCE-BFE4-CCD6BBECC56B}"/>
              </a:ext>
            </a:extLst>
          </p:cNvPr>
          <p:cNvSpPr>
            <a:spLocks noGrp="1"/>
          </p:cNvSpPr>
          <p:nvPr>
            <p:ph type="sldNum" sz="quarter" idx="12"/>
          </p:nvPr>
        </p:nvSpPr>
        <p:spPr>
          <a:xfrm>
            <a:off x="9417896" y="6485091"/>
            <a:ext cx="2743200" cy="365125"/>
          </a:xfrm>
        </p:spPr>
        <p:txBody>
          <a:bodyPr/>
          <a:lstStyle/>
          <a:p>
            <a:fld id="{339B9C72-21D5-4AB9-87FA-CC4C72A0D342}" type="slidenum">
              <a:rPr lang="ko-KR" altLang="en-US" smtClean="0">
                <a:solidFill>
                  <a:prstClr val="black">
                    <a:tint val="75000"/>
                  </a:prstClr>
                </a:solidFill>
              </a:rPr>
              <a:pPr/>
              <a:t>8</a:t>
            </a:fld>
            <a:endParaRPr lang="ko-KR" altLang="en-US">
              <a:solidFill>
                <a:prstClr val="black">
                  <a:tint val="75000"/>
                </a:prstClr>
              </a:solidFill>
            </a:endParaRPr>
          </a:p>
        </p:txBody>
      </p:sp>
    </p:spTree>
    <p:extLst>
      <p:ext uri="{BB962C8B-B14F-4D97-AF65-F5344CB8AC3E}">
        <p14:creationId xmlns:p14="http://schemas.microsoft.com/office/powerpoint/2010/main" val="292503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500"/>
                                        <p:tgtEl>
                                          <p:spTgt spid="5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fade">
                                      <p:cBhvr>
                                        <p:cTn id="4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6" grpId="0"/>
      <p:bldP spid="48" grpId="0"/>
      <p:bldP spid="53" grpId="0"/>
      <p:bldP spid="8" grpId="0"/>
      <p:bldP spid="12" grpId="0"/>
      <p:bldP spid="15"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CFBF6"/>
        </a:solidFill>
        <a:effectLst/>
      </p:bgPr>
    </p:bg>
    <p:spTree>
      <p:nvGrpSpPr>
        <p:cNvPr id="1" name=""/>
        <p:cNvGrpSpPr/>
        <p:nvPr/>
      </p:nvGrpSpPr>
      <p:grpSpPr>
        <a:xfrm>
          <a:off x="0" y="0"/>
          <a:ext cx="0" cy="0"/>
          <a:chOff x="0" y="0"/>
          <a:chExt cx="0" cy="0"/>
        </a:xfrm>
      </p:grpSpPr>
      <p:sp>
        <p:nvSpPr>
          <p:cNvPr id="5" name="모서리가 둥근 직사각형 4"/>
          <p:cNvSpPr/>
          <p:nvPr/>
        </p:nvSpPr>
        <p:spPr>
          <a:xfrm>
            <a:off x="327580" y="349300"/>
            <a:ext cx="11544301" cy="6192000"/>
          </a:xfrm>
          <a:prstGeom prst="roundRect">
            <a:avLst>
              <a:gd name="adj" fmla="val 3862"/>
            </a:avLst>
          </a:prstGeom>
          <a:noFill/>
          <a:ln w="31750">
            <a:solidFill>
              <a:srgbClr val="008C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모서리가 둥근 직사각형 5"/>
          <p:cNvSpPr/>
          <p:nvPr/>
        </p:nvSpPr>
        <p:spPr>
          <a:xfrm>
            <a:off x="213730" y="241300"/>
            <a:ext cx="11772000" cy="6408000"/>
          </a:xfrm>
          <a:prstGeom prst="roundRect">
            <a:avLst>
              <a:gd name="adj" fmla="val 5051"/>
            </a:avLst>
          </a:prstGeom>
          <a:noFill/>
          <a:ln w="317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92" name="직선 연결선 91"/>
          <p:cNvCxnSpPr/>
          <p:nvPr/>
        </p:nvCxnSpPr>
        <p:spPr>
          <a:xfrm>
            <a:off x="723159" y="1309779"/>
            <a:ext cx="10800000" cy="0"/>
          </a:xfrm>
          <a:prstGeom prst="line">
            <a:avLst/>
          </a:prstGeom>
          <a:ln w="2222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6" name="직사각형 45"/>
          <p:cNvSpPr/>
          <p:nvPr/>
        </p:nvSpPr>
        <p:spPr>
          <a:xfrm>
            <a:off x="749241" y="1420501"/>
            <a:ext cx="3045394" cy="500522"/>
          </a:xfrm>
          <a:prstGeom prst="rect">
            <a:avLst/>
          </a:prstGeom>
        </p:spPr>
        <p:txBody>
          <a:bodyPr wrap="square">
            <a:spAutoFit/>
          </a:bodyPr>
          <a:lstStyle/>
          <a:p>
            <a:pPr algn="ctr">
              <a:lnSpc>
                <a:spcPct val="150000"/>
              </a:lnSpc>
            </a:pPr>
            <a:r>
              <a:rPr lang="ko-KR" altLang="en-US" sz="2000" b="1" dirty="0">
                <a:solidFill>
                  <a:prstClr val="black">
                    <a:lumMod val="75000"/>
                    <a:lumOff val="25000"/>
                  </a:prstClr>
                </a:solidFill>
                <a:latin typeface="하나 CM" panose="02020603020101020101" pitchFamily="18" charset="-127"/>
                <a:ea typeface="하나 CM" panose="02020603020101020101" pitchFamily="18" charset="-127"/>
              </a:rPr>
              <a:t>상담 기록 남기기 </a:t>
            </a:r>
            <a:r>
              <a:rPr lang="en-US" altLang="ko-KR" sz="2000" b="1" dirty="0">
                <a:solidFill>
                  <a:prstClr val="black">
                    <a:lumMod val="75000"/>
                    <a:lumOff val="25000"/>
                  </a:prstClr>
                </a:solidFill>
                <a:latin typeface="하나 CM" panose="02020603020101020101" pitchFamily="18" charset="-127"/>
                <a:ea typeface="하나 CM" panose="02020603020101020101" pitchFamily="18" charset="-127"/>
              </a:rPr>
              <a:t>&amp; </a:t>
            </a:r>
            <a:r>
              <a:rPr lang="ko-KR" altLang="en-US" sz="2000" b="1" dirty="0">
                <a:solidFill>
                  <a:prstClr val="black">
                    <a:lumMod val="75000"/>
                    <a:lumOff val="25000"/>
                  </a:prstClr>
                </a:solidFill>
                <a:latin typeface="하나 CM" panose="02020603020101020101" pitchFamily="18" charset="-127"/>
                <a:ea typeface="하나 CM" panose="02020603020101020101" pitchFamily="18" charset="-127"/>
              </a:rPr>
              <a:t>채널 연동</a:t>
            </a:r>
            <a:endParaRPr lang="ko-KR" altLang="en-US" sz="1100" dirty="0">
              <a:solidFill>
                <a:prstClr val="black">
                  <a:lumMod val="75000"/>
                  <a:lumOff val="25000"/>
                </a:prstClr>
              </a:solidFill>
              <a:latin typeface="하나 CM" panose="02020603020101020101" pitchFamily="18" charset="-127"/>
              <a:ea typeface="하나 CM" panose="02020603020101020101" pitchFamily="18" charset="-127"/>
            </a:endParaRPr>
          </a:p>
        </p:txBody>
      </p:sp>
      <p:sp>
        <p:nvSpPr>
          <p:cNvPr id="2" name="직사각형 1">
            <a:extLst>
              <a:ext uri="{FF2B5EF4-FFF2-40B4-BE49-F238E27FC236}">
                <a16:creationId xmlns:a16="http://schemas.microsoft.com/office/drawing/2014/main" id="{F9FE722A-92A1-4E11-B902-988892E4E70D}"/>
              </a:ext>
            </a:extLst>
          </p:cNvPr>
          <p:cNvSpPr/>
          <p:nvPr/>
        </p:nvSpPr>
        <p:spPr>
          <a:xfrm>
            <a:off x="3435342" y="488689"/>
            <a:ext cx="6135848" cy="707886"/>
          </a:xfrm>
          <a:prstGeom prst="rect">
            <a:avLst/>
          </a:prstGeom>
        </p:spPr>
        <p:txBody>
          <a:bodyPr wrap="square">
            <a:spAutoFit/>
          </a:bodyPr>
          <a:lstStyle/>
          <a:p>
            <a:pPr algn="ctr"/>
            <a:r>
              <a:rPr lang="en-US" altLang="ko-KR" sz="4000" dirty="0">
                <a:solidFill>
                  <a:prstClr val="black">
                    <a:lumMod val="75000"/>
                    <a:lumOff val="25000"/>
                  </a:prstClr>
                </a:solidFill>
                <a:latin typeface="하나 B" panose="02020603020101020101" pitchFamily="18" charset="-127"/>
                <a:ea typeface="하나 B" panose="02020603020101020101" pitchFamily="18" charset="-127"/>
              </a:rPr>
              <a:t>3. </a:t>
            </a:r>
            <a:r>
              <a:rPr lang="ko-KR" altLang="en-US" sz="4000" dirty="0">
                <a:solidFill>
                  <a:prstClr val="black">
                    <a:lumMod val="75000"/>
                    <a:lumOff val="25000"/>
                  </a:prstClr>
                </a:solidFill>
                <a:latin typeface="하나 B" panose="02020603020101020101" pitchFamily="18" charset="-127"/>
                <a:ea typeface="하나 B" panose="02020603020101020101" pitchFamily="18" charset="-127"/>
              </a:rPr>
              <a:t>시스템 확장</a:t>
            </a:r>
            <a:r>
              <a:rPr lang="en-US" altLang="ko-KR" sz="4000" dirty="0">
                <a:solidFill>
                  <a:prstClr val="black">
                    <a:lumMod val="75000"/>
                    <a:lumOff val="25000"/>
                  </a:prstClr>
                </a:solidFill>
                <a:latin typeface="하나 B" panose="02020603020101020101" pitchFamily="18" charset="-127"/>
                <a:ea typeface="하나 B" panose="02020603020101020101" pitchFamily="18" charset="-127"/>
              </a:rPr>
              <a:t>(Rest </a:t>
            </a:r>
            <a:r>
              <a:rPr lang="ko-KR" altLang="en-US" sz="4000" dirty="0">
                <a:solidFill>
                  <a:prstClr val="black">
                    <a:lumMod val="75000"/>
                    <a:lumOff val="25000"/>
                  </a:prstClr>
                </a:solidFill>
                <a:latin typeface="하나 B" panose="02020603020101020101" pitchFamily="18" charset="-127"/>
                <a:ea typeface="하나 B" panose="02020603020101020101" pitchFamily="18" charset="-127"/>
              </a:rPr>
              <a:t>방식</a:t>
            </a:r>
            <a:r>
              <a:rPr lang="en-US" altLang="ko-KR" sz="4000" dirty="0">
                <a:solidFill>
                  <a:prstClr val="black">
                    <a:lumMod val="75000"/>
                    <a:lumOff val="25000"/>
                  </a:prstClr>
                </a:solidFill>
                <a:latin typeface="하나 B" panose="02020603020101020101" pitchFamily="18" charset="-127"/>
                <a:ea typeface="하나 B" panose="02020603020101020101" pitchFamily="18" charset="-127"/>
              </a:rPr>
              <a:t>)</a:t>
            </a:r>
            <a:endParaRPr lang="ko-KR" altLang="en-US" sz="2000" dirty="0">
              <a:solidFill>
                <a:prstClr val="black">
                  <a:lumMod val="75000"/>
                  <a:lumOff val="25000"/>
                </a:prstClr>
              </a:solidFill>
              <a:latin typeface="하나 B" panose="02020603020101020101" pitchFamily="18" charset="-127"/>
              <a:ea typeface="하나 B" panose="02020603020101020101" pitchFamily="18" charset="-127"/>
            </a:endParaRPr>
          </a:p>
        </p:txBody>
      </p:sp>
      <p:pic>
        <p:nvPicPr>
          <p:cNvPr id="9" name="그래픽 8" descr="창고">
            <a:extLst>
              <a:ext uri="{FF2B5EF4-FFF2-40B4-BE49-F238E27FC236}">
                <a16:creationId xmlns:a16="http://schemas.microsoft.com/office/drawing/2014/main" id="{0958B55A-CB43-4A1C-999F-11CA6D8277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03484" y="2150692"/>
            <a:ext cx="1799782" cy="1799782"/>
          </a:xfrm>
          <a:prstGeom prst="rect">
            <a:avLst/>
          </a:prstGeom>
        </p:spPr>
      </p:pic>
      <p:sp>
        <p:nvSpPr>
          <p:cNvPr id="31" name="TextBox 30">
            <a:extLst>
              <a:ext uri="{FF2B5EF4-FFF2-40B4-BE49-F238E27FC236}">
                <a16:creationId xmlns:a16="http://schemas.microsoft.com/office/drawing/2014/main" id="{CD38765E-E6F9-4F4A-9044-1C2AF18FF50C}"/>
              </a:ext>
            </a:extLst>
          </p:cNvPr>
          <p:cNvSpPr txBox="1"/>
          <p:nvPr/>
        </p:nvSpPr>
        <p:spPr>
          <a:xfrm>
            <a:off x="7821071" y="2285454"/>
            <a:ext cx="663930" cy="418833"/>
          </a:xfrm>
          <a:prstGeom prst="rect">
            <a:avLst/>
          </a:prstGeom>
          <a:noFill/>
        </p:spPr>
        <p:txBody>
          <a:bodyPr wrap="square">
            <a:spAutoFit/>
          </a:bodyPr>
          <a:lstStyle/>
          <a:p>
            <a:pPr>
              <a:lnSpc>
                <a:spcPct val="150000"/>
              </a:lnSpc>
            </a:pPr>
            <a:r>
              <a:rPr lang="ko-KR" altLang="en-US" sz="1600" dirty="0">
                <a:solidFill>
                  <a:prstClr val="black">
                    <a:lumMod val="75000"/>
                    <a:lumOff val="25000"/>
                  </a:prstClr>
                </a:solidFill>
                <a:latin typeface="하나 CM" panose="02020603020101020101" pitchFamily="18" charset="-127"/>
                <a:ea typeface="하나 CM" panose="02020603020101020101" pitchFamily="18" charset="-127"/>
              </a:rPr>
              <a:t>전문 </a:t>
            </a:r>
            <a:endParaRPr lang="en-US" altLang="ko-KR" sz="1600" dirty="0">
              <a:solidFill>
                <a:prstClr val="black">
                  <a:lumMod val="75000"/>
                  <a:lumOff val="25000"/>
                </a:prstClr>
              </a:solidFill>
              <a:latin typeface="하나 CM" panose="02020603020101020101" pitchFamily="18" charset="-127"/>
              <a:ea typeface="하나 CM" panose="02020603020101020101" pitchFamily="18" charset="-127"/>
            </a:endParaRPr>
          </a:p>
        </p:txBody>
      </p:sp>
      <p:sp>
        <p:nvSpPr>
          <p:cNvPr id="14" name="화살표: 오른쪽 13">
            <a:extLst>
              <a:ext uri="{FF2B5EF4-FFF2-40B4-BE49-F238E27FC236}">
                <a16:creationId xmlns:a16="http://schemas.microsoft.com/office/drawing/2014/main" id="{70096697-DE76-4B2D-AE62-C630FA06F7B8}"/>
              </a:ext>
            </a:extLst>
          </p:cNvPr>
          <p:cNvSpPr/>
          <p:nvPr/>
        </p:nvSpPr>
        <p:spPr>
          <a:xfrm>
            <a:off x="7007909" y="2685152"/>
            <a:ext cx="2395623" cy="735732"/>
          </a:xfrm>
          <a:prstGeom prst="rightArrow">
            <a:avLst/>
          </a:prstGeom>
          <a:solidFill>
            <a:schemeClr val="accent4">
              <a:lumMod val="60000"/>
              <a:lumOff val="40000"/>
            </a:schemeClr>
          </a:solidFill>
          <a:ln>
            <a:solidFill>
              <a:srgbClr val="FCFB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6" name="화살표: 오른쪽 15">
            <a:extLst>
              <a:ext uri="{FF2B5EF4-FFF2-40B4-BE49-F238E27FC236}">
                <a16:creationId xmlns:a16="http://schemas.microsoft.com/office/drawing/2014/main" id="{FBA26AA8-4630-431D-86F2-0299A5892246}"/>
              </a:ext>
            </a:extLst>
          </p:cNvPr>
          <p:cNvSpPr/>
          <p:nvPr/>
        </p:nvSpPr>
        <p:spPr>
          <a:xfrm rot="10800000">
            <a:off x="6967500" y="3406037"/>
            <a:ext cx="2395623" cy="735732"/>
          </a:xfrm>
          <a:prstGeom prst="rightArrow">
            <a:avLst/>
          </a:prstGeom>
          <a:solidFill>
            <a:schemeClr val="accent4">
              <a:lumMod val="60000"/>
              <a:lumOff val="40000"/>
            </a:schemeClr>
          </a:solidFill>
          <a:ln>
            <a:solidFill>
              <a:srgbClr val="FCFB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7" name="TextBox 16">
            <a:extLst>
              <a:ext uri="{FF2B5EF4-FFF2-40B4-BE49-F238E27FC236}">
                <a16:creationId xmlns:a16="http://schemas.microsoft.com/office/drawing/2014/main" id="{73E11D88-72A8-4634-9714-69C9DD9DE03A}"/>
              </a:ext>
            </a:extLst>
          </p:cNvPr>
          <p:cNvSpPr txBox="1"/>
          <p:nvPr/>
        </p:nvSpPr>
        <p:spPr>
          <a:xfrm>
            <a:off x="7801441" y="2769483"/>
            <a:ext cx="985707" cy="418833"/>
          </a:xfrm>
          <a:prstGeom prst="rect">
            <a:avLst/>
          </a:prstGeom>
          <a:noFill/>
        </p:spPr>
        <p:txBody>
          <a:bodyPr wrap="square">
            <a:spAutoFit/>
          </a:bodyPr>
          <a:lstStyle/>
          <a:p>
            <a:pPr>
              <a:lnSpc>
                <a:spcPct val="150000"/>
              </a:lnSpc>
            </a:pPr>
            <a:r>
              <a:rPr lang="en-US" altLang="ko-KR" sz="1600" dirty="0">
                <a:solidFill>
                  <a:prstClr val="black">
                    <a:lumMod val="75000"/>
                    <a:lumOff val="25000"/>
                  </a:prstClr>
                </a:solidFill>
                <a:effectLst>
                  <a:outerShdw blurRad="38100" dist="38100" dir="2700000" algn="tl">
                    <a:srgbClr val="000000">
                      <a:alpha val="43137"/>
                    </a:srgbClr>
                  </a:outerShdw>
                </a:effectLst>
                <a:latin typeface="하나 CM" panose="02020603020101020101" pitchFamily="18" charset="-127"/>
                <a:ea typeface="하나 CM" panose="02020603020101020101" pitchFamily="18" charset="-127"/>
              </a:rPr>
              <a:t>request</a:t>
            </a:r>
          </a:p>
        </p:txBody>
      </p:sp>
      <p:sp>
        <p:nvSpPr>
          <p:cNvPr id="18" name="TextBox 17">
            <a:extLst>
              <a:ext uri="{FF2B5EF4-FFF2-40B4-BE49-F238E27FC236}">
                <a16:creationId xmlns:a16="http://schemas.microsoft.com/office/drawing/2014/main" id="{661C61A3-E901-46A8-B08C-A16B78AB5D59}"/>
              </a:ext>
            </a:extLst>
          </p:cNvPr>
          <p:cNvSpPr txBox="1"/>
          <p:nvPr/>
        </p:nvSpPr>
        <p:spPr>
          <a:xfrm>
            <a:off x="7821071" y="3508120"/>
            <a:ext cx="1114691" cy="418833"/>
          </a:xfrm>
          <a:prstGeom prst="rect">
            <a:avLst/>
          </a:prstGeom>
          <a:noFill/>
        </p:spPr>
        <p:txBody>
          <a:bodyPr wrap="square">
            <a:spAutoFit/>
          </a:bodyPr>
          <a:lstStyle/>
          <a:p>
            <a:pPr>
              <a:lnSpc>
                <a:spcPct val="150000"/>
              </a:lnSpc>
            </a:pPr>
            <a:r>
              <a:rPr lang="en-US" altLang="ko-KR" sz="1600" dirty="0">
                <a:solidFill>
                  <a:prstClr val="black">
                    <a:lumMod val="75000"/>
                    <a:lumOff val="25000"/>
                  </a:prstClr>
                </a:solidFill>
                <a:effectLst>
                  <a:outerShdw blurRad="38100" dist="38100" dir="2700000" algn="tl">
                    <a:srgbClr val="000000">
                      <a:alpha val="43137"/>
                    </a:srgbClr>
                  </a:outerShdw>
                </a:effectLst>
                <a:latin typeface="하나 CM" panose="02020603020101020101" pitchFamily="18" charset="-127"/>
                <a:ea typeface="하나 CM" panose="02020603020101020101" pitchFamily="18" charset="-127"/>
              </a:rPr>
              <a:t>response</a:t>
            </a:r>
          </a:p>
        </p:txBody>
      </p:sp>
      <p:pic>
        <p:nvPicPr>
          <p:cNvPr id="27" name="그래픽 26" descr="온라인 모임">
            <a:extLst>
              <a:ext uri="{FF2B5EF4-FFF2-40B4-BE49-F238E27FC236}">
                <a16:creationId xmlns:a16="http://schemas.microsoft.com/office/drawing/2014/main" id="{4482D5E1-B2B7-4A86-8A6D-343E04EAD8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74938" y="2228907"/>
            <a:ext cx="1648221" cy="1648221"/>
          </a:xfrm>
          <a:prstGeom prst="rect">
            <a:avLst/>
          </a:prstGeom>
        </p:spPr>
      </p:pic>
      <p:sp>
        <p:nvSpPr>
          <p:cNvPr id="30" name="TextBox 29">
            <a:extLst>
              <a:ext uri="{FF2B5EF4-FFF2-40B4-BE49-F238E27FC236}">
                <a16:creationId xmlns:a16="http://schemas.microsoft.com/office/drawing/2014/main" id="{AE82A480-7B36-4E94-81B1-8E7D28D90734}"/>
              </a:ext>
            </a:extLst>
          </p:cNvPr>
          <p:cNvSpPr txBox="1"/>
          <p:nvPr/>
        </p:nvSpPr>
        <p:spPr>
          <a:xfrm>
            <a:off x="10061882" y="3918228"/>
            <a:ext cx="1274332" cy="418833"/>
          </a:xfrm>
          <a:prstGeom prst="rect">
            <a:avLst/>
          </a:prstGeom>
          <a:noFill/>
        </p:spPr>
        <p:txBody>
          <a:bodyPr wrap="square">
            <a:spAutoFit/>
          </a:bodyPr>
          <a:lstStyle/>
          <a:p>
            <a:pPr>
              <a:lnSpc>
                <a:spcPct val="150000"/>
              </a:lnSpc>
            </a:pPr>
            <a:r>
              <a:rPr lang="ko-KR" altLang="en-US" sz="1600" b="1" dirty="0">
                <a:solidFill>
                  <a:prstClr val="black">
                    <a:lumMod val="75000"/>
                    <a:lumOff val="25000"/>
                  </a:prstClr>
                </a:solidFill>
                <a:latin typeface="하나 CM" panose="02020603020101020101" pitchFamily="18" charset="-127"/>
                <a:ea typeface="하나 CM" panose="02020603020101020101" pitchFamily="18" charset="-127"/>
              </a:rPr>
              <a:t>화상창구 채널</a:t>
            </a:r>
            <a:endParaRPr lang="en-US" altLang="ko-KR" sz="1600" b="1" dirty="0">
              <a:solidFill>
                <a:prstClr val="black">
                  <a:lumMod val="75000"/>
                  <a:lumOff val="25000"/>
                </a:prstClr>
              </a:solidFill>
              <a:latin typeface="하나 CM" panose="02020603020101020101" pitchFamily="18" charset="-127"/>
              <a:ea typeface="하나 CM" panose="02020603020101020101" pitchFamily="18" charset="-127"/>
            </a:endParaRPr>
          </a:p>
        </p:txBody>
      </p:sp>
      <p:sp>
        <p:nvSpPr>
          <p:cNvPr id="32" name="TextBox 31">
            <a:extLst>
              <a:ext uri="{FF2B5EF4-FFF2-40B4-BE49-F238E27FC236}">
                <a16:creationId xmlns:a16="http://schemas.microsoft.com/office/drawing/2014/main" id="{7A7B139A-F701-4DDC-BD5B-381FF08EF86B}"/>
              </a:ext>
            </a:extLst>
          </p:cNvPr>
          <p:cNvSpPr txBox="1"/>
          <p:nvPr/>
        </p:nvSpPr>
        <p:spPr>
          <a:xfrm>
            <a:off x="7959578" y="4006530"/>
            <a:ext cx="827570" cy="378052"/>
          </a:xfrm>
          <a:prstGeom prst="rect">
            <a:avLst/>
          </a:prstGeom>
          <a:noFill/>
        </p:spPr>
        <p:txBody>
          <a:bodyPr wrap="square">
            <a:spAutoFit/>
          </a:bodyPr>
          <a:lstStyle/>
          <a:p>
            <a:pPr>
              <a:lnSpc>
                <a:spcPct val="150000"/>
              </a:lnSpc>
            </a:pPr>
            <a:r>
              <a:rPr lang="en-US" altLang="ko-KR" sz="1400" dirty="0">
                <a:solidFill>
                  <a:prstClr val="black">
                    <a:lumMod val="75000"/>
                    <a:lumOff val="25000"/>
                  </a:prstClr>
                </a:solidFill>
                <a:latin typeface="하나 CM" panose="02020603020101020101" pitchFamily="18" charset="-127"/>
                <a:ea typeface="하나 CM" panose="02020603020101020101" pitchFamily="18" charset="-127"/>
              </a:rPr>
              <a:t>JSON</a:t>
            </a:r>
          </a:p>
        </p:txBody>
      </p:sp>
      <p:sp>
        <p:nvSpPr>
          <p:cNvPr id="34" name="TextBox 33">
            <a:extLst>
              <a:ext uri="{FF2B5EF4-FFF2-40B4-BE49-F238E27FC236}">
                <a16:creationId xmlns:a16="http://schemas.microsoft.com/office/drawing/2014/main" id="{2B8C0E7C-C12D-422D-A3D9-F25A57B7EAC5}"/>
              </a:ext>
            </a:extLst>
          </p:cNvPr>
          <p:cNvSpPr txBox="1"/>
          <p:nvPr/>
        </p:nvSpPr>
        <p:spPr>
          <a:xfrm>
            <a:off x="4829644" y="3918229"/>
            <a:ext cx="1575624" cy="418833"/>
          </a:xfrm>
          <a:prstGeom prst="rect">
            <a:avLst/>
          </a:prstGeom>
          <a:noFill/>
        </p:spPr>
        <p:txBody>
          <a:bodyPr wrap="square">
            <a:spAutoFit/>
          </a:bodyPr>
          <a:lstStyle/>
          <a:p>
            <a:pPr>
              <a:lnSpc>
                <a:spcPct val="150000"/>
              </a:lnSpc>
            </a:pPr>
            <a:r>
              <a:rPr lang="ko-KR" altLang="en-US" sz="1600" b="1" dirty="0">
                <a:solidFill>
                  <a:prstClr val="black">
                    <a:lumMod val="75000"/>
                    <a:lumOff val="25000"/>
                  </a:prstClr>
                </a:solidFill>
                <a:latin typeface="하나 CM" panose="02020603020101020101" pitchFamily="18" charset="-127"/>
                <a:ea typeface="하나 CM" panose="02020603020101020101" pitchFamily="18" charset="-127"/>
              </a:rPr>
              <a:t>통합상담관리 채널</a:t>
            </a:r>
            <a:endParaRPr lang="en-US" altLang="ko-KR" sz="1600" b="1" dirty="0">
              <a:solidFill>
                <a:prstClr val="black">
                  <a:lumMod val="75000"/>
                  <a:lumOff val="25000"/>
                </a:prstClr>
              </a:solidFill>
              <a:latin typeface="하나 CM" panose="02020603020101020101" pitchFamily="18" charset="-127"/>
              <a:ea typeface="하나 CM" panose="02020603020101020101" pitchFamily="18" charset="-127"/>
            </a:endParaRPr>
          </a:p>
        </p:txBody>
      </p:sp>
      <p:grpSp>
        <p:nvGrpSpPr>
          <p:cNvPr id="88" name="그룹 87">
            <a:extLst>
              <a:ext uri="{FF2B5EF4-FFF2-40B4-BE49-F238E27FC236}">
                <a16:creationId xmlns:a16="http://schemas.microsoft.com/office/drawing/2014/main" id="{8AEFBC96-01E3-4971-8B20-CB4EA7B0D544}"/>
              </a:ext>
            </a:extLst>
          </p:cNvPr>
          <p:cNvGrpSpPr/>
          <p:nvPr/>
        </p:nvGrpSpPr>
        <p:grpSpPr>
          <a:xfrm>
            <a:off x="10189633" y="4690401"/>
            <a:ext cx="1093695" cy="1413727"/>
            <a:chOff x="10152200" y="4690401"/>
            <a:chExt cx="1093695" cy="1413727"/>
          </a:xfrm>
        </p:grpSpPr>
        <p:pic>
          <p:nvPicPr>
            <p:cNvPr id="85" name="그래픽 84" descr="데이터베이스">
              <a:extLst>
                <a:ext uri="{FF2B5EF4-FFF2-40B4-BE49-F238E27FC236}">
                  <a16:creationId xmlns:a16="http://schemas.microsoft.com/office/drawing/2014/main" id="{DFDBE1C7-670D-4ADA-9BA5-7F83D137657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52200" y="4690401"/>
              <a:ext cx="1093695" cy="1093695"/>
            </a:xfrm>
            <a:prstGeom prst="rect">
              <a:avLst/>
            </a:prstGeom>
          </p:spPr>
        </p:pic>
        <p:sp>
          <p:nvSpPr>
            <p:cNvPr id="86" name="TextBox 85">
              <a:extLst>
                <a:ext uri="{FF2B5EF4-FFF2-40B4-BE49-F238E27FC236}">
                  <a16:creationId xmlns:a16="http://schemas.microsoft.com/office/drawing/2014/main" id="{149BEA38-BDB5-4189-A3CC-79D5F0F94256}"/>
                </a:ext>
              </a:extLst>
            </p:cNvPr>
            <p:cNvSpPr txBox="1"/>
            <p:nvPr/>
          </p:nvSpPr>
          <p:spPr>
            <a:xfrm>
              <a:off x="10476669" y="5685295"/>
              <a:ext cx="444755" cy="418833"/>
            </a:xfrm>
            <a:prstGeom prst="rect">
              <a:avLst/>
            </a:prstGeom>
            <a:noFill/>
          </p:spPr>
          <p:txBody>
            <a:bodyPr wrap="square">
              <a:spAutoFit/>
            </a:bodyPr>
            <a:lstStyle/>
            <a:p>
              <a:pPr>
                <a:lnSpc>
                  <a:spcPct val="150000"/>
                </a:lnSpc>
              </a:pPr>
              <a:r>
                <a:rPr lang="en-US" altLang="ko-KR" sz="1600" b="1" dirty="0">
                  <a:solidFill>
                    <a:prstClr val="black">
                      <a:lumMod val="75000"/>
                      <a:lumOff val="25000"/>
                    </a:prstClr>
                  </a:solidFill>
                  <a:latin typeface="하나 CM" panose="02020603020101020101" pitchFamily="18" charset="-127"/>
                  <a:ea typeface="하나 CM" panose="02020603020101020101" pitchFamily="18" charset="-127"/>
                </a:rPr>
                <a:t>DB</a:t>
              </a:r>
            </a:p>
          </p:txBody>
        </p:sp>
      </p:grpSp>
      <p:grpSp>
        <p:nvGrpSpPr>
          <p:cNvPr id="15" name="그룹 14">
            <a:extLst>
              <a:ext uri="{FF2B5EF4-FFF2-40B4-BE49-F238E27FC236}">
                <a16:creationId xmlns:a16="http://schemas.microsoft.com/office/drawing/2014/main" id="{99C68435-FEC1-410A-BEE1-927E7C794B4A}"/>
              </a:ext>
            </a:extLst>
          </p:cNvPr>
          <p:cNvGrpSpPr/>
          <p:nvPr/>
        </p:nvGrpSpPr>
        <p:grpSpPr>
          <a:xfrm>
            <a:off x="800059" y="4824527"/>
            <a:ext cx="4683691" cy="1488745"/>
            <a:chOff x="800059" y="4802273"/>
            <a:chExt cx="4683691" cy="1488745"/>
          </a:xfrm>
        </p:grpSpPr>
        <p:grpSp>
          <p:nvGrpSpPr>
            <p:cNvPr id="82" name="그룹 81">
              <a:extLst>
                <a:ext uri="{FF2B5EF4-FFF2-40B4-BE49-F238E27FC236}">
                  <a16:creationId xmlns:a16="http://schemas.microsoft.com/office/drawing/2014/main" id="{D42164F8-79A1-418A-983B-E1E81D6EACD2}"/>
                </a:ext>
              </a:extLst>
            </p:cNvPr>
            <p:cNvGrpSpPr/>
            <p:nvPr/>
          </p:nvGrpSpPr>
          <p:grpSpPr>
            <a:xfrm>
              <a:off x="800059" y="4802273"/>
              <a:ext cx="4683691" cy="1488745"/>
              <a:chOff x="1047386" y="4706001"/>
              <a:chExt cx="4683691" cy="1488745"/>
            </a:xfrm>
          </p:grpSpPr>
          <p:grpSp>
            <p:nvGrpSpPr>
              <p:cNvPr id="72" name="그룹 71">
                <a:extLst>
                  <a:ext uri="{FF2B5EF4-FFF2-40B4-BE49-F238E27FC236}">
                    <a16:creationId xmlns:a16="http://schemas.microsoft.com/office/drawing/2014/main" id="{DAFA2D2C-52DB-4C8E-BB15-530B455376B2}"/>
                  </a:ext>
                </a:extLst>
              </p:cNvPr>
              <p:cNvGrpSpPr/>
              <p:nvPr/>
            </p:nvGrpSpPr>
            <p:grpSpPr>
              <a:xfrm>
                <a:off x="1047386" y="4899049"/>
                <a:ext cx="4683691" cy="1295697"/>
                <a:chOff x="828126" y="4986986"/>
                <a:chExt cx="5267873" cy="1287595"/>
              </a:xfrm>
            </p:grpSpPr>
            <p:sp>
              <p:nvSpPr>
                <p:cNvPr id="51" name="사각형: 둥근 모서리 50">
                  <a:extLst>
                    <a:ext uri="{FF2B5EF4-FFF2-40B4-BE49-F238E27FC236}">
                      <a16:creationId xmlns:a16="http://schemas.microsoft.com/office/drawing/2014/main" id="{FF469117-19AB-419B-8AF9-60E573363CDE}"/>
                    </a:ext>
                  </a:extLst>
                </p:cNvPr>
                <p:cNvSpPr/>
                <p:nvPr/>
              </p:nvSpPr>
              <p:spPr>
                <a:xfrm>
                  <a:off x="828126" y="4986986"/>
                  <a:ext cx="5267873" cy="1287595"/>
                </a:xfrm>
                <a:prstGeom prst="round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2" name="직사각형 51">
                  <a:extLst>
                    <a:ext uri="{FF2B5EF4-FFF2-40B4-BE49-F238E27FC236}">
                      <a16:creationId xmlns:a16="http://schemas.microsoft.com/office/drawing/2014/main" id="{FC3E7C1B-F512-4180-B7A2-A2D72376EDFA}"/>
                    </a:ext>
                  </a:extLst>
                </p:cNvPr>
                <p:cNvSpPr/>
                <p:nvPr/>
              </p:nvSpPr>
              <p:spPr>
                <a:xfrm>
                  <a:off x="1073788" y="5249313"/>
                  <a:ext cx="4632503" cy="3594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rgbClr val="3F7F5F"/>
                      </a:solidFill>
                      <a:latin typeface="하나 CM" panose="02020603020101020101" pitchFamily="18" charset="-127"/>
                      <a:ea typeface="하나 CM" panose="02020603020101020101" pitchFamily="18" charset="-127"/>
                    </a:rPr>
                    <a:t>   20200523   +   20200628 + 02 + </a:t>
                  </a:r>
                  <a:r>
                    <a:rPr lang="ko-KR" altLang="en-US" sz="1600" b="1" dirty="0">
                      <a:solidFill>
                        <a:srgbClr val="3F7F5F"/>
                      </a:solidFill>
                      <a:latin typeface="하나 CM" panose="02020603020101020101" pitchFamily="18" charset="-127"/>
                      <a:ea typeface="하나 CM" panose="02020603020101020101" pitchFamily="18" charset="-127"/>
                    </a:rPr>
                    <a:t>손님</a:t>
                  </a:r>
                  <a:r>
                    <a:rPr lang="en-US" altLang="ko-KR" sz="1600" b="1" dirty="0">
                      <a:solidFill>
                        <a:srgbClr val="3F7F5F"/>
                      </a:solidFill>
                      <a:latin typeface="하나 CM" panose="02020603020101020101" pitchFamily="18" charset="-127"/>
                      <a:ea typeface="하나 CM" panose="02020603020101020101" pitchFamily="18" charset="-127"/>
                    </a:rPr>
                    <a:t>id</a:t>
                  </a:r>
                  <a:r>
                    <a:rPr lang="ko-KR" altLang="en-US" sz="1600" b="1" dirty="0">
                      <a:solidFill>
                        <a:srgbClr val="3F7F5F"/>
                      </a:solidFill>
                      <a:latin typeface="하나 CM" panose="02020603020101020101" pitchFamily="18" charset="-127"/>
                      <a:ea typeface="하나 CM" panose="02020603020101020101" pitchFamily="18" charset="-127"/>
                    </a:rPr>
                    <a:t> </a:t>
                  </a:r>
                  <a:r>
                    <a:rPr lang="en-US" altLang="ko-KR" sz="1600" b="1" dirty="0">
                      <a:solidFill>
                        <a:srgbClr val="3F7F5F"/>
                      </a:solidFill>
                      <a:latin typeface="하나 CM" panose="02020603020101020101" pitchFamily="18" charset="-127"/>
                      <a:ea typeface="하나 CM" panose="02020603020101020101" pitchFamily="18" charset="-127"/>
                    </a:rPr>
                    <a:t> </a:t>
                  </a:r>
                  <a:endParaRPr lang="ko-KR" altLang="en-US" sz="1600" b="1" dirty="0">
                    <a:latin typeface="하나 CM" panose="02020603020101020101" pitchFamily="18" charset="-127"/>
                    <a:ea typeface="하나 CM" panose="02020603020101020101" pitchFamily="18" charset="-127"/>
                  </a:endParaRPr>
                </a:p>
              </p:txBody>
            </p:sp>
            <p:cxnSp>
              <p:nvCxnSpPr>
                <p:cNvPr id="56" name="직선 화살표 연결선 55">
                  <a:extLst>
                    <a:ext uri="{FF2B5EF4-FFF2-40B4-BE49-F238E27FC236}">
                      <a16:creationId xmlns:a16="http://schemas.microsoft.com/office/drawing/2014/main" id="{AF669F71-91DB-4DD6-A679-F94736370DC1}"/>
                    </a:ext>
                  </a:extLst>
                </p:cNvPr>
                <p:cNvCxnSpPr/>
                <p:nvPr/>
              </p:nvCxnSpPr>
              <p:spPr>
                <a:xfrm flipV="1">
                  <a:off x="2076342" y="5608132"/>
                  <a:ext cx="0" cy="228865"/>
                </a:xfrm>
                <a:prstGeom prst="straightConnector1">
                  <a:avLst/>
                </a:prstGeom>
                <a:ln w="381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A88148EA-4AA3-4DC6-9C5D-CD8CFB2C7CB4}"/>
                    </a:ext>
                  </a:extLst>
                </p:cNvPr>
                <p:cNvCxnSpPr/>
                <p:nvPr/>
              </p:nvCxnSpPr>
              <p:spPr>
                <a:xfrm flipV="1">
                  <a:off x="3462061" y="5630782"/>
                  <a:ext cx="0" cy="228865"/>
                </a:xfrm>
                <a:prstGeom prst="straightConnector1">
                  <a:avLst/>
                </a:prstGeom>
                <a:ln w="381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1B8FE7D8-1057-4584-9822-2F805C75D163}"/>
                    </a:ext>
                  </a:extLst>
                </p:cNvPr>
                <p:cNvCxnSpPr>
                  <a:cxnSpLocks/>
                </p:cNvCxnSpPr>
                <p:nvPr/>
              </p:nvCxnSpPr>
              <p:spPr>
                <a:xfrm flipV="1">
                  <a:off x="4357292" y="5630782"/>
                  <a:ext cx="0" cy="228865"/>
                </a:xfrm>
                <a:prstGeom prst="straightConnector1">
                  <a:avLst/>
                </a:prstGeom>
                <a:ln w="381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DE3FF66C-3FED-4B25-8115-64DD39A3E272}"/>
                    </a:ext>
                  </a:extLst>
                </p:cNvPr>
                <p:cNvSpPr txBox="1"/>
                <p:nvPr/>
              </p:nvSpPr>
              <p:spPr>
                <a:xfrm>
                  <a:off x="1707138" y="5901263"/>
                  <a:ext cx="776450" cy="307777"/>
                </a:xfrm>
                <a:prstGeom prst="rect">
                  <a:avLst/>
                </a:prstGeom>
                <a:noFill/>
              </p:spPr>
              <p:txBody>
                <a:bodyPr wrap="square">
                  <a:spAutoFit/>
                </a:bodyPr>
                <a:lstStyle/>
                <a:p>
                  <a:r>
                    <a:rPr lang="ko-KR" altLang="en-US" sz="1400" dirty="0">
                      <a:solidFill>
                        <a:srgbClr val="000000"/>
                      </a:solidFill>
                      <a:latin typeface="Consolas" panose="020B0609020204030204" pitchFamily="49" charset="0"/>
                      <a:ea typeface="하나 CM" panose="02020603020101020101" pitchFamily="18" charset="-127"/>
                    </a:rPr>
                    <a:t>시작일</a:t>
                  </a:r>
                  <a:endParaRPr lang="ko-KR" altLang="en-US" sz="1400" dirty="0"/>
                </a:p>
              </p:txBody>
            </p:sp>
            <p:sp>
              <p:nvSpPr>
                <p:cNvPr id="66" name="TextBox 65">
                  <a:extLst>
                    <a:ext uri="{FF2B5EF4-FFF2-40B4-BE49-F238E27FC236}">
                      <a16:creationId xmlns:a16="http://schemas.microsoft.com/office/drawing/2014/main" id="{A69D74A5-9520-4BD8-A530-987D8F9FD57F}"/>
                    </a:ext>
                  </a:extLst>
                </p:cNvPr>
                <p:cNvSpPr txBox="1"/>
                <p:nvPr/>
              </p:nvSpPr>
              <p:spPr>
                <a:xfrm>
                  <a:off x="3073837" y="5913225"/>
                  <a:ext cx="776450" cy="307777"/>
                </a:xfrm>
                <a:prstGeom prst="rect">
                  <a:avLst/>
                </a:prstGeom>
                <a:noFill/>
              </p:spPr>
              <p:txBody>
                <a:bodyPr wrap="square">
                  <a:spAutoFit/>
                </a:bodyPr>
                <a:lstStyle/>
                <a:p>
                  <a:r>
                    <a:rPr lang="ko-KR" altLang="en-US" sz="1400" dirty="0">
                      <a:solidFill>
                        <a:srgbClr val="000000"/>
                      </a:solidFill>
                      <a:latin typeface="Consolas" panose="020B0609020204030204" pitchFamily="49" charset="0"/>
                      <a:ea typeface="하나 CM" panose="02020603020101020101" pitchFamily="18" charset="-127"/>
                    </a:rPr>
                    <a:t>종료일</a:t>
                  </a:r>
                  <a:endParaRPr lang="ko-KR" altLang="en-US" sz="1400" dirty="0"/>
                </a:p>
              </p:txBody>
            </p:sp>
            <p:sp>
              <p:nvSpPr>
                <p:cNvPr id="68" name="TextBox 67">
                  <a:extLst>
                    <a:ext uri="{FF2B5EF4-FFF2-40B4-BE49-F238E27FC236}">
                      <a16:creationId xmlns:a16="http://schemas.microsoft.com/office/drawing/2014/main" id="{ED62CFE9-9CC5-44C5-80B4-44DC937C3E4F}"/>
                    </a:ext>
                  </a:extLst>
                </p:cNvPr>
                <p:cNvSpPr txBox="1"/>
                <p:nvPr/>
              </p:nvSpPr>
              <p:spPr>
                <a:xfrm>
                  <a:off x="3924083" y="5925846"/>
                  <a:ext cx="866416" cy="307777"/>
                </a:xfrm>
                <a:prstGeom prst="rect">
                  <a:avLst/>
                </a:prstGeom>
                <a:noFill/>
              </p:spPr>
              <p:txBody>
                <a:bodyPr wrap="square">
                  <a:spAutoFit/>
                </a:bodyPr>
                <a:lstStyle/>
                <a:p>
                  <a:r>
                    <a:rPr lang="ko-KR" altLang="en-US" sz="1400" dirty="0">
                      <a:solidFill>
                        <a:srgbClr val="000000"/>
                      </a:solidFill>
                      <a:latin typeface="Consolas" panose="020B0609020204030204" pitchFamily="49" charset="0"/>
                      <a:ea typeface="하나 CM" panose="02020603020101020101" pitchFamily="18" charset="-127"/>
                    </a:rPr>
                    <a:t>업무분류</a:t>
                  </a:r>
                  <a:endParaRPr lang="ko-KR" altLang="en-US" sz="1400" dirty="0"/>
                </a:p>
              </p:txBody>
            </p:sp>
          </p:grpSp>
          <p:sp>
            <p:nvSpPr>
              <p:cNvPr id="80" name="TextBox 79">
                <a:extLst>
                  <a:ext uri="{FF2B5EF4-FFF2-40B4-BE49-F238E27FC236}">
                    <a16:creationId xmlns:a16="http://schemas.microsoft.com/office/drawing/2014/main" id="{9E3D966D-C0D7-4CC1-9648-D89A2FA1A93D}"/>
                  </a:ext>
                </a:extLst>
              </p:cNvPr>
              <p:cNvSpPr txBox="1"/>
              <p:nvPr/>
            </p:nvSpPr>
            <p:spPr>
              <a:xfrm>
                <a:off x="1197389" y="4706001"/>
                <a:ext cx="856143" cy="374782"/>
              </a:xfrm>
              <a:prstGeom prst="rect">
                <a:avLst/>
              </a:prstGeom>
              <a:noFill/>
            </p:spPr>
            <p:txBody>
              <a:bodyPr wrap="square" rtlCol="0">
                <a:spAutoFit/>
              </a:bodyPr>
              <a:lstStyle/>
              <a:p>
                <a:r>
                  <a:rPr lang="en-US" altLang="ko-KR" b="1" dirty="0">
                    <a:solidFill>
                      <a:srgbClr val="008C8C"/>
                    </a:solidFill>
                    <a:latin typeface="하나 B" panose="02020603020101020101" pitchFamily="18" charset="-127"/>
                    <a:ea typeface="하나 B" panose="02020603020101020101" pitchFamily="18" charset="-127"/>
                  </a:rPr>
                  <a:t>input</a:t>
                </a:r>
                <a:endParaRPr lang="ko-KR" altLang="en-US" b="1" dirty="0">
                  <a:solidFill>
                    <a:srgbClr val="008C8C"/>
                  </a:solidFill>
                  <a:latin typeface="하나 B" panose="02020603020101020101" pitchFamily="18" charset="-127"/>
                  <a:ea typeface="하나 B" panose="02020603020101020101" pitchFamily="18" charset="-127"/>
                </a:endParaRPr>
              </a:p>
            </p:txBody>
          </p:sp>
        </p:grpSp>
        <p:cxnSp>
          <p:nvCxnSpPr>
            <p:cNvPr id="39" name="직선 화살표 연결선 38">
              <a:extLst>
                <a:ext uri="{FF2B5EF4-FFF2-40B4-BE49-F238E27FC236}">
                  <a16:creationId xmlns:a16="http://schemas.microsoft.com/office/drawing/2014/main" id="{87B8902C-44C2-4C56-B7A8-55846D73DACE}"/>
                </a:ext>
              </a:extLst>
            </p:cNvPr>
            <p:cNvCxnSpPr>
              <a:cxnSpLocks/>
            </p:cNvCxnSpPr>
            <p:nvPr/>
          </p:nvCxnSpPr>
          <p:spPr>
            <a:xfrm flipV="1">
              <a:off x="4629273" y="5637174"/>
              <a:ext cx="0" cy="230305"/>
            </a:xfrm>
            <a:prstGeom prst="straightConnector1">
              <a:avLst/>
            </a:prstGeom>
            <a:ln w="381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507C1D0-03F1-432C-81B8-535284D49A56}"/>
                </a:ext>
              </a:extLst>
            </p:cNvPr>
            <p:cNvSpPr txBox="1"/>
            <p:nvPr/>
          </p:nvSpPr>
          <p:spPr>
            <a:xfrm>
              <a:off x="4402900" y="5946519"/>
              <a:ext cx="690345" cy="309714"/>
            </a:xfrm>
            <a:prstGeom prst="rect">
              <a:avLst/>
            </a:prstGeom>
            <a:noFill/>
          </p:spPr>
          <p:txBody>
            <a:bodyPr wrap="square">
              <a:spAutoFit/>
            </a:bodyPr>
            <a:lstStyle/>
            <a:p>
              <a:r>
                <a:rPr lang="ko-KR" altLang="en-US" sz="1400" dirty="0">
                  <a:solidFill>
                    <a:srgbClr val="000000"/>
                  </a:solidFill>
                  <a:latin typeface="Consolas" panose="020B0609020204030204" pitchFamily="49" charset="0"/>
                  <a:ea typeface="하나 CM" panose="02020603020101020101" pitchFamily="18" charset="-127"/>
                </a:rPr>
                <a:t>적요</a:t>
              </a:r>
              <a:endParaRPr lang="ko-KR" altLang="en-US" sz="1400" dirty="0"/>
            </a:p>
          </p:txBody>
        </p:sp>
      </p:grpSp>
      <p:grpSp>
        <p:nvGrpSpPr>
          <p:cNvPr id="12" name="그룹 11">
            <a:extLst>
              <a:ext uri="{FF2B5EF4-FFF2-40B4-BE49-F238E27FC236}">
                <a16:creationId xmlns:a16="http://schemas.microsoft.com/office/drawing/2014/main" id="{7974D0B5-B58D-4DBA-ACBA-1F0EAAC3C411}"/>
              </a:ext>
            </a:extLst>
          </p:cNvPr>
          <p:cNvGrpSpPr/>
          <p:nvPr/>
        </p:nvGrpSpPr>
        <p:grpSpPr>
          <a:xfrm>
            <a:off x="800059" y="2039832"/>
            <a:ext cx="8725499" cy="2799016"/>
            <a:chOff x="800059" y="2039832"/>
            <a:chExt cx="8725499" cy="2799016"/>
          </a:xfrm>
        </p:grpSpPr>
        <p:pic>
          <p:nvPicPr>
            <p:cNvPr id="11" name="그림 10">
              <a:extLst>
                <a:ext uri="{FF2B5EF4-FFF2-40B4-BE49-F238E27FC236}">
                  <a16:creationId xmlns:a16="http://schemas.microsoft.com/office/drawing/2014/main" id="{1CA8E85E-EB5B-4B27-9877-27A2EABE3EBB}"/>
                </a:ext>
              </a:extLst>
            </p:cNvPr>
            <p:cNvPicPr>
              <a:picLocks noChangeAspect="1"/>
            </p:cNvPicPr>
            <p:nvPr/>
          </p:nvPicPr>
          <p:blipFill rotWithShape="1">
            <a:blip r:embed="rId8"/>
            <a:srcRect l="11444" t="22580" r="11469" b="27237"/>
            <a:stretch/>
          </p:blipFill>
          <p:spPr>
            <a:xfrm>
              <a:off x="800059" y="2039832"/>
              <a:ext cx="8725499" cy="2799016"/>
            </a:xfrm>
            <a:prstGeom prst="rect">
              <a:avLst/>
            </a:prstGeom>
          </p:spPr>
        </p:pic>
        <p:sp>
          <p:nvSpPr>
            <p:cNvPr id="79" name="TextBox 78">
              <a:extLst>
                <a:ext uri="{FF2B5EF4-FFF2-40B4-BE49-F238E27FC236}">
                  <a16:creationId xmlns:a16="http://schemas.microsoft.com/office/drawing/2014/main" id="{6925AF3B-A1DC-4457-898E-3D4DB1B01880}"/>
                </a:ext>
              </a:extLst>
            </p:cNvPr>
            <p:cNvSpPr txBox="1"/>
            <p:nvPr/>
          </p:nvSpPr>
          <p:spPr>
            <a:xfrm>
              <a:off x="879148" y="2114341"/>
              <a:ext cx="948477" cy="374782"/>
            </a:xfrm>
            <a:prstGeom prst="rect">
              <a:avLst/>
            </a:prstGeom>
            <a:noFill/>
          </p:spPr>
          <p:txBody>
            <a:bodyPr wrap="square" rtlCol="0">
              <a:spAutoFit/>
            </a:bodyPr>
            <a:lstStyle/>
            <a:p>
              <a:r>
                <a:rPr lang="en-US" altLang="ko-KR" b="1" dirty="0">
                  <a:solidFill>
                    <a:srgbClr val="008C8C"/>
                  </a:solidFill>
                  <a:latin typeface="하나 B" panose="02020603020101020101" pitchFamily="18" charset="-127"/>
                  <a:ea typeface="하나 B" panose="02020603020101020101" pitchFamily="18" charset="-127"/>
                </a:rPr>
                <a:t>output</a:t>
              </a:r>
              <a:endParaRPr lang="ko-KR" altLang="en-US" b="1" dirty="0">
                <a:solidFill>
                  <a:srgbClr val="008C8C"/>
                </a:solidFill>
                <a:latin typeface="하나 B" panose="02020603020101020101" pitchFamily="18" charset="-127"/>
                <a:ea typeface="하나 B" panose="02020603020101020101" pitchFamily="18" charset="-127"/>
              </a:endParaRPr>
            </a:p>
          </p:txBody>
        </p:sp>
      </p:grpSp>
      <p:sp>
        <p:nvSpPr>
          <p:cNvPr id="19" name="슬라이드 번호 개체 틀 18">
            <a:extLst>
              <a:ext uri="{FF2B5EF4-FFF2-40B4-BE49-F238E27FC236}">
                <a16:creationId xmlns:a16="http://schemas.microsoft.com/office/drawing/2014/main" id="{6FDA4D3E-6F12-4A6D-BCF8-2EFF60799B8F}"/>
              </a:ext>
            </a:extLst>
          </p:cNvPr>
          <p:cNvSpPr>
            <a:spLocks noGrp="1"/>
          </p:cNvSpPr>
          <p:nvPr>
            <p:ph type="sldNum" sz="quarter" idx="12"/>
          </p:nvPr>
        </p:nvSpPr>
        <p:spPr>
          <a:xfrm>
            <a:off x="9448800" y="6468549"/>
            <a:ext cx="2743200" cy="365125"/>
          </a:xfrm>
        </p:spPr>
        <p:txBody>
          <a:bodyPr/>
          <a:lstStyle/>
          <a:p>
            <a:fld id="{339B9C72-21D5-4AB9-87FA-CC4C72A0D342}" type="slidenum">
              <a:rPr lang="ko-KR" altLang="en-US" smtClean="0">
                <a:solidFill>
                  <a:prstClr val="black">
                    <a:tint val="75000"/>
                  </a:prstClr>
                </a:solidFill>
              </a:rPr>
              <a:pPr/>
              <a:t>9</a:t>
            </a:fld>
            <a:endParaRPr lang="ko-KR" altLang="en-US" dirty="0">
              <a:solidFill>
                <a:prstClr val="black">
                  <a:tint val="75000"/>
                </a:prstClr>
              </a:solidFill>
            </a:endParaRPr>
          </a:p>
        </p:txBody>
      </p:sp>
    </p:spTree>
    <p:extLst>
      <p:ext uri="{BB962C8B-B14F-4D97-AF65-F5344CB8AC3E}">
        <p14:creationId xmlns:p14="http://schemas.microsoft.com/office/powerpoint/2010/main" val="279703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5"/>
                                        </p:tgtEl>
                                      </p:cBhvr>
                                    </p:animEffect>
                                    <p:animScale>
                                      <p:cBhvr>
                                        <p:cTn id="7" dur="250" autoRev="1" fill="hold"/>
                                        <p:tgtEl>
                                          <p:spTgt spid="1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anim calcmode="lin" valueType="num">
                                      <p:cBhvr>
                                        <p:cTn id="13" dur="500" fill="hold"/>
                                        <p:tgtEl>
                                          <p:spTgt spid="12"/>
                                        </p:tgtEl>
                                        <p:attrNameLst>
                                          <p:attrName>ppt_x</p:attrName>
                                        </p:attrNameLst>
                                      </p:cBhvr>
                                      <p:tavLst>
                                        <p:tav tm="0">
                                          <p:val>
                                            <p:strVal val="#ppt_x"/>
                                          </p:val>
                                        </p:tav>
                                        <p:tav tm="100000">
                                          <p:val>
                                            <p:strVal val="#ppt_x"/>
                                          </p:val>
                                        </p:tav>
                                      </p:tavLst>
                                    </p:anim>
                                    <p:anim calcmode="lin" valueType="num">
                                      <p:cBhvr>
                                        <p:cTn id="14"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3623</TotalTime>
  <Words>658</Words>
  <Application>Microsoft Office PowerPoint</Application>
  <PresentationFormat>와이드스크린</PresentationFormat>
  <Paragraphs>217</Paragraphs>
  <Slides>17</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17</vt:i4>
      </vt:variant>
    </vt:vector>
  </HeadingPairs>
  <TitlesOfParts>
    <vt:vector size="25" baseType="lpstr">
      <vt:lpstr>-apple-system</vt:lpstr>
      <vt:lpstr>맑은 고딕</vt:lpstr>
      <vt:lpstr>하나 B</vt:lpstr>
      <vt:lpstr>하나 CM</vt:lpstr>
      <vt:lpstr>하나 L</vt:lpstr>
      <vt:lpstr>Arial</vt:lpstr>
      <vt:lpstr>Consolas</vt:lpstr>
      <vt:lpstr>1_Office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이진희</dc:creator>
  <cp:lastModifiedBy>이진희</cp:lastModifiedBy>
  <cp:revision>91</cp:revision>
  <cp:lastPrinted>2020-10-06T21:53:14Z</cp:lastPrinted>
  <dcterms:created xsi:type="dcterms:W3CDTF">2020-10-05T11:03:53Z</dcterms:created>
  <dcterms:modified xsi:type="dcterms:W3CDTF">2020-10-08T00:16:34Z</dcterms:modified>
</cp:coreProperties>
</file>