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sldIdLst>
    <p:sldId id="451" r:id="rId2"/>
    <p:sldId id="408" r:id="rId3"/>
    <p:sldId id="270" r:id="rId4"/>
    <p:sldId id="283" r:id="rId5"/>
    <p:sldId id="288" r:id="rId6"/>
    <p:sldId id="419" r:id="rId7"/>
    <p:sldId id="457" r:id="rId8"/>
    <p:sldId id="289" r:id="rId9"/>
    <p:sldId id="293" r:id="rId10"/>
    <p:sldId id="422" r:id="rId11"/>
    <p:sldId id="295" r:id="rId12"/>
    <p:sldId id="426" r:id="rId13"/>
    <p:sldId id="429" r:id="rId14"/>
    <p:sldId id="314" r:id="rId15"/>
    <p:sldId id="311" r:id="rId16"/>
    <p:sldId id="277" r:id="rId17"/>
    <p:sldId id="315" r:id="rId18"/>
    <p:sldId id="382" r:id="rId19"/>
    <p:sldId id="443" r:id="rId20"/>
    <p:sldId id="449" r:id="rId21"/>
    <p:sldId id="431" r:id="rId22"/>
    <p:sldId id="318" r:id="rId23"/>
    <p:sldId id="389" r:id="rId24"/>
    <p:sldId id="357" r:id="rId25"/>
    <p:sldId id="345" r:id="rId26"/>
    <p:sldId id="320" r:id="rId27"/>
    <p:sldId id="396" r:id="rId28"/>
    <p:sldId id="392" r:id="rId29"/>
    <p:sldId id="399" r:id="rId30"/>
    <p:sldId id="358" r:id="rId31"/>
    <p:sldId id="369" r:id="rId32"/>
    <p:sldId id="372" r:id="rId33"/>
    <p:sldId id="404" r:id="rId34"/>
    <p:sldId id="405" r:id="rId35"/>
    <p:sldId id="428" r:id="rId36"/>
    <p:sldId id="455" r:id="rId37"/>
    <p:sldId id="364" r:id="rId38"/>
    <p:sldId id="407" r:id="rId39"/>
  </p:sldIdLst>
  <p:sldSz cx="12192000" cy="6858000"/>
  <p:notesSz cx="6858000" cy="9144000"/>
  <p:embeddedFontLst>
    <p:embeddedFont>
      <p:font typeface="맑은 고딕" panose="020B0503020000020004" pitchFamily="50" charset="-127"/>
      <p:regular r:id="rId41"/>
      <p:bold r:id="rId42"/>
    </p:embeddedFont>
    <p:embeddedFont>
      <p:font typeface="하나 B" panose="02020603020101020101" pitchFamily="18" charset="-127"/>
      <p:regular r:id="rId43"/>
    </p:embeddedFont>
    <p:embeddedFont>
      <p:font typeface="하나 CM" panose="02020603020101020101" pitchFamily="18" charset="-127"/>
      <p:regular r:id="rId44"/>
    </p:embeddedFont>
    <p:embeddedFont>
      <p:font typeface="하나 L" panose="02020603020101020101" pitchFamily="18" charset="-127"/>
      <p:regular r:id="rId45"/>
    </p:embeddedFont>
    <p:embeddedFont>
      <p:font typeface="하나 UL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영남" initials="조" lastIdx="1" clrIdx="0">
    <p:extLst>
      <p:ext uri="{19B8F6BF-5375-455C-9EA6-DF929625EA0E}">
        <p15:presenceInfo xmlns:p15="http://schemas.microsoft.com/office/powerpoint/2012/main" userId="S::2060340009@office.kopo.ac.kr::b1452769-9e5f-4f40-a6f7-b632972bb8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75"/>
    <a:srgbClr val="CB6A28"/>
    <a:srgbClr val="00B0F0"/>
    <a:srgbClr val="CD0D0D"/>
    <a:srgbClr val="A9D18E"/>
    <a:srgbClr val="0E1F56"/>
    <a:srgbClr val="D60034"/>
    <a:srgbClr val="406578"/>
    <a:srgbClr val="0E1F55"/>
    <a:srgbClr val="007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7916" autoAdjust="0"/>
  </p:normalViewPr>
  <p:slideViewPr>
    <p:cSldViewPr snapToGrid="0">
      <p:cViewPr varScale="1">
        <p:scale>
          <a:sx n="90" d="100"/>
          <a:sy n="90" d="100"/>
        </p:scale>
        <p:origin x="108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C768D-7C14-4F1A-8434-8E2A11990BA2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364B-F3EA-476A-86F7-D644A6116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1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61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4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211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17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4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16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81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9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03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6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9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54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628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286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02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80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888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0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573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577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37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1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366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137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3092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288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44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425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39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B9BDCB-19D4-4CBB-8A21-C77F31EF1A2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41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6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8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43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6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9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3364B-F3EA-476A-86F7-D644A6116B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3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1596906" y="2015605"/>
            <a:ext cx="10723685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마이데이터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 활용 카드추천 서비스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하나 B" panose="02020603020101020101" pitchFamily="18" charset="-127"/>
              <a:ea typeface="하나 B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4AF29-9D18-4258-B9C3-0575A2AFECF0}"/>
              </a:ext>
            </a:extLst>
          </p:cNvPr>
          <p:cNvSpPr txBox="1"/>
          <p:nvPr/>
        </p:nvSpPr>
        <p:spPr>
          <a:xfrm>
            <a:off x="2145713" y="3038149"/>
            <a:ext cx="727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고객 맞춤형 추천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고객에게 가치를 주는 카드 추천 서비스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-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FEFE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29CC1-0D9C-41F5-886D-175F81AD50DB}"/>
              </a:ext>
            </a:extLst>
          </p:cNvPr>
          <p:cNvSpPr txBox="1"/>
          <p:nvPr/>
        </p:nvSpPr>
        <p:spPr>
          <a:xfrm>
            <a:off x="5234940" y="6271031"/>
            <a:ext cx="520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375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하나금융티아이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 채용연계형 교육생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375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조영남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8375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pic>
        <p:nvPicPr>
          <p:cNvPr id="4" name="Picture 8" descr="이미지: 텍스트">
            <a:extLst>
              <a:ext uri="{FF2B5EF4-FFF2-40B4-BE49-F238E27FC236}">
                <a16:creationId xmlns:a16="http://schemas.microsoft.com/office/drawing/2014/main" id="{8923A9D9-0C6B-46BF-8CA0-ABA18F70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 r="16504" b="28968"/>
          <a:stretch/>
        </p:blipFill>
        <p:spPr bwMode="auto">
          <a:xfrm>
            <a:off x="10101318" y="6202938"/>
            <a:ext cx="493776" cy="53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0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02.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현황 분석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724C45B-AF42-4B8A-BA8E-F3B884250A65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기존 카드추천 서비스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C0768-13C2-4522-8BEB-A0ECD096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8" y="2058482"/>
            <a:ext cx="6630822" cy="4477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98313-CAC8-406C-A2D4-F6083E645A39}"/>
              </a:ext>
            </a:extLst>
          </p:cNvPr>
          <p:cNvSpPr txBox="1"/>
          <p:nvPr/>
        </p:nvSpPr>
        <p:spPr>
          <a:xfrm>
            <a:off x="7520940" y="3343148"/>
            <a:ext cx="45186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리스트 내에서 </a:t>
            </a:r>
            <a:endParaRPr lang="en-US" altLang="ko-KR" sz="28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카드 혜택을</a:t>
            </a:r>
            <a:r>
              <a:rPr lang="en-US" altLang="ko-KR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각각 비교</a:t>
            </a:r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해야 함</a:t>
            </a:r>
            <a:endParaRPr lang="en-US" altLang="ko-KR" sz="28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41902-C3E8-423E-8DB1-EF1A92EA3818}"/>
              </a:ext>
            </a:extLst>
          </p:cNvPr>
          <p:cNvSpPr txBox="1"/>
          <p:nvPr/>
        </p:nvSpPr>
        <p:spPr>
          <a:xfrm>
            <a:off x="7520940" y="4830733"/>
            <a:ext cx="45186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조건 변경</a:t>
            </a:r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 시</a:t>
            </a:r>
            <a:endParaRPr lang="en-US" altLang="ko-KR" sz="28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다시 같은 절차 </a:t>
            </a:r>
            <a:r>
              <a:rPr lang="ko-KR" altLang="en-US" sz="2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반복</a:t>
            </a:r>
            <a:endParaRPr lang="en-US" altLang="ko-KR" sz="28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8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03</a:t>
            </a:r>
            <a:endParaRPr lang="ko-KR" altLang="en-US" sz="88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서비스 소개</a:t>
            </a:r>
            <a:endParaRPr lang="ko-KR" altLang="en-US" sz="3600" dirty="0">
              <a:solidFill>
                <a:srgbClr val="0083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03.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서비스 소개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893B3A0-DF0C-4284-AEA1-9689ABF2B3DA}"/>
              </a:ext>
            </a:extLst>
          </p:cNvPr>
          <p:cNvGrpSpPr/>
          <p:nvPr/>
        </p:nvGrpSpPr>
        <p:grpSpPr>
          <a:xfrm>
            <a:off x="2096044" y="3214275"/>
            <a:ext cx="1362805" cy="1131119"/>
            <a:chOff x="6523894" y="2015657"/>
            <a:chExt cx="1762857" cy="1463159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F3E8750-6D9F-4C68-B9D8-FF828412DE1E}"/>
                </a:ext>
              </a:extLst>
            </p:cNvPr>
            <p:cNvSpPr/>
            <p:nvPr/>
          </p:nvSpPr>
          <p:spPr>
            <a:xfrm>
              <a:off x="6523894" y="2015657"/>
              <a:ext cx="1652953" cy="1322063"/>
            </a:xfrm>
            <a:prstGeom prst="roundRect">
              <a:avLst/>
            </a:prstGeom>
            <a:solidFill>
              <a:srgbClr val="DC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5DE79FD-A002-44FF-AC88-160BBBD8003D}"/>
                </a:ext>
              </a:extLst>
            </p:cNvPr>
            <p:cNvSpPr/>
            <p:nvPr/>
          </p:nvSpPr>
          <p:spPr>
            <a:xfrm>
              <a:off x="6633798" y="2156753"/>
              <a:ext cx="1652953" cy="132206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366BCA-3679-4708-BB0A-247F273328E1}"/>
                </a:ext>
              </a:extLst>
            </p:cNvPr>
            <p:cNvSpPr txBox="1"/>
            <p:nvPr/>
          </p:nvSpPr>
          <p:spPr>
            <a:xfrm>
              <a:off x="6633798" y="2531106"/>
              <a:ext cx="1652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AS-IS</a:t>
              </a:r>
              <a:endParaRPr lang="ko-KR" altLang="en-US" sz="32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9821F36-E23F-42E2-9FF5-C2346CEECBEC}"/>
              </a:ext>
            </a:extLst>
          </p:cNvPr>
          <p:cNvSpPr txBox="1"/>
          <p:nvPr/>
        </p:nvSpPr>
        <p:spPr>
          <a:xfrm>
            <a:off x="671869" y="4930867"/>
            <a:ext cx="5156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하나 CM" panose="02020603020101020101" pitchFamily="18" charset="-127"/>
                <a:ea typeface="하나 CM" panose="02020603020101020101" pitchFamily="18" charset="-127"/>
              </a:rPr>
              <a:t>1. </a:t>
            </a:r>
            <a:r>
              <a:rPr lang="ko-KR" altLang="en-US" sz="2400" dirty="0">
                <a:latin typeface="하나 CM" panose="02020603020101020101" pitchFamily="18" charset="-127"/>
                <a:ea typeface="하나 CM" panose="02020603020101020101" pitchFamily="18" charset="-127"/>
              </a:rPr>
              <a:t>단순 선택 후 추천 리스트 제공</a:t>
            </a: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r>
              <a:rPr lang="en-US" altLang="ko-KR" sz="2400" dirty="0">
                <a:latin typeface="하나 CM" panose="02020603020101020101" pitchFamily="18" charset="-127"/>
                <a:ea typeface="하나 CM" panose="02020603020101020101" pitchFamily="18" charset="-127"/>
              </a:rPr>
              <a:t>2. </a:t>
            </a:r>
            <a:r>
              <a:rPr lang="ko-KR" altLang="en-US" sz="2400" dirty="0">
                <a:latin typeface="하나 CM" panose="02020603020101020101" pitchFamily="18" charset="-127"/>
                <a:ea typeface="하나 CM" panose="02020603020101020101" pitchFamily="18" charset="-127"/>
              </a:rPr>
              <a:t>추천 리스트 내 카드 각각 비교</a:t>
            </a: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ko-KR" altLang="en-US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FED3813-48BF-4BBC-9F89-1C9987B288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1" r="5163" b="10211"/>
          <a:stretch/>
        </p:blipFill>
        <p:spPr>
          <a:xfrm>
            <a:off x="5111913" y="2049335"/>
            <a:ext cx="2394408" cy="24247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C7A181C-6092-4B18-94B9-994E499FB9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4" t="3508" r="5292" b="55588"/>
          <a:stretch/>
        </p:blipFill>
        <p:spPr>
          <a:xfrm>
            <a:off x="4650409" y="2285140"/>
            <a:ext cx="1208713" cy="218891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542C9AD-9D6B-4AA3-8073-137C06E37E39}"/>
              </a:ext>
            </a:extLst>
          </p:cNvPr>
          <p:cNvGrpSpPr/>
          <p:nvPr/>
        </p:nvGrpSpPr>
        <p:grpSpPr>
          <a:xfrm>
            <a:off x="8214656" y="3214275"/>
            <a:ext cx="1362805" cy="1131119"/>
            <a:chOff x="6523894" y="2015657"/>
            <a:chExt cx="1762857" cy="146316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5E11504-042E-4E39-8D36-0BB7946079E8}"/>
                </a:ext>
              </a:extLst>
            </p:cNvPr>
            <p:cNvSpPr/>
            <p:nvPr/>
          </p:nvSpPr>
          <p:spPr>
            <a:xfrm>
              <a:off x="6523894" y="2015657"/>
              <a:ext cx="1652953" cy="1322063"/>
            </a:xfrm>
            <a:prstGeom prst="roundRect">
              <a:avLst/>
            </a:prstGeom>
            <a:solidFill>
              <a:srgbClr val="DC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F7A7682-F32F-4A49-9A38-1324D142FAD8}"/>
                </a:ext>
              </a:extLst>
            </p:cNvPr>
            <p:cNvSpPr/>
            <p:nvPr/>
          </p:nvSpPr>
          <p:spPr>
            <a:xfrm>
              <a:off x="6633798" y="2156755"/>
              <a:ext cx="1652953" cy="1322062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7FE08B-E888-4F1A-8C2E-A1B18E08CE36}"/>
                </a:ext>
              </a:extLst>
            </p:cNvPr>
            <p:cNvSpPr txBox="1"/>
            <p:nvPr/>
          </p:nvSpPr>
          <p:spPr>
            <a:xfrm>
              <a:off x="6633798" y="2531106"/>
              <a:ext cx="1652953" cy="67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TO-BE</a:t>
              </a:r>
              <a:endParaRPr lang="ko-KR" altLang="en-US" sz="32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5A7FC2E-DB24-4D07-80F5-2F82AE095F18}"/>
              </a:ext>
            </a:extLst>
          </p:cNvPr>
          <p:cNvSpPr txBox="1"/>
          <p:nvPr/>
        </p:nvSpPr>
        <p:spPr>
          <a:xfrm>
            <a:off x="6414459" y="5157033"/>
            <a:ext cx="5459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소비</a:t>
            </a:r>
            <a:r>
              <a:rPr lang="ko-KR" altLang="en-US" sz="40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 패턴</a:t>
            </a:r>
            <a:r>
              <a:rPr lang="ko-KR" altLang="en-US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 기반</a:t>
            </a:r>
            <a:r>
              <a:rPr lang="en-US" altLang="ko-KR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40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자동화</a:t>
            </a:r>
            <a:r>
              <a:rPr lang="ko-KR" altLang="en-US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40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추천</a:t>
            </a:r>
            <a:endParaRPr lang="en-US" altLang="ko-KR" sz="40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pic>
        <p:nvPicPr>
          <p:cNvPr id="6" name="그래픽 5" descr="오른쪽으로 굽은 줄 화살표">
            <a:extLst>
              <a:ext uri="{FF2B5EF4-FFF2-40B4-BE49-F238E27FC236}">
                <a16:creationId xmlns:a16="http://schemas.microsoft.com/office/drawing/2014/main" id="{D12AA0F4-0009-433A-A7A9-8C8B9A8DB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66061" y="5239834"/>
            <a:ext cx="1222291" cy="604357"/>
          </a:xfrm>
          <a:prstGeom prst="rect">
            <a:avLst/>
          </a:prstGeom>
        </p:spPr>
      </p:pic>
      <p:pic>
        <p:nvPicPr>
          <p:cNvPr id="8" name="그래픽 7" descr="오른쪽으로 굽은 줄 화살표">
            <a:extLst>
              <a:ext uri="{FF2B5EF4-FFF2-40B4-BE49-F238E27FC236}">
                <a16:creationId xmlns:a16="http://schemas.microsoft.com/office/drawing/2014/main" id="{620A3937-ADD3-4192-869A-0833D4262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-162805" y="5179006"/>
            <a:ext cx="1222291" cy="726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F6E30-F687-4B58-B5FF-9473891144B6}"/>
              </a:ext>
            </a:extLst>
          </p:cNvPr>
          <p:cNvSpPr txBox="1"/>
          <p:nvPr/>
        </p:nvSpPr>
        <p:spPr>
          <a:xfrm>
            <a:off x="4575028" y="1317243"/>
            <a:ext cx="239440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하나 CM" panose="02020603020101020101" pitchFamily="18" charset="-127"/>
                <a:ea typeface="하나 CM" panose="02020603020101020101" pitchFamily="18" charset="-127"/>
              </a:rPr>
              <a:t>Process </a:t>
            </a:r>
            <a:r>
              <a:rPr lang="ko-KR" altLang="en-US" sz="2400" dirty="0">
                <a:latin typeface="하나 CM" panose="02020603020101020101" pitchFamily="18" charset="-127"/>
                <a:ea typeface="하나 CM" panose="02020603020101020101" pitchFamily="18" charset="-127"/>
              </a:rPr>
              <a:t>개선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B9C0AB-15A2-4E7A-8F57-CB6C81B0704C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rot="5400000" flipH="1" flipV="1">
            <a:off x="2821897" y="1461145"/>
            <a:ext cx="1666199" cy="18400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BD3B71F-1357-4169-8EDD-D8275D143BB4}"/>
              </a:ext>
            </a:extLst>
          </p:cNvPr>
          <p:cNvCxnSpPr>
            <a:cxnSpLocks/>
            <a:stCxn id="3" idx="3"/>
            <a:endCxn id="22" idx="0"/>
          </p:cNvCxnSpPr>
          <p:nvPr/>
        </p:nvCxnSpPr>
        <p:spPr>
          <a:xfrm>
            <a:off x="6969437" y="1548076"/>
            <a:ext cx="1884140" cy="166619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72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1013">
            <a:extLst>
              <a:ext uri="{FF2B5EF4-FFF2-40B4-BE49-F238E27FC236}">
                <a16:creationId xmlns:a16="http://schemas.microsoft.com/office/drawing/2014/main" id="{FEE1B81D-B7FD-4B42-B636-A2313D6DEDF0}"/>
              </a:ext>
            </a:extLst>
          </p:cNvPr>
          <p:cNvGrpSpPr/>
          <p:nvPr/>
        </p:nvGrpSpPr>
        <p:grpSpPr>
          <a:xfrm>
            <a:off x="6237344" y="2698224"/>
            <a:ext cx="2164078" cy="2058950"/>
            <a:chOff x="13517806" y="4542231"/>
            <a:chExt cx="2977457" cy="2977457"/>
          </a:xfrm>
        </p:grpSpPr>
        <p:grpSp>
          <p:nvGrpSpPr>
            <p:cNvPr id="40" name="그룹 1014">
              <a:extLst>
                <a:ext uri="{FF2B5EF4-FFF2-40B4-BE49-F238E27FC236}">
                  <a16:creationId xmlns:a16="http://schemas.microsoft.com/office/drawing/2014/main" id="{DB2046DE-106B-4A98-BB5A-D70BC5A53470}"/>
                </a:ext>
              </a:extLst>
            </p:cNvPr>
            <p:cNvGrpSpPr/>
            <p:nvPr/>
          </p:nvGrpSpPr>
          <p:grpSpPr>
            <a:xfrm>
              <a:off x="13517806" y="4542231"/>
              <a:ext cx="2977457" cy="2977457"/>
              <a:chOff x="13517806" y="4542231"/>
              <a:chExt cx="2977457" cy="2977457"/>
            </a:xfrm>
          </p:grpSpPr>
          <p:pic>
            <p:nvPicPr>
              <p:cNvPr id="46" name="Object 42">
                <a:extLst>
                  <a:ext uri="{FF2B5EF4-FFF2-40B4-BE49-F238E27FC236}">
                    <a16:creationId xmlns:a16="http://schemas.microsoft.com/office/drawing/2014/main" id="{D5F23B5A-AF96-44A5-9C40-2D32E18EF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517806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41" name="그룹 1015">
              <a:extLst>
                <a:ext uri="{FF2B5EF4-FFF2-40B4-BE49-F238E27FC236}">
                  <a16:creationId xmlns:a16="http://schemas.microsoft.com/office/drawing/2014/main" id="{49AFF697-C653-4819-A1AB-8E49F499F4EB}"/>
                </a:ext>
              </a:extLst>
            </p:cNvPr>
            <p:cNvGrpSpPr/>
            <p:nvPr/>
          </p:nvGrpSpPr>
          <p:grpSpPr>
            <a:xfrm>
              <a:off x="14150088" y="5007789"/>
              <a:ext cx="1712893" cy="1673120"/>
              <a:chOff x="14150088" y="5007789"/>
              <a:chExt cx="1712893" cy="1673120"/>
            </a:xfrm>
          </p:grpSpPr>
          <p:pic>
            <p:nvPicPr>
              <p:cNvPr id="45" name="Object 45">
                <a:extLst>
                  <a:ext uri="{FF2B5EF4-FFF2-40B4-BE49-F238E27FC236}">
                    <a16:creationId xmlns:a16="http://schemas.microsoft.com/office/drawing/2014/main" id="{C45003E4-998F-454D-86AC-7EFF5AE6D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150088" y="5007789"/>
                <a:ext cx="1712893" cy="1673120"/>
              </a:xfrm>
              <a:prstGeom prst="rect">
                <a:avLst/>
              </a:prstGeom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1B2F83-659B-42E9-BD6B-ACEAA831E1FB}"/>
              </a:ext>
            </a:extLst>
          </p:cNvPr>
          <p:cNvSpPr txBox="1"/>
          <p:nvPr/>
        </p:nvSpPr>
        <p:spPr>
          <a:xfrm>
            <a:off x="5922470" y="5215774"/>
            <a:ext cx="27938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브랜드 인지도</a:t>
            </a:r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 제고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F35552-5CDB-42DE-B729-F8FFE6C0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344" y="2702375"/>
            <a:ext cx="2171700" cy="2057400"/>
          </a:xfrm>
          <a:prstGeom prst="rect">
            <a:avLst/>
          </a:prstGeom>
        </p:spPr>
      </p:pic>
      <p:pic>
        <p:nvPicPr>
          <p:cNvPr id="43" name="그래픽 42" descr="번개 표시">
            <a:extLst>
              <a:ext uri="{FF2B5EF4-FFF2-40B4-BE49-F238E27FC236}">
                <a16:creationId xmlns:a16="http://schemas.microsoft.com/office/drawing/2014/main" id="{4A8476E8-848B-4E4E-BC00-97E08DE5F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4972" y="3133998"/>
            <a:ext cx="1270819" cy="127081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03.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서비스 소개</a:t>
            </a:r>
          </a:p>
        </p:txBody>
      </p:sp>
      <p:grpSp>
        <p:nvGrpSpPr>
          <p:cNvPr id="12" name="그룹 1002">
            <a:extLst>
              <a:ext uri="{FF2B5EF4-FFF2-40B4-BE49-F238E27FC236}">
                <a16:creationId xmlns:a16="http://schemas.microsoft.com/office/drawing/2014/main" id="{9F8F1EEB-310A-4CD9-A4D7-591394BCF13C}"/>
              </a:ext>
            </a:extLst>
          </p:cNvPr>
          <p:cNvGrpSpPr/>
          <p:nvPr/>
        </p:nvGrpSpPr>
        <p:grpSpPr>
          <a:xfrm>
            <a:off x="751250" y="2698224"/>
            <a:ext cx="2164078" cy="2058950"/>
            <a:chOff x="1823819" y="4542231"/>
            <a:chExt cx="2977457" cy="2977457"/>
          </a:xfrm>
        </p:grpSpPr>
        <p:grpSp>
          <p:nvGrpSpPr>
            <p:cNvPr id="13" name="그룹 1003">
              <a:extLst>
                <a:ext uri="{FF2B5EF4-FFF2-40B4-BE49-F238E27FC236}">
                  <a16:creationId xmlns:a16="http://schemas.microsoft.com/office/drawing/2014/main" id="{FB0D503E-B7AE-45BC-BFD2-692A8DCC10AA}"/>
                </a:ext>
              </a:extLst>
            </p:cNvPr>
            <p:cNvGrpSpPr/>
            <p:nvPr/>
          </p:nvGrpSpPr>
          <p:grpSpPr>
            <a:xfrm>
              <a:off x="1823819" y="4542231"/>
              <a:ext cx="2977457" cy="2977457"/>
              <a:chOff x="1823819" y="4542231"/>
              <a:chExt cx="2977457" cy="2977457"/>
            </a:xfrm>
          </p:grpSpPr>
          <p:pic>
            <p:nvPicPr>
              <p:cNvPr id="23" name="Object 8">
                <a:extLst>
                  <a:ext uri="{FF2B5EF4-FFF2-40B4-BE49-F238E27FC236}">
                    <a16:creationId xmlns:a16="http://schemas.microsoft.com/office/drawing/2014/main" id="{265A3FDE-4F04-44CC-93DA-D83B3F66F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23819" y="4542231"/>
                <a:ext cx="2977457" cy="2977457"/>
              </a:xfrm>
              <a:prstGeom prst="rect">
                <a:avLst/>
              </a:prstGeom>
            </p:spPr>
          </p:pic>
        </p:grpSp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6893F1F9-8666-4273-B83E-62E8B7D64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8607" y="5172406"/>
              <a:ext cx="1607882" cy="1717107"/>
            </a:xfrm>
            <a:prstGeom prst="rect">
              <a:avLst/>
            </a:prstGeom>
          </p:spPr>
        </p:pic>
      </p:grpSp>
      <p:grpSp>
        <p:nvGrpSpPr>
          <p:cNvPr id="24" name="그룹 1006">
            <a:extLst>
              <a:ext uri="{FF2B5EF4-FFF2-40B4-BE49-F238E27FC236}">
                <a16:creationId xmlns:a16="http://schemas.microsoft.com/office/drawing/2014/main" id="{EF165F33-E4D0-4716-9CAC-1C168F822FF5}"/>
              </a:ext>
            </a:extLst>
          </p:cNvPr>
          <p:cNvGrpSpPr/>
          <p:nvPr/>
        </p:nvGrpSpPr>
        <p:grpSpPr>
          <a:xfrm>
            <a:off x="3421676" y="2698224"/>
            <a:ext cx="2164078" cy="2058950"/>
            <a:chOff x="5721815" y="4542231"/>
            <a:chExt cx="2977457" cy="2977457"/>
          </a:xfrm>
        </p:grpSpPr>
        <p:grpSp>
          <p:nvGrpSpPr>
            <p:cNvPr id="25" name="그룹 1007">
              <a:extLst>
                <a:ext uri="{FF2B5EF4-FFF2-40B4-BE49-F238E27FC236}">
                  <a16:creationId xmlns:a16="http://schemas.microsoft.com/office/drawing/2014/main" id="{1C683ECE-5AC6-48C6-BD52-2ACDDAF54303}"/>
                </a:ext>
              </a:extLst>
            </p:cNvPr>
            <p:cNvGrpSpPr/>
            <p:nvPr/>
          </p:nvGrpSpPr>
          <p:grpSpPr>
            <a:xfrm>
              <a:off x="5721815" y="4542231"/>
              <a:ext cx="2977457" cy="2977457"/>
              <a:chOff x="5721815" y="4542231"/>
              <a:chExt cx="2977457" cy="2977457"/>
            </a:xfrm>
          </p:grpSpPr>
          <p:pic>
            <p:nvPicPr>
              <p:cNvPr id="31" name="Object 20">
                <a:extLst>
                  <a:ext uri="{FF2B5EF4-FFF2-40B4-BE49-F238E27FC236}">
                    <a16:creationId xmlns:a16="http://schemas.microsoft.com/office/drawing/2014/main" id="{5DBE85C9-1FA1-4C4D-B124-0EE8E1056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21815" y="4542231"/>
                <a:ext cx="2977457" cy="2977457"/>
              </a:xfrm>
              <a:prstGeom prst="rect">
                <a:avLst/>
              </a:prstGeom>
            </p:spPr>
          </p:pic>
        </p:grpSp>
        <p:grpSp>
          <p:nvGrpSpPr>
            <p:cNvPr id="26" name="그룹 1008">
              <a:extLst>
                <a:ext uri="{FF2B5EF4-FFF2-40B4-BE49-F238E27FC236}">
                  <a16:creationId xmlns:a16="http://schemas.microsoft.com/office/drawing/2014/main" id="{63A36943-B617-444A-90F2-337EC40073A5}"/>
                </a:ext>
              </a:extLst>
            </p:cNvPr>
            <p:cNvGrpSpPr/>
            <p:nvPr/>
          </p:nvGrpSpPr>
          <p:grpSpPr>
            <a:xfrm>
              <a:off x="6530991" y="5399527"/>
              <a:ext cx="1359105" cy="1262867"/>
              <a:chOff x="6530991" y="5399527"/>
              <a:chExt cx="1359105" cy="1262867"/>
            </a:xfrm>
          </p:grpSpPr>
          <p:pic>
            <p:nvPicPr>
              <p:cNvPr id="30" name="Object 23">
                <a:extLst>
                  <a:ext uri="{FF2B5EF4-FFF2-40B4-BE49-F238E27FC236}">
                    <a16:creationId xmlns:a16="http://schemas.microsoft.com/office/drawing/2014/main" id="{D851BF22-9D10-4F15-AAFF-4A310B582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30991" y="5399527"/>
                <a:ext cx="1359105" cy="1262867"/>
              </a:xfrm>
              <a:prstGeom prst="rect">
                <a:avLst/>
              </a:prstGeom>
            </p:spPr>
          </p:pic>
        </p:grpSp>
      </p:grpSp>
      <p:grpSp>
        <p:nvGrpSpPr>
          <p:cNvPr id="33" name="그룹 1011">
            <a:extLst>
              <a:ext uri="{FF2B5EF4-FFF2-40B4-BE49-F238E27FC236}">
                <a16:creationId xmlns:a16="http://schemas.microsoft.com/office/drawing/2014/main" id="{E8152B6E-B05A-4003-B50E-779F35EF1BBF}"/>
              </a:ext>
            </a:extLst>
          </p:cNvPr>
          <p:cNvGrpSpPr/>
          <p:nvPr/>
        </p:nvGrpSpPr>
        <p:grpSpPr>
          <a:xfrm>
            <a:off x="9060634" y="2698224"/>
            <a:ext cx="2164078" cy="2058950"/>
            <a:chOff x="9619810" y="4542231"/>
            <a:chExt cx="2977457" cy="2977457"/>
          </a:xfrm>
        </p:grpSpPr>
        <p:pic>
          <p:nvPicPr>
            <p:cNvPr id="38" name="Object 32">
              <a:extLst>
                <a:ext uri="{FF2B5EF4-FFF2-40B4-BE49-F238E27FC236}">
                  <a16:creationId xmlns:a16="http://schemas.microsoft.com/office/drawing/2014/main" id="{135301F8-37B6-4D14-BD39-01C118D8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19810" y="4542231"/>
              <a:ext cx="2977457" cy="29774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70F312A-4E34-420A-A2CE-706DADA90897}"/>
              </a:ext>
            </a:extLst>
          </p:cNvPr>
          <p:cNvSpPr txBox="1"/>
          <p:nvPr/>
        </p:nvSpPr>
        <p:spPr>
          <a:xfrm>
            <a:off x="8988743" y="5215774"/>
            <a:ext cx="25271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수수료 이익</a:t>
            </a:r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 증대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F1FBBC-0BFE-4520-B7D3-E10B69122FA9}"/>
              </a:ext>
            </a:extLst>
          </p:cNvPr>
          <p:cNvSpPr txBox="1"/>
          <p:nvPr/>
        </p:nvSpPr>
        <p:spPr>
          <a:xfrm>
            <a:off x="395655" y="5215774"/>
            <a:ext cx="2996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정보 </a:t>
            </a:r>
            <a:r>
              <a:rPr lang="ko-KR" altLang="en-US" sz="2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탐색시간</a:t>
            </a:r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 축소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7DAF01-A045-4B91-A893-BF6DB608D3C0}"/>
              </a:ext>
            </a:extLst>
          </p:cNvPr>
          <p:cNvSpPr txBox="1"/>
          <p:nvPr/>
        </p:nvSpPr>
        <p:spPr>
          <a:xfrm>
            <a:off x="3655865" y="5215774"/>
            <a:ext cx="2161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만족도</a:t>
            </a:r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 향상</a:t>
            </a:r>
          </a:p>
        </p:txBody>
      </p:sp>
      <p:pic>
        <p:nvPicPr>
          <p:cNvPr id="1032" name="Picture 8" descr="Enjoy The Money - Sales Increase Icon Png, transparent png">
            <a:extLst>
              <a:ext uri="{FF2B5EF4-FFF2-40B4-BE49-F238E27FC236}">
                <a16:creationId xmlns:a16="http://schemas.microsoft.com/office/drawing/2014/main" id="{DCC9873C-4EC2-45EE-B220-2D28A72D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6524" b="94826" l="3293" r="96098">
                        <a14:foregroundMark x1="3659" y1="18110" x2="3293" y2="55006"/>
                        <a14:foregroundMark x1="3415" y1="90776" x2="11463" y2="94713"/>
                        <a14:foregroundMark x1="11463" y1="94713" x2="70488" y2="95388"/>
                        <a14:foregroundMark x1="70488" y1="95388" x2="78902" y2="95163"/>
                        <a14:foregroundMark x1="78902" y1="95163" x2="87927" y2="95163"/>
                        <a14:foregroundMark x1="87927" y1="95163" x2="95854" y2="94938"/>
                        <a14:foregroundMark x1="95854" y1="94938" x2="96098" y2="94938"/>
                        <a14:foregroundMark x1="3780" y1="51969" x2="4024" y2="91226"/>
                        <a14:foregroundMark x1="4024" y1="91226" x2="6951" y2="94713"/>
                        <a14:foregroundMark x1="21463" y1="76265" x2="22439" y2="74803"/>
                        <a14:foregroundMark x1="27561" y1="75366" x2="18902" y2="83352"/>
                        <a14:foregroundMark x1="52683" y1="62655" x2="48049" y2="76715"/>
                        <a14:foregroundMark x1="86098" y1="49044" x2="78415" y2="75591"/>
                        <a14:foregroundMark x1="78415" y1="75591" x2="78415" y2="77053"/>
                        <a14:foregroundMark x1="48049" y1="60405" x2="54390" y2="75816"/>
                        <a14:foregroundMark x1="57439" y1="31721" x2="45244" y2="43982"/>
                        <a14:foregroundMark x1="45244" y1="43982" x2="23902" y2="56468"/>
                        <a14:foregroundMark x1="23902" y1="56468" x2="21220" y2="59955"/>
                        <a14:foregroundMark x1="77927" y1="30821" x2="80854" y2="31159"/>
                        <a14:foregroundMark x1="91951" y1="24859" x2="90488" y2="26322"/>
                        <a14:foregroundMark x1="93537" y1="16310" x2="93902" y2="18785"/>
                        <a14:foregroundMark x1="90854" y1="10911" x2="92927" y2="13498"/>
                        <a14:foregroundMark x1="87927" y1="8774" x2="85000" y2="7537"/>
                        <a14:foregroundMark x1="79512" y1="6524" x2="76951" y2="6524"/>
                        <a14:foregroundMark x1="82805" y1="12598" x2="80000" y2="12598"/>
                        <a14:backgroundMark x1="39634" y1="16648" x2="34634" y2="25084"/>
                        <a14:backgroundMark x1="34634" y1="25084" x2="29146" y2="29921"/>
                        <a14:backgroundMark x1="32561" y1="14511" x2="22683" y2="22272"/>
                        <a14:backgroundMark x1="22683" y1="22272" x2="31829" y2="20810"/>
                        <a14:backgroundMark x1="31829" y1="20810" x2="26341" y2="11811"/>
                        <a14:backgroundMark x1="26341" y1="11811" x2="16098" y2="14173"/>
                        <a14:backgroundMark x1="16098" y1="14173" x2="14878" y2="15748"/>
                        <a14:backgroundMark x1="18049" y1="17435" x2="21463" y2="25084"/>
                        <a14:backgroundMark x1="21463" y1="25084" x2="28780" y2="20135"/>
                        <a14:backgroundMark x1="28780" y1="20135" x2="18902" y2="29921"/>
                        <a14:backgroundMark x1="18902" y1="29921" x2="13049" y2="55906"/>
                        <a14:backgroundMark x1="13049" y1="55906" x2="12927" y2="56018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682" y="3087386"/>
            <a:ext cx="1005254" cy="108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0F5261-67D7-42A0-B233-F554C2983AC8}"/>
              </a:ext>
            </a:extLst>
          </p:cNvPr>
          <p:cNvSpPr txBox="1"/>
          <p:nvPr/>
        </p:nvSpPr>
        <p:spPr>
          <a:xfrm>
            <a:off x="502855" y="1467397"/>
            <a:ext cx="330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E1F5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기대 효과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357D8ED-5ABB-4C34-873D-98682A521891}"/>
              </a:ext>
            </a:extLst>
          </p:cNvPr>
          <p:cNvCxnSpPr>
            <a:cxnSpLocks/>
          </p:cNvCxnSpPr>
          <p:nvPr/>
        </p:nvCxnSpPr>
        <p:spPr>
          <a:xfrm>
            <a:off x="563780" y="2052172"/>
            <a:ext cx="1533763" cy="0"/>
          </a:xfrm>
          <a:prstGeom prst="line">
            <a:avLst/>
          </a:prstGeom>
          <a:ln w="28575">
            <a:solidFill>
              <a:srgbClr val="0E1F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1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04</a:t>
            </a:r>
            <a:endParaRPr lang="ko-KR" altLang="en-US" sz="88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개발 컨셉</a:t>
            </a:r>
            <a:endParaRPr lang="ko-KR" altLang="en-US" sz="3600" dirty="0">
              <a:solidFill>
                <a:srgbClr val="0083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컨셉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9A412-A939-46A9-8A66-61D60C80FD00}"/>
              </a:ext>
            </a:extLst>
          </p:cNvPr>
          <p:cNvSpPr txBox="1"/>
          <p:nvPr/>
        </p:nvSpPr>
        <p:spPr>
          <a:xfrm>
            <a:off x="3303271" y="2304722"/>
            <a:ext cx="57378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채용 연계형 교육 과정의</a:t>
            </a:r>
            <a:r>
              <a:rPr lang="en-US" altLang="ko-KR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목적</a:t>
            </a:r>
            <a:r>
              <a:rPr lang="en-US" altLang="ko-KR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		    		</a:t>
            </a:r>
          </a:p>
          <a:p>
            <a:pPr marL="0" indent="0" algn="ctr">
              <a:buNone/>
            </a:pP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84A52-6CCD-48F5-B6B2-0E5D55D5FC5C}"/>
              </a:ext>
            </a:extLst>
          </p:cNvPr>
          <p:cNvSpPr txBox="1"/>
          <p:nvPr/>
        </p:nvSpPr>
        <p:spPr>
          <a:xfrm>
            <a:off x="2443487" y="3643550"/>
            <a:ext cx="7457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latin typeface="하나 CM" panose="02020603020101020101" pitchFamily="18" charset="-127"/>
                <a:ea typeface="하나 CM" panose="02020603020101020101" pitchFamily="18" charset="-127"/>
              </a:rPr>
              <a:t>하나금융티아이</a:t>
            </a:r>
            <a:r>
              <a:rPr lang="ko-KR" altLang="en-US" sz="44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44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맞춤형 인재 </a:t>
            </a:r>
            <a:r>
              <a:rPr lang="ko-KR" altLang="en-US" sz="4400" dirty="0">
                <a:latin typeface="하나 CM" panose="02020603020101020101" pitchFamily="18" charset="-127"/>
                <a:ea typeface="하나 CM" panose="02020603020101020101" pitchFamily="18" charset="-127"/>
              </a:rPr>
              <a:t>양성</a:t>
            </a:r>
          </a:p>
        </p:txBody>
      </p:sp>
    </p:spTree>
    <p:extLst>
      <p:ext uri="{BB962C8B-B14F-4D97-AF65-F5344CB8AC3E}">
        <p14:creationId xmlns:p14="http://schemas.microsoft.com/office/powerpoint/2010/main" val="35760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577D3CA-EA23-4E7C-81C6-9EC7F92B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550"/>
            <a:ext cx="12192001" cy="1855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비전 달성을 위한 전문 </a:t>
            </a:r>
            <a:r>
              <a:rPr lang="ko-KR" altLang="en-US" sz="36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역량</a:t>
            </a: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과 </a:t>
            </a:r>
            <a:r>
              <a:rPr lang="ko-KR" altLang="en-US" sz="36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리더십</a:t>
            </a: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을 겸비한 </a:t>
            </a:r>
            <a:r>
              <a:rPr lang="ko-KR" altLang="en-US" sz="36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리더</a:t>
            </a:r>
            <a:endParaRPr lang="en-US" altLang="ko-KR" sz="36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3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3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3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컨셉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2198D1-8BA8-44C8-8F1B-D3276769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511" y="2936304"/>
            <a:ext cx="5865111" cy="354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B937F0-FB0B-47A6-88F6-65CDCFBFCDBB}"/>
              </a:ext>
            </a:extLst>
          </p:cNvPr>
          <p:cNvSpPr/>
          <p:nvPr/>
        </p:nvSpPr>
        <p:spPr>
          <a:xfrm>
            <a:off x="0" y="1081190"/>
            <a:ext cx="12192000" cy="5776810"/>
          </a:xfrm>
          <a:prstGeom prst="rect">
            <a:avLst/>
          </a:prstGeom>
          <a:solidFill>
            <a:srgbClr val="F5F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컨셉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68F8AC9-FD8B-4568-A4E9-14D1D657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063" y="2252347"/>
            <a:ext cx="669387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40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카드추천 서비스 개발 팀</a:t>
            </a:r>
            <a:endParaRPr lang="en-US" altLang="ko-KR" sz="40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 가상의 인물 </a:t>
            </a:r>
            <a:r>
              <a:rPr lang="en-US" altLang="ko-KR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3</a:t>
            </a:r>
            <a:r>
              <a:rPr lang="ko-KR" altLang="en-US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명</a:t>
            </a:r>
            <a:endParaRPr lang="en-US" altLang="ko-KR" sz="40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4000" dirty="0">
                <a:latin typeface="하나 CM" panose="02020603020101020101" pitchFamily="18" charset="-127"/>
                <a:ea typeface="하나 CM" panose="02020603020101020101" pitchFamily="18" charset="-127"/>
              </a:rPr>
              <a:t> Agile : scrum</a:t>
            </a:r>
          </a:p>
          <a:p>
            <a:pPr marL="0" indent="0">
              <a:buNone/>
            </a:pPr>
            <a:endParaRPr lang="en-US" altLang="ko-KR" sz="24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93F9AE-54FA-4E8E-925F-DDD9388C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321" y="1680847"/>
            <a:ext cx="1162050" cy="1143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498FADF-7A83-4DB1-B26E-147EFD222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1" y="3137855"/>
            <a:ext cx="1162050" cy="1162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032463B-D7D1-458A-B83A-2F90450FA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371" y="4619940"/>
            <a:ext cx="11430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B937F0-FB0B-47A6-88F6-65CDCFBFCDBB}"/>
              </a:ext>
            </a:extLst>
          </p:cNvPr>
          <p:cNvSpPr/>
          <p:nvPr/>
        </p:nvSpPr>
        <p:spPr>
          <a:xfrm>
            <a:off x="0" y="1081190"/>
            <a:ext cx="12192000" cy="5776810"/>
          </a:xfrm>
          <a:prstGeom prst="rect">
            <a:avLst/>
          </a:prstGeom>
          <a:solidFill>
            <a:srgbClr val="F5F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컨셉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CD8DA2-7C38-494E-9A51-0031A813B67E}"/>
              </a:ext>
            </a:extLst>
          </p:cNvPr>
          <p:cNvGrpSpPr/>
          <p:nvPr/>
        </p:nvGrpSpPr>
        <p:grpSpPr>
          <a:xfrm>
            <a:off x="101600" y="1633864"/>
            <a:ext cx="3865880" cy="4827896"/>
            <a:chOff x="101600" y="1633864"/>
            <a:chExt cx="3865880" cy="482789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D93F9AE-54FA-4E8E-925F-DDD9388C8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935" y="1633864"/>
              <a:ext cx="1162050" cy="1143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FBAB2D-3C02-427C-8802-E00E0F47A65D}"/>
                </a:ext>
              </a:extLst>
            </p:cNvPr>
            <p:cNvSpPr/>
            <p:nvPr/>
          </p:nvSpPr>
          <p:spPr>
            <a:xfrm>
              <a:off x="101600" y="2865120"/>
              <a:ext cx="3830320" cy="3596640"/>
            </a:xfrm>
            <a:prstGeom prst="rect">
              <a:avLst/>
            </a:prstGeom>
            <a:noFill/>
            <a:ln w="57150">
              <a:solidFill>
                <a:srgbClr val="008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3608CA-06A1-4099-BB97-69B81022DFE5}"/>
                </a:ext>
              </a:extLst>
            </p:cNvPr>
            <p:cNvSpPr txBox="1"/>
            <p:nvPr/>
          </p:nvSpPr>
          <p:spPr>
            <a:xfrm>
              <a:off x="137160" y="2967335"/>
              <a:ext cx="3830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팀장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, </a:t>
              </a: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백엔드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 개발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3E3DF7-9127-4C8A-B4E6-111E0E79E65F}"/>
                </a:ext>
              </a:extLst>
            </p:cNvPr>
            <p:cNvSpPr txBox="1"/>
            <p:nvPr/>
          </p:nvSpPr>
          <p:spPr>
            <a:xfrm>
              <a:off x="1525270" y="1943754"/>
              <a:ext cx="1605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조팀장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A964445-C10D-4961-A40C-8E28000750DF}"/>
                </a:ext>
              </a:extLst>
            </p:cNvPr>
            <p:cNvCxnSpPr/>
            <p:nvPr/>
          </p:nvCxnSpPr>
          <p:spPr>
            <a:xfrm>
              <a:off x="114935" y="3429000"/>
              <a:ext cx="3816985" cy="0"/>
            </a:xfrm>
            <a:prstGeom prst="line">
              <a:avLst/>
            </a:prstGeom>
            <a:ln w="57150">
              <a:solidFill>
                <a:srgbClr val="0083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638FCF-C250-427D-9E9D-BE502CA44064}"/>
                </a:ext>
              </a:extLst>
            </p:cNvPr>
            <p:cNvSpPr txBox="1"/>
            <p:nvPr/>
          </p:nvSpPr>
          <p:spPr>
            <a:xfrm>
              <a:off x="172720" y="3517257"/>
              <a:ext cx="37592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아키텍처 설계</a:t>
              </a:r>
              <a:endPara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클라우드 서버 </a:t>
              </a:r>
              <a:r>
                <a:rPr kumimoji="0" lang="en-US" altLang="ko-KR" sz="180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(GCP, Ubuntu, Docker)</a:t>
              </a: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pc="-150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프로젝트 관리</a:t>
              </a:r>
              <a:r>
                <a:rPr kumimoji="0" lang="en-US" altLang="ko-KR" sz="1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 (Agile - Scrum)</a:t>
              </a:r>
              <a:r>
                <a:rPr kumimoji="0" lang="ko-KR" alt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 </a:t>
              </a:r>
              <a:endPara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800" b="1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이슈트래킹</a:t>
              </a:r>
              <a:r>
                <a:rPr kumimoji="0" lang="ko-KR" altLang="en-US" sz="1800" b="1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 및 버전관리 </a:t>
              </a:r>
              <a:r>
                <a:rPr kumimoji="0" lang="en-US" altLang="ko-KR" sz="180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(Yona</a:t>
              </a:r>
              <a:r>
                <a:rPr lang="en-US" altLang="ko-KR" spc="-150" dirty="0">
                  <a:solidFill>
                    <a:prstClr val="black"/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 &amp; </a:t>
              </a:r>
              <a:r>
                <a:rPr kumimoji="0" lang="en-US" altLang="ko-KR" sz="1800" i="0" u="none" strike="noStrike" kern="120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Git)</a:t>
              </a:r>
              <a:endParaRPr kumimoji="0" lang="en-US" altLang="ko-KR" sz="180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0C9806C-4DA8-46FE-9D66-C926D3B10BDD}"/>
              </a:ext>
            </a:extLst>
          </p:cNvPr>
          <p:cNvGrpSpPr/>
          <p:nvPr/>
        </p:nvGrpSpPr>
        <p:grpSpPr>
          <a:xfrm>
            <a:off x="4167505" y="1606352"/>
            <a:ext cx="3843655" cy="4855408"/>
            <a:chOff x="4167505" y="1606352"/>
            <a:chExt cx="3843655" cy="4855408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498FADF-7A83-4DB1-B26E-147EFD222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0840" y="1606352"/>
              <a:ext cx="1162050" cy="11620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49301A-5211-4317-B2C7-29BDB2A1264C}"/>
                </a:ext>
              </a:extLst>
            </p:cNvPr>
            <p:cNvSpPr txBox="1"/>
            <p:nvPr/>
          </p:nvSpPr>
          <p:spPr>
            <a:xfrm>
              <a:off x="5457825" y="1968167"/>
              <a:ext cx="1605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김개발자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165773B-182A-47D8-BB81-AAE4254C172C}"/>
                </a:ext>
              </a:extLst>
            </p:cNvPr>
            <p:cNvGrpSpPr/>
            <p:nvPr/>
          </p:nvGrpSpPr>
          <p:grpSpPr>
            <a:xfrm>
              <a:off x="4167505" y="2865120"/>
              <a:ext cx="3843655" cy="3596640"/>
              <a:chOff x="4167505" y="2865120"/>
              <a:chExt cx="3843655" cy="359664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7C586D1-E7C0-4F5F-8387-B019BC4D5F96}"/>
                  </a:ext>
                </a:extLst>
              </p:cNvPr>
              <p:cNvCxnSpPr/>
              <p:nvPr/>
            </p:nvCxnSpPr>
            <p:spPr>
              <a:xfrm>
                <a:off x="4180840" y="3429000"/>
                <a:ext cx="3816985" cy="0"/>
              </a:xfrm>
              <a:prstGeom prst="line">
                <a:avLst/>
              </a:prstGeom>
              <a:ln w="57150">
                <a:solidFill>
                  <a:srgbClr val="0083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7E912E8D-1094-49F8-B432-3808C05B108D}"/>
                  </a:ext>
                </a:extLst>
              </p:cNvPr>
              <p:cNvGrpSpPr/>
              <p:nvPr/>
            </p:nvGrpSpPr>
            <p:grpSpPr>
              <a:xfrm>
                <a:off x="4167505" y="2865120"/>
                <a:ext cx="3843655" cy="3596640"/>
                <a:chOff x="4167505" y="2865120"/>
                <a:chExt cx="3843655" cy="3596640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54E858A-AA5E-4630-9DE5-1833B98C27AC}"/>
                    </a:ext>
                  </a:extLst>
                </p:cNvPr>
                <p:cNvSpPr/>
                <p:nvPr/>
              </p:nvSpPr>
              <p:spPr>
                <a:xfrm>
                  <a:off x="4180840" y="2865120"/>
                  <a:ext cx="3830320" cy="3596640"/>
                </a:xfrm>
                <a:prstGeom prst="rect">
                  <a:avLst/>
                </a:prstGeom>
                <a:noFill/>
                <a:ln w="57150">
                  <a:solidFill>
                    <a:srgbClr val="0083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5B6C64F9-C239-4A62-8D2F-DB81B5A1BB26}"/>
                    </a:ext>
                  </a:extLst>
                </p:cNvPr>
                <p:cNvGrpSpPr/>
                <p:nvPr/>
              </p:nvGrpSpPr>
              <p:grpSpPr>
                <a:xfrm>
                  <a:off x="4167505" y="2967335"/>
                  <a:ext cx="3830320" cy="3412244"/>
                  <a:chOff x="4167505" y="2967335"/>
                  <a:chExt cx="3830320" cy="3412244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D6AAAC6-F631-4259-934C-D637AA78DBBB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05" y="2967335"/>
                    <a:ext cx="3767455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8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CM" panose="02020603020101020101" pitchFamily="18" charset="-127"/>
                        <a:ea typeface="하나 CM" panose="02020603020101020101" pitchFamily="18" charset="-127"/>
                        <a:cs typeface="+mn-cs"/>
                      </a:rPr>
                      <a:t>백엔드</a:t>
                    </a:r>
                    <a:r>
                      <a: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CM" panose="02020603020101020101" pitchFamily="18" charset="-127"/>
                        <a:ea typeface="하나 CM" panose="02020603020101020101" pitchFamily="18" charset="-127"/>
                        <a:cs typeface="+mn-cs"/>
                      </a:rPr>
                      <a:t> 개발</a:t>
                    </a:r>
                    <a:endPara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하나 CM" panose="02020603020101020101" pitchFamily="18" charset="-127"/>
                      <a:ea typeface="하나 CM" panose="02020603020101020101" pitchFamily="18" charset="-127"/>
                      <a:cs typeface="+mn-cs"/>
                    </a:endParaRPr>
                  </a:p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하나 CM" panose="02020603020101020101" pitchFamily="18" charset="-127"/>
                      <a:ea typeface="하나 CM" panose="02020603020101020101" pitchFamily="18" charset="-127"/>
                      <a:cs typeface="+mn-cs"/>
                    </a:endParaRPr>
                  </a:p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rPr>
                      <a:t> </a:t>
                    </a:r>
                    <a:endPara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BE493D6-B14B-4920-88E1-9CEAF5D1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4297680" y="3517257"/>
                    <a:ext cx="3700145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r>
                      <a: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데이터 모델링 </a:t>
                    </a: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(ERD)</a:t>
                    </a:r>
                  </a:p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endPara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하나 L" panose="02020603020101020101" pitchFamily="18" charset="-127"/>
                      <a:ea typeface="하나 L" panose="02020603020101020101" pitchFamily="18" charset="-127"/>
                      <a:cs typeface="+mn-cs"/>
                    </a:endParaRPr>
                  </a:p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r>
                      <a: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대용량 데이터 생성 </a:t>
                    </a:r>
                    <a: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(1</a:t>
                    </a:r>
                    <a:r>
                      <a:rPr kumimoji="0" lang="ko-KR" altLang="en-US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천만 건</a:t>
                    </a:r>
                    <a: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)</a:t>
                    </a:r>
                  </a:p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하나 L" panose="02020603020101020101" pitchFamily="18" charset="-127"/>
                      <a:ea typeface="하나 L" panose="02020603020101020101" pitchFamily="18" charset="-127"/>
                      <a:cs typeface="+mn-cs"/>
                    </a:endParaRPr>
                  </a:p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r>
                      <a: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성능 개선 </a:t>
                    </a:r>
                    <a: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(INDEX, </a:t>
                    </a:r>
                    <a:r>
                      <a:rPr kumimoji="0" lang="ko-KR" altLang="en-US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쿼리 튜닝</a:t>
                    </a:r>
                    <a: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)</a:t>
                    </a:r>
                  </a:p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endPara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하나 L" panose="02020603020101020101" pitchFamily="18" charset="-127"/>
                      <a:ea typeface="하나 L" panose="02020603020101020101" pitchFamily="18" charset="-127"/>
                      <a:cs typeface="+mn-cs"/>
                    </a:endParaRPr>
                  </a:p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r>
                      <a: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동적 쿼리</a:t>
                    </a: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 (</a:t>
                    </a:r>
                    <a:r>
                      <a:rPr kumimoji="0" lang="en-US" altLang="ko-KR" sz="18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MyBatis</a:t>
                    </a:r>
                    <a: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)</a:t>
                    </a:r>
                  </a:p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endParaRPr kumimoji="0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하나 L" panose="02020603020101020101" pitchFamily="18" charset="-127"/>
                      <a:ea typeface="하나 L" panose="02020603020101020101" pitchFamily="18" charset="-127"/>
                      <a:cs typeface="+mn-cs"/>
                    </a:endParaRPr>
                  </a:p>
                  <a:p>
                    <a:pPr marL="285750" marR="0" lvl="0" indent="-28575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 typeface="Wingdings" panose="05000000000000000000" pitchFamily="2" charset="2"/>
                      <a:buChar char="ü"/>
                      <a:tabLst/>
                      <a:defRPr/>
                    </a:pPr>
                    <a:r>
                      <a: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분석 연산 모듈 개발 </a:t>
                    </a:r>
                    <a:r>
                      <a:rPr kumimoji="0" lang="en-US" altLang="ko-KR" sz="18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하나 L" panose="02020603020101020101" pitchFamily="18" charset="-127"/>
                        <a:ea typeface="하나 L" panose="02020603020101020101" pitchFamily="18" charset="-127"/>
                        <a:cs typeface="+mn-cs"/>
                      </a:rPr>
                      <a:t>(R)</a:t>
                    </a:r>
                  </a:p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1F4470-5030-405B-B539-517889F4A0C2}"/>
              </a:ext>
            </a:extLst>
          </p:cNvPr>
          <p:cNvGrpSpPr/>
          <p:nvPr/>
        </p:nvGrpSpPr>
        <p:grpSpPr>
          <a:xfrm>
            <a:off x="8145145" y="1662439"/>
            <a:ext cx="3945255" cy="4799321"/>
            <a:chOff x="8145145" y="1662439"/>
            <a:chExt cx="3945255" cy="479932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032463B-D7D1-458A-B83A-2F90450FA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5145" y="1662439"/>
              <a:ext cx="1143000" cy="11144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20F766-D86D-42A5-94A5-E6BA1A0E67F6}"/>
                </a:ext>
              </a:extLst>
            </p:cNvPr>
            <p:cNvSpPr/>
            <p:nvPr/>
          </p:nvSpPr>
          <p:spPr>
            <a:xfrm>
              <a:off x="8260080" y="2865120"/>
              <a:ext cx="3830320" cy="3596640"/>
            </a:xfrm>
            <a:prstGeom prst="rect">
              <a:avLst/>
            </a:prstGeom>
            <a:noFill/>
            <a:ln w="57150">
              <a:solidFill>
                <a:srgbClr val="0083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86820-96CA-4AEB-A159-1BB8A835F3BF}"/>
                </a:ext>
              </a:extLst>
            </p:cNvPr>
            <p:cNvSpPr txBox="1"/>
            <p:nvPr/>
          </p:nvSpPr>
          <p:spPr>
            <a:xfrm>
              <a:off x="8310880" y="2947721"/>
              <a:ext cx="3708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프론트엔드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 개발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&amp; UX/UI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2EE002-A58E-4904-B599-F94BB0B755BD}"/>
                </a:ext>
              </a:extLst>
            </p:cNvPr>
            <p:cNvSpPr txBox="1"/>
            <p:nvPr/>
          </p:nvSpPr>
          <p:spPr>
            <a:xfrm>
              <a:off x="9523730" y="2022728"/>
              <a:ext cx="1605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CM" panose="02020603020101020101" pitchFamily="18" charset="-127"/>
                  <a:ea typeface="하나 CM" panose="02020603020101020101" pitchFamily="18" charset="-127"/>
                  <a:cs typeface="+mn-cs"/>
                </a:rPr>
                <a:t>이개발자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E46E5C4-D78A-43D4-98E9-0D7A166B771B}"/>
                </a:ext>
              </a:extLst>
            </p:cNvPr>
            <p:cNvCxnSpPr/>
            <p:nvPr/>
          </p:nvCxnSpPr>
          <p:spPr>
            <a:xfrm>
              <a:off x="8260080" y="3429000"/>
              <a:ext cx="3816985" cy="0"/>
            </a:xfrm>
            <a:prstGeom prst="line">
              <a:avLst/>
            </a:prstGeom>
            <a:ln w="57150">
              <a:solidFill>
                <a:srgbClr val="0083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34C4D3-3F64-4B5A-B915-68ABAF1EFDAE}"/>
                </a:ext>
              </a:extLst>
            </p:cNvPr>
            <p:cNvSpPr txBox="1"/>
            <p:nvPr/>
          </p:nvSpPr>
          <p:spPr>
            <a:xfrm>
              <a:off x="8382000" y="3524871"/>
              <a:ext cx="363728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화면 개발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HTML,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 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CSS, JS (jQuery)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JSP (JSTL)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Bootsrap4</a:t>
              </a: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  <a:cs typeface="+mn-cs"/>
              </a:endParaRPr>
            </a:p>
            <a:p>
              <a:pPr marL="285750" marR="0" lvl="0" indent="-28575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AJAX </a:t>
              </a:r>
              <a:r>
                <a:rPr kumimoji="0" lang="en-US" altLang="ko-K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(</a:t>
              </a:r>
              <a:r>
                <a:rPr kumimoji="0" lang="ko-KR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비동기 통신</a:t>
              </a:r>
              <a:r>
                <a:rPr kumimoji="0" lang="en-US" altLang="ko-KR" sz="1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하나 L" panose="02020603020101020101" pitchFamily="18" charset="-127"/>
                  <a:ea typeface="하나 L" panose="02020603020101020101" pitchFamily="18" charset="-127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05</a:t>
            </a:r>
            <a:endParaRPr lang="ko-KR" altLang="en-US" sz="88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설계</a:t>
            </a:r>
            <a:endParaRPr lang="ko-KR" altLang="en-US" sz="3600" dirty="0">
              <a:solidFill>
                <a:srgbClr val="0083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C9953C-5C41-4D73-BD76-DC78F37C5219}"/>
              </a:ext>
            </a:extLst>
          </p:cNvPr>
          <p:cNvSpPr txBox="1"/>
          <p:nvPr/>
        </p:nvSpPr>
        <p:spPr>
          <a:xfrm>
            <a:off x="4927600" y="233169"/>
            <a:ext cx="476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INDEX</a:t>
            </a:r>
            <a:endParaRPr lang="ko-KR" altLang="en-US" sz="4000" b="1" dirty="0">
              <a:solidFill>
                <a:schemeClr val="bg1"/>
              </a:solidFill>
              <a:latin typeface="하나 B" panose="02020603020101020101" pitchFamily="18" charset="-127"/>
              <a:ea typeface="하나 B" panose="02020603020101020101" pitchFamily="18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81750880-EE3C-4AAC-A924-AD23A126BF0B}"/>
              </a:ext>
            </a:extLst>
          </p:cNvPr>
          <p:cNvSpPr txBox="1">
            <a:spLocks/>
          </p:cNvSpPr>
          <p:nvPr/>
        </p:nvSpPr>
        <p:spPr>
          <a:xfrm>
            <a:off x="2324956" y="2519680"/>
            <a:ext cx="3161444" cy="2366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제안 배경 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현황 분석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서비스 소개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개발 컨셉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>
              <a:buNone/>
            </a:pP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9A5EBF3D-DF39-4527-94F0-2048754675DF}"/>
              </a:ext>
            </a:extLst>
          </p:cNvPr>
          <p:cNvSpPr txBox="1">
            <a:spLocks/>
          </p:cNvSpPr>
          <p:nvPr/>
        </p:nvSpPr>
        <p:spPr>
          <a:xfrm>
            <a:off x="6431280" y="2519680"/>
            <a:ext cx="4074160" cy="2840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5. </a:t>
            </a: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설계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6. </a:t>
            </a: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개발 진행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7. </a:t>
            </a: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주요 이슈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8. </a:t>
            </a:r>
            <a:r>
              <a:rPr lang="ko-KR" altLang="en-US" sz="3600" b="1" dirty="0">
                <a:latin typeface="하나 CM" panose="02020603020101020101" pitchFamily="18" charset="-127"/>
                <a:ea typeface="하나 CM" panose="02020603020101020101" pitchFamily="18" charset="-127"/>
              </a:rPr>
              <a:t>기능 시연</a:t>
            </a:r>
            <a:endParaRPr lang="en-US" altLang="ko-KR" sz="3600" b="1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41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130">
            <a:extLst>
              <a:ext uri="{FF2B5EF4-FFF2-40B4-BE49-F238E27FC236}">
                <a16:creationId xmlns:a16="http://schemas.microsoft.com/office/drawing/2014/main" id="{C3E4DD73-1FF4-4E98-87AF-DC94BB697511}"/>
              </a:ext>
            </a:extLst>
          </p:cNvPr>
          <p:cNvSpPr/>
          <p:nvPr/>
        </p:nvSpPr>
        <p:spPr>
          <a:xfrm>
            <a:off x="5521619" y="6542753"/>
            <a:ext cx="5684491" cy="290392"/>
          </a:xfrm>
          <a:custGeom>
            <a:avLst/>
            <a:gdLst/>
            <a:ahLst/>
            <a:cxnLst/>
            <a:rect l="l" t="t" r="r" b="b"/>
            <a:pathLst>
              <a:path w="1505585" h="177800">
                <a:moveTo>
                  <a:pt x="1469263" y="0"/>
                </a:moveTo>
                <a:lnTo>
                  <a:pt x="36004" y="0"/>
                </a:lnTo>
                <a:lnTo>
                  <a:pt x="15189" y="562"/>
                </a:lnTo>
                <a:lnTo>
                  <a:pt x="4500" y="4500"/>
                </a:lnTo>
                <a:lnTo>
                  <a:pt x="562" y="15189"/>
                </a:lnTo>
                <a:lnTo>
                  <a:pt x="0" y="36004"/>
                </a:lnTo>
                <a:lnTo>
                  <a:pt x="0" y="141224"/>
                </a:lnTo>
                <a:lnTo>
                  <a:pt x="562" y="162039"/>
                </a:lnTo>
                <a:lnTo>
                  <a:pt x="4500" y="172727"/>
                </a:lnTo>
                <a:lnTo>
                  <a:pt x="15189" y="176665"/>
                </a:lnTo>
                <a:lnTo>
                  <a:pt x="36004" y="177228"/>
                </a:lnTo>
                <a:lnTo>
                  <a:pt x="1469263" y="177228"/>
                </a:lnTo>
                <a:lnTo>
                  <a:pt x="1490078" y="176665"/>
                </a:lnTo>
                <a:lnTo>
                  <a:pt x="1500766" y="172727"/>
                </a:lnTo>
                <a:lnTo>
                  <a:pt x="1504704" y="162039"/>
                </a:lnTo>
                <a:lnTo>
                  <a:pt x="1505267" y="141224"/>
                </a:lnTo>
                <a:lnTo>
                  <a:pt x="1505267" y="36004"/>
                </a:lnTo>
                <a:lnTo>
                  <a:pt x="1504704" y="15189"/>
                </a:lnTo>
                <a:lnTo>
                  <a:pt x="1500766" y="4500"/>
                </a:lnTo>
                <a:lnTo>
                  <a:pt x="1490078" y="562"/>
                </a:lnTo>
                <a:lnTo>
                  <a:pt x="146926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130">
            <a:extLst>
              <a:ext uri="{FF2B5EF4-FFF2-40B4-BE49-F238E27FC236}">
                <a16:creationId xmlns:a16="http://schemas.microsoft.com/office/drawing/2014/main" id="{9945E921-DBB5-43CF-86CA-14AC1FDBCA7D}"/>
              </a:ext>
            </a:extLst>
          </p:cNvPr>
          <p:cNvSpPr/>
          <p:nvPr/>
        </p:nvSpPr>
        <p:spPr>
          <a:xfrm>
            <a:off x="5512682" y="6227730"/>
            <a:ext cx="5684491" cy="290392"/>
          </a:xfrm>
          <a:custGeom>
            <a:avLst/>
            <a:gdLst/>
            <a:ahLst/>
            <a:cxnLst/>
            <a:rect l="l" t="t" r="r" b="b"/>
            <a:pathLst>
              <a:path w="1505585" h="177800">
                <a:moveTo>
                  <a:pt x="1469263" y="0"/>
                </a:moveTo>
                <a:lnTo>
                  <a:pt x="36004" y="0"/>
                </a:lnTo>
                <a:lnTo>
                  <a:pt x="15189" y="562"/>
                </a:lnTo>
                <a:lnTo>
                  <a:pt x="4500" y="4500"/>
                </a:lnTo>
                <a:lnTo>
                  <a:pt x="562" y="15189"/>
                </a:lnTo>
                <a:lnTo>
                  <a:pt x="0" y="36004"/>
                </a:lnTo>
                <a:lnTo>
                  <a:pt x="0" y="141224"/>
                </a:lnTo>
                <a:lnTo>
                  <a:pt x="562" y="162039"/>
                </a:lnTo>
                <a:lnTo>
                  <a:pt x="4500" y="172727"/>
                </a:lnTo>
                <a:lnTo>
                  <a:pt x="15189" y="176665"/>
                </a:lnTo>
                <a:lnTo>
                  <a:pt x="36004" y="177228"/>
                </a:lnTo>
                <a:lnTo>
                  <a:pt x="1469263" y="177228"/>
                </a:lnTo>
                <a:lnTo>
                  <a:pt x="1490078" y="176665"/>
                </a:lnTo>
                <a:lnTo>
                  <a:pt x="1500766" y="172727"/>
                </a:lnTo>
                <a:lnTo>
                  <a:pt x="1504704" y="162039"/>
                </a:lnTo>
                <a:lnTo>
                  <a:pt x="1505267" y="141224"/>
                </a:lnTo>
                <a:lnTo>
                  <a:pt x="1505267" y="36004"/>
                </a:lnTo>
                <a:lnTo>
                  <a:pt x="1504704" y="15189"/>
                </a:lnTo>
                <a:lnTo>
                  <a:pt x="1500766" y="4500"/>
                </a:lnTo>
                <a:lnTo>
                  <a:pt x="1490078" y="562"/>
                </a:lnTo>
                <a:lnTo>
                  <a:pt x="146926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30">
            <a:extLst>
              <a:ext uri="{FF2B5EF4-FFF2-40B4-BE49-F238E27FC236}">
                <a16:creationId xmlns:a16="http://schemas.microsoft.com/office/drawing/2014/main" id="{28C9BA61-76DA-47D4-9F6D-2685633A6E1E}"/>
              </a:ext>
            </a:extLst>
          </p:cNvPr>
          <p:cNvSpPr/>
          <p:nvPr/>
        </p:nvSpPr>
        <p:spPr>
          <a:xfrm>
            <a:off x="5512682" y="5918060"/>
            <a:ext cx="5684491" cy="290392"/>
          </a:xfrm>
          <a:custGeom>
            <a:avLst/>
            <a:gdLst/>
            <a:ahLst/>
            <a:cxnLst/>
            <a:rect l="l" t="t" r="r" b="b"/>
            <a:pathLst>
              <a:path w="1505585" h="177800">
                <a:moveTo>
                  <a:pt x="1469263" y="0"/>
                </a:moveTo>
                <a:lnTo>
                  <a:pt x="36004" y="0"/>
                </a:lnTo>
                <a:lnTo>
                  <a:pt x="15189" y="562"/>
                </a:lnTo>
                <a:lnTo>
                  <a:pt x="4500" y="4500"/>
                </a:lnTo>
                <a:lnTo>
                  <a:pt x="562" y="15189"/>
                </a:lnTo>
                <a:lnTo>
                  <a:pt x="0" y="36004"/>
                </a:lnTo>
                <a:lnTo>
                  <a:pt x="0" y="141224"/>
                </a:lnTo>
                <a:lnTo>
                  <a:pt x="562" y="162039"/>
                </a:lnTo>
                <a:lnTo>
                  <a:pt x="4500" y="172727"/>
                </a:lnTo>
                <a:lnTo>
                  <a:pt x="15189" y="176665"/>
                </a:lnTo>
                <a:lnTo>
                  <a:pt x="36004" y="177228"/>
                </a:lnTo>
                <a:lnTo>
                  <a:pt x="1469263" y="177228"/>
                </a:lnTo>
                <a:lnTo>
                  <a:pt x="1490078" y="176665"/>
                </a:lnTo>
                <a:lnTo>
                  <a:pt x="1500766" y="172727"/>
                </a:lnTo>
                <a:lnTo>
                  <a:pt x="1504704" y="162039"/>
                </a:lnTo>
                <a:lnTo>
                  <a:pt x="1505267" y="141224"/>
                </a:lnTo>
                <a:lnTo>
                  <a:pt x="1505267" y="36004"/>
                </a:lnTo>
                <a:lnTo>
                  <a:pt x="1504704" y="15189"/>
                </a:lnTo>
                <a:lnTo>
                  <a:pt x="1500766" y="4500"/>
                </a:lnTo>
                <a:lnTo>
                  <a:pt x="1490078" y="562"/>
                </a:lnTo>
                <a:lnTo>
                  <a:pt x="146926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05.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설계</a:t>
            </a: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920E8A1E-A32D-4B28-ADE1-167EEAE7F0D2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아키텍처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B1577-9B08-4F17-83AB-D5CAA232ED6B}"/>
              </a:ext>
            </a:extLst>
          </p:cNvPr>
          <p:cNvSpPr txBox="1"/>
          <p:nvPr/>
        </p:nvSpPr>
        <p:spPr>
          <a:xfrm>
            <a:off x="1882919" y="1697503"/>
            <a:ext cx="196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FRONT-END</a:t>
            </a:r>
            <a:endParaRPr lang="ko-KR" alt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73" name="object 130">
            <a:extLst>
              <a:ext uri="{FF2B5EF4-FFF2-40B4-BE49-F238E27FC236}">
                <a16:creationId xmlns:a16="http://schemas.microsoft.com/office/drawing/2014/main" id="{5C4D65EA-F095-4C3C-B027-DDD786AF696C}"/>
              </a:ext>
            </a:extLst>
          </p:cNvPr>
          <p:cNvSpPr/>
          <p:nvPr/>
        </p:nvSpPr>
        <p:spPr>
          <a:xfrm>
            <a:off x="5520555" y="1685438"/>
            <a:ext cx="5684491" cy="393462"/>
          </a:xfrm>
          <a:custGeom>
            <a:avLst/>
            <a:gdLst/>
            <a:ahLst/>
            <a:cxnLst/>
            <a:rect l="l" t="t" r="r" b="b"/>
            <a:pathLst>
              <a:path w="1505585" h="177800">
                <a:moveTo>
                  <a:pt x="1469263" y="0"/>
                </a:moveTo>
                <a:lnTo>
                  <a:pt x="36004" y="0"/>
                </a:lnTo>
                <a:lnTo>
                  <a:pt x="15189" y="562"/>
                </a:lnTo>
                <a:lnTo>
                  <a:pt x="4500" y="4500"/>
                </a:lnTo>
                <a:lnTo>
                  <a:pt x="562" y="15189"/>
                </a:lnTo>
                <a:lnTo>
                  <a:pt x="0" y="36004"/>
                </a:lnTo>
                <a:lnTo>
                  <a:pt x="0" y="141224"/>
                </a:lnTo>
                <a:lnTo>
                  <a:pt x="562" y="162039"/>
                </a:lnTo>
                <a:lnTo>
                  <a:pt x="4500" y="172727"/>
                </a:lnTo>
                <a:lnTo>
                  <a:pt x="15189" y="176665"/>
                </a:lnTo>
                <a:lnTo>
                  <a:pt x="36004" y="177228"/>
                </a:lnTo>
                <a:lnTo>
                  <a:pt x="1469263" y="177228"/>
                </a:lnTo>
                <a:lnTo>
                  <a:pt x="1490078" y="176665"/>
                </a:lnTo>
                <a:lnTo>
                  <a:pt x="1500766" y="172727"/>
                </a:lnTo>
                <a:lnTo>
                  <a:pt x="1504704" y="162039"/>
                </a:lnTo>
                <a:lnTo>
                  <a:pt x="1505267" y="141224"/>
                </a:lnTo>
                <a:lnTo>
                  <a:pt x="1505267" y="36004"/>
                </a:lnTo>
                <a:lnTo>
                  <a:pt x="1504704" y="15189"/>
                </a:lnTo>
                <a:lnTo>
                  <a:pt x="1500766" y="4500"/>
                </a:lnTo>
                <a:lnTo>
                  <a:pt x="1490078" y="562"/>
                </a:lnTo>
                <a:lnTo>
                  <a:pt x="146926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418263-77D9-4AB2-923F-15CA4A0BF5A6}"/>
              </a:ext>
            </a:extLst>
          </p:cNvPr>
          <p:cNvSpPr txBox="1"/>
          <p:nvPr/>
        </p:nvSpPr>
        <p:spPr>
          <a:xfrm>
            <a:off x="5529624" y="1707106"/>
            <a:ext cx="566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BACK-END</a:t>
            </a:r>
            <a:endParaRPr lang="ko-KR" alt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902D305-F08C-479C-8231-93D24CB01B15}"/>
              </a:ext>
            </a:extLst>
          </p:cNvPr>
          <p:cNvGrpSpPr/>
          <p:nvPr/>
        </p:nvGrpSpPr>
        <p:grpSpPr>
          <a:xfrm>
            <a:off x="9384261" y="3541345"/>
            <a:ext cx="1716553" cy="1823252"/>
            <a:chOff x="9882664" y="4401785"/>
            <a:chExt cx="1127306" cy="1187335"/>
          </a:xfrm>
        </p:grpSpPr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1B0B4676-CFE7-4CCA-83AA-5E95599439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5" t="9492" r="21675" b="9942"/>
            <a:stretch/>
          </p:blipFill>
          <p:spPr bwMode="auto">
            <a:xfrm>
              <a:off x="9882664" y="4401785"/>
              <a:ext cx="1098210" cy="1187335"/>
            </a:xfrm>
            <a:prstGeom prst="rect">
              <a:avLst/>
            </a:prstGeom>
            <a:noFill/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44995C-9703-43F4-8879-FF79176573C1}"/>
                </a:ext>
              </a:extLst>
            </p:cNvPr>
            <p:cNvSpPr txBox="1"/>
            <p:nvPr/>
          </p:nvSpPr>
          <p:spPr>
            <a:xfrm>
              <a:off x="10008884" y="4545993"/>
              <a:ext cx="1001086" cy="199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ORACLE(DB)</a:t>
              </a:r>
              <a:endParaRPr lang="ko-KR" altLang="en-US" sz="1600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7DD1DA0-E554-4555-9647-86DF9C38886B}"/>
              </a:ext>
            </a:extLst>
          </p:cNvPr>
          <p:cNvGrpSpPr/>
          <p:nvPr/>
        </p:nvGrpSpPr>
        <p:grpSpPr>
          <a:xfrm>
            <a:off x="5634847" y="2161977"/>
            <a:ext cx="3328226" cy="1316391"/>
            <a:chOff x="5513406" y="3038899"/>
            <a:chExt cx="3328226" cy="1316391"/>
          </a:xfrm>
        </p:grpSpPr>
        <p:grpSp>
          <p:nvGrpSpPr>
            <p:cNvPr id="72" name="object 7">
              <a:extLst>
                <a:ext uri="{FF2B5EF4-FFF2-40B4-BE49-F238E27FC236}">
                  <a16:creationId xmlns:a16="http://schemas.microsoft.com/office/drawing/2014/main" id="{E96F81D0-7DD7-4981-B199-3DFC25B8DFCF}"/>
                </a:ext>
              </a:extLst>
            </p:cNvPr>
            <p:cNvGrpSpPr/>
            <p:nvPr/>
          </p:nvGrpSpPr>
          <p:grpSpPr>
            <a:xfrm>
              <a:off x="5513406" y="3038899"/>
              <a:ext cx="3328226" cy="1316391"/>
              <a:chOff x="882978" y="1884858"/>
              <a:chExt cx="1500126" cy="593335"/>
            </a:xfrm>
          </p:grpSpPr>
          <p:sp>
            <p:nvSpPr>
              <p:cNvPr id="74" name="object 10">
                <a:extLst>
                  <a:ext uri="{FF2B5EF4-FFF2-40B4-BE49-F238E27FC236}">
                    <a16:creationId xmlns:a16="http://schemas.microsoft.com/office/drawing/2014/main" id="{70F74648-7168-4DEA-B448-96C0196457F2}"/>
                  </a:ext>
                </a:extLst>
              </p:cNvPr>
              <p:cNvSpPr/>
              <p:nvPr/>
            </p:nvSpPr>
            <p:spPr>
              <a:xfrm>
                <a:off x="882978" y="1884858"/>
                <a:ext cx="1500126" cy="593335"/>
              </a:xfrm>
              <a:custGeom>
                <a:avLst/>
                <a:gdLst/>
                <a:ahLst/>
                <a:cxnLst/>
                <a:rect l="l" t="t" r="r" b="b"/>
                <a:pathLst>
                  <a:path w="1504950" h="1527175">
                    <a:moveTo>
                      <a:pt x="1454353" y="0"/>
                    </a:moveTo>
                    <a:lnTo>
                      <a:pt x="50406" y="0"/>
                    </a:lnTo>
                    <a:lnTo>
                      <a:pt x="30785" y="3961"/>
                    </a:lnTo>
                    <a:lnTo>
                      <a:pt x="14763" y="14762"/>
                    </a:lnTo>
                    <a:lnTo>
                      <a:pt x="3961" y="30780"/>
                    </a:lnTo>
                    <a:lnTo>
                      <a:pt x="0" y="50393"/>
                    </a:lnTo>
                    <a:lnTo>
                      <a:pt x="0" y="1476311"/>
                    </a:lnTo>
                    <a:lnTo>
                      <a:pt x="3961" y="1495924"/>
                    </a:lnTo>
                    <a:lnTo>
                      <a:pt x="14763" y="1511942"/>
                    </a:lnTo>
                    <a:lnTo>
                      <a:pt x="30785" y="1522744"/>
                    </a:lnTo>
                    <a:lnTo>
                      <a:pt x="50406" y="1526705"/>
                    </a:lnTo>
                    <a:lnTo>
                      <a:pt x="1454353" y="1526705"/>
                    </a:lnTo>
                    <a:lnTo>
                      <a:pt x="1473973" y="1522744"/>
                    </a:lnTo>
                    <a:lnTo>
                      <a:pt x="1489995" y="1511942"/>
                    </a:lnTo>
                    <a:lnTo>
                      <a:pt x="1500798" y="1495924"/>
                    </a:lnTo>
                    <a:lnTo>
                      <a:pt x="1504759" y="1476311"/>
                    </a:lnTo>
                    <a:lnTo>
                      <a:pt x="1504759" y="50393"/>
                    </a:lnTo>
                    <a:lnTo>
                      <a:pt x="1500798" y="30780"/>
                    </a:lnTo>
                    <a:lnTo>
                      <a:pt x="1489995" y="14762"/>
                    </a:lnTo>
                    <a:lnTo>
                      <a:pt x="1473973" y="3961"/>
                    </a:lnTo>
                    <a:lnTo>
                      <a:pt x="1454353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75" name="object 11">
                <a:extLst>
                  <a:ext uri="{FF2B5EF4-FFF2-40B4-BE49-F238E27FC236}">
                    <a16:creationId xmlns:a16="http://schemas.microsoft.com/office/drawing/2014/main" id="{4E2A93F9-E60A-485D-B6D1-6B33A4B05E95}"/>
                  </a:ext>
                </a:extLst>
              </p:cNvPr>
              <p:cNvSpPr/>
              <p:nvPr/>
            </p:nvSpPr>
            <p:spPr>
              <a:xfrm>
                <a:off x="930166" y="2107406"/>
                <a:ext cx="684408" cy="147923"/>
              </a:xfrm>
              <a:custGeom>
                <a:avLst/>
                <a:gdLst/>
                <a:ahLst/>
                <a:cxnLst/>
                <a:rect l="l" t="t" r="r" b="b"/>
                <a:pathLst>
                  <a:path w="1420495" h="1205229">
                    <a:moveTo>
                      <a:pt x="1369568" y="0"/>
                    </a:moveTo>
                    <a:lnTo>
                      <a:pt x="50393" y="0"/>
                    </a:lnTo>
                    <a:lnTo>
                      <a:pt x="30780" y="3961"/>
                    </a:lnTo>
                    <a:lnTo>
                      <a:pt x="14762" y="14763"/>
                    </a:lnTo>
                    <a:lnTo>
                      <a:pt x="3961" y="30785"/>
                    </a:lnTo>
                    <a:lnTo>
                      <a:pt x="0" y="50406"/>
                    </a:lnTo>
                    <a:lnTo>
                      <a:pt x="0" y="1154645"/>
                    </a:lnTo>
                    <a:lnTo>
                      <a:pt x="3961" y="1174266"/>
                    </a:lnTo>
                    <a:lnTo>
                      <a:pt x="14762" y="1190288"/>
                    </a:lnTo>
                    <a:lnTo>
                      <a:pt x="30780" y="1201090"/>
                    </a:lnTo>
                    <a:lnTo>
                      <a:pt x="50393" y="1205052"/>
                    </a:lnTo>
                    <a:lnTo>
                      <a:pt x="1369568" y="1205052"/>
                    </a:lnTo>
                    <a:lnTo>
                      <a:pt x="1389188" y="1201090"/>
                    </a:lnTo>
                    <a:lnTo>
                      <a:pt x="1405210" y="1190288"/>
                    </a:lnTo>
                    <a:lnTo>
                      <a:pt x="1416013" y="1174266"/>
                    </a:lnTo>
                    <a:lnTo>
                      <a:pt x="1419974" y="1154645"/>
                    </a:lnTo>
                    <a:lnTo>
                      <a:pt x="1419974" y="50406"/>
                    </a:lnTo>
                    <a:lnTo>
                      <a:pt x="1416013" y="30785"/>
                    </a:lnTo>
                    <a:lnTo>
                      <a:pt x="1405210" y="14763"/>
                    </a:lnTo>
                    <a:lnTo>
                      <a:pt x="1389188" y="3961"/>
                    </a:lnTo>
                    <a:lnTo>
                      <a:pt x="1369568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하나 UL" panose="02020603020101020101" pitchFamily="18" charset="-127"/>
                  <a:ea typeface="하나 UL" panose="02020603020101020101" pitchFamily="18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CC4D82-2263-471F-8EFC-73CEEB154A2E}"/>
                </a:ext>
              </a:extLst>
            </p:cNvPr>
            <p:cNvSpPr txBox="1"/>
            <p:nvPr/>
          </p:nvSpPr>
          <p:spPr>
            <a:xfrm>
              <a:off x="6099670" y="3077321"/>
              <a:ext cx="247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하나 CM" panose="02020603020101020101" pitchFamily="18" charset="-127"/>
                  <a:ea typeface="하나 CM" panose="02020603020101020101" pitchFamily="18" charset="-127"/>
                </a:rPr>
                <a:t>Spring Framework</a:t>
              </a:r>
              <a:endParaRPr lang="ko-KR" altLang="en-US" dirty="0"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500E38-2F9E-4B38-81B3-3FC7EFA3C730}"/>
                </a:ext>
              </a:extLst>
            </p:cNvPr>
            <p:cNvSpPr txBox="1"/>
            <p:nvPr/>
          </p:nvSpPr>
          <p:spPr>
            <a:xfrm>
              <a:off x="5618100" y="3553060"/>
              <a:ext cx="1508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하나 UL" panose="02020603020101020101" pitchFamily="18" charset="-127"/>
                  <a:ea typeface="하나 UL" panose="02020603020101020101" pitchFamily="18" charset="-127"/>
                </a:rPr>
                <a:t>DI</a:t>
              </a:r>
              <a:endParaRPr lang="ko-KR" altLang="en-US" sz="1600" dirty="0">
                <a:latin typeface="하나 UL" panose="02020603020101020101" pitchFamily="18" charset="-127"/>
                <a:ea typeface="하나 UL" panose="02020603020101020101" pitchFamily="18" charset="-127"/>
              </a:endParaRPr>
            </a:p>
          </p:txBody>
        </p:sp>
        <p:sp>
          <p:nvSpPr>
            <p:cNvPr id="43" name="object 11">
              <a:extLst>
                <a:ext uri="{FF2B5EF4-FFF2-40B4-BE49-F238E27FC236}">
                  <a16:creationId xmlns:a16="http://schemas.microsoft.com/office/drawing/2014/main" id="{A1448106-FA0F-43FD-838C-FDD706408682}"/>
                </a:ext>
              </a:extLst>
            </p:cNvPr>
            <p:cNvSpPr/>
            <p:nvPr/>
          </p:nvSpPr>
          <p:spPr>
            <a:xfrm>
              <a:off x="7224907" y="3527462"/>
              <a:ext cx="1518449" cy="328186"/>
            </a:xfrm>
            <a:custGeom>
              <a:avLst/>
              <a:gdLst/>
              <a:ahLst/>
              <a:cxnLst/>
              <a:rect l="l" t="t" r="r" b="b"/>
              <a:pathLst>
                <a:path w="1420495" h="1205229">
                  <a:moveTo>
                    <a:pt x="1369568" y="0"/>
                  </a:moveTo>
                  <a:lnTo>
                    <a:pt x="50393" y="0"/>
                  </a:lnTo>
                  <a:lnTo>
                    <a:pt x="30780" y="3961"/>
                  </a:lnTo>
                  <a:lnTo>
                    <a:pt x="14762" y="14763"/>
                  </a:lnTo>
                  <a:lnTo>
                    <a:pt x="3961" y="30785"/>
                  </a:lnTo>
                  <a:lnTo>
                    <a:pt x="0" y="50406"/>
                  </a:lnTo>
                  <a:lnTo>
                    <a:pt x="0" y="1154645"/>
                  </a:lnTo>
                  <a:lnTo>
                    <a:pt x="3961" y="1174266"/>
                  </a:lnTo>
                  <a:lnTo>
                    <a:pt x="14762" y="1190288"/>
                  </a:lnTo>
                  <a:lnTo>
                    <a:pt x="30780" y="1201090"/>
                  </a:lnTo>
                  <a:lnTo>
                    <a:pt x="50393" y="1205052"/>
                  </a:lnTo>
                  <a:lnTo>
                    <a:pt x="1369568" y="1205052"/>
                  </a:lnTo>
                  <a:lnTo>
                    <a:pt x="1389188" y="1201090"/>
                  </a:lnTo>
                  <a:lnTo>
                    <a:pt x="1405210" y="1190288"/>
                  </a:lnTo>
                  <a:lnTo>
                    <a:pt x="1416013" y="1174266"/>
                  </a:lnTo>
                  <a:lnTo>
                    <a:pt x="1419974" y="1154645"/>
                  </a:lnTo>
                  <a:lnTo>
                    <a:pt x="1419974" y="50406"/>
                  </a:lnTo>
                  <a:lnTo>
                    <a:pt x="1416013" y="30785"/>
                  </a:lnTo>
                  <a:lnTo>
                    <a:pt x="1405210" y="14763"/>
                  </a:lnTo>
                  <a:lnTo>
                    <a:pt x="1389188" y="3961"/>
                  </a:lnTo>
                  <a:lnTo>
                    <a:pt x="136956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endParaRPr dirty="0">
                <a:latin typeface="하나 UL" panose="02020603020101020101" pitchFamily="18" charset="-127"/>
                <a:ea typeface="하나 UL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80360E9-B37F-4904-9CF0-10226DEF1CC3}"/>
                </a:ext>
              </a:extLst>
            </p:cNvPr>
            <p:cNvSpPr txBox="1"/>
            <p:nvPr/>
          </p:nvSpPr>
          <p:spPr>
            <a:xfrm>
              <a:off x="7241241" y="3553060"/>
              <a:ext cx="1502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latin typeface="하나 UL" panose="02020603020101020101" pitchFamily="18" charset="-127"/>
                  <a:ea typeface="하나 UL" panose="02020603020101020101" pitchFamily="18" charset="-127"/>
                </a:rPr>
                <a:t>MyBatis</a:t>
              </a:r>
              <a:endParaRPr lang="ko-KR" altLang="en-US" sz="1400" dirty="0">
                <a:latin typeface="하나 UL" panose="02020603020101020101" pitchFamily="18" charset="-127"/>
                <a:ea typeface="하나 UL" panose="02020603020101020101" pitchFamily="18" charset="-127"/>
              </a:endParaRPr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564B8EAB-BACB-4AD9-888F-6F2E7DB741E9}"/>
                </a:ext>
              </a:extLst>
            </p:cNvPr>
            <p:cNvSpPr/>
            <p:nvPr/>
          </p:nvSpPr>
          <p:spPr>
            <a:xfrm>
              <a:off x="5609484" y="3915089"/>
              <a:ext cx="3133872" cy="348693"/>
            </a:xfrm>
            <a:custGeom>
              <a:avLst/>
              <a:gdLst/>
              <a:ahLst/>
              <a:cxnLst/>
              <a:rect l="l" t="t" r="r" b="b"/>
              <a:pathLst>
                <a:path w="1420495" h="1205229">
                  <a:moveTo>
                    <a:pt x="1369568" y="0"/>
                  </a:moveTo>
                  <a:lnTo>
                    <a:pt x="50393" y="0"/>
                  </a:lnTo>
                  <a:lnTo>
                    <a:pt x="30780" y="3961"/>
                  </a:lnTo>
                  <a:lnTo>
                    <a:pt x="14762" y="14763"/>
                  </a:lnTo>
                  <a:lnTo>
                    <a:pt x="3961" y="30785"/>
                  </a:lnTo>
                  <a:lnTo>
                    <a:pt x="0" y="50406"/>
                  </a:lnTo>
                  <a:lnTo>
                    <a:pt x="0" y="1154645"/>
                  </a:lnTo>
                  <a:lnTo>
                    <a:pt x="3961" y="1174266"/>
                  </a:lnTo>
                  <a:lnTo>
                    <a:pt x="14762" y="1190288"/>
                  </a:lnTo>
                  <a:lnTo>
                    <a:pt x="30780" y="1201090"/>
                  </a:lnTo>
                  <a:lnTo>
                    <a:pt x="50393" y="1205052"/>
                  </a:lnTo>
                  <a:lnTo>
                    <a:pt x="1369568" y="1205052"/>
                  </a:lnTo>
                  <a:lnTo>
                    <a:pt x="1389188" y="1201090"/>
                  </a:lnTo>
                  <a:lnTo>
                    <a:pt x="1405210" y="1190288"/>
                  </a:lnTo>
                  <a:lnTo>
                    <a:pt x="1416013" y="1174266"/>
                  </a:lnTo>
                  <a:lnTo>
                    <a:pt x="1419974" y="1154645"/>
                  </a:lnTo>
                  <a:lnTo>
                    <a:pt x="1419974" y="50406"/>
                  </a:lnTo>
                  <a:lnTo>
                    <a:pt x="1416013" y="30785"/>
                  </a:lnTo>
                  <a:lnTo>
                    <a:pt x="1405210" y="14763"/>
                  </a:lnTo>
                  <a:lnTo>
                    <a:pt x="1389188" y="3961"/>
                  </a:lnTo>
                  <a:lnTo>
                    <a:pt x="136956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algn="ctr"/>
              <a:endParaRPr dirty="0">
                <a:latin typeface="하나 UL" panose="02020603020101020101" pitchFamily="18" charset="-127"/>
                <a:ea typeface="하나 UL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C2DD11-806A-45EA-AA30-277F239F59AA}"/>
                </a:ext>
              </a:extLst>
            </p:cNvPr>
            <p:cNvSpPr txBox="1"/>
            <p:nvPr/>
          </p:nvSpPr>
          <p:spPr>
            <a:xfrm>
              <a:off x="5618099" y="3967244"/>
              <a:ext cx="3125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하나 UL" panose="02020603020101020101" pitchFamily="18" charset="-127"/>
                  <a:ea typeface="하나 UL" panose="02020603020101020101" pitchFamily="18" charset="-127"/>
                </a:rPr>
                <a:t>Web MVC</a:t>
              </a:r>
              <a:endParaRPr lang="ko-KR" altLang="en-US" sz="1400" dirty="0">
                <a:latin typeface="하나 UL" panose="02020603020101020101" pitchFamily="18" charset="-127"/>
                <a:ea typeface="하나 UL" panose="02020603020101020101" pitchFamily="18" charset="-127"/>
              </a:endParaRPr>
            </a:p>
          </p:txBody>
        </p:sp>
      </p:grpSp>
      <p:sp>
        <p:nvSpPr>
          <p:cNvPr id="69" name="object 10">
            <a:extLst>
              <a:ext uri="{FF2B5EF4-FFF2-40B4-BE49-F238E27FC236}">
                <a16:creationId xmlns:a16="http://schemas.microsoft.com/office/drawing/2014/main" id="{B80D98EB-2106-4365-BFCE-7F7381D4BA54}"/>
              </a:ext>
            </a:extLst>
          </p:cNvPr>
          <p:cNvSpPr/>
          <p:nvPr/>
        </p:nvSpPr>
        <p:spPr>
          <a:xfrm>
            <a:off x="5634847" y="3531045"/>
            <a:ext cx="3328226" cy="422890"/>
          </a:xfrm>
          <a:custGeom>
            <a:avLst/>
            <a:gdLst/>
            <a:ahLst/>
            <a:cxnLst/>
            <a:rect l="l" t="t" r="r" b="b"/>
            <a:pathLst>
              <a:path w="1504950" h="1527175">
                <a:moveTo>
                  <a:pt x="1454353" y="0"/>
                </a:moveTo>
                <a:lnTo>
                  <a:pt x="50406" y="0"/>
                </a:ln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0" y="1476311"/>
                </a:lnTo>
                <a:lnTo>
                  <a:pt x="3961" y="1495924"/>
                </a:lnTo>
                <a:lnTo>
                  <a:pt x="14763" y="1511942"/>
                </a:lnTo>
                <a:lnTo>
                  <a:pt x="30785" y="1522744"/>
                </a:lnTo>
                <a:lnTo>
                  <a:pt x="50406" y="1526705"/>
                </a:lnTo>
                <a:lnTo>
                  <a:pt x="1454353" y="1526705"/>
                </a:lnTo>
                <a:lnTo>
                  <a:pt x="1473973" y="1522744"/>
                </a:lnTo>
                <a:lnTo>
                  <a:pt x="1489995" y="1511942"/>
                </a:lnTo>
                <a:lnTo>
                  <a:pt x="1500798" y="1495924"/>
                </a:lnTo>
                <a:lnTo>
                  <a:pt x="1504759" y="1476311"/>
                </a:lnTo>
                <a:lnTo>
                  <a:pt x="1504759" y="50393"/>
                </a:lnTo>
                <a:lnTo>
                  <a:pt x="1500798" y="30780"/>
                </a:lnTo>
                <a:lnTo>
                  <a:pt x="1489995" y="14762"/>
                </a:lnTo>
                <a:lnTo>
                  <a:pt x="1473973" y="3961"/>
                </a:lnTo>
                <a:lnTo>
                  <a:pt x="14543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1" name="object 10">
            <a:extLst>
              <a:ext uri="{FF2B5EF4-FFF2-40B4-BE49-F238E27FC236}">
                <a16:creationId xmlns:a16="http://schemas.microsoft.com/office/drawing/2014/main" id="{0A30FC73-0359-48F7-A651-E529A49624E5}"/>
              </a:ext>
            </a:extLst>
          </p:cNvPr>
          <p:cNvSpPr/>
          <p:nvPr/>
        </p:nvSpPr>
        <p:spPr>
          <a:xfrm>
            <a:off x="5634847" y="4007360"/>
            <a:ext cx="3328226" cy="418861"/>
          </a:xfrm>
          <a:custGeom>
            <a:avLst/>
            <a:gdLst/>
            <a:ahLst/>
            <a:cxnLst/>
            <a:rect l="l" t="t" r="r" b="b"/>
            <a:pathLst>
              <a:path w="1504950" h="1527175">
                <a:moveTo>
                  <a:pt x="1454353" y="0"/>
                </a:moveTo>
                <a:lnTo>
                  <a:pt x="50406" y="0"/>
                </a:lnTo>
                <a:lnTo>
                  <a:pt x="30785" y="3961"/>
                </a:lnTo>
                <a:lnTo>
                  <a:pt x="14763" y="14762"/>
                </a:lnTo>
                <a:lnTo>
                  <a:pt x="3961" y="30780"/>
                </a:lnTo>
                <a:lnTo>
                  <a:pt x="0" y="50393"/>
                </a:lnTo>
                <a:lnTo>
                  <a:pt x="0" y="1476311"/>
                </a:lnTo>
                <a:lnTo>
                  <a:pt x="3961" y="1495924"/>
                </a:lnTo>
                <a:lnTo>
                  <a:pt x="14763" y="1511942"/>
                </a:lnTo>
                <a:lnTo>
                  <a:pt x="30785" y="1522744"/>
                </a:lnTo>
                <a:lnTo>
                  <a:pt x="50406" y="1526705"/>
                </a:lnTo>
                <a:lnTo>
                  <a:pt x="1454353" y="1526705"/>
                </a:lnTo>
                <a:lnTo>
                  <a:pt x="1473973" y="1522744"/>
                </a:lnTo>
                <a:lnTo>
                  <a:pt x="1489995" y="1511942"/>
                </a:lnTo>
                <a:lnTo>
                  <a:pt x="1500798" y="1495924"/>
                </a:lnTo>
                <a:lnTo>
                  <a:pt x="1504759" y="1476311"/>
                </a:lnTo>
                <a:lnTo>
                  <a:pt x="1504759" y="50393"/>
                </a:lnTo>
                <a:lnTo>
                  <a:pt x="1500798" y="30780"/>
                </a:lnTo>
                <a:lnTo>
                  <a:pt x="1489995" y="14762"/>
                </a:lnTo>
                <a:lnTo>
                  <a:pt x="1473973" y="3961"/>
                </a:lnTo>
                <a:lnTo>
                  <a:pt x="14543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7C8DA1-D75B-4D0C-B859-6E5CFB3B3ED6}"/>
              </a:ext>
            </a:extLst>
          </p:cNvPr>
          <p:cNvSpPr txBox="1"/>
          <p:nvPr/>
        </p:nvSpPr>
        <p:spPr>
          <a:xfrm>
            <a:off x="5643923" y="3553561"/>
            <a:ext cx="331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하나 CM" panose="02020603020101020101" pitchFamily="18" charset="-127"/>
                <a:ea typeface="하나 CM" panose="02020603020101020101" pitchFamily="18" charset="-127"/>
              </a:rPr>
              <a:t>Apache(WEB)</a:t>
            </a:r>
            <a:endParaRPr lang="ko-KR" altLang="en-US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E2EB0A-643A-431A-90D8-DA921A0399C6}"/>
              </a:ext>
            </a:extLst>
          </p:cNvPr>
          <p:cNvSpPr txBox="1"/>
          <p:nvPr/>
        </p:nvSpPr>
        <p:spPr>
          <a:xfrm>
            <a:off x="5634846" y="4038809"/>
            <a:ext cx="331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하나 CM" panose="02020603020101020101" pitchFamily="18" charset="-127"/>
                <a:ea typeface="하나 CM" panose="02020603020101020101" pitchFamily="18" charset="-127"/>
              </a:rPr>
              <a:t>Tomcat(WAS)</a:t>
            </a:r>
            <a:endParaRPr lang="ko-KR" altLang="en-US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8A0E56-6E16-47D2-A2CB-274744D0BDFD}"/>
              </a:ext>
            </a:extLst>
          </p:cNvPr>
          <p:cNvGrpSpPr/>
          <p:nvPr/>
        </p:nvGrpSpPr>
        <p:grpSpPr>
          <a:xfrm>
            <a:off x="5628977" y="4729204"/>
            <a:ext cx="3328226" cy="418861"/>
            <a:chOff x="5500678" y="4970272"/>
            <a:chExt cx="3328226" cy="418861"/>
          </a:xfrm>
        </p:grpSpPr>
        <p:sp>
          <p:nvSpPr>
            <p:cNvPr id="8" name="object 10">
              <a:extLst>
                <a:ext uri="{FF2B5EF4-FFF2-40B4-BE49-F238E27FC236}">
                  <a16:creationId xmlns:a16="http://schemas.microsoft.com/office/drawing/2014/main" id="{637E5331-BE3F-4464-B32A-647B75614D8D}"/>
                </a:ext>
              </a:extLst>
            </p:cNvPr>
            <p:cNvSpPr/>
            <p:nvPr/>
          </p:nvSpPr>
          <p:spPr>
            <a:xfrm>
              <a:off x="5500678" y="4970272"/>
              <a:ext cx="3328226" cy="418861"/>
            </a:xfrm>
            <a:custGeom>
              <a:avLst/>
              <a:gdLst/>
              <a:ahLst/>
              <a:cxnLst/>
              <a:rect l="l" t="t" r="r" b="b"/>
              <a:pathLst>
                <a:path w="1504950" h="1527175">
                  <a:moveTo>
                    <a:pt x="1454353" y="0"/>
                  </a:moveTo>
                  <a:lnTo>
                    <a:pt x="50406" y="0"/>
                  </a:lnTo>
                  <a:lnTo>
                    <a:pt x="30785" y="3961"/>
                  </a:lnTo>
                  <a:lnTo>
                    <a:pt x="14763" y="14762"/>
                  </a:lnTo>
                  <a:lnTo>
                    <a:pt x="3961" y="30780"/>
                  </a:lnTo>
                  <a:lnTo>
                    <a:pt x="0" y="50393"/>
                  </a:lnTo>
                  <a:lnTo>
                    <a:pt x="0" y="1476311"/>
                  </a:lnTo>
                  <a:lnTo>
                    <a:pt x="3961" y="1495924"/>
                  </a:lnTo>
                  <a:lnTo>
                    <a:pt x="14763" y="1511942"/>
                  </a:lnTo>
                  <a:lnTo>
                    <a:pt x="30785" y="1522744"/>
                  </a:lnTo>
                  <a:lnTo>
                    <a:pt x="50406" y="1526705"/>
                  </a:lnTo>
                  <a:lnTo>
                    <a:pt x="1454353" y="1526705"/>
                  </a:lnTo>
                  <a:lnTo>
                    <a:pt x="1473973" y="1522744"/>
                  </a:lnTo>
                  <a:lnTo>
                    <a:pt x="1489995" y="1511942"/>
                  </a:lnTo>
                  <a:lnTo>
                    <a:pt x="1500798" y="1495924"/>
                  </a:lnTo>
                  <a:lnTo>
                    <a:pt x="1504759" y="1476311"/>
                  </a:lnTo>
                  <a:lnTo>
                    <a:pt x="1504759" y="50393"/>
                  </a:lnTo>
                  <a:lnTo>
                    <a:pt x="1500798" y="30780"/>
                  </a:lnTo>
                  <a:lnTo>
                    <a:pt x="1489995" y="14762"/>
                  </a:lnTo>
                  <a:lnTo>
                    <a:pt x="1473973" y="3961"/>
                  </a:lnTo>
                  <a:lnTo>
                    <a:pt x="145435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7BBDBC-53CF-4A27-B806-C9F78A89D755}"/>
                </a:ext>
              </a:extLst>
            </p:cNvPr>
            <p:cNvSpPr txBox="1"/>
            <p:nvPr/>
          </p:nvSpPr>
          <p:spPr>
            <a:xfrm>
              <a:off x="5500678" y="5019801"/>
              <a:ext cx="331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하나 CM" panose="02020603020101020101" pitchFamily="18" charset="-127"/>
                  <a:ea typeface="하나 CM" panose="02020603020101020101" pitchFamily="18" charset="-127"/>
                </a:rPr>
                <a:t>Rserve</a:t>
              </a:r>
              <a:endParaRPr lang="ko-KR" altLang="en-US" dirty="0"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99673C3-2103-482A-9555-7E2AD26060CA}"/>
              </a:ext>
            </a:extLst>
          </p:cNvPr>
          <p:cNvGrpSpPr/>
          <p:nvPr/>
        </p:nvGrpSpPr>
        <p:grpSpPr>
          <a:xfrm>
            <a:off x="5628977" y="5410355"/>
            <a:ext cx="3328226" cy="418861"/>
            <a:chOff x="5502066" y="5747999"/>
            <a:chExt cx="3328226" cy="499169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02345AA-996C-4527-8AF1-D92550F1F8F0}"/>
                </a:ext>
              </a:extLst>
            </p:cNvPr>
            <p:cNvSpPr/>
            <p:nvPr/>
          </p:nvSpPr>
          <p:spPr>
            <a:xfrm>
              <a:off x="5502066" y="5747999"/>
              <a:ext cx="3328226" cy="499169"/>
            </a:xfrm>
            <a:custGeom>
              <a:avLst/>
              <a:gdLst/>
              <a:ahLst/>
              <a:cxnLst/>
              <a:rect l="l" t="t" r="r" b="b"/>
              <a:pathLst>
                <a:path w="1504950" h="1527175">
                  <a:moveTo>
                    <a:pt x="1454353" y="0"/>
                  </a:moveTo>
                  <a:lnTo>
                    <a:pt x="50406" y="0"/>
                  </a:lnTo>
                  <a:lnTo>
                    <a:pt x="30785" y="3961"/>
                  </a:lnTo>
                  <a:lnTo>
                    <a:pt x="14763" y="14762"/>
                  </a:lnTo>
                  <a:lnTo>
                    <a:pt x="3961" y="30780"/>
                  </a:lnTo>
                  <a:lnTo>
                    <a:pt x="0" y="50393"/>
                  </a:lnTo>
                  <a:lnTo>
                    <a:pt x="0" y="1476311"/>
                  </a:lnTo>
                  <a:lnTo>
                    <a:pt x="3961" y="1495924"/>
                  </a:lnTo>
                  <a:lnTo>
                    <a:pt x="14763" y="1511942"/>
                  </a:lnTo>
                  <a:lnTo>
                    <a:pt x="30785" y="1522744"/>
                  </a:lnTo>
                  <a:lnTo>
                    <a:pt x="50406" y="1526705"/>
                  </a:lnTo>
                  <a:lnTo>
                    <a:pt x="1454353" y="1526705"/>
                  </a:lnTo>
                  <a:lnTo>
                    <a:pt x="1473973" y="1522744"/>
                  </a:lnTo>
                  <a:lnTo>
                    <a:pt x="1489995" y="1511942"/>
                  </a:lnTo>
                  <a:lnTo>
                    <a:pt x="1500798" y="1495924"/>
                  </a:lnTo>
                  <a:lnTo>
                    <a:pt x="1504759" y="1476311"/>
                  </a:lnTo>
                  <a:lnTo>
                    <a:pt x="1504759" y="50393"/>
                  </a:lnTo>
                  <a:lnTo>
                    <a:pt x="1500798" y="30780"/>
                  </a:lnTo>
                  <a:lnTo>
                    <a:pt x="1489995" y="14762"/>
                  </a:lnTo>
                  <a:lnTo>
                    <a:pt x="1473973" y="3961"/>
                  </a:lnTo>
                  <a:lnTo>
                    <a:pt x="145435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066BF4-DC31-4591-972F-FCDDB6007D2C}"/>
                </a:ext>
              </a:extLst>
            </p:cNvPr>
            <p:cNvSpPr txBox="1"/>
            <p:nvPr/>
          </p:nvSpPr>
          <p:spPr>
            <a:xfrm>
              <a:off x="5502066" y="5797528"/>
              <a:ext cx="3316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하나 CM" panose="02020603020101020101" pitchFamily="18" charset="-127"/>
                  <a:ea typeface="하나 CM" panose="02020603020101020101" pitchFamily="18" charset="-127"/>
                </a:rPr>
                <a:t>R</a:t>
              </a:r>
              <a:endParaRPr lang="ko-KR" altLang="en-US" dirty="0">
                <a:latin typeface="하나 CM" panose="02020603020101020101" pitchFamily="18" charset="-127"/>
                <a:ea typeface="하나 CM" panose="02020603020101020101" pitchFamily="18" charset="-127"/>
              </a:endParaRPr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7781236-5340-40BB-9A72-99967A06FB9D}"/>
              </a:ext>
            </a:extLst>
          </p:cNvPr>
          <p:cNvCxnSpPr>
            <a:cxnSpLocks/>
          </p:cNvCxnSpPr>
          <p:nvPr/>
        </p:nvCxnSpPr>
        <p:spPr>
          <a:xfrm flipV="1">
            <a:off x="7270989" y="4467225"/>
            <a:ext cx="0" cy="221916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766C8C8-9E61-44D3-9218-7486E59846F0}"/>
              </a:ext>
            </a:extLst>
          </p:cNvPr>
          <p:cNvCxnSpPr>
            <a:cxnSpLocks/>
          </p:cNvCxnSpPr>
          <p:nvPr/>
        </p:nvCxnSpPr>
        <p:spPr>
          <a:xfrm flipH="1" flipV="1">
            <a:off x="9101332" y="3249112"/>
            <a:ext cx="369306" cy="416419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BA37573-A546-4458-9405-BB3113D9E0FA}"/>
              </a:ext>
            </a:extLst>
          </p:cNvPr>
          <p:cNvCxnSpPr>
            <a:cxnSpLocks/>
          </p:cNvCxnSpPr>
          <p:nvPr/>
        </p:nvCxnSpPr>
        <p:spPr>
          <a:xfrm flipH="1">
            <a:off x="9101521" y="5171925"/>
            <a:ext cx="294478" cy="431791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74DE521-5B29-43B1-BD14-13B31325B987}"/>
              </a:ext>
            </a:extLst>
          </p:cNvPr>
          <p:cNvCxnSpPr>
            <a:cxnSpLocks/>
          </p:cNvCxnSpPr>
          <p:nvPr/>
        </p:nvCxnSpPr>
        <p:spPr>
          <a:xfrm flipV="1">
            <a:off x="7270989" y="5175872"/>
            <a:ext cx="0" cy="221916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79E4704-9C8C-45C6-8160-3987F904E01C}"/>
              </a:ext>
            </a:extLst>
          </p:cNvPr>
          <p:cNvSpPr txBox="1"/>
          <p:nvPr/>
        </p:nvSpPr>
        <p:spPr>
          <a:xfrm>
            <a:off x="5529622" y="6188427"/>
            <a:ext cx="564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OS(Ubuntu</a:t>
            </a:r>
            <a:r>
              <a:rPr lang="ko-KR" altLang="en-US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20.04</a:t>
            </a:r>
            <a:r>
              <a:rPr lang="ko-KR" altLang="en-US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LTS)</a:t>
            </a:r>
            <a:endParaRPr lang="ko-KR" alt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843351-919A-4B1B-BF00-C7F2891B42A8}"/>
              </a:ext>
            </a:extLst>
          </p:cNvPr>
          <p:cNvSpPr txBox="1"/>
          <p:nvPr/>
        </p:nvSpPr>
        <p:spPr>
          <a:xfrm>
            <a:off x="5520546" y="6499301"/>
            <a:ext cx="564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GCP</a:t>
            </a:r>
            <a:endParaRPr lang="ko-KR" alt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C03576C-D69D-48AD-BC52-A3168E4A1533}"/>
              </a:ext>
            </a:extLst>
          </p:cNvPr>
          <p:cNvCxnSpPr>
            <a:cxnSpLocks/>
          </p:cNvCxnSpPr>
          <p:nvPr/>
        </p:nvCxnSpPr>
        <p:spPr>
          <a:xfrm flipH="1">
            <a:off x="4667862" y="3181109"/>
            <a:ext cx="510636" cy="1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object 7">
            <a:extLst>
              <a:ext uri="{FF2B5EF4-FFF2-40B4-BE49-F238E27FC236}">
                <a16:creationId xmlns:a16="http://schemas.microsoft.com/office/drawing/2014/main" id="{2D53CB83-3A7E-4260-A1BA-1D910A691A41}"/>
              </a:ext>
            </a:extLst>
          </p:cNvPr>
          <p:cNvGrpSpPr/>
          <p:nvPr/>
        </p:nvGrpSpPr>
        <p:grpSpPr>
          <a:xfrm>
            <a:off x="1038475" y="2154352"/>
            <a:ext cx="3338928" cy="2312872"/>
            <a:chOff x="882978" y="1811939"/>
            <a:chExt cx="1504950" cy="986307"/>
          </a:xfrm>
        </p:grpSpPr>
        <p:sp>
          <p:nvSpPr>
            <p:cNvPr id="98" name="object 10">
              <a:extLst>
                <a:ext uri="{FF2B5EF4-FFF2-40B4-BE49-F238E27FC236}">
                  <a16:creationId xmlns:a16="http://schemas.microsoft.com/office/drawing/2014/main" id="{085FD9EE-A478-478F-9AF3-75D128F7964B}"/>
                </a:ext>
              </a:extLst>
            </p:cNvPr>
            <p:cNvSpPr/>
            <p:nvPr/>
          </p:nvSpPr>
          <p:spPr>
            <a:xfrm>
              <a:off x="882978" y="1811939"/>
              <a:ext cx="1504950" cy="986307"/>
            </a:xfrm>
            <a:custGeom>
              <a:avLst/>
              <a:gdLst/>
              <a:ahLst/>
              <a:cxnLst/>
              <a:rect l="l" t="t" r="r" b="b"/>
              <a:pathLst>
                <a:path w="1504950" h="1527175">
                  <a:moveTo>
                    <a:pt x="1454353" y="0"/>
                  </a:moveTo>
                  <a:lnTo>
                    <a:pt x="50406" y="0"/>
                  </a:lnTo>
                  <a:lnTo>
                    <a:pt x="30785" y="3961"/>
                  </a:lnTo>
                  <a:lnTo>
                    <a:pt x="14763" y="14762"/>
                  </a:lnTo>
                  <a:lnTo>
                    <a:pt x="3961" y="30780"/>
                  </a:lnTo>
                  <a:lnTo>
                    <a:pt x="0" y="50393"/>
                  </a:lnTo>
                  <a:lnTo>
                    <a:pt x="0" y="1476311"/>
                  </a:lnTo>
                  <a:lnTo>
                    <a:pt x="3961" y="1495924"/>
                  </a:lnTo>
                  <a:lnTo>
                    <a:pt x="14763" y="1511942"/>
                  </a:lnTo>
                  <a:lnTo>
                    <a:pt x="30785" y="1522744"/>
                  </a:lnTo>
                  <a:lnTo>
                    <a:pt x="50406" y="1526705"/>
                  </a:lnTo>
                  <a:lnTo>
                    <a:pt x="1454353" y="1526705"/>
                  </a:lnTo>
                  <a:lnTo>
                    <a:pt x="1473973" y="1522744"/>
                  </a:lnTo>
                  <a:lnTo>
                    <a:pt x="1489995" y="1511942"/>
                  </a:lnTo>
                  <a:lnTo>
                    <a:pt x="1500798" y="1495924"/>
                  </a:lnTo>
                  <a:lnTo>
                    <a:pt x="1504759" y="1476311"/>
                  </a:lnTo>
                  <a:lnTo>
                    <a:pt x="1504759" y="50393"/>
                  </a:lnTo>
                  <a:lnTo>
                    <a:pt x="1500798" y="30780"/>
                  </a:lnTo>
                  <a:lnTo>
                    <a:pt x="1489995" y="14762"/>
                  </a:lnTo>
                  <a:lnTo>
                    <a:pt x="1473973" y="3961"/>
                  </a:lnTo>
                  <a:lnTo>
                    <a:pt x="1454353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11">
              <a:extLst>
                <a:ext uri="{FF2B5EF4-FFF2-40B4-BE49-F238E27FC236}">
                  <a16:creationId xmlns:a16="http://schemas.microsoft.com/office/drawing/2014/main" id="{8AED79D5-B261-4C25-AC88-702D1812E393}"/>
                </a:ext>
              </a:extLst>
            </p:cNvPr>
            <p:cNvSpPr/>
            <p:nvPr/>
          </p:nvSpPr>
          <p:spPr>
            <a:xfrm>
              <a:off x="925205" y="1848583"/>
              <a:ext cx="1420495" cy="904972"/>
            </a:xfrm>
            <a:custGeom>
              <a:avLst/>
              <a:gdLst/>
              <a:ahLst/>
              <a:cxnLst/>
              <a:rect l="l" t="t" r="r" b="b"/>
              <a:pathLst>
                <a:path w="1420495" h="1205229">
                  <a:moveTo>
                    <a:pt x="1369568" y="0"/>
                  </a:moveTo>
                  <a:lnTo>
                    <a:pt x="50393" y="0"/>
                  </a:lnTo>
                  <a:lnTo>
                    <a:pt x="30780" y="3961"/>
                  </a:lnTo>
                  <a:lnTo>
                    <a:pt x="14762" y="14763"/>
                  </a:lnTo>
                  <a:lnTo>
                    <a:pt x="3961" y="30785"/>
                  </a:lnTo>
                  <a:lnTo>
                    <a:pt x="0" y="50406"/>
                  </a:lnTo>
                  <a:lnTo>
                    <a:pt x="0" y="1154645"/>
                  </a:lnTo>
                  <a:lnTo>
                    <a:pt x="3961" y="1174266"/>
                  </a:lnTo>
                  <a:lnTo>
                    <a:pt x="14762" y="1190288"/>
                  </a:lnTo>
                  <a:lnTo>
                    <a:pt x="30780" y="1201090"/>
                  </a:lnTo>
                  <a:lnTo>
                    <a:pt x="50393" y="1205052"/>
                  </a:lnTo>
                  <a:lnTo>
                    <a:pt x="1369568" y="1205052"/>
                  </a:lnTo>
                  <a:lnTo>
                    <a:pt x="1389188" y="1201090"/>
                  </a:lnTo>
                  <a:lnTo>
                    <a:pt x="1405210" y="1190288"/>
                  </a:lnTo>
                  <a:lnTo>
                    <a:pt x="1416013" y="1174266"/>
                  </a:lnTo>
                  <a:lnTo>
                    <a:pt x="1419974" y="1154645"/>
                  </a:lnTo>
                  <a:lnTo>
                    <a:pt x="1419974" y="50406"/>
                  </a:lnTo>
                  <a:lnTo>
                    <a:pt x="1416013" y="30785"/>
                  </a:lnTo>
                  <a:lnTo>
                    <a:pt x="1405210" y="14763"/>
                  </a:lnTo>
                  <a:lnTo>
                    <a:pt x="1389188" y="3961"/>
                  </a:lnTo>
                  <a:lnTo>
                    <a:pt x="1369568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1" name="object 130">
            <a:extLst>
              <a:ext uri="{FF2B5EF4-FFF2-40B4-BE49-F238E27FC236}">
                <a16:creationId xmlns:a16="http://schemas.microsoft.com/office/drawing/2014/main" id="{38F534A8-0209-47B0-A697-D01D1D02879E}"/>
              </a:ext>
            </a:extLst>
          </p:cNvPr>
          <p:cNvSpPr/>
          <p:nvPr/>
        </p:nvSpPr>
        <p:spPr>
          <a:xfrm>
            <a:off x="1029291" y="1679606"/>
            <a:ext cx="3338928" cy="393462"/>
          </a:xfrm>
          <a:custGeom>
            <a:avLst/>
            <a:gdLst/>
            <a:ahLst/>
            <a:cxnLst/>
            <a:rect l="l" t="t" r="r" b="b"/>
            <a:pathLst>
              <a:path w="1505585" h="177800">
                <a:moveTo>
                  <a:pt x="1469263" y="0"/>
                </a:moveTo>
                <a:lnTo>
                  <a:pt x="36004" y="0"/>
                </a:lnTo>
                <a:lnTo>
                  <a:pt x="15189" y="562"/>
                </a:lnTo>
                <a:lnTo>
                  <a:pt x="4500" y="4500"/>
                </a:lnTo>
                <a:lnTo>
                  <a:pt x="562" y="15189"/>
                </a:lnTo>
                <a:lnTo>
                  <a:pt x="0" y="36004"/>
                </a:lnTo>
                <a:lnTo>
                  <a:pt x="0" y="141224"/>
                </a:lnTo>
                <a:lnTo>
                  <a:pt x="562" y="162039"/>
                </a:lnTo>
                <a:lnTo>
                  <a:pt x="4500" y="172727"/>
                </a:lnTo>
                <a:lnTo>
                  <a:pt x="15189" y="176665"/>
                </a:lnTo>
                <a:lnTo>
                  <a:pt x="36004" y="177228"/>
                </a:lnTo>
                <a:lnTo>
                  <a:pt x="1469263" y="177228"/>
                </a:lnTo>
                <a:lnTo>
                  <a:pt x="1490078" y="176665"/>
                </a:lnTo>
                <a:lnTo>
                  <a:pt x="1500766" y="172727"/>
                </a:lnTo>
                <a:lnTo>
                  <a:pt x="1504704" y="162039"/>
                </a:lnTo>
                <a:lnTo>
                  <a:pt x="1505267" y="141224"/>
                </a:lnTo>
                <a:lnTo>
                  <a:pt x="1505267" y="36004"/>
                </a:lnTo>
                <a:lnTo>
                  <a:pt x="1504704" y="15189"/>
                </a:lnTo>
                <a:lnTo>
                  <a:pt x="1500766" y="4500"/>
                </a:lnTo>
                <a:lnTo>
                  <a:pt x="1490078" y="562"/>
                </a:lnTo>
                <a:lnTo>
                  <a:pt x="146926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18FE5A-8A4F-40E6-A0B0-9967567C68B9}"/>
              </a:ext>
            </a:extLst>
          </p:cNvPr>
          <p:cNvSpPr txBox="1"/>
          <p:nvPr/>
        </p:nvSpPr>
        <p:spPr>
          <a:xfrm>
            <a:off x="1029290" y="1691671"/>
            <a:ext cx="332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FRONT-END</a:t>
            </a:r>
            <a:endParaRPr lang="ko-KR" alt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E4D6FF-14AE-4BD6-9981-252B978962A0}"/>
              </a:ext>
            </a:extLst>
          </p:cNvPr>
          <p:cNvSpPr txBox="1"/>
          <p:nvPr/>
        </p:nvSpPr>
        <p:spPr>
          <a:xfrm>
            <a:off x="1114810" y="2480527"/>
            <a:ext cx="3151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하나 UL" panose="02020603020101020101" pitchFamily="18" charset="-127"/>
                <a:ea typeface="하나 UL" panose="02020603020101020101" pitchFamily="18" charset="-127"/>
              </a:rPr>
              <a:t>HTML</a:t>
            </a:r>
          </a:p>
          <a:p>
            <a:pPr algn="ctr"/>
            <a:endParaRPr lang="en-US" altLang="ko-KR" sz="14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하나 UL" panose="02020603020101020101" pitchFamily="18" charset="-127"/>
                <a:ea typeface="하나 UL" panose="02020603020101020101" pitchFamily="18" charset="-127"/>
              </a:rPr>
              <a:t>CSS</a:t>
            </a:r>
          </a:p>
          <a:p>
            <a:pPr algn="ctr"/>
            <a:endParaRPr lang="en-US" altLang="ko-KR" sz="14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하나 UL" panose="02020603020101020101" pitchFamily="18" charset="-127"/>
                <a:ea typeface="하나 UL" panose="02020603020101020101" pitchFamily="18" charset="-127"/>
              </a:rPr>
              <a:t>JavaScript</a:t>
            </a:r>
          </a:p>
          <a:p>
            <a:pPr algn="ctr"/>
            <a:endParaRPr lang="en-US" altLang="ko-KR" sz="14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하나 UL" panose="02020603020101020101" pitchFamily="18" charset="-127"/>
                <a:ea typeface="하나 UL" panose="02020603020101020101" pitchFamily="18" charset="-127"/>
              </a:rPr>
              <a:t>AJAX</a:t>
            </a:r>
            <a:endParaRPr lang="ko-KR" altLang="en-US" sz="1400" dirty="0">
              <a:latin typeface="하나 UL" panose="02020603020101020101" pitchFamily="18" charset="-127"/>
              <a:ea typeface="하나 U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11DBE-474E-49E6-B03E-8BBC3D360E2C}"/>
              </a:ext>
            </a:extLst>
          </p:cNvPr>
          <p:cNvSpPr txBox="1"/>
          <p:nvPr/>
        </p:nvSpPr>
        <p:spPr>
          <a:xfrm>
            <a:off x="5529623" y="5885435"/>
            <a:ext cx="564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Docker</a:t>
            </a:r>
            <a:endParaRPr lang="ko-KR" altLang="en-US" dirty="0">
              <a:solidFill>
                <a:schemeClr val="bg1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CCD2AF-8B08-40E6-BFCC-BF12D1770F13}"/>
              </a:ext>
            </a:extLst>
          </p:cNvPr>
          <p:cNvSpPr/>
          <p:nvPr/>
        </p:nvSpPr>
        <p:spPr>
          <a:xfrm>
            <a:off x="5540838" y="2126561"/>
            <a:ext cx="5623901" cy="374478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6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05.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설계</a:t>
            </a:r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920E8A1E-A32D-4B28-ADE1-167EEAE7F0D2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시퀀스 다이어그램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EC6C04-D97D-46EB-836F-00667257A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90" y="1753570"/>
            <a:ext cx="8770620" cy="48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06</a:t>
            </a:r>
            <a:endParaRPr lang="ko-KR" altLang="en-US" sz="88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개발 진행</a:t>
            </a:r>
            <a:endParaRPr lang="ko-KR" altLang="en-US" sz="3600" dirty="0">
              <a:solidFill>
                <a:srgbClr val="0083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70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06.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진행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6A5B56-60C7-492D-B33F-07116AC0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93652"/>
            <a:ext cx="11658600" cy="4886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F1A647-4315-4A3C-B913-722332D6199D}"/>
              </a:ext>
            </a:extLst>
          </p:cNvPr>
          <p:cNvSpPr txBox="1"/>
          <p:nvPr/>
        </p:nvSpPr>
        <p:spPr>
          <a:xfrm>
            <a:off x="171450" y="1609528"/>
            <a:ext cx="62777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하나 CM" panose="02020603020101020101" pitchFamily="18" charset="-127"/>
                <a:ea typeface="하나 CM" panose="02020603020101020101" pitchFamily="18" charset="-127"/>
              </a:rPr>
              <a:t>2020.09.02 ~ 2020.10.07 (5</a:t>
            </a:r>
            <a:r>
              <a:rPr lang="ko-KR" altLang="en-US" sz="2600" dirty="0">
                <a:latin typeface="하나 CM" panose="02020603020101020101" pitchFamily="18" charset="-127"/>
                <a:ea typeface="하나 CM" panose="02020603020101020101" pitchFamily="18" charset="-127"/>
              </a:rPr>
              <a:t>주</a:t>
            </a:r>
            <a:r>
              <a:rPr lang="en-US" altLang="ko-KR" sz="2600" dirty="0">
                <a:latin typeface="하나 CM" panose="02020603020101020101" pitchFamily="18" charset="-127"/>
                <a:ea typeface="하나 CM" panose="02020603020101020101" pitchFamily="18" charset="-127"/>
              </a:rPr>
              <a:t>)</a:t>
            </a:r>
            <a:endParaRPr lang="ko-KR" altLang="en-US" sz="2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94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06.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14257-CC70-4A8E-8800-EBDA91014BC6}"/>
              </a:ext>
            </a:extLst>
          </p:cNvPr>
          <p:cNvSpPr txBox="1"/>
          <p:nvPr/>
        </p:nvSpPr>
        <p:spPr>
          <a:xfrm>
            <a:off x="251791" y="2058482"/>
            <a:ext cx="116884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손님은 회원가입을 할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손님은 로그인을 할 수 있으며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설정한 정보는 영구적으로 저장된다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로그인이 필요한 카테고리를 선택 시 로그인 창으로 이동한다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메인 화면에서 </a:t>
            </a: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인기 순위 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TOP 3 </a:t>
            </a: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카드를 제공한다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메인 </a:t>
            </a: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화면에서 영역별 순위 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BEST </a:t>
            </a: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카드를 제공한다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카드 보유 목록을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이번 달 소비 금액을 알 수 있다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회원 등급을 알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회원 정보를 볼 수 있다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회원 정보를 변경할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타 카드사 소비 내역을 연동할 수 있다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연간 총 소비 금액을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소비 패턴 분석 결과를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전체 기간 소비 패턴에 따른 카드를 추천해주고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신규가입 시 절감되는 비용을 알려준다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일정 기간 소비 패턴에 따른 카드를 추천해주고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신규가입 시 절감되는 비용을 알려준다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할인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적립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마일리지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통합 혜택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할인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&amp;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적립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하나차트 메뉴에서 인기 </a:t>
            </a:r>
            <a:r>
              <a:rPr lang="ko-KR" altLang="en-US" sz="1200" dirty="0" err="1">
                <a:latin typeface="하나 L" panose="02020603020101020101" pitchFamily="18" charset="-127"/>
                <a:ea typeface="하나 L" panose="02020603020101020101" pitchFamily="18" charset="-127"/>
              </a:rPr>
              <a:t>혜택별</a:t>
            </a: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 순위를 볼 수 있다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하나차트 메뉴에서 연령별 순위를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하나차트 메뉴에서 연회비별 순위를 볼 수 있다</a:t>
            </a:r>
            <a:r>
              <a:rPr lang="en-US" altLang="ko-KR" sz="1200" dirty="0"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altLang="ko-KR" sz="1200" dirty="0"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E03DFF0-B60F-4CA6-8EDD-703313B5CF1A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제품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백로그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(Product Backlog)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963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06.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14257-CC70-4A8E-8800-EBDA91014BC6}"/>
              </a:ext>
            </a:extLst>
          </p:cNvPr>
          <p:cNvSpPr txBox="1"/>
          <p:nvPr/>
        </p:nvSpPr>
        <p:spPr>
          <a:xfrm>
            <a:off x="251791" y="1866544"/>
            <a:ext cx="1168841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SPRINT #1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손님은 회원가입을 할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손님은 로그인을 할 수 있으며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설정한 정보는 영구적으로 저장된다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로그인이 필요한 카테고리를 선택 시 로그인 창으로 이동한다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메인 화면에서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인기 순위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TOP 3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카드를 제공한다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메인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화면에서 영역별 순위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BEST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카드를 제공한다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카드 보유 목록을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회원 정보를 볼 수 있다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회원 정보를 변경할 수 있다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SPRINT #2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en-US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이번 달 소비 금액을 알 수 있다</a:t>
            </a:r>
            <a:r>
              <a:rPr lang="en-US" altLang="ko-KR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회원 등급을 알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  <a:endParaRPr lang="en-US" altLang="ko-KR" sz="1200" dirty="0">
              <a:solidFill>
                <a:schemeClr val="accent6"/>
              </a:solidFill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en-US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타 카드사 소비 내역을 연동할 수 있다</a:t>
            </a:r>
            <a:r>
              <a:rPr lang="en-US" altLang="ko-KR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연간 총 소비 금액을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자신의 소비 패턴 분석 결과를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전체 기간 소비 패턴에 따른 카드를 추천해주고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신규가입 시 절감되는 비용을 알려준다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마이페이지 메뉴에서 일정 기간 소비 패턴에 따른 카드를 추천해주고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신규가입 시 절감되는 비용을 알려준다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할인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적립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마일리지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나만의차트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메뉴에서 통합 혜택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할인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&amp;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적립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 높은 순 카드 리스트를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en-US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하나차트 메뉴에서 인기 </a:t>
            </a:r>
            <a:r>
              <a:rPr lang="ko-KR" altLang="en-US" sz="1200" dirty="0" err="1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혜택별</a:t>
            </a:r>
            <a:r>
              <a:rPr lang="ko-KR" altLang="en-US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 순위를 볼 수 있다</a:t>
            </a:r>
            <a:r>
              <a:rPr lang="en-US" altLang="ko-KR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하나차트 메뉴에서 연령별 순위를 볼 수 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en-US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하나차트 메뉴에서 연회비별 순위를 볼 수 있다</a:t>
            </a:r>
            <a:r>
              <a:rPr lang="en-US" altLang="ko-KR" sz="1200" dirty="0">
                <a:solidFill>
                  <a:schemeClr val="accent6"/>
                </a:solidFill>
                <a:latin typeface="하나 L" panose="02020603020101020101" pitchFamily="18" charset="-127"/>
                <a:ea typeface="하나 L" panose="02020603020101020101" pitchFamily="18" charset="-127"/>
              </a:rPr>
              <a:t>.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L" panose="02020603020101020101" pitchFamily="18" charset="-127"/>
              <a:ea typeface="하나 L" panose="02020603020101020101" pitchFamily="18" charset="-127"/>
            </a:endParaRP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AE03DFF0-B60F-4CA6-8EDD-703313B5CF1A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스프린트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백로그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(Sprint Backlog)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200" b="0" dirty="0">
              <a:solidFill>
                <a:prstClr val="black"/>
              </a:solidFill>
              <a:latin typeface="맑은 고딕" panose="020F0502020204030204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98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06.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진행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40AF601-B05A-47EB-954D-D25926BD1354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일일 스크럼 회의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(Daily Scrum Meeting)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8" name="Picture 4" descr="meeting-icon-11 - RDI Hub">
            <a:extLst>
              <a:ext uri="{FF2B5EF4-FFF2-40B4-BE49-F238E27FC236}">
                <a16:creationId xmlns:a16="http://schemas.microsoft.com/office/drawing/2014/main" id="{B669715E-8E3F-480E-8E57-55F98FBE3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307" y="2154352"/>
            <a:ext cx="4075346" cy="407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6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06.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진행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58A2C08-ED51-4901-8AC6-0428F62DE83B}"/>
              </a:ext>
            </a:extLst>
          </p:cNvPr>
          <p:cNvGrpSpPr/>
          <p:nvPr/>
        </p:nvGrpSpPr>
        <p:grpSpPr>
          <a:xfrm>
            <a:off x="5869269" y="2040107"/>
            <a:ext cx="6563887" cy="6392618"/>
            <a:chOff x="5869269" y="2040107"/>
            <a:chExt cx="6563887" cy="6392618"/>
          </a:xfrm>
        </p:grpSpPr>
        <p:pic>
          <p:nvPicPr>
            <p:cNvPr id="13" name="그래픽 12" descr="구름">
              <a:extLst>
                <a:ext uri="{FF2B5EF4-FFF2-40B4-BE49-F238E27FC236}">
                  <a16:creationId xmlns:a16="http://schemas.microsoft.com/office/drawing/2014/main" id="{0D9AA365-5547-4E9C-8198-30392E20D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269" y="2040107"/>
              <a:ext cx="6563887" cy="6392618"/>
            </a:xfrm>
            <a:prstGeom prst="rect">
              <a:avLst/>
            </a:prstGeom>
          </p:spPr>
        </p:pic>
        <p:pic>
          <p:nvPicPr>
            <p:cNvPr id="8" name="Picture 4" descr="GCE] Google Compute Engine + CentOS 7에서 Disk용량 늘리기 ...">
              <a:extLst>
                <a:ext uri="{FF2B5EF4-FFF2-40B4-BE49-F238E27FC236}">
                  <a16:creationId xmlns:a16="http://schemas.microsoft.com/office/drawing/2014/main" id="{00F354FA-B50A-48E8-8383-CA4457A5C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362" y="5095285"/>
              <a:ext cx="2181997" cy="1527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CE9F99A1-457A-4A4C-8F9D-FDFD3F6746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9168" y="5036823"/>
              <a:ext cx="1864194" cy="1531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647BFA-7C9D-4722-B1E5-7268E04A0FC6}"/>
              </a:ext>
            </a:extLst>
          </p:cNvPr>
          <p:cNvGrpSpPr/>
          <p:nvPr/>
        </p:nvGrpSpPr>
        <p:grpSpPr>
          <a:xfrm>
            <a:off x="294956" y="2411641"/>
            <a:ext cx="7288450" cy="1299548"/>
            <a:chOff x="294956" y="2411641"/>
            <a:chExt cx="7288450" cy="1299548"/>
          </a:xfrm>
        </p:grpSpPr>
        <p:pic>
          <p:nvPicPr>
            <p:cNvPr id="6" name="Picture 2" descr="공개SW 활용 성공사례 230] 네이버 Yona Project - 21세기 협업개발 ...">
              <a:extLst>
                <a:ext uri="{FF2B5EF4-FFF2-40B4-BE49-F238E27FC236}">
                  <a16:creationId xmlns:a16="http://schemas.microsoft.com/office/drawing/2014/main" id="{BD3B111B-BCD6-4B63-AA76-F04603881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56" y="2411641"/>
              <a:ext cx="3693656" cy="1299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자주 사용하는 기초 Git 명령어 정리하기. 제가 서비스를 개발하면서 자주 사용하던 git 명령어를 정리해보려고… | by 박성룡 (  Andrew park ) | Medium">
              <a:extLst>
                <a:ext uri="{FF2B5EF4-FFF2-40B4-BE49-F238E27FC236}">
                  <a16:creationId xmlns:a16="http://schemas.microsoft.com/office/drawing/2014/main" id="{5D1FE9FA-23AA-44D0-BC21-6D2EE6F8A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9242" y="2619047"/>
              <a:ext cx="2314164" cy="966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래픽 17" descr="추가">
              <a:extLst>
                <a:ext uri="{FF2B5EF4-FFF2-40B4-BE49-F238E27FC236}">
                  <a16:creationId xmlns:a16="http://schemas.microsoft.com/office/drawing/2014/main" id="{D2F97D4A-EE81-45AF-94A9-A5BD584A2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94745" y="2724047"/>
              <a:ext cx="705631" cy="705631"/>
            </a:xfrm>
            <a:prstGeom prst="rect">
              <a:avLst/>
            </a:prstGeom>
          </p:spPr>
        </p:pic>
      </p:grp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92EF79AB-4ADD-4F6F-A0EB-E0F1E11E68E1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이슈트래킹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&amp;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버전 관리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(Git-flow)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21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06.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진행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152F67-7301-4EDD-9760-8C9FEA42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9" y="1892086"/>
            <a:ext cx="4457672" cy="4583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A004A0-2C2F-46A7-8AAF-F37698C3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668" y="1892084"/>
            <a:ext cx="5110292" cy="4583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3F95D7F-AE48-4D46-8F0F-CF705A5D7542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이슈트래킹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&amp;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045221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06.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개발 진행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40AF601-B05A-47EB-954D-D25926BD1354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버전 관리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(Git-flow)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5870D78-D710-430A-B262-7D1D84C673C6}"/>
              </a:ext>
            </a:extLst>
          </p:cNvPr>
          <p:cNvGrpSpPr/>
          <p:nvPr/>
        </p:nvGrpSpPr>
        <p:grpSpPr>
          <a:xfrm>
            <a:off x="2781299" y="2058482"/>
            <a:ext cx="5547362" cy="4301597"/>
            <a:chOff x="2781299" y="2058482"/>
            <a:chExt cx="5547362" cy="430159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C2E3312-53CC-4AE3-9D91-077292CF0622}"/>
                </a:ext>
              </a:extLst>
            </p:cNvPr>
            <p:cNvGrpSpPr/>
            <p:nvPr/>
          </p:nvGrpSpPr>
          <p:grpSpPr>
            <a:xfrm>
              <a:off x="2781299" y="2058482"/>
              <a:ext cx="5547362" cy="4217049"/>
              <a:chOff x="2606040" y="1899548"/>
              <a:chExt cx="5547362" cy="4217049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4384E510-8A55-43C9-ADFD-4970505FC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1830" y="2394227"/>
                <a:ext cx="0" cy="371475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8D6FA31-E6C4-4E0D-B2E8-9A8D94BF0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4450" y="2401847"/>
                <a:ext cx="0" cy="371475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B3DC5A0-A84B-45AC-AA49-5FB2E4274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9930" y="2401847"/>
                <a:ext cx="0" cy="3714750"/>
              </a:xfrm>
              <a:prstGeom prst="line">
                <a:avLst/>
              </a:prstGeom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F57DF9-DDAC-4B40-8FD6-C1F43408A6D9}"/>
                  </a:ext>
                </a:extLst>
              </p:cNvPr>
              <p:cNvSpPr txBox="1"/>
              <p:nvPr/>
            </p:nvSpPr>
            <p:spPr>
              <a:xfrm>
                <a:off x="2606040" y="1899778"/>
                <a:ext cx="1565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하나 CM" panose="02020603020101020101" pitchFamily="18" charset="-127"/>
                    <a:ea typeface="하나 CM" panose="02020603020101020101" pitchFamily="18" charset="-127"/>
                  </a:rPr>
                  <a:t>develop</a:t>
                </a:r>
                <a:endParaRPr lang="ko-KR" altLang="en-US" sz="2400" dirty="0"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B36728-94A9-4953-B5BB-0D0C42C259F4}"/>
                  </a:ext>
                </a:extLst>
              </p:cNvPr>
              <p:cNvSpPr txBox="1"/>
              <p:nvPr/>
            </p:nvSpPr>
            <p:spPr>
              <a:xfrm>
                <a:off x="4596767" y="1913146"/>
                <a:ext cx="1565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하나 CM" panose="02020603020101020101" pitchFamily="18" charset="-127"/>
                    <a:ea typeface="하나 CM" panose="02020603020101020101" pitchFamily="18" charset="-127"/>
                  </a:rPr>
                  <a:t>hotfix</a:t>
                </a:r>
                <a:endParaRPr lang="ko-KR" altLang="en-US" sz="2400" dirty="0"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66C00B-4961-4FA9-8D99-28764CA7A703}"/>
                  </a:ext>
                </a:extLst>
              </p:cNvPr>
              <p:cNvSpPr txBox="1"/>
              <p:nvPr/>
            </p:nvSpPr>
            <p:spPr>
              <a:xfrm>
                <a:off x="6587495" y="1899548"/>
                <a:ext cx="15659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>
                    <a:latin typeface="하나 CM" panose="02020603020101020101" pitchFamily="18" charset="-127"/>
                    <a:ea typeface="하나 CM" panose="02020603020101020101" pitchFamily="18" charset="-127"/>
                  </a:rPr>
                  <a:t>master</a:t>
                </a:r>
                <a:endParaRPr lang="ko-KR" altLang="en-US" sz="2400" dirty="0"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F590F12-4EA1-49B4-8BF9-8E9C48316BF9}"/>
                </a:ext>
              </a:extLst>
            </p:cNvPr>
            <p:cNvSpPr/>
            <p:nvPr/>
          </p:nvSpPr>
          <p:spPr>
            <a:xfrm>
              <a:off x="7062469" y="2614386"/>
              <a:ext cx="331470" cy="331470"/>
            </a:xfrm>
            <a:prstGeom prst="ellipse">
              <a:avLst/>
            </a:prstGeom>
            <a:solidFill>
              <a:srgbClr val="008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8375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DCA2F0C-471D-4C46-8CDF-DE28D9E39641}"/>
                </a:ext>
              </a:extLst>
            </p:cNvPr>
            <p:cNvSpPr/>
            <p:nvPr/>
          </p:nvSpPr>
          <p:spPr>
            <a:xfrm>
              <a:off x="7074216" y="6028609"/>
              <a:ext cx="331470" cy="331470"/>
            </a:xfrm>
            <a:prstGeom prst="ellipse">
              <a:avLst/>
            </a:prstGeom>
            <a:solidFill>
              <a:srgbClr val="008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83CD89B-082E-43FD-9189-08DAB43FAC3A}"/>
                </a:ext>
              </a:extLst>
            </p:cNvPr>
            <p:cNvSpPr/>
            <p:nvPr/>
          </p:nvSpPr>
          <p:spPr>
            <a:xfrm>
              <a:off x="5133974" y="4018471"/>
              <a:ext cx="331470" cy="33147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883F2E8-0612-4EBB-A4F8-7F18D4055BB9}"/>
                </a:ext>
              </a:extLst>
            </p:cNvPr>
            <p:cNvSpPr/>
            <p:nvPr/>
          </p:nvSpPr>
          <p:spPr>
            <a:xfrm>
              <a:off x="5133212" y="4574132"/>
              <a:ext cx="331470" cy="33147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8332A37-3587-482B-923F-CA272C7FDBAE}"/>
                </a:ext>
              </a:extLst>
            </p:cNvPr>
            <p:cNvSpPr/>
            <p:nvPr/>
          </p:nvSpPr>
          <p:spPr>
            <a:xfrm>
              <a:off x="3222114" y="2942262"/>
              <a:ext cx="331470" cy="3314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4BA8AF2-62F2-4CC4-8E22-9A54E1CE9727}"/>
                </a:ext>
              </a:extLst>
            </p:cNvPr>
            <p:cNvSpPr/>
            <p:nvPr/>
          </p:nvSpPr>
          <p:spPr>
            <a:xfrm>
              <a:off x="3228210" y="3621486"/>
              <a:ext cx="331470" cy="3314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604FC32-9FC7-4FA7-A2F4-545C13807920}"/>
                </a:ext>
              </a:extLst>
            </p:cNvPr>
            <p:cNvSpPr/>
            <p:nvPr/>
          </p:nvSpPr>
          <p:spPr>
            <a:xfrm>
              <a:off x="3228210" y="4393542"/>
              <a:ext cx="331470" cy="3314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737F4FE-6DD4-4594-94E2-6B2DE74FEAB2}"/>
                </a:ext>
              </a:extLst>
            </p:cNvPr>
            <p:cNvSpPr/>
            <p:nvPr/>
          </p:nvSpPr>
          <p:spPr>
            <a:xfrm>
              <a:off x="3228210" y="5146897"/>
              <a:ext cx="331470" cy="3314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2026AC5-338C-4AAC-933A-C339936E6144}"/>
                </a:ext>
              </a:extLst>
            </p:cNvPr>
            <p:cNvCxnSpPr>
              <a:stCxn id="24" idx="2"/>
              <a:endCxn id="31" idx="6"/>
            </p:cNvCxnSpPr>
            <p:nvPr/>
          </p:nvCxnSpPr>
          <p:spPr>
            <a:xfrm flipH="1">
              <a:off x="3553584" y="2780121"/>
              <a:ext cx="3508885" cy="3278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C74DDD2-BE74-4C32-A5D0-89722EB59D1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49" y="3273732"/>
              <a:ext cx="0" cy="3477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C3CE3E9-EEAB-4F34-9770-2070F85144A5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>
            <a:xfrm>
              <a:off x="3393945" y="3952956"/>
              <a:ext cx="0" cy="4405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BFF4881-35DA-4C09-AF9B-1C4CC393FD16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3393945" y="4725012"/>
              <a:ext cx="0" cy="421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0BD68BE-E2F3-4DA5-8E5A-2966DE01291D}"/>
                </a:ext>
              </a:extLst>
            </p:cNvPr>
            <p:cNvCxnSpPr>
              <a:cxnSpLocks/>
              <a:stCxn id="24" idx="3"/>
              <a:endCxn id="27" idx="7"/>
            </p:cNvCxnSpPr>
            <p:nvPr/>
          </p:nvCxnSpPr>
          <p:spPr>
            <a:xfrm flipH="1">
              <a:off x="5416901" y="2897313"/>
              <a:ext cx="1694111" cy="1169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2C7A0BB-C2F5-4A6D-A4C5-55DB723CD9D3}"/>
                </a:ext>
              </a:extLst>
            </p:cNvPr>
            <p:cNvCxnSpPr>
              <a:stCxn id="27" idx="4"/>
              <a:endCxn id="29" idx="0"/>
            </p:cNvCxnSpPr>
            <p:nvPr/>
          </p:nvCxnSpPr>
          <p:spPr>
            <a:xfrm flipH="1">
              <a:off x="5298947" y="4349941"/>
              <a:ext cx="762" cy="2241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EFBF55B-64C3-4F52-9EFC-82A812928115}"/>
                </a:ext>
              </a:extLst>
            </p:cNvPr>
            <p:cNvCxnSpPr>
              <a:cxnSpLocks/>
              <a:stCxn id="29" idx="2"/>
              <a:endCxn id="37" idx="6"/>
            </p:cNvCxnSpPr>
            <p:nvPr/>
          </p:nvCxnSpPr>
          <p:spPr>
            <a:xfrm flipH="1">
              <a:off x="3559680" y="4739867"/>
              <a:ext cx="1573532" cy="572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4CD764E-E022-4185-8634-4D85DA2AC1FE}"/>
                </a:ext>
              </a:extLst>
            </p:cNvPr>
            <p:cNvCxnSpPr>
              <a:cxnSpLocks/>
              <a:stCxn id="29" idx="6"/>
              <a:endCxn id="1066" idx="2"/>
            </p:cNvCxnSpPr>
            <p:nvPr/>
          </p:nvCxnSpPr>
          <p:spPr>
            <a:xfrm>
              <a:off x="5464682" y="4739867"/>
              <a:ext cx="1604772" cy="352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타원 1047">
              <a:extLst>
                <a:ext uri="{FF2B5EF4-FFF2-40B4-BE49-F238E27FC236}">
                  <a16:creationId xmlns:a16="http://schemas.microsoft.com/office/drawing/2014/main" id="{8561A1B3-614A-4B3A-A7BB-5ABD24D98948}"/>
                </a:ext>
              </a:extLst>
            </p:cNvPr>
            <p:cNvSpPr/>
            <p:nvPr/>
          </p:nvSpPr>
          <p:spPr>
            <a:xfrm>
              <a:off x="3219449" y="5693034"/>
              <a:ext cx="331470" cy="33147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0" name="직선 화살표 연결선 1049">
              <a:extLst>
                <a:ext uri="{FF2B5EF4-FFF2-40B4-BE49-F238E27FC236}">
                  <a16:creationId xmlns:a16="http://schemas.microsoft.com/office/drawing/2014/main" id="{009F1373-AAD5-43CA-8330-1E853E3310B3}"/>
                </a:ext>
              </a:extLst>
            </p:cNvPr>
            <p:cNvCxnSpPr>
              <a:cxnSpLocks/>
              <a:stCxn id="37" idx="4"/>
              <a:endCxn id="1048" idx="0"/>
            </p:cNvCxnSpPr>
            <p:nvPr/>
          </p:nvCxnSpPr>
          <p:spPr>
            <a:xfrm flipH="1">
              <a:off x="3385184" y="5478367"/>
              <a:ext cx="8761" cy="2146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직선 화살표 연결선 1060">
              <a:extLst>
                <a:ext uri="{FF2B5EF4-FFF2-40B4-BE49-F238E27FC236}">
                  <a16:creationId xmlns:a16="http://schemas.microsoft.com/office/drawing/2014/main" id="{9A0FA87F-DBA8-4A19-AF84-56C1A9E4B559}"/>
                </a:ext>
              </a:extLst>
            </p:cNvPr>
            <p:cNvCxnSpPr>
              <a:cxnSpLocks/>
              <a:stCxn id="1048" idx="6"/>
              <a:endCxn id="25" idx="2"/>
            </p:cNvCxnSpPr>
            <p:nvPr/>
          </p:nvCxnSpPr>
          <p:spPr>
            <a:xfrm>
              <a:off x="3550919" y="5858769"/>
              <a:ext cx="3523297" cy="3355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6" name="타원 1065">
              <a:extLst>
                <a:ext uri="{FF2B5EF4-FFF2-40B4-BE49-F238E27FC236}">
                  <a16:creationId xmlns:a16="http://schemas.microsoft.com/office/drawing/2014/main" id="{BC8B65BC-D186-4FC0-87DB-4B61B704CD6F}"/>
                </a:ext>
              </a:extLst>
            </p:cNvPr>
            <p:cNvSpPr/>
            <p:nvPr/>
          </p:nvSpPr>
          <p:spPr>
            <a:xfrm>
              <a:off x="7069454" y="4926216"/>
              <a:ext cx="331470" cy="331470"/>
            </a:xfrm>
            <a:prstGeom prst="ellipse">
              <a:avLst/>
            </a:prstGeom>
            <a:solidFill>
              <a:srgbClr val="008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4" name="직선 화살표 연결선 1083">
              <a:extLst>
                <a:ext uri="{FF2B5EF4-FFF2-40B4-BE49-F238E27FC236}">
                  <a16:creationId xmlns:a16="http://schemas.microsoft.com/office/drawing/2014/main" id="{B5238A14-D479-4791-A197-B0190F5BC5DA}"/>
                </a:ext>
              </a:extLst>
            </p:cNvPr>
            <p:cNvCxnSpPr>
              <a:stCxn id="24" idx="4"/>
              <a:endCxn id="1066" idx="0"/>
            </p:cNvCxnSpPr>
            <p:nvPr/>
          </p:nvCxnSpPr>
          <p:spPr>
            <a:xfrm>
              <a:off x="7228204" y="2945856"/>
              <a:ext cx="6985" cy="1980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9DF8378-A7C2-4209-913E-BEA8FDF27C58}"/>
                </a:ext>
              </a:extLst>
            </p:cNvPr>
            <p:cNvCxnSpPr>
              <a:stCxn id="1066" idx="4"/>
              <a:endCxn id="25" idx="0"/>
            </p:cNvCxnSpPr>
            <p:nvPr/>
          </p:nvCxnSpPr>
          <p:spPr>
            <a:xfrm>
              <a:off x="7235189" y="5257686"/>
              <a:ext cx="4762" cy="7709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734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01</a:t>
            </a:r>
            <a:endParaRPr lang="ko-KR" altLang="en-US" sz="88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제안 배경 </a:t>
            </a:r>
            <a:endParaRPr lang="en-US" altLang="ko-KR" sz="3600" b="1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endParaRPr lang="ko-KR" altLang="en-US" sz="3600" dirty="0">
              <a:solidFill>
                <a:srgbClr val="00837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rgbClr val="008375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07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rgbClr val="008375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8375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주요 이슈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837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56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07.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주요 이슈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40AF601-B05A-47EB-954D-D25926BD1354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분석 모듈 개발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(R)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6E1C0DF-A266-4CDC-8679-E393AD6A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84" y="25389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01774-04CD-46DD-88C5-4D10CBBBF975}"/>
              </a:ext>
            </a:extLst>
          </p:cNvPr>
          <p:cNvSpPr txBox="1"/>
          <p:nvPr/>
        </p:nvSpPr>
        <p:spPr>
          <a:xfrm>
            <a:off x="6499911" y="2538973"/>
            <a:ext cx="441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D60034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편의성 </a:t>
            </a:r>
            <a:r>
              <a:rPr lang="en-US" altLang="ko-KR" sz="3600" dirty="0">
                <a:solidFill>
                  <a:srgbClr val="D60034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·</a:t>
            </a:r>
            <a:r>
              <a:rPr lang="ko-KR" altLang="en-US" sz="3600" dirty="0">
                <a:solidFill>
                  <a:srgbClr val="D60034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 확장성 ↑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D53518-ECE3-442C-9A41-666C46639ED7}"/>
              </a:ext>
            </a:extLst>
          </p:cNvPr>
          <p:cNvGrpSpPr/>
          <p:nvPr/>
        </p:nvGrpSpPr>
        <p:grpSpPr>
          <a:xfrm>
            <a:off x="2326042" y="2573829"/>
            <a:ext cx="8493986" cy="4006737"/>
            <a:chOff x="2326042" y="2573829"/>
            <a:chExt cx="8493986" cy="400673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47B4CE2-5F8A-490B-A612-E6F452D1C5D7}"/>
                </a:ext>
              </a:extLst>
            </p:cNvPr>
            <p:cNvGrpSpPr/>
            <p:nvPr/>
          </p:nvGrpSpPr>
          <p:grpSpPr>
            <a:xfrm>
              <a:off x="2326042" y="2573829"/>
              <a:ext cx="8493986" cy="4006737"/>
              <a:chOff x="2326042" y="2573829"/>
              <a:chExt cx="8493986" cy="4006737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CBE714-E108-44ED-BCEC-6BCB9F94C0D6}"/>
                  </a:ext>
                </a:extLst>
              </p:cNvPr>
              <p:cNvSpPr txBox="1"/>
              <p:nvPr/>
            </p:nvSpPr>
            <p:spPr>
              <a:xfrm>
                <a:off x="2326042" y="2573829"/>
                <a:ext cx="8493986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latin typeface="하나 CM" panose="02020603020101020101" pitchFamily="18" charset="-127"/>
                    <a:ea typeface="하나 CM" panose="02020603020101020101" pitchFamily="18" charset="-127"/>
                  </a:rPr>
                  <a:t>R library </a:t>
                </a:r>
                <a:r>
                  <a:rPr lang="ko-KR" altLang="en-US" sz="3600" dirty="0">
                    <a:latin typeface="하나 CM" panose="02020603020101020101" pitchFamily="18" charset="-127"/>
                    <a:ea typeface="하나 CM" panose="02020603020101020101" pitchFamily="18" charset="-127"/>
                  </a:rPr>
                  <a:t>개발</a:t>
                </a:r>
                <a:endParaRPr lang="en-US" altLang="ko-KR" sz="3600" dirty="0"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  <a:p>
                <a:r>
                  <a:rPr lang="en-US" altLang="ko-KR" sz="3600" dirty="0">
                    <a:latin typeface="하나 CM" panose="02020603020101020101" pitchFamily="18" charset="-127"/>
                    <a:ea typeface="하나 CM" panose="02020603020101020101" pitchFamily="18" charset="-127"/>
                  </a:rPr>
                  <a:t>Recommend Card </a:t>
                </a:r>
                <a:r>
                  <a:rPr lang="en-US" altLang="ko-KR" sz="3600" dirty="0">
                    <a:latin typeface="하나 CM" panose="02020603020101020101" pitchFamily="18" charset="-127"/>
                    <a:ea typeface="하나 CM" panose="02020603020101020101" pitchFamily="18" charset="-127"/>
                    <a:sym typeface="Wingdings" panose="05000000000000000000" pitchFamily="2" charset="2"/>
                  </a:rPr>
                  <a:t></a:t>
                </a:r>
                <a:r>
                  <a:rPr lang="en-US" altLang="ko-KR" sz="3600" dirty="0">
                    <a:solidFill>
                      <a:srgbClr val="008375"/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 ‘</a:t>
                </a:r>
                <a:r>
                  <a:rPr lang="en-US" altLang="ko-KR" sz="3600" dirty="0" err="1">
                    <a:solidFill>
                      <a:srgbClr val="008375"/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recocard</a:t>
                </a:r>
                <a:r>
                  <a:rPr lang="en-US" altLang="ko-KR" sz="3600" dirty="0">
                    <a:solidFill>
                      <a:srgbClr val="008375"/>
                    </a:solidFill>
                    <a:latin typeface="하나 CM" panose="02020603020101020101" pitchFamily="18" charset="-127"/>
                    <a:ea typeface="하나 CM" panose="02020603020101020101" pitchFamily="18" charset="-127"/>
                  </a:rPr>
                  <a:t>'</a:t>
                </a:r>
              </a:p>
              <a:p>
                <a:endParaRPr lang="en-US" altLang="ko-KR" sz="3600" dirty="0">
                  <a:solidFill>
                    <a:srgbClr val="008375"/>
                  </a:solidFill>
                  <a:latin typeface="하나 CM" panose="02020603020101020101" pitchFamily="18" charset="-127"/>
                  <a:ea typeface="하나 CM" panose="02020603020101020101" pitchFamily="18" charset="-127"/>
                </a:endParaRPr>
              </a:p>
              <a:p>
                <a:endParaRPr lang="en-US" altLang="ko-KR" sz="3200" dirty="0"/>
              </a:p>
              <a:p>
                <a:endParaRPr lang="en-US" altLang="ko-KR" sz="3200" dirty="0"/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DB7CB3F-E5D5-4350-BB03-226ABF471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391" y="4644841"/>
                <a:ext cx="6588256" cy="1935725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1F3F6D-2BB9-4128-BBC9-0B4F9A1F958E}"/>
                </a:ext>
              </a:extLst>
            </p:cNvPr>
            <p:cNvSpPr txBox="1"/>
            <p:nvPr/>
          </p:nvSpPr>
          <p:spPr>
            <a:xfrm>
              <a:off x="2326042" y="4338868"/>
              <a:ext cx="6124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https://github.com/yeongnam-jo/recocardNew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31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36485 -0.15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2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3E5916-3096-41C3-A066-49CE3A2FD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78" y="1767812"/>
            <a:ext cx="5172644" cy="4844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07.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주요 이슈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40AF601-B05A-47EB-954D-D25926BD1354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데이터베이스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성능 개선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: INDEX)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21BCE3-B95D-4141-805E-E5DE20C6F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977" y="3100387"/>
            <a:ext cx="3695700" cy="885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8D831-7246-4A7D-9635-D6EFC3D73E3A}"/>
              </a:ext>
            </a:extLst>
          </p:cNvPr>
          <p:cNvSpPr txBox="1"/>
          <p:nvPr/>
        </p:nvSpPr>
        <p:spPr>
          <a:xfrm>
            <a:off x="6658840" y="4249882"/>
            <a:ext cx="377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응답시간 </a:t>
            </a:r>
            <a:r>
              <a:rPr lang="en-US" altLang="ko-KR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1/4 </a:t>
            </a: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축소</a:t>
            </a:r>
          </a:p>
        </p:txBody>
      </p:sp>
    </p:spTree>
    <p:extLst>
      <p:ext uri="{BB962C8B-B14F-4D97-AF65-F5344CB8AC3E}">
        <p14:creationId xmlns:p14="http://schemas.microsoft.com/office/powerpoint/2010/main" val="142564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2344 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07.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주요 이슈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40AF601-B05A-47EB-954D-D25926BD1354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데이터베이스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성능 개선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쿼리 튜닝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3" name="그래픽 22" descr="배지 1">
            <a:extLst>
              <a:ext uri="{FF2B5EF4-FFF2-40B4-BE49-F238E27FC236}">
                <a16:creationId xmlns:a16="http://schemas.microsoft.com/office/drawing/2014/main" id="{B84DF1EA-DAC2-4794-B27D-8E8D9F9EB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2683" y="1879459"/>
            <a:ext cx="641866" cy="641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2E9C9-8A84-491D-B9F1-BDA37A2395C1}"/>
              </a:ext>
            </a:extLst>
          </p:cNvPr>
          <p:cNvSpPr txBox="1"/>
          <p:nvPr/>
        </p:nvSpPr>
        <p:spPr>
          <a:xfrm>
            <a:off x="2114549" y="2014785"/>
            <a:ext cx="612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하나 CM" panose="02020603020101020101" pitchFamily="18" charset="-127"/>
                <a:ea typeface="하나 CM" panose="02020603020101020101" pitchFamily="18" charset="-127"/>
              </a:rPr>
              <a:t>조건절에서 </a:t>
            </a:r>
            <a:r>
              <a:rPr lang="ko-KR" altLang="en-US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컬럼</a:t>
            </a:r>
            <a:r>
              <a:rPr lang="ko-KR" altLang="en-US" dirty="0">
                <a:latin typeface="하나 CM" panose="02020603020101020101" pitchFamily="18" charset="-127"/>
                <a:ea typeface="하나 CM" panose="02020603020101020101" pitchFamily="18" charset="-127"/>
              </a:rPr>
              <a:t>을 가공하는 대신 </a:t>
            </a:r>
            <a:r>
              <a:rPr lang="ko-KR" altLang="en-US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조건</a:t>
            </a:r>
            <a:r>
              <a:rPr lang="ko-KR" altLang="en-US" dirty="0">
                <a:latin typeface="하나 CM" panose="02020603020101020101" pitchFamily="18" charset="-127"/>
                <a:ea typeface="하나 CM" panose="02020603020101020101" pitchFamily="18" charset="-127"/>
              </a:rPr>
              <a:t>을 가공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9F1A1B-CA5B-4997-897A-7D9B9358E005}"/>
              </a:ext>
            </a:extLst>
          </p:cNvPr>
          <p:cNvGrpSpPr/>
          <p:nvPr/>
        </p:nvGrpSpPr>
        <p:grpSpPr>
          <a:xfrm>
            <a:off x="2962275" y="2757930"/>
            <a:ext cx="6267450" cy="3181350"/>
            <a:chOff x="2904257" y="2078233"/>
            <a:chExt cx="6267450" cy="31813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966D881-98BC-4E17-957D-82DE1306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4257" y="2078233"/>
              <a:ext cx="6267450" cy="31813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4DFF1B-03A0-4C64-A2A6-37608BB4FCB4}"/>
                </a:ext>
              </a:extLst>
            </p:cNvPr>
            <p:cNvSpPr/>
            <p:nvPr/>
          </p:nvSpPr>
          <p:spPr>
            <a:xfrm>
              <a:off x="3429000" y="2864752"/>
              <a:ext cx="3086100" cy="564248"/>
            </a:xfrm>
            <a:prstGeom prst="rect">
              <a:avLst/>
            </a:prstGeom>
            <a:noFill/>
            <a:ln w="28575">
              <a:solidFill>
                <a:srgbClr val="D60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41C07B2-BAEF-4EC2-91C8-C4F715C95222}"/>
              </a:ext>
            </a:extLst>
          </p:cNvPr>
          <p:cNvGrpSpPr/>
          <p:nvPr/>
        </p:nvGrpSpPr>
        <p:grpSpPr>
          <a:xfrm>
            <a:off x="3028950" y="2700780"/>
            <a:ext cx="6134100" cy="3295650"/>
            <a:chOff x="3042806" y="1775593"/>
            <a:chExt cx="6134100" cy="329565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A7C8C69-E01C-43EE-8CA5-4BAC61678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2806" y="1775593"/>
              <a:ext cx="6134100" cy="32956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2FC8645-61C7-4240-A3DA-1ABF4FD4CC15}"/>
                </a:ext>
              </a:extLst>
            </p:cNvPr>
            <p:cNvSpPr/>
            <p:nvPr/>
          </p:nvSpPr>
          <p:spPr>
            <a:xfrm>
              <a:off x="3550522" y="2715222"/>
              <a:ext cx="5204858" cy="597761"/>
            </a:xfrm>
            <a:prstGeom prst="rect">
              <a:avLst/>
            </a:prstGeom>
            <a:noFill/>
            <a:ln w="28575">
              <a:solidFill>
                <a:srgbClr val="D600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8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배지">
            <a:extLst>
              <a:ext uri="{FF2B5EF4-FFF2-40B4-BE49-F238E27FC236}">
                <a16:creationId xmlns:a16="http://schemas.microsoft.com/office/drawing/2014/main" id="{59C1CC82-12C9-4F40-82F9-B3184C6C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2683" y="1878518"/>
            <a:ext cx="641866" cy="6418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07.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주요 이슈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40AF601-B05A-47EB-954D-D25926BD1354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데이터베이스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성능 개선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쿼리 튜닝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2E9C9-8A84-491D-B9F1-BDA37A2395C1}"/>
              </a:ext>
            </a:extLst>
          </p:cNvPr>
          <p:cNvSpPr txBox="1"/>
          <p:nvPr/>
        </p:nvSpPr>
        <p:spPr>
          <a:xfrm>
            <a:off x="2114549" y="2014785"/>
            <a:ext cx="612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테이블</a:t>
            </a:r>
            <a:r>
              <a:rPr lang="ko-KR" altLang="en-US" dirty="0">
                <a:latin typeface="하나 CM" panose="02020603020101020101" pitchFamily="18" charset="-127"/>
                <a:ea typeface="하나 CM" panose="02020603020101020101" pitchFamily="18" charset="-127"/>
              </a:rPr>
              <a:t> 읽는 </a:t>
            </a:r>
            <a:r>
              <a:rPr lang="ko-KR" altLang="en-US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횟수</a:t>
            </a:r>
            <a:r>
              <a:rPr lang="ko-KR" altLang="en-US" dirty="0">
                <a:latin typeface="하나 CM" panose="02020603020101020101" pitchFamily="18" charset="-127"/>
                <a:ea typeface="하나 CM" panose="02020603020101020101" pitchFamily="18" charset="-127"/>
              </a:rPr>
              <a:t> 줄이기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1491FA9-A3E1-411E-9FBB-49FBCF2C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214" y="2520384"/>
            <a:ext cx="4443130" cy="4115575"/>
          </a:xfrm>
          <a:prstGeom prst="rect">
            <a:avLst/>
          </a:prstGeom>
        </p:spPr>
      </p:pic>
      <p:pic>
        <p:nvPicPr>
          <p:cNvPr id="25" name="그래픽 24" descr="재생">
            <a:extLst>
              <a:ext uri="{FF2B5EF4-FFF2-40B4-BE49-F238E27FC236}">
                <a16:creationId xmlns:a16="http://schemas.microsoft.com/office/drawing/2014/main" id="{0170997F-AD64-4DA3-9D23-612FB92FF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8245" y="3743325"/>
            <a:ext cx="914400" cy="9144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55CED73-E8E6-4C72-9027-C8372E96B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6598" y="3429000"/>
            <a:ext cx="5286375" cy="15430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3C07FC7-1CAA-423C-AD62-168A6CB231C1}"/>
              </a:ext>
            </a:extLst>
          </p:cNvPr>
          <p:cNvSpPr txBox="1"/>
          <p:nvPr/>
        </p:nvSpPr>
        <p:spPr>
          <a:xfrm>
            <a:off x="7435344" y="5108317"/>
            <a:ext cx="3773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쿼리 튜닝 후 </a:t>
            </a:r>
            <a:endParaRPr lang="en-US" altLang="ko-KR" sz="3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  <a:p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응답시간 </a:t>
            </a:r>
            <a:r>
              <a:rPr lang="en-US" altLang="ko-KR" sz="3600" dirty="0">
                <a:solidFill>
                  <a:srgbClr val="CD0D0D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1/80</a:t>
            </a:r>
            <a:r>
              <a:rPr lang="en-US" altLang="ko-KR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축소</a:t>
            </a:r>
          </a:p>
        </p:txBody>
      </p:sp>
    </p:spTree>
    <p:extLst>
      <p:ext uri="{BB962C8B-B14F-4D97-AF65-F5344CB8AC3E}">
        <p14:creationId xmlns:p14="http://schemas.microsoft.com/office/powerpoint/2010/main" val="40238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1821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srgbClr val="008375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08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rgbClr val="008375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8375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기능 시연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837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237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08.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하나 B" panose="02020603020101020101" pitchFamily="18" charset="-127"/>
                <a:ea typeface="하나 B" panose="02020603020101020101" pitchFamily="18" charset="-127"/>
                <a:cs typeface="+mn-cs"/>
              </a:rPr>
              <a:t>기능 시연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40AF601-B05A-47EB-954D-D25926BD1354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+mn-cs"/>
              </a:rPr>
              <a:t>시연 동영상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55BA7C-2DB6-44D2-B8F4-31CB7379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4" y="3531870"/>
            <a:ext cx="1477610" cy="104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18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9557BD-9094-47E2-B0AC-8DE09C38BAE9}"/>
              </a:ext>
            </a:extLst>
          </p:cNvPr>
          <p:cNvSpPr txBox="1"/>
          <p:nvPr/>
        </p:nvSpPr>
        <p:spPr>
          <a:xfrm>
            <a:off x="3657599" y="2865329"/>
            <a:ext cx="54488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감사합니다</a:t>
            </a: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하나 CM" panose="02020603020101020101" pitchFamily="18" charset="-127"/>
                <a:ea typeface="하나 CM" panose="02020603020101020101" pitchFamily="18" charset="-127"/>
                <a:cs typeface="+mn-cs"/>
              </a:rPr>
              <a:t>.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33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9557BD-9094-47E2-B0AC-8DE09C38BAE9}"/>
              </a:ext>
            </a:extLst>
          </p:cNvPr>
          <p:cNvSpPr txBox="1"/>
          <p:nvPr/>
        </p:nvSpPr>
        <p:spPr>
          <a:xfrm>
            <a:off x="3657599" y="2865329"/>
            <a:ext cx="54488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dirty="0">
                <a:solidFill>
                  <a:prstClr val="black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Q &amp; A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00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제안 배경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1887B8-9AB0-435E-9EAF-68DD9EC340D3}"/>
              </a:ext>
            </a:extLst>
          </p:cNvPr>
          <p:cNvGrpSpPr/>
          <p:nvPr/>
        </p:nvGrpSpPr>
        <p:grpSpPr>
          <a:xfrm>
            <a:off x="1445198" y="2932149"/>
            <a:ext cx="9664762" cy="3034628"/>
            <a:chOff x="1432560" y="2432766"/>
            <a:chExt cx="9664762" cy="3034628"/>
          </a:xfrm>
        </p:grpSpPr>
        <p:pic>
          <p:nvPicPr>
            <p:cNvPr id="4100" name="Picture 4" descr="NEW 하나원큐 - 하나은행 스마트폰 뱅킹 บน App Store">
              <a:extLst>
                <a:ext uri="{FF2B5EF4-FFF2-40B4-BE49-F238E27FC236}">
                  <a16:creationId xmlns:a16="http://schemas.microsoft.com/office/drawing/2014/main" id="{C330EB67-F431-4D86-9FF3-22129F5EE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60" y="2432766"/>
              <a:ext cx="3034628" cy="3034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48C381E5-5F4F-41A9-B759-168A7D4A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680" y="2602270"/>
              <a:ext cx="2413498" cy="2413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신한 쏠(SOL) – 신한은행 스마트폰뱅킹 - Google Play 앱">
              <a:extLst>
                <a:ext uri="{FF2B5EF4-FFF2-40B4-BE49-F238E27FC236}">
                  <a16:creationId xmlns:a16="http://schemas.microsoft.com/office/drawing/2014/main" id="{40FEAB01-FFB0-408B-835A-EFBE4CF0B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3054" y="2432766"/>
              <a:ext cx="2834268" cy="283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884EFE-3DD7-4A61-AADA-9346C6D14CB5}"/>
              </a:ext>
            </a:extLst>
          </p:cNvPr>
          <p:cNvGrpSpPr/>
          <p:nvPr/>
        </p:nvGrpSpPr>
        <p:grpSpPr>
          <a:xfrm>
            <a:off x="1178405" y="6858000"/>
            <a:ext cx="10176047" cy="2654127"/>
            <a:chOff x="1577492" y="2490660"/>
            <a:chExt cx="10176047" cy="2654127"/>
          </a:xfrm>
        </p:grpSpPr>
        <p:pic>
          <p:nvPicPr>
            <p:cNvPr id="12" name="Picture 4" descr="삼성카드, 코스트코와 제휴 끝...3대 할인점과 '동행'">
              <a:extLst>
                <a:ext uri="{FF2B5EF4-FFF2-40B4-BE49-F238E27FC236}">
                  <a16:creationId xmlns:a16="http://schemas.microsoft.com/office/drawing/2014/main" id="{5A9185A3-F776-4CCD-A364-12C4F9E1B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335" y="2490660"/>
              <a:ext cx="3419600" cy="2654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현대카드">
              <a:extLst>
                <a:ext uri="{FF2B5EF4-FFF2-40B4-BE49-F238E27FC236}">
                  <a16:creationId xmlns:a16="http://schemas.microsoft.com/office/drawing/2014/main" id="{FBB74E28-866D-44B2-B650-E2746C2CD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963" y="2999678"/>
              <a:ext cx="3270576" cy="1859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C8DDDC5-70AB-4953-B3B6-03BA56037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492" y="2684718"/>
              <a:ext cx="2420343" cy="20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C865F66-E93D-4A9A-93CD-4D99B8167863}"/>
              </a:ext>
            </a:extLst>
          </p:cNvPr>
          <p:cNvSpPr txBox="1"/>
          <p:nvPr/>
        </p:nvSpPr>
        <p:spPr>
          <a:xfrm>
            <a:off x="3048000" y="17117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 b="0" i="0" dirty="0">
                <a:solidFill>
                  <a:srgbClr val="222222"/>
                </a:solidFill>
                <a:effectLst/>
                <a:latin typeface="하나 CM" panose="02020603020101020101" pitchFamily="18" charset="-127"/>
                <a:ea typeface="하나 CM" panose="02020603020101020101" pitchFamily="18" charset="-127"/>
              </a:rPr>
              <a:t>‘</a:t>
            </a:r>
            <a:r>
              <a:rPr lang="ko-KR" altLang="en-US" sz="3600" b="0" i="0" dirty="0">
                <a:solidFill>
                  <a:srgbClr val="008375"/>
                </a:solidFill>
                <a:effectLst/>
                <a:latin typeface="하나 CM" panose="02020603020101020101" pitchFamily="18" charset="-127"/>
                <a:ea typeface="하나 CM" panose="02020603020101020101" pitchFamily="18" charset="-127"/>
              </a:rPr>
              <a:t>마이 데이터</a:t>
            </a:r>
            <a:r>
              <a:rPr lang="en-US" altLang="ko-KR" sz="3600" b="0" i="0" dirty="0">
                <a:solidFill>
                  <a:srgbClr val="222222"/>
                </a:solidFill>
                <a:effectLst/>
                <a:latin typeface="하나 CM" panose="02020603020101020101" pitchFamily="18" charset="-127"/>
                <a:ea typeface="하나 CM" panose="02020603020101020101" pitchFamily="18" charset="-127"/>
              </a:rPr>
              <a:t>’ </a:t>
            </a:r>
            <a:r>
              <a:rPr lang="ko-KR" altLang="en-US" sz="3600" b="0" i="0" dirty="0">
                <a:solidFill>
                  <a:srgbClr val="222222"/>
                </a:solidFill>
                <a:effectLst/>
                <a:latin typeface="하나 CM" panose="02020603020101020101" pitchFamily="18" charset="-127"/>
                <a:ea typeface="하나 CM" panose="02020603020101020101" pitchFamily="18" charset="-127"/>
              </a:rPr>
              <a:t>산업 </a:t>
            </a:r>
            <a:r>
              <a:rPr lang="ko-KR" altLang="en-US" sz="3600" b="0" i="0" dirty="0">
                <a:solidFill>
                  <a:srgbClr val="008375"/>
                </a:solidFill>
                <a:effectLst/>
                <a:latin typeface="하나 CM" panose="02020603020101020101" pitchFamily="18" charset="-127"/>
                <a:ea typeface="하나 CM" panose="02020603020101020101" pitchFamily="18" charset="-127"/>
              </a:rPr>
              <a:t>무한경쟁</a:t>
            </a:r>
            <a:r>
              <a:rPr lang="ko-KR" altLang="en-US" sz="3600" b="0" i="0" dirty="0">
                <a:solidFill>
                  <a:srgbClr val="222222"/>
                </a:solidFill>
                <a:effectLst/>
                <a:latin typeface="하나 CM" panose="02020603020101020101" pitchFamily="18" charset="-127"/>
                <a:ea typeface="하나 CM" panose="02020603020101020101" pitchFamily="18" charset="-127"/>
              </a:rPr>
              <a:t> 돌입</a:t>
            </a:r>
          </a:p>
        </p:txBody>
      </p:sp>
    </p:spTree>
    <p:extLst>
      <p:ext uri="{BB962C8B-B14F-4D97-AF65-F5344CB8AC3E}">
        <p14:creationId xmlns:p14="http://schemas.microsoft.com/office/powerpoint/2010/main" val="186698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3.75E-6 0.689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0091 -0.5446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제안 배경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9829FE-2A88-4AA5-9AE2-0B44BF42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11" y="2953334"/>
            <a:ext cx="3482188" cy="29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5BD11D-081B-4123-BAEF-0D3C12989CAF}"/>
              </a:ext>
            </a:extLst>
          </p:cNvPr>
          <p:cNvSpPr txBox="1"/>
          <p:nvPr/>
        </p:nvSpPr>
        <p:spPr>
          <a:xfrm>
            <a:off x="1222777" y="1571277"/>
            <a:ext cx="10289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카드업계</a:t>
            </a:r>
            <a:r>
              <a:rPr lang="en-US" altLang="ko-KR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, </a:t>
            </a:r>
            <a:r>
              <a:rPr lang="ko-KR" altLang="en-US" sz="3600" dirty="0" err="1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마이데이터</a:t>
            </a: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 경쟁 본격화</a:t>
            </a:r>
            <a:r>
              <a:rPr lang="en-US" altLang="ko-KR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···</a:t>
            </a:r>
            <a:r>
              <a:rPr lang="ko-KR" altLang="en-US" sz="36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시장 선점</a:t>
            </a:r>
            <a:r>
              <a:rPr lang="ko-KR" altLang="en-US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  <a:r>
              <a:rPr lang="ko-KR" altLang="en-US" sz="36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사활</a:t>
            </a:r>
          </a:p>
          <a:p>
            <a:endParaRPr lang="ko-KR" altLang="en-US" sz="3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7FE363-B78B-43F6-A156-A0FC9936820C}"/>
              </a:ext>
            </a:extLst>
          </p:cNvPr>
          <p:cNvGrpSpPr/>
          <p:nvPr/>
        </p:nvGrpSpPr>
        <p:grpSpPr>
          <a:xfrm>
            <a:off x="5897705" y="2343460"/>
            <a:ext cx="4671235" cy="4149317"/>
            <a:chOff x="12192000" y="2313478"/>
            <a:chExt cx="4671235" cy="4149317"/>
          </a:xfrm>
        </p:grpSpPr>
        <p:pic>
          <p:nvPicPr>
            <p:cNvPr id="10" name="그래픽 9" descr="지수 그래프">
              <a:extLst>
                <a:ext uri="{FF2B5EF4-FFF2-40B4-BE49-F238E27FC236}">
                  <a16:creationId xmlns:a16="http://schemas.microsoft.com/office/drawing/2014/main" id="{BDA5A8B0-262F-4D2D-91DC-A6A7E582F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92000" y="2313478"/>
              <a:ext cx="4671235" cy="414931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27F6AC5-27AB-477B-8921-6972B3AC9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05328" y="2967791"/>
              <a:ext cx="3023728" cy="2665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73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0.14283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제안 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63C2D-0D1D-4609-96B5-C663F0C131C9}"/>
              </a:ext>
            </a:extLst>
          </p:cNvPr>
          <p:cNvSpPr txBox="1"/>
          <p:nvPr/>
        </p:nvSpPr>
        <p:spPr>
          <a:xfrm>
            <a:off x="8223472" y="5934235"/>
            <a:ext cx="396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하나 CM" panose="02020603020101020101" pitchFamily="18" charset="-127"/>
                <a:ea typeface="하나 CM" panose="02020603020101020101" pitchFamily="18" charset="-127"/>
              </a:rPr>
              <a:t>2020.06 ~ 2020.09</a:t>
            </a:r>
            <a:endParaRPr lang="ko-KR" altLang="en-US" sz="3600" dirty="0"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ABF4F5-1C10-43B0-BAB5-E2A84FFB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30" y="2645574"/>
            <a:ext cx="4371975" cy="332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2E8132B-01CB-4CD1-9BB0-68FD7E219109}"/>
              </a:ext>
            </a:extLst>
          </p:cNvPr>
          <p:cNvGrpSpPr/>
          <p:nvPr/>
        </p:nvGrpSpPr>
        <p:grpSpPr>
          <a:xfrm>
            <a:off x="4499609" y="2047405"/>
            <a:ext cx="2710815" cy="561307"/>
            <a:chOff x="4021455" y="1839883"/>
            <a:chExt cx="2710815" cy="5613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A6889C-227E-4F30-9A2A-5BD7E97CABCA}"/>
                </a:ext>
              </a:extLst>
            </p:cNvPr>
            <p:cNvSpPr txBox="1"/>
            <p:nvPr/>
          </p:nvSpPr>
          <p:spPr>
            <a:xfrm>
              <a:off x="4241275" y="1852921"/>
              <a:ext cx="21872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하나 CM" panose="02020603020101020101" pitchFamily="18" charset="-127"/>
                  <a:ea typeface="하나 CM" panose="02020603020101020101" pitchFamily="18" charset="-127"/>
                </a:rPr>
                <a:t>신용카드</a:t>
              </a:r>
            </a:p>
          </p:txBody>
        </p:sp>
        <p:pic>
          <p:nvPicPr>
            <p:cNvPr id="7" name="그래픽 6" descr="돋보기">
              <a:extLst>
                <a:ext uri="{FF2B5EF4-FFF2-40B4-BE49-F238E27FC236}">
                  <a16:creationId xmlns:a16="http://schemas.microsoft.com/office/drawing/2014/main" id="{12B9DBE1-4FE7-4E94-BEBD-CBAB6765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1723" y="1873697"/>
              <a:ext cx="493677" cy="493677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413C3C7-05EA-4BFF-B9BD-0B80FD8D63B4}"/>
                </a:ext>
              </a:extLst>
            </p:cNvPr>
            <p:cNvSpPr/>
            <p:nvPr/>
          </p:nvSpPr>
          <p:spPr>
            <a:xfrm>
              <a:off x="4021455" y="1839883"/>
              <a:ext cx="2710815" cy="56130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052DA11-24DA-42A5-AA36-B033CF37456E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주제 선정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제안 배경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AEE0CE-DC54-4DB9-B64F-F08FF297C2EC}"/>
              </a:ext>
            </a:extLst>
          </p:cNvPr>
          <p:cNvGrpSpPr/>
          <p:nvPr/>
        </p:nvGrpSpPr>
        <p:grpSpPr>
          <a:xfrm>
            <a:off x="1874293" y="6858000"/>
            <a:ext cx="8153627" cy="3285132"/>
            <a:chOff x="1748932" y="2361032"/>
            <a:chExt cx="8153627" cy="328513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7FC621A-824A-487A-A96E-94883182584F}"/>
                </a:ext>
              </a:extLst>
            </p:cNvPr>
            <p:cNvGrpSpPr/>
            <p:nvPr/>
          </p:nvGrpSpPr>
          <p:grpSpPr>
            <a:xfrm>
              <a:off x="5191298" y="2361032"/>
              <a:ext cx="4176159" cy="2152126"/>
              <a:chOff x="6319722" y="2717303"/>
              <a:chExt cx="4176159" cy="2152126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AD6038BB-97FE-461F-96CB-659C085C4E64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35081" y="3447429"/>
                <a:ext cx="2260800" cy="142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D244607-BA4A-4889-8EC0-C6DB29561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7068" y="3081669"/>
                <a:ext cx="2261467" cy="1423394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E8B1B00-D724-42EC-8726-2FAC1A7DF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9722" y="2717303"/>
                <a:ext cx="2261467" cy="1423394"/>
              </a:xfrm>
              <a:prstGeom prst="rect">
                <a:avLst/>
              </a:prstGeom>
            </p:spPr>
          </p:pic>
        </p:grpSp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057C6D8-F2FF-477E-B565-0F8C10A32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650"/>
            <a:stretch/>
          </p:blipFill>
          <p:spPr bwMode="auto">
            <a:xfrm>
              <a:off x="1748932" y="2361032"/>
              <a:ext cx="3914837" cy="213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6D06B2-B995-4D1E-8431-207981BE6489}"/>
                </a:ext>
              </a:extLst>
            </p:cNvPr>
            <p:cNvSpPr txBox="1"/>
            <p:nvPr/>
          </p:nvSpPr>
          <p:spPr>
            <a:xfrm>
              <a:off x="2394729" y="4861334"/>
              <a:ext cx="75078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500" dirty="0">
                  <a:solidFill>
                    <a:srgbClr val="008375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소비패턴</a:t>
              </a:r>
              <a:r>
                <a:rPr lang="ko-KR" altLang="en-US" sz="4500" dirty="0">
                  <a:latin typeface="하나 CM" panose="02020603020101020101" pitchFamily="18" charset="-127"/>
                  <a:ea typeface="하나 CM" panose="02020603020101020101" pitchFamily="18" charset="-127"/>
                </a:rPr>
                <a:t> 기반 </a:t>
              </a:r>
              <a:r>
                <a:rPr lang="ko-KR" altLang="en-US" sz="4500" dirty="0">
                  <a:solidFill>
                    <a:srgbClr val="008375"/>
                  </a:solidFill>
                  <a:latin typeface="하나 CM" panose="02020603020101020101" pitchFamily="18" charset="-127"/>
                  <a:ea typeface="하나 CM" panose="02020603020101020101" pitchFamily="18" charset="-127"/>
                </a:rPr>
                <a:t>카드 추천 </a:t>
              </a:r>
              <a:r>
                <a:rPr lang="ko-KR" altLang="en-US" sz="4500" dirty="0">
                  <a:latin typeface="하나 CM" panose="02020603020101020101" pitchFamily="18" charset="-127"/>
                  <a:ea typeface="하나 CM" panose="02020603020101020101" pitchFamily="18" charset="-127"/>
                </a:rPr>
                <a:t>서비스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D5F9C0-53A7-47DD-ACCA-AD53D2F21195}"/>
              </a:ext>
            </a:extLst>
          </p:cNvPr>
          <p:cNvSpPr txBox="1"/>
          <p:nvPr/>
        </p:nvSpPr>
        <p:spPr>
          <a:xfrm>
            <a:off x="0" y="3317795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혜택</a:t>
            </a:r>
            <a:r>
              <a:rPr lang="ko-KR" altLang="en-US" sz="4800" dirty="0">
                <a:latin typeface="하나 CM" panose="02020603020101020101" pitchFamily="18" charset="-127"/>
                <a:ea typeface="하나 CM" panose="02020603020101020101" pitchFamily="18" charset="-127"/>
              </a:rPr>
              <a:t>과 관련된 서비스</a:t>
            </a:r>
            <a:r>
              <a:rPr lang="en-US" altLang="ko-KR" sz="4800" dirty="0">
                <a:latin typeface="하나 CM" panose="02020603020101020101" pitchFamily="18" charset="-127"/>
                <a:ea typeface="하나 CM" panose="02020603020101020101" pitchFamily="18" charset="-127"/>
              </a:rPr>
              <a:t> …</a:t>
            </a:r>
            <a:r>
              <a:rPr lang="ko-KR" altLang="en-US" sz="4800" dirty="0">
                <a:latin typeface="하나 CM" panose="02020603020101020101" pitchFamily="18" charset="-127"/>
                <a:ea typeface="하나 CM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15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1.04167E-6 -0.6344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AFE8C5-8F3F-4837-B6E0-5DD9D0800B76}"/>
              </a:ext>
            </a:extLst>
          </p:cNvPr>
          <p:cNvSpPr/>
          <p:nvPr/>
        </p:nvSpPr>
        <p:spPr>
          <a:xfrm>
            <a:off x="3792075" y="2715885"/>
            <a:ext cx="570828" cy="570828"/>
          </a:xfrm>
          <a:prstGeom prst="rect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9E334-FEC3-44D3-B726-761C2A8CCDEC}"/>
              </a:ext>
            </a:extLst>
          </p:cNvPr>
          <p:cNvSpPr txBox="1"/>
          <p:nvPr/>
        </p:nvSpPr>
        <p:spPr>
          <a:xfrm>
            <a:off x="3984490" y="2705725"/>
            <a:ext cx="13291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02</a:t>
            </a:r>
            <a:endParaRPr lang="ko-KR" altLang="en-US" sz="8800" dirty="0">
              <a:solidFill>
                <a:srgbClr val="008375"/>
              </a:solidFill>
              <a:latin typeface="하나 CM" panose="02020603020101020101" pitchFamily="18" charset="-127"/>
              <a:ea typeface="하나 C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AD9B7-9747-4308-985F-80EAF8C215BC}"/>
              </a:ext>
            </a:extLst>
          </p:cNvPr>
          <p:cNvSpPr txBox="1"/>
          <p:nvPr/>
        </p:nvSpPr>
        <p:spPr>
          <a:xfrm>
            <a:off x="5207392" y="3249066"/>
            <a:ext cx="271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8375"/>
                </a:solidFill>
                <a:latin typeface="하나 CM" panose="02020603020101020101" pitchFamily="18" charset="-127"/>
                <a:ea typeface="하나 CM" panose="02020603020101020101" pitchFamily="18" charset="-127"/>
              </a:rPr>
              <a:t>현황 분석</a:t>
            </a:r>
            <a:endParaRPr lang="ko-KR" altLang="en-US" sz="3600" dirty="0">
              <a:solidFill>
                <a:srgbClr val="0083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4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008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D600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DACCCF7-AAA3-487C-9F5B-5165432DEE5C}"/>
              </a:ext>
            </a:extLst>
          </p:cNvPr>
          <p:cNvSpPr txBox="1"/>
          <p:nvPr/>
        </p:nvSpPr>
        <p:spPr>
          <a:xfrm>
            <a:off x="0" y="277434"/>
            <a:ext cx="1110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02. </a:t>
            </a:r>
            <a:r>
              <a:rPr lang="ko-KR" altLang="en-US" sz="4000" b="1" dirty="0">
                <a:solidFill>
                  <a:schemeClr val="bg1"/>
                </a:solidFill>
                <a:latin typeface="하나 B" panose="02020603020101020101" pitchFamily="18" charset="-127"/>
                <a:ea typeface="하나 B" panose="02020603020101020101" pitchFamily="18" charset="-127"/>
              </a:rPr>
              <a:t>현황 분석</a:t>
            </a:r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724C45B-AF42-4B8A-BA8E-F3B884250A65}"/>
              </a:ext>
            </a:extLst>
          </p:cNvPr>
          <p:cNvSpPr txBox="1">
            <a:spLocks/>
          </p:cNvSpPr>
          <p:nvPr/>
        </p:nvSpPr>
        <p:spPr>
          <a:xfrm>
            <a:off x="0" y="1073160"/>
            <a:ext cx="12192000" cy="510329"/>
          </a:xfrm>
          <a:prstGeom prst="rect">
            <a:avLst/>
          </a:prstGeom>
          <a:solidFill>
            <a:srgbClr val="DDDDDD"/>
          </a:solidFill>
        </p:spPr>
        <p:txBody>
          <a:bodyPr/>
          <a:lstStyle>
            <a:lvl1pPr marL="457200" indent="-4572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  <a:defRPr sz="2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기존 카드추천 서비스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FF940F-8BF7-4F8F-9324-303BA31E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009983"/>
            <a:ext cx="6196999" cy="4570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057C3-FC34-4BB3-A29D-9122FE561CCB}"/>
              </a:ext>
            </a:extLst>
          </p:cNvPr>
          <p:cNvSpPr txBox="1"/>
          <p:nvPr/>
        </p:nvSpPr>
        <p:spPr>
          <a:xfrm>
            <a:off x="7178040" y="3790434"/>
            <a:ext cx="4518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하나 CM" panose="02020603020101020101" pitchFamily="18" charset="-127"/>
                <a:ea typeface="하나 CM" panose="02020603020101020101" pitchFamily="18" charset="-127"/>
              </a:rPr>
              <a:t>일일이 조건을 선택한 후 검색</a:t>
            </a:r>
          </a:p>
        </p:txBody>
      </p:sp>
    </p:spTree>
    <p:extLst>
      <p:ext uri="{BB962C8B-B14F-4D97-AF65-F5344CB8AC3E}">
        <p14:creationId xmlns:p14="http://schemas.microsoft.com/office/powerpoint/2010/main" val="836814726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1051</Words>
  <Application>Microsoft Office PowerPoint</Application>
  <PresentationFormat>와이드스크린</PresentationFormat>
  <Paragraphs>269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하나 CM</vt:lpstr>
      <vt:lpstr>Arial</vt:lpstr>
      <vt:lpstr>하나 L</vt:lpstr>
      <vt:lpstr>Wingdings</vt:lpstr>
      <vt:lpstr>맑은 고딕</vt:lpstr>
      <vt:lpstr>하나 UL</vt:lpstr>
      <vt:lpstr>하나 B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조영남</cp:lastModifiedBy>
  <cp:revision>1524</cp:revision>
  <dcterms:created xsi:type="dcterms:W3CDTF">2020-08-11T03:52:27Z</dcterms:created>
  <dcterms:modified xsi:type="dcterms:W3CDTF">2020-10-06T21:12:48Z</dcterms:modified>
</cp:coreProperties>
</file>