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91" r:id="rId5"/>
    <p:sldId id="274" r:id="rId6"/>
    <p:sldId id="269" r:id="rId7"/>
    <p:sldId id="272" r:id="rId8"/>
    <p:sldId id="273" r:id="rId9"/>
    <p:sldId id="270" r:id="rId10"/>
    <p:sldId id="260" r:id="rId11"/>
    <p:sldId id="259" r:id="rId12"/>
    <p:sldId id="256" r:id="rId13"/>
    <p:sldId id="258" r:id="rId14"/>
    <p:sldId id="261" r:id="rId15"/>
    <p:sldId id="262" r:id="rId16"/>
    <p:sldId id="263" r:id="rId17"/>
    <p:sldId id="265" r:id="rId18"/>
    <p:sldId id="266" r:id="rId19"/>
    <p:sldId id="271" r:id="rId20"/>
    <p:sldId id="279" r:id="rId21"/>
    <p:sldId id="277" r:id="rId22"/>
    <p:sldId id="289" r:id="rId23"/>
    <p:sldId id="275" r:id="rId24"/>
    <p:sldId id="276" r:id="rId25"/>
    <p:sldId id="288" r:id="rId26"/>
    <p:sldId id="278" r:id="rId27"/>
    <p:sldId id="280" r:id="rId28"/>
    <p:sldId id="281" r:id="rId29"/>
    <p:sldId id="282" r:id="rId30"/>
    <p:sldId id="283" r:id="rId31"/>
    <p:sldId id="290" r:id="rId32"/>
    <p:sldId id="284" r:id="rId33"/>
    <p:sldId id="285" r:id="rId34"/>
    <p:sldId id="286" r:id="rId35"/>
    <p:sldId id="264" r:id="rId36"/>
    <p:sldId id="287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3" pos="11088" userDrawn="1">
          <p15:clr>
            <a:srgbClr val="A4A3A4"/>
          </p15:clr>
        </p15:guide>
        <p15:guide id="4" orient="horz" pos="5976" userDrawn="1">
          <p15:clr>
            <a:srgbClr val="A4A3A4"/>
          </p15:clr>
        </p15:guide>
        <p15:guide id="5" orient="horz" pos="1080" userDrawn="1">
          <p15:clr>
            <a:srgbClr val="A4A3A4"/>
          </p15:clr>
        </p15:guide>
        <p15:guide id="6" orient="horz" pos="5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4F57"/>
    <a:srgbClr val="008C8C"/>
    <a:srgbClr val="F75F6A"/>
    <a:srgbClr val="2DCDBE"/>
    <a:srgbClr val="98E8E0"/>
    <a:srgbClr val="6FDFD4"/>
    <a:srgbClr val="58DACE"/>
    <a:srgbClr val="F6F6F6"/>
    <a:srgbClr val="F1F3F5"/>
    <a:srgbClr val="2CC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>
      <p:cViewPr>
        <p:scale>
          <a:sx n="50" d="100"/>
          <a:sy n="50" d="100"/>
        </p:scale>
        <p:origin x="197" y="288"/>
      </p:cViewPr>
      <p:guideLst>
        <p:guide orient="horz" pos="792"/>
        <p:guide pos="432"/>
        <p:guide pos="11088"/>
        <p:guide orient="horz" pos="5976"/>
        <p:guide orient="horz" pos="1080"/>
        <p:guide orient="horz" pos="5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2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5.png"/><Relationship Id="rId5" Type="http://schemas.openxmlformats.org/officeDocument/2006/relationships/image" Target="../media/image97.png"/><Relationship Id="rId10" Type="http://schemas.openxmlformats.org/officeDocument/2006/relationships/image" Target="../media/image4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12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11" Type="http://schemas.openxmlformats.org/officeDocument/2006/relationships/image" Target="../media/image45.svg"/><Relationship Id="rId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34079" y="2952898"/>
            <a:ext cx="19535284" cy="2747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여기어때 잘난체 OTF" pitchFamily="34" charset="0"/>
              </a:rPr>
              <a:t>하나모임</a:t>
            </a:r>
            <a:endParaRPr lang="en-US" sz="15000" dirty="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00" y="5675002"/>
            <a:ext cx="9423408" cy="18044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en-US" sz="3700" kern="0" spc="-200" dirty="0">
                <a:solidFill>
                  <a:srgbClr val="F1F3F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회비 운영을 </a:t>
            </a:r>
            <a:r>
              <a:rPr lang="en-US" sz="3700" kern="0" spc="-200" dirty="0" err="1">
                <a:solidFill>
                  <a:srgbClr val="F1F3F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간편하고</a:t>
            </a:r>
            <a:r>
              <a:rPr lang="en-US" sz="3700" kern="0" spc="-200" dirty="0">
                <a:solidFill>
                  <a:srgbClr val="F1F3F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 </a:t>
            </a:r>
            <a:r>
              <a:rPr lang="en-US" sz="3700" kern="0" spc="-200" dirty="0" err="1">
                <a:solidFill>
                  <a:srgbClr val="F1F3F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투명하게</a:t>
            </a:r>
            <a:r>
              <a:rPr lang="en-US" sz="3700" kern="0" spc="-200" dirty="0">
                <a:solidFill>
                  <a:srgbClr val="F1F3F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en-US" sz="3700" kern="0" spc="-200" dirty="0" err="1">
                <a:solidFill>
                  <a:srgbClr val="F1F3F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모임통장</a:t>
            </a:r>
            <a:r>
              <a:rPr lang="en-US" sz="3700" kern="0" spc="-200" dirty="0">
                <a:solidFill>
                  <a:srgbClr val="F1F3F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 </a:t>
            </a:r>
            <a:r>
              <a:rPr lang="ko-KR" altLang="en-US" sz="3700" kern="0" spc="-200" dirty="0">
                <a:solidFill>
                  <a:srgbClr val="F1F3F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서비스</a:t>
            </a:r>
            <a:endParaRPr lang="en-US" spc="-200" dirty="0">
              <a:solidFill>
                <a:srgbClr val="F1F3F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067179" y="5867087"/>
            <a:ext cx="2177585" cy="79329"/>
            <a:chOff x="4268503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75044" y="5867087"/>
            <a:ext cx="2177585" cy="79329"/>
            <a:chOff x="11745267" y="5587075"/>
            <a:chExt cx="21775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011400" y="8039100"/>
            <a:ext cx="2085979" cy="6399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kern="0" spc="-100" dirty="0">
                <a:solidFill>
                  <a:schemeClr val="bg1">
                    <a:lumMod val="8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 </a:t>
            </a:r>
            <a:r>
              <a:rPr lang="en-US" sz="4000" kern="0" spc="-100" dirty="0">
                <a:solidFill>
                  <a:schemeClr val="bg1">
                    <a:lumMod val="8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6" pitchFamily="34" charset="0"/>
              </a:rPr>
              <a:t>한미희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5">
    <p:bg>
      <p:bgPr>
        <a:solidFill>
          <a:srgbClr val="00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835421" y="3673910"/>
            <a:ext cx="20788080" cy="19657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1500" kern="0" spc="2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Myriad Pro Light" pitchFamily="34" charset="0"/>
              </a:rPr>
              <a:t>하나모임</a:t>
            </a:r>
            <a:endParaRPr lang="en-US" dirty="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855124" y="5268623"/>
            <a:ext cx="12575467" cy="493714"/>
            <a:chOff x="2855124" y="5268623"/>
            <a:chExt cx="125754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124" y="5268623"/>
              <a:ext cx="12575467" cy="4937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15133" y="6072322"/>
            <a:ext cx="12557759" cy="208185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400" kern="0" spc="-200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나눔스퀘어" pitchFamily="34" charset="0"/>
              </a:rPr>
              <a:t>회비 운영을 간편하고 투명하게,</a:t>
            </a:r>
          </a:p>
          <a:p>
            <a:pPr algn="ctr"/>
            <a:r>
              <a:rPr lang="en-US" sz="4400" kern="0" spc="-200" dirty="0">
                <a:solidFill>
                  <a:schemeClr val="bg1"/>
                </a:solidFill>
                <a:latin typeface="하나 L" panose="02020603020101020101" pitchFamily="18" charset="-127"/>
                <a:ea typeface="하나 L" panose="02020603020101020101" pitchFamily="18" charset="-127"/>
                <a:cs typeface="나눔스퀘어" pitchFamily="34" charset="0"/>
              </a:rPr>
              <a:t>안심하고 쓸 수 있는 모임통장</a:t>
            </a:r>
            <a:endParaRPr lang="en-US" sz="4400" dirty="0">
              <a:solidFill>
                <a:schemeClr val="bg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47467" y="7734300"/>
            <a:ext cx="1905000" cy="5757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100" dirty="0">
                <a:solidFill>
                  <a:schemeClr val="bg2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에스코어 드림 4" pitchFamily="34" charset="0"/>
              </a:rPr>
              <a:t>한미희</a:t>
            </a:r>
            <a:endParaRPr lang="en-US" sz="3600" dirty="0">
              <a:solidFill>
                <a:schemeClr val="bg2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">
    <p:bg>
      <p:bgPr>
        <a:solidFill>
          <a:srgbClr val="00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15668" y="3329961"/>
            <a:ext cx="13254378" cy="2014530"/>
            <a:chOff x="2515668" y="3329961"/>
            <a:chExt cx="13254378" cy="201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668" y="3329961"/>
              <a:ext cx="13254378" cy="201453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525581" y="3592103"/>
            <a:ext cx="20142579" cy="1714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600" kern="0" spc="-3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HE로동신문" pitchFamily="34" charset="0"/>
              </a:rPr>
              <a:t>하나모임</a:t>
            </a:r>
            <a:endParaRPr lang="en-US" dirty="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7546" y="5934396"/>
            <a:ext cx="10177733" cy="19333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에스코어 드림 6" pitchFamily="34" charset="0"/>
              </a:rPr>
              <a:t>회비 운영을 간편하고 투명하게,</a:t>
            </a:r>
          </a:p>
          <a:p>
            <a:pPr algn="ctr"/>
            <a:r>
              <a:rPr lang="en-US" sz="3600" kern="0" spc="-1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에스코어 드림 6" pitchFamily="34" charset="0"/>
              </a:rPr>
              <a:t>안심하고</a:t>
            </a:r>
            <a:r>
              <a:rPr lang="en-US" sz="4000" kern="0" spc="-1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에스코어 드림 6" pitchFamily="34" charset="0"/>
              </a:rPr>
              <a:t> 쓸 수 있는 모임통장</a:t>
            </a:r>
            <a:endParaRPr lang="en-US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5071" y="7874250"/>
            <a:ext cx="12822682" cy="411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chemeClr val="bg2"/>
                </a:solidFill>
                <a:latin typeface="에스코어 드림 4" pitchFamily="34" charset="0"/>
                <a:cs typeface="에스코어 드림 4" pitchFamily="34" charset="0"/>
              </a:rPr>
              <a:t>한미희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bg>
      <p:bgPr>
        <a:solidFill>
          <a:srgbClr val="00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77200" y="0"/>
            <a:ext cx="15890737" cy="10321913"/>
            <a:chOff x="8199182" y="137010"/>
            <a:chExt cx="15890737" cy="10321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182" y="137010"/>
              <a:ext cx="15890737" cy="1032191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62815" y="4230668"/>
            <a:ext cx="12712210" cy="164567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3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Hana MOIM</a:t>
            </a:r>
            <a:endParaRPr lang="en-US" dirty="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815" y="5847573"/>
            <a:ext cx="12285101" cy="2320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100" dirty="0" err="1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에스코어 드림 2" pitchFamily="34" charset="0"/>
              </a:rPr>
              <a:t>회비</a:t>
            </a:r>
            <a:r>
              <a:rPr lang="en-US" sz="4800" kern="0" spc="-1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에스코어 드림 2" pitchFamily="34" charset="0"/>
              </a:rPr>
              <a:t> 운영을 간편하고 투명하게,</a:t>
            </a:r>
          </a:p>
          <a:p>
            <a:pPr algn="just"/>
            <a:r>
              <a:rPr lang="en-US" sz="4800" kern="0" spc="-1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에스코어 드림 2" pitchFamily="34" charset="0"/>
              </a:rPr>
              <a:t>안심하고 쓸 수 있는 모임통장</a:t>
            </a:r>
            <a:endParaRPr lang="en-US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77493" y="683473"/>
            <a:ext cx="709929" cy="519325"/>
            <a:chOff x="1277493" y="683473"/>
            <a:chExt cx="709929" cy="519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493" y="683473"/>
              <a:ext cx="709929" cy="5193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9169" y="-789947"/>
            <a:ext cx="281879" cy="11783359"/>
            <a:chOff x="10349169" y="-789947"/>
            <a:chExt cx="281879" cy="11783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560000">
              <a:off x="10349169" y="-789947"/>
              <a:ext cx="281879" cy="11783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3">
    <p:bg>
      <p:bgPr>
        <a:solidFill>
          <a:srgbClr val="00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630" y="5143500"/>
            <a:ext cx="11638502" cy="2730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40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G마켓 산스 Bold" pitchFamily="34" charset="0"/>
              </a:rPr>
              <a:t>하나모임</a:t>
            </a:r>
            <a:endParaRPr lang="en-US" sz="14000" dirty="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9296" y="7453147"/>
            <a:ext cx="15247074" cy="28399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G마켓 산스 Bold" pitchFamily="34" charset="0"/>
              </a:rPr>
              <a:t>회비 운영을 간편하고 투명하게,</a:t>
            </a:r>
          </a:p>
          <a:p>
            <a:pPr algn="just"/>
            <a:r>
              <a:rPr lang="en-US" sz="54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  <a:cs typeface="G마켓 산스 Bold" pitchFamily="34" charset="0"/>
              </a:rPr>
              <a:t>안심하고 쓸 수 있는 모임통장</a:t>
            </a:r>
            <a:endParaRPr lang="en-US" sz="5400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0040" y="8291883"/>
            <a:ext cx="7960183" cy="82283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4800" kern="0" spc="-100" dirty="0">
                <a:solidFill>
                  <a:schemeClr val="bg1">
                    <a:lumMod val="85000"/>
                  </a:schemeClr>
                </a:solidFill>
                <a:latin typeface="하나 UL" panose="02020603020101020101" pitchFamily="18" charset="-127"/>
                <a:ea typeface="하나 UL" panose="02020603020101020101" pitchFamily="18" charset="-127"/>
                <a:cs typeface="G마켓 산스 Light" pitchFamily="34" charset="0"/>
              </a:rPr>
              <a:t>한미희</a:t>
            </a:r>
            <a:endParaRPr lang="en-US" dirty="0">
              <a:solidFill>
                <a:schemeClr val="bg1">
                  <a:lumMod val="85000"/>
                </a:schemeClr>
              </a:solidFill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4919" y="1172280"/>
            <a:ext cx="6266537" cy="4571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G마켓 산스 Medium" pitchFamily="34" charset="0"/>
              </a:rPr>
              <a:t>Make One's Invaluable Moment</a:t>
            </a:r>
            <a:endParaRPr lang="en-US" dirty="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718083" y="1294178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7200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6">
    <p:bg>
      <p:bgPr>
        <a:solidFill>
          <a:srgbClr val="0074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2963" y="3571686"/>
            <a:ext cx="582480" cy="740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100" dirty="0">
                <a:solidFill>
                  <a:srgbClr val="F9C35A"/>
                </a:solidFill>
                <a:latin typeface="Noto Sans CJK KR Thin" pitchFamily="34" charset="0"/>
                <a:cs typeface="Noto Sans CJK KR Thin" pitchFamily="34" charset="0"/>
              </a:rPr>
              <a:t>01</a:t>
            </a:r>
          </a:p>
          <a:p>
            <a:pPr algn="just"/>
            <a:endParaRPr lang="en-US" sz="3200" kern="0" spc="-100" dirty="0">
              <a:solidFill>
                <a:srgbClr val="F9C35A"/>
              </a:solidFill>
              <a:latin typeface="Noto Sans CJK KR Thin" pitchFamily="34" charset="0"/>
              <a:cs typeface="Noto Sans CJK KR Thin" pitchFamily="34" charset="0"/>
            </a:endParaRPr>
          </a:p>
          <a:p>
            <a:pPr algn="just"/>
            <a:r>
              <a:rPr lang="en-US" sz="3200" kern="0" spc="-100" dirty="0">
                <a:solidFill>
                  <a:srgbClr val="F9C35A"/>
                </a:solidFill>
                <a:latin typeface="Noto Sans CJK KR Thin" pitchFamily="34" charset="0"/>
                <a:cs typeface="Noto Sans CJK KR Thin" pitchFamily="34" charset="0"/>
              </a:rPr>
              <a:t>02</a:t>
            </a:r>
          </a:p>
          <a:p>
            <a:pPr algn="just"/>
            <a:endParaRPr lang="en-US" sz="3200" kern="0" spc="-100" dirty="0">
              <a:solidFill>
                <a:srgbClr val="F9C35A"/>
              </a:solidFill>
              <a:latin typeface="Noto Sans CJK KR Thin" pitchFamily="34" charset="0"/>
              <a:cs typeface="Noto Sans CJK KR Thin" pitchFamily="34" charset="0"/>
            </a:endParaRPr>
          </a:p>
          <a:p>
            <a:pPr algn="just"/>
            <a:r>
              <a:rPr lang="en-US" sz="3200" kern="0" spc="-100" dirty="0">
                <a:solidFill>
                  <a:srgbClr val="F9C35A"/>
                </a:solidFill>
                <a:latin typeface="Noto Sans CJK KR Thin" pitchFamily="34" charset="0"/>
                <a:cs typeface="Noto Sans CJK KR Thin" pitchFamily="34" charset="0"/>
              </a:rPr>
              <a:t>03</a:t>
            </a:r>
          </a:p>
          <a:p>
            <a:pPr algn="just"/>
            <a:endParaRPr lang="en-US" sz="3200" kern="0" spc="-100" dirty="0">
              <a:solidFill>
                <a:srgbClr val="F9C35A"/>
              </a:solidFill>
              <a:latin typeface="Noto Sans CJK KR Thin" pitchFamily="34" charset="0"/>
              <a:cs typeface="Noto Sans CJK KR Thin" pitchFamily="34" charset="0"/>
            </a:endParaRPr>
          </a:p>
          <a:p>
            <a:pPr algn="just"/>
            <a:r>
              <a:rPr lang="en-US" sz="3200" kern="0" spc="-100" dirty="0">
                <a:solidFill>
                  <a:srgbClr val="F9C35A"/>
                </a:solidFill>
                <a:latin typeface="Noto Sans CJK KR Thin" pitchFamily="34" charset="0"/>
                <a:cs typeface="Noto Sans CJK KR Thin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52963" y="2297566"/>
            <a:ext cx="5069683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kern="0" spc="2700" dirty="0">
                <a:solidFill>
                  <a:srgbClr val="F9C35A"/>
                </a:solidFill>
                <a:latin typeface="Noto Sans CJK KR Thin" pitchFamily="34" charset="0"/>
                <a:cs typeface="Noto Sans CJK KR Thin" pitchFamily="34" charset="0"/>
              </a:rPr>
              <a:t>C</a:t>
            </a:r>
            <a:r>
              <a:rPr lang="en-US" sz="3300" kern="0" spc="2700" dirty="0">
                <a:solidFill>
                  <a:srgbClr val="EEEEEE"/>
                </a:solidFill>
                <a:latin typeface="Noto Sans CJK KR Thin" pitchFamily="34" charset="0"/>
                <a:cs typeface="Noto Sans CJK KR Thin" pitchFamily="34" charset="0"/>
              </a:rPr>
              <a:t>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179448" y="3357196"/>
            <a:ext cx="3597330" cy="75238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dirty="0">
                <a:solidFill>
                  <a:srgbClr val="EEEEEE"/>
                </a:solidFill>
                <a:latin typeface="Noto Sans CJK KR Black" pitchFamily="34" charset="0"/>
                <a:cs typeface="Noto Sans CJK KR Black" pitchFamily="34" charset="0"/>
              </a:rPr>
              <a:t>회사소개</a:t>
            </a:r>
          </a:p>
          <a:p>
            <a:pPr algn="just"/>
            <a:r>
              <a:rPr lang="en-US" sz="6700" dirty="0">
                <a:solidFill>
                  <a:srgbClr val="EEEEEE"/>
                </a:solidFill>
                <a:latin typeface="Noto Sans CJK KR Black" pitchFamily="34" charset="0"/>
                <a:cs typeface="Noto Sans CJK KR Black" pitchFamily="34" charset="0"/>
              </a:rPr>
              <a:t>사업소개</a:t>
            </a:r>
          </a:p>
          <a:p>
            <a:pPr algn="just"/>
            <a:r>
              <a:rPr lang="en-US" sz="6700" dirty="0">
                <a:solidFill>
                  <a:srgbClr val="EEEEEE"/>
                </a:solidFill>
                <a:latin typeface="Noto Sans CJK KR Black" pitchFamily="34" charset="0"/>
                <a:cs typeface="Noto Sans CJK KR Black" pitchFamily="34" charset="0"/>
              </a:rPr>
              <a:t>사업성과</a:t>
            </a:r>
          </a:p>
          <a:p>
            <a:pPr algn="just"/>
            <a:r>
              <a:rPr lang="en-US" sz="6700" dirty="0">
                <a:solidFill>
                  <a:srgbClr val="EEEEEE"/>
                </a:solidFill>
                <a:latin typeface="Noto Sans CJK KR Black" pitchFamily="34" charset="0"/>
                <a:cs typeface="Noto Sans CJK KR Black" pitchFamily="34" charset="0"/>
              </a:rPr>
              <a:t>사업계획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619" y="963667"/>
            <a:ext cx="4257143" cy="9942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dirty="0">
                <a:solidFill>
                  <a:srgbClr val="5B554F"/>
                </a:solidFill>
                <a:latin typeface="나눔스퀘어 Bold" pitchFamily="34" charset="0"/>
                <a:cs typeface="나눔스퀘어 Bold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666667" y="3880714"/>
            <a:ext cx="8428571" cy="48889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-100" dirty="0">
                <a:solidFill>
                  <a:srgbClr val="999597"/>
                </a:solidFill>
                <a:latin typeface="나눔스퀘어 Bold" pitchFamily="34" charset="0"/>
                <a:cs typeface="나눔스퀘어 Bold" pitchFamily="34" charset="0"/>
              </a:rPr>
              <a:t>01. 타이틀을 이곳에 입력하세요</a:t>
            </a:r>
          </a:p>
          <a:p>
            <a:pPr algn="just"/>
            <a:endParaRPr lang="en-US" sz="3000" kern="0" spc="-100" dirty="0">
              <a:solidFill>
                <a:srgbClr val="999597"/>
              </a:solidFill>
              <a:latin typeface="나눔스퀘어 Bold" pitchFamily="34" charset="0"/>
              <a:cs typeface="나눔스퀘어 Bold" pitchFamily="34" charset="0"/>
            </a:endParaRPr>
          </a:p>
          <a:p>
            <a:pPr algn="just"/>
            <a:r>
              <a:rPr lang="en-US" sz="3000" kern="0" spc="-100" dirty="0">
                <a:solidFill>
                  <a:srgbClr val="999597"/>
                </a:solidFill>
                <a:latin typeface="나눔스퀘어 Bold" pitchFamily="34" charset="0"/>
                <a:cs typeface="나눔스퀘어 Bold" pitchFamily="34" charset="0"/>
              </a:rPr>
              <a:t>01. 타이틀을 이곳에 입력하세요</a:t>
            </a:r>
          </a:p>
          <a:p>
            <a:pPr algn="just"/>
            <a:endParaRPr lang="en-US" sz="3000" kern="0" spc="-100" dirty="0">
              <a:solidFill>
                <a:srgbClr val="999597"/>
              </a:solidFill>
              <a:latin typeface="나눔스퀘어 Bold" pitchFamily="34" charset="0"/>
              <a:cs typeface="나눔스퀘어 Bold" pitchFamily="34" charset="0"/>
            </a:endParaRPr>
          </a:p>
          <a:p>
            <a:pPr algn="just"/>
            <a:r>
              <a:rPr lang="en-US" sz="3000" kern="0" spc="-100" dirty="0">
                <a:solidFill>
                  <a:srgbClr val="999597"/>
                </a:solidFill>
                <a:latin typeface="나눔스퀘어 Bold" pitchFamily="34" charset="0"/>
                <a:cs typeface="나눔스퀘어 Bold" pitchFamily="34" charset="0"/>
              </a:rPr>
              <a:t>01. 타이틀을 이곳에 입력하세요</a:t>
            </a:r>
          </a:p>
          <a:p>
            <a:pPr algn="just"/>
            <a:endParaRPr lang="en-US" sz="3000" kern="0" spc="-100" dirty="0">
              <a:solidFill>
                <a:srgbClr val="999597"/>
              </a:solidFill>
              <a:latin typeface="나눔스퀘어 Bold" pitchFamily="34" charset="0"/>
              <a:cs typeface="나눔스퀘어 Bold" pitchFamily="34" charset="0"/>
            </a:endParaRPr>
          </a:p>
          <a:p>
            <a:pPr algn="just"/>
            <a:r>
              <a:rPr lang="en-US" sz="3000" kern="0" spc="-100" dirty="0">
                <a:solidFill>
                  <a:srgbClr val="999597"/>
                </a:solidFill>
                <a:latin typeface="나눔스퀘어 Bold" pitchFamily="34" charset="0"/>
                <a:cs typeface="나눔스퀘어 Bold" pitchFamily="34" charset="0"/>
              </a:rPr>
              <a:t>01. 타이틀을 이곳에 입력하세요</a:t>
            </a:r>
          </a:p>
          <a:p>
            <a:pPr algn="just"/>
            <a:endParaRPr lang="en-US" sz="3000" kern="0" spc="-100" dirty="0">
              <a:solidFill>
                <a:srgbClr val="999597"/>
              </a:solidFill>
              <a:latin typeface="나눔스퀘어 Bold" pitchFamily="34" charset="0"/>
              <a:cs typeface="나눔스퀘어 Bold" pitchFamily="34" charset="0"/>
            </a:endParaRPr>
          </a:p>
          <a:p>
            <a:pPr algn="just"/>
            <a:r>
              <a:rPr lang="en-US" sz="3000" kern="0" spc="-100" dirty="0">
                <a:solidFill>
                  <a:srgbClr val="999597"/>
                </a:solidFill>
                <a:latin typeface="나눔스퀘어 Bold" pitchFamily="34" charset="0"/>
                <a:cs typeface="나눔스퀘어 Bold" pitchFamily="34" charset="0"/>
              </a:rPr>
              <a:t>01. 타이틀을 이곳에 입력하세요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666667" y="5542857"/>
            <a:ext cx="6828571" cy="95238"/>
            <a:chOff x="2666667" y="5542857"/>
            <a:chExt cx="6828571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666667" y="5542857"/>
              <a:ext cx="6828571" cy="952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47619" y="3894476"/>
            <a:ext cx="1042857" cy="485944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300" kern="0" spc="-300" dirty="0">
                <a:solidFill>
                  <a:srgbClr val="008C8C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</a:p>
          <a:p>
            <a:pPr algn="r"/>
            <a:endParaRPr lang="en-US" sz="2300" kern="0" spc="-300" dirty="0">
              <a:solidFill>
                <a:srgbClr val="008C8C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r"/>
            <a:r>
              <a:rPr lang="en-US" sz="2300" kern="0" spc="-300" dirty="0">
                <a:solidFill>
                  <a:srgbClr val="008C8C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</a:p>
          <a:p>
            <a:pPr algn="r"/>
            <a:endParaRPr lang="en-US" sz="2300" kern="0" spc="-300" dirty="0">
              <a:solidFill>
                <a:srgbClr val="008C8C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r"/>
            <a:r>
              <a:rPr lang="en-US" sz="2300" kern="0" spc="-300" dirty="0">
                <a:solidFill>
                  <a:srgbClr val="008C8C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</a:p>
          <a:p>
            <a:pPr algn="r"/>
            <a:endParaRPr lang="en-US" sz="2300" kern="0" spc="-300" dirty="0">
              <a:solidFill>
                <a:srgbClr val="008C8C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r"/>
            <a:r>
              <a:rPr lang="en-US" sz="2300" kern="0" spc="-300" dirty="0">
                <a:solidFill>
                  <a:srgbClr val="008C8C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</a:p>
          <a:p>
            <a:pPr algn="r"/>
            <a:endParaRPr lang="en-US" sz="2300" kern="0" spc="-300" dirty="0">
              <a:solidFill>
                <a:srgbClr val="008C8C"/>
              </a:solidFill>
              <a:latin typeface="Noto Sans CJK KR Bold" pitchFamily="34" charset="0"/>
              <a:cs typeface="Noto Sans CJK KR Bold" pitchFamily="34" charset="0"/>
            </a:endParaRPr>
          </a:p>
          <a:p>
            <a:pPr algn="r"/>
            <a:r>
              <a:rPr lang="en-US" sz="2300" kern="0" spc="-300" dirty="0">
                <a:solidFill>
                  <a:srgbClr val="008C8C"/>
                </a:solidFill>
                <a:latin typeface="Noto Sans CJK KR Bold" pitchFamily="34" charset="0"/>
                <a:cs typeface="Noto Sans CJK KR Bold" pitchFamily="34" charset="0"/>
              </a:rPr>
              <a:t>●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90476" y="-114286"/>
            <a:ext cx="17552381" cy="314286"/>
            <a:chOff x="1190476" y="-114286"/>
            <a:chExt cx="17552381" cy="3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476" y="-114286"/>
              <a:ext cx="17552381" cy="3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514" y="1517850"/>
            <a:ext cx="8105004" cy="1714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000" kern="0" spc="-300" dirty="0">
                <a:solidFill>
                  <a:srgbClr val="008C8C"/>
                </a:solidFill>
                <a:latin typeface="넷마블 Bold" pitchFamily="34" charset="0"/>
                <a:cs typeface="넷마블 Bol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15273" y="6777216"/>
            <a:ext cx="7708761" cy="61465"/>
            <a:chOff x="-415273" y="6777216"/>
            <a:chExt cx="7708761" cy="614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840000">
              <a:off x="-415273" y="6777216"/>
              <a:ext cx="7708761" cy="61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0776" y="3226077"/>
            <a:ext cx="911240" cy="911240"/>
            <a:chOff x="1430776" y="3226077"/>
            <a:chExt cx="911240" cy="9112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0776" y="3226077"/>
              <a:ext cx="911240" cy="9112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60340" y="3166502"/>
            <a:ext cx="1995910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kern="0" spc="-200" dirty="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03013" y="4463932"/>
            <a:ext cx="911240" cy="911240"/>
            <a:chOff x="2103013" y="4463932"/>
            <a:chExt cx="911240" cy="91124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3013" y="4463932"/>
              <a:ext cx="911240" cy="9112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125644" y="4462421"/>
            <a:ext cx="2123616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kern="0" spc="-200" dirty="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02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745685" y="5896708"/>
            <a:ext cx="911240" cy="911240"/>
            <a:chOff x="2745685" y="5896708"/>
            <a:chExt cx="911240" cy="9112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5685" y="5896708"/>
              <a:ext cx="911240" cy="9112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722521" y="5893685"/>
            <a:ext cx="2046992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kern="0" spc="-200" dirty="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03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4459472" y="5896708"/>
            <a:ext cx="5377825" cy="707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100" kern="0" spc="-100" dirty="0">
                <a:solidFill>
                  <a:srgbClr val="008C8C"/>
                </a:solidFill>
                <a:latin typeface="나눔스퀘어" pitchFamily="34" charset="0"/>
                <a:cs typeface="나눔스퀘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4087182" y="4671196"/>
            <a:ext cx="5664689" cy="707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100" kern="0" spc="-100" dirty="0">
                <a:solidFill>
                  <a:srgbClr val="008C8C"/>
                </a:solidFill>
                <a:latin typeface="나눔스퀘어" pitchFamily="34" charset="0"/>
                <a:cs typeface="나눔스퀘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160114" y="3361825"/>
            <a:ext cx="5052171" cy="707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100" kern="0" spc="-100" dirty="0">
                <a:solidFill>
                  <a:srgbClr val="008C8C"/>
                </a:solidFill>
                <a:latin typeface="나눔스퀘어" pitchFamily="34" charset="0"/>
                <a:cs typeface="나눔스퀘어" pitchFamily="34" charset="0"/>
              </a:rPr>
              <a:t>목차를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0">
    <p:bg>
      <p:bgPr>
        <a:solidFill>
          <a:srgbClr val="00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4304" y="1445990"/>
            <a:ext cx="3616096" cy="23324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600" kern="0" spc="-500" dirty="0">
                <a:solidFill>
                  <a:srgbClr val="FFFFFF"/>
                </a:solidFill>
                <a:latin typeface="검은고딕" pitchFamily="34" charset="0"/>
                <a:cs typeface="검은고딕" pitchFamily="34" charset="0"/>
              </a:rPr>
              <a:t>목차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105400" y="3632755"/>
            <a:ext cx="7334547" cy="754896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4700" kern="0" spc="-2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목차1의 타이틀입력</a:t>
            </a:r>
          </a:p>
          <a:p>
            <a:pPr algn="r"/>
            <a:r>
              <a:rPr lang="en-US" sz="4700" kern="0" spc="-2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목차2의 타이틀입력</a:t>
            </a:r>
          </a:p>
          <a:p>
            <a:pPr algn="r"/>
            <a:r>
              <a:rPr lang="en-US" sz="4700" kern="0" spc="-2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목차3의 타이틀입력</a:t>
            </a:r>
          </a:p>
          <a:p>
            <a:pPr algn="r"/>
            <a:r>
              <a:rPr lang="en-US" sz="4700" kern="0" spc="-2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목차4의 타이틀입력</a:t>
            </a:r>
          </a:p>
          <a:p>
            <a:pPr algn="r"/>
            <a:r>
              <a:rPr lang="en-US" sz="4700" kern="0" spc="-2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목차5의 타이틀입력</a:t>
            </a:r>
          </a:p>
          <a:p>
            <a:pPr algn="r"/>
            <a:r>
              <a:rPr lang="en-US" sz="4700" kern="0" spc="-2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목차6의 타이틀입력</a:t>
            </a:r>
          </a:p>
          <a:p>
            <a:pPr algn="r"/>
            <a:r>
              <a:rPr lang="en-US" sz="4700" kern="0" spc="-2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목차7의 타이틀입력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149998" y="3405474"/>
            <a:ext cx="726131" cy="55493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01</a:t>
            </a:r>
          </a:p>
          <a:p>
            <a:pPr algn="just"/>
            <a:endParaRPr lang="en-US" sz="2700" kern="0" spc="100" dirty="0">
              <a:solidFill>
                <a:srgbClr val="FFFFFF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just"/>
            <a:r>
              <a:rPr lang="en-US" sz="2700" kern="0" spc="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02</a:t>
            </a:r>
          </a:p>
          <a:p>
            <a:pPr algn="just"/>
            <a:endParaRPr lang="en-US" sz="2700" kern="0" spc="100" dirty="0">
              <a:solidFill>
                <a:srgbClr val="FFFFFF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just"/>
            <a:r>
              <a:rPr lang="en-US" sz="2700" kern="0" spc="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03</a:t>
            </a:r>
          </a:p>
          <a:p>
            <a:pPr algn="just"/>
            <a:endParaRPr lang="en-US" sz="2700" kern="0" spc="100" dirty="0">
              <a:solidFill>
                <a:srgbClr val="FFFFFF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just"/>
            <a:r>
              <a:rPr lang="en-US" sz="2700" kern="0" spc="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04</a:t>
            </a:r>
          </a:p>
          <a:p>
            <a:pPr algn="just"/>
            <a:endParaRPr lang="en-US" sz="2700" kern="0" spc="100" dirty="0">
              <a:solidFill>
                <a:srgbClr val="FFFFFF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just"/>
            <a:r>
              <a:rPr lang="en-US" sz="2700" kern="0" spc="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05</a:t>
            </a:r>
          </a:p>
          <a:p>
            <a:pPr algn="just"/>
            <a:endParaRPr lang="en-US" sz="2700" kern="0" spc="100" dirty="0">
              <a:solidFill>
                <a:srgbClr val="FFFFFF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just"/>
            <a:r>
              <a:rPr lang="en-US" sz="2700" kern="0" spc="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06</a:t>
            </a:r>
          </a:p>
          <a:p>
            <a:pPr algn="just"/>
            <a:endParaRPr lang="en-US" sz="2700" kern="0" spc="100" dirty="0">
              <a:solidFill>
                <a:srgbClr val="FFFFFF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just"/>
            <a:r>
              <a:rPr lang="en-US" sz="2700" kern="0" spc="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863430" y="3882804"/>
            <a:ext cx="1822456" cy="118242"/>
            <a:chOff x="4863430" y="3882804"/>
            <a:chExt cx="1822456" cy="1182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63430" y="3882804"/>
              <a:ext cx="1822456" cy="118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63430" y="4609171"/>
            <a:ext cx="1822456" cy="118242"/>
            <a:chOff x="4863430" y="4609171"/>
            <a:chExt cx="1822456" cy="1182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63430" y="4609171"/>
              <a:ext cx="1822456" cy="1182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63430" y="5335537"/>
            <a:ext cx="1822456" cy="118242"/>
            <a:chOff x="4863430" y="5335537"/>
            <a:chExt cx="1822456" cy="1182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63430" y="5335537"/>
              <a:ext cx="1822456" cy="1182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63430" y="6061904"/>
            <a:ext cx="1822456" cy="118242"/>
            <a:chOff x="4863430" y="6061904"/>
            <a:chExt cx="1822456" cy="1182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63430" y="6061904"/>
              <a:ext cx="1822456" cy="118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63430" y="6788271"/>
            <a:ext cx="1822456" cy="118242"/>
            <a:chOff x="4863430" y="6788271"/>
            <a:chExt cx="1822456" cy="1182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63430" y="6788271"/>
              <a:ext cx="1822456" cy="1182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63430" y="7514638"/>
            <a:ext cx="1822456" cy="118242"/>
            <a:chOff x="4863430" y="7514638"/>
            <a:chExt cx="1822456" cy="1182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63430" y="7514638"/>
              <a:ext cx="1822456" cy="1182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63430" y="8241004"/>
            <a:ext cx="1822456" cy="118242"/>
            <a:chOff x="4863430" y="8241004"/>
            <a:chExt cx="1822456" cy="11824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863430" y="8241004"/>
              <a:ext cx="1822456" cy="118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1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736" y="1012819"/>
            <a:ext cx="5147911" cy="10971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400" kern="0" spc="-200" dirty="0">
                <a:solidFill>
                  <a:srgbClr val="008C8C"/>
                </a:solidFill>
                <a:latin typeface="Open Sans ExtraBold" pitchFamily="34" charset="0"/>
                <a:cs typeface="Open Sans ExtraBold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073736" y="3021004"/>
            <a:ext cx="4163754" cy="7482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넥슨 Lv2 고딕 Bold" pitchFamily="34" charset="0"/>
                <a:cs typeface="넥슨 Lv2 고딕 Bold" pitchFamily="34" charset="0"/>
              </a:rPr>
              <a:t>01  첫번째 목차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444347" y="1968594"/>
            <a:ext cx="7397020" cy="20848"/>
            <a:chOff x="5444347" y="1968594"/>
            <a:chExt cx="7397020" cy="208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444347" y="1968594"/>
              <a:ext cx="7397020" cy="208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75594" y="3843164"/>
            <a:ext cx="4896737" cy="1383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넥슨 Lv2 고딕" pitchFamily="34" charset="0"/>
                <a:cs typeface="넥슨 Lv2 고딕" pitchFamily="34" charset="0"/>
              </a:rPr>
              <a:t>서브주제를 입력하세요.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넥슨 Lv2 고딕" pitchFamily="34" charset="0"/>
                <a:cs typeface="넥슨 Lv2 고딕" pitchFamily="34" charset="0"/>
              </a:rPr>
              <a:t>서브주제를 입력하세요.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073736" y="5273747"/>
            <a:ext cx="4163754" cy="7482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넥슨 Lv2 고딕 Bold" pitchFamily="34" charset="0"/>
                <a:cs typeface="넥슨 Lv2 고딕 Bold" pitchFamily="34" charset="0"/>
              </a:rPr>
              <a:t>02  두번째 목차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775594" y="6095907"/>
            <a:ext cx="4896737" cy="1383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넥슨 Lv2 고딕" pitchFamily="34" charset="0"/>
                <a:cs typeface="넥슨 Lv2 고딕" pitchFamily="34" charset="0"/>
              </a:rPr>
              <a:t>서브주제를 입력하세요.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넥슨 Lv2 고딕" pitchFamily="34" charset="0"/>
                <a:cs typeface="넥슨 Lv2 고딕" pitchFamily="34" charset="0"/>
              </a:rPr>
              <a:t>서브주제를 입력하세요.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073736" y="7528478"/>
            <a:ext cx="4163754" cy="7482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넥슨 Lv2 고딕 Bold" pitchFamily="34" charset="0"/>
                <a:cs typeface="넥슨 Lv2 고딕 Bold" pitchFamily="34" charset="0"/>
              </a:rPr>
              <a:t>03  세번째 목차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775594" y="8350638"/>
            <a:ext cx="4896737" cy="1383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넥슨 Lv2 고딕" pitchFamily="34" charset="0"/>
                <a:cs typeface="넥슨 Lv2 고딕" pitchFamily="34" charset="0"/>
              </a:rPr>
              <a:t>서브주제를 입력하세요.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넥슨 Lv2 고딕" pitchFamily="34" charset="0"/>
                <a:cs typeface="넥슨 Lv2 고딕" pitchFamily="34" charset="0"/>
              </a:rPr>
              <a:t>서브주제를 입력하세요.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97D6911-E1D5-471B-BE6D-26FC82F2540E}"/>
              </a:ext>
            </a:extLst>
          </p:cNvPr>
          <p:cNvGrpSpPr/>
          <p:nvPr/>
        </p:nvGrpSpPr>
        <p:grpSpPr>
          <a:xfrm>
            <a:off x="1752600" y="2628900"/>
            <a:ext cx="15332653" cy="6587443"/>
            <a:chOff x="1771429" y="2632058"/>
            <a:chExt cx="15332653" cy="65874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219048" y="4153418"/>
              <a:ext cx="9952381" cy="123810"/>
              <a:chOff x="4219048" y="4153418"/>
              <a:chExt cx="9952381" cy="12381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19048" y="4153418"/>
                <a:ext cx="9952381" cy="123810"/>
              </a:xfrm>
              <a:prstGeom prst="rect">
                <a:avLst/>
              </a:prstGeom>
            </p:spPr>
          </p:pic>
        </p:grpSp>
        <p:grpSp>
          <p:nvGrpSpPr>
            <p:cNvPr id="1001" name="그룹 1001"/>
            <p:cNvGrpSpPr/>
            <p:nvPr/>
          </p:nvGrpSpPr>
          <p:grpSpPr>
            <a:xfrm>
              <a:off x="13600000" y="5020085"/>
              <a:ext cx="2647619" cy="95238"/>
              <a:chOff x="13600000" y="5020085"/>
              <a:chExt cx="2647619" cy="95238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3600000" y="5020085"/>
                <a:ext cx="2647619" cy="9523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771429" y="5020085"/>
              <a:ext cx="2647619" cy="95238"/>
              <a:chOff x="7771429" y="5020085"/>
              <a:chExt cx="2647619" cy="9523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7771429" y="5020085"/>
                <a:ext cx="2647619" cy="95238"/>
              </a:xfrm>
              <a:prstGeom prst="rect">
                <a:avLst/>
              </a:prstGeom>
            </p:spPr>
          </p:pic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EF26E9E-3610-4FC9-9492-30B17D65CB48}"/>
                </a:ext>
              </a:extLst>
            </p:cNvPr>
            <p:cNvSpPr/>
            <p:nvPr/>
          </p:nvSpPr>
          <p:spPr>
            <a:xfrm>
              <a:off x="7468452" y="2632058"/>
              <a:ext cx="3135767" cy="3042720"/>
            </a:xfrm>
            <a:prstGeom prst="ellipse">
              <a:avLst/>
            </a:prstGeom>
            <a:solidFill>
              <a:srgbClr val="F75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3AFD40B-8F60-4B12-B6D5-C508AF7B6680}"/>
                </a:ext>
              </a:extLst>
            </p:cNvPr>
            <p:cNvSpPr/>
            <p:nvPr/>
          </p:nvSpPr>
          <p:spPr>
            <a:xfrm>
              <a:off x="13341439" y="2632058"/>
              <a:ext cx="3135767" cy="3042720"/>
            </a:xfrm>
            <a:prstGeom prst="ellipse">
              <a:avLst/>
            </a:prstGeom>
            <a:solidFill>
              <a:srgbClr val="26A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2066667" y="5020085"/>
              <a:ext cx="2647619" cy="95238"/>
              <a:chOff x="2066667" y="5020085"/>
              <a:chExt cx="2647619" cy="9523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066667" y="5020085"/>
                <a:ext cx="2647619" cy="95238"/>
              </a:xfrm>
              <a:prstGeom prst="rect">
                <a:avLst/>
              </a:prstGeom>
            </p:spPr>
          </p:pic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0C55024-EF8D-4FB6-B02D-7AAC381D7A8D}"/>
                </a:ext>
              </a:extLst>
            </p:cNvPr>
            <p:cNvSpPr/>
            <p:nvPr/>
          </p:nvSpPr>
          <p:spPr>
            <a:xfrm>
              <a:off x="1822592" y="2663882"/>
              <a:ext cx="3135767" cy="3042720"/>
            </a:xfrm>
            <a:prstGeom prst="ellipse">
              <a:avLst/>
            </a:prstGeom>
            <a:solidFill>
              <a:srgbClr val="2DC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771429" y="3601157"/>
              <a:ext cx="3273810" cy="212625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나눔스퀘어 Bold" pitchFamily="34" charset="0"/>
                  <a:cs typeface="나눔스퀘어 Bold" pitchFamily="34" charset="0"/>
                </a:rPr>
                <a:t>차별화된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나눔스퀘어 Bold" pitchFamily="34" charset="0"/>
                  <a:cs typeface="나눔스퀘어 Bold" pitchFamily="34" charset="0"/>
                </a:rPr>
                <a:t>서비스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3577882" y="3551210"/>
              <a:ext cx="2704810" cy="224079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나눔스퀘어 Bold" pitchFamily="34" charset="0"/>
                  <a:cs typeface="나눔스퀘어 Bold" pitchFamily="34" charset="0"/>
                </a:rPr>
                <a:t>신규 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나눔스퀘어 Bold" pitchFamily="34" charset="0"/>
                  <a:cs typeface="나눔스퀘어 Bold" pitchFamily="34" charset="0"/>
                </a:rPr>
                <a:t>고객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917292" y="6414958"/>
              <a:ext cx="2946366" cy="118749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>
                <a:lnSpc>
                  <a:spcPct val="120000"/>
                </a:lnSpc>
              </a:pPr>
              <a:r>
                <a:rPr lang="en-US" sz="4200" kern="0" spc="-100" dirty="0">
                  <a:solidFill>
                    <a:srgbClr val="000000"/>
                  </a:solidFill>
                  <a:latin typeface="나눔바른고딕"/>
                  <a:cs typeface="나눔스퀘어 Bold" pitchFamily="34" charset="0"/>
                </a:rPr>
                <a:t>모임통장</a:t>
              </a:r>
            </a:p>
            <a:p>
              <a:pPr algn="ctr">
                <a:lnSpc>
                  <a:spcPct val="120000"/>
                </a:lnSpc>
              </a:pPr>
              <a:endParaRPr lang="en-US" sz="4400" spc="-100" dirty="0">
                <a:latin typeface="나눔바른고딕"/>
              </a:endParaRPr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5914286" y="3877228"/>
              <a:ext cx="666667" cy="666667"/>
              <a:chOff x="5914286" y="3877228"/>
              <a:chExt cx="666667" cy="6666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14286" y="3877228"/>
                <a:ext cx="666667" cy="66666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685714" y="3877228"/>
              <a:ext cx="666667" cy="666667"/>
              <a:chOff x="11685714" y="3877228"/>
              <a:chExt cx="666667" cy="66666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685714" y="387722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6925596" y="6391514"/>
              <a:ext cx="4434524" cy="22571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>
                <a:lnSpc>
                  <a:spcPct val="120000"/>
                </a:lnSpc>
              </a:pPr>
              <a:r>
                <a:rPr lang="en-US" sz="4400" kern="0" spc="-100" dirty="0">
                  <a:solidFill>
                    <a:srgbClr val="000000"/>
                  </a:solidFill>
                  <a:latin typeface="나눔바른고딕"/>
                  <a:cs typeface="나눔스퀘어 Bold" pitchFamily="34" charset="0"/>
                </a:rPr>
                <a:t>3.7명</a:t>
              </a:r>
            </a:p>
            <a:p>
              <a:pPr algn="ctr">
                <a:lnSpc>
                  <a:spcPct val="120000"/>
                </a:lnSpc>
              </a:pPr>
              <a:r>
                <a:rPr lang="en-US" sz="3200" kern="0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모임통장  </a:t>
              </a:r>
            </a:p>
            <a:p>
              <a:pPr algn="ctr">
                <a:lnSpc>
                  <a:spcPct val="120000"/>
                </a:lnSpc>
              </a:pPr>
              <a:r>
                <a:rPr lang="en-US" sz="3200" kern="0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평균 멤버 수</a:t>
              </a:r>
              <a:endParaRPr lang="en-US" sz="3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838776" y="6414958"/>
              <a:ext cx="4265306" cy="280454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>
                <a:lnSpc>
                  <a:spcPct val="120000"/>
                </a:lnSpc>
              </a:pPr>
              <a:r>
                <a:rPr lang="en-US" sz="4400" kern="0" spc="-100" dirty="0">
                  <a:solidFill>
                    <a:srgbClr val="000000"/>
                  </a:solidFill>
                  <a:latin typeface="나눔바른고딕"/>
                  <a:cs typeface="나눔스퀘어 Bold" pitchFamily="34" charset="0"/>
                </a:rPr>
                <a:t>44%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3200" kern="0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모임통장 </a:t>
              </a:r>
              <a:r>
                <a:rPr lang="en-US" sz="3200" kern="0" spc="-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멤버가</a:t>
              </a:r>
              <a:endParaRPr lang="en-US" sz="32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sz="3200" kern="0" spc="-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계좌개설</a:t>
              </a:r>
              <a:r>
                <a:rPr lang="en-US" sz="3200" kern="0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 </a:t>
              </a:r>
              <a:r>
                <a:rPr lang="en-US" sz="3200" kern="0" spc="-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고객으로</a:t>
              </a:r>
              <a:r>
                <a:rPr lang="en-US" sz="3200" kern="0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 </a:t>
              </a:r>
            </a:p>
            <a:p>
              <a:pPr algn="ctr">
                <a:lnSpc>
                  <a:spcPct val="120000"/>
                </a:lnSpc>
              </a:pPr>
              <a:r>
                <a:rPr lang="en-US" sz="3200" kern="0" spc="-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전환하는</a:t>
              </a:r>
              <a:r>
                <a:rPr lang="en-US" sz="3200" kern="0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cs typeface="나눔스퀘어" pitchFamily="34" charset="0"/>
                </a:rPr>
                <a:t> 비율</a:t>
              </a:r>
              <a:endParaRPr lang="en-US" sz="3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5861309" y="3910561"/>
              <a:ext cx="818452" cy="60000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500" dirty="0">
                  <a:solidFill>
                    <a:srgbClr val="FFFFFF"/>
                  </a:solidFill>
                  <a:latin typeface="나눔바른고딕" pitchFamily="34" charset="0"/>
                  <a:cs typeface="나눔바른고딕" pitchFamily="34" charset="0"/>
                </a:rPr>
                <a:t>&gt;</a:t>
              </a:r>
              <a:endParaRPr lang="en-US" dirty="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1644389" y="3857050"/>
              <a:ext cx="818452" cy="60000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500" dirty="0">
                  <a:solidFill>
                    <a:srgbClr val="FFFFFF"/>
                  </a:solidFill>
                  <a:latin typeface="나눔바른고딕" pitchFamily="34" charset="0"/>
                  <a:cs typeface="나눔바른고딕" pitchFamily="34" charset="0"/>
                </a:rPr>
                <a:t>&gt;</a:t>
              </a:r>
              <a:endParaRPr lang="en-US" dirty="0"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788761" y="3480768"/>
              <a:ext cx="2529762" cy="21262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나눔스퀘어 Bold" pitchFamily="34" charset="0"/>
                  <a:cs typeface="나눔스퀘어 Bold" pitchFamily="34" charset="0"/>
                </a:rPr>
                <a:t>고객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나눔스퀘어 Bold" pitchFamily="34" charset="0"/>
                  <a:cs typeface="나눔스퀘어 Bold" pitchFamily="34" charset="0"/>
                </a:rPr>
                <a:t>경험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BC5819D5-8B61-44CB-9D91-637C18DCD90C}"/>
              </a:ext>
            </a:extLst>
          </p:cNvPr>
          <p:cNvSpPr txBox="1"/>
          <p:nvPr/>
        </p:nvSpPr>
        <p:spPr>
          <a:xfrm>
            <a:off x="685800" y="402148"/>
            <a:ext cx="39624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02     </a:t>
            </a:r>
            <a:r>
              <a:rPr lang="en-US" sz="3200" kern="0" spc="-200" dirty="0" err="1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서비스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기획 배경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014712AF-402A-4D81-BF37-501B8A724D4E}"/>
              </a:ext>
            </a:extLst>
          </p:cNvPr>
          <p:cNvGrpSpPr/>
          <p:nvPr/>
        </p:nvGrpSpPr>
        <p:grpSpPr>
          <a:xfrm>
            <a:off x="4768801" y="848430"/>
            <a:ext cx="12780000" cy="9524"/>
            <a:chOff x="3835129" y="847491"/>
            <a:chExt cx="13848553" cy="9524"/>
          </a:xfrm>
        </p:grpSpPr>
        <p:pic>
          <p:nvPicPr>
            <p:cNvPr id="38" name="Object 21">
              <a:extLst>
                <a:ext uri="{FF2B5EF4-FFF2-40B4-BE49-F238E27FC236}">
                  <a16:creationId xmlns:a16="http://schemas.microsoft.com/office/drawing/2014/main" id="{1BD1F9F1-65AD-42D5-8E8E-1A07542A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40" name="그룹 1016">
            <a:extLst>
              <a:ext uri="{FF2B5EF4-FFF2-40B4-BE49-F238E27FC236}">
                <a16:creationId xmlns:a16="http://schemas.microsoft.com/office/drawing/2014/main" id="{CB4DFBC0-E741-4D52-8E80-7551830C4DB5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41" name="Object 51">
              <a:extLst>
                <a:ext uri="{FF2B5EF4-FFF2-40B4-BE49-F238E27FC236}">
                  <a16:creationId xmlns:a16="http://schemas.microsoft.com/office/drawing/2014/main" id="{51BC3D7A-11FC-4B58-9454-D873F8B5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11070" y="3296830"/>
            <a:ext cx="13147826" cy="83116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01. </a:t>
            </a:r>
            <a:r>
              <a:rPr lang="ko-KR" alt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서비스</a:t>
            </a:r>
            <a:r>
              <a:rPr 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 개요</a:t>
            </a:r>
          </a:p>
          <a:p>
            <a:pPr algn="just">
              <a:lnSpc>
                <a:spcPct val="150000"/>
              </a:lnSpc>
            </a:pPr>
            <a:r>
              <a:rPr 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02. </a:t>
            </a:r>
            <a:r>
              <a:rPr lang="ko-KR" alt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기획 배경</a:t>
            </a:r>
            <a:endParaRPr lang="en-US" sz="4400" kern="0" spc="-100" dirty="0">
              <a:solidFill>
                <a:srgbClr val="000000"/>
              </a:solidFill>
              <a:latin typeface="하나 M" panose="02020603020101020101" pitchFamily="18" charset="-127"/>
              <a:ea typeface="하나 M" panose="02020603020101020101" pitchFamily="18" charset="-127"/>
              <a:cs typeface="나눔스퀘어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03. </a:t>
            </a:r>
            <a:r>
              <a:rPr lang="en-US" altLang="ko-KR" sz="4400" kern="0" spc="-100" dirty="0" err="1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기존</a:t>
            </a:r>
            <a:r>
              <a:rPr lang="en-US" altLang="ko-KR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 </a:t>
            </a:r>
            <a:r>
              <a:rPr lang="en-US" altLang="ko-KR" sz="4400" kern="0" spc="-100" dirty="0" err="1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비즈니스</a:t>
            </a:r>
            <a:r>
              <a:rPr lang="en-US" altLang="ko-KR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 </a:t>
            </a:r>
            <a:r>
              <a:rPr lang="en-US" altLang="ko-KR" sz="4400" kern="0" spc="-100" dirty="0" err="1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분석</a:t>
            </a:r>
            <a:endParaRPr lang="en-US" altLang="ko-KR" sz="4400" kern="0" spc="-100" dirty="0">
              <a:solidFill>
                <a:srgbClr val="000000"/>
              </a:solidFill>
              <a:latin typeface="하나 M" panose="02020603020101020101" pitchFamily="18" charset="-127"/>
              <a:ea typeface="하나 M" panose="02020603020101020101" pitchFamily="18" charset="-127"/>
              <a:cs typeface="나눔스퀘어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04. </a:t>
            </a:r>
            <a:r>
              <a:rPr lang="ko-KR" alt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서비스</a:t>
            </a:r>
            <a:r>
              <a:rPr lang="en-US" altLang="ko-KR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 </a:t>
            </a:r>
            <a:r>
              <a:rPr lang="en-US" altLang="ko-KR" sz="4400" kern="0" spc="-100" dirty="0" err="1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강점</a:t>
            </a:r>
            <a:endParaRPr lang="en-US" sz="4400" kern="0" spc="-100" dirty="0">
              <a:solidFill>
                <a:srgbClr val="000000"/>
              </a:solidFill>
              <a:latin typeface="하나 M" panose="02020603020101020101" pitchFamily="18" charset="-127"/>
              <a:ea typeface="하나 M" panose="02020603020101020101" pitchFamily="18" charset="-127"/>
              <a:cs typeface="나눔스퀘어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4400" kern="0" spc="-100" dirty="0">
                <a:solidFill>
                  <a:srgbClr val="000000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나눔스퀘어" pitchFamily="34" charset="0"/>
              </a:rPr>
              <a:t>05. 사용 기술 </a:t>
            </a:r>
          </a:p>
          <a:p>
            <a:pPr algn="just"/>
            <a:endParaRPr 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400" y="1691640"/>
            <a:ext cx="11770434" cy="15599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700" kern="0" spc="-200" dirty="0">
                <a:solidFill>
                  <a:srgbClr val="00747B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HE로동신문" pitchFamily="34" charset="0"/>
              </a:rPr>
              <a:t>CONTENTS</a:t>
            </a:r>
            <a:endParaRPr 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857" y="974751"/>
            <a:ext cx="4935714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200" dirty="0">
                <a:solidFill>
                  <a:srgbClr val="FFFFFF"/>
                </a:solidFill>
                <a:latin typeface="에스코어 드림 7" pitchFamily="34" charset="0"/>
                <a:cs typeface="에스코어 드림 7" pitchFamily="34" charset="0"/>
              </a:rPr>
              <a:t>Our SERVICE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058410" y="1223798"/>
            <a:ext cx="2104697" cy="2104697"/>
            <a:chOff x="5058410" y="1223798"/>
            <a:chExt cx="2104697" cy="21046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410" y="1223798"/>
              <a:ext cx="2104697" cy="21046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777928" y="1493942"/>
            <a:ext cx="2776730" cy="1619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타이틀</a:t>
            </a:r>
          </a:p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입력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828677" y="1759205"/>
            <a:ext cx="5983191" cy="9714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595959"/>
                </a:solidFill>
                <a:latin typeface="에스코어 드림 3" pitchFamily="34" charset="0"/>
                <a:cs typeface="에스코어 드림 3" pitchFamily="34" charset="0"/>
              </a:rPr>
              <a:t>설명를 입력해주세요.</a:t>
            </a:r>
          </a:p>
          <a:p>
            <a:pPr algn="just"/>
            <a:r>
              <a:rPr lang="en-US" sz="2400" kern="0" spc="-100" dirty="0">
                <a:solidFill>
                  <a:srgbClr val="595959"/>
                </a:solidFill>
                <a:latin typeface="에스코어 드림 3" pitchFamily="34" charset="0"/>
                <a:cs typeface="에스코어 드림 3" pitchFamily="34" charset="0"/>
              </a:rPr>
              <a:t>더블클릭하여 내용을 수정하여 주세요.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165790" y="2061134"/>
            <a:ext cx="720878" cy="334786"/>
            <a:chOff x="7165790" y="2061134"/>
            <a:chExt cx="720878" cy="3347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165790" y="2061134"/>
              <a:ext cx="720878" cy="334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27942" y="4570436"/>
            <a:ext cx="10370704" cy="1144842"/>
            <a:chOff x="12527942" y="4570436"/>
            <a:chExt cx="10370704" cy="11448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2527942" y="4570436"/>
              <a:ext cx="10370704" cy="114484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286210" y="9258097"/>
            <a:ext cx="889757" cy="10109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600" kern="0" spc="-100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07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058410" y="3597626"/>
            <a:ext cx="2104697" cy="2104697"/>
            <a:chOff x="5058410" y="3597626"/>
            <a:chExt cx="2104697" cy="210469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8410" y="3597626"/>
              <a:ext cx="2104697" cy="210469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777928" y="3867770"/>
            <a:ext cx="2776730" cy="1619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타이틀</a:t>
            </a:r>
          </a:p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입력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828677" y="4133033"/>
            <a:ext cx="6183191" cy="9714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595959"/>
                </a:solidFill>
                <a:latin typeface="에스코어 드림 3" pitchFamily="34" charset="0"/>
                <a:cs typeface="에스코어 드림 3" pitchFamily="34" charset="0"/>
              </a:rPr>
              <a:t>설명를 입력해주세요.</a:t>
            </a:r>
          </a:p>
          <a:p>
            <a:pPr algn="just"/>
            <a:r>
              <a:rPr lang="en-US" sz="2400" kern="0" spc="-100" dirty="0">
                <a:solidFill>
                  <a:srgbClr val="595959"/>
                </a:solidFill>
                <a:latin typeface="에스코어 드림 3" pitchFamily="34" charset="0"/>
                <a:cs typeface="에스코어 드림 3" pitchFamily="34" charset="0"/>
              </a:rPr>
              <a:t>더블클릭하여 내용을 수정하여 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165790" y="4434962"/>
            <a:ext cx="720878" cy="334786"/>
            <a:chOff x="7165790" y="4434962"/>
            <a:chExt cx="720878" cy="334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165790" y="4434962"/>
              <a:ext cx="720878" cy="334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58410" y="5971454"/>
            <a:ext cx="2104697" cy="2104697"/>
            <a:chOff x="5058410" y="5971454"/>
            <a:chExt cx="2104697" cy="21046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410" y="5971454"/>
              <a:ext cx="2104697" cy="210469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777928" y="6241598"/>
            <a:ext cx="2776730" cy="1619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타이틀</a:t>
            </a:r>
          </a:p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입력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828677" y="6506861"/>
            <a:ext cx="5897477" cy="9714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595959"/>
                </a:solidFill>
                <a:latin typeface="에스코어 드림 3" pitchFamily="34" charset="0"/>
                <a:cs typeface="에스코어 드림 3" pitchFamily="34" charset="0"/>
              </a:rPr>
              <a:t>설명를 입력해주세요.</a:t>
            </a:r>
          </a:p>
          <a:p>
            <a:pPr algn="just"/>
            <a:r>
              <a:rPr lang="en-US" sz="2400" kern="0" spc="-100" dirty="0">
                <a:solidFill>
                  <a:srgbClr val="595959"/>
                </a:solidFill>
                <a:latin typeface="에스코어 드림 3" pitchFamily="34" charset="0"/>
                <a:cs typeface="에스코어 드림 3" pitchFamily="34" charset="0"/>
              </a:rPr>
              <a:t>더블클릭하여 내용을 수정하여 주세요.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165790" y="6808790"/>
            <a:ext cx="720878" cy="334786"/>
            <a:chOff x="7165790" y="6808790"/>
            <a:chExt cx="720878" cy="3347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165790" y="6808790"/>
              <a:ext cx="720878" cy="3347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28839" y="8711111"/>
            <a:ext cx="625129" cy="565155"/>
            <a:chOff x="2028839" y="8711111"/>
            <a:chExt cx="625129" cy="5651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8839" y="8711111"/>
              <a:ext cx="625129" cy="56515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95730" y="4649974"/>
            <a:ext cx="796637" cy="727981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300" b="1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100</a:t>
            </a:r>
          </a:p>
          <a:p>
            <a:pPr algn="r"/>
            <a:endParaRPr lang="en-US" sz="2300" b="1" dirty="0">
              <a:solidFill>
                <a:srgbClr val="000000"/>
              </a:solidFill>
              <a:latin typeface="에스코어 드림 2" pitchFamily="34" charset="0"/>
              <a:cs typeface="에스코어 드림 2" pitchFamily="34" charset="0"/>
            </a:endParaRPr>
          </a:p>
          <a:p>
            <a:pPr algn="r"/>
            <a:r>
              <a:rPr lang="en-US" sz="2300" b="1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80</a:t>
            </a:r>
          </a:p>
          <a:p>
            <a:pPr algn="r"/>
            <a:endParaRPr lang="en-US" sz="2300" b="1" dirty="0">
              <a:solidFill>
                <a:srgbClr val="000000"/>
              </a:solidFill>
              <a:latin typeface="에스코어 드림 2" pitchFamily="34" charset="0"/>
              <a:cs typeface="에스코어 드림 2" pitchFamily="34" charset="0"/>
            </a:endParaRPr>
          </a:p>
          <a:p>
            <a:pPr algn="r"/>
            <a:r>
              <a:rPr lang="en-US" sz="2300" b="1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60</a:t>
            </a:r>
          </a:p>
          <a:p>
            <a:pPr algn="r"/>
            <a:endParaRPr lang="en-US" sz="2300" b="1" dirty="0">
              <a:solidFill>
                <a:srgbClr val="000000"/>
              </a:solidFill>
              <a:latin typeface="에스코어 드림 2" pitchFamily="34" charset="0"/>
              <a:cs typeface="에스코어 드림 2" pitchFamily="34" charset="0"/>
            </a:endParaRPr>
          </a:p>
          <a:p>
            <a:pPr algn="r"/>
            <a:r>
              <a:rPr lang="en-US" sz="2300" b="1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40</a:t>
            </a:r>
          </a:p>
          <a:p>
            <a:pPr algn="r"/>
            <a:endParaRPr lang="en-US" sz="2300" b="1" dirty="0">
              <a:solidFill>
                <a:srgbClr val="000000"/>
              </a:solidFill>
              <a:latin typeface="에스코어 드림 2" pitchFamily="34" charset="0"/>
              <a:cs typeface="에스코어 드림 2" pitchFamily="34" charset="0"/>
            </a:endParaRPr>
          </a:p>
          <a:p>
            <a:pPr algn="r"/>
            <a:r>
              <a:rPr lang="en-US" sz="2300" b="1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20</a:t>
            </a:r>
          </a:p>
          <a:p>
            <a:pPr algn="r"/>
            <a:endParaRPr lang="en-US" sz="2300" b="1" dirty="0">
              <a:solidFill>
                <a:srgbClr val="000000"/>
              </a:solidFill>
              <a:latin typeface="에스코어 드림 2" pitchFamily="34" charset="0"/>
              <a:cs typeface="에스코어 드림 2" pitchFamily="34" charset="0"/>
            </a:endParaRPr>
          </a:p>
          <a:p>
            <a:pPr algn="r"/>
            <a:r>
              <a:rPr lang="en-US" sz="2300" b="1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87885" y="6419143"/>
            <a:ext cx="2467605" cy="2141039"/>
            <a:chOff x="4787885" y="6419143"/>
            <a:chExt cx="2467605" cy="21410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51169" y="6419143"/>
              <a:ext cx="2141039" cy="2141039"/>
              <a:chOff x="4951169" y="6419143"/>
              <a:chExt cx="2141039" cy="21410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51169" y="6419143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6" name="Object 6"/>
            <p:cNvSpPr txBox="1"/>
            <p:nvPr/>
          </p:nvSpPr>
          <p:spPr>
            <a:xfrm>
              <a:off x="4170984" y="7271237"/>
              <a:ext cx="3855633" cy="4550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더 편리하게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8089112" y="1902194"/>
            <a:ext cx="2141039" cy="2141039"/>
            <a:chOff x="8089112" y="1902194"/>
            <a:chExt cx="2141039" cy="21410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9112" y="1902194"/>
              <a:ext cx="2141039" cy="21410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08927" y="2476704"/>
            <a:ext cx="3855633" cy="10333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함께 쓰고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함깨보는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286122" y="6363615"/>
            <a:ext cx="2467605" cy="2141039"/>
            <a:chOff x="11286122" y="6363615"/>
            <a:chExt cx="2467605" cy="21410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449405" y="6363615"/>
              <a:ext cx="2141039" cy="2141039"/>
              <a:chOff x="11449405" y="6363615"/>
              <a:chExt cx="2141039" cy="214103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49405" y="6363615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10669220" y="6938126"/>
              <a:ext cx="3855633" cy="10333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안심하고</a:t>
              </a:r>
            </a:p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사용하는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7925828" y="4749020"/>
            <a:ext cx="2479320" cy="2479320"/>
            <a:chOff x="7925828" y="4749020"/>
            <a:chExt cx="2479320" cy="24793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5828" y="4749020"/>
              <a:ext cx="2479320" cy="2479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72378" y="4795570"/>
            <a:ext cx="2386220" cy="2386220"/>
            <a:chOff x="7972378" y="4795570"/>
            <a:chExt cx="2386220" cy="23862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2378" y="4795570"/>
              <a:ext cx="2386220" cy="238622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834500" y="5717379"/>
            <a:ext cx="2772892" cy="674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8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하나모임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1003796" y="2522916"/>
            <a:ext cx="5659341" cy="7445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회비 현황 공유</a:t>
            </a:r>
          </a:p>
          <a:p>
            <a:pPr algn="just"/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325541" y="2344157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841899" y="6831641"/>
            <a:ext cx="5659341" cy="4949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회비 입금일 정기 알림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080410" y="6506255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841899" y="7655538"/>
            <a:ext cx="5659341" cy="4002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회비 요청 및 현황 공유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080410" y="7316973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03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4534623" y="6776739"/>
            <a:ext cx="5659341" cy="4949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모임통장 종료 3일 뒤 알림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80410" y="8136070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04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833633" y="4336484"/>
            <a:ext cx="744391" cy="80681"/>
            <a:chOff x="8833633" y="4336484"/>
            <a:chExt cx="744391" cy="806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833633" y="4336484"/>
              <a:ext cx="744391" cy="8068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411346" y="5800920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526658" y="1245367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B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1570580" y="5941256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7056343" y="6861227"/>
            <a:ext cx="1225442" cy="132819"/>
            <a:chOff x="7056343" y="6861227"/>
            <a:chExt cx="1225442" cy="13281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600000">
              <a:off x="7056343" y="6861227"/>
              <a:ext cx="1225442" cy="1328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09121" y="6750717"/>
            <a:ext cx="1305604" cy="141508"/>
            <a:chOff x="10209121" y="6750717"/>
            <a:chExt cx="1305604" cy="1415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320000">
              <a:off x="10209121" y="6750717"/>
              <a:ext cx="1305604" cy="141508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841899" y="8076971"/>
            <a:ext cx="5659341" cy="9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카카오톡 친구에게 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초대 링크 전송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3795764" y="6515101"/>
            <a:ext cx="1605543" cy="785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06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4534623" y="7533645"/>
            <a:ext cx="5659341" cy="4949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입출금 알림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3795764" y="7272007"/>
            <a:ext cx="1605543" cy="785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07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4603344" y="8240011"/>
            <a:ext cx="5659341" cy="4002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안심 계좌번호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3750502" y="8049323"/>
            <a:ext cx="1605543" cy="785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08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523263" y="436073"/>
            <a:ext cx="9500708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000000"/>
                </a:solidFill>
                <a:latin typeface="에스코어 드림 8" pitchFamily="34" charset="0"/>
                <a:cs typeface="에스코어 드림 8" pitchFamily="34" charset="0"/>
              </a:rPr>
              <a:t>04    서비스 특징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3835129" y="847491"/>
            <a:ext cx="13848553" cy="9524"/>
            <a:chOff x="3835129" y="847491"/>
            <a:chExt cx="13848553" cy="952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00271" y="836344"/>
            <a:ext cx="621502" cy="95238"/>
            <a:chOff x="1000271" y="836344"/>
            <a:chExt cx="621502" cy="9523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51220" y="4642943"/>
            <a:ext cx="2467605" cy="2141039"/>
            <a:chOff x="4787885" y="6419143"/>
            <a:chExt cx="2467605" cy="21410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51169" y="6419143"/>
              <a:ext cx="2141039" cy="2141039"/>
              <a:chOff x="4951169" y="6419143"/>
              <a:chExt cx="2141039" cy="21410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51169" y="6419143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6" name="Object 6"/>
            <p:cNvSpPr txBox="1"/>
            <p:nvPr/>
          </p:nvSpPr>
          <p:spPr>
            <a:xfrm>
              <a:off x="4170984" y="7271237"/>
              <a:ext cx="3855633" cy="4550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더 편리하게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8089112" y="1902194"/>
            <a:ext cx="2141039" cy="2141039"/>
            <a:chOff x="8089112" y="1902194"/>
            <a:chExt cx="2141039" cy="21410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9112" y="1902194"/>
              <a:ext cx="2141039" cy="21410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08927" y="2476704"/>
            <a:ext cx="3855633" cy="10333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함께 쓰고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함깨보는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230151" y="4596541"/>
            <a:ext cx="2467605" cy="2141039"/>
            <a:chOff x="11286122" y="6363615"/>
            <a:chExt cx="2467605" cy="21410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449405" y="6363615"/>
              <a:ext cx="2141039" cy="2141039"/>
              <a:chOff x="11449405" y="6363615"/>
              <a:chExt cx="2141039" cy="214103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49405" y="6363615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10669220" y="6938126"/>
              <a:ext cx="3855633" cy="10333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안심하고</a:t>
              </a:r>
            </a:p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사용하는</a:t>
              </a:r>
              <a:endParaRPr lang="en-US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003796" y="2522916"/>
            <a:ext cx="5659341" cy="7445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회비 현황 공유</a:t>
            </a:r>
          </a:p>
          <a:p>
            <a:pPr algn="just"/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325541" y="2344157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2805234" y="5055441"/>
            <a:ext cx="5659341" cy="4949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회비 입금일 정기 알림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2164098" y="4800808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2925587" y="5950091"/>
            <a:ext cx="5659341" cy="4002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회비 요청 및 현황 공유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164098" y="5611526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03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404969" y="5982199"/>
            <a:ext cx="5659341" cy="4949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 err="1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모임통장</a:t>
            </a:r>
            <a:r>
              <a:rPr 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3일 뒤 </a:t>
            </a:r>
            <a:r>
              <a:rPr lang="en-US" sz="2800" dirty="0" err="1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종료</a:t>
            </a:r>
            <a:r>
              <a:rPr 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및</a:t>
            </a:r>
            <a:r>
              <a:rPr 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알림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2164098" y="6430623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04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833633" y="4336484"/>
            <a:ext cx="744391" cy="80681"/>
            <a:chOff x="8833633" y="4336484"/>
            <a:chExt cx="744391" cy="806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833633" y="4336484"/>
              <a:ext cx="744391" cy="806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19678" y="5085027"/>
            <a:ext cx="1225442" cy="132819"/>
            <a:chOff x="7056343" y="6861227"/>
            <a:chExt cx="1225442" cy="13281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2600000">
              <a:off x="7056343" y="6861227"/>
              <a:ext cx="1225442" cy="1328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53150" y="4983643"/>
            <a:ext cx="1305604" cy="141508"/>
            <a:chOff x="10209121" y="6750717"/>
            <a:chExt cx="1305604" cy="1415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320000">
              <a:off x="10209121" y="6750717"/>
              <a:ext cx="1305604" cy="141508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925587" y="6371524"/>
            <a:ext cx="5659341" cy="9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카카오톡 친구에게 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초대 링크 전송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2666110" y="5720561"/>
            <a:ext cx="1605543" cy="785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06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3404969" y="6739105"/>
            <a:ext cx="5659341" cy="4949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입출금 알림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2666110" y="6477467"/>
            <a:ext cx="1605543" cy="785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07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3473690" y="7445471"/>
            <a:ext cx="5659341" cy="4002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안심 계좌번호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2620848" y="7254783"/>
            <a:ext cx="1605543" cy="785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08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523263" y="436073"/>
            <a:ext cx="9500708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000000"/>
                </a:solidFill>
                <a:latin typeface="에스코어 드림 8" pitchFamily="34" charset="0"/>
                <a:cs typeface="에스코어 드림 8" pitchFamily="34" charset="0"/>
              </a:rPr>
              <a:t>04    서비스 특징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3835129" y="847491"/>
            <a:ext cx="13848553" cy="9524"/>
            <a:chOff x="3835129" y="847491"/>
            <a:chExt cx="13848553" cy="952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00271" y="836344"/>
            <a:ext cx="621502" cy="95238"/>
            <a:chOff x="1000271" y="836344"/>
            <a:chExt cx="621502" cy="9523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74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45942" y="2466833"/>
            <a:ext cx="3793830" cy="3793830"/>
            <a:chOff x="7245942" y="2466833"/>
            <a:chExt cx="3793830" cy="37938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245942" y="2466833"/>
              <a:ext cx="3793830" cy="37938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73933" y="2466833"/>
            <a:ext cx="3793830" cy="3793830"/>
            <a:chOff x="4173933" y="2466833"/>
            <a:chExt cx="3793830" cy="37938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173933" y="2466833"/>
              <a:ext cx="3793830" cy="37938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42135" y="3536511"/>
            <a:ext cx="3387224" cy="24817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100" kern="0" spc="-2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함께 쓰고</a:t>
            </a:r>
          </a:p>
          <a:p>
            <a:pPr algn="ctr"/>
            <a:r>
              <a:rPr lang="en-US" sz="5100" kern="0" spc="-2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함께 보는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317951" y="2466833"/>
            <a:ext cx="3793830" cy="3793830"/>
            <a:chOff x="10317951" y="2466833"/>
            <a:chExt cx="3793830" cy="37938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317951" y="2466833"/>
              <a:ext cx="3793830" cy="379383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681413" y="3596152"/>
            <a:ext cx="3044675" cy="2320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더 </a:t>
            </a:r>
          </a:p>
          <a:p>
            <a:pPr algn="ctr"/>
            <a:r>
              <a:rPr lang="en-US" sz="48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편리하게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753423" y="3596153"/>
            <a:ext cx="3044675" cy="232005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안심하고</a:t>
            </a:r>
          </a:p>
          <a:p>
            <a:pPr algn="ctr"/>
            <a:r>
              <a:rPr lang="en-US" sz="48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사용하는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4031463" y="6341557"/>
            <a:ext cx="4248718" cy="29506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3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사용 내역 공유</a:t>
            </a:r>
          </a:p>
          <a:p>
            <a:pPr algn="ctr"/>
            <a:endParaRPr lang="en-US" sz="4300" kern="0" spc="-100" dirty="0">
              <a:solidFill>
                <a:srgbClr val="000000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ctr"/>
            <a:r>
              <a:rPr lang="en-US" sz="43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회비 내역 공유</a:t>
            </a:r>
          </a:p>
          <a:p>
            <a:pPr algn="ctr"/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181141" y="5504853"/>
            <a:ext cx="4823289" cy="49542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카카오톡 친구에게 </a:t>
            </a:r>
          </a:p>
          <a:p>
            <a:pPr algn="ctr"/>
            <a:r>
              <a:rPr lang="en-US" sz="31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초대 링크 전송</a:t>
            </a:r>
          </a:p>
          <a:p>
            <a:pPr algn="ctr"/>
            <a:endParaRPr lang="en-US" sz="3100" kern="0" spc="-100" dirty="0">
              <a:solidFill>
                <a:srgbClr val="000000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ctr"/>
            <a:r>
              <a:rPr lang="en-US" sz="31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회비 입금일</a:t>
            </a:r>
          </a:p>
          <a:p>
            <a:pPr algn="ctr"/>
            <a:r>
              <a:rPr lang="en-US" sz="31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정기 알림</a:t>
            </a:r>
          </a:p>
          <a:p>
            <a:pPr algn="ctr"/>
            <a:endParaRPr lang="en-US" sz="3100" kern="0" spc="-100" dirty="0">
              <a:solidFill>
                <a:srgbClr val="000000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ctr"/>
            <a:r>
              <a:rPr lang="en-US" sz="31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회비 요청 및 현황 공유</a:t>
            </a:r>
          </a:p>
          <a:p>
            <a:pPr algn="ctr"/>
            <a:endParaRPr lang="en-US" sz="3100" kern="0" spc="-100" dirty="0">
              <a:solidFill>
                <a:srgbClr val="000000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0474206" y="5694935"/>
            <a:ext cx="4546970" cy="4297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모임통장 종료 </a:t>
            </a:r>
          </a:p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예정 알림</a:t>
            </a:r>
          </a:p>
          <a:p>
            <a:pPr algn="ctr"/>
            <a:endParaRPr lang="en-US" sz="4000" kern="0" spc="-100" dirty="0">
              <a:solidFill>
                <a:srgbClr val="000000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출금 알림</a:t>
            </a:r>
          </a:p>
          <a:p>
            <a:pPr algn="ctr"/>
            <a:endParaRPr lang="en-US" sz="4000" kern="0" spc="-100" dirty="0">
              <a:solidFill>
                <a:srgbClr val="000000"/>
              </a:solidFill>
              <a:latin typeface="에스코어 드림 5" pitchFamily="34" charset="0"/>
              <a:cs typeface="에스코어 드림 5" pitchFamily="34" charset="0"/>
            </a:endParaRPr>
          </a:p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모임원 변동 알림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523263" y="436073"/>
            <a:ext cx="9500708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000000"/>
                </a:solidFill>
                <a:latin typeface="에스코어 드림 8" pitchFamily="34" charset="0"/>
                <a:cs typeface="에스코어 드림 8" pitchFamily="34" charset="0"/>
              </a:rPr>
              <a:t>04    서비스 특징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835129" y="847491"/>
            <a:ext cx="13848553" cy="9524"/>
            <a:chOff x="3835129" y="847491"/>
            <a:chExt cx="13848553" cy="9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0271" y="836344"/>
            <a:ext cx="621502" cy="95238"/>
            <a:chOff x="1000271" y="836344"/>
            <a:chExt cx="621502" cy="952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5776" y="2688490"/>
            <a:ext cx="2467605" cy="2141039"/>
            <a:chOff x="5625776" y="2688490"/>
            <a:chExt cx="2467605" cy="21410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789060" y="2688490"/>
              <a:ext cx="2141039" cy="2141039"/>
              <a:chOff x="5789060" y="2688490"/>
              <a:chExt cx="2141039" cy="21410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89060" y="2688490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6" name="Object 6"/>
            <p:cNvSpPr txBox="1"/>
            <p:nvPr/>
          </p:nvSpPr>
          <p:spPr>
            <a:xfrm>
              <a:off x="5008875" y="3540583"/>
              <a:ext cx="3855633" cy="4550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차별화된 서비스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8084647" y="2688490"/>
            <a:ext cx="2141039" cy="2141039"/>
            <a:chOff x="8084647" y="2688490"/>
            <a:chExt cx="2141039" cy="21410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4647" y="2688490"/>
              <a:ext cx="2141039" cy="21410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04462" y="3540583"/>
            <a:ext cx="3855633" cy="45505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고객 경험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192332" y="2688490"/>
            <a:ext cx="2467605" cy="2141039"/>
            <a:chOff x="10192332" y="2688490"/>
            <a:chExt cx="2467605" cy="21410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55616" y="2688490"/>
              <a:ext cx="2141039" cy="2141039"/>
              <a:chOff x="10355616" y="2688490"/>
              <a:chExt cx="2141039" cy="214103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355616" y="2688490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9575431" y="3540583"/>
              <a:ext cx="3855633" cy="4550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신규 고객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7454588" y="5254583"/>
            <a:ext cx="3401158" cy="3401158"/>
            <a:chOff x="7454588" y="5254583"/>
            <a:chExt cx="3401158" cy="34011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4588" y="5254583"/>
              <a:ext cx="3401158" cy="34011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18445" y="5318441"/>
            <a:ext cx="3273442" cy="3273442"/>
            <a:chOff x="7518445" y="5318441"/>
            <a:chExt cx="3273442" cy="32734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8445" y="5318441"/>
              <a:ext cx="3273442" cy="327344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329302" y="6582989"/>
            <a:ext cx="3803884" cy="9252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2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모임통장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-2882735" y="-322610"/>
            <a:ext cx="6730898" cy="2137425"/>
            <a:chOff x="-2882735" y="-322610"/>
            <a:chExt cx="6730898" cy="21374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400000">
              <a:off x="-2882735" y="-322610"/>
              <a:ext cx="6730898" cy="213742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533101" y="3162896"/>
            <a:ext cx="7433431" cy="35322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00" kern="0" spc="-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사업</a:t>
            </a:r>
          </a:p>
          <a:p>
            <a:pPr algn="just"/>
            <a:r>
              <a:rPr lang="en-US" sz="10800" kern="0" spc="-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보고서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35045" y="2066838"/>
            <a:ext cx="2774038" cy="6078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사업계획서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329531" y="1144091"/>
            <a:ext cx="2266425" cy="1546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000" kern="0" spc="-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04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552148" y="6026639"/>
            <a:ext cx="6267849" cy="10272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이곳에 내용을 입력해주세요.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G마켓 산스 Light  19pt 입니다.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584130" y="2972713"/>
            <a:ext cx="5248953" cy="84904"/>
            <a:chOff x="13584130" y="2972713"/>
            <a:chExt cx="5248953" cy="849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584130" y="1616971"/>
            <a:ext cx="5659341" cy="2232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모임통장의 평균 멤버 수 3.7</a:t>
            </a:r>
          </a:p>
          <a:p>
            <a:pPr algn="just"/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3584130" y="1303088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01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3622225" y="3927171"/>
            <a:ext cx="5659341" cy="1194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계좌가 없던 멤버가 계좌 개설 고객으로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전환하는 비율 44%</a:t>
            </a:r>
          </a:p>
          <a:p>
            <a:pPr algn="just"/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3584130" y="3290052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02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3622225" y="5914137"/>
            <a:ext cx="5659341" cy="119476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이곳에 내용을 입력해 주세요.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자유롭게 내용을 적어주세요.</a:t>
            </a:r>
          </a:p>
          <a:p>
            <a:pPr algn="just"/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3584130" y="5277017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03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3622225" y="7901102"/>
            <a:ext cx="5659341" cy="119476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이곳에 내용을 입력해 주세요.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자유롭게 내용을 적어주세요.</a:t>
            </a:r>
          </a:p>
          <a:p>
            <a:pPr algn="just"/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3584130" y="7263982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04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584130" y="4972239"/>
            <a:ext cx="5248953" cy="84904"/>
            <a:chOff x="13584130" y="4972239"/>
            <a:chExt cx="5248953" cy="8490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4972239"/>
              <a:ext cx="5248953" cy="849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84130" y="7081089"/>
            <a:ext cx="5248953" cy="84904"/>
            <a:chOff x="13584130" y="7081089"/>
            <a:chExt cx="5248953" cy="8490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7081089"/>
              <a:ext cx="5248953" cy="849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84130" y="9080615"/>
            <a:ext cx="5248953" cy="84904"/>
            <a:chOff x="13584130" y="9080615"/>
            <a:chExt cx="5248953" cy="8490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9080615"/>
              <a:ext cx="5248953" cy="849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241088" y="5083228"/>
            <a:ext cx="1828157" cy="198145"/>
            <a:chOff x="8241088" y="5083228"/>
            <a:chExt cx="1828157" cy="19814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241088" y="5083228"/>
              <a:ext cx="1828157" cy="19814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6249237" y="2070267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8544824" y="2070267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B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0815793" y="2070267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58382" y="4497174"/>
            <a:ext cx="2467605" cy="2141039"/>
            <a:chOff x="5625776" y="2688490"/>
            <a:chExt cx="2467605" cy="21410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789060" y="2688490"/>
              <a:ext cx="2141039" cy="2141039"/>
              <a:chOff x="5789060" y="2688490"/>
              <a:chExt cx="2141039" cy="21410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89060" y="2688490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6" name="Object 6"/>
            <p:cNvSpPr txBox="1"/>
            <p:nvPr/>
          </p:nvSpPr>
          <p:spPr>
            <a:xfrm>
              <a:off x="5008875" y="3540583"/>
              <a:ext cx="3855633" cy="4550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차별화된 서비스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8115739" y="5056459"/>
            <a:ext cx="2141039" cy="2141039"/>
            <a:chOff x="8084647" y="2688490"/>
            <a:chExt cx="2141039" cy="21410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4647" y="2688490"/>
              <a:ext cx="2141039" cy="21410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437068" y="5349267"/>
            <a:ext cx="3855633" cy="45505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고객 경험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223424" y="5056459"/>
            <a:ext cx="2467605" cy="2141039"/>
            <a:chOff x="10192332" y="2688490"/>
            <a:chExt cx="2467605" cy="21410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55616" y="2688490"/>
              <a:ext cx="2141039" cy="2141039"/>
              <a:chOff x="10355616" y="2688490"/>
              <a:chExt cx="2141039" cy="214103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355616" y="2688490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9575431" y="3540583"/>
              <a:ext cx="3855633" cy="4550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G마켓 산스 Light" pitchFamily="34" charset="0"/>
                  <a:cs typeface="G마켓 산스 Light" pitchFamily="34" charset="0"/>
                </a:rPr>
                <a:t>신규 고객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7426371" y="954767"/>
            <a:ext cx="3401158" cy="3401158"/>
            <a:chOff x="7454588" y="5254583"/>
            <a:chExt cx="3401158" cy="34011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4588" y="5254583"/>
              <a:ext cx="3401158" cy="34011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90229" y="1018625"/>
            <a:ext cx="3273442" cy="3273442"/>
            <a:chOff x="7518445" y="5318441"/>
            <a:chExt cx="3273442" cy="32734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8445" y="5318441"/>
              <a:ext cx="3273442" cy="327344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301086" y="2283173"/>
            <a:ext cx="3803884" cy="9252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2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모임통장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-2882735" y="-322610"/>
            <a:ext cx="6730898" cy="2137425"/>
            <a:chOff x="-2882735" y="-322610"/>
            <a:chExt cx="6730898" cy="21374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400000">
              <a:off x="-2882735" y="-322610"/>
              <a:ext cx="6730898" cy="213742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431587" y="3722181"/>
            <a:ext cx="7433431" cy="35322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800" kern="0" spc="-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사업</a:t>
            </a:r>
          </a:p>
          <a:p>
            <a:pPr algn="just"/>
            <a:r>
              <a:rPr lang="en-US" sz="10800" kern="0" spc="-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보고서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35045" y="2066838"/>
            <a:ext cx="2774038" cy="6078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사업계획서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329531" y="1144091"/>
            <a:ext cx="2266425" cy="1546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000" kern="0" spc="-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04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552148" y="6026639"/>
            <a:ext cx="6267849" cy="10272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이곳에 내용을 입력해주세요.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G마켓 산스 Light  19pt 입니다.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584130" y="2972713"/>
            <a:ext cx="5248953" cy="84904"/>
            <a:chOff x="13584130" y="2972713"/>
            <a:chExt cx="5248953" cy="849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584130" y="1616971"/>
            <a:ext cx="5659341" cy="2232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모임통장의 평균 멤버 수 3.7</a:t>
            </a:r>
          </a:p>
          <a:p>
            <a:pPr algn="just"/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3584130" y="1303088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01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3622225" y="3927171"/>
            <a:ext cx="5659341" cy="1194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계좌가 없던 멤버가 계좌 개설 고객으로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전환하는 비율 44%</a:t>
            </a:r>
          </a:p>
          <a:p>
            <a:pPr algn="just"/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3584130" y="3290052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02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3622225" y="5914137"/>
            <a:ext cx="5659341" cy="119476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이곳에 내용을 입력해 주세요.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자유롭게 내용을 적어주세요.</a:t>
            </a:r>
          </a:p>
          <a:p>
            <a:pPr algn="just"/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3584130" y="5277017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03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3622225" y="7901102"/>
            <a:ext cx="5659341" cy="119476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이곳에 내용을 입력해 주세요.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자유롭게 내용을 적어주세요.</a:t>
            </a:r>
          </a:p>
          <a:p>
            <a:pPr algn="just"/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3584130" y="7263982"/>
            <a:ext cx="1605543" cy="7856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04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584130" y="4972239"/>
            <a:ext cx="5248953" cy="84904"/>
            <a:chOff x="13584130" y="4972239"/>
            <a:chExt cx="5248953" cy="8490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4972239"/>
              <a:ext cx="5248953" cy="849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84130" y="7081089"/>
            <a:ext cx="5248953" cy="84904"/>
            <a:chOff x="13584130" y="7081089"/>
            <a:chExt cx="5248953" cy="8490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7081089"/>
              <a:ext cx="5248953" cy="849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84130" y="9080615"/>
            <a:ext cx="5248953" cy="84904"/>
            <a:chOff x="13584130" y="9080615"/>
            <a:chExt cx="5248953" cy="8490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9080615"/>
              <a:ext cx="5248953" cy="849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241088" y="5083228"/>
            <a:ext cx="1828157" cy="198145"/>
            <a:chOff x="8241088" y="5083228"/>
            <a:chExt cx="1828157" cy="19814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241088" y="5083228"/>
              <a:ext cx="1828157" cy="19814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6249237" y="2070267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8544824" y="2070267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B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0815793" y="2070267"/>
            <a:ext cx="1271546" cy="597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9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01894" y="2845228"/>
            <a:ext cx="3449991" cy="3449991"/>
            <a:chOff x="11201894" y="2845228"/>
            <a:chExt cx="3449991" cy="34499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1894" y="2845228"/>
              <a:ext cx="3449991" cy="34499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33829" y="3760297"/>
            <a:ext cx="2408243" cy="2408243"/>
            <a:chOff x="3633829" y="3760297"/>
            <a:chExt cx="2408243" cy="2408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3829" y="3760297"/>
              <a:ext cx="2408243" cy="2408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16026" y="4570224"/>
            <a:ext cx="4110828" cy="4110828"/>
            <a:chOff x="8616026" y="4570224"/>
            <a:chExt cx="4110828" cy="41108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6026" y="4570224"/>
              <a:ext cx="4110828" cy="41108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80838" y="3040213"/>
            <a:ext cx="2897021" cy="2897021"/>
            <a:chOff x="6880838" y="3040213"/>
            <a:chExt cx="2897021" cy="28970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0838" y="3040213"/>
              <a:ext cx="2897021" cy="28970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87690" y="4979353"/>
            <a:ext cx="3140100" cy="3140100"/>
            <a:chOff x="5187690" y="4979353"/>
            <a:chExt cx="3140100" cy="31401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7690" y="4979353"/>
              <a:ext cx="3140100" cy="31401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865564" y="6132554"/>
            <a:ext cx="3942034" cy="10978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400" kern="0" spc="-2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트랜잭션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019428" y="4087626"/>
            <a:ext cx="4772339" cy="89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200" kern="0" spc="-2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자바스크립트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302691" y="5937235"/>
            <a:ext cx="4635017" cy="18471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800" kern="0" spc="-3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스프링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033982" y="4601862"/>
            <a:ext cx="3749047" cy="89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200" kern="0" spc="-2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부트스트랩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703413" y="1611587"/>
            <a:ext cx="15571775" cy="20956"/>
            <a:chOff x="1703413" y="1611587"/>
            <a:chExt cx="15571775" cy="209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03413" y="1611587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1955" y="1563968"/>
            <a:ext cx="1535840" cy="95238"/>
            <a:chOff x="1181955" y="1563968"/>
            <a:chExt cx="1535840" cy="9523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81955" y="1563968"/>
              <a:ext cx="1535840" cy="952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9524" y="298430"/>
            <a:ext cx="1360776" cy="1360776"/>
            <a:chOff x="209524" y="298430"/>
            <a:chExt cx="1360776" cy="13607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524" y="298430"/>
              <a:ext cx="1360776" cy="136077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932473" y="611855"/>
            <a:ext cx="12739716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000000"/>
                </a:solidFill>
                <a:latin typeface="에스코어 드림 8" pitchFamily="34" charset="0"/>
                <a:cs typeface="에스코어 드림 8" pitchFamily="34" charset="0"/>
              </a:rPr>
              <a:t>사용 기술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77282" y="695792"/>
            <a:ext cx="964152" cy="9726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700" kern="0" spc="-200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04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1127347" y="4087626"/>
            <a:ext cx="3749047" cy="1075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300" kern="0" spc="-2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Ajax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19048" y="3603192"/>
            <a:ext cx="12290304" cy="5447619"/>
            <a:chOff x="-6419048" y="3603192"/>
            <a:chExt cx="12290304" cy="54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19048" y="3603192"/>
              <a:ext cx="12290304" cy="54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0562" y="3603192"/>
            <a:ext cx="12290304" cy="5447619"/>
            <a:chOff x="12140562" y="3603192"/>
            <a:chExt cx="12290304" cy="5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0562" y="3603192"/>
              <a:ext cx="12290304" cy="5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17338" y="3603192"/>
            <a:ext cx="3174187" cy="5447619"/>
            <a:chOff x="5817338" y="3603192"/>
            <a:chExt cx="3174187" cy="54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7338" y="3603192"/>
              <a:ext cx="3174187" cy="54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84860" y="3603192"/>
            <a:ext cx="3174187" cy="5447619"/>
            <a:chOff x="8984860" y="3603192"/>
            <a:chExt cx="3174187" cy="54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4860" y="3603192"/>
              <a:ext cx="3174187" cy="54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70744" y="6029173"/>
            <a:ext cx="627369" cy="627369"/>
            <a:chOff x="8570744" y="6029173"/>
            <a:chExt cx="627369" cy="6273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8100000">
              <a:off x="8570744" y="6029173"/>
              <a:ext cx="627369" cy="62736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97771" y="4514675"/>
            <a:ext cx="6614780" cy="4859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>
                <a:solidFill>
                  <a:srgbClr val="494949"/>
                </a:solidFill>
                <a:latin typeface="에스코어 드림 5" pitchFamily="34" charset="0"/>
                <a:cs typeface="에스코어 드림 5" pitchFamily="34" charset="0"/>
              </a:rPr>
              <a:t>문제점 세부사항 중제를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16819" y="4901010"/>
            <a:ext cx="7175166" cy="7635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>
                <a:solidFill>
                  <a:srgbClr val="494949"/>
                </a:solidFill>
                <a:latin typeface="에스코어 드림 3" pitchFamily="34" charset="0"/>
                <a:cs typeface="에스코어 드림 3" pitchFamily="34" charset="0"/>
              </a:rPr>
              <a:t>문제점 세부사항 중제에 맞는 내용을 서술해주세요.</a:t>
            </a:r>
          </a:p>
          <a:p>
            <a:pPr algn="just"/>
            <a:r>
              <a:rPr lang="en-US" sz="1700" kern="0" spc="-100" dirty="0">
                <a:solidFill>
                  <a:srgbClr val="494949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26343" y="4300553"/>
            <a:ext cx="4979587" cy="3340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C2C2C2"/>
                </a:solidFill>
                <a:latin typeface="에스코어 드림 7" pitchFamily="34" charset="0"/>
                <a:cs typeface="에스코어 드림 7" pitchFamily="34" charset="0"/>
              </a:rPr>
              <a:t>PROBLEM 01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97771" y="7706874"/>
            <a:ext cx="7372011" cy="4859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>
                <a:solidFill>
                  <a:srgbClr val="494949"/>
                </a:solidFill>
                <a:latin typeface="에스코어 드림 5" pitchFamily="34" charset="0"/>
                <a:cs typeface="에스코어 드림 5" pitchFamily="34" charset="0"/>
              </a:rPr>
              <a:t>문제점 세부사항 중제를 입력해주세요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16819" y="8093209"/>
            <a:ext cx="7112063" cy="7635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>
                <a:solidFill>
                  <a:srgbClr val="494949"/>
                </a:solidFill>
                <a:latin typeface="에스코어 드림 3" pitchFamily="34" charset="0"/>
                <a:cs typeface="에스코어 드림 3" pitchFamily="34" charset="0"/>
              </a:rPr>
              <a:t>문제점 세부사항 중제에 맞는 내용을 서술해주세요.</a:t>
            </a:r>
          </a:p>
          <a:p>
            <a:pPr algn="just"/>
            <a:r>
              <a:rPr lang="en-US" sz="1700" kern="0" spc="-100" dirty="0">
                <a:solidFill>
                  <a:srgbClr val="494949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26343" y="7492751"/>
            <a:ext cx="4979587" cy="3340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C2C2C2"/>
                </a:solidFill>
                <a:latin typeface="에스코어 드림 7" pitchFamily="34" charset="0"/>
                <a:cs typeface="에스코어 드림 7" pitchFamily="34" charset="0"/>
              </a:rPr>
              <a:t>PROBLEM 03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97771" y="6110775"/>
            <a:ext cx="6951327" cy="4859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>
                <a:solidFill>
                  <a:srgbClr val="494949"/>
                </a:solidFill>
                <a:latin typeface="에스코어 드림 5" pitchFamily="34" charset="0"/>
                <a:cs typeface="에스코어 드림 5" pitchFamily="34" charset="0"/>
              </a:rPr>
              <a:t>문제점 세부사항 중제를 입력해주세요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916819" y="6497110"/>
            <a:ext cx="7175166" cy="7635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>
                <a:solidFill>
                  <a:srgbClr val="494949"/>
                </a:solidFill>
                <a:latin typeface="에스코어 드림 3" pitchFamily="34" charset="0"/>
                <a:cs typeface="에스코어 드림 3" pitchFamily="34" charset="0"/>
              </a:rPr>
              <a:t>문제점 세부사항 중제에 맞는 내용을 서술해주세요.</a:t>
            </a:r>
          </a:p>
          <a:p>
            <a:pPr algn="just"/>
            <a:r>
              <a:rPr lang="en-US" sz="1700" kern="0" spc="-100" dirty="0">
                <a:solidFill>
                  <a:srgbClr val="494949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26343" y="5896652"/>
            <a:ext cx="4979587" cy="3340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C2C2C2"/>
                </a:solidFill>
                <a:latin typeface="에스코어 드림 7" pitchFamily="34" charset="0"/>
                <a:cs typeface="에스코어 드림 7" pitchFamily="34" charset="0"/>
              </a:rPr>
              <a:t>PROBLEM 02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904567" y="4514675"/>
            <a:ext cx="6630880" cy="4859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>
                <a:solidFill>
                  <a:srgbClr val="FFC01B"/>
                </a:solidFill>
                <a:latin typeface="에스코어 드림 5" pitchFamily="34" charset="0"/>
                <a:cs typeface="에스코어 드림 5" pitchFamily="34" charset="0"/>
              </a:rPr>
              <a:t>해결방안 세부사항 중제를 입력해주세요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923614" y="4901010"/>
            <a:ext cx="7485744" cy="7635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해결방안 세부사항 중제에 맞는 내용을 서술해주세요.</a:t>
            </a:r>
          </a:p>
          <a:p>
            <a:pPr algn="just"/>
            <a:r>
              <a:rPr lang="en-US" sz="17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933138" y="4300553"/>
            <a:ext cx="4979587" cy="3340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C2C2C2"/>
                </a:solidFill>
                <a:latin typeface="에스코어 드림 7" pitchFamily="34" charset="0"/>
                <a:cs typeface="에스코어 드림 7" pitchFamily="34" charset="0"/>
              </a:rPr>
              <a:t>SOLUTION 01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2904567" y="7706874"/>
            <a:ext cx="6483641" cy="4859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>
                <a:solidFill>
                  <a:srgbClr val="FFC01B"/>
                </a:solidFill>
                <a:latin typeface="에스코어 드림 5" pitchFamily="34" charset="0"/>
                <a:cs typeface="에스코어 드림 5" pitchFamily="34" charset="0"/>
              </a:rPr>
              <a:t>해결방안 세부사항 중제를 입력해주세요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2923614" y="8093209"/>
            <a:ext cx="7044026" cy="7635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해결방안 세부사항 중제에 맞는 내용을 서술해주세요.</a:t>
            </a:r>
          </a:p>
          <a:p>
            <a:pPr algn="just"/>
            <a:r>
              <a:rPr lang="en-US" sz="17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2933138" y="7492751"/>
            <a:ext cx="4979587" cy="3340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C2C2C2"/>
                </a:solidFill>
                <a:latin typeface="에스코어 드림 7" pitchFamily="34" charset="0"/>
                <a:cs typeface="에스코어 드림 7" pitchFamily="34" charset="0"/>
              </a:rPr>
              <a:t>SOLUTION 03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904567" y="6110775"/>
            <a:ext cx="6525709" cy="4859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>
                <a:solidFill>
                  <a:srgbClr val="FFC01B"/>
                </a:solidFill>
                <a:latin typeface="에스코어 드림 5" pitchFamily="34" charset="0"/>
                <a:cs typeface="에스코어 드림 5" pitchFamily="34" charset="0"/>
              </a:rPr>
              <a:t>해결방안 세부사항 중제를 입력해주세요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923614" y="6497110"/>
            <a:ext cx="6665411" cy="7635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해결방안 세부사항 중제에 맞는 내용을 서술해주세요.</a:t>
            </a:r>
          </a:p>
          <a:p>
            <a:pPr algn="just"/>
            <a:r>
              <a:rPr lang="en-US" sz="17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933138" y="5896652"/>
            <a:ext cx="4979587" cy="3340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C2C2C2"/>
                </a:solidFill>
                <a:latin typeface="에스코어 드림 7" pitchFamily="34" charset="0"/>
                <a:cs typeface="에스코어 드림 7" pitchFamily="34" charset="0"/>
              </a:rPr>
              <a:t>SOLUTION 02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5415034" y="5833209"/>
            <a:ext cx="4141648" cy="428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100" dirty="0">
                <a:solidFill>
                  <a:srgbClr val="FFFFFF"/>
                </a:solidFill>
                <a:latin typeface="에스코어 드림 7" pitchFamily="34" charset="0"/>
                <a:cs typeface="에스코어 드림 7" pitchFamily="34" charset="0"/>
              </a:rPr>
              <a:t>PROBLEM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4816493" y="6352109"/>
            <a:ext cx="5388608" cy="19302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도출된 </a:t>
            </a:r>
          </a:p>
          <a:p>
            <a:pPr algn="ctr"/>
            <a:r>
              <a:rPr lang="en-US" sz="32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문제점에 대해</a:t>
            </a:r>
          </a:p>
          <a:p>
            <a:pPr algn="ctr"/>
            <a:r>
              <a:rPr lang="en-US" sz="32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써주세요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173243" y="5084324"/>
            <a:ext cx="459565" cy="436086"/>
            <a:chOff x="7173243" y="5084324"/>
            <a:chExt cx="459565" cy="4360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3243" y="5084324"/>
              <a:ext cx="459565" cy="43608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583962" y="5833209"/>
            <a:ext cx="4141648" cy="428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100" dirty="0">
                <a:solidFill>
                  <a:srgbClr val="000000"/>
                </a:solidFill>
                <a:latin typeface="에스코어 드림 7" pitchFamily="34" charset="0"/>
                <a:cs typeface="에스코어 드림 7" pitchFamily="34" charset="0"/>
              </a:rPr>
              <a:t>SOLUTION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8712271" y="6352109"/>
            <a:ext cx="3874338" cy="19302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도출된 </a:t>
            </a:r>
          </a:p>
          <a:p>
            <a:pPr algn="ctr"/>
            <a:r>
              <a:rPr lang="en-US" sz="32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해결방안에 대해 </a:t>
            </a:r>
          </a:p>
          <a:p>
            <a:pPr algn="ctr"/>
            <a:r>
              <a:rPr lang="en-US" sz="32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써주세요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0363785" y="5078400"/>
            <a:ext cx="416335" cy="447935"/>
            <a:chOff x="10363785" y="5078400"/>
            <a:chExt cx="416335" cy="44793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3785" y="5078400"/>
              <a:ext cx="416335" cy="44793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23263" y="436073"/>
            <a:ext cx="9500708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000000"/>
                </a:solidFill>
                <a:latin typeface="에스코어 드림 8" pitchFamily="34" charset="0"/>
                <a:cs typeface="에스코어 드림 8" pitchFamily="34" charset="0"/>
              </a:rPr>
              <a:t>04    서비스 특징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3835129" y="847491"/>
            <a:ext cx="13848553" cy="9524"/>
            <a:chOff x="3835129" y="847491"/>
            <a:chExt cx="13848553" cy="952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0271" y="836344"/>
            <a:ext cx="621502" cy="95238"/>
            <a:chOff x="1000271" y="836344"/>
            <a:chExt cx="621502" cy="9523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3622225" y="3927172"/>
            <a:ext cx="5659341" cy="119476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이곳에 내용을 입력해 주세요.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G마켓 산스 Light" pitchFamily="34" charset="0"/>
                <a:cs typeface="G마켓 산스 Light" pitchFamily="34" charset="0"/>
              </a:rPr>
              <a:t>자유롭게 내용을 적어주세요.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1022" y="3068552"/>
            <a:ext cx="7255257" cy="1463457"/>
            <a:chOff x="1311022" y="3068552"/>
            <a:chExt cx="7255257" cy="14634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1022" y="3068552"/>
              <a:ext cx="7255257" cy="146345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4770" y="3740135"/>
            <a:ext cx="9109723" cy="6175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도출된 문제점에 대해 써주세요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654168" y="3451860"/>
            <a:ext cx="4694309" cy="393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PROBLEM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11022" y="4897320"/>
            <a:ext cx="7192829" cy="1463457"/>
            <a:chOff x="1311022" y="4897320"/>
            <a:chExt cx="7192829" cy="14634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022" y="4897320"/>
              <a:ext cx="7192829" cy="146345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88842" y="5224727"/>
            <a:ext cx="6497071" cy="38375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편의성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552210" y="5595801"/>
            <a:ext cx="6990054" cy="8124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>
                <a:solidFill>
                  <a:srgbClr val="888888"/>
                </a:solidFill>
                <a:latin typeface="에스코어 드림 3" pitchFamily="34" charset="0"/>
                <a:cs typeface="에스코어 드림 3" pitchFamily="34" charset="0"/>
              </a:rPr>
              <a:t>문제점 세부사항 중제에 맞는 내용을 서술해주세요.</a:t>
            </a:r>
          </a:p>
          <a:p>
            <a:pPr algn="ctr"/>
            <a:r>
              <a:rPr lang="en-US" sz="2000" kern="0" spc="-100" dirty="0">
                <a:solidFill>
                  <a:srgbClr val="888888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691563" y="4681364"/>
            <a:ext cx="431746" cy="431912"/>
            <a:chOff x="4691563" y="4681364"/>
            <a:chExt cx="431746" cy="4319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1563" y="4681364"/>
              <a:ext cx="431746" cy="4319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1022" y="6756623"/>
            <a:ext cx="8070444" cy="1463457"/>
            <a:chOff x="1311022" y="6756623"/>
            <a:chExt cx="8070444" cy="14634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1022" y="6756623"/>
              <a:ext cx="8070444" cy="14634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788842" y="7084030"/>
            <a:ext cx="6497071" cy="407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불안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552210" y="7455105"/>
            <a:ext cx="6990054" cy="8124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>
                <a:solidFill>
                  <a:srgbClr val="888888"/>
                </a:solidFill>
                <a:latin typeface="에스코어 드림 3" pitchFamily="34" charset="0"/>
                <a:cs typeface="에스코어 드림 3" pitchFamily="34" charset="0"/>
              </a:rPr>
              <a:t>문제점 세부사항 중제에 맞는 내용을 서술해주세요.</a:t>
            </a:r>
          </a:p>
          <a:p>
            <a:pPr algn="ctr"/>
            <a:r>
              <a:rPr lang="en-US" sz="2000" kern="0" spc="-100" dirty="0">
                <a:solidFill>
                  <a:srgbClr val="888888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941059" y="3068552"/>
            <a:ext cx="7255257" cy="1463457"/>
            <a:chOff x="9941059" y="3068552"/>
            <a:chExt cx="7255257" cy="14634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1059" y="3068552"/>
              <a:ext cx="7255257" cy="146345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189764" y="3740135"/>
            <a:ext cx="9109723" cy="6175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도출된 해결방안에 대해 써주세요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1309163" y="3451860"/>
            <a:ext cx="4694309" cy="393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SOLUTION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003488" y="4897320"/>
            <a:ext cx="7192829" cy="1463457"/>
            <a:chOff x="10003488" y="4897320"/>
            <a:chExt cx="7192829" cy="14634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3488" y="4897320"/>
              <a:ext cx="7192829" cy="14634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481308" y="5224727"/>
            <a:ext cx="6497071" cy="5099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해결방안 세부사항 중제를 입력해주세요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244676" y="5595801"/>
            <a:ext cx="6990054" cy="8124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해결방안 세부사항 중제에 맞는 내용을 서술해주세요.</a:t>
            </a:r>
          </a:p>
          <a:p>
            <a:pPr algn="ctr"/>
            <a:r>
              <a:rPr lang="en-US" sz="20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379305" y="4681364"/>
            <a:ext cx="431746" cy="431912"/>
            <a:chOff x="13379305" y="4681364"/>
            <a:chExt cx="431746" cy="4319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9305" y="4681364"/>
              <a:ext cx="431746" cy="4319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61586" y="6756623"/>
            <a:ext cx="7934730" cy="1463457"/>
            <a:chOff x="9261586" y="6756623"/>
            <a:chExt cx="7934730" cy="14634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1586" y="6756623"/>
              <a:ext cx="7934730" cy="146345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481308" y="7084030"/>
            <a:ext cx="6497071" cy="5099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해결방안 세부사항 중제를 입력해주세요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0244676" y="7455105"/>
            <a:ext cx="6990054" cy="8124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해결방안 세부사항 중제에 맞는 내용을 서술해주세요.</a:t>
            </a:r>
          </a:p>
          <a:p>
            <a:pPr algn="ctr"/>
            <a:r>
              <a:rPr lang="en-US" sz="2000" kern="0" spc="-100" dirty="0">
                <a:solidFill>
                  <a:srgbClr val="000000"/>
                </a:solidFill>
                <a:latin typeface="에스코어 드림 3" pitchFamily="34" charset="0"/>
                <a:cs typeface="에스코어 드림 3" pitchFamily="34" charset="0"/>
              </a:rPr>
              <a:t>두줄분량으로 요약하여 정리해주세요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379305" y="6540667"/>
            <a:ext cx="431746" cy="431912"/>
            <a:chOff x="13379305" y="6540667"/>
            <a:chExt cx="431746" cy="4319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9305" y="6540667"/>
              <a:ext cx="431746" cy="4319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91563" y="6540667"/>
            <a:ext cx="431746" cy="431912"/>
            <a:chOff x="4691563" y="6540667"/>
            <a:chExt cx="431746" cy="4319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1563" y="6540667"/>
              <a:ext cx="431746" cy="4319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03438" y="2498078"/>
            <a:ext cx="3716295" cy="5831724"/>
            <a:chOff x="7403438" y="2498078"/>
            <a:chExt cx="3716295" cy="583172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3438" y="2498078"/>
              <a:ext cx="3716295" cy="58317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78690" y="3951118"/>
            <a:ext cx="2765792" cy="1118999"/>
            <a:chOff x="7878690" y="3951118"/>
            <a:chExt cx="2765792" cy="1118999"/>
          </a:xfrm>
        </p:grpSpPr>
        <p:sp>
          <p:nvSpPr>
            <p:cNvPr id="48" name="Object 48"/>
            <p:cNvSpPr txBox="1"/>
            <p:nvPr/>
          </p:nvSpPr>
          <p:spPr>
            <a:xfrm>
              <a:off x="7274075" y="3951118"/>
              <a:ext cx="4140648" cy="161052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5100" kern="0" spc="-100" dirty="0">
                  <a:solidFill>
                    <a:srgbClr val="000000"/>
                  </a:solidFill>
                  <a:latin typeface="에스코어 드림 8" pitchFamily="34" charset="0"/>
                  <a:cs typeface="에스코어 드림 8" pitchFamily="34" charset="0"/>
                </a:rPr>
                <a:t>하나</a:t>
              </a:r>
            </a:p>
            <a:p>
              <a:pPr algn="ctr"/>
              <a:endParaRPr lang="en-US" dirty="0"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7187242" y="4483005"/>
              <a:ext cx="4321550" cy="88066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5100" kern="0" spc="-100" dirty="0">
                  <a:solidFill>
                    <a:srgbClr val="000000"/>
                  </a:solidFill>
                  <a:latin typeface="에스코어 드림 8" pitchFamily="34" charset="0"/>
                  <a:cs typeface="에스코어 드림 8" pitchFamily="34" charset="0"/>
                </a:rPr>
                <a:t>모임</a:t>
              </a:r>
              <a:endParaRPr lang="en-US" dirty="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23263" y="436073"/>
            <a:ext cx="9500708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000000"/>
                </a:solidFill>
                <a:latin typeface="에스코어 드림 8" pitchFamily="34" charset="0"/>
                <a:cs typeface="에스코어 드림 8" pitchFamily="34" charset="0"/>
              </a:rPr>
              <a:t>04    기존 비즈니스 분석-타사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3835129" y="847491"/>
            <a:ext cx="13848553" cy="9524"/>
            <a:chOff x="3835129" y="847491"/>
            <a:chExt cx="13848553" cy="952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00271" y="836344"/>
            <a:ext cx="621502" cy="95238"/>
            <a:chOff x="1000271" y="836344"/>
            <a:chExt cx="621502" cy="9523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064995" y="5872810"/>
            <a:ext cx="2864961" cy="7437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kern="0" spc="-100" dirty="0">
                <a:solidFill>
                  <a:srgbClr val="FFFFFF"/>
                </a:solidFill>
                <a:latin typeface="에스코어 드림 6" pitchFamily="34" charset="0"/>
                <a:cs typeface="에스코어 드림 6" pitchFamily="34" charset="0"/>
              </a:rPr>
              <a:t>FUTURE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983282" y="4370208"/>
            <a:ext cx="6545391" cy="26900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네가지 세부적인 내용을</a:t>
            </a:r>
          </a:p>
          <a:p>
            <a:pPr algn="just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적을 수 있는 페이지 입니다.</a:t>
            </a:r>
          </a:p>
          <a:p>
            <a:pPr algn="just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상세 내용을 입력해주세요.</a:t>
            </a:r>
          </a:p>
          <a:p>
            <a:pPr algn="just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세부적인 내용을 적어주세요.</a:t>
            </a:r>
          </a:p>
          <a:p>
            <a:pPr algn="just"/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983282" y="6792569"/>
            <a:ext cx="6545391" cy="26900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네가지 세부적인 내용을</a:t>
            </a:r>
          </a:p>
          <a:p>
            <a:pPr algn="just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적을 수 있는 페이지 입니다.</a:t>
            </a:r>
          </a:p>
          <a:p>
            <a:pPr algn="just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상세 내용을 입력해주세요.</a:t>
            </a:r>
          </a:p>
          <a:p>
            <a:pPr algn="just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세부적인 내용을 적어주세요.</a:t>
            </a:r>
          </a:p>
          <a:p>
            <a:pPr algn="just"/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695238" y="4137626"/>
            <a:ext cx="1452984" cy="11993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" kern="0" spc="-100" dirty="0">
                <a:solidFill>
                  <a:srgbClr val="4C50BB"/>
                </a:solidFill>
                <a:latin typeface="에스코어 드림 7" pitchFamily="34" charset="0"/>
                <a:cs typeface="에스코어 드림 7" pitchFamily="34" charset="0"/>
              </a:rPr>
              <a:t>Tech</a:t>
            </a:r>
          </a:p>
          <a:p>
            <a:pPr algn="just"/>
            <a:r>
              <a:rPr lang="en-US" sz="3100" kern="0" spc="-100" dirty="0">
                <a:solidFill>
                  <a:srgbClr val="4C50BB"/>
                </a:solidFill>
                <a:latin typeface="에스코어 드림 7" pitchFamily="34" charset="0"/>
                <a:cs typeface="에스코어 드림 7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695238" y="6588474"/>
            <a:ext cx="1452984" cy="11993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" kern="0" spc="-100" dirty="0">
                <a:solidFill>
                  <a:srgbClr val="4C4747"/>
                </a:solidFill>
                <a:latin typeface="에스코어 드림 7" pitchFamily="34" charset="0"/>
                <a:cs typeface="에스코어 드림 7" pitchFamily="34" charset="0"/>
              </a:rPr>
              <a:t>Tech</a:t>
            </a:r>
          </a:p>
          <a:p>
            <a:pPr algn="just"/>
            <a:r>
              <a:rPr lang="en-US" sz="3100" kern="0" spc="-100" dirty="0">
                <a:solidFill>
                  <a:srgbClr val="4C4747"/>
                </a:solidFill>
                <a:latin typeface="에스코어 드림 7" pitchFamily="34" charset="0"/>
                <a:cs typeface="에스코어 드림 7" pitchFamily="34" charset="0"/>
              </a:rPr>
              <a:t>03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0070255" y="4370208"/>
            <a:ext cx="5509764" cy="269009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네가지 세부적인 내용을</a:t>
            </a:r>
          </a:p>
          <a:p>
            <a:pPr algn="r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적을 수 있는 페이지 입니다.</a:t>
            </a:r>
          </a:p>
          <a:p>
            <a:pPr algn="r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상세 내용을 입력해주세요.</a:t>
            </a:r>
          </a:p>
          <a:p>
            <a:pPr algn="r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세부적인 내용을 적어주세요.</a:t>
            </a:r>
          </a:p>
          <a:p>
            <a:pPr algn="r"/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5137492" y="4137626"/>
            <a:ext cx="1452984" cy="119938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100" kern="0" spc="-100" dirty="0">
                <a:solidFill>
                  <a:srgbClr val="4C4747"/>
                </a:solidFill>
                <a:latin typeface="에스코어 드림 7" pitchFamily="34" charset="0"/>
                <a:cs typeface="에스코어 드림 7" pitchFamily="34" charset="0"/>
              </a:rPr>
              <a:t>Tech</a:t>
            </a:r>
          </a:p>
          <a:p>
            <a:pPr algn="r"/>
            <a:r>
              <a:rPr lang="en-US" sz="3100" kern="0" spc="-100" dirty="0">
                <a:solidFill>
                  <a:srgbClr val="4C4747"/>
                </a:solidFill>
                <a:latin typeface="에스코어 드림 7" pitchFamily="34" charset="0"/>
                <a:cs typeface="에스코어 드림 7" pitchFamily="34" charset="0"/>
              </a:rPr>
              <a:t>02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5137492" y="6588474"/>
            <a:ext cx="1452984" cy="119938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100" kern="0" spc="-100" dirty="0">
                <a:solidFill>
                  <a:srgbClr val="4C50BB"/>
                </a:solidFill>
                <a:latin typeface="에스코어 드림 7" pitchFamily="34" charset="0"/>
                <a:cs typeface="에스코어 드림 7" pitchFamily="34" charset="0"/>
              </a:rPr>
              <a:t>Tech</a:t>
            </a:r>
          </a:p>
          <a:p>
            <a:pPr algn="r"/>
            <a:r>
              <a:rPr lang="en-US" sz="3100" kern="0" spc="-100" dirty="0">
                <a:solidFill>
                  <a:srgbClr val="4C50BB"/>
                </a:solidFill>
                <a:latin typeface="에스코어 드림 7" pitchFamily="34" charset="0"/>
                <a:cs typeface="에스코어 드림 7" pitchFamily="34" charset="0"/>
              </a:rPr>
              <a:t>04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780952" y="420839"/>
            <a:ext cx="2926792" cy="494363"/>
            <a:chOff x="14780952" y="420839"/>
            <a:chExt cx="2926792" cy="494363"/>
          </a:xfrm>
        </p:grpSpPr>
        <p:sp>
          <p:nvSpPr>
            <p:cNvPr id="20" name="Object 20"/>
            <p:cNvSpPr txBox="1"/>
            <p:nvPr/>
          </p:nvSpPr>
          <p:spPr>
            <a:xfrm>
              <a:off x="13589568" y="501091"/>
              <a:ext cx="3574154" cy="44516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100" kern="0" spc="-100" dirty="0">
                  <a:solidFill>
                    <a:srgbClr val="4C4747"/>
                  </a:solidFill>
                  <a:latin typeface="에스코어 드림 4" pitchFamily="34" charset="0"/>
                  <a:cs typeface="에스코어 드림 4" pitchFamily="34" charset="0"/>
                </a:rPr>
                <a:t>제목을 입력해주세요</a:t>
              </a:r>
              <a:endParaRPr lang="en-US" dirty="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6834318" y="297249"/>
              <a:ext cx="873427" cy="77244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4300" dirty="0">
                  <a:solidFill>
                    <a:srgbClr val="4C4747"/>
                  </a:solidFill>
                  <a:latin typeface="Impact" pitchFamily="34" charset="0"/>
                  <a:cs typeface="Impact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18973" y="6421703"/>
            <a:ext cx="3377508" cy="5123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470357" y="5872810"/>
            <a:ext cx="2864961" cy="7437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kern="0" spc="-100" dirty="0">
                <a:solidFill>
                  <a:srgbClr val="4C4747"/>
                </a:solidFill>
                <a:latin typeface="에스코어 드림 6" pitchFamily="34" charset="0"/>
                <a:cs typeface="에스코어 드림 6" pitchFamily="34" charset="0"/>
              </a:rPr>
              <a:t>TECH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224334" y="6421703"/>
            <a:ext cx="3377508" cy="5123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070255" y="6716746"/>
            <a:ext cx="5509764" cy="269009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네가지 세부적인 내용을</a:t>
            </a:r>
          </a:p>
          <a:p>
            <a:pPr algn="r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적을 수 있는 페이지 입니다.</a:t>
            </a:r>
          </a:p>
          <a:p>
            <a:pPr algn="r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상세 내용을 입력해주세요.</a:t>
            </a:r>
          </a:p>
          <a:p>
            <a:pPr algn="r"/>
            <a:r>
              <a:rPr lang="en-US" sz="2500" kern="0" spc="-100" dirty="0">
                <a:solidFill>
                  <a:srgbClr val="4C4747"/>
                </a:solidFill>
                <a:latin typeface="에스코어 드림 3" pitchFamily="34" charset="0"/>
                <a:cs typeface="에스코어 드림 3" pitchFamily="34" charset="0"/>
              </a:rPr>
              <a:t>세부적인 내용을 적어주세요.</a:t>
            </a:r>
          </a:p>
          <a:p>
            <a:pPr algn="r"/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695238" y="1534889"/>
            <a:ext cx="9942857" cy="1328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kern="0" spc="-300" dirty="0">
                <a:solidFill>
                  <a:srgbClr val="4C4747"/>
                </a:solidFill>
                <a:latin typeface="에스코어 드림 7" pitchFamily="34" charset="0"/>
                <a:cs typeface="에스코어 드림 7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7437470" y="1778734"/>
            <a:ext cx="7171429" cy="8765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4C50BB"/>
                </a:solidFill>
                <a:latin typeface="에스코어 드림 5" pitchFamily="34" charset="0"/>
                <a:cs typeface="에스코어 드림 5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6840201" y="1280286"/>
            <a:ext cx="748432" cy="720210"/>
            <a:chOff x="6840201" y="1280286"/>
            <a:chExt cx="748432" cy="7202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201" y="1280286"/>
              <a:ext cx="748432" cy="72021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85800" y="402148"/>
            <a:ext cx="3228847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01     </a:t>
            </a:r>
            <a:r>
              <a:rPr lang="en-US" sz="3200" kern="0" spc="-200" dirty="0" err="1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서비스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개요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914647" y="849641"/>
            <a:ext cx="13680000" cy="9524"/>
            <a:chOff x="3835129" y="847491"/>
            <a:chExt cx="13848553" cy="95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45" name="그룹 1002">
            <a:extLst>
              <a:ext uri="{FF2B5EF4-FFF2-40B4-BE49-F238E27FC236}">
                <a16:creationId xmlns:a16="http://schemas.microsoft.com/office/drawing/2014/main" id="{C02CA80A-3800-4851-946C-C3F6CEB3117C}"/>
              </a:ext>
            </a:extLst>
          </p:cNvPr>
          <p:cNvGrpSpPr>
            <a:grpSpLocks noChangeAspect="1"/>
          </p:cNvGrpSpPr>
          <p:nvPr/>
        </p:nvGrpSpPr>
        <p:grpSpPr>
          <a:xfrm>
            <a:off x="955032" y="2247900"/>
            <a:ext cx="5293932" cy="6507725"/>
            <a:chOff x="6258472" y="2000496"/>
            <a:chExt cx="5565512" cy="6962000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F1F06A81-C3AB-4FBE-BFA2-DC2707BAC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8472" y="2000496"/>
              <a:ext cx="5565512" cy="6962000"/>
            </a:xfrm>
            <a:prstGeom prst="rect">
              <a:avLst/>
            </a:prstGeom>
          </p:spPr>
        </p:pic>
      </p:grpSp>
      <p:grpSp>
        <p:nvGrpSpPr>
          <p:cNvPr id="1001" name="그룹 1001"/>
          <p:cNvGrpSpPr>
            <a:grpSpLocks noChangeAspect="1"/>
          </p:cNvGrpSpPr>
          <p:nvPr/>
        </p:nvGrpSpPr>
        <p:grpSpPr>
          <a:xfrm>
            <a:off x="6492231" y="2247900"/>
            <a:ext cx="5293932" cy="6508821"/>
            <a:chOff x="523263" y="2000496"/>
            <a:chExt cx="16981180" cy="6914409"/>
          </a:xfrm>
          <a:solidFill>
            <a:srgbClr val="F6F6F6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263" y="2000496"/>
              <a:ext cx="16981180" cy="6914409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>
            <a:grpSpLocks noChangeAspect="1"/>
          </p:cNvGrpSpPr>
          <p:nvPr/>
        </p:nvGrpSpPr>
        <p:grpSpPr>
          <a:xfrm>
            <a:off x="12029430" y="2265929"/>
            <a:ext cx="5293932" cy="6507725"/>
            <a:chOff x="6258472" y="2000496"/>
            <a:chExt cx="5565512" cy="6962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8472" y="2000496"/>
              <a:ext cx="5565512" cy="6962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>
            <a:grpSpLocks noChangeAspect="1"/>
          </p:cNvGrpSpPr>
          <p:nvPr/>
        </p:nvGrpSpPr>
        <p:grpSpPr>
          <a:xfrm>
            <a:off x="12348933" y="2648899"/>
            <a:ext cx="4668932" cy="5817508"/>
            <a:chOff x="12066148" y="2360494"/>
            <a:chExt cx="4952977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6148" y="2360494"/>
              <a:ext cx="495297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ChangeAspect="1"/>
          </p:cNvGrpSpPr>
          <p:nvPr/>
        </p:nvGrpSpPr>
        <p:grpSpPr>
          <a:xfrm>
            <a:off x="6774371" y="2648899"/>
            <a:ext cx="4668932" cy="5817508"/>
            <a:chOff x="6482212" y="2378386"/>
            <a:chExt cx="495297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2212" y="2378386"/>
              <a:ext cx="4952977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>
            <a:grpSpLocks noChangeAspect="1"/>
          </p:cNvGrpSpPr>
          <p:nvPr/>
        </p:nvGrpSpPr>
        <p:grpSpPr>
          <a:xfrm>
            <a:off x="1260529" y="2593008"/>
            <a:ext cx="4668932" cy="5817508"/>
            <a:chOff x="971258" y="2368221"/>
            <a:chExt cx="4952977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258" y="2368221"/>
              <a:ext cx="4952977" cy="617142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ChangeAspect="1"/>
          </p:cNvSpPr>
          <p:nvPr/>
        </p:nvSpPr>
        <p:spPr>
          <a:xfrm>
            <a:off x="1544656" y="6515241"/>
            <a:ext cx="4105079" cy="16583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내 </a:t>
            </a:r>
            <a:r>
              <a:rPr lang="en-US" sz="4000" b="1" spc="-100" dirty="0" err="1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통장이</a:t>
            </a: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 </a:t>
            </a:r>
          </a:p>
          <a:p>
            <a:pPr algn="ctr">
              <a:lnSpc>
                <a:spcPct val="120000"/>
              </a:lnSpc>
            </a:pPr>
            <a:r>
              <a:rPr lang="en-US" sz="4000" b="1" spc="-100" dirty="0" err="1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바로</a:t>
            </a: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 </a:t>
            </a:r>
            <a:r>
              <a:rPr lang="en-US" sz="4000" b="1" spc="-100" dirty="0" err="1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모임통장</a:t>
            </a:r>
            <a:r>
              <a:rPr lang="ko-KR" alt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으</a:t>
            </a: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로</a:t>
            </a:r>
          </a:p>
        </p:txBody>
      </p:sp>
      <p:sp>
        <p:nvSpPr>
          <p:cNvPr id="25" name="Object 25"/>
          <p:cNvSpPr txBox="1">
            <a:spLocks noChangeAspect="1"/>
          </p:cNvSpPr>
          <p:nvPr/>
        </p:nvSpPr>
        <p:spPr>
          <a:xfrm>
            <a:off x="7074909" y="6533270"/>
            <a:ext cx="4067856" cy="16583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카카오톡 친구를 </a:t>
            </a:r>
          </a:p>
          <a:p>
            <a:pPr algn="ctr">
              <a:lnSpc>
                <a:spcPct val="120000"/>
              </a:lnSpc>
            </a:pPr>
            <a:r>
              <a:rPr lang="en-US" sz="4000" b="1" spc="-100" dirty="0" err="1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모임</a:t>
            </a:r>
            <a:r>
              <a:rPr lang="ko-KR" alt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 멤버로</a:t>
            </a:r>
            <a:endParaRPr lang="en-US" sz="4000" b="1" spc="-100" dirty="0">
              <a:solidFill>
                <a:srgbClr val="000000"/>
              </a:solidFill>
              <a:latin typeface="나눔바른고딕"/>
              <a:ea typeface="나눔고딕" panose="020D0604000000000000" pitchFamily="50" charset="-127"/>
            </a:endParaRPr>
          </a:p>
        </p:txBody>
      </p:sp>
      <p:sp>
        <p:nvSpPr>
          <p:cNvPr id="26" name="Object 26"/>
          <p:cNvSpPr txBox="1">
            <a:spLocks noChangeAspect="1"/>
          </p:cNvSpPr>
          <p:nvPr/>
        </p:nvSpPr>
        <p:spPr>
          <a:xfrm>
            <a:off x="12537429" y="6533270"/>
            <a:ext cx="4291939" cy="1739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모</a:t>
            </a:r>
            <a:r>
              <a:rPr lang="ko-KR" alt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두가</a:t>
            </a: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 </a:t>
            </a:r>
            <a:r>
              <a:rPr lang="en-US" sz="4000" b="1" spc="-100" dirty="0" err="1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회비</a:t>
            </a: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 </a:t>
            </a:r>
            <a:r>
              <a:rPr lang="en-US" sz="4000" b="1" spc="-100" dirty="0" err="1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내역을</a:t>
            </a:r>
            <a:r>
              <a:rPr lang="en-US" sz="4000" b="1" spc="-100" dirty="0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 </a:t>
            </a:r>
            <a:r>
              <a:rPr lang="en-US" sz="4000" b="1" spc="-100" dirty="0" err="1">
                <a:solidFill>
                  <a:srgbClr val="000000"/>
                </a:solidFill>
                <a:latin typeface="나눔바른고딕"/>
                <a:ea typeface="나눔고딕" panose="020D0604000000000000" pitchFamily="50" charset="-127"/>
              </a:rPr>
              <a:t>실시간으로</a:t>
            </a:r>
            <a:endParaRPr lang="en-US" sz="4000" b="1" spc="-100" dirty="0">
              <a:solidFill>
                <a:srgbClr val="000000"/>
              </a:solidFill>
              <a:latin typeface="나눔바른고딕"/>
              <a:ea typeface="나눔고딕" panose="020D0604000000000000" pitchFamily="50" charset="-127"/>
            </a:endParaRPr>
          </a:p>
          <a:p>
            <a:pPr algn="ctr"/>
            <a:endParaRPr lang="en-US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grpSp>
        <p:nvGrpSpPr>
          <p:cNvPr id="1008" name="그룹 1008"/>
          <p:cNvGrpSpPr>
            <a:grpSpLocks noChangeAspect="1"/>
          </p:cNvGrpSpPr>
          <p:nvPr/>
        </p:nvGrpSpPr>
        <p:grpSpPr>
          <a:xfrm>
            <a:off x="13879699" y="3491532"/>
            <a:ext cx="2198667" cy="2678991"/>
            <a:chOff x="13568197" y="3314638"/>
            <a:chExt cx="2332427" cy="28419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68197" y="3314638"/>
              <a:ext cx="2332427" cy="28419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>
            <a:grpSpLocks noChangeAspect="1"/>
          </p:cNvGrpSpPr>
          <p:nvPr/>
        </p:nvGrpSpPr>
        <p:grpSpPr>
          <a:xfrm>
            <a:off x="1369962" y="4086241"/>
            <a:ext cx="1856964" cy="1753799"/>
            <a:chOff x="1498305" y="3083194"/>
            <a:chExt cx="1969936" cy="186049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8305" y="3083194"/>
              <a:ext cx="1969936" cy="18604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>
            <a:grpSpLocks noChangeAspect="1"/>
          </p:cNvGrpSpPr>
          <p:nvPr/>
        </p:nvGrpSpPr>
        <p:grpSpPr>
          <a:xfrm>
            <a:off x="3581290" y="3459688"/>
            <a:ext cx="2371211" cy="3168207"/>
            <a:chOff x="3207836" y="3134876"/>
            <a:chExt cx="2515470" cy="336095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7836" y="3134876"/>
              <a:ext cx="2515470" cy="336095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47534" y="3491532"/>
            <a:ext cx="2451812" cy="2944533"/>
          </a:xfrm>
          <a:prstGeom prst="rect">
            <a:avLst/>
          </a:prstGeom>
        </p:spPr>
      </p:pic>
      <p:grpSp>
        <p:nvGrpSpPr>
          <p:cNvPr id="1012" name="그룹 1012"/>
          <p:cNvGrpSpPr>
            <a:grpSpLocks noChangeAspect="1"/>
          </p:cNvGrpSpPr>
          <p:nvPr/>
        </p:nvGrpSpPr>
        <p:grpSpPr>
          <a:xfrm>
            <a:off x="9567369" y="3603672"/>
            <a:ext cx="1165654" cy="907504"/>
            <a:chOff x="9205100" y="3055840"/>
            <a:chExt cx="1236569" cy="9627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0">
              <a:off x="9342027" y="2918913"/>
              <a:ext cx="962715" cy="12365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>
            <a:grpSpLocks noChangeAspect="1"/>
          </p:cNvGrpSpPr>
          <p:nvPr/>
        </p:nvGrpSpPr>
        <p:grpSpPr>
          <a:xfrm>
            <a:off x="3172264" y="3078810"/>
            <a:ext cx="967981" cy="1197722"/>
            <a:chOff x="3155648" y="504174"/>
            <a:chExt cx="1026870" cy="127058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3201004">
              <a:off x="3155648" y="504174"/>
              <a:ext cx="1026870" cy="12705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>
            <a:grpSpLocks noChangeAspect="1"/>
          </p:cNvGrpSpPr>
          <p:nvPr/>
        </p:nvGrpSpPr>
        <p:grpSpPr>
          <a:xfrm>
            <a:off x="-720192" y="498907"/>
            <a:ext cx="3715503" cy="9524"/>
            <a:chOff x="6912936" y="5999220"/>
            <a:chExt cx="3715503" cy="952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6912936" y="5999220"/>
              <a:ext cx="3715503" cy="952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F20BE1-0269-49CA-9740-A7BCF962FCE3}"/>
              </a:ext>
            </a:extLst>
          </p:cNvPr>
          <p:cNvSpPr/>
          <p:nvPr/>
        </p:nvSpPr>
        <p:spPr>
          <a:xfrm>
            <a:off x="10499346" y="3695700"/>
            <a:ext cx="31714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99EED5-D4F2-4A77-915A-7901943682CA}"/>
              </a:ext>
            </a:extLst>
          </p:cNvPr>
          <p:cNvSpPr/>
          <p:nvPr/>
        </p:nvSpPr>
        <p:spPr>
          <a:xfrm rot="16200000">
            <a:off x="8628859" y="5244813"/>
            <a:ext cx="461534" cy="1996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DC71A-E6A2-4D4D-AEF4-407D1048B4A3}"/>
              </a:ext>
            </a:extLst>
          </p:cNvPr>
          <p:cNvSpPr/>
          <p:nvPr/>
        </p:nvSpPr>
        <p:spPr>
          <a:xfrm rot="16200000">
            <a:off x="14720781" y="4805205"/>
            <a:ext cx="440808" cy="2820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Object 42">
            <a:extLst>
              <a:ext uri="{FF2B5EF4-FFF2-40B4-BE49-F238E27FC236}">
                <a16:creationId xmlns:a16="http://schemas.microsoft.com/office/drawing/2014/main" id="{81914816-0AC2-4681-B821-8B594B30FD7A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438370">
            <a:off x="2879573" y="5268081"/>
            <a:ext cx="967981" cy="11977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849B68-74D9-4618-85AC-3C5959B44DB0}"/>
              </a:ext>
            </a:extLst>
          </p:cNvPr>
          <p:cNvSpPr/>
          <p:nvPr/>
        </p:nvSpPr>
        <p:spPr>
          <a:xfrm rot="16200000">
            <a:off x="3583989" y="4975914"/>
            <a:ext cx="440808" cy="2820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5B448-EC38-428C-973D-555693DD3604}"/>
              </a:ext>
            </a:extLst>
          </p:cNvPr>
          <p:cNvSpPr/>
          <p:nvPr/>
        </p:nvSpPr>
        <p:spPr>
          <a:xfrm rot="18416785">
            <a:off x="3868457" y="2464447"/>
            <a:ext cx="327559" cy="1514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4A3F54-CAE0-4AF3-9821-26FD887B8CDB}"/>
              </a:ext>
            </a:extLst>
          </p:cNvPr>
          <p:cNvSpPr/>
          <p:nvPr/>
        </p:nvSpPr>
        <p:spPr>
          <a:xfrm rot="18416785">
            <a:off x="2568403" y="5629715"/>
            <a:ext cx="334750" cy="977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12517" y="2207758"/>
            <a:ext cx="6289068" cy="6289068"/>
            <a:chOff x="6012517" y="2207758"/>
            <a:chExt cx="6289068" cy="6289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517" y="2207758"/>
              <a:ext cx="6289068" cy="6289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72445" y="3248639"/>
            <a:ext cx="4169211" cy="4169211"/>
            <a:chOff x="7072445" y="3248639"/>
            <a:chExt cx="4169211" cy="41692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2445" y="3248639"/>
              <a:ext cx="4169211" cy="41692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85335" y="1343218"/>
            <a:ext cx="3343433" cy="3343433"/>
            <a:chOff x="7485335" y="1343218"/>
            <a:chExt cx="3343433" cy="33434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5335" y="1343218"/>
              <a:ext cx="3343433" cy="33434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63540" y="5309652"/>
            <a:ext cx="3343433" cy="3343433"/>
            <a:chOff x="4963540" y="5309652"/>
            <a:chExt cx="3343433" cy="33434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3540" y="5309652"/>
              <a:ext cx="3343433" cy="33434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24003" y="5309652"/>
            <a:ext cx="3343433" cy="3343433"/>
            <a:chOff x="10024003" y="5309652"/>
            <a:chExt cx="3343433" cy="33434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4003" y="5309652"/>
              <a:ext cx="3343433" cy="334343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325483" y="5212437"/>
            <a:ext cx="1732434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마케팅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893956" y="2539331"/>
            <a:ext cx="2631449" cy="12787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기존고객층</a:t>
            </a:r>
          </a:p>
          <a:p>
            <a:pPr algn="ctr"/>
            <a:r>
              <a:rPr lang="en-US" sz="3300" kern="0" spc="-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(기존영입)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438425" y="6824289"/>
            <a:ext cx="2619364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확보된 고객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235350" y="6607447"/>
            <a:ext cx="2916472" cy="12787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신규고객</a:t>
            </a:r>
          </a:p>
          <a:p>
            <a:pPr algn="ctr"/>
            <a:r>
              <a:rPr lang="en-US" sz="3300" kern="0" spc="-100" dirty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(마케팅필요)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735271" y="3798020"/>
            <a:ext cx="547266" cy="547266"/>
            <a:chOff x="11735271" y="3798020"/>
            <a:chExt cx="547266" cy="5472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5271" y="3798020"/>
              <a:ext cx="547266" cy="5472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49683" y="3798020"/>
            <a:ext cx="547266" cy="547266"/>
            <a:chOff x="6049683" y="3798020"/>
            <a:chExt cx="547266" cy="5472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9683" y="3798020"/>
              <a:ext cx="547266" cy="5472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83418" y="8204145"/>
            <a:ext cx="547266" cy="547266"/>
            <a:chOff x="8883418" y="8204145"/>
            <a:chExt cx="547266" cy="54726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83418" y="8204145"/>
              <a:ext cx="547266" cy="54726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303496" y="546350"/>
            <a:ext cx="4451784" cy="799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4700" kern="0" spc="-100" dirty="0">
                <a:solidFill>
                  <a:srgbClr val="FFFFFF"/>
                </a:solidFill>
                <a:latin typeface="에스코어 드림 2" pitchFamily="34" charset="0"/>
                <a:cs typeface="에스코어 드림 2" pitchFamily="34" charset="0"/>
              </a:rPr>
              <a:t>Traditional way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469441" y="505144"/>
            <a:ext cx="1283230" cy="1257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300" kern="0" spc="-200" dirty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07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9479" y="9351725"/>
            <a:ext cx="5887204" cy="3333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kern="0" spc="-100" dirty="0">
                <a:solidFill>
                  <a:srgbClr val="9E9E9E"/>
                </a:solidFill>
                <a:latin typeface="에스코어 드림 4" pitchFamily="34" charset="0"/>
                <a:cs typeface="에스코어 드림 4" pitchFamily="34" charset="0"/>
              </a:rPr>
              <a:t>1) 각주를 입력해주세요   |    2) 각주를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362814" y="2008179"/>
            <a:ext cx="5264395" cy="3772817"/>
            <a:chOff x="11362814" y="2008179"/>
            <a:chExt cx="5264395" cy="37728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2814" y="2008179"/>
              <a:ext cx="5264395" cy="37728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0784" y="2393130"/>
            <a:ext cx="4295026" cy="3838579"/>
            <a:chOff x="7200784" y="2393130"/>
            <a:chExt cx="4295026" cy="38385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0784" y="2393130"/>
              <a:ext cx="4295026" cy="3838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20598" y="1992640"/>
            <a:ext cx="5310612" cy="3790467"/>
            <a:chOff x="2020598" y="1992640"/>
            <a:chExt cx="5310612" cy="37904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0598" y="1992640"/>
              <a:ext cx="5310612" cy="37904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024116" y="3681317"/>
            <a:ext cx="4331818" cy="22140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600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차별화된 </a:t>
            </a:r>
          </a:p>
          <a:p>
            <a:pPr algn="ctr"/>
            <a:r>
              <a:rPr lang="en-US" sz="4600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서비스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253082" y="3681317"/>
            <a:ext cx="4331818" cy="7852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4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더 </a:t>
            </a:r>
          </a:p>
          <a:p>
            <a:pPr algn="ctr"/>
            <a:r>
              <a:rPr lang="en-US" altLang="ko-KR" sz="4400" kern="0" spc="-100" dirty="0" err="1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편리하게</a:t>
            </a:r>
            <a:endParaRPr lang="en-US" altLang="ko-KR" sz="4800" dirty="0"/>
          </a:p>
        </p:txBody>
      </p:sp>
      <p:sp>
        <p:nvSpPr>
          <p:cNvPr id="22" name="Object 22"/>
          <p:cNvSpPr txBox="1"/>
          <p:nvPr/>
        </p:nvSpPr>
        <p:spPr>
          <a:xfrm>
            <a:off x="11390078" y="3681317"/>
            <a:ext cx="4331818" cy="7852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400" kern="0" spc="-100" dirty="0" err="1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안심하고</a:t>
            </a:r>
            <a:endParaRPr lang="en-US" altLang="ko-KR" sz="4400" kern="0" spc="-100" dirty="0">
              <a:solidFill>
                <a:srgbClr val="000000"/>
              </a:solidFill>
              <a:latin typeface="에스코어 드림 4" pitchFamily="34" charset="0"/>
              <a:cs typeface="에스코어 드림 4" pitchFamily="34" charset="0"/>
            </a:endParaRPr>
          </a:p>
          <a:p>
            <a:pPr algn="ctr"/>
            <a:r>
              <a:rPr lang="en-US" altLang="ko-KR" sz="4400" kern="0" spc="-100" dirty="0" err="1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사용하는</a:t>
            </a:r>
            <a:endParaRPr lang="en-US" altLang="ko-KR" sz="4800" dirty="0"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D9C2E17-43BC-49DE-BB28-0B5B12E92866}"/>
              </a:ext>
            </a:extLst>
          </p:cNvPr>
          <p:cNvSpPr txBox="1"/>
          <p:nvPr/>
        </p:nvSpPr>
        <p:spPr>
          <a:xfrm>
            <a:off x="685800" y="402148"/>
            <a:ext cx="39624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02     </a:t>
            </a:r>
            <a:r>
              <a:rPr lang="en-US" sz="3200" kern="0" spc="-200" dirty="0" err="1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서비스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기획 배경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7" name="그룹 1007">
            <a:extLst>
              <a:ext uri="{FF2B5EF4-FFF2-40B4-BE49-F238E27FC236}">
                <a16:creationId xmlns:a16="http://schemas.microsoft.com/office/drawing/2014/main" id="{7FEFA1DA-C29F-4F89-96D2-6900511035E2}"/>
              </a:ext>
            </a:extLst>
          </p:cNvPr>
          <p:cNvGrpSpPr/>
          <p:nvPr/>
        </p:nvGrpSpPr>
        <p:grpSpPr>
          <a:xfrm>
            <a:off x="4768801" y="848430"/>
            <a:ext cx="12780000" cy="9524"/>
            <a:chOff x="3835129" y="847491"/>
            <a:chExt cx="13848553" cy="9524"/>
          </a:xfrm>
        </p:grpSpPr>
        <p:pic>
          <p:nvPicPr>
            <p:cNvPr id="19" name="Object 21">
              <a:extLst>
                <a:ext uri="{FF2B5EF4-FFF2-40B4-BE49-F238E27FC236}">
                  <a16:creationId xmlns:a16="http://schemas.microsoft.com/office/drawing/2014/main" id="{5A60A210-E871-486F-BE69-ED706266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23" name="그룹 1016">
            <a:extLst>
              <a:ext uri="{FF2B5EF4-FFF2-40B4-BE49-F238E27FC236}">
                <a16:creationId xmlns:a16="http://schemas.microsoft.com/office/drawing/2014/main" id="{B06E32DE-31AC-492E-B40B-FD9A0FE0A3F8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24" name="Object 51">
              <a:extLst>
                <a:ext uri="{FF2B5EF4-FFF2-40B4-BE49-F238E27FC236}">
                  <a16:creationId xmlns:a16="http://schemas.microsoft.com/office/drawing/2014/main" id="{E44F70D3-92E5-4C50-97CE-04BB74DC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5632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20268" y="1633253"/>
            <a:ext cx="8172917" cy="7290778"/>
            <a:chOff x="8720268" y="1633253"/>
            <a:chExt cx="8172917" cy="7290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0268" y="1633253"/>
              <a:ext cx="8172917" cy="7290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91923" y="1997704"/>
            <a:ext cx="1029608" cy="812421"/>
            <a:chOff x="12291923" y="1997704"/>
            <a:chExt cx="1029608" cy="812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1923" y="1997704"/>
              <a:ext cx="1029608" cy="812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41063" y="7844181"/>
            <a:ext cx="1036229" cy="697768"/>
            <a:chOff x="8941063" y="7844181"/>
            <a:chExt cx="1036229" cy="697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1063" y="7844181"/>
              <a:ext cx="1036229" cy="6977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50659" y="7800101"/>
            <a:ext cx="837298" cy="791397"/>
            <a:chOff x="15650659" y="7800101"/>
            <a:chExt cx="837298" cy="7913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50659" y="7800101"/>
              <a:ext cx="837298" cy="79139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51213" y="2534195"/>
            <a:ext cx="7730563" cy="1660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현대 사회에서 과학은 중요한 위치를 차지하고 </a:t>
            </a:r>
          </a:p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있다. 한 국가의 발전을 좌지우지할 정도로 여러</a:t>
            </a:r>
          </a:p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가지 분야 중 비중이 있는 역할을 맡고 있다. 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951213" y="1786234"/>
            <a:ext cx="3325809" cy="7085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100" kern="0" spc="-100" dirty="0">
                <a:solidFill>
                  <a:srgbClr val="E52827"/>
                </a:solidFill>
                <a:latin typeface="나눔스퀘어 ExtraBold" pitchFamily="34" charset="0"/>
                <a:cs typeface="나눔스퀘어 ExtraBold" pitchFamily="34" charset="0"/>
              </a:rPr>
              <a:t>TEXT HERE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1040241" y="5287898"/>
            <a:ext cx="3581682" cy="10971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400" kern="0" spc="-200" dirty="0">
                <a:solidFill>
                  <a:srgbClr val="000000"/>
                </a:solidFill>
                <a:latin typeface="나눔스퀘어 ExtraBold" pitchFamily="34" charset="0"/>
                <a:cs typeface="나눔스퀘어 ExtraBold" pitchFamily="34" charset="0"/>
              </a:rPr>
              <a:t>하나모임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951213" y="5178752"/>
            <a:ext cx="7730563" cy="1660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현대 사회에서 과학은 중요한 위치를 차지하고 </a:t>
            </a:r>
          </a:p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있다. 한 국가의 발전을 좌지우지할 정도로 여러</a:t>
            </a:r>
          </a:p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가지 분야 중 비중이 있는 역할을 맡고 있다. 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951213" y="4430791"/>
            <a:ext cx="3325809" cy="7085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100" kern="0" spc="-100" dirty="0">
                <a:solidFill>
                  <a:srgbClr val="E52827"/>
                </a:solidFill>
                <a:latin typeface="나눔스퀘어 ExtraBold" pitchFamily="34" charset="0"/>
                <a:cs typeface="나눔스퀘어 ExtraBold" pitchFamily="34" charset="0"/>
              </a:rPr>
              <a:t>TEXT HERE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951213" y="7813785"/>
            <a:ext cx="7730563" cy="1660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현대 사회에서 과학은 중요한 위치를 차지하고 </a:t>
            </a:r>
          </a:p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있다. 한 국가의 발전을 좌지우지할 정도로 여러</a:t>
            </a:r>
          </a:p>
          <a:p>
            <a:pPr algn="just"/>
            <a:r>
              <a:rPr lang="en-US" sz="2900" kern="0" spc="-100" dirty="0">
                <a:solidFill>
                  <a:srgbClr val="000000"/>
                </a:solidFill>
                <a:latin typeface="나눔스퀘어 Light" pitchFamily="34" charset="0"/>
                <a:cs typeface="나눔스퀘어 Light" pitchFamily="34" charset="0"/>
              </a:rPr>
              <a:t>가지 분야 중 비중이 있는 역할을 맡고 있다. 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951213" y="7065824"/>
            <a:ext cx="3325809" cy="7085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100" kern="0" spc="-100" dirty="0">
                <a:solidFill>
                  <a:srgbClr val="E52827"/>
                </a:solidFill>
                <a:latin typeface="나눔스퀘어 ExtraBold" pitchFamily="34" charset="0"/>
                <a:cs typeface="나눔스퀘어 ExtraBold" pitchFamily="34" charset="0"/>
              </a:rPr>
              <a:t>TEXT HERE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63" y="436073"/>
            <a:ext cx="9500708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000000"/>
                </a:solidFill>
                <a:latin typeface="에스코어 드림 8" pitchFamily="34" charset="0"/>
                <a:cs typeface="에스코어 드림 8" pitchFamily="34" charset="0"/>
              </a:rPr>
              <a:t>02    서비스 기획 배경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835129" y="847491"/>
            <a:ext cx="13848553" cy="9524"/>
            <a:chOff x="3835129" y="847491"/>
            <a:chExt cx="13848553" cy="95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0271" y="836344"/>
            <a:ext cx="621502" cy="95238"/>
            <a:chOff x="1000271" y="836344"/>
            <a:chExt cx="621502" cy="95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3933" y="2475593"/>
            <a:ext cx="12598894" cy="6299447"/>
            <a:chOff x="2933933" y="2475593"/>
            <a:chExt cx="12598894" cy="62994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933" y="2475593"/>
              <a:ext cx="12598894" cy="62994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68266" y="2543485"/>
            <a:ext cx="3238626" cy="3238626"/>
            <a:chOff x="11968266" y="2543485"/>
            <a:chExt cx="3238626" cy="32386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68266" y="2543485"/>
              <a:ext cx="3238626" cy="323862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363326" y="3384319"/>
            <a:ext cx="4804457" cy="23354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9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신규 손님</a:t>
            </a:r>
          </a:p>
          <a:p>
            <a:pPr algn="ctr"/>
            <a:r>
              <a:rPr lang="en-US" sz="59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흡수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322375" y="7237646"/>
            <a:ext cx="2884516" cy="1537394"/>
            <a:chOff x="12322375" y="7237646"/>
            <a:chExt cx="2884516" cy="15373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22375" y="7237646"/>
              <a:ext cx="2884516" cy="153739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91231" y="7237646"/>
            <a:ext cx="9642857" cy="26371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IT에 친숙하고 </a:t>
            </a:r>
          </a:p>
          <a:p>
            <a:pPr algn="ctr"/>
            <a:r>
              <a:rPr lang="en-US" sz="44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새로운 상품에 민감한 2030</a:t>
            </a:r>
          </a:p>
          <a:p>
            <a:pPr algn="ctr"/>
            <a:r>
              <a:rPr lang="en-US" sz="44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좋은 반응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3413" y="1611587"/>
            <a:ext cx="15571775" cy="20956"/>
            <a:chOff x="1703413" y="1611587"/>
            <a:chExt cx="15571775" cy="209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703413" y="1611587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1955" y="1563968"/>
            <a:ext cx="1535840" cy="95238"/>
            <a:chOff x="1181955" y="1563968"/>
            <a:chExt cx="1535840" cy="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81955" y="1563968"/>
              <a:ext cx="1535840" cy="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9524" y="298430"/>
            <a:ext cx="1360776" cy="1360776"/>
            <a:chOff x="209524" y="298430"/>
            <a:chExt cx="1360776" cy="1360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24" y="298430"/>
              <a:ext cx="1360776" cy="136077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32473" y="476601"/>
            <a:ext cx="7469621" cy="11389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000000"/>
                </a:solidFill>
                <a:latin typeface="에스코어 드림 8" pitchFamily="34" charset="0"/>
                <a:cs typeface="에스코어 드림 8" pitchFamily="34" charset="0"/>
              </a:rPr>
              <a:t>차별점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77282" y="695792"/>
            <a:ext cx="964152" cy="12924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700" kern="0" spc="-200" dirty="0">
                <a:solidFill>
                  <a:srgbClr val="000000"/>
                </a:solidFill>
                <a:latin typeface="에스코어 드림 2" pitchFamily="34" charset="0"/>
                <a:cs typeface="에스코어 드림 2" pitchFamily="34" charset="0"/>
              </a:rPr>
              <a:t>03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6352431" y="3195767"/>
            <a:ext cx="12290304" cy="5447619"/>
            <a:chOff x="-6352431" y="3195767"/>
            <a:chExt cx="12290304" cy="54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352431" y="3195767"/>
              <a:ext cx="12290304" cy="544761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82204" y="3511502"/>
            <a:ext cx="6614780" cy="911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입출금 알림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637402" y="3284378"/>
            <a:ext cx="4979587" cy="425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000000"/>
                </a:solidFill>
                <a:latin typeface="에스코어 드림 7" pitchFamily="34" charset="0"/>
                <a:cs typeface="에스코어 드림 7" pitchFamily="34" charset="0"/>
              </a:rPr>
              <a:t>SOLUTION 01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570299" y="7199743"/>
            <a:ext cx="6951327" cy="911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2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회비 입금일 정기 알림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598871" y="6986388"/>
            <a:ext cx="4979587" cy="4251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000000"/>
                </a:solidFill>
                <a:latin typeface="에스코어 드림 7" pitchFamily="34" charset="0"/>
                <a:cs typeface="에스코어 드림 7" pitchFamily="34" charset="0"/>
              </a:rPr>
              <a:t>SOLUTION 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260882" y="3501914"/>
            <a:ext cx="7251478" cy="911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200" dirty="0">
                <a:solidFill>
                  <a:srgbClr val="1A3053"/>
                </a:solidFill>
                <a:latin typeface="에스코어 드림 5" pitchFamily="34" charset="0"/>
                <a:cs typeface="에스코어 드림 5" pitchFamily="34" charset="0"/>
              </a:rPr>
              <a:t>모임통장 종료 요청 3일 뒤 종료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2270406" y="3258645"/>
            <a:ext cx="4979587" cy="425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C2C2C2"/>
                </a:solidFill>
                <a:latin typeface="에스코어 드림 7" pitchFamily="34" charset="0"/>
                <a:cs typeface="에스코어 드림 7" pitchFamily="34" charset="0"/>
              </a:rPr>
              <a:t>SOLUTION 01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2455186" y="7199743"/>
            <a:ext cx="6525709" cy="911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200" dirty="0">
                <a:solidFill>
                  <a:srgbClr val="1A3053"/>
                </a:solidFill>
                <a:latin typeface="에스코어 드림 5" pitchFamily="34" charset="0"/>
                <a:cs typeface="에스코어 드림 5" pitchFamily="34" charset="0"/>
              </a:rPr>
              <a:t>모임원 변동상황 알림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483758" y="6965602"/>
            <a:ext cx="4979587" cy="425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C2C2C2"/>
                </a:solidFill>
                <a:latin typeface="에스코어 드림 7" pitchFamily="34" charset="0"/>
                <a:cs typeface="에스코어 드림 7" pitchFamily="34" charset="0"/>
              </a:rPr>
              <a:t>SOLUTION 02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567933" y="3035735"/>
            <a:ext cx="3174187" cy="5447619"/>
            <a:chOff x="5567933" y="3035735"/>
            <a:chExt cx="3174187" cy="54476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7933" y="3035735"/>
              <a:ext cx="3174187" cy="54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42120" y="3035735"/>
            <a:ext cx="3174187" cy="5447619"/>
            <a:chOff x="8742120" y="3035735"/>
            <a:chExt cx="3174187" cy="54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2120" y="3035735"/>
              <a:ext cx="3174187" cy="544761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184538" y="5402854"/>
            <a:ext cx="4141648" cy="428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100" dirty="0">
                <a:solidFill>
                  <a:srgbClr val="FFFFFF"/>
                </a:solidFill>
                <a:latin typeface="에스코어 드림 7" pitchFamily="34" charset="0"/>
                <a:cs typeface="에스코어 드림 7" pitchFamily="34" charset="0"/>
              </a:rPr>
              <a:t>PROBLEM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4585997" y="5917063"/>
            <a:ext cx="5388608" cy="963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kern="0" spc="-3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알림 기능 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942746" y="4572467"/>
            <a:ext cx="459565" cy="436086"/>
            <a:chOff x="6942746" y="4572467"/>
            <a:chExt cx="459565" cy="4360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2746" y="4572467"/>
              <a:ext cx="459565" cy="43608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341222" y="5402854"/>
            <a:ext cx="4141648" cy="428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100" dirty="0">
                <a:solidFill>
                  <a:srgbClr val="000000"/>
                </a:solidFill>
                <a:latin typeface="에스코어 드림 7" pitchFamily="34" charset="0"/>
                <a:cs typeface="에스코어 드림 7" pitchFamily="34" charset="0"/>
              </a:rPr>
              <a:t>SOLUTION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8469531" y="5972140"/>
            <a:ext cx="3874338" cy="963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kern="0" spc="-3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안심 기능 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0121046" y="4566542"/>
            <a:ext cx="416335" cy="447935"/>
            <a:chOff x="10121046" y="4566542"/>
            <a:chExt cx="416335" cy="44793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21046" y="4566542"/>
              <a:ext cx="416335" cy="44793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-826257" y="1972845"/>
            <a:ext cx="20520485" cy="9562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실시간으로 알림받고, 안심하고 쓸 수 있는 모임통장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7358" y="9073658"/>
            <a:ext cx="16330999" cy="55418"/>
            <a:chOff x="977358" y="9073658"/>
            <a:chExt cx="16330999" cy="554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9479" y="9351725"/>
            <a:ext cx="5887204" cy="3333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kern="0" spc="-100" dirty="0">
                <a:solidFill>
                  <a:srgbClr val="9E9E9E"/>
                </a:solidFill>
                <a:latin typeface="에스코어 드림 4" pitchFamily="34" charset="0"/>
                <a:cs typeface="에스코어 드림 4" pitchFamily="34" charset="0"/>
              </a:rPr>
              <a:t>1) 각주를 입력해주세요   |    2) 각주를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362814" y="2008179"/>
            <a:ext cx="5264395" cy="3772817"/>
            <a:chOff x="11362814" y="2008179"/>
            <a:chExt cx="5264395" cy="37728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2814" y="2008179"/>
              <a:ext cx="5264395" cy="37728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0784" y="2393130"/>
            <a:ext cx="4295026" cy="3838579"/>
            <a:chOff x="7200784" y="2393130"/>
            <a:chExt cx="4295026" cy="38385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0784" y="2393130"/>
              <a:ext cx="4295026" cy="3838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20598" y="1992640"/>
            <a:ext cx="5310612" cy="3790467"/>
            <a:chOff x="2020598" y="1992640"/>
            <a:chExt cx="5310612" cy="37904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0598" y="1992640"/>
              <a:ext cx="5310612" cy="37904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015951" y="3459888"/>
            <a:ext cx="4331818" cy="22140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1" dirty="0" err="1">
                <a:latin typeface="나눔스퀘어 Bold" pitchFamily="34" charset="0"/>
                <a:cs typeface="나눔스퀘어 Bold" pitchFamily="34" charset="0"/>
              </a:rPr>
              <a:t>차별화된</a:t>
            </a:r>
            <a:endParaRPr lang="en-US" altLang="ko-KR" sz="4000" b="1" dirty="0">
              <a:latin typeface="나눔스퀘어 Bold" pitchFamily="34" charset="0"/>
              <a:cs typeface="나눔스퀘어 Bold" pitchFamily="34" charset="0"/>
            </a:endParaRPr>
          </a:p>
          <a:p>
            <a:pPr algn="ctr"/>
            <a:r>
              <a:rPr lang="en-US" altLang="ko-KR" sz="4000" b="1" dirty="0" err="1">
                <a:latin typeface="나눔스퀘어 Bold" pitchFamily="34" charset="0"/>
                <a:cs typeface="나눔스퀘어 Bold" pitchFamily="34" charset="0"/>
              </a:rPr>
              <a:t>서비스</a:t>
            </a:r>
            <a:endParaRPr lang="en-US" altLang="ko-KR" sz="4000" b="1" dirty="0"/>
          </a:p>
        </p:txBody>
      </p:sp>
      <p:sp>
        <p:nvSpPr>
          <p:cNvPr id="21" name="Object 21"/>
          <p:cNvSpPr txBox="1"/>
          <p:nvPr/>
        </p:nvSpPr>
        <p:spPr>
          <a:xfrm>
            <a:off x="7253082" y="3681317"/>
            <a:ext cx="4331818" cy="7852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b="1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고객 경험</a:t>
            </a:r>
            <a:endParaRPr lang="en-US" sz="4000" b="1" dirty="0"/>
          </a:p>
        </p:txBody>
      </p:sp>
      <p:sp>
        <p:nvSpPr>
          <p:cNvPr id="22" name="Object 22"/>
          <p:cNvSpPr txBox="1"/>
          <p:nvPr/>
        </p:nvSpPr>
        <p:spPr>
          <a:xfrm>
            <a:off x="11390078" y="3681317"/>
            <a:ext cx="4331818" cy="7852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b="1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신규 고객</a:t>
            </a:r>
            <a:endParaRPr lang="en-US" sz="4000" b="1" dirty="0"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006100C7-42AF-4906-8AD5-3C5CC4FA2B72}"/>
              </a:ext>
            </a:extLst>
          </p:cNvPr>
          <p:cNvSpPr txBox="1"/>
          <p:nvPr/>
        </p:nvSpPr>
        <p:spPr>
          <a:xfrm>
            <a:off x="685800" y="402148"/>
            <a:ext cx="39624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02     </a:t>
            </a:r>
            <a:r>
              <a:rPr lang="en-US" sz="3200" kern="0" spc="-200" dirty="0" err="1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서비스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기획 배경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23" name="그룹 1007">
            <a:extLst>
              <a:ext uri="{FF2B5EF4-FFF2-40B4-BE49-F238E27FC236}">
                <a16:creationId xmlns:a16="http://schemas.microsoft.com/office/drawing/2014/main" id="{CB5511AE-64D8-48CC-ACA4-A5A4630B1904}"/>
              </a:ext>
            </a:extLst>
          </p:cNvPr>
          <p:cNvGrpSpPr/>
          <p:nvPr/>
        </p:nvGrpSpPr>
        <p:grpSpPr>
          <a:xfrm>
            <a:off x="4768801" y="848430"/>
            <a:ext cx="12780000" cy="9524"/>
            <a:chOff x="3835129" y="847491"/>
            <a:chExt cx="13848553" cy="9524"/>
          </a:xfrm>
        </p:grpSpPr>
        <p:pic>
          <p:nvPicPr>
            <p:cNvPr id="24" name="Object 21">
              <a:extLst>
                <a:ext uri="{FF2B5EF4-FFF2-40B4-BE49-F238E27FC236}">
                  <a16:creationId xmlns:a16="http://schemas.microsoft.com/office/drawing/2014/main" id="{50FC7A38-97B5-4C47-97C6-072F03E66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25" name="그룹 1016">
            <a:extLst>
              <a:ext uri="{FF2B5EF4-FFF2-40B4-BE49-F238E27FC236}">
                <a16:creationId xmlns:a16="http://schemas.microsoft.com/office/drawing/2014/main" id="{5A492DAA-180E-4790-9C1C-FE6253B63470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26" name="Object 51">
              <a:extLst>
                <a:ext uri="{FF2B5EF4-FFF2-40B4-BE49-F238E27FC236}">
                  <a16:creationId xmlns:a16="http://schemas.microsoft.com/office/drawing/2014/main" id="{E79BDB1C-39D6-4DF4-9D64-EBDB24050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2512" y="2405502"/>
            <a:ext cx="15128229" cy="3589948"/>
            <a:chOff x="1592512" y="2405502"/>
            <a:chExt cx="15128229" cy="35899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2512" y="2405502"/>
              <a:ext cx="15128229" cy="35899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42220" y="827666"/>
            <a:ext cx="6542310" cy="11365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200" dirty="0">
                <a:solidFill>
                  <a:srgbClr val="000000"/>
                </a:solidFill>
                <a:latin typeface="THE로동신문" pitchFamily="34" charset="0"/>
                <a:cs typeface="THE로동신문" pitchFamily="34" charset="0"/>
              </a:rPr>
              <a:t>OUR SERVICES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84555" y="3636541"/>
            <a:ext cx="3337834" cy="1546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서비스명을</a:t>
            </a:r>
          </a:p>
          <a:p>
            <a:pPr algn="ctr"/>
            <a:r>
              <a:rPr lang="en-US" sz="3200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입력해주세요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596579" y="3636541"/>
            <a:ext cx="3337834" cy="1546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>
                <a:solidFill>
                  <a:srgbClr val="008C8C"/>
                </a:solidFill>
                <a:latin typeface="에스코어 드림 6" pitchFamily="34" charset="0"/>
                <a:cs typeface="에스코어 드림 6" pitchFamily="34" charset="0"/>
              </a:rPr>
              <a:t>서비스명을</a:t>
            </a:r>
          </a:p>
          <a:p>
            <a:pPr algn="ctr"/>
            <a:r>
              <a:rPr lang="en-US" sz="3200" kern="0" spc="-100" dirty="0">
                <a:solidFill>
                  <a:srgbClr val="008C8C"/>
                </a:solidFill>
                <a:latin typeface="에스코어 드림 6" pitchFamily="34" charset="0"/>
                <a:cs typeface="에스코어 드림 6" pitchFamily="34" charset="0"/>
              </a:rPr>
              <a:t>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540697" y="3636541"/>
            <a:ext cx="3337834" cy="1546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서비스명을</a:t>
            </a:r>
          </a:p>
          <a:p>
            <a:pPr algn="ctr"/>
            <a:r>
              <a:rPr lang="en-US" sz="3200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0418767" y="3636541"/>
            <a:ext cx="3337834" cy="1546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>
                <a:solidFill>
                  <a:srgbClr val="008C8C"/>
                </a:solidFill>
                <a:latin typeface="에스코어 드림 6" pitchFamily="34" charset="0"/>
                <a:cs typeface="에스코어 드림 6" pitchFamily="34" charset="0"/>
              </a:rPr>
              <a:t>서비스명을</a:t>
            </a:r>
          </a:p>
          <a:p>
            <a:pPr algn="ctr"/>
            <a:r>
              <a:rPr lang="en-US" sz="3200" kern="0" spc="-100" dirty="0">
                <a:solidFill>
                  <a:srgbClr val="008C8C"/>
                </a:solidFill>
                <a:latin typeface="에스코어 드림 6" pitchFamily="34" charset="0"/>
                <a:cs typeface="에스코어 드림 6" pitchFamily="34" charset="0"/>
              </a:rPr>
              <a:t>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562282" y="3636541"/>
            <a:ext cx="3337834" cy="1546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서비스명을</a:t>
            </a:r>
          </a:p>
          <a:p>
            <a:pPr algn="ctr"/>
            <a:r>
              <a:rPr lang="en-US" sz="3200" kern="0" spc="-100" dirty="0">
                <a:solidFill>
                  <a:srgbClr val="000000"/>
                </a:solidFill>
                <a:latin typeface="에스코어 드림 6" pitchFamily="34" charset="0"/>
                <a:cs typeface="에스코어 드림 6" pitchFamily="34" charset="0"/>
              </a:rPr>
              <a:t>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356291" y="6282282"/>
            <a:ext cx="4021716" cy="1031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이 페이지는 회사의 서비스를 나타내는 페이지 입니다. 이곳에 내용을 입력하여 주세요. 텍스트 박스를 더블 클릭하여 내용을 수정하여 주세요. 사용 폰트는 에스코어 드림4 이며,</a:t>
            </a:r>
          </a:p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사이즈는 16 포인트 입니다.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268316" y="6282282"/>
            <a:ext cx="4021716" cy="1031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이 페이지는 회사의 서비스를 나타내는 페이지 입니다. 이곳에 내용을 입력하여 주세요. 텍스트 박스를 더블 클릭하여 내용을 수정하여 주세요. 사용 폰트는 에스코어 드림4 이며,</a:t>
            </a:r>
          </a:p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사이즈는 16 포인트 입니다.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212433" y="6282282"/>
            <a:ext cx="4021716" cy="1031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이 페이지는 회사의 서비스를 나타내는 페이지 입니다. 이곳에 내용을 입력하여 주세요. 텍스트 박스를 더블 클릭하여 내용을 수정하여 주세요. 사용 폰트는 에스코어 드림4 이며,</a:t>
            </a:r>
          </a:p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사이즈는 16 포인트 입니다.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0090503" y="6282282"/>
            <a:ext cx="4021716" cy="1031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이 페이지는 회사의 서비스를 나타내는 페이지 입니다. 이곳에 내용을 입력하여 주세요. 텍스트 박스를 더블 클릭하여 내용을 수정하여 주세요. 사용 폰트는 에스코어 드림4 이며,</a:t>
            </a:r>
          </a:p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사이즈는 16 포인트 입니다.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234018" y="6282282"/>
            <a:ext cx="4021716" cy="1031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이 페이지는 회사의 서비스를 나타내는 페이지 입니다. 이곳에 내용을 입력하여 주세요. 텍스트 박스를 더블 클릭하여 내용을 수정하여 주세요. 사용 폰트는 에스코어 드림4 이며,</a:t>
            </a:r>
          </a:p>
          <a:p>
            <a:pPr algn="ctr"/>
            <a:r>
              <a:rPr lang="en-US" sz="2100" kern="0" spc="-100" dirty="0">
                <a:solidFill>
                  <a:srgbClr val="000000"/>
                </a:solidFill>
                <a:latin typeface="에스코어 드림 4" pitchFamily="34" charset="0"/>
                <a:cs typeface="에스코어 드림 4" pitchFamily="34" charset="0"/>
              </a:rPr>
              <a:t>사이즈는 16 포인트 입니다.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7358" y="1220958"/>
            <a:ext cx="16330999" cy="55418"/>
            <a:chOff x="977358" y="1220958"/>
            <a:chExt cx="16330999" cy="554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358" y="12209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7358" y="7175720"/>
            <a:ext cx="16330999" cy="55418"/>
            <a:chOff x="977358" y="9073658"/>
            <a:chExt cx="16330999" cy="554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358" y="9073658"/>
              <a:ext cx="16330999" cy="55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62814" y="2008179"/>
            <a:ext cx="5264395" cy="3772817"/>
            <a:chOff x="11362814" y="2008179"/>
            <a:chExt cx="5264395" cy="37728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2814" y="2008179"/>
              <a:ext cx="5264395" cy="37728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20598" y="1992640"/>
            <a:ext cx="5310612" cy="3790467"/>
            <a:chOff x="2020598" y="1992640"/>
            <a:chExt cx="5310612" cy="37904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0598" y="1992640"/>
              <a:ext cx="5310612" cy="37904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0784" y="2393130"/>
            <a:ext cx="4295026" cy="3838579"/>
            <a:chOff x="7200784" y="2393130"/>
            <a:chExt cx="4295026" cy="38385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784" y="2393130"/>
              <a:ext cx="4295026" cy="383857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054145" y="3442782"/>
            <a:ext cx="4331818" cy="22140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600" b="1" kern="0" spc="-100" dirty="0">
                <a:solidFill>
                  <a:srgbClr val="008C8C"/>
                </a:solidFill>
                <a:latin typeface="나눔바른고딕"/>
                <a:cs typeface="에스코어 드림 6" pitchFamily="34" charset="0"/>
              </a:rPr>
              <a:t>차별화된 </a:t>
            </a:r>
          </a:p>
          <a:p>
            <a:pPr algn="ctr"/>
            <a:r>
              <a:rPr lang="en-US" sz="4600" b="1" kern="0" spc="-100" dirty="0">
                <a:solidFill>
                  <a:srgbClr val="008C8C"/>
                </a:solidFill>
                <a:latin typeface="나눔바른고딕"/>
                <a:cs typeface="에스코어 드림 6" pitchFamily="34" charset="0"/>
              </a:rPr>
              <a:t>서비스</a:t>
            </a:r>
            <a:endParaRPr lang="en-US" b="1" dirty="0">
              <a:solidFill>
                <a:srgbClr val="008C8C"/>
              </a:solidFill>
              <a:latin typeface="나눔바른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53082" y="3681317"/>
            <a:ext cx="4331818" cy="7852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600" b="1" kern="0" spc="-100" dirty="0">
                <a:solidFill>
                  <a:srgbClr val="008C8C"/>
                </a:solidFill>
                <a:latin typeface="나눔바른고딕"/>
                <a:cs typeface="에스코어 드림 6" pitchFamily="34" charset="0"/>
              </a:rPr>
              <a:t>고객 경험</a:t>
            </a:r>
            <a:endParaRPr lang="en-US" b="1" dirty="0">
              <a:solidFill>
                <a:srgbClr val="008C8C"/>
              </a:solidFill>
              <a:latin typeface="나눔바른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90078" y="3681317"/>
            <a:ext cx="4331818" cy="7852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600" b="1" kern="0" spc="-100" dirty="0" err="1">
                <a:solidFill>
                  <a:srgbClr val="008C8C"/>
                </a:solidFill>
                <a:latin typeface="나눔바른고딕"/>
                <a:cs typeface="에스코어 드림 6" pitchFamily="34" charset="0"/>
              </a:rPr>
              <a:t>신규</a:t>
            </a:r>
            <a:r>
              <a:rPr lang="en-US" sz="4600" b="1" kern="0" spc="-100" dirty="0">
                <a:solidFill>
                  <a:srgbClr val="008C8C"/>
                </a:solidFill>
                <a:latin typeface="나눔바른고딕"/>
                <a:cs typeface="에스코어 드림 6" pitchFamily="34" charset="0"/>
              </a:rPr>
              <a:t> </a:t>
            </a:r>
            <a:r>
              <a:rPr lang="ko-KR" altLang="en-US" sz="4600" b="1" kern="0" spc="-100" dirty="0">
                <a:solidFill>
                  <a:srgbClr val="008C8C"/>
                </a:solidFill>
                <a:latin typeface="나눔바른고딕"/>
                <a:cs typeface="에스코어 드림 6" pitchFamily="34" charset="0"/>
              </a:rPr>
              <a:t>손님</a:t>
            </a:r>
            <a:endParaRPr lang="en-US" b="1" dirty="0">
              <a:solidFill>
                <a:srgbClr val="008C8C"/>
              </a:solidFill>
              <a:latin typeface="나눔바른고딕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D81E5F3D-57AE-4856-8AEA-D47EB943B3EC}"/>
              </a:ext>
            </a:extLst>
          </p:cNvPr>
          <p:cNvSpPr txBox="1"/>
          <p:nvPr/>
        </p:nvSpPr>
        <p:spPr>
          <a:xfrm>
            <a:off x="685800" y="402148"/>
            <a:ext cx="39624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02    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기획 배경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23" name="그룹 1007">
            <a:extLst>
              <a:ext uri="{FF2B5EF4-FFF2-40B4-BE49-F238E27FC236}">
                <a16:creationId xmlns:a16="http://schemas.microsoft.com/office/drawing/2014/main" id="{342E8E32-2478-4A20-8C59-1B7F538C498B}"/>
              </a:ext>
            </a:extLst>
          </p:cNvPr>
          <p:cNvGrpSpPr/>
          <p:nvPr/>
        </p:nvGrpSpPr>
        <p:grpSpPr>
          <a:xfrm>
            <a:off x="3922200" y="830709"/>
            <a:ext cx="13680000" cy="9524"/>
            <a:chOff x="3835129" y="847491"/>
            <a:chExt cx="13848553" cy="9524"/>
          </a:xfrm>
        </p:grpSpPr>
        <p:pic>
          <p:nvPicPr>
            <p:cNvPr id="24" name="Object 21">
              <a:extLst>
                <a:ext uri="{FF2B5EF4-FFF2-40B4-BE49-F238E27FC236}">
                  <a16:creationId xmlns:a16="http://schemas.microsoft.com/office/drawing/2014/main" id="{4534357E-3C5B-416B-B6D2-43C513A65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25" name="그룹 1016">
            <a:extLst>
              <a:ext uri="{FF2B5EF4-FFF2-40B4-BE49-F238E27FC236}">
                <a16:creationId xmlns:a16="http://schemas.microsoft.com/office/drawing/2014/main" id="{750219C4-B785-43A2-A6C5-25EEB4618450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26" name="Object 51">
              <a:extLst>
                <a:ext uri="{FF2B5EF4-FFF2-40B4-BE49-F238E27FC236}">
                  <a16:creationId xmlns:a16="http://schemas.microsoft.com/office/drawing/2014/main" id="{3130513C-B022-43B6-BC09-10F1234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sp>
        <p:nvSpPr>
          <p:cNvPr id="9" name="Object 22">
            <a:extLst>
              <a:ext uri="{FF2B5EF4-FFF2-40B4-BE49-F238E27FC236}">
                <a16:creationId xmlns:a16="http://schemas.microsoft.com/office/drawing/2014/main" id="{9B1A3883-BC28-48A3-B4EE-16A3BCE149FF}"/>
              </a:ext>
            </a:extLst>
          </p:cNvPr>
          <p:cNvSpPr txBox="1"/>
          <p:nvPr/>
        </p:nvSpPr>
        <p:spPr>
          <a:xfrm>
            <a:off x="2746871" y="6391303"/>
            <a:ext cx="2946366" cy="1187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en-US" sz="4200" kern="0" spc="-100" dirty="0">
                <a:solidFill>
                  <a:srgbClr val="000000"/>
                </a:solidFill>
                <a:latin typeface="나눔바른고딕"/>
                <a:cs typeface="나눔스퀘어 Bold" pitchFamily="34" charset="0"/>
              </a:rPr>
              <a:t>모임통장</a:t>
            </a:r>
          </a:p>
          <a:p>
            <a:pPr algn="ctr">
              <a:lnSpc>
                <a:spcPct val="120000"/>
              </a:lnSpc>
            </a:pPr>
            <a:endParaRPr lang="en-US" sz="4400" spc="-100" dirty="0">
              <a:latin typeface="나눔바른고딕"/>
            </a:endParaRPr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EE86AA6F-84A0-438E-B918-9555D79A7E2C}"/>
              </a:ext>
            </a:extLst>
          </p:cNvPr>
          <p:cNvSpPr txBox="1"/>
          <p:nvPr/>
        </p:nvSpPr>
        <p:spPr>
          <a:xfrm>
            <a:off x="7216024" y="6391303"/>
            <a:ext cx="4434524" cy="22571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en-US" sz="4400" kern="0" dirty="0">
                <a:solidFill>
                  <a:srgbClr val="000000"/>
                </a:solidFill>
                <a:latin typeface="나눔바른고딕"/>
                <a:cs typeface="나눔스퀘어 Bold" pitchFamily="34" charset="0"/>
              </a:rPr>
              <a:t>3.7명</a:t>
            </a:r>
          </a:p>
          <a:p>
            <a:pPr algn="ctr">
              <a:lnSpc>
                <a:spcPct val="120000"/>
              </a:lnSpc>
            </a:pPr>
            <a:r>
              <a:rPr lang="en-US" sz="32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모임통장</a:t>
            </a:r>
            <a:r>
              <a:rPr lang="en-US" sz="32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  </a:t>
            </a:r>
          </a:p>
          <a:p>
            <a:pPr algn="ctr">
              <a:lnSpc>
                <a:spcPct val="120000"/>
              </a:lnSpc>
            </a:pPr>
            <a:r>
              <a:rPr lang="en-US" sz="32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평균 멤버 수</a:t>
            </a:r>
            <a:endParaRPr lang="en-US" sz="3200" spc="-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</a:endParaRPr>
          </a:p>
        </p:txBody>
      </p:sp>
      <p:sp>
        <p:nvSpPr>
          <p:cNvPr id="13" name="Object 30">
            <a:extLst>
              <a:ext uri="{FF2B5EF4-FFF2-40B4-BE49-F238E27FC236}">
                <a16:creationId xmlns:a16="http://schemas.microsoft.com/office/drawing/2014/main" id="{72E85053-23D4-41B6-81FC-5878E8C4F27B}"/>
              </a:ext>
            </a:extLst>
          </p:cNvPr>
          <p:cNvSpPr txBox="1"/>
          <p:nvPr/>
        </p:nvSpPr>
        <p:spPr>
          <a:xfrm>
            <a:off x="11862358" y="6391303"/>
            <a:ext cx="4265306" cy="28045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en-US" sz="4400" kern="0" dirty="0">
                <a:solidFill>
                  <a:srgbClr val="000000"/>
                </a:solidFill>
                <a:latin typeface="나눔바른고딕"/>
                <a:cs typeface="나눔스퀘어 Bold" pitchFamily="34" charset="0"/>
              </a:rPr>
              <a:t>44%</a:t>
            </a:r>
          </a:p>
          <a:p>
            <a:pPr algn="ctr">
              <a:lnSpc>
                <a:spcPct val="120000"/>
              </a:lnSpc>
            </a:pPr>
            <a:r>
              <a:rPr lang="ko-KR" altLang="en-US" sz="32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모임통장 </a:t>
            </a:r>
            <a:r>
              <a:rPr lang="en-US" sz="32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멤버가</a:t>
            </a:r>
            <a:endParaRPr lang="en-US" sz="32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cs typeface="나눔스퀘어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2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계좌개설</a:t>
            </a:r>
            <a:r>
              <a:rPr lang="en-US" sz="32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 </a:t>
            </a:r>
            <a:r>
              <a:rPr lang="en-US" sz="32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고객으로</a:t>
            </a:r>
            <a:r>
              <a:rPr lang="en-US" sz="32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sz="32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전환하는</a:t>
            </a:r>
            <a:r>
              <a:rPr lang="en-US" sz="32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cs typeface="나눔스퀘어" pitchFamily="34" charset="0"/>
              </a:rPr>
              <a:t> 비율</a:t>
            </a:r>
            <a:endParaRPr lang="en-US" sz="3200" spc="-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77F650-AB4C-4164-8D6B-E0534C51B3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27664" y="9456292"/>
            <a:ext cx="1524000" cy="390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19CCDD-4E2F-451B-9688-90F40C708F5E}"/>
              </a:ext>
            </a:extLst>
          </p:cNvPr>
          <p:cNvSpPr txBox="1"/>
          <p:nvPr/>
        </p:nvSpPr>
        <p:spPr>
          <a:xfrm>
            <a:off x="14946970" y="9508138"/>
            <a:ext cx="11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 출처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212371" y="1488421"/>
            <a:ext cx="748432" cy="720210"/>
            <a:chOff x="7212371" y="1488421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2371" y="1488421"/>
              <a:ext cx="748432" cy="7202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117113" y="2208631"/>
            <a:ext cx="2695473" cy="6679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200" dirty="0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7" pitchFamily="34" charset="0"/>
              </a:rPr>
              <a:t>NEW SERVICE</a:t>
            </a:r>
            <a:endParaRPr lang="en-US" sz="36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267593" y="4385968"/>
            <a:ext cx="637987" cy="744195"/>
            <a:chOff x="7267593" y="4385968"/>
            <a:chExt cx="637987" cy="7441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593" y="4385968"/>
              <a:ext cx="637987" cy="744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6787" y="7263061"/>
            <a:ext cx="699600" cy="714621"/>
            <a:chOff x="7236787" y="7263061"/>
            <a:chExt cx="699600" cy="7146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6787" y="7263061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36787" y="3060407"/>
            <a:ext cx="3871735" cy="6082945"/>
            <a:chOff x="7267593" y="3129983"/>
            <a:chExt cx="3871735" cy="60829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593" y="3129983"/>
              <a:ext cx="3871735" cy="608294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265352" y="5793175"/>
            <a:ext cx="3896564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b="1" kern="0" spc="-100" dirty="0">
                <a:solidFill>
                  <a:schemeClr val="bg1"/>
                </a:solidFill>
                <a:latin typeface="나눔바른고딕"/>
                <a:cs typeface="에스코어 드림 5" pitchFamily="34" charset="0"/>
              </a:rPr>
              <a:t>필요 서류 </a:t>
            </a:r>
            <a:endParaRPr lang="en-US" sz="3200" b="1" dirty="0">
              <a:solidFill>
                <a:schemeClr val="bg1"/>
              </a:solidFill>
              <a:latin typeface="나눔바른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6576" y="3783441"/>
            <a:ext cx="2572558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b="1" kern="0" spc="-100" dirty="0">
                <a:solidFill>
                  <a:schemeClr val="bg1"/>
                </a:solidFill>
                <a:latin typeface="나눔바른고딕"/>
                <a:cs typeface="에스코어 드림 5" pitchFamily="34" charset="0"/>
              </a:rPr>
              <a:t>가입 방법</a:t>
            </a:r>
            <a:endParaRPr lang="en-US" sz="3200" b="1" dirty="0">
              <a:solidFill>
                <a:schemeClr val="bg1"/>
              </a:solidFill>
              <a:latin typeface="나눔바른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1959" y="7886255"/>
            <a:ext cx="3949958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b="1" kern="0" spc="-100" dirty="0" err="1">
                <a:solidFill>
                  <a:schemeClr val="bg1"/>
                </a:solidFill>
                <a:latin typeface="나눔바른고딕"/>
                <a:cs typeface="에스코어 드림 5" pitchFamily="34" charset="0"/>
              </a:rPr>
              <a:t>통장</a:t>
            </a:r>
            <a:r>
              <a:rPr lang="en-US" sz="3200" b="1" kern="0" spc="-100" dirty="0">
                <a:solidFill>
                  <a:schemeClr val="bg1"/>
                </a:solidFill>
                <a:latin typeface="나눔바른고딕"/>
                <a:cs typeface="에스코어 드림 5" pitchFamily="34" charset="0"/>
              </a:rPr>
              <a:t> </a:t>
            </a:r>
            <a:r>
              <a:rPr lang="en-US" sz="3200" b="1" kern="0" spc="-100" dirty="0" err="1">
                <a:solidFill>
                  <a:schemeClr val="bg1"/>
                </a:solidFill>
                <a:latin typeface="나눔바른고딕"/>
                <a:cs typeface="에스코어 드림 5" pitchFamily="34" charset="0"/>
              </a:rPr>
              <a:t>내역</a:t>
            </a:r>
            <a:r>
              <a:rPr lang="en-US" sz="3200" b="1" kern="0" spc="-100" dirty="0">
                <a:solidFill>
                  <a:schemeClr val="bg1"/>
                </a:solidFill>
                <a:latin typeface="나눔바른고딕"/>
                <a:cs typeface="에스코어 드림 5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나눔바른고딕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2401741" y="1813834"/>
            <a:ext cx="3025808" cy="1147387"/>
            <a:chOff x="1359095" y="1511510"/>
            <a:chExt cx="3628598" cy="15488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095" y="1511510"/>
              <a:ext cx="3628598" cy="154889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704845" y="3778485"/>
            <a:ext cx="4419600" cy="7497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영업점에서 신규 개설</a:t>
            </a:r>
            <a:endParaRPr lang="en-US" sz="3200" dirty="0">
              <a:latin typeface="나눔바른고딕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5637" y="5797931"/>
            <a:ext cx="4598017" cy="74979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모임 입증 서류</a:t>
            </a:r>
            <a:endParaRPr lang="en-US" sz="3200" dirty="0">
              <a:latin typeface="나눔바른고딕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-851806" y="7880084"/>
            <a:ext cx="9532905" cy="74979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모임주만 확인 가능</a:t>
            </a:r>
            <a:endParaRPr lang="en-US" sz="3200" dirty="0">
              <a:latin typeface="나눔바른고딕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64208" y="3605778"/>
            <a:ext cx="9532905" cy="173921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온라인에서 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기존 </a:t>
            </a:r>
            <a:r>
              <a:rPr lang="en-US" sz="3200" dirty="0" err="1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입출금</a:t>
            </a:r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통장</a:t>
            </a:r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 전환</a:t>
            </a:r>
            <a:endParaRPr lang="en-US" sz="3200" dirty="0">
              <a:latin typeface="나눔바른고딕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48738" y="5792169"/>
            <a:ext cx="2763848" cy="53680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없음</a:t>
            </a:r>
            <a:endParaRPr lang="en-US" sz="3200" dirty="0">
              <a:latin typeface="나눔바른고딕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789756" y="7844808"/>
            <a:ext cx="3281812" cy="654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모든</a:t>
            </a:r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 </a:t>
            </a:r>
            <a:r>
              <a:rPr lang="ko-KR" alt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멤버</a:t>
            </a:r>
            <a:r>
              <a:rPr lang="en-US" sz="3200" dirty="0">
                <a:solidFill>
                  <a:srgbClr val="000000"/>
                </a:solidFill>
                <a:latin typeface="나눔바른고딕"/>
                <a:cs typeface="에스코어 드림 4" pitchFamily="34" charset="0"/>
              </a:rPr>
              <a:t> 공유</a:t>
            </a:r>
            <a:endParaRPr lang="en-US" sz="3200" dirty="0">
              <a:latin typeface="나눔바른고딕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356970" y="7041863"/>
            <a:ext cx="15571775" cy="20956"/>
            <a:chOff x="1356970" y="7041863"/>
            <a:chExt cx="15571775" cy="2095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56970" y="7041863"/>
              <a:ext cx="15571775" cy="209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6969" y="3060747"/>
            <a:ext cx="15571775" cy="20956"/>
            <a:chOff x="1108222" y="3060408"/>
            <a:chExt cx="15571775" cy="2095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08222" y="3060408"/>
              <a:ext cx="15571775" cy="209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6968" y="9112227"/>
            <a:ext cx="15571775" cy="20956"/>
            <a:chOff x="1108222" y="9143354"/>
            <a:chExt cx="15571775" cy="2095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08222" y="9143354"/>
              <a:ext cx="15571775" cy="20956"/>
            </a:xfrm>
            <a:prstGeom prst="rect">
              <a:avLst/>
            </a:prstGeom>
          </p:spPr>
        </p:pic>
      </p:grpSp>
      <p:sp>
        <p:nvSpPr>
          <p:cNvPr id="43" name="Object 20">
            <a:extLst>
              <a:ext uri="{FF2B5EF4-FFF2-40B4-BE49-F238E27FC236}">
                <a16:creationId xmlns:a16="http://schemas.microsoft.com/office/drawing/2014/main" id="{1AA1BF9D-F063-4653-BD56-7980AD6CA903}"/>
              </a:ext>
            </a:extLst>
          </p:cNvPr>
          <p:cNvSpPr txBox="1"/>
          <p:nvPr/>
        </p:nvSpPr>
        <p:spPr>
          <a:xfrm>
            <a:off x="685800" y="402148"/>
            <a:ext cx="44196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03   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기존 비즈니스 분석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45" name="그룹 1007">
            <a:extLst>
              <a:ext uri="{FF2B5EF4-FFF2-40B4-BE49-F238E27FC236}">
                <a16:creationId xmlns:a16="http://schemas.microsoft.com/office/drawing/2014/main" id="{8AF77DF9-A407-4588-83FA-F36FF6DD1363}"/>
              </a:ext>
            </a:extLst>
          </p:cNvPr>
          <p:cNvGrpSpPr/>
          <p:nvPr/>
        </p:nvGrpSpPr>
        <p:grpSpPr>
          <a:xfrm>
            <a:off x="5051970" y="834136"/>
            <a:ext cx="12600000" cy="9524"/>
            <a:chOff x="3835129" y="847491"/>
            <a:chExt cx="13848553" cy="9524"/>
          </a:xfrm>
        </p:grpSpPr>
        <p:pic>
          <p:nvPicPr>
            <p:cNvPr id="46" name="Object 21">
              <a:extLst>
                <a:ext uri="{FF2B5EF4-FFF2-40B4-BE49-F238E27FC236}">
                  <a16:creationId xmlns:a16="http://schemas.microsoft.com/office/drawing/2014/main" id="{DF65CE02-C63F-4701-A1F5-3AA63856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48" name="그룹 1016">
            <a:extLst>
              <a:ext uri="{FF2B5EF4-FFF2-40B4-BE49-F238E27FC236}">
                <a16:creationId xmlns:a16="http://schemas.microsoft.com/office/drawing/2014/main" id="{5F7A74E1-F5C1-4A48-9445-831A7E34210F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49" name="Object 51">
              <a:extLst>
                <a:ext uri="{FF2B5EF4-FFF2-40B4-BE49-F238E27FC236}">
                  <a16:creationId xmlns:a16="http://schemas.microsoft.com/office/drawing/2014/main" id="{0CF59C57-79DC-48BA-A683-12C4140D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grpSp>
        <p:nvGrpSpPr>
          <p:cNvPr id="51" name="그룹 1011">
            <a:extLst>
              <a:ext uri="{FF2B5EF4-FFF2-40B4-BE49-F238E27FC236}">
                <a16:creationId xmlns:a16="http://schemas.microsoft.com/office/drawing/2014/main" id="{0283F2ED-1A1C-49B5-9A2F-C03D6D8CA35E}"/>
              </a:ext>
            </a:extLst>
          </p:cNvPr>
          <p:cNvGrpSpPr/>
          <p:nvPr/>
        </p:nvGrpSpPr>
        <p:grpSpPr>
          <a:xfrm>
            <a:off x="1356968" y="5163863"/>
            <a:ext cx="15571775" cy="20956"/>
            <a:chOff x="1108222" y="3060408"/>
            <a:chExt cx="15571775" cy="20956"/>
          </a:xfrm>
        </p:grpSpPr>
        <p:pic>
          <p:nvPicPr>
            <p:cNvPr id="52" name="Object 46">
              <a:extLst>
                <a:ext uri="{FF2B5EF4-FFF2-40B4-BE49-F238E27FC236}">
                  <a16:creationId xmlns:a16="http://schemas.microsoft.com/office/drawing/2014/main" id="{64ED64D0-458A-4636-8B04-DD8DFBF49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08222" y="3060408"/>
              <a:ext cx="15571775" cy="20956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119888-9DE7-4757-BB7B-FC790693E2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2650" r="2572" b="2094"/>
          <a:stretch/>
        </p:blipFill>
        <p:spPr>
          <a:xfrm>
            <a:off x="-6777524" y="3818568"/>
            <a:ext cx="3260376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0">
            <a:extLst>
              <a:ext uri="{FF2B5EF4-FFF2-40B4-BE49-F238E27FC236}">
                <a16:creationId xmlns:a16="http://schemas.microsoft.com/office/drawing/2014/main" id="{9E791B60-09CE-4A1B-A912-2FD61E1C3937}"/>
              </a:ext>
            </a:extLst>
          </p:cNvPr>
          <p:cNvSpPr txBox="1"/>
          <p:nvPr/>
        </p:nvSpPr>
        <p:spPr>
          <a:xfrm>
            <a:off x="685800" y="402148"/>
            <a:ext cx="39624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04    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서비스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강점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39" name="그룹 1007">
            <a:extLst>
              <a:ext uri="{FF2B5EF4-FFF2-40B4-BE49-F238E27FC236}">
                <a16:creationId xmlns:a16="http://schemas.microsoft.com/office/drawing/2014/main" id="{2B165888-C36E-4D87-AA10-108421570EF9}"/>
              </a:ext>
            </a:extLst>
          </p:cNvPr>
          <p:cNvGrpSpPr/>
          <p:nvPr/>
        </p:nvGrpSpPr>
        <p:grpSpPr>
          <a:xfrm>
            <a:off x="4768801" y="848430"/>
            <a:ext cx="12780000" cy="9524"/>
            <a:chOff x="3835129" y="847491"/>
            <a:chExt cx="13848553" cy="9524"/>
          </a:xfrm>
        </p:grpSpPr>
        <p:pic>
          <p:nvPicPr>
            <p:cNvPr id="40" name="Object 21">
              <a:extLst>
                <a:ext uri="{FF2B5EF4-FFF2-40B4-BE49-F238E27FC236}">
                  <a16:creationId xmlns:a16="http://schemas.microsoft.com/office/drawing/2014/main" id="{C24976DE-C50A-4241-A879-D0B0EB631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464C9EBF-1F7F-45F0-A7BB-3ADD418E06F9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42" name="Object 51">
              <a:extLst>
                <a:ext uri="{FF2B5EF4-FFF2-40B4-BE49-F238E27FC236}">
                  <a16:creationId xmlns:a16="http://schemas.microsoft.com/office/drawing/2014/main" id="{C41178D9-A660-467A-BD6E-4CA624E18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0E2C9A-04C2-440E-8D15-6659D98BC015}"/>
              </a:ext>
            </a:extLst>
          </p:cNvPr>
          <p:cNvGrpSpPr/>
          <p:nvPr/>
        </p:nvGrpSpPr>
        <p:grpSpPr>
          <a:xfrm>
            <a:off x="2231417" y="2247900"/>
            <a:ext cx="14563378" cy="6422905"/>
            <a:chOff x="2414518" y="2200567"/>
            <a:chExt cx="14563378" cy="642290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C059F8D-A11B-41C2-94FB-DFADF5DB3442}"/>
                </a:ext>
              </a:extLst>
            </p:cNvPr>
            <p:cNvSpPr/>
            <p:nvPr/>
          </p:nvSpPr>
          <p:spPr>
            <a:xfrm>
              <a:off x="12496800" y="2476500"/>
              <a:ext cx="3135767" cy="3042720"/>
            </a:xfrm>
            <a:prstGeom prst="ellipse">
              <a:avLst/>
            </a:prstGeom>
            <a:solidFill>
              <a:srgbClr val="26A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9787587-B12D-43B2-A258-CD4EA0A99E49}"/>
                </a:ext>
              </a:extLst>
            </p:cNvPr>
            <p:cNvSpPr/>
            <p:nvPr/>
          </p:nvSpPr>
          <p:spPr>
            <a:xfrm>
              <a:off x="7676136" y="2488968"/>
              <a:ext cx="3135767" cy="3042720"/>
            </a:xfrm>
            <a:prstGeom prst="ellipse">
              <a:avLst/>
            </a:prstGeom>
            <a:solidFill>
              <a:srgbClr val="F75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868938B-7C05-4780-A8BF-8CA8B0C72EE2}"/>
                </a:ext>
              </a:extLst>
            </p:cNvPr>
            <p:cNvSpPr/>
            <p:nvPr/>
          </p:nvSpPr>
          <p:spPr>
            <a:xfrm>
              <a:off x="2861611" y="2476500"/>
              <a:ext cx="3135767" cy="3042720"/>
            </a:xfrm>
            <a:prstGeom prst="ellipse">
              <a:avLst/>
            </a:prstGeom>
            <a:solidFill>
              <a:srgbClr val="2DC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2414518" y="2200567"/>
              <a:ext cx="13614370" cy="3602555"/>
              <a:chOff x="2554630" y="2142744"/>
              <a:chExt cx="13277693" cy="421024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54630" y="2142744"/>
                <a:ext cx="13277693" cy="421024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390313" y="5778206"/>
              <a:ext cx="159717" cy="748158"/>
              <a:chOff x="4328900" y="6352989"/>
              <a:chExt cx="170581" cy="84797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4328900" y="6352989"/>
                <a:ext cx="170581" cy="84797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38819" y="5772373"/>
              <a:ext cx="159717" cy="748158"/>
              <a:chOff x="9228047" y="6352989"/>
              <a:chExt cx="170580" cy="84797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8047" y="6352989"/>
                <a:ext cx="170580" cy="84797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058521" y="5752249"/>
              <a:ext cx="159717" cy="748158"/>
              <a:chOff x="13541248" y="6352989"/>
              <a:chExt cx="170581" cy="84797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13541248" y="6352989"/>
                <a:ext cx="170581" cy="847972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2857686" y="3362610"/>
              <a:ext cx="3143616" cy="18719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4400" b="1" dirty="0" err="1">
                  <a:solidFill>
                    <a:schemeClr val="bg1"/>
                  </a:solidFill>
                  <a:latin typeface="나눔바른고딕"/>
                  <a:cs typeface="G마켓 산스 Light" pitchFamily="34" charset="0"/>
                </a:rPr>
                <a:t>함께</a:t>
              </a:r>
              <a:r>
                <a:rPr lang="en-US" altLang="ko-KR" sz="4400" b="1" dirty="0">
                  <a:solidFill>
                    <a:schemeClr val="bg1"/>
                  </a:solidFill>
                  <a:latin typeface="나눔바른고딕"/>
                  <a:cs typeface="G마켓 산스 Light" pitchFamily="34" charset="0"/>
                </a:rPr>
                <a:t> </a:t>
              </a:r>
              <a:r>
                <a:rPr lang="en-US" altLang="ko-KR" sz="4400" b="1" dirty="0" err="1">
                  <a:solidFill>
                    <a:schemeClr val="bg1"/>
                  </a:solidFill>
                  <a:latin typeface="나눔바른고딕"/>
                  <a:cs typeface="G마켓 산스 Light" pitchFamily="34" charset="0"/>
                </a:rPr>
                <a:t>쓰고</a:t>
              </a:r>
              <a:r>
                <a:rPr lang="en-US" altLang="ko-KR" sz="4400" b="1" dirty="0">
                  <a:solidFill>
                    <a:schemeClr val="bg1"/>
                  </a:solidFill>
                  <a:latin typeface="나눔바른고딕"/>
                  <a:cs typeface="G마켓 산스 Light" pitchFamily="34" charset="0"/>
                </a:rPr>
                <a:t> </a:t>
              </a:r>
            </a:p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나눔바른고딕"/>
                  <a:cs typeface="G마켓 산스 Light" pitchFamily="34" charset="0"/>
                </a:rPr>
                <a:t>함</a:t>
              </a:r>
              <a:r>
                <a:rPr lang="ko-KR" altLang="en-US" sz="4400" b="1" dirty="0">
                  <a:solidFill>
                    <a:schemeClr val="bg1"/>
                  </a:solidFill>
                  <a:latin typeface="나눔바른고딕"/>
                  <a:cs typeface="G마켓 산스 Light" pitchFamily="34" charset="0"/>
                </a:rPr>
                <a:t>께</a:t>
              </a:r>
              <a:r>
                <a:rPr lang="en-US" altLang="ko-KR" sz="4400" b="1" dirty="0" err="1">
                  <a:solidFill>
                    <a:schemeClr val="bg1"/>
                  </a:solidFill>
                  <a:latin typeface="나눔바른고딕"/>
                  <a:cs typeface="G마켓 산스 Light" pitchFamily="34" charset="0"/>
                </a:rPr>
                <a:t>보는</a:t>
              </a:r>
              <a:endParaRPr lang="en-US" altLang="ko-KR" sz="4400" b="1" dirty="0">
                <a:solidFill>
                  <a:schemeClr val="bg1"/>
                </a:solidFill>
                <a:latin typeface="나눔바른고딕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946782" y="3107437"/>
              <a:ext cx="2594473" cy="96797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>
                <a:lnSpc>
                  <a:spcPct val="120000"/>
                </a:lnSpc>
              </a:pPr>
              <a:r>
                <a:rPr lang="ko-KR" altLang="en-US" sz="4400" b="1" kern="0" spc="-400">
                  <a:solidFill>
                    <a:schemeClr val="bg1"/>
                  </a:solidFill>
                  <a:latin typeface="나눔바른고딕"/>
                  <a:cs typeface="SpoqaHanSans Bold" pitchFamily="34" charset="0"/>
                </a:rPr>
                <a:t>더 편리하게</a:t>
              </a:r>
              <a:endParaRPr lang="en-US" sz="4400" b="1" spc="-400" dirty="0">
                <a:solidFill>
                  <a:schemeClr val="bg1"/>
                </a:solidFill>
                <a:latin typeface="나눔바른고딕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2718549" y="3322450"/>
              <a:ext cx="2787964" cy="96797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>
                <a:lnSpc>
                  <a:spcPct val="120000"/>
                </a:lnSpc>
              </a:pPr>
              <a:r>
                <a:rPr lang="ko-KR" altLang="en-US" sz="4400" b="1" kern="0" spc="-400" dirty="0">
                  <a:solidFill>
                    <a:schemeClr val="bg1"/>
                  </a:solidFill>
                  <a:latin typeface="나눔바른고딕"/>
                  <a:cs typeface="SpoqaHanSans Bold" pitchFamily="34" charset="0"/>
                </a:rPr>
                <a:t>안심하고</a:t>
              </a:r>
              <a:endParaRPr lang="en-US" altLang="ko-KR" sz="4400" b="1" kern="0" spc="-400" dirty="0">
                <a:solidFill>
                  <a:schemeClr val="bg1"/>
                </a:solidFill>
                <a:latin typeface="나눔바른고딕"/>
                <a:cs typeface="SpoqaHanSans Bold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4400" b="1" kern="0" spc="-400" dirty="0">
                  <a:solidFill>
                    <a:schemeClr val="bg1"/>
                  </a:solidFill>
                  <a:latin typeface="나눔바른고딕"/>
                </a:rPr>
                <a:t>사용하는</a:t>
              </a:r>
              <a:endParaRPr lang="en-US" sz="4400" b="1" spc="-400" dirty="0">
                <a:solidFill>
                  <a:schemeClr val="bg1"/>
                </a:solidFill>
                <a:latin typeface="나눔바른고딕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3341636" y="6681263"/>
              <a:ext cx="2558477" cy="12249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>
                <a:lnSpc>
                  <a:spcPct val="150000"/>
                </a:lnSpc>
              </a:pPr>
              <a:r>
                <a:rPr lang="ko-KR" altLang="en-US" sz="2800" kern="0" spc="-100" dirty="0">
                  <a:latin typeface="나눔바른고딕"/>
                  <a:cs typeface="에스코어 드림 3" pitchFamily="34" charset="0"/>
                </a:rPr>
                <a:t>회비 현황 공유</a:t>
              </a:r>
              <a:endParaRPr lang="en-US" altLang="ko-KR" sz="2800" spc="-100" dirty="0">
                <a:latin typeface="나눔바른고딕"/>
              </a:endParaRPr>
            </a:p>
          </p:txBody>
        </p:sp>
        <p:sp>
          <p:nvSpPr>
            <p:cNvPr id="5" name="Object 36">
              <a:extLst>
                <a:ext uri="{FF2B5EF4-FFF2-40B4-BE49-F238E27FC236}">
                  <a16:creationId xmlns:a16="http://schemas.microsoft.com/office/drawing/2014/main" id="{8D28B774-EE27-449D-9EB8-EE21CDF3FB71}"/>
                </a:ext>
              </a:extLst>
            </p:cNvPr>
            <p:cNvSpPr txBox="1"/>
            <p:nvPr/>
          </p:nvSpPr>
          <p:spPr>
            <a:xfrm>
              <a:off x="12710697" y="6681729"/>
              <a:ext cx="4267199" cy="174506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ct val="150000"/>
                </a:lnSpc>
              </a:pP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모임통장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 3일 뒤 </a:t>
              </a:r>
              <a:r>
                <a:rPr lang="ko-KR" altLang="en-US" sz="2800" spc="-100" dirty="0">
                  <a:latin typeface="G마켓 산스 Light" pitchFamily="34" charset="0"/>
                  <a:cs typeface="G마켓 산스 Light" pitchFamily="34" charset="0"/>
                </a:rPr>
                <a:t>종료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/</a:t>
              </a: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알림</a:t>
              </a:r>
              <a:endParaRPr lang="en-US" altLang="ko-KR" sz="2800" spc="-100" dirty="0">
                <a:latin typeface="G마켓 산스 Light" pitchFamily="34" charset="0"/>
                <a:cs typeface="G마켓 산스 Light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입출금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 </a:t>
              </a: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알림</a:t>
              </a:r>
              <a:endParaRPr lang="en-US" altLang="ko-KR" sz="2800" spc="-100" dirty="0">
                <a:latin typeface="G마켓 산스 Light" pitchFamily="34" charset="0"/>
                <a:cs typeface="G마켓 산스 Light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안심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 </a:t>
              </a: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계좌번호</a:t>
              </a:r>
              <a:endParaRPr lang="en-US" altLang="ko-KR" sz="2800" spc="-100" dirty="0"/>
            </a:p>
            <a:p>
              <a:pPr algn="just">
                <a:lnSpc>
                  <a:spcPct val="150000"/>
                </a:lnSpc>
              </a:pPr>
              <a:endParaRPr lang="en-US" altLang="ko-KR" sz="2800" spc="-100" dirty="0"/>
            </a:p>
            <a:p>
              <a:pPr algn="just">
                <a:lnSpc>
                  <a:spcPct val="150000"/>
                </a:lnSpc>
              </a:pPr>
              <a:endParaRPr lang="en-US" altLang="ko-KR" sz="2800" spc="-100" dirty="0"/>
            </a:p>
          </p:txBody>
        </p:sp>
        <p:sp>
          <p:nvSpPr>
            <p:cNvPr id="11" name="Object 27">
              <a:extLst>
                <a:ext uri="{FF2B5EF4-FFF2-40B4-BE49-F238E27FC236}">
                  <a16:creationId xmlns:a16="http://schemas.microsoft.com/office/drawing/2014/main" id="{4E3B04BE-3A14-43F7-BA89-8353C9E236BD}"/>
                </a:ext>
              </a:extLst>
            </p:cNvPr>
            <p:cNvSpPr txBox="1"/>
            <p:nvPr/>
          </p:nvSpPr>
          <p:spPr>
            <a:xfrm>
              <a:off x="7725204" y="6730213"/>
              <a:ext cx="5416002" cy="189325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ct val="150000"/>
                </a:lnSpc>
              </a:pPr>
              <a:r>
                <a:rPr lang="en-US" sz="2800" spc="-100" dirty="0">
                  <a:latin typeface="G마켓 산스 Light" pitchFamily="34" charset="0"/>
                  <a:cs typeface="G마켓 산스 Light" pitchFamily="34" charset="0"/>
                </a:rPr>
                <a:t>회비 입금일 </a:t>
              </a:r>
              <a:r>
                <a:rPr lang="en-US" sz="2800" spc="-100" dirty="0" err="1">
                  <a:latin typeface="G마켓 산스 Light" pitchFamily="34" charset="0"/>
                  <a:cs typeface="G마켓 산스 Light" pitchFamily="34" charset="0"/>
                </a:rPr>
                <a:t>정기</a:t>
              </a:r>
              <a:r>
                <a:rPr lang="en-US" sz="2800" spc="-100" dirty="0">
                  <a:latin typeface="G마켓 산스 Light" pitchFamily="34" charset="0"/>
                  <a:cs typeface="G마켓 산스 Light" pitchFamily="34" charset="0"/>
                </a:rPr>
                <a:t> </a:t>
              </a:r>
              <a:r>
                <a:rPr lang="en-US" sz="2800" spc="-100" dirty="0" err="1">
                  <a:latin typeface="G마켓 산스 Light" pitchFamily="34" charset="0"/>
                  <a:cs typeface="G마켓 산스 Light" pitchFamily="34" charset="0"/>
                </a:rPr>
                <a:t>알림</a:t>
              </a:r>
              <a:endParaRPr lang="en-US" sz="2800" spc="-100" dirty="0">
                <a:latin typeface="G마켓 산스 Light" pitchFamily="34" charset="0"/>
                <a:cs typeface="G마켓 산스 Light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회비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 </a:t>
              </a: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요청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/</a:t>
              </a: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현황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 </a:t>
              </a: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공유</a:t>
              </a:r>
              <a:endParaRPr lang="en-US" altLang="ko-KR" sz="2800" spc="-100" dirty="0">
                <a:latin typeface="G마켓 산스 Light" pitchFamily="34" charset="0"/>
                <a:cs typeface="G마켓 산스 Light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카카오톡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 </a:t>
              </a: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친구</a:t>
              </a:r>
              <a:r>
                <a:rPr lang="en-US" altLang="ko-KR" sz="2800" spc="-100" dirty="0">
                  <a:latin typeface="G마켓 산스 Light" pitchFamily="34" charset="0"/>
                  <a:cs typeface="G마켓 산스 Light" pitchFamily="34" charset="0"/>
                </a:rPr>
                <a:t> </a:t>
              </a:r>
              <a:r>
                <a:rPr lang="en-US" altLang="ko-KR" sz="2800" spc="-100" dirty="0" err="1">
                  <a:latin typeface="G마켓 산스 Light" pitchFamily="34" charset="0"/>
                  <a:cs typeface="G마켓 산스 Light" pitchFamily="34" charset="0"/>
                </a:rPr>
                <a:t>초대</a:t>
              </a:r>
              <a:endParaRPr lang="en-US" altLang="ko-KR" sz="2800" spc="-100" dirty="0"/>
            </a:p>
            <a:p>
              <a:pPr algn="just">
                <a:lnSpc>
                  <a:spcPct val="150000"/>
                </a:lnSpc>
              </a:pPr>
              <a:endParaRPr lang="en-US" sz="2800" spc="-100" dirty="0">
                <a:latin typeface="G마켓 산스 Light" pitchFamily="34" charset="0"/>
                <a:cs typeface="G마켓 산스 Light" pitchFamily="34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spc="-100" dirty="0"/>
            </a:p>
          </p:txBody>
        </p:sp>
      </p:grpSp>
      <p:pic>
        <p:nvPicPr>
          <p:cNvPr id="55" name="그래픽 54">
            <a:extLst>
              <a:ext uri="{FF2B5EF4-FFF2-40B4-BE49-F238E27FC236}">
                <a16:creationId xmlns:a16="http://schemas.microsoft.com/office/drawing/2014/main" id="{A9F2A18A-7B64-459B-AE2B-CB7B4979B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5554" y="6897302"/>
            <a:ext cx="446985" cy="53551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B40317-30A8-4A0E-B86E-205B1714A995}"/>
              </a:ext>
            </a:extLst>
          </p:cNvPr>
          <p:cNvSpPr/>
          <p:nvPr/>
        </p:nvSpPr>
        <p:spPr>
          <a:xfrm>
            <a:off x="6955554" y="7374047"/>
            <a:ext cx="296282" cy="14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65AD3BA5-CDC9-4CBB-B967-528D8D08C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3636" y="6874761"/>
            <a:ext cx="446985" cy="53551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5C672-4917-4CAA-ADA9-BEFB383BF871}"/>
              </a:ext>
            </a:extLst>
          </p:cNvPr>
          <p:cNvSpPr/>
          <p:nvPr/>
        </p:nvSpPr>
        <p:spPr>
          <a:xfrm>
            <a:off x="2597241" y="7331348"/>
            <a:ext cx="296282" cy="14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>
            <a:extLst>
              <a:ext uri="{FF2B5EF4-FFF2-40B4-BE49-F238E27FC236}">
                <a16:creationId xmlns:a16="http://schemas.microsoft.com/office/drawing/2014/main" id="{E8C9F000-2490-4D14-B2D0-7D9CE6D56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5554" y="7563995"/>
            <a:ext cx="446985" cy="535512"/>
          </a:xfrm>
          <a:prstGeom prst="rect">
            <a:avLst/>
          </a:prstGeom>
        </p:spPr>
      </p:pic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3FC230A3-9410-4E44-8310-2FDADF7F2F6B}"/>
              </a:ext>
            </a:extLst>
          </p:cNvPr>
          <p:cNvSpPr/>
          <p:nvPr/>
        </p:nvSpPr>
        <p:spPr>
          <a:xfrm>
            <a:off x="6955554" y="8040740"/>
            <a:ext cx="296282" cy="14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1" name="그래픽 960">
            <a:extLst>
              <a:ext uri="{FF2B5EF4-FFF2-40B4-BE49-F238E27FC236}">
                <a16:creationId xmlns:a16="http://schemas.microsoft.com/office/drawing/2014/main" id="{732E15E7-6DE1-45AD-9948-D70B9AE47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5554" y="8254178"/>
            <a:ext cx="446985" cy="535512"/>
          </a:xfrm>
          <a:prstGeom prst="rect">
            <a:avLst/>
          </a:prstGeom>
        </p:spPr>
      </p:pic>
      <p:sp>
        <p:nvSpPr>
          <p:cNvPr id="962" name="직사각형 961">
            <a:extLst>
              <a:ext uri="{FF2B5EF4-FFF2-40B4-BE49-F238E27FC236}">
                <a16:creationId xmlns:a16="http://schemas.microsoft.com/office/drawing/2014/main" id="{BCCE142F-CAE6-43FE-9FA6-FB3FC9E9A2B5}"/>
              </a:ext>
            </a:extLst>
          </p:cNvPr>
          <p:cNvSpPr/>
          <p:nvPr/>
        </p:nvSpPr>
        <p:spPr>
          <a:xfrm>
            <a:off x="6955554" y="8730923"/>
            <a:ext cx="296282" cy="14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3" name="그래픽 962">
            <a:extLst>
              <a:ext uri="{FF2B5EF4-FFF2-40B4-BE49-F238E27FC236}">
                <a16:creationId xmlns:a16="http://schemas.microsoft.com/office/drawing/2014/main" id="{431884BA-DF0C-4001-9C07-86CE36432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6302" y="6896690"/>
            <a:ext cx="446985" cy="535512"/>
          </a:xfrm>
          <a:prstGeom prst="rect">
            <a:avLst/>
          </a:prstGeom>
        </p:spPr>
      </p:pic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3E2597D2-62BC-4EA3-8436-FE50DC19E7AB}"/>
              </a:ext>
            </a:extLst>
          </p:cNvPr>
          <p:cNvSpPr/>
          <p:nvPr/>
        </p:nvSpPr>
        <p:spPr>
          <a:xfrm>
            <a:off x="11966302" y="7373435"/>
            <a:ext cx="296282" cy="14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5" name="그래픽 964">
            <a:extLst>
              <a:ext uri="{FF2B5EF4-FFF2-40B4-BE49-F238E27FC236}">
                <a16:creationId xmlns:a16="http://schemas.microsoft.com/office/drawing/2014/main" id="{F613F268-C03D-4C5A-A83E-CD49203BC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29908" y="7563995"/>
            <a:ext cx="446985" cy="535512"/>
          </a:xfrm>
          <a:prstGeom prst="rect">
            <a:avLst/>
          </a:prstGeom>
        </p:spPr>
      </p:pic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DCD25364-F12D-4A81-A273-436C0AD27960}"/>
              </a:ext>
            </a:extLst>
          </p:cNvPr>
          <p:cNvSpPr/>
          <p:nvPr/>
        </p:nvSpPr>
        <p:spPr>
          <a:xfrm>
            <a:off x="11929908" y="8040740"/>
            <a:ext cx="296282" cy="14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7" name="그래픽 966">
            <a:extLst>
              <a:ext uri="{FF2B5EF4-FFF2-40B4-BE49-F238E27FC236}">
                <a16:creationId xmlns:a16="http://schemas.microsoft.com/office/drawing/2014/main" id="{ECFDE85F-D1CF-4B0A-A47E-A2DA002BA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41047" y="8227575"/>
            <a:ext cx="446985" cy="535512"/>
          </a:xfrm>
          <a:prstGeom prst="rect">
            <a:avLst/>
          </a:prstGeom>
        </p:spPr>
      </p:pic>
      <p:sp>
        <p:nvSpPr>
          <p:cNvPr id="968" name="직사각형 967">
            <a:extLst>
              <a:ext uri="{FF2B5EF4-FFF2-40B4-BE49-F238E27FC236}">
                <a16:creationId xmlns:a16="http://schemas.microsoft.com/office/drawing/2014/main" id="{863BF816-71E7-4459-AA8A-EB152D7954B8}"/>
              </a:ext>
            </a:extLst>
          </p:cNvPr>
          <p:cNvSpPr/>
          <p:nvPr/>
        </p:nvSpPr>
        <p:spPr>
          <a:xfrm>
            <a:off x="11941047" y="8704320"/>
            <a:ext cx="296282" cy="14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12914"/>
              </p:ext>
            </p:extLst>
          </p:nvPr>
        </p:nvGraphicFramePr>
        <p:xfrm>
          <a:off x="1573776" y="3974800"/>
          <a:ext cx="5403216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 b="0" i="0" dirty="0">
                          <a:latin typeface="나눔바른고딕"/>
                          <a:cs typeface="Times New Roman"/>
                        </a:rPr>
                        <a:t>계좌번호</a:t>
                      </a:r>
                      <a:endParaRPr lang="en-US" sz="25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 b="0" i="0" dirty="0">
                          <a:latin typeface="나눔바른고딕"/>
                          <a:cs typeface="Times New Roman"/>
                        </a:rPr>
                        <a:t>예정일</a:t>
                      </a:r>
                      <a:endParaRPr lang="en-US" sz="25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F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412-1*****</a:t>
                      </a:r>
                      <a:endParaRPr lang="en-US" sz="21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TODAY</a:t>
                      </a:r>
                      <a:endParaRPr lang="en-US" sz="21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나눔바른고딕"/>
                          <a:cs typeface="Times New Roman"/>
                        </a:rPr>
                        <a:t>412-2*****</a:t>
                      </a:r>
                      <a:endParaRPr lang="en-US" sz="21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나눔바른고딕"/>
                          <a:cs typeface="Times New Roman"/>
                        </a:rPr>
                        <a:t>2020.10.08</a:t>
                      </a:r>
                      <a:endParaRPr lang="en-US" sz="21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412-3*****</a:t>
                      </a:r>
                      <a:endParaRPr lang="en-US" sz="20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TODAY</a:t>
                      </a:r>
                      <a:endParaRPr lang="en-US" sz="20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412-4*****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2020.10.09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64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412-5*****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2020.10.10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9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412-6*****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2020.10.10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5424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319969" y="2910986"/>
            <a:ext cx="9349497" cy="8055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30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모임통장</a:t>
            </a:r>
            <a:r>
              <a:rPr lang="en-US" sz="4700" kern="0" spc="-3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3일 </a:t>
            </a:r>
            <a:r>
              <a:rPr lang="ko-KR" altLang="en-US" sz="4700" kern="0" spc="-3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뒤 </a:t>
            </a:r>
            <a:r>
              <a:rPr lang="en-US" sz="4700" kern="0" spc="-300" dirty="0" err="1">
                <a:solidFill>
                  <a:srgbClr val="000000"/>
                </a:solidFill>
                <a:latin typeface="나눔스퀘어" pitchFamily="34" charset="0"/>
              </a:rPr>
              <a:t>종료</a:t>
            </a:r>
            <a:endParaRPr lang="en-US" sz="4700" kern="0" spc="-300" dirty="0">
              <a:solidFill>
                <a:srgbClr val="000000"/>
              </a:solidFill>
              <a:latin typeface="나눔스퀘어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8000" y="10477500"/>
            <a:ext cx="9349497" cy="6132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3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매일 특정 시간</a:t>
            </a:r>
          </a:p>
          <a:p>
            <a:pPr algn="just"/>
            <a:r>
              <a:rPr lang="en-US" sz="4700" kern="0" spc="-3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대상이 되는 테이블에서</a:t>
            </a:r>
          </a:p>
          <a:p>
            <a:pPr algn="just"/>
            <a:r>
              <a:rPr lang="en-US" sz="4700" kern="0" spc="-3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오늘 날짜에 해당하는  데이터에 대해</a:t>
            </a:r>
          </a:p>
          <a:p>
            <a:pPr algn="just"/>
            <a:r>
              <a:rPr lang="en-US" sz="4700" kern="0" spc="-3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주기적 작업 실행</a:t>
            </a:r>
          </a:p>
          <a:p>
            <a:pPr algn="just"/>
            <a:endParaRPr lang="en-US" sz="4700" kern="0" spc="-300" dirty="0">
              <a:solidFill>
                <a:srgbClr val="000000"/>
              </a:solidFill>
              <a:latin typeface="나눔스퀘어" pitchFamily="34" charset="0"/>
              <a:cs typeface="나눔스퀘어" pitchFamily="34" charset="0"/>
            </a:endParaRPr>
          </a:p>
          <a:p>
            <a:pPr algn="just"/>
            <a:endParaRPr lang="en-US" dirty="0"/>
          </a:p>
        </p:txBody>
      </p:sp>
      <p:graphicFrame>
        <p:nvGraphicFramePr>
          <p:cNvPr id="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02759"/>
              </p:ext>
            </p:extLst>
          </p:nvPr>
        </p:nvGraphicFramePr>
        <p:xfrm>
          <a:off x="8686800" y="3951940"/>
          <a:ext cx="810482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 b="0" i="0" dirty="0">
                          <a:latin typeface="나눔바른고딕"/>
                          <a:cs typeface="Times New Roman"/>
                        </a:rPr>
                        <a:t>멤버</a:t>
                      </a:r>
                      <a:endParaRPr lang="en-US" sz="25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 b="0" i="0" dirty="0">
                          <a:latin typeface="나눔바른고딕"/>
                          <a:cs typeface="Times New Roman"/>
                        </a:rPr>
                        <a:t>계좌번호</a:t>
                      </a:r>
                      <a:endParaRPr lang="en-US" sz="25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 b="0" i="0" dirty="0">
                          <a:latin typeface="나눔바른고딕"/>
                          <a:cs typeface="Times New Roman"/>
                        </a:rPr>
                        <a:t>예정일</a:t>
                      </a:r>
                      <a:endParaRPr lang="en-US" sz="25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나눔바른고딕"/>
                          <a:ea typeface="+mn-ea"/>
                          <a:cs typeface="Times New Roman"/>
                        </a:rPr>
                        <a:t>홍길동</a:t>
                      </a:r>
                      <a:endParaRPr lang="en-US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나눔바른고딕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412-1*****</a:t>
                      </a:r>
                      <a:endParaRPr lang="en-US" sz="21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TODAY</a:t>
                      </a:r>
                      <a:endParaRPr lang="en-US" sz="21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바른고딕"/>
                          <a:ea typeface="+mn-ea"/>
                          <a:cs typeface="Times New Roman"/>
                        </a:rPr>
                        <a:t>김철수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나눔바른고딕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나눔바른고딕"/>
                          <a:cs typeface="Times New Roman"/>
                        </a:rPr>
                        <a:t>412-2*****</a:t>
                      </a:r>
                      <a:endParaRPr lang="en-US" sz="21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나눔바른고딕"/>
                          <a:cs typeface="Times New Roman"/>
                        </a:rPr>
                        <a:t>2020.10.08</a:t>
                      </a:r>
                      <a:endParaRPr lang="en-US" sz="21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바른고딕"/>
                          <a:ea typeface="+mn-ea"/>
                          <a:cs typeface="Times New Roman"/>
                        </a:rPr>
                        <a:t>고길동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나눔바른고딕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나눔바른고딕"/>
                          <a:cs typeface="Times New Roman"/>
                        </a:rPr>
                        <a:t>412-3*****</a:t>
                      </a:r>
                      <a:endParaRPr lang="en-US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2020.10.09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김영희</a:t>
                      </a:r>
                      <a:endParaRPr lang="en-US" sz="20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412-4*****</a:t>
                      </a:r>
                      <a:endParaRPr lang="en-US" altLang="ko-KR" sz="20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i="0" dirty="0">
                          <a:highlight>
                            <a:srgbClr val="FFFF00"/>
                          </a:highlight>
                          <a:latin typeface="나눔바른고딕"/>
                          <a:cs typeface="Times New Roman"/>
                        </a:rPr>
                        <a:t>TODAY</a:t>
                      </a:r>
                      <a:endParaRPr lang="en-US" altLang="ko-KR" sz="2000" dirty="0">
                        <a:highlight>
                          <a:srgbClr val="FFFF00"/>
                        </a:highlight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3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나눔바른고딕"/>
                          <a:cs typeface="Times New Roman"/>
                        </a:rPr>
                        <a:t>고길동</a:t>
                      </a:r>
                      <a:endParaRPr lang="en-US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412-5*****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2020.10.10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latin typeface="나눔바른고딕"/>
                          <a:cs typeface="Times New Roman"/>
                        </a:rPr>
                        <a:t>강길동</a:t>
                      </a:r>
                      <a:endParaRPr lang="en-US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412-6*****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latin typeface="나눔바른고딕"/>
                          <a:cs typeface="Times New Roman"/>
                        </a:rPr>
                        <a:t>2020.10.10</a:t>
                      </a:r>
                      <a:endParaRPr lang="en-US" altLang="ko-KR" sz="2000" dirty="0">
                        <a:latin typeface="나눔바른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1831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296400" y="2898076"/>
            <a:ext cx="5324544" cy="8055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3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회비 입금일 정기 알림</a:t>
            </a:r>
            <a:endParaRPr lang="en-US" dirty="0"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3D493150-428A-42E1-AE6E-DFB73CBCED8A}"/>
              </a:ext>
            </a:extLst>
          </p:cNvPr>
          <p:cNvSpPr txBox="1"/>
          <p:nvPr/>
        </p:nvSpPr>
        <p:spPr>
          <a:xfrm>
            <a:off x="685800" y="402148"/>
            <a:ext cx="56388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05    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사용 기술 </a:t>
            </a:r>
            <a:r>
              <a:rPr lang="en-US" altLang="ko-KR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- 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스프링 스케줄러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4" name="그룹 1007">
            <a:extLst>
              <a:ext uri="{FF2B5EF4-FFF2-40B4-BE49-F238E27FC236}">
                <a16:creationId xmlns:a16="http://schemas.microsoft.com/office/drawing/2014/main" id="{3F0FF3A3-502A-4155-8727-3B09C34B8169}"/>
              </a:ext>
            </a:extLst>
          </p:cNvPr>
          <p:cNvGrpSpPr/>
          <p:nvPr/>
        </p:nvGrpSpPr>
        <p:grpSpPr>
          <a:xfrm>
            <a:off x="6442200" y="859166"/>
            <a:ext cx="11160000" cy="9841"/>
            <a:chOff x="3373511" y="847175"/>
            <a:chExt cx="14310171" cy="9841"/>
          </a:xfrm>
        </p:grpSpPr>
        <p:pic>
          <p:nvPicPr>
            <p:cNvPr id="15" name="Object 21">
              <a:extLst>
                <a:ext uri="{FF2B5EF4-FFF2-40B4-BE49-F238E27FC236}">
                  <a16:creationId xmlns:a16="http://schemas.microsoft.com/office/drawing/2014/main" id="{733421D2-8685-47BA-95E6-C8F38710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3373511" y="847175"/>
              <a:ext cx="14310171" cy="9841"/>
            </a:xfrm>
            <a:prstGeom prst="rect">
              <a:avLst/>
            </a:prstGeom>
          </p:spPr>
        </p:pic>
      </p:grpSp>
      <p:grpSp>
        <p:nvGrpSpPr>
          <p:cNvPr id="16" name="그룹 1016">
            <a:extLst>
              <a:ext uri="{FF2B5EF4-FFF2-40B4-BE49-F238E27FC236}">
                <a16:creationId xmlns:a16="http://schemas.microsoft.com/office/drawing/2014/main" id="{D396693F-CFF1-44A9-BFC6-A8C972C6658D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17" name="Object 51">
              <a:extLst>
                <a:ext uri="{FF2B5EF4-FFF2-40B4-BE49-F238E27FC236}">
                  <a16:creationId xmlns:a16="http://schemas.microsoft.com/office/drawing/2014/main" id="{A91F3BD9-C6A5-4337-AFED-D917034B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pic>
        <p:nvPicPr>
          <p:cNvPr id="7" name="그래픽 6">
            <a:extLst>
              <a:ext uri="{FF2B5EF4-FFF2-40B4-BE49-F238E27FC236}">
                <a16:creationId xmlns:a16="http://schemas.microsoft.com/office/drawing/2014/main" id="{0B49C438-D78C-4DAA-8090-019BA6210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7280" y="2885563"/>
            <a:ext cx="745200" cy="80447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177C9C43-D21A-439E-B77F-112B2441E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776" y="2898473"/>
            <a:ext cx="746193" cy="80554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346CD-534B-429B-ACA5-BA872B8686C2}"/>
              </a:ext>
            </a:extLst>
          </p:cNvPr>
          <p:cNvSpPr/>
          <p:nvPr/>
        </p:nvSpPr>
        <p:spPr>
          <a:xfrm>
            <a:off x="8534400" y="3543300"/>
            <a:ext cx="746193" cy="17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135E28-AB34-432B-A2BA-83FA66B74868}"/>
              </a:ext>
            </a:extLst>
          </p:cNvPr>
          <p:cNvSpPr/>
          <p:nvPr/>
        </p:nvSpPr>
        <p:spPr>
          <a:xfrm>
            <a:off x="1284216" y="3603958"/>
            <a:ext cx="746193" cy="17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-16200000">
            <a:off x="-2623563" y="4957220"/>
            <a:ext cx="6197476" cy="455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300" dirty="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EASY DESIGN, EASY MIRI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16200000">
            <a:off x="12756645" y="4900689"/>
            <a:ext cx="9239674" cy="4045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500" dirty="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작성자 혹은 회사로고를 이곳에 입력하세요</a:t>
            </a:r>
            <a:endParaRPr lang="en-US" dirty="0"/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3079C10F-BEDE-405E-AEC1-23807454B3A9}"/>
              </a:ext>
            </a:extLst>
          </p:cNvPr>
          <p:cNvSpPr txBox="1"/>
          <p:nvPr/>
        </p:nvSpPr>
        <p:spPr>
          <a:xfrm>
            <a:off x="685800" y="402148"/>
            <a:ext cx="44196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05    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사용 기술 </a:t>
            </a:r>
            <a:r>
              <a:rPr lang="en-US" altLang="ko-KR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-  API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31" name="그룹 1007">
            <a:extLst>
              <a:ext uri="{FF2B5EF4-FFF2-40B4-BE49-F238E27FC236}">
                <a16:creationId xmlns:a16="http://schemas.microsoft.com/office/drawing/2014/main" id="{4CFFE5B9-40DE-4CEB-AEFE-447BC00212EB}"/>
              </a:ext>
            </a:extLst>
          </p:cNvPr>
          <p:cNvGrpSpPr/>
          <p:nvPr/>
        </p:nvGrpSpPr>
        <p:grpSpPr>
          <a:xfrm>
            <a:off x="4714200" y="859166"/>
            <a:ext cx="12888000" cy="9524"/>
            <a:chOff x="3835129" y="847491"/>
            <a:chExt cx="13848553" cy="9524"/>
          </a:xfrm>
        </p:grpSpPr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D3661C46-E28F-4EA5-B631-F4EF7B03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35" name="그룹 1016">
            <a:extLst>
              <a:ext uri="{FF2B5EF4-FFF2-40B4-BE49-F238E27FC236}">
                <a16:creationId xmlns:a16="http://schemas.microsoft.com/office/drawing/2014/main" id="{4652DA6C-1992-4A8D-8665-7B08C4A4C95E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36" name="Object 51">
              <a:extLst>
                <a:ext uri="{FF2B5EF4-FFF2-40B4-BE49-F238E27FC236}">
                  <a16:creationId xmlns:a16="http://schemas.microsoft.com/office/drawing/2014/main" id="{28E426FF-817E-4DD4-8797-9CF1919A7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55B43-02D1-436A-91DA-41ADF7D2AB39}"/>
              </a:ext>
            </a:extLst>
          </p:cNvPr>
          <p:cNvGrpSpPr/>
          <p:nvPr/>
        </p:nvGrpSpPr>
        <p:grpSpPr>
          <a:xfrm>
            <a:off x="2473526" y="1714500"/>
            <a:ext cx="13340948" cy="7399000"/>
            <a:chOff x="1935819" y="1862630"/>
            <a:chExt cx="13340948" cy="7399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64F866-3DF8-43D2-9ADE-0C856E55FE5B}"/>
                </a:ext>
              </a:extLst>
            </p:cNvPr>
            <p:cNvSpPr/>
            <p:nvPr/>
          </p:nvSpPr>
          <p:spPr>
            <a:xfrm>
              <a:off x="8796767" y="2969474"/>
              <a:ext cx="6480000" cy="6292156"/>
            </a:xfrm>
            <a:prstGeom prst="rect">
              <a:avLst/>
            </a:prstGeom>
            <a:solidFill>
              <a:srgbClr val="F1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D74247-94B0-408E-8356-8F1C1469E8BF}"/>
                </a:ext>
              </a:extLst>
            </p:cNvPr>
            <p:cNvSpPr/>
            <p:nvPr/>
          </p:nvSpPr>
          <p:spPr>
            <a:xfrm>
              <a:off x="1936898" y="2969474"/>
              <a:ext cx="6480000" cy="6292156"/>
            </a:xfrm>
            <a:prstGeom prst="rect">
              <a:avLst/>
            </a:prstGeom>
            <a:solidFill>
              <a:srgbClr val="F1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849" y="3351488"/>
              <a:ext cx="2819709" cy="5639418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2532165" y="3940653"/>
              <a:ext cx="2207077" cy="4282678"/>
              <a:chOff x="2532165" y="3940653"/>
              <a:chExt cx="2207077" cy="428267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32165" y="3940653"/>
                <a:ext cx="2207077" cy="4282678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5724" y="3351488"/>
              <a:ext cx="2819709" cy="563941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642041" y="3940653"/>
              <a:ext cx="2207077" cy="4282678"/>
              <a:chOff x="5642041" y="3940653"/>
              <a:chExt cx="2207077" cy="428267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2041" y="3940653"/>
                <a:ext cx="2207077" cy="428267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796767" y="1862630"/>
              <a:ext cx="6480000" cy="900000"/>
              <a:chOff x="9412624" y="2037892"/>
              <a:chExt cx="6525648" cy="81109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412624" y="2037892"/>
                <a:ext cx="6525648" cy="811097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9185351" y="1971918"/>
              <a:ext cx="2002505" cy="63920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ct val="120000"/>
                </a:lnSpc>
              </a:pPr>
              <a:r>
                <a:rPr lang="en-US" sz="3600" b="1" kern="0" spc="-300" dirty="0">
                  <a:solidFill>
                    <a:schemeClr val="bg1"/>
                  </a:solidFill>
                  <a:latin typeface="나눔바른고딕"/>
                  <a:cs typeface="나눔스퀘어 ExtraBold" pitchFamily="34" charset="0"/>
                </a:rPr>
                <a:t>문자 API</a:t>
              </a:r>
              <a:endParaRPr lang="en-US" sz="3600" b="1" dirty="0">
                <a:solidFill>
                  <a:schemeClr val="bg1"/>
                </a:solidFill>
                <a:latin typeface="나눔바른고딕"/>
              </a:endParaRPr>
            </a:p>
          </p:txBody>
        </p:sp>
        <p:grpSp>
          <p:nvGrpSpPr>
            <p:cNvPr id="40" name="그룹 1006">
              <a:extLst>
                <a:ext uri="{FF2B5EF4-FFF2-40B4-BE49-F238E27FC236}">
                  <a16:creationId xmlns:a16="http://schemas.microsoft.com/office/drawing/2014/main" id="{65352278-3E59-4A04-A27D-A686AFD5F29B}"/>
                </a:ext>
              </a:extLst>
            </p:cNvPr>
            <p:cNvGrpSpPr/>
            <p:nvPr/>
          </p:nvGrpSpPr>
          <p:grpSpPr>
            <a:xfrm>
              <a:off x="1935819" y="1864417"/>
              <a:ext cx="6480000" cy="900000"/>
              <a:chOff x="1949875" y="2107066"/>
              <a:chExt cx="6023360" cy="748666"/>
            </a:xfrm>
            <a:blipFill>
              <a:blip r:embed="rId8">
                <a:alphaModFix amt="50000"/>
              </a:blip>
              <a:tile tx="0" ty="0" sx="100000" sy="100000" flip="none" algn="tl"/>
            </a:blipFill>
          </p:grpSpPr>
          <p:pic>
            <p:nvPicPr>
              <p:cNvPr id="41" name="Object 21">
                <a:extLst>
                  <a:ext uri="{FF2B5EF4-FFF2-40B4-BE49-F238E27FC236}">
                    <a16:creationId xmlns:a16="http://schemas.microsoft.com/office/drawing/2014/main" id="{D6157995-6581-4019-BA75-5469EB6E7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49875" y="2107066"/>
                <a:ext cx="6023360" cy="748666"/>
              </a:xfrm>
              <a:prstGeom prst="rect">
                <a:avLst/>
              </a:prstGeom>
              <a:grpFill/>
            </p:spPr>
          </p:pic>
        </p:grpSp>
        <p:sp>
          <p:nvSpPr>
            <p:cNvPr id="8" name="Object 28">
              <a:extLst>
                <a:ext uri="{FF2B5EF4-FFF2-40B4-BE49-F238E27FC236}">
                  <a16:creationId xmlns:a16="http://schemas.microsoft.com/office/drawing/2014/main" id="{E695806E-A412-4E4C-9F64-C0F1727FA9DB}"/>
                </a:ext>
              </a:extLst>
            </p:cNvPr>
            <p:cNvSpPr txBox="1"/>
            <p:nvPr/>
          </p:nvSpPr>
          <p:spPr>
            <a:xfrm>
              <a:off x="2374523" y="1971918"/>
              <a:ext cx="3196905" cy="68499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ct val="120000"/>
                </a:lnSpc>
              </a:pPr>
              <a:r>
                <a:rPr lang="ko-KR" altLang="en-US" sz="3600" b="1" kern="0" spc="-300" dirty="0">
                  <a:solidFill>
                    <a:schemeClr val="bg1"/>
                  </a:solidFill>
                  <a:latin typeface="나눔바른고딕"/>
                  <a:cs typeface="나눔스퀘어 ExtraBold" pitchFamily="34" charset="0"/>
                </a:rPr>
                <a:t>카카오링크</a:t>
              </a:r>
              <a:r>
                <a:rPr lang="en-US" sz="3600" b="1" kern="0" spc="-300" dirty="0">
                  <a:solidFill>
                    <a:schemeClr val="bg1"/>
                  </a:solidFill>
                  <a:latin typeface="나눔바른고딕"/>
                  <a:cs typeface="나눔스퀘어 ExtraBold" pitchFamily="34" charset="0"/>
                </a:rPr>
                <a:t> API</a:t>
              </a:r>
              <a:endParaRPr lang="en-US" sz="3600" b="1" dirty="0">
                <a:solidFill>
                  <a:schemeClr val="bg1"/>
                </a:solidFill>
                <a:latin typeface="나눔바른고딕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2BF4A18-EE47-4CD0-A098-9D4899A38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96767" y="3211638"/>
              <a:ext cx="6480000" cy="289840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EA913D-D330-440F-951D-4542AFBEB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96767" y="6081992"/>
              <a:ext cx="6480000" cy="2907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 rot="-16200000">
            <a:off x="-2623563" y="4957220"/>
            <a:ext cx="6197476" cy="455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300" dirty="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EASY DESIGN, EASY MIRI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 rot="-16200000">
            <a:off x="13247263" y="4959283"/>
            <a:ext cx="9239674" cy="4045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500" dirty="0">
                <a:solidFill>
                  <a:srgbClr val="FFFFFF"/>
                </a:solidFill>
                <a:latin typeface="나눔스퀘어" pitchFamily="34" charset="0"/>
                <a:cs typeface="나눔스퀘어" pitchFamily="34" charset="0"/>
              </a:rPr>
              <a:t>작성자 혹은 회사로고를 이곳에 입력하세요</a:t>
            </a:r>
            <a:endParaRPr lang="en-US" dirty="0"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7EC71B7D-88C7-4EC6-9808-35BC2881CF86}"/>
              </a:ext>
            </a:extLst>
          </p:cNvPr>
          <p:cNvSpPr txBox="1"/>
          <p:nvPr/>
        </p:nvSpPr>
        <p:spPr>
          <a:xfrm>
            <a:off x="685800" y="402148"/>
            <a:ext cx="4800600" cy="857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 </a:t>
            </a:r>
            <a:r>
              <a:rPr 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05    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사용 기술 </a:t>
            </a:r>
            <a:r>
              <a:rPr lang="en-US" altLang="ko-KR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-  </a:t>
            </a:r>
            <a:r>
              <a:rPr lang="ko-KR" altLang="en-US" sz="3200" kern="0" spc="-200" dirty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에스코어 드림 8" pitchFamily="34" charset="0"/>
              </a:rPr>
              <a:t>라이브러리</a:t>
            </a:r>
            <a:endParaRPr lang="en-US" sz="3200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33" name="그룹 1007">
            <a:extLst>
              <a:ext uri="{FF2B5EF4-FFF2-40B4-BE49-F238E27FC236}">
                <a16:creationId xmlns:a16="http://schemas.microsoft.com/office/drawing/2014/main" id="{1F0667E1-67F9-4342-AFDA-8F8ABB9B9668}"/>
              </a:ext>
            </a:extLst>
          </p:cNvPr>
          <p:cNvGrpSpPr/>
          <p:nvPr/>
        </p:nvGrpSpPr>
        <p:grpSpPr>
          <a:xfrm>
            <a:off x="5523966" y="859166"/>
            <a:ext cx="12060000" cy="9524"/>
            <a:chOff x="3835129" y="847491"/>
            <a:chExt cx="13848553" cy="9524"/>
          </a:xfrm>
        </p:grpSpPr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FAA540E6-D062-4DC4-BF09-C44FEC8B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835129" y="847491"/>
              <a:ext cx="13848553" cy="9524"/>
            </a:xfrm>
            <a:prstGeom prst="rect">
              <a:avLst/>
            </a:prstGeom>
          </p:spPr>
        </p:pic>
      </p:grpSp>
      <p:grpSp>
        <p:nvGrpSpPr>
          <p:cNvPr id="37" name="그룹 1016">
            <a:extLst>
              <a:ext uri="{FF2B5EF4-FFF2-40B4-BE49-F238E27FC236}">
                <a16:creationId xmlns:a16="http://schemas.microsoft.com/office/drawing/2014/main" id="{58A65CFC-0255-40A6-9759-F7A26EE171C4}"/>
              </a:ext>
            </a:extLst>
          </p:cNvPr>
          <p:cNvGrpSpPr/>
          <p:nvPr/>
        </p:nvGrpSpPr>
        <p:grpSpPr>
          <a:xfrm>
            <a:off x="1178321" y="823166"/>
            <a:ext cx="622800" cy="72000"/>
            <a:chOff x="1000271" y="836344"/>
            <a:chExt cx="621502" cy="95238"/>
          </a:xfrm>
        </p:grpSpPr>
        <p:pic>
          <p:nvPicPr>
            <p:cNvPr id="39" name="Object 51">
              <a:extLst>
                <a:ext uri="{FF2B5EF4-FFF2-40B4-BE49-F238E27FC236}">
                  <a16:creationId xmlns:a16="http://schemas.microsoft.com/office/drawing/2014/main" id="{6764D1E8-E017-4321-BF7B-65285C52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0271" y="836344"/>
              <a:ext cx="621502" cy="95238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3875EC-3F00-43FB-9E19-0F64A90E8AB9}"/>
              </a:ext>
            </a:extLst>
          </p:cNvPr>
          <p:cNvGrpSpPr/>
          <p:nvPr/>
        </p:nvGrpSpPr>
        <p:grpSpPr>
          <a:xfrm>
            <a:off x="2474671" y="1714500"/>
            <a:ext cx="13338657" cy="7421660"/>
            <a:chOff x="2611560" y="1722120"/>
            <a:chExt cx="13338657" cy="742166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97AFA0-99B5-48BF-A59F-4422689C6949}"/>
                </a:ext>
              </a:extLst>
            </p:cNvPr>
            <p:cNvSpPr/>
            <p:nvPr/>
          </p:nvSpPr>
          <p:spPr>
            <a:xfrm>
              <a:off x="9372600" y="3039161"/>
              <a:ext cx="6480000" cy="1018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item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97CB2E-1BBE-4CA3-A54E-51CC66F582A1}"/>
                </a:ext>
              </a:extLst>
            </p:cNvPr>
            <p:cNvSpPr/>
            <p:nvPr/>
          </p:nvSpPr>
          <p:spPr>
            <a:xfrm>
              <a:off x="2611560" y="3026016"/>
              <a:ext cx="6480000" cy="1018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1453974" y="7538839"/>
              <a:ext cx="599683" cy="1031004"/>
              <a:chOff x="13166102" y="9327185"/>
              <a:chExt cx="599683" cy="103100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166102" y="9327185"/>
                <a:ext cx="599683" cy="103100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453974" y="7538839"/>
              <a:ext cx="599683" cy="1031004"/>
              <a:chOff x="13166102" y="9327185"/>
              <a:chExt cx="599683" cy="103100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166102" y="9327185"/>
                <a:ext cx="599683" cy="1031004"/>
              </a:xfrm>
              <a:prstGeom prst="rect">
                <a:avLst/>
              </a:prstGeom>
            </p:spPr>
          </p:pic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B565176-70C4-42A8-A5D1-FFAE342B664C}"/>
                </a:ext>
              </a:extLst>
            </p:cNvPr>
            <p:cNvGrpSpPr/>
            <p:nvPr/>
          </p:nvGrpSpPr>
          <p:grpSpPr>
            <a:xfrm>
              <a:off x="2611560" y="1722120"/>
              <a:ext cx="13338657" cy="7421660"/>
              <a:chOff x="1935636" y="1831583"/>
              <a:chExt cx="13338657" cy="742166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246D65E-76B3-48E7-9CF3-5BC7B9B24A22}"/>
                  </a:ext>
                </a:extLst>
              </p:cNvPr>
              <p:cNvSpPr/>
              <p:nvPr/>
            </p:nvSpPr>
            <p:spPr>
              <a:xfrm>
                <a:off x="1948878" y="4180240"/>
                <a:ext cx="6480000" cy="5036024"/>
              </a:xfrm>
              <a:prstGeom prst="rect">
                <a:avLst/>
              </a:prstGeom>
              <a:solidFill>
                <a:srgbClr val="F1F3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502FB75-019D-4EC9-9FB3-54407AF66FA2}"/>
                  </a:ext>
                </a:extLst>
              </p:cNvPr>
              <p:cNvSpPr/>
              <p:nvPr/>
            </p:nvSpPr>
            <p:spPr>
              <a:xfrm>
                <a:off x="8707229" y="4199820"/>
                <a:ext cx="6480000" cy="5053423"/>
              </a:xfrm>
              <a:prstGeom prst="rect">
                <a:avLst/>
              </a:prstGeom>
              <a:solidFill>
                <a:srgbClr val="F1F3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48" name="그룹 1007">
                <a:extLst>
                  <a:ext uri="{FF2B5EF4-FFF2-40B4-BE49-F238E27FC236}">
                    <a16:creationId xmlns:a16="http://schemas.microsoft.com/office/drawing/2014/main" id="{87FF4815-F115-4988-8CED-8D4E0BDAA6FD}"/>
                  </a:ext>
                </a:extLst>
              </p:cNvPr>
              <p:cNvGrpSpPr/>
              <p:nvPr/>
            </p:nvGrpSpPr>
            <p:grpSpPr>
              <a:xfrm>
                <a:off x="8794293" y="1831583"/>
                <a:ext cx="6480000" cy="900000"/>
                <a:chOff x="9410133" y="2009912"/>
                <a:chExt cx="6525648" cy="811097"/>
              </a:xfrm>
            </p:grpSpPr>
            <p:pic>
              <p:nvPicPr>
                <p:cNvPr id="55" name="Object 25">
                  <a:extLst>
                    <a:ext uri="{FF2B5EF4-FFF2-40B4-BE49-F238E27FC236}">
                      <a16:creationId xmlns:a16="http://schemas.microsoft.com/office/drawing/2014/main" id="{22A5725A-ED71-4EFF-9549-7DF8271AC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410133" y="2009912"/>
                  <a:ext cx="6525648" cy="811097"/>
                </a:xfrm>
                <a:prstGeom prst="rect">
                  <a:avLst/>
                </a:prstGeom>
              </p:spPr>
            </p:pic>
          </p:grpSp>
          <p:sp>
            <p:nvSpPr>
              <p:cNvPr id="49" name="Object 28">
                <a:extLst>
                  <a:ext uri="{FF2B5EF4-FFF2-40B4-BE49-F238E27FC236}">
                    <a16:creationId xmlns:a16="http://schemas.microsoft.com/office/drawing/2014/main" id="{61EB6025-027E-45F0-91DF-4108F2A7C228}"/>
                  </a:ext>
                </a:extLst>
              </p:cNvPr>
              <p:cNvSpPr txBox="1"/>
              <p:nvPr/>
            </p:nvSpPr>
            <p:spPr>
              <a:xfrm>
                <a:off x="9312000" y="1994814"/>
                <a:ext cx="2985318" cy="639204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3600" b="1" kern="0" spc="-1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FullCalendar</a:t>
                </a:r>
                <a:endParaRPr lang="en-US" altLang="ko-KR" sz="3600" b="1" spc="-100" dirty="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0" name="그룹 1006">
                <a:extLst>
                  <a:ext uri="{FF2B5EF4-FFF2-40B4-BE49-F238E27FC236}">
                    <a16:creationId xmlns:a16="http://schemas.microsoft.com/office/drawing/2014/main" id="{672BE9E6-6F04-4C0D-B6A5-3720C0D136D6}"/>
                  </a:ext>
                </a:extLst>
              </p:cNvPr>
              <p:cNvGrpSpPr/>
              <p:nvPr/>
            </p:nvGrpSpPr>
            <p:grpSpPr>
              <a:xfrm>
                <a:off x="1935636" y="1831583"/>
                <a:ext cx="6480000" cy="900000"/>
                <a:chOff x="1949705" y="2079753"/>
                <a:chExt cx="6023360" cy="748666"/>
              </a:xfrm>
              <a:blipFill>
                <a:blip r:embed="rId6">
                  <a:alphaModFix amt="50000"/>
                </a:blip>
                <a:tile tx="0" ty="0" sx="100000" sy="100000" flip="none" algn="tl"/>
              </a:blipFill>
            </p:grpSpPr>
            <p:pic>
              <p:nvPicPr>
                <p:cNvPr id="54" name="Object 21">
                  <a:extLst>
                    <a:ext uri="{FF2B5EF4-FFF2-40B4-BE49-F238E27FC236}">
                      <a16:creationId xmlns:a16="http://schemas.microsoft.com/office/drawing/2014/main" id="{5E2A06EE-866F-46E1-96EC-6FEC187FE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49705" y="2079753"/>
                  <a:ext cx="6023360" cy="748666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51" name="Object 28">
                <a:extLst>
                  <a:ext uri="{FF2B5EF4-FFF2-40B4-BE49-F238E27FC236}">
                    <a16:creationId xmlns:a16="http://schemas.microsoft.com/office/drawing/2014/main" id="{9DC4FA44-C17D-448F-ACED-014B71AE7BAE}"/>
                  </a:ext>
                </a:extLst>
              </p:cNvPr>
              <p:cNvSpPr txBox="1"/>
              <p:nvPr/>
            </p:nvSpPr>
            <p:spPr>
              <a:xfrm>
                <a:off x="2374523" y="1971918"/>
                <a:ext cx="3196905" cy="68499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3600" b="1" kern="0" spc="-100" dirty="0">
                    <a:solidFill>
                      <a:schemeClr val="bg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Apache POI</a:t>
                </a:r>
                <a:endParaRPr lang="en-US" altLang="ko-KR" sz="3600" b="1" spc="-100" dirty="0">
                  <a:solidFill>
                    <a:schemeClr val="bg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B88B10-2DE3-4B7A-B337-FAE93693A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121" y="3022704"/>
              <a:ext cx="1051196" cy="10511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D21DAB-9C61-4641-B4CF-C43B67530E75}"/>
                </a:ext>
              </a:extLst>
            </p:cNvPr>
            <p:cNvSpPr txBox="1"/>
            <p:nvPr/>
          </p:nvSpPr>
          <p:spPr>
            <a:xfrm>
              <a:off x="3859234" y="3347265"/>
              <a:ext cx="3587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거래내역 다운로드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3505433-2837-464D-B28E-8B89986E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44017" y="4731484"/>
              <a:ext cx="6215086" cy="35273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8D77C5-DCED-4FFF-9F86-D32CEE9A0BB0}"/>
                </a:ext>
              </a:extLst>
            </p:cNvPr>
            <p:cNvSpPr txBox="1"/>
            <p:nvPr/>
          </p:nvSpPr>
          <p:spPr>
            <a:xfrm>
              <a:off x="10619262" y="3364750"/>
              <a:ext cx="3587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일정 공유</a:t>
              </a:r>
            </a:p>
          </p:txBody>
        </p:sp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CADAD772-3BB8-476F-B59D-87D842D9C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66762" y="3089194"/>
              <a:ext cx="952500" cy="119062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19F6A4-223B-4D22-A7A1-E47A24F8E4B6}"/>
                </a:ext>
              </a:extLst>
            </p:cNvPr>
            <p:cNvSpPr/>
            <p:nvPr/>
          </p:nvSpPr>
          <p:spPr>
            <a:xfrm>
              <a:off x="9666762" y="4145026"/>
              <a:ext cx="952500" cy="329459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9E63CAD6-420E-4937-9034-B9E9118188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2889" y="4486697"/>
            <a:ext cx="6213600" cy="4188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1407</Words>
  <Application>Microsoft Office PowerPoint</Application>
  <PresentationFormat>사용자 지정</PresentationFormat>
  <Paragraphs>524</Paragraphs>
  <Slides>36</Slides>
  <Notes>0</Notes>
  <HiddenSlides>10</HiddenSlides>
  <MMClips>0</MMClips>
  <ScaleCrop>false</ScaleCrop>
  <HeadingPairs>
    <vt:vector size="6" baseType="variant">
      <vt:variant>
        <vt:lpstr>사용한 글꼴</vt:lpstr>
      </vt:variant>
      <vt:variant>
        <vt:i4>32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69" baseType="lpstr">
      <vt:lpstr>G마켓 산스 Bold</vt:lpstr>
      <vt:lpstr>G마켓 산스 Light</vt:lpstr>
      <vt:lpstr>G마켓 산스 Medium</vt:lpstr>
      <vt:lpstr>Noto Sans CJK KR Black</vt:lpstr>
      <vt:lpstr>Noto Sans CJK KR Bold</vt:lpstr>
      <vt:lpstr>Noto Sans CJK KR Thin</vt:lpstr>
      <vt:lpstr>Open Sans ExtraBold</vt:lpstr>
      <vt:lpstr>THE로동신문</vt:lpstr>
      <vt:lpstr>검은고딕</vt:lpstr>
      <vt:lpstr>나눔바른고딕</vt:lpstr>
      <vt:lpstr>나눔스퀘어</vt:lpstr>
      <vt:lpstr>나눔스퀘어 Bold</vt:lpstr>
      <vt:lpstr>나눔스퀘어 ExtraBold</vt:lpstr>
      <vt:lpstr>나눔스퀘어 Light</vt:lpstr>
      <vt:lpstr>넥슨 Lv2 고딕</vt:lpstr>
      <vt:lpstr>넥슨 Lv2 고딕 Bold</vt:lpstr>
      <vt:lpstr>넷마블 Bold</vt:lpstr>
      <vt:lpstr>에스코어 드림 2</vt:lpstr>
      <vt:lpstr>에스코어 드림 3</vt:lpstr>
      <vt:lpstr>에스코어 드림 4</vt:lpstr>
      <vt:lpstr>에스코어 드림 5</vt:lpstr>
      <vt:lpstr>에스코어 드림 6</vt:lpstr>
      <vt:lpstr>에스코어 드림 7</vt:lpstr>
      <vt:lpstr>에스코어 드림 8</vt:lpstr>
      <vt:lpstr>하나 B</vt:lpstr>
      <vt:lpstr>하나 CM</vt:lpstr>
      <vt:lpstr>하나 L</vt:lpstr>
      <vt:lpstr>하나 M</vt:lpstr>
      <vt:lpstr>하나 UL</vt:lpstr>
      <vt:lpstr>Arial</vt:lpstr>
      <vt:lpstr>Calibri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한미희</cp:lastModifiedBy>
  <cp:revision>61</cp:revision>
  <dcterms:created xsi:type="dcterms:W3CDTF">2020-10-02T13:31:54Z</dcterms:created>
  <dcterms:modified xsi:type="dcterms:W3CDTF">2020-10-02T11:39:13Z</dcterms:modified>
</cp:coreProperties>
</file>