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9" r:id="rId3"/>
    <p:sldId id="281" r:id="rId4"/>
    <p:sldId id="316" r:id="rId5"/>
    <p:sldId id="325" r:id="rId6"/>
    <p:sldId id="330" r:id="rId7"/>
    <p:sldId id="326" r:id="rId8"/>
    <p:sldId id="328" r:id="rId9"/>
    <p:sldId id="329" r:id="rId10"/>
    <p:sldId id="327" r:id="rId11"/>
    <p:sldId id="324" r:id="rId12"/>
    <p:sldId id="331" r:id="rId13"/>
    <p:sldId id="332" r:id="rId14"/>
    <p:sldId id="333" r:id="rId15"/>
    <p:sldId id="338" r:id="rId16"/>
    <p:sldId id="334" r:id="rId17"/>
    <p:sldId id="335" r:id="rId18"/>
    <p:sldId id="336" r:id="rId19"/>
    <p:sldId id="337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4BD9"/>
    <a:srgbClr val="FF838A"/>
    <a:srgbClr val="E23226"/>
    <a:srgbClr val="1138A9"/>
    <a:srgbClr val="FFEEE6"/>
    <a:srgbClr val="4161EF"/>
    <a:srgbClr val="C8BBAC"/>
    <a:srgbClr val="81AABE"/>
    <a:srgbClr val="CF85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24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93667-564E-461B-9F37-0FDF6574490D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07A59-626D-4E13-8C7C-9A73E028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9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B00B-0434-42C3-A6C8-485CDFD03975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8819-D6B3-4AF5-8A4E-EAAF2F2C7693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ACB6-9D7C-47C3-B44E-D83ACB6B3AAE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5D14-D7BE-4288-82BA-4705061569B5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CAB7-63D4-40D5-BE29-5CBE76C5CD90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FB4-2BD0-4F68-9879-B691B43A82A8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7F2-3660-45A0-9DBF-2A29959587BC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DDC-6402-434A-8A13-8CCC1ADB8638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C5AB-05B7-4475-9369-2BA47F641422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DA4-FFA5-4537-8414-D1A8A3E79B17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0E6C-997C-4736-B72E-699DBA04F3D2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6FC4-2D3B-4BF1-A6A4-9F9D5991AD53}" type="datetime1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pPr/>
              <a:t>‹#›</a:t>
            </a:fld>
            <a:r>
              <a:rPr lang="en-US" altLang="ko-KR" dirty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07B1C5-F48A-4D5F-9255-938BF7B495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1982450"/>
            <a:ext cx="7275709" cy="2170954"/>
            <a:chOff x="365760" y="1982450"/>
            <a:chExt cx="7275709" cy="21709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1982450"/>
              <a:ext cx="7196201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</a:rPr>
                <a:t>One Club  </a:t>
              </a:r>
              <a:r>
                <a:rPr lang="ko-KR" altLang="en-US" sz="3200" b="1" spc="-300" dirty="0">
                  <a:solidFill>
                    <a:schemeClr val="bg1"/>
                  </a:solidFill>
                </a:rPr>
                <a:t>구독형</a:t>
              </a:r>
              <a:endParaRPr lang="en-US" altLang="ko-KR" sz="4400" spc="-300" dirty="0">
                <a:solidFill>
                  <a:schemeClr val="bg1"/>
                </a:solidFill>
              </a:endParaRPr>
            </a:p>
            <a:p>
              <a:r>
                <a:rPr lang="en-US" altLang="ko-KR" sz="4400" spc="-300" dirty="0">
                  <a:solidFill>
                    <a:schemeClr val="bg1"/>
                  </a:solidFill>
                </a:rPr>
                <a:t>	    </a:t>
              </a:r>
              <a:r>
                <a:rPr lang="ko-KR" altLang="en-US" sz="4400" spc="-300" dirty="0">
                  <a:solidFill>
                    <a:schemeClr val="bg1"/>
                  </a:solidFill>
                </a:rPr>
                <a:t> 나만의 가치투자 플랫폼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99364" y="3507073"/>
              <a:ext cx="3942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1"/>
                  </a:solidFill>
                </a:rPr>
                <a:t>한국폴리텍대학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</a:rPr>
                <a:t>광명융합기술교육원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dirty="0">
                  <a:solidFill>
                    <a:schemeClr val="bg1"/>
                  </a:solidFill>
                </a:rPr>
                <a:t>데이터분석과 </a:t>
              </a:r>
              <a:r>
                <a:rPr lang="en-US" altLang="ko-KR" dirty="0">
                  <a:solidFill>
                    <a:schemeClr val="bg1"/>
                  </a:solidFill>
                </a:rPr>
                <a:t>2160340101</a:t>
              </a:r>
              <a:r>
                <a:rPr lang="ko-KR" altLang="en-US" dirty="0">
                  <a:solidFill>
                    <a:schemeClr val="bg1"/>
                  </a:solidFill>
                </a:rPr>
                <a:t>윤정환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기능 소개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B1C4CE6-9298-49DF-B7E6-682DA67BD2FF}"/>
              </a:ext>
            </a:extLst>
          </p:cNvPr>
          <p:cNvGrpSpPr/>
          <p:nvPr/>
        </p:nvGrpSpPr>
        <p:grpSpPr>
          <a:xfrm>
            <a:off x="249079" y="1617303"/>
            <a:ext cx="11693841" cy="4015054"/>
            <a:chOff x="353404" y="1385548"/>
            <a:chExt cx="11693841" cy="401505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60F370F-BCF3-40B0-B75E-6A573CDF36B3}"/>
                </a:ext>
              </a:extLst>
            </p:cNvPr>
            <p:cNvGrpSpPr/>
            <p:nvPr/>
          </p:nvGrpSpPr>
          <p:grpSpPr>
            <a:xfrm>
              <a:off x="353404" y="3201823"/>
              <a:ext cx="4218685" cy="2198779"/>
              <a:chOff x="686846" y="3144126"/>
              <a:chExt cx="4218685" cy="2198779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C1B65F6C-5D0B-4E33-8593-15DB45D711BE}"/>
                  </a:ext>
                </a:extLst>
              </p:cNvPr>
              <p:cNvGrpSpPr/>
              <p:nvPr/>
            </p:nvGrpSpPr>
            <p:grpSpPr>
              <a:xfrm>
                <a:off x="1228645" y="3144126"/>
                <a:ext cx="3655902" cy="903531"/>
                <a:chOff x="1247339" y="3067050"/>
                <a:chExt cx="2686486" cy="1050046"/>
              </a:xfrm>
            </p:grpSpPr>
            <p:sp>
              <p:nvSpPr>
                <p:cNvPr id="80" name="순서도: 수동 연산 79">
                  <a:extLst>
                    <a:ext uri="{FF2B5EF4-FFF2-40B4-BE49-F238E27FC236}">
                      <a16:creationId xmlns:a16="http://schemas.microsoft.com/office/drawing/2014/main" id="{F88E79A3-001D-43E1-81FF-DA3773215B60}"/>
                    </a:ext>
                  </a:extLst>
                </p:cNvPr>
                <p:cNvSpPr/>
                <p:nvPr/>
              </p:nvSpPr>
              <p:spPr>
                <a:xfrm rot="10800000">
                  <a:off x="1247339" y="3067050"/>
                  <a:ext cx="2686486" cy="1050046"/>
                </a:xfrm>
                <a:prstGeom prst="flowChartManualOperation">
                  <a:avLst/>
                </a:prstGeom>
                <a:solidFill>
                  <a:schemeClr val="accent3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B41681-33CD-4FB5-8ECF-4ECC5804C817}"/>
                    </a:ext>
                  </a:extLst>
                </p:cNvPr>
                <p:cNvSpPr txBox="1"/>
                <p:nvPr/>
              </p:nvSpPr>
              <p:spPr>
                <a:xfrm>
                  <a:off x="2124319" y="3429000"/>
                  <a:ext cx="922565" cy="464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spc="-150" dirty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*</a:t>
                  </a:r>
                  <a:r>
                    <a:rPr lang="ko-KR" altLang="en-US" sz="2000" b="1" spc="-150" dirty="0" err="1">
                      <a:solidFill>
                        <a:schemeClr val="bg1"/>
                      </a:solidFill>
                      <a:latin typeface="+mj-ea"/>
                      <a:ea typeface="+mj-ea"/>
                    </a:rPr>
                    <a:t>퀀트</a:t>
                  </a:r>
                  <a:r>
                    <a:rPr lang="ko-KR" altLang="en-US" sz="2000" b="1" spc="-15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 투자</a:t>
                  </a:r>
                </a:p>
              </p:txBody>
            </p:sp>
          </p:grp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1D39E4C-9144-4DEC-AB05-BA7D8DD9EBB9}"/>
                  </a:ext>
                </a:extLst>
              </p:cNvPr>
              <p:cNvSpPr/>
              <p:nvPr/>
            </p:nvSpPr>
            <p:spPr>
              <a:xfrm>
                <a:off x="2229001" y="4116795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PBR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7FB9588-DE8C-41FE-9844-BED58D7EF78E}"/>
                  </a:ext>
                </a:extLst>
              </p:cNvPr>
              <p:cNvSpPr/>
              <p:nvPr/>
            </p:nvSpPr>
            <p:spPr>
              <a:xfrm>
                <a:off x="3175404" y="4116795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PER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C251952-AE83-413A-9BC3-EC55651CEFD6}"/>
                  </a:ext>
                </a:extLst>
              </p:cNvPr>
              <p:cNvSpPr/>
              <p:nvPr/>
            </p:nvSpPr>
            <p:spPr>
              <a:xfrm>
                <a:off x="4121807" y="4116795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ROE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FE9B3C8-0D32-49A5-9ABB-317AFE7D9D20}"/>
                  </a:ext>
                </a:extLst>
              </p:cNvPr>
              <p:cNvSpPr/>
              <p:nvPr/>
            </p:nvSpPr>
            <p:spPr>
              <a:xfrm>
                <a:off x="2229001" y="4567940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PSR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AC6C81-9179-467E-ACE4-F31BB370D73B}"/>
                  </a:ext>
                </a:extLst>
              </p:cNvPr>
              <p:cNvSpPr/>
              <p:nvPr/>
            </p:nvSpPr>
            <p:spPr>
              <a:xfrm>
                <a:off x="3175404" y="4567940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PCR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40AA2C7-B76C-4671-964D-CFAEC4956307}"/>
                  </a:ext>
                </a:extLst>
              </p:cNvPr>
              <p:cNvSpPr/>
              <p:nvPr/>
            </p:nvSpPr>
            <p:spPr>
              <a:xfrm>
                <a:off x="4121807" y="4567940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ROA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B174DB17-282B-44BA-A79E-059A53A4BC94}"/>
                  </a:ext>
                </a:extLst>
              </p:cNvPr>
              <p:cNvGrpSpPr/>
              <p:nvPr/>
            </p:nvGrpSpPr>
            <p:grpSpPr>
              <a:xfrm>
                <a:off x="3749942" y="5111171"/>
                <a:ext cx="418371" cy="93013"/>
                <a:chOff x="2297762" y="5261096"/>
                <a:chExt cx="418371" cy="93013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28A4857-0CD6-4C08-B3D5-B0B893581FCE}"/>
                    </a:ext>
                  </a:extLst>
                </p:cNvPr>
                <p:cNvSpPr/>
                <p:nvPr/>
              </p:nvSpPr>
              <p:spPr>
                <a:xfrm>
                  <a:off x="2297762" y="5261096"/>
                  <a:ext cx="93013" cy="930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390F03D5-219E-4949-97A8-5BA5DD4A40C9}"/>
                    </a:ext>
                  </a:extLst>
                </p:cNvPr>
                <p:cNvSpPr/>
                <p:nvPr/>
              </p:nvSpPr>
              <p:spPr>
                <a:xfrm>
                  <a:off x="2460441" y="5261096"/>
                  <a:ext cx="93013" cy="930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E84C7612-E45F-478E-869E-0930A94D461F}"/>
                    </a:ext>
                  </a:extLst>
                </p:cNvPr>
                <p:cNvSpPr/>
                <p:nvPr/>
              </p:nvSpPr>
              <p:spPr>
                <a:xfrm>
                  <a:off x="2623120" y="5261096"/>
                  <a:ext cx="93013" cy="930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5D80803-CFEF-4F84-A3B9-F72EBEC669D5}"/>
                  </a:ext>
                </a:extLst>
              </p:cNvPr>
              <p:cNvSpPr/>
              <p:nvPr/>
            </p:nvSpPr>
            <p:spPr>
              <a:xfrm>
                <a:off x="2229001" y="5004351"/>
                <a:ext cx="1355656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EV/EVITDA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9A980BA-D0AA-4B85-9B1B-735EF140F460}"/>
                  </a:ext>
                </a:extLst>
              </p:cNvPr>
              <p:cNvSpPr txBox="1"/>
              <p:nvPr/>
            </p:nvSpPr>
            <p:spPr>
              <a:xfrm>
                <a:off x="686846" y="4297984"/>
                <a:ext cx="171031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재무지표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수익률 등 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정량적 지표들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76AB75D3-FA5C-40A2-A5CE-3D588F69D52A}"/>
                </a:ext>
              </a:extLst>
            </p:cNvPr>
            <p:cNvSpPr/>
            <p:nvPr/>
          </p:nvSpPr>
          <p:spPr>
            <a:xfrm>
              <a:off x="8509989" y="2821258"/>
              <a:ext cx="763080" cy="97261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622388C-3192-46C1-B481-7F3B4A012F4C}"/>
                </a:ext>
              </a:extLst>
            </p:cNvPr>
            <p:cNvGrpSpPr/>
            <p:nvPr/>
          </p:nvGrpSpPr>
          <p:grpSpPr>
            <a:xfrm>
              <a:off x="880981" y="1385548"/>
              <a:ext cx="3799669" cy="1206598"/>
              <a:chOff x="779237" y="1567190"/>
              <a:chExt cx="3799669" cy="1206598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EB1A7EAC-EB66-46A3-B0A9-04572349CD64}"/>
                  </a:ext>
                </a:extLst>
              </p:cNvPr>
              <p:cNvGrpSpPr/>
              <p:nvPr/>
            </p:nvGrpSpPr>
            <p:grpSpPr>
              <a:xfrm>
                <a:off x="779237" y="1567190"/>
                <a:ext cx="3799669" cy="1206598"/>
                <a:chOff x="779237" y="1567190"/>
                <a:chExt cx="3799669" cy="1206598"/>
              </a:xfrm>
            </p:grpSpPr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6C200A61-C667-49E8-9DAB-4B98BD83E77A}"/>
                    </a:ext>
                  </a:extLst>
                </p:cNvPr>
                <p:cNvSpPr/>
                <p:nvPr/>
              </p:nvSpPr>
              <p:spPr>
                <a:xfrm>
                  <a:off x="779237" y="1790328"/>
                  <a:ext cx="3799669" cy="98346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4DCFBA8-5254-4614-A8B7-0E3502412774}"/>
                    </a:ext>
                  </a:extLst>
                </p:cNvPr>
                <p:cNvSpPr txBox="1"/>
                <p:nvPr/>
              </p:nvSpPr>
              <p:spPr>
                <a:xfrm>
                  <a:off x="1035133" y="1567190"/>
                  <a:ext cx="33209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&lt; </a:t>
                  </a:r>
                  <a:r>
                    <a:rPr lang="ko-KR" altLang="en-US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나만의</a:t>
                  </a:r>
                  <a:r>
                    <a:rPr lang="en-US" altLang="ko-KR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ko-KR" altLang="en-US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전략 만들기 </a:t>
                  </a:r>
                  <a:r>
                    <a:rPr lang="en-US" altLang="ko-KR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</a:t>
                  </a: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0752EE7C-CC79-4509-9FC8-C4CBD9F804F0}"/>
                  </a:ext>
                </a:extLst>
              </p:cNvPr>
              <p:cNvGrpSpPr/>
              <p:nvPr/>
            </p:nvGrpSpPr>
            <p:grpSpPr>
              <a:xfrm>
                <a:off x="1035133" y="2176729"/>
                <a:ext cx="3243499" cy="338827"/>
                <a:chOff x="1035133" y="2243958"/>
                <a:chExt cx="3243499" cy="33882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82F88898-BDC1-452F-AFE3-A79095F929B1}"/>
                    </a:ext>
                  </a:extLst>
                </p:cNvPr>
                <p:cNvSpPr/>
                <p:nvPr/>
              </p:nvSpPr>
              <p:spPr>
                <a:xfrm>
                  <a:off x="2280883" y="2244231"/>
                  <a:ext cx="783724" cy="3385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ROE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BEA4751-0474-4231-8A3C-A8B3F0620EF2}"/>
                    </a:ext>
                  </a:extLst>
                </p:cNvPr>
                <p:cNvSpPr/>
                <p:nvPr/>
              </p:nvSpPr>
              <p:spPr>
                <a:xfrm>
                  <a:off x="3494908" y="2243958"/>
                  <a:ext cx="783724" cy="3385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PER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303EE56-B161-411B-B9B5-2EA3754B8B5E}"/>
                    </a:ext>
                  </a:extLst>
                </p:cNvPr>
                <p:cNvSpPr/>
                <p:nvPr/>
              </p:nvSpPr>
              <p:spPr>
                <a:xfrm>
                  <a:off x="1035133" y="2243958"/>
                  <a:ext cx="783724" cy="3385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PBR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더하기 기호 59">
                  <a:extLst>
                    <a:ext uri="{FF2B5EF4-FFF2-40B4-BE49-F238E27FC236}">
                      <a16:creationId xmlns:a16="http://schemas.microsoft.com/office/drawing/2014/main" id="{6F0AC679-B1A6-4D2A-A077-33DA609F26B8}"/>
                    </a:ext>
                  </a:extLst>
                </p:cNvPr>
                <p:cNvSpPr/>
                <p:nvPr/>
              </p:nvSpPr>
              <p:spPr>
                <a:xfrm>
                  <a:off x="1912040" y="2259107"/>
                  <a:ext cx="305912" cy="30591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더하기 기호 60">
                  <a:extLst>
                    <a:ext uri="{FF2B5EF4-FFF2-40B4-BE49-F238E27FC236}">
                      <a16:creationId xmlns:a16="http://schemas.microsoft.com/office/drawing/2014/main" id="{1EC5BB0B-2233-4D6B-B422-187D280993DD}"/>
                    </a:ext>
                  </a:extLst>
                </p:cNvPr>
                <p:cNvSpPr/>
                <p:nvPr/>
              </p:nvSpPr>
              <p:spPr>
                <a:xfrm>
                  <a:off x="3127538" y="2259107"/>
                  <a:ext cx="305912" cy="30591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E86E530-AF58-4FE8-826C-3B42F281515C}"/>
                </a:ext>
              </a:extLst>
            </p:cNvPr>
            <p:cNvSpPr/>
            <p:nvPr/>
          </p:nvSpPr>
          <p:spPr>
            <a:xfrm>
              <a:off x="4940667" y="2770157"/>
              <a:ext cx="763080" cy="97261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833247-11FC-437E-A064-B7E16581401D}"/>
                </a:ext>
              </a:extLst>
            </p:cNvPr>
            <p:cNvSpPr txBox="1"/>
            <p:nvPr/>
          </p:nvSpPr>
          <p:spPr>
            <a:xfrm>
              <a:off x="8726306" y="1400836"/>
              <a:ext cx="3320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전략 검증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&gt;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769E4A-2C4D-4478-B423-C6E266BF4589}"/>
                </a:ext>
              </a:extLst>
            </p:cNvPr>
            <p:cNvSpPr txBox="1"/>
            <p:nvPr/>
          </p:nvSpPr>
          <p:spPr>
            <a:xfrm>
              <a:off x="8943737" y="2821772"/>
              <a:ext cx="288607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300" b="1" spc="-150" dirty="0">
                  <a:solidFill>
                    <a:srgbClr val="0000FF"/>
                  </a:solidFill>
                </a:rPr>
                <a:t>총 수익률  </a:t>
              </a:r>
              <a:endParaRPr lang="en-US" altLang="ko-KR" sz="2300" b="1" spc="-150" dirty="0">
                <a:solidFill>
                  <a:srgbClr val="0000FF"/>
                </a:solidFill>
              </a:endParaRPr>
            </a:p>
            <a:p>
              <a:pPr algn="ctr"/>
              <a:r>
                <a:rPr lang="en-US" altLang="ko-KR" sz="4000" b="1" spc="-150" dirty="0">
                  <a:solidFill>
                    <a:srgbClr val="FF0000"/>
                  </a:solidFill>
                </a:rPr>
                <a:t>+102%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FE252C0-B31B-4289-8B48-0D74DD1C13D4}"/>
                </a:ext>
              </a:extLst>
            </p:cNvPr>
            <p:cNvGrpSpPr/>
            <p:nvPr/>
          </p:nvGrpSpPr>
          <p:grpSpPr>
            <a:xfrm>
              <a:off x="5735772" y="1404069"/>
              <a:ext cx="2607239" cy="3996531"/>
              <a:chOff x="5735772" y="1404070"/>
              <a:chExt cx="2254715" cy="342019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241CD02-2DD7-49F7-ABF6-DFDE13FE6BB5}"/>
                  </a:ext>
                </a:extLst>
              </p:cNvPr>
              <p:cNvSpPr/>
              <p:nvPr/>
            </p:nvSpPr>
            <p:spPr>
              <a:xfrm>
                <a:off x="5867065" y="1573121"/>
                <a:ext cx="2049481" cy="29399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5A3FB9-8461-47B0-A948-5A9721A06015}"/>
                  </a:ext>
                </a:extLst>
              </p:cNvPr>
              <p:cNvSpPr txBox="1"/>
              <p:nvPr/>
            </p:nvSpPr>
            <p:spPr>
              <a:xfrm>
                <a:off x="6075953" y="4485712"/>
                <a:ext cx="154396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spc="-150" dirty="0">
                    <a:latin typeface="+mj-ea"/>
                    <a:ea typeface="+mj-ea"/>
                  </a:rPr>
                  <a:t>과거</a:t>
                </a:r>
                <a:r>
                  <a:rPr lang="en-US" altLang="ko-KR" sz="1600" b="1" spc="-150" dirty="0">
                    <a:latin typeface="+mj-ea"/>
                    <a:ea typeface="+mj-ea"/>
                  </a:rPr>
                  <a:t> 10</a:t>
                </a:r>
                <a:r>
                  <a:rPr lang="ko-KR" altLang="en-US" sz="1600" b="1" spc="-150" dirty="0">
                    <a:latin typeface="+mj-ea"/>
                    <a:ea typeface="+mj-ea"/>
                  </a:rPr>
                  <a:t>년  </a:t>
                </a:r>
                <a:r>
                  <a:rPr lang="en-US" altLang="ko-KR" sz="1600" b="1" spc="-150" dirty="0">
                    <a:latin typeface="+mj-ea"/>
                    <a:ea typeface="+mj-ea"/>
                  </a:rPr>
                  <a:t>DATA</a:t>
                </a:r>
                <a:endParaRPr lang="ko-KR" altLang="en-US" sz="1600" b="1" spc="-150" dirty="0">
                  <a:latin typeface="+mj-ea"/>
                  <a:ea typeface="+mj-ea"/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9CF62DFE-4069-4492-9F28-C91E0E42C97A}"/>
                  </a:ext>
                </a:extLst>
              </p:cNvPr>
              <p:cNvSpPr/>
              <p:nvPr/>
            </p:nvSpPr>
            <p:spPr>
              <a:xfrm>
                <a:off x="6756569" y="1993120"/>
                <a:ext cx="959752" cy="42177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종목선별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B64B4EA3-8FC6-4675-99F0-72E297240E6E}"/>
                  </a:ext>
                </a:extLst>
              </p:cNvPr>
              <p:cNvSpPr/>
              <p:nvPr/>
            </p:nvSpPr>
            <p:spPr>
              <a:xfrm>
                <a:off x="6756569" y="2763078"/>
                <a:ext cx="959752" cy="42177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가상매매</a:t>
                </a: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393BF069-8352-4A79-947F-4C860FBA6E39}"/>
                  </a:ext>
                </a:extLst>
              </p:cNvPr>
              <p:cNvSpPr/>
              <p:nvPr/>
            </p:nvSpPr>
            <p:spPr>
              <a:xfrm>
                <a:off x="6653576" y="3586870"/>
                <a:ext cx="1165738" cy="42177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</a:rPr>
                  <a:t>수익률환산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화살표: 아래쪽 49">
                <a:extLst>
                  <a:ext uri="{FF2B5EF4-FFF2-40B4-BE49-F238E27FC236}">
                    <a16:creationId xmlns:a16="http://schemas.microsoft.com/office/drawing/2014/main" id="{E38AE9FC-9385-4BCA-9F33-20C6753E47F8}"/>
                  </a:ext>
                </a:extLst>
              </p:cNvPr>
              <p:cNvSpPr/>
              <p:nvPr/>
            </p:nvSpPr>
            <p:spPr>
              <a:xfrm>
                <a:off x="7002708" y="2448053"/>
                <a:ext cx="467473" cy="281868"/>
              </a:xfrm>
              <a:prstGeom prst="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화살표: 아래쪽 50">
                <a:extLst>
                  <a:ext uri="{FF2B5EF4-FFF2-40B4-BE49-F238E27FC236}">
                    <a16:creationId xmlns:a16="http://schemas.microsoft.com/office/drawing/2014/main" id="{B27EF799-B9EC-4606-916F-A61E02D63EA0}"/>
                  </a:ext>
                </a:extLst>
              </p:cNvPr>
              <p:cNvSpPr/>
              <p:nvPr/>
            </p:nvSpPr>
            <p:spPr>
              <a:xfrm>
                <a:off x="7002708" y="3251168"/>
                <a:ext cx="467473" cy="281868"/>
              </a:xfrm>
              <a:prstGeom prst="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화살표: U자형 51">
                <a:extLst>
                  <a:ext uri="{FF2B5EF4-FFF2-40B4-BE49-F238E27FC236}">
                    <a16:creationId xmlns:a16="http://schemas.microsoft.com/office/drawing/2014/main" id="{693FB0A0-03F4-4475-8985-DFA63814B297}"/>
                  </a:ext>
                </a:extLst>
              </p:cNvPr>
              <p:cNvSpPr/>
              <p:nvPr/>
            </p:nvSpPr>
            <p:spPr>
              <a:xfrm rot="16200000">
                <a:off x="5368070" y="2658808"/>
                <a:ext cx="1866051" cy="598227"/>
              </a:xfrm>
              <a:prstGeom prst="uturnArrow">
                <a:avLst>
                  <a:gd name="adj1" fmla="val 28868"/>
                  <a:gd name="adj2" fmla="val 25000"/>
                  <a:gd name="adj3" fmla="val 23066"/>
                  <a:gd name="adj4" fmla="val 50000"/>
                  <a:gd name="adj5" fmla="val 75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F043A0-B1DC-4186-AA6E-709425B3DABF}"/>
                  </a:ext>
                </a:extLst>
              </p:cNvPr>
              <p:cNvSpPr txBox="1"/>
              <p:nvPr/>
            </p:nvSpPr>
            <p:spPr>
              <a:xfrm>
                <a:off x="5741028" y="2714766"/>
                <a:ext cx="103898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spc="-15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리밸런싱</a:t>
                </a:r>
                <a:endParaRPr lang="en-US" altLang="ko-KR" sz="1400" b="1" spc="-15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400" b="1" spc="-150" dirty="0">
                    <a:solidFill>
                      <a:srgbClr val="0000FF"/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1400" b="1" spc="-150" dirty="0">
                    <a:solidFill>
                      <a:srgbClr val="0000FF"/>
                    </a:solidFill>
                    <a:latin typeface="+mj-ea"/>
                    <a:ea typeface="+mj-ea"/>
                  </a:rPr>
                  <a:t>개월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973D2F-C74E-4158-B019-400397A35DA3}"/>
                  </a:ext>
                </a:extLst>
              </p:cNvPr>
              <p:cNvSpPr txBox="1"/>
              <p:nvPr/>
            </p:nvSpPr>
            <p:spPr>
              <a:xfrm>
                <a:off x="5735772" y="1404070"/>
                <a:ext cx="2254715" cy="342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 </a:t>
                </a:r>
                <a:r>
                  <a:rPr lang="en-US" altLang="ko-KR" sz="1600" spc="-150" dirty="0">
                    <a:solidFill>
                      <a:srgbClr val="FF0000"/>
                    </a:solidFill>
                  </a:rPr>
                  <a:t>*</a:t>
                </a:r>
                <a:r>
                  <a:rPr lang="ko-KR" altLang="en-US" sz="20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백테스트 </a:t>
                </a:r>
                <a:r>
                  <a:rPr lang="en-US" altLang="ko-KR" sz="20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01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4FE2E0-21E1-4E26-8D14-44F95963A815}"/>
              </a:ext>
            </a:extLst>
          </p:cNvPr>
          <p:cNvSpPr txBox="1"/>
          <p:nvPr/>
        </p:nvSpPr>
        <p:spPr>
          <a:xfrm>
            <a:off x="3156671" y="450279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</a:rPr>
              <a:t>간트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 차트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6366A-9676-4D5F-91D5-4820E4593583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32DCD-F358-4F3E-B4F0-0437AB36F5CF}"/>
              </a:ext>
            </a:extLst>
          </p:cNvPr>
          <p:cNvSpPr txBox="1"/>
          <p:nvPr/>
        </p:nvSpPr>
        <p:spPr>
          <a:xfrm>
            <a:off x="449179" y="299211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프로젝트 일정관리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73F29A-813A-4EEF-8B79-276D462B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973499"/>
            <a:ext cx="12026900" cy="55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</a:rPr>
              <a:t>아키텍쳐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7252CDA-650A-4D34-98E3-658F08C33D53}"/>
              </a:ext>
            </a:extLst>
          </p:cNvPr>
          <p:cNvGrpSpPr/>
          <p:nvPr/>
        </p:nvGrpSpPr>
        <p:grpSpPr>
          <a:xfrm>
            <a:off x="1276235" y="1655124"/>
            <a:ext cx="9639529" cy="4468596"/>
            <a:chOff x="1644535" y="1718624"/>
            <a:chExt cx="9639529" cy="446859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76E76DA-125B-4B41-B9DC-CC0D1792442A}"/>
                </a:ext>
              </a:extLst>
            </p:cNvPr>
            <p:cNvSpPr/>
            <p:nvPr/>
          </p:nvSpPr>
          <p:spPr>
            <a:xfrm>
              <a:off x="1644535" y="1718624"/>
              <a:ext cx="3737630" cy="639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Front-End</a:t>
              </a:r>
              <a:endParaRPr lang="ko-KR" altLang="en-US" sz="28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EBB4A4B-6F55-4450-AFD9-F009816FCB7C}"/>
                </a:ext>
              </a:extLst>
            </p:cNvPr>
            <p:cNvSpPr/>
            <p:nvPr/>
          </p:nvSpPr>
          <p:spPr>
            <a:xfrm>
              <a:off x="1644535" y="2413506"/>
              <a:ext cx="3737630" cy="3773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6267C3-1420-4A55-8E9E-57440A0F6A94}"/>
                </a:ext>
              </a:extLst>
            </p:cNvPr>
            <p:cNvSpPr/>
            <p:nvPr/>
          </p:nvSpPr>
          <p:spPr>
            <a:xfrm>
              <a:off x="1901978" y="2648883"/>
              <a:ext cx="3222744" cy="3302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tx1"/>
                  </a:solidFill>
                </a:rPr>
                <a:t>HTML5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tx1"/>
                  </a:solidFill>
                </a:rPr>
                <a:t>CSS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tx1"/>
                  </a:solidFill>
                </a:rPr>
                <a:t>JavaScript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 err="1">
                  <a:solidFill>
                    <a:schemeClr val="tx1"/>
                  </a:solidFill>
                </a:rPr>
                <a:t>Jqeury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tx1"/>
                  </a:solidFill>
                </a:rPr>
                <a:t>Ajax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0B06F18-28E0-41C7-80FD-644BA87A6E25}"/>
                </a:ext>
              </a:extLst>
            </p:cNvPr>
            <p:cNvSpPr/>
            <p:nvPr/>
          </p:nvSpPr>
          <p:spPr>
            <a:xfrm>
              <a:off x="6677764" y="1718624"/>
              <a:ext cx="4606300" cy="639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Back-End</a:t>
              </a:r>
              <a:endParaRPr lang="ko-KR" altLang="en-US" sz="2800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DCA550D-C1E2-4D2B-8D5D-91B4706A2EEC}"/>
                </a:ext>
              </a:extLst>
            </p:cNvPr>
            <p:cNvSpPr/>
            <p:nvPr/>
          </p:nvSpPr>
          <p:spPr>
            <a:xfrm>
              <a:off x="6677764" y="2413506"/>
              <a:ext cx="4606300" cy="26410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8D9B875-48F1-46F9-ABDE-4CD901C9C373}"/>
                </a:ext>
              </a:extLst>
            </p:cNvPr>
            <p:cNvGrpSpPr/>
            <p:nvPr/>
          </p:nvGrpSpPr>
          <p:grpSpPr>
            <a:xfrm>
              <a:off x="6837250" y="3367108"/>
              <a:ext cx="1864165" cy="1420791"/>
              <a:chOff x="5689789" y="2955606"/>
              <a:chExt cx="1864165" cy="140582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DB8F17C-1DA6-4E65-B9C8-1ECC3E5146BC}"/>
                  </a:ext>
                </a:extLst>
              </p:cNvPr>
              <p:cNvSpPr/>
              <p:nvPr/>
            </p:nvSpPr>
            <p:spPr>
              <a:xfrm>
                <a:off x="5689789" y="3742309"/>
                <a:ext cx="1864165" cy="619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solidFill>
                      <a:schemeClr val="tx1"/>
                    </a:solidFill>
                  </a:rPr>
                  <a:t>Oracle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CF366B2-6A98-49A9-BE40-7CFA41B12522}"/>
                  </a:ext>
                </a:extLst>
              </p:cNvPr>
              <p:cNvSpPr/>
              <p:nvPr/>
            </p:nvSpPr>
            <p:spPr>
              <a:xfrm>
                <a:off x="5689789" y="2955606"/>
                <a:ext cx="1864165" cy="619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solidFill>
                      <a:schemeClr val="tx1"/>
                    </a:solidFill>
                  </a:rPr>
                  <a:t>JAVA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89A88D-76AA-43CE-B64B-4B0CD3A190AA}"/>
                </a:ext>
              </a:extLst>
            </p:cNvPr>
            <p:cNvSpPr/>
            <p:nvPr/>
          </p:nvSpPr>
          <p:spPr>
            <a:xfrm>
              <a:off x="6677764" y="2473001"/>
              <a:ext cx="4606300" cy="619126"/>
            </a:xfrm>
            <a:prstGeom prst="rect">
              <a:avLst/>
            </a:prstGeom>
            <a:noFill/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tx1"/>
                  </a:solidFill>
                </a:rPr>
                <a:t>Spring </a:t>
              </a:r>
              <a:r>
                <a:rPr lang="en-US" altLang="ko-KR" sz="2800" dirty="0" err="1">
                  <a:solidFill>
                    <a:schemeClr val="tx1"/>
                  </a:solidFill>
                </a:rPr>
                <a:t>FrameWork</a:t>
              </a:r>
              <a:endParaRPr lang="en-US" altLang="ko-KR" sz="2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C9CF17C-2A09-47CC-B96B-D39F9DD55D82}"/>
                </a:ext>
              </a:extLst>
            </p:cNvPr>
            <p:cNvSpPr/>
            <p:nvPr/>
          </p:nvSpPr>
          <p:spPr>
            <a:xfrm>
              <a:off x="8860901" y="3356456"/>
              <a:ext cx="2218121" cy="1431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tx1"/>
                  </a:solidFill>
                </a:rPr>
                <a:t>Tomcat9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tx1"/>
                  </a:solidFill>
                </a:rPr>
                <a:t>Apache2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36D06EF-F321-4FDC-A09F-4941E4809E2A}"/>
                </a:ext>
              </a:extLst>
            </p:cNvPr>
            <p:cNvGrpSpPr/>
            <p:nvPr/>
          </p:nvGrpSpPr>
          <p:grpSpPr>
            <a:xfrm>
              <a:off x="6677764" y="5205416"/>
              <a:ext cx="4606300" cy="981803"/>
              <a:chOff x="5479342" y="5122079"/>
              <a:chExt cx="4606300" cy="68182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2F75CA6-3763-44CE-85BD-1BCD372A559E}"/>
                  </a:ext>
                </a:extLst>
              </p:cNvPr>
              <p:cNvSpPr/>
              <p:nvPr/>
            </p:nvSpPr>
            <p:spPr>
              <a:xfrm>
                <a:off x="5479342" y="5122079"/>
                <a:ext cx="4606300" cy="6818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09BEB7E-3DA3-4ADF-A48E-13446359835A}"/>
                  </a:ext>
                </a:extLst>
              </p:cNvPr>
              <p:cNvSpPr/>
              <p:nvPr/>
            </p:nvSpPr>
            <p:spPr>
              <a:xfrm>
                <a:off x="5479342" y="5145363"/>
                <a:ext cx="4606300" cy="619126"/>
              </a:xfrm>
              <a:prstGeom prst="rect">
                <a:avLst/>
              </a:prstGeom>
              <a:noFill/>
              <a:ln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solidFill>
                      <a:schemeClr val="tx1"/>
                    </a:solidFill>
                  </a:rPr>
                  <a:t>Oracle Linux</a:t>
                </a:r>
              </a:p>
            </p:txBody>
          </p:sp>
        </p:grp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54CAE575-DA8E-4D86-9EBD-BE9C217DA196}"/>
                </a:ext>
              </a:extLst>
            </p:cNvPr>
            <p:cNvSpPr/>
            <p:nvPr/>
          </p:nvSpPr>
          <p:spPr>
            <a:xfrm>
              <a:off x="5483864" y="3855920"/>
              <a:ext cx="1092200" cy="61912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84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5,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ERD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6CBE87-C6B9-4D39-A9E7-E5C51098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33"/>
          <a:stretch/>
        </p:blipFill>
        <p:spPr>
          <a:xfrm>
            <a:off x="1392066" y="1483260"/>
            <a:ext cx="9166473" cy="4320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FB13A-9FF8-4654-97C4-3784E7C2D453}"/>
              </a:ext>
            </a:extLst>
          </p:cNvPr>
          <p:cNvSpPr txBox="1"/>
          <p:nvPr/>
        </p:nvSpPr>
        <p:spPr>
          <a:xfrm>
            <a:off x="7848600" y="6023996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재작성 필요</a:t>
            </a:r>
          </a:p>
        </p:txBody>
      </p:sp>
    </p:spTree>
    <p:extLst>
      <p:ext uri="{BB962C8B-B14F-4D97-AF65-F5344CB8AC3E}">
        <p14:creationId xmlns:p14="http://schemas.microsoft.com/office/powerpoint/2010/main" val="347789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6,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주요 기술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697EF6-FA8B-4867-9174-AEAC55025DF2}"/>
              </a:ext>
            </a:extLst>
          </p:cNvPr>
          <p:cNvSpPr/>
          <p:nvPr/>
        </p:nvSpPr>
        <p:spPr>
          <a:xfrm>
            <a:off x="1017250" y="1511300"/>
            <a:ext cx="4469150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 1. Oracle DBMS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algn="ctr"/>
            <a:r>
              <a:rPr lang="ko-KR" altLang="en-US" sz="2800" dirty="0"/>
              <a:t>대용량 데이터처리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4B42F-88BD-461B-AF2F-6AEE13B8F73B}"/>
              </a:ext>
            </a:extLst>
          </p:cNvPr>
          <p:cNvSpPr txBox="1"/>
          <p:nvPr/>
        </p:nvSpPr>
        <p:spPr>
          <a:xfrm>
            <a:off x="5894050" y="1725008"/>
            <a:ext cx="6096000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○ 과거 </a:t>
            </a:r>
            <a:r>
              <a:rPr lang="en-US" altLang="ko-KR" dirty="0"/>
              <a:t>10</a:t>
            </a:r>
            <a:r>
              <a:rPr lang="ko-KR" altLang="en-US" dirty="0"/>
              <a:t>년 </a:t>
            </a:r>
            <a:r>
              <a:rPr lang="en-US" altLang="ko-KR" dirty="0"/>
              <a:t>DATA(</a:t>
            </a:r>
            <a:r>
              <a:rPr lang="ko-KR" altLang="en-US" dirty="0"/>
              <a:t>약 </a:t>
            </a:r>
            <a:r>
              <a:rPr lang="en-US" altLang="ko-KR" dirty="0"/>
              <a:t>1000</a:t>
            </a:r>
            <a:r>
              <a:rPr lang="ko-KR" altLang="en-US" dirty="0" err="1"/>
              <a:t>만건</a:t>
            </a:r>
            <a:r>
              <a:rPr lang="en-US" altLang="ko-KR" dirty="0"/>
              <a:t>) </a:t>
            </a:r>
            <a:r>
              <a:rPr lang="ko-KR" altLang="en-US" dirty="0"/>
              <a:t>조회 성능 개선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data</a:t>
            </a:r>
            <a:r>
              <a:rPr lang="ko-KR" altLang="en-US" dirty="0"/>
              <a:t>조회로 성능 저하</a:t>
            </a:r>
            <a:r>
              <a:rPr lang="en-US" altLang="ko-KR" dirty="0"/>
              <a:t>(600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 → 역정규화 성능 향상</a:t>
            </a:r>
            <a:r>
              <a:rPr lang="en-US" altLang="ko-KR" dirty="0"/>
              <a:t>(60</a:t>
            </a:r>
            <a:r>
              <a:rPr lang="ko-KR" altLang="en-US" dirty="0"/>
              <a:t>초</a:t>
            </a:r>
            <a:r>
              <a:rPr lang="en-US" altLang="ko-KR" dirty="0"/>
              <a:t>, 1/10</a:t>
            </a:r>
            <a:r>
              <a:rPr lang="ko-KR" altLang="en-US" dirty="0"/>
              <a:t>개선</a:t>
            </a:r>
            <a:r>
              <a:rPr lang="en-US" altLang="ko-KR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8130D3-1FC4-4237-B9AB-D867AB97A534}"/>
              </a:ext>
            </a:extLst>
          </p:cNvPr>
          <p:cNvSpPr/>
          <p:nvPr/>
        </p:nvSpPr>
        <p:spPr>
          <a:xfrm>
            <a:off x="1017250" y="4309496"/>
            <a:ext cx="4469150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사용자 입력 조건기반</a:t>
            </a:r>
            <a:endParaRPr lang="en-US" altLang="ko-KR" sz="2800" dirty="0"/>
          </a:p>
          <a:p>
            <a:pPr algn="ctr"/>
            <a:r>
              <a:rPr lang="ko-KR" altLang="en-US" sz="2800" dirty="0"/>
              <a:t>백테스트 알고리즘</a:t>
            </a:r>
            <a:endParaRPr lang="en-US" altLang="ko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5216C-2F30-4F16-BA31-C9C99F64BDCD}"/>
              </a:ext>
            </a:extLst>
          </p:cNvPr>
          <p:cNvSpPr txBox="1"/>
          <p:nvPr/>
        </p:nvSpPr>
        <p:spPr>
          <a:xfrm>
            <a:off x="5894050" y="4744223"/>
            <a:ext cx="60960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○ 과거데이터 기반 자동매매 실행 알고리즘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○ 실제 </a:t>
            </a:r>
            <a:r>
              <a:rPr lang="en-US" altLang="ko-KR" dirty="0"/>
              <a:t>DATA </a:t>
            </a:r>
            <a:r>
              <a:rPr lang="ko-KR" altLang="en-US" dirty="0"/>
              <a:t>기반 종목추천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04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6,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주요 기술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697EF6-FA8B-4867-9174-AEAC55025DF2}"/>
              </a:ext>
            </a:extLst>
          </p:cNvPr>
          <p:cNvSpPr/>
          <p:nvPr/>
        </p:nvSpPr>
        <p:spPr>
          <a:xfrm>
            <a:off x="1109296" y="1549400"/>
            <a:ext cx="4469150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 3. Spring Scheduler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4B42F-88BD-461B-AF2F-6AEE13B8F73B}"/>
              </a:ext>
            </a:extLst>
          </p:cNvPr>
          <p:cNvSpPr txBox="1"/>
          <p:nvPr/>
        </p:nvSpPr>
        <p:spPr>
          <a:xfrm>
            <a:off x="6096000" y="1835150"/>
            <a:ext cx="60960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○ 일일 투자정보 </a:t>
            </a:r>
            <a:r>
              <a:rPr lang="en-US" altLang="ko-KR" dirty="0"/>
              <a:t>Crawling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○ 실제 주식 </a:t>
            </a:r>
            <a:r>
              <a:rPr lang="en-US" altLang="ko-KR" dirty="0"/>
              <a:t>DATA Update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D0721E-D78C-4A48-B7FB-CB15F4B765C8}"/>
              </a:ext>
            </a:extLst>
          </p:cNvPr>
          <p:cNvSpPr/>
          <p:nvPr/>
        </p:nvSpPr>
        <p:spPr>
          <a:xfrm>
            <a:off x="1109296" y="3979295"/>
            <a:ext cx="4469150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 4. </a:t>
            </a:r>
            <a:r>
              <a:rPr lang="ko-KR" altLang="en-US" sz="2800" dirty="0"/>
              <a:t>웹 </a:t>
            </a:r>
            <a:r>
              <a:rPr lang="ko-KR" altLang="en-US" sz="2800" dirty="0" err="1"/>
              <a:t>크롤링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E8AB1-F65B-4896-8F1D-C996D1B47D43}"/>
              </a:ext>
            </a:extLst>
          </p:cNvPr>
          <p:cNvSpPr txBox="1"/>
          <p:nvPr/>
        </p:nvSpPr>
        <p:spPr>
          <a:xfrm>
            <a:off x="6096000" y="4400528"/>
            <a:ext cx="60960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○ 일일 투자정보 </a:t>
            </a:r>
            <a:r>
              <a:rPr lang="en-US" altLang="ko-KR" dirty="0"/>
              <a:t>Crawling </a:t>
            </a:r>
          </a:p>
        </p:txBody>
      </p:sp>
    </p:spTree>
    <p:extLst>
      <p:ext uri="{BB962C8B-B14F-4D97-AF65-F5344CB8AC3E}">
        <p14:creationId xmlns:p14="http://schemas.microsoft.com/office/powerpoint/2010/main" val="3885604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7,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시나리오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C34B2-0E22-4E75-890D-2B3A997FB1F7}"/>
              </a:ext>
            </a:extLst>
          </p:cNvPr>
          <p:cNvSpPr/>
          <p:nvPr/>
        </p:nvSpPr>
        <p:spPr>
          <a:xfrm>
            <a:off x="228600" y="1498599"/>
            <a:ext cx="6972300" cy="4648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One Club </a:t>
            </a:r>
            <a:r>
              <a:rPr lang="ko-KR" altLang="en-US" sz="3200" dirty="0" err="1">
                <a:solidFill>
                  <a:schemeClr val="tx1"/>
                </a:solidFill>
              </a:rPr>
              <a:t>구독후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가치 투자에 대해 공부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실전 적용을 위해 </a:t>
            </a:r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r>
              <a:rPr lang="ko-KR" altLang="en-US" sz="3200" dirty="0">
                <a:solidFill>
                  <a:schemeClr val="tx1"/>
                </a:solidFill>
              </a:rPr>
              <a:t>년 백테스트 진행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수익률 저조 포트폴리오</a:t>
            </a:r>
            <a:r>
              <a:rPr lang="en-US" altLang="ko-KR" sz="3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전문가 상담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백테스트 </a:t>
            </a:r>
            <a:r>
              <a:rPr lang="ko-KR" altLang="en-US" sz="3200" dirty="0" err="1">
                <a:solidFill>
                  <a:schemeClr val="tx1"/>
                </a:solidFill>
              </a:rPr>
              <a:t>재진행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수익률 성공 → 종목추천 받음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이전 포트폴리오와 비교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마무리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60CF506-5021-4B4B-8577-778E135A53D6}"/>
              </a:ext>
            </a:extLst>
          </p:cNvPr>
          <p:cNvSpPr/>
          <p:nvPr/>
        </p:nvSpPr>
        <p:spPr>
          <a:xfrm>
            <a:off x="8013700" y="3035300"/>
            <a:ext cx="1206500" cy="126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6AE7B-47E4-450A-8985-C42CE99B7815}"/>
              </a:ext>
            </a:extLst>
          </p:cNvPr>
          <p:cNvSpPr/>
          <p:nvPr/>
        </p:nvSpPr>
        <p:spPr>
          <a:xfrm>
            <a:off x="7480300" y="4484221"/>
            <a:ext cx="4711700" cy="1624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이쁘게 그림으로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6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6AE7B-47E4-450A-8985-C42CE99B7815}"/>
              </a:ext>
            </a:extLst>
          </p:cNvPr>
          <p:cNvSpPr/>
          <p:nvPr/>
        </p:nvSpPr>
        <p:spPr>
          <a:xfrm>
            <a:off x="601579" y="1245725"/>
            <a:ext cx="4711700" cy="1624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옆에서 는 </a:t>
            </a:r>
            <a:r>
              <a:rPr lang="ko-KR" altLang="en-US" sz="3200" dirty="0" err="1">
                <a:solidFill>
                  <a:schemeClr val="tx1"/>
                </a:solidFill>
              </a:rPr>
              <a:t>빵빵터지던데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나는 왜 </a:t>
            </a:r>
            <a:r>
              <a:rPr lang="ko-KR" altLang="en-US" sz="3200" dirty="0" err="1">
                <a:solidFill>
                  <a:schemeClr val="tx1"/>
                </a:solidFill>
              </a:rPr>
              <a:t>안터질까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0FBAE3-8329-479D-93CE-D5119A613164}"/>
              </a:ext>
            </a:extLst>
          </p:cNvPr>
          <p:cNvSpPr/>
          <p:nvPr/>
        </p:nvSpPr>
        <p:spPr>
          <a:xfrm>
            <a:off x="6422189" y="1245725"/>
            <a:ext cx="4711700" cy="1624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그냥 </a:t>
            </a:r>
            <a:r>
              <a:rPr lang="ko-KR" altLang="en-US" sz="3200" dirty="0" err="1">
                <a:solidFill>
                  <a:schemeClr val="tx1"/>
                </a:solidFill>
              </a:rPr>
              <a:t>오를거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</a:rPr>
              <a:t>같은거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</a:rPr>
              <a:t>사면되는거아닌가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178BDB-A62C-4303-A069-1FD80D504049}"/>
              </a:ext>
            </a:extLst>
          </p:cNvPr>
          <p:cNvSpPr/>
          <p:nvPr/>
        </p:nvSpPr>
        <p:spPr>
          <a:xfrm>
            <a:off x="3740150" y="3987800"/>
            <a:ext cx="4711700" cy="1624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</a:rPr>
              <a:t>가치투자해야지</a:t>
            </a:r>
            <a:r>
              <a:rPr lang="en-US" altLang="ko-KR" sz="32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147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보완사항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18B9EF-E5BF-4E1E-B49C-E93131EA3415}"/>
              </a:ext>
            </a:extLst>
          </p:cNvPr>
          <p:cNvGrpSpPr/>
          <p:nvPr/>
        </p:nvGrpSpPr>
        <p:grpSpPr>
          <a:xfrm>
            <a:off x="1828800" y="1687156"/>
            <a:ext cx="7391400" cy="1001611"/>
            <a:chOff x="1828800" y="1687156"/>
            <a:chExt cx="7391400" cy="10016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4320F38-9979-41AD-BF77-6F0C3F8A8005}"/>
                </a:ext>
              </a:extLst>
            </p:cNvPr>
            <p:cNvSpPr txBox="1"/>
            <p:nvPr/>
          </p:nvSpPr>
          <p:spPr>
            <a:xfrm>
              <a:off x="1828800" y="1710612"/>
              <a:ext cx="1663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Lucida Console" panose="020B0609040504020204" pitchFamily="49" charset="0"/>
                </a:rPr>
                <a:t>01</a:t>
              </a:r>
              <a:endParaRPr lang="ko-KR" altLang="en-US" sz="5400" b="1" dirty="0">
                <a:latin typeface="Lucida Console" panose="020B0609040504020204" pitchFamily="49" charset="0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2216C27-7E59-43B4-B048-CB5183564F3D}"/>
                </a:ext>
              </a:extLst>
            </p:cNvPr>
            <p:cNvGrpSpPr/>
            <p:nvPr/>
          </p:nvGrpSpPr>
          <p:grpSpPr>
            <a:xfrm>
              <a:off x="3492500" y="1687156"/>
              <a:ext cx="5727700" cy="1001611"/>
              <a:chOff x="3492500" y="1687156"/>
              <a:chExt cx="5727700" cy="100161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49248-3CF0-417E-8004-077741D2E8F1}"/>
                  </a:ext>
                </a:extLst>
              </p:cNvPr>
              <p:cNvSpPr txBox="1"/>
              <p:nvPr/>
            </p:nvSpPr>
            <p:spPr>
              <a:xfrm>
                <a:off x="3492500" y="1687156"/>
                <a:ext cx="5727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/>
                  <a:t>증권 </a:t>
                </a:r>
                <a:r>
                  <a:rPr lang="en-US" altLang="ko-KR" sz="2800" b="1" dirty="0"/>
                  <a:t>API</a:t>
                </a:r>
                <a:r>
                  <a:rPr lang="ko-KR" altLang="en-US" sz="2800" b="1" dirty="0"/>
                  <a:t>를 통한 자동매매 연동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4EAF7-00EA-40CA-A0C0-3B0807057310}"/>
                  </a:ext>
                </a:extLst>
              </p:cNvPr>
              <p:cNvSpPr txBox="1"/>
              <p:nvPr/>
            </p:nvSpPr>
            <p:spPr>
              <a:xfrm>
                <a:off x="3492500" y="2288657"/>
                <a:ext cx="52070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- </a:t>
                </a:r>
                <a:r>
                  <a:rPr lang="ko-KR" altLang="en-US" sz="2000" dirty="0"/>
                  <a:t>추천 종목기반 증권 </a:t>
                </a:r>
                <a:r>
                  <a:rPr lang="en-US" altLang="ko-KR" sz="2000" dirty="0"/>
                  <a:t>API</a:t>
                </a:r>
                <a:r>
                  <a:rPr lang="ko-KR" altLang="en-US" sz="2000" dirty="0"/>
                  <a:t>활용 자동매매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7C34AE-A7FE-4D8F-B222-F4DD129113E9}"/>
              </a:ext>
            </a:extLst>
          </p:cNvPr>
          <p:cNvGrpSpPr/>
          <p:nvPr/>
        </p:nvGrpSpPr>
        <p:grpSpPr>
          <a:xfrm>
            <a:off x="1828800" y="3933890"/>
            <a:ext cx="5715000" cy="1026522"/>
            <a:chOff x="1828800" y="3206349"/>
            <a:chExt cx="5715000" cy="10265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8E087A-0DC2-4FB7-8880-9486948607D2}"/>
                </a:ext>
              </a:extLst>
            </p:cNvPr>
            <p:cNvSpPr txBox="1"/>
            <p:nvPr/>
          </p:nvSpPr>
          <p:spPr>
            <a:xfrm>
              <a:off x="1828800" y="3309541"/>
              <a:ext cx="1663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Lucida Console" panose="020B0609040504020204" pitchFamily="49" charset="0"/>
                </a:rPr>
                <a:t>02</a:t>
              </a:r>
              <a:endParaRPr lang="ko-KR" altLang="en-US" sz="5400" b="1" dirty="0">
                <a:latin typeface="Lucida Console" panose="020B0609040504020204" pitchFamily="49" charset="0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522DC0-B405-4527-A109-B6B0F8C8B9B7}"/>
                </a:ext>
              </a:extLst>
            </p:cNvPr>
            <p:cNvGrpSpPr/>
            <p:nvPr/>
          </p:nvGrpSpPr>
          <p:grpSpPr>
            <a:xfrm>
              <a:off x="3492500" y="3206349"/>
              <a:ext cx="4051300" cy="974336"/>
              <a:chOff x="3492500" y="1687156"/>
              <a:chExt cx="4051300" cy="97433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955BA1-60CD-4D88-B914-69B29DE84786}"/>
                  </a:ext>
                </a:extLst>
              </p:cNvPr>
              <p:cNvSpPr txBox="1"/>
              <p:nvPr/>
            </p:nvSpPr>
            <p:spPr>
              <a:xfrm>
                <a:off x="3492500" y="1687156"/>
                <a:ext cx="4051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Query </a:t>
                </a:r>
                <a:r>
                  <a:rPr lang="ko-KR" altLang="en-US" sz="2800" b="1" dirty="0"/>
                  <a:t>조회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성능 향상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63755-5471-42C8-B0D2-0935EF23AE27}"/>
                  </a:ext>
                </a:extLst>
              </p:cNvPr>
              <p:cNvSpPr txBox="1"/>
              <p:nvPr/>
            </p:nvSpPr>
            <p:spPr>
              <a:xfrm>
                <a:off x="3492500" y="2261382"/>
                <a:ext cx="4051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- Table Partition, Index </a:t>
                </a:r>
                <a:r>
                  <a:rPr lang="ko-KR" altLang="en-US" sz="2000" dirty="0"/>
                  <a:t>활용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019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51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소감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24BD59-1F55-4D0E-8D06-97C5CF198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01" y="1387740"/>
            <a:ext cx="5760776" cy="47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5854408" y="0"/>
            <a:ext cx="633759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254000" y="349882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0B2588-0AF4-4CDB-9F11-FF28749E604B}"/>
              </a:ext>
            </a:extLst>
          </p:cNvPr>
          <p:cNvGrpSpPr/>
          <p:nvPr/>
        </p:nvGrpSpPr>
        <p:grpSpPr>
          <a:xfrm>
            <a:off x="6342960" y="526666"/>
            <a:ext cx="1937790" cy="461665"/>
            <a:chOff x="5982748" y="674448"/>
            <a:chExt cx="1937790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A1BC7B-2EED-4377-A5E4-AA13D3CD2544}"/>
                </a:ext>
              </a:extLst>
            </p:cNvPr>
            <p:cNvSpPr txBox="1"/>
            <p:nvPr/>
          </p:nvSpPr>
          <p:spPr>
            <a:xfrm>
              <a:off x="6096000" y="674448"/>
              <a:ext cx="1824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서비스  개요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E2D524C-4FF3-4663-9897-C0AFC08373C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B77D29-5519-4ACC-A641-81C4B8A80AE7}"/>
              </a:ext>
            </a:extLst>
          </p:cNvPr>
          <p:cNvGrpSpPr/>
          <p:nvPr/>
        </p:nvGrpSpPr>
        <p:grpSpPr>
          <a:xfrm>
            <a:off x="6342960" y="1200920"/>
            <a:ext cx="1517804" cy="461665"/>
            <a:chOff x="5982748" y="674448"/>
            <a:chExt cx="1517804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E9E4F6-673E-4148-A1F8-90C1D412D007}"/>
                </a:ext>
              </a:extLst>
            </p:cNvPr>
            <p:cNvSpPr txBox="1"/>
            <p:nvPr/>
          </p:nvSpPr>
          <p:spPr>
            <a:xfrm>
              <a:off x="6096000" y="674448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기능 소개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E52D4CB-C19E-4985-AC4E-3902DCB9CCFB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590DAB-53C8-4826-8B6E-196FDB851853}"/>
              </a:ext>
            </a:extLst>
          </p:cNvPr>
          <p:cNvGrpSpPr/>
          <p:nvPr/>
        </p:nvGrpSpPr>
        <p:grpSpPr>
          <a:xfrm>
            <a:off x="6342960" y="1875173"/>
            <a:ext cx="2671966" cy="461665"/>
            <a:chOff x="5982748" y="674448"/>
            <a:chExt cx="2671966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001F70-29A7-4168-AE0C-FEA2389A6581}"/>
                </a:ext>
              </a:extLst>
            </p:cNvPr>
            <p:cNvSpPr txBox="1"/>
            <p:nvPr/>
          </p:nvSpPr>
          <p:spPr>
            <a:xfrm>
              <a:off x="6096000" y="674448"/>
              <a:ext cx="2558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일정관리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87A2F0-C87E-4B79-A8DE-894DE1D2F48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43A3A3A-C0B8-405B-AED1-7C842F6B9396}"/>
              </a:ext>
            </a:extLst>
          </p:cNvPr>
          <p:cNvGrpSpPr/>
          <p:nvPr/>
        </p:nvGrpSpPr>
        <p:grpSpPr>
          <a:xfrm>
            <a:off x="6342960" y="2549426"/>
            <a:ext cx="1452080" cy="461665"/>
            <a:chOff x="5982748" y="674448"/>
            <a:chExt cx="1452080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646C07-3511-43AB-A21D-8199AEB21B4F}"/>
                </a:ext>
              </a:extLst>
            </p:cNvPr>
            <p:cNvSpPr txBox="1"/>
            <p:nvPr/>
          </p:nvSpPr>
          <p:spPr>
            <a:xfrm>
              <a:off x="6096000" y="674448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아키텍쳐</a:t>
              </a:r>
              <a:endParaRPr lang="ko-KR" alt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F30B752-7DB7-44C7-881C-C06D1F5B3F24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B4E408A-E911-44B5-B0D7-01B9FBC29BCC}"/>
              </a:ext>
            </a:extLst>
          </p:cNvPr>
          <p:cNvGrpSpPr/>
          <p:nvPr/>
        </p:nvGrpSpPr>
        <p:grpSpPr>
          <a:xfrm>
            <a:off x="6342960" y="3223679"/>
            <a:ext cx="891029" cy="461665"/>
            <a:chOff x="5982748" y="674448"/>
            <a:chExt cx="891029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84AA47-9AFF-492C-BE43-0E96159B3115}"/>
                </a:ext>
              </a:extLst>
            </p:cNvPr>
            <p:cNvSpPr txBox="1"/>
            <p:nvPr/>
          </p:nvSpPr>
          <p:spPr>
            <a:xfrm>
              <a:off x="6096000" y="674448"/>
              <a:ext cx="777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ERD</a:t>
              </a:r>
              <a:endParaRPr lang="ko-KR" alt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929F030-33FC-48CF-86F3-53C50A2DD6F8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0A5671-8279-4B0C-B16E-CFB90960C47A}"/>
              </a:ext>
            </a:extLst>
          </p:cNvPr>
          <p:cNvGrpSpPr/>
          <p:nvPr/>
        </p:nvGrpSpPr>
        <p:grpSpPr>
          <a:xfrm>
            <a:off x="6342960" y="3897932"/>
            <a:ext cx="1517804" cy="461665"/>
            <a:chOff x="5982748" y="674448"/>
            <a:chExt cx="1517804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3941F1-4B25-415B-B21E-1070A86E7025}"/>
                </a:ext>
              </a:extLst>
            </p:cNvPr>
            <p:cNvSpPr txBox="1"/>
            <p:nvPr/>
          </p:nvSpPr>
          <p:spPr>
            <a:xfrm>
              <a:off x="6096000" y="674448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적용 기술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939ABCC-DE9E-4559-B90F-D43F86B8F5F1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4C038CE-D946-4C68-90BE-E354982570FA}"/>
              </a:ext>
            </a:extLst>
          </p:cNvPr>
          <p:cNvGrpSpPr/>
          <p:nvPr/>
        </p:nvGrpSpPr>
        <p:grpSpPr>
          <a:xfrm>
            <a:off x="6342960" y="4572185"/>
            <a:ext cx="2094885" cy="461665"/>
            <a:chOff x="5982748" y="674448"/>
            <a:chExt cx="2094885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76C81D-2B06-4D2D-9BD2-BEB75B01E96A}"/>
                </a:ext>
              </a:extLst>
            </p:cNvPr>
            <p:cNvSpPr txBox="1"/>
            <p:nvPr/>
          </p:nvSpPr>
          <p:spPr>
            <a:xfrm>
              <a:off x="6096000" y="674448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시나리오 요약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2A84872-5220-4989-A4CE-3AD5F06AFAC7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6145247-EC50-41ED-B2FC-82FF0A135D00}"/>
              </a:ext>
            </a:extLst>
          </p:cNvPr>
          <p:cNvGrpSpPr/>
          <p:nvPr/>
        </p:nvGrpSpPr>
        <p:grpSpPr>
          <a:xfrm>
            <a:off x="6342960" y="5246438"/>
            <a:ext cx="1517804" cy="461665"/>
            <a:chOff x="5982748" y="674448"/>
            <a:chExt cx="1517804" cy="4616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9FF32C-3C93-45A0-AE43-440993B1BA67}"/>
                </a:ext>
              </a:extLst>
            </p:cNvPr>
            <p:cNvSpPr txBox="1"/>
            <p:nvPr/>
          </p:nvSpPr>
          <p:spPr>
            <a:xfrm>
              <a:off x="6096000" y="674448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시연 영상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DF1A8C7-EC68-4A15-A783-D795BBF00E23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E98B54-3F47-4CF8-BBEF-78743167B0A0}"/>
              </a:ext>
            </a:extLst>
          </p:cNvPr>
          <p:cNvGrpSpPr/>
          <p:nvPr/>
        </p:nvGrpSpPr>
        <p:grpSpPr>
          <a:xfrm>
            <a:off x="6342960" y="5920691"/>
            <a:ext cx="1517804" cy="461665"/>
            <a:chOff x="5982748" y="674448"/>
            <a:chExt cx="1517804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7D6164-F085-4DDF-9AC9-6325070FCCC1}"/>
                </a:ext>
              </a:extLst>
            </p:cNvPr>
            <p:cNvSpPr txBox="1"/>
            <p:nvPr/>
          </p:nvSpPr>
          <p:spPr>
            <a:xfrm>
              <a:off x="6096000" y="674448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보완 사항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8302F38-B6A7-44AC-B213-7DC83CA01F58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982748" y="905280"/>
              <a:ext cx="113252" cy="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AB0FA6-0B98-46C8-BEE6-EBBE47B488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839CE-3321-4CB9-9670-4C5B112F3982}"/>
              </a:ext>
            </a:extLst>
          </p:cNvPr>
          <p:cNvSpPr txBox="1"/>
          <p:nvPr/>
        </p:nvSpPr>
        <p:spPr>
          <a:xfrm>
            <a:off x="3951823" y="2151014"/>
            <a:ext cx="4288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</a:rPr>
              <a:t>T</a:t>
            </a:r>
            <a:r>
              <a:rPr lang="en-US" altLang="ko-KR" sz="9600" b="1" dirty="0">
                <a:solidFill>
                  <a:schemeClr val="bg1"/>
                </a:solidFill>
              </a:rPr>
              <a:t>HIN</a:t>
            </a:r>
            <a:r>
              <a:rPr lang="en-US" altLang="ko-KR" sz="9600" b="1" dirty="0">
                <a:solidFill>
                  <a:schemeClr val="accent5"/>
                </a:solidFill>
              </a:rPr>
              <a:t>K</a:t>
            </a:r>
            <a:r>
              <a:rPr lang="en-US" altLang="ko-KR" sz="9600" b="1" dirty="0">
                <a:solidFill>
                  <a:schemeClr val="bg1"/>
                </a:solidFill>
              </a:rPr>
              <a:t>.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1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3709D-0F24-4801-B850-7FE82374C582}"/>
              </a:ext>
            </a:extLst>
          </p:cNvPr>
          <p:cNvSpPr txBox="1"/>
          <p:nvPr/>
        </p:nvSpPr>
        <p:spPr>
          <a:xfrm>
            <a:off x="2297762" y="458847"/>
            <a:ext cx="316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서비스 배경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A7D678-2572-461D-9828-AA28986971C6}"/>
              </a:ext>
            </a:extLst>
          </p:cNvPr>
          <p:cNvGrpSpPr/>
          <p:nvPr/>
        </p:nvGrpSpPr>
        <p:grpSpPr>
          <a:xfrm>
            <a:off x="1176401" y="1602045"/>
            <a:ext cx="3875890" cy="3653910"/>
            <a:chOff x="543519" y="1257497"/>
            <a:chExt cx="5339630" cy="50338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827F0D0-95CE-49A4-A4B5-83F771BD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19" y="1257497"/>
              <a:ext cx="5339630" cy="5033819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A6F56C39-C7D3-4DC1-AFFE-EB1DB70B8BAB}"/>
                </a:ext>
              </a:extLst>
            </p:cNvPr>
            <p:cNvSpPr/>
            <p:nvPr/>
          </p:nvSpPr>
          <p:spPr>
            <a:xfrm rot="20918134">
              <a:off x="1568799" y="2407433"/>
              <a:ext cx="3310991" cy="831406"/>
            </a:xfrm>
            <a:prstGeom prst="rightArrow">
              <a:avLst>
                <a:gd name="adj1" fmla="val 35204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A9D02DB-17A8-4D12-8308-2C127C7B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27" y="1340518"/>
            <a:ext cx="4762776" cy="1662501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907AA130-A907-427F-94C9-6BC8C3C2C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11" y="3003019"/>
            <a:ext cx="3654884" cy="28468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6DE0A2-3078-4881-9C89-5FD134E85FD7}"/>
              </a:ext>
            </a:extLst>
          </p:cNvPr>
          <p:cNvSpPr txBox="1"/>
          <p:nvPr/>
        </p:nvSpPr>
        <p:spPr>
          <a:xfrm>
            <a:off x="449179" y="299211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서비스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84FA5-F0D1-49E7-A2EC-0AF0F09B1914}"/>
              </a:ext>
            </a:extLst>
          </p:cNvPr>
          <p:cNvSpPr txBox="1"/>
          <p:nvPr/>
        </p:nvSpPr>
        <p:spPr>
          <a:xfrm>
            <a:off x="1176401" y="5937488"/>
            <a:ext cx="332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코로나 </a:t>
            </a:r>
            <a:r>
              <a:rPr lang="en-US" altLang="ko-KR" sz="2400" b="1" dirty="0"/>
              <a:t>19</a:t>
            </a:r>
            <a:r>
              <a:rPr lang="ko-KR" altLang="en-US" sz="2400" b="1" dirty="0"/>
              <a:t>로 주식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열풍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C29B98-B0BD-450F-B7B0-80156C0A50DC}"/>
              </a:ext>
            </a:extLst>
          </p:cNvPr>
          <p:cNvSpPr txBox="1"/>
          <p:nvPr/>
        </p:nvSpPr>
        <p:spPr>
          <a:xfrm>
            <a:off x="6841612" y="5975866"/>
            <a:ext cx="353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/>
            </a:lvl1pPr>
          </a:lstStyle>
          <a:p>
            <a:r>
              <a:rPr lang="ko-KR" altLang="en-US"/>
              <a:t>소위 </a:t>
            </a:r>
            <a:r>
              <a:rPr lang="en-US" altLang="ko-KR"/>
              <a:t>‘</a:t>
            </a:r>
            <a:r>
              <a:rPr lang="ko-KR" altLang="en-US"/>
              <a:t>감</a:t>
            </a:r>
            <a:r>
              <a:rPr lang="en-US" altLang="ko-KR" dirty="0"/>
              <a:t>’ </a:t>
            </a:r>
            <a:r>
              <a:rPr lang="ko-KR" altLang="en-US" dirty="0"/>
              <a:t>투자로 수익률 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F69DE2C-1C48-47D6-9A0B-730F4EA93DEE}"/>
              </a:ext>
            </a:extLst>
          </p:cNvPr>
          <p:cNvSpPr/>
          <p:nvPr/>
        </p:nvSpPr>
        <p:spPr>
          <a:xfrm rot="5400000">
            <a:off x="10194920" y="6031827"/>
            <a:ext cx="369333" cy="396988"/>
          </a:xfrm>
          <a:prstGeom prst="rightArrow">
            <a:avLst>
              <a:gd name="adj1" fmla="val 35204"/>
              <a:gd name="adj2" fmla="val 500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E5FAA50-B85D-43E5-9B68-EC03E40D2E2A}"/>
              </a:ext>
            </a:extLst>
          </p:cNvPr>
          <p:cNvSpPr/>
          <p:nvPr/>
        </p:nvSpPr>
        <p:spPr>
          <a:xfrm rot="16200000">
            <a:off x="4410064" y="5923661"/>
            <a:ext cx="369335" cy="396989"/>
          </a:xfrm>
          <a:prstGeom prst="rightArrow">
            <a:avLst>
              <a:gd name="adj1" fmla="val 3520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5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4984F2-75DF-4FAC-82E6-E6730D3420E6}"/>
              </a:ext>
            </a:extLst>
          </p:cNvPr>
          <p:cNvGrpSpPr/>
          <p:nvPr/>
        </p:nvGrpSpPr>
        <p:grpSpPr>
          <a:xfrm>
            <a:off x="4875349" y="4078228"/>
            <a:ext cx="2611390" cy="711992"/>
            <a:chOff x="609600" y="1419529"/>
            <a:chExt cx="2611390" cy="71199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C35356-CFE2-47B0-9ABA-FC8913C064FE}"/>
                </a:ext>
              </a:extLst>
            </p:cNvPr>
            <p:cNvSpPr/>
            <p:nvPr/>
          </p:nvSpPr>
          <p:spPr>
            <a:xfrm>
              <a:off x="609600" y="1419529"/>
              <a:ext cx="2611390" cy="711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408EDA-E639-4DD9-934E-610C3A2852BF}"/>
                </a:ext>
              </a:extLst>
            </p:cNvPr>
            <p:cNvSpPr txBox="1"/>
            <p:nvPr/>
          </p:nvSpPr>
          <p:spPr>
            <a:xfrm>
              <a:off x="609600" y="1552365"/>
              <a:ext cx="261139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가치투자 플랫폼</a:t>
              </a: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EC3BAC-0F87-4FF1-B0B5-03B172A3B345}"/>
              </a:ext>
            </a:extLst>
          </p:cNvPr>
          <p:cNvSpPr/>
          <p:nvPr/>
        </p:nvSpPr>
        <p:spPr>
          <a:xfrm>
            <a:off x="8899589" y="3647668"/>
            <a:ext cx="1681435" cy="168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/>
              <a:t>구독료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41FB7D-D994-41E0-AD06-A05D169AF993}"/>
              </a:ext>
            </a:extLst>
          </p:cNvPr>
          <p:cNvSpPr/>
          <p:nvPr/>
        </p:nvSpPr>
        <p:spPr>
          <a:xfrm>
            <a:off x="1480667" y="3672623"/>
            <a:ext cx="1656480" cy="165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/>
              <a:t>투자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정보 제공</a:t>
            </a:r>
            <a:endParaRPr lang="en-US" altLang="ko-KR" sz="20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퀀트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이슈 등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7FBA95-76AB-4BF6-BC68-753699C323CB}"/>
              </a:ext>
            </a:extLst>
          </p:cNvPr>
          <p:cNvSpPr txBox="1"/>
          <p:nvPr/>
        </p:nvSpPr>
        <p:spPr>
          <a:xfrm>
            <a:off x="930397" y="5684587"/>
            <a:ext cx="103312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구독 서비스를 통해 고객과의 일회성 관계가 아닌 정기적인 관계를 구축함으로써 </a:t>
            </a:r>
            <a:endParaRPr lang="en-US" altLang="ko-KR" sz="23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3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가치 창출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B439F1-8C8F-4C3D-9C9B-AA97B79F8F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54" y="1157893"/>
            <a:ext cx="2027484" cy="202748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E95A26-72FA-4273-85A6-82D2DDF6F8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005" y="1163913"/>
            <a:ext cx="2048604" cy="20486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C2FDA13-DA7B-4E1E-8B43-F30891DA7D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27" y="1331657"/>
            <a:ext cx="2282009" cy="2282009"/>
          </a:xfrm>
          <a:prstGeom prst="rect">
            <a:avLst/>
          </a:prstGeom>
        </p:spPr>
      </p:pic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C88A8EA3-20D0-4445-90B8-500240D44797}"/>
              </a:ext>
            </a:extLst>
          </p:cNvPr>
          <p:cNvSpPr/>
          <p:nvPr/>
        </p:nvSpPr>
        <p:spPr>
          <a:xfrm>
            <a:off x="3444939" y="4122083"/>
            <a:ext cx="1182479" cy="624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서비스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D5C41-081F-49DC-8F3B-A356D1F0EC05}"/>
              </a:ext>
            </a:extLst>
          </p:cNvPr>
          <p:cNvSpPr txBox="1"/>
          <p:nvPr/>
        </p:nvSpPr>
        <p:spPr>
          <a:xfrm>
            <a:off x="1932925" y="3244334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2FA6C-FAAC-4A62-A3EF-276BBAF7D295}"/>
              </a:ext>
            </a:extLst>
          </p:cNvPr>
          <p:cNvSpPr txBox="1"/>
          <p:nvPr/>
        </p:nvSpPr>
        <p:spPr>
          <a:xfrm>
            <a:off x="9287580" y="3244334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고객</a:t>
            </a:r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4DF56A0B-336C-4E9F-82E2-EE4716B7C3D6}"/>
              </a:ext>
            </a:extLst>
          </p:cNvPr>
          <p:cNvSpPr/>
          <p:nvPr/>
        </p:nvSpPr>
        <p:spPr>
          <a:xfrm>
            <a:off x="7533526" y="4122083"/>
            <a:ext cx="1182479" cy="624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9F82B-4EE3-4C9F-B725-D16FF3612ACD}"/>
              </a:ext>
            </a:extLst>
          </p:cNvPr>
          <p:cNvSpPr txBox="1"/>
          <p:nvPr/>
        </p:nvSpPr>
        <p:spPr>
          <a:xfrm>
            <a:off x="2297762" y="458847"/>
            <a:ext cx="316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서비스 소개</a:t>
            </a:r>
          </a:p>
        </p:txBody>
      </p:sp>
    </p:spTree>
    <p:extLst>
      <p:ext uri="{BB962C8B-B14F-4D97-AF65-F5344CB8AC3E}">
        <p14:creationId xmlns:p14="http://schemas.microsoft.com/office/powerpoint/2010/main" val="316082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서비스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9F82B-4EE3-4C9F-B725-D16FF3612ACD}"/>
              </a:ext>
            </a:extLst>
          </p:cNvPr>
          <p:cNvSpPr txBox="1"/>
          <p:nvPr/>
        </p:nvSpPr>
        <p:spPr>
          <a:xfrm>
            <a:off x="2297762" y="458847"/>
            <a:ext cx="316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서비스 목적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B793F0-E378-4613-BDAB-EC6395639F4C}"/>
              </a:ext>
            </a:extLst>
          </p:cNvPr>
          <p:cNvGrpSpPr/>
          <p:nvPr/>
        </p:nvGrpSpPr>
        <p:grpSpPr>
          <a:xfrm>
            <a:off x="902626" y="6007747"/>
            <a:ext cx="10331205" cy="782811"/>
            <a:chOff x="353404" y="5927499"/>
            <a:chExt cx="10331205" cy="7828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7AF21B-BBF5-4823-AB86-F9F5CF715DAD}"/>
                </a:ext>
              </a:extLst>
            </p:cNvPr>
            <p:cNvSpPr txBox="1"/>
            <p:nvPr/>
          </p:nvSpPr>
          <p:spPr>
            <a:xfrm>
              <a:off x="353404" y="5927499"/>
              <a:ext cx="8600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FF0000"/>
                  </a:solidFill>
                </a:rPr>
                <a:t>* </a:t>
              </a: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퀀트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투자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정량적이고 객관적인 수치로 표현될 수 있는 지표들을 통해 매매 전략을 짜서 투자하는 방식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3A7804-9896-465D-8776-DBDF9FB66D92}"/>
                </a:ext>
              </a:extLst>
            </p:cNvPr>
            <p:cNvSpPr txBox="1"/>
            <p:nvPr/>
          </p:nvSpPr>
          <p:spPr>
            <a:xfrm>
              <a:off x="353404" y="6187090"/>
              <a:ext cx="103312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 spc="-15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ko-KR" sz="1400" b="0" dirty="0">
                  <a:solidFill>
                    <a:srgbClr val="FF0000"/>
                  </a:solidFill>
                </a:rPr>
                <a:t>*</a:t>
              </a:r>
              <a:r>
                <a:rPr lang="en-US" altLang="ko-KR" sz="1400" b="0" dirty="0"/>
                <a:t> </a:t>
              </a:r>
              <a:r>
                <a:rPr lang="ko-KR" altLang="en-US" sz="1400" b="0" dirty="0"/>
                <a:t>백 테스팅 </a:t>
              </a:r>
              <a:r>
                <a:rPr lang="en-US" altLang="ko-KR" sz="1400" b="0" dirty="0"/>
                <a:t>: </a:t>
              </a:r>
              <a:r>
                <a:rPr lang="ko-KR" altLang="en-US" sz="1400" b="0" dirty="0"/>
                <a:t>과거 데이터를 공식의 변수에 대입해서 종목을 찾고  해당 종목들의 주가치를 활용해 백테스트 기간동안</a:t>
              </a:r>
              <a:endParaRPr lang="en-US" altLang="ko-KR" sz="1400" b="0" dirty="0"/>
            </a:p>
            <a:p>
              <a:r>
                <a:rPr lang="en-US" altLang="ko-KR" sz="1400" b="0" dirty="0"/>
                <a:t>	 </a:t>
              </a:r>
              <a:r>
                <a:rPr lang="ko-KR" altLang="en-US" sz="1400" b="0" dirty="0"/>
                <a:t>과거차트를 분석해 공식에 맞는 수익이 발생하는지 검증</a:t>
              </a:r>
              <a:endParaRPr lang="en-US" altLang="ko-KR" sz="1400" b="0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4131688-E237-41DD-A9FB-50A29F4DFED3}"/>
              </a:ext>
            </a:extLst>
          </p:cNvPr>
          <p:cNvSpPr txBox="1"/>
          <p:nvPr/>
        </p:nvSpPr>
        <p:spPr>
          <a:xfrm>
            <a:off x="626951" y="1164387"/>
            <a:ext cx="1156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○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spc="-150" dirty="0"/>
              <a:t>정량적 재무 지표로</a:t>
            </a:r>
            <a:r>
              <a:rPr lang="en-US" altLang="ko-KR" sz="2000" b="1" spc="-150" dirty="0"/>
              <a:t>  </a:t>
            </a:r>
            <a:r>
              <a:rPr lang="ko-KR" altLang="en-US" sz="2000" b="1" spc="-150" dirty="0">
                <a:solidFill>
                  <a:srgbClr val="0000FF"/>
                </a:solidFill>
              </a:rPr>
              <a:t>나만의 투자 전략을 만들고 검증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하여 실제 투자를 성공적으로 이루어지게 하는 플랫폼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" name="그림 82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5D657FAC-098C-4444-87E2-903082900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96" y="1946998"/>
            <a:ext cx="9917867" cy="34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9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서비스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9F82B-4EE3-4C9F-B725-D16FF3612ACD}"/>
              </a:ext>
            </a:extLst>
          </p:cNvPr>
          <p:cNvSpPr txBox="1"/>
          <p:nvPr/>
        </p:nvSpPr>
        <p:spPr>
          <a:xfrm>
            <a:off x="2297762" y="458847"/>
            <a:ext cx="316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서비스 목적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B793F0-E378-4613-BDAB-EC6395639F4C}"/>
              </a:ext>
            </a:extLst>
          </p:cNvPr>
          <p:cNvGrpSpPr/>
          <p:nvPr/>
        </p:nvGrpSpPr>
        <p:grpSpPr>
          <a:xfrm>
            <a:off x="353404" y="6088546"/>
            <a:ext cx="10331205" cy="782811"/>
            <a:chOff x="353404" y="5927499"/>
            <a:chExt cx="10331205" cy="7828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7AF21B-BBF5-4823-AB86-F9F5CF715DAD}"/>
                </a:ext>
              </a:extLst>
            </p:cNvPr>
            <p:cNvSpPr txBox="1"/>
            <p:nvPr/>
          </p:nvSpPr>
          <p:spPr>
            <a:xfrm>
              <a:off x="353404" y="5927499"/>
              <a:ext cx="8600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FF0000"/>
                  </a:solidFill>
                </a:rPr>
                <a:t>* </a:t>
              </a: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퀀트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투자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정량적이고 객관적인 수치로 표현될 수 있는 지표들을 통해 매매 전략을 짜서 투자하는 방식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3A7804-9896-465D-8776-DBDF9FB66D92}"/>
                </a:ext>
              </a:extLst>
            </p:cNvPr>
            <p:cNvSpPr txBox="1"/>
            <p:nvPr/>
          </p:nvSpPr>
          <p:spPr>
            <a:xfrm>
              <a:off x="353404" y="6187090"/>
              <a:ext cx="103312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 spc="-15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ko-KR" sz="1400" b="0" dirty="0">
                  <a:solidFill>
                    <a:srgbClr val="FF0000"/>
                  </a:solidFill>
                </a:rPr>
                <a:t>*</a:t>
              </a:r>
              <a:r>
                <a:rPr lang="en-US" altLang="ko-KR" sz="1400" b="0" dirty="0"/>
                <a:t> </a:t>
              </a:r>
              <a:r>
                <a:rPr lang="ko-KR" altLang="en-US" sz="1400" b="0" dirty="0"/>
                <a:t>백 테스팅 </a:t>
              </a:r>
              <a:r>
                <a:rPr lang="en-US" altLang="ko-KR" sz="1400" b="0" dirty="0"/>
                <a:t>: </a:t>
              </a:r>
              <a:r>
                <a:rPr lang="ko-KR" altLang="en-US" sz="1400" b="0" dirty="0"/>
                <a:t>과거 데이터를 공식의 변수에 대입해서 종목을 찾고  해당 종목들의 주가치를 활용해 백테스트 기간동안</a:t>
              </a:r>
              <a:endParaRPr lang="en-US" altLang="ko-KR" sz="1400" b="0" dirty="0"/>
            </a:p>
            <a:p>
              <a:r>
                <a:rPr lang="en-US" altLang="ko-KR" sz="1400" b="0" dirty="0"/>
                <a:t>	 </a:t>
              </a:r>
              <a:r>
                <a:rPr lang="ko-KR" altLang="en-US" sz="1400" b="0" dirty="0"/>
                <a:t>과거차트를 분석해 공식에 맞는 수익이 발생하는지 검증</a:t>
              </a:r>
              <a:endParaRPr lang="en-US" altLang="ko-KR" sz="1400" b="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67483EA-F2C2-4C49-8B95-E194D0C70D12}"/>
              </a:ext>
            </a:extLst>
          </p:cNvPr>
          <p:cNvGrpSpPr/>
          <p:nvPr/>
        </p:nvGrpSpPr>
        <p:grpSpPr>
          <a:xfrm>
            <a:off x="353404" y="1896703"/>
            <a:ext cx="11693841" cy="4015054"/>
            <a:chOff x="353404" y="1385548"/>
            <a:chExt cx="11693841" cy="401505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98755F6-A36C-46F0-BF89-9D92CAF77099}"/>
                </a:ext>
              </a:extLst>
            </p:cNvPr>
            <p:cNvGrpSpPr/>
            <p:nvPr/>
          </p:nvGrpSpPr>
          <p:grpSpPr>
            <a:xfrm>
              <a:off x="353404" y="3201823"/>
              <a:ext cx="4218685" cy="2198779"/>
              <a:chOff x="686846" y="3144126"/>
              <a:chExt cx="4218685" cy="219877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EC51586-F87C-475D-B22D-0309B9D3EBE3}"/>
                  </a:ext>
                </a:extLst>
              </p:cNvPr>
              <p:cNvGrpSpPr/>
              <p:nvPr/>
            </p:nvGrpSpPr>
            <p:grpSpPr>
              <a:xfrm>
                <a:off x="1228645" y="3144126"/>
                <a:ext cx="3655902" cy="903531"/>
                <a:chOff x="1247339" y="3067050"/>
                <a:chExt cx="2686486" cy="1050046"/>
              </a:xfrm>
            </p:grpSpPr>
            <p:sp>
              <p:nvSpPr>
                <p:cNvPr id="2" name="순서도: 수동 연산 1">
                  <a:extLst>
                    <a:ext uri="{FF2B5EF4-FFF2-40B4-BE49-F238E27FC236}">
                      <a16:creationId xmlns:a16="http://schemas.microsoft.com/office/drawing/2014/main" id="{A22EF419-D781-442B-83E4-24F5F7B03BC5}"/>
                    </a:ext>
                  </a:extLst>
                </p:cNvPr>
                <p:cNvSpPr/>
                <p:nvPr/>
              </p:nvSpPr>
              <p:spPr>
                <a:xfrm rot="10800000">
                  <a:off x="1247339" y="3067050"/>
                  <a:ext cx="2686486" cy="1050046"/>
                </a:xfrm>
                <a:prstGeom prst="flowChartManualOperation">
                  <a:avLst/>
                </a:prstGeom>
                <a:solidFill>
                  <a:schemeClr val="accent3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2B83C67-BC18-48D5-A8E5-D291B423814C}"/>
                    </a:ext>
                  </a:extLst>
                </p:cNvPr>
                <p:cNvSpPr txBox="1"/>
                <p:nvPr/>
              </p:nvSpPr>
              <p:spPr>
                <a:xfrm>
                  <a:off x="2124319" y="3429000"/>
                  <a:ext cx="922565" cy="464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spc="-150" dirty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*</a:t>
                  </a:r>
                  <a:r>
                    <a:rPr lang="ko-KR" altLang="en-US" sz="2000" b="1" spc="-150" dirty="0" err="1">
                      <a:solidFill>
                        <a:schemeClr val="bg1"/>
                      </a:solidFill>
                      <a:latin typeface="+mj-ea"/>
                      <a:ea typeface="+mj-ea"/>
                    </a:rPr>
                    <a:t>퀀트</a:t>
                  </a:r>
                  <a:r>
                    <a:rPr lang="ko-KR" altLang="en-US" sz="2000" b="1" spc="-15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 투자</a:t>
                  </a:r>
                </a:p>
              </p:txBody>
            </p:sp>
          </p:grp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B590759-5731-4397-9838-659D24995EA1}"/>
                  </a:ext>
                </a:extLst>
              </p:cNvPr>
              <p:cNvSpPr/>
              <p:nvPr/>
            </p:nvSpPr>
            <p:spPr>
              <a:xfrm>
                <a:off x="2229001" y="4116795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PBR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F9E06E9-1D54-4145-BF3E-C6085B49A99A}"/>
                  </a:ext>
                </a:extLst>
              </p:cNvPr>
              <p:cNvSpPr/>
              <p:nvPr/>
            </p:nvSpPr>
            <p:spPr>
              <a:xfrm>
                <a:off x="3175404" y="4116795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PER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1AFA0E8-F30E-4C17-8B4B-569A3E3D183E}"/>
                  </a:ext>
                </a:extLst>
              </p:cNvPr>
              <p:cNvSpPr/>
              <p:nvPr/>
            </p:nvSpPr>
            <p:spPr>
              <a:xfrm>
                <a:off x="4121807" y="4116795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ROE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387EBA6-A715-4E37-90D3-47AC549EAE90}"/>
                  </a:ext>
                </a:extLst>
              </p:cNvPr>
              <p:cNvSpPr/>
              <p:nvPr/>
            </p:nvSpPr>
            <p:spPr>
              <a:xfrm>
                <a:off x="2229001" y="4567940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PSR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BA0EB32-032D-4917-9607-D9C1A26AF4DB}"/>
                  </a:ext>
                </a:extLst>
              </p:cNvPr>
              <p:cNvSpPr/>
              <p:nvPr/>
            </p:nvSpPr>
            <p:spPr>
              <a:xfrm>
                <a:off x="3175404" y="4567940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PCR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C988F69-43FD-4DD4-BD15-9FC56249FF08}"/>
                  </a:ext>
                </a:extLst>
              </p:cNvPr>
              <p:cNvSpPr/>
              <p:nvPr/>
            </p:nvSpPr>
            <p:spPr>
              <a:xfrm>
                <a:off x="4121807" y="4567940"/>
                <a:ext cx="783724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ROA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5BCC29B-89FC-41F3-9D74-13735AE506DA}"/>
                  </a:ext>
                </a:extLst>
              </p:cNvPr>
              <p:cNvGrpSpPr/>
              <p:nvPr/>
            </p:nvGrpSpPr>
            <p:grpSpPr>
              <a:xfrm>
                <a:off x="3749942" y="5111171"/>
                <a:ext cx="418371" cy="93013"/>
                <a:chOff x="2297762" y="5261096"/>
                <a:chExt cx="418371" cy="93013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410D239-019C-44EA-AA91-021FEA5D0CBD}"/>
                    </a:ext>
                  </a:extLst>
                </p:cNvPr>
                <p:cNvSpPr/>
                <p:nvPr/>
              </p:nvSpPr>
              <p:spPr>
                <a:xfrm>
                  <a:off x="2297762" y="5261096"/>
                  <a:ext cx="93013" cy="930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1BFA41F7-409F-4153-84A3-7BD39D433B1F}"/>
                    </a:ext>
                  </a:extLst>
                </p:cNvPr>
                <p:cNvSpPr/>
                <p:nvPr/>
              </p:nvSpPr>
              <p:spPr>
                <a:xfrm>
                  <a:off x="2460441" y="5261096"/>
                  <a:ext cx="93013" cy="930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5BA07BA-3E0F-46B6-B088-2DB2E0F93166}"/>
                    </a:ext>
                  </a:extLst>
                </p:cNvPr>
                <p:cNvSpPr/>
                <p:nvPr/>
              </p:nvSpPr>
              <p:spPr>
                <a:xfrm>
                  <a:off x="2623120" y="5261096"/>
                  <a:ext cx="93013" cy="930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78EC781-9D5A-482C-93B8-73C8D1A23BA0}"/>
                  </a:ext>
                </a:extLst>
              </p:cNvPr>
              <p:cNvSpPr/>
              <p:nvPr/>
            </p:nvSpPr>
            <p:spPr>
              <a:xfrm>
                <a:off x="2229001" y="5004351"/>
                <a:ext cx="1355656" cy="3385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EV/EVITDA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9F85AF-99A1-4538-8C9A-C07A27743200}"/>
                  </a:ext>
                </a:extLst>
              </p:cNvPr>
              <p:cNvSpPr txBox="1"/>
              <p:nvPr/>
            </p:nvSpPr>
            <p:spPr>
              <a:xfrm>
                <a:off x="686846" y="4297984"/>
                <a:ext cx="171031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재무지표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수익률 등 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정량적 지표들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7E8E8B7E-681E-4B1C-A457-7F78EC6DF47E}"/>
                </a:ext>
              </a:extLst>
            </p:cNvPr>
            <p:cNvSpPr/>
            <p:nvPr/>
          </p:nvSpPr>
          <p:spPr>
            <a:xfrm>
              <a:off x="8509989" y="2821258"/>
              <a:ext cx="763080" cy="97261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1A361F0-24F0-4704-AF21-A5CB36D2CD27}"/>
                </a:ext>
              </a:extLst>
            </p:cNvPr>
            <p:cNvGrpSpPr/>
            <p:nvPr/>
          </p:nvGrpSpPr>
          <p:grpSpPr>
            <a:xfrm>
              <a:off x="880981" y="1385548"/>
              <a:ext cx="3799669" cy="1206598"/>
              <a:chOff x="779237" y="1567190"/>
              <a:chExt cx="3799669" cy="1206598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68339AE8-C5BB-4599-A444-429353F0A483}"/>
                  </a:ext>
                </a:extLst>
              </p:cNvPr>
              <p:cNvGrpSpPr/>
              <p:nvPr/>
            </p:nvGrpSpPr>
            <p:grpSpPr>
              <a:xfrm>
                <a:off x="779237" y="1567190"/>
                <a:ext cx="3799669" cy="1206598"/>
                <a:chOff x="779237" y="1567190"/>
                <a:chExt cx="3799669" cy="1206598"/>
              </a:xfrm>
            </p:grpSpPr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D8105CA3-B303-4210-8026-1D908147A861}"/>
                    </a:ext>
                  </a:extLst>
                </p:cNvPr>
                <p:cNvSpPr/>
                <p:nvPr/>
              </p:nvSpPr>
              <p:spPr>
                <a:xfrm>
                  <a:off x="779237" y="1790328"/>
                  <a:ext cx="3799669" cy="98346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C245918-B4D8-4830-A90C-04121032FC25}"/>
                    </a:ext>
                  </a:extLst>
                </p:cNvPr>
                <p:cNvSpPr txBox="1"/>
                <p:nvPr/>
              </p:nvSpPr>
              <p:spPr>
                <a:xfrm>
                  <a:off x="1035133" y="1567190"/>
                  <a:ext cx="33209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&lt; </a:t>
                  </a:r>
                  <a:r>
                    <a:rPr lang="ko-KR" altLang="en-US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나만의</a:t>
                  </a:r>
                  <a:r>
                    <a:rPr lang="en-US" altLang="ko-KR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ko-KR" altLang="en-US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전략 만들기 </a:t>
                  </a:r>
                  <a:r>
                    <a:rPr lang="en-US" altLang="ko-KR" sz="2000" b="1" spc="-1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F3F94AEA-0B27-4EBC-83FF-043F8BEC67EE}"/>
                  </a:ext>
                </a:extLst>
              </p:cNvPr>
              <p:cNvGrpSpPr/>
              <p:nvPr/>
            </p:nvGrpSpPr>
            <p:grpSpPr>
              <a:xfrm>
                <a:off x="1035133" y="2176729"/>
                <a:ext cx="3243499" cy="338827"/>
                <a:chOff x="1035133" y="2243958"/>
                <a:chExt cx="3243499" cy="338827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8D2B653-6280-4FF5-A293-7D6314CC4CAE}"/>
                    </a:ext>
                  </a:extLst>
                </p:cNvPr>
                <p:cNvSpPr/>
                <p:nvPr/>
              </p:nvSpPr>
              <p:spPr>
                <a:xfrm>
                  <a:off x="2280883" y="2244231"/>
                  <a:ext cx="783724" cy="3385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ROE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A4E1B55-E9B1-42CD-B83D-026789CCDBDA}"/>
                    </a:ext>
                  </a:extLst>
                </p:cNvPr>
                <p:cNvSpPr/>
                <p:nvPr/>
              </p:nvSpPr>
              <p:spPr>
                <a:xfrm>
                  <a:off x="3494908" y="2243958"/>
                  <a:ext cx="783724" cy="3385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PER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13C4DBB-2B11-4DCF-AAC7-4D9B70C3720B}"/>
                    </a:ext>
                  </a:extLst>
                </p:cNvPr>
                <p:cNvSpPr/>
                <p:nvPr/>
              </p:nvSpPr>
              <p:spPr>
                <a:xfrm>
                  <a:off x="1035133" y="2243958"/>
                  <a:ext cx="783724" cy="3385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PBR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더하기 기호 53">
                  <a:extLst>
                    <a:ext uri="{FF2B5EF4-FFF2-40B4-BE49-F238E27FC236}">
                      <a16:creationId xmlns:a16="http://schemas.microsoft.com/office/drawing/2014/main" id="{686608AB-3C33-4332-93BA-76CB9387982B}"/>
                    </a:ext>
                  </a:extLst>
                </p:cNvPr>
                <p:cNvSpPr/>
                <p:nvPr/>
              </p:nvSpPr>
              <p:spPr>
                <a:xfrm>
                  <a:off x="1912040" y="2259107"/>
                  <a:ext cx="305912" cy="30591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더하기 기호 55">
                  <a:extLst>
                    <a:ext uri="{FF2B5EF4-FFF2-40B4-BE49-F238E27FC236}">
                      <a16:creationId xmlns:a16="http://schemas.microsoft.com/office/drawing/2014/main" id="{8C4038E1-EE8B-4026-A1D9-C220D04C5603}"/>
                    </a:ext>
                  </a:extLst>
                </p:cNvPr>
                <p:cNvSpPr/>
                <p:nvPr/>
              </p:nvSpPr>
              <p:spPr>
                <a:xfrm>
                  <a:off x="3127538" y="2259107"/>
                  <a:ext cx="305912" cy="30591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F6A1EAB4-A61A-417F-944F-330383FD5A06}"/>
                </a:ext>
              </a:extLst>
            </p:cNvPr>
            <p:cNvSpPr/>
            <p:nvPr/>
          </p:nvSpPr>
          <p:spPr>
            <a:xfrm>
              <a:off x="4940667" y="2770157"/>
              <a:ext cx="763080" cy="97261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B45C3E-28E9-476F-9148-C0DB808F40F2}"/>
                </a:ext>
              </a:extLst>
            </p:cNvPr>
            <p:cNvSpPr txBox="1"/>
            <p:nvPr/>
          </p:nvSpPr>
          <p:spPr>
            <a:xfrm>
              <a:off x="8726306" y="1400836"/>
              <a:ext cx="3320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전략 검증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&gt;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7601F6D-5FA4-4592-8CC0-9F60C9795501}"/>
                </a:ext>
              </a:extLst>
            </p:cNvPr>
            <p:cNvSpPr txBox="1"/>
            <p:nvPr/>
          </p:nvSpPr>
          <p:spPr>
            <a:xfrm>
              <a:off x="8943737" y="2821772"/>
              <a:ext cx="288607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300" b="1" spc="-150" dirty="0">
                  <a:solidFill>
                    <a:srgbClr val="0000FF"/>
                  </a:solidFill>
                </a:rPr>
                <a:t>총 수익률  </a:t>
              </a:r>
              <a:endParaRPr lang="en-US" altLang="ko-KR" sz="2300" b="1" spc="-150" dirty="0">
                <a:solidFill>
                  <a:srgbClr val="0000FF"/>
                </a:solidFill>
              </a:endParaRPr>
            </a:p>
            <a:p>
              <a:pPr algn="ctr"/>
              <a:r>
                <a:rPr lang="en-US" altLang="ko-KR" sz="4000" b="1" spc="-150" dirty="0">
                  <a:solidFill>
                    <a:srgbClr val="FF0000"/>
                  </a:solidFill>
                </a:rPr>
                <a:t>+102%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AFE9C1B-5386-470B-B1A5-1EEF96BE7041}"/>
                </a:ext>
              </a:extLst>
            </p:cNvPr>
            <p:cNvGrpSpPr/>
            <p:nvPr/>
          </p:nvGrpSpPr>
          <p:grpSpPr>
            <a:xfrm>
              <a:off x="5735772" y="1404069"/>
              <a:ext cx="2607239" cy="3996531"/>
              <a:chOff x="5735772" y="1404070"/>
              <a:chExt cx="2254715" cy="342019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52C5877-E0FA-4305-B62A-D03B1841F474}"/>
                  </a:ext>
                </a:extLst>
              </p:cNvPr>
              <p:cNvSpPr/>
              <p:nvPr/>
            </p:nvSpPr>
            <p:spPr>
              <a:xfrm>
                <a:off x="5867065" y="1573121"/>
                <a:ext cx="2049481" cy="29399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47CF074-A39F-4009-885F-C8901D9F5030}"/>
                  </a:ext>
                </a:extLst>
              </p:cNvPr>
              <p:cNvSpPr txBox="1"/>
              <p:nvPr/>
            </p:nvSpPr>
            <p:spPr>
              <a:xfrm>
                <a:off x="6075953" y="4485712"/>
                <a:ext cx="154396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spc="-150" dirty="0">
                    <a:latin typeface="+mj-ea"/>
                    <a:ea typeface="+mj-ea"/>
                  </a:rPr>
                  <a:t>과거</a:t>
                </a:r>
                <a:r>
                  <a:rPr lang="en-US" altLang="ko-KR" sz="1600" b="1" spc="-150" dirty="0">
                    <a:latin typeface="+mj-ea"/>
                    <a:ea typeface="+mj-ea"/>
                  </a:rPr>
                  <a:t> 10</a:t>
                </a:r>
                <a:r>
                  <a:rPr lang="ko-KR" altLang="en-US" sz="1600" b="1" spc="-150" dirty="0">
                    <a:latin typeface="+mj-ea"/>
                    <a:ea typeface="+mj-ea"/>
                  </a:rPr>
                  <a:t>년  </a:t>
                </a:r>
                <a:r>
                  <a:rPr lang="en-US" altLang="ko-KR" sz="1600" b="1" spc="-150" dirty="0">
                    <a:latin typeface="+mj-ea"/>
                    <a:ea typeface="+mj-ea"/>
                  </a:rPr>
                  <a:t>DATA</a:t>
                </a:r>
                <a:endParaRPr lang="ko-KR" altLang="en-US" sz="1600" b="1" spc="-150" dirty="0">
                  <a:latin typeface="+mj-ea"/>
                  <a:ea typeface="+mj-ea"/>
                </a:endParaRP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5D449B48-F73F-4240-80EF-4BE5D0343106}"/>
                  </a:ext>
                </a:extLst>
              </p:cNvPr>
              <p:cNvSpPr/>
              <p:nvPr/>
            </p:nvSpPr>
            <p:spPr>
              <a:xfrm>
                <a:off x="6756569" y="1993120"/>
                <a:ext cx="959752" cy="42177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종목선별</a:t>
                </a: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E7F8AB0E-EF12-4035-935A-8CC815FA4591}"/>
                  </a:ext>
                </a:extLst>
              </p:cNvPr>
              <p:cNvSpPr/>
              <p:nvPr/>
            </p:nvSpPr>
            <p:spPr>
              <a:xfrm>
                <a:off x="6756569" y="2763078"/>
                <a:ext cx="959752" cy="42177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가상매매</a:t>
                </a:r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F14B5B43-B352-4525-A67D-6E1975BAB5D5}"/>
                  </a:ext>
                </a:extLst>
              </p:cNvPr>
              <p:cNvSpPr/>
              <p:nvPr/>
            </p:nvSpPr>
            <p:spPr>
              <a:xfrm>
                <a:off x="6653576" y="3586870"/>
                <a:ext cx="1165738" cy="42177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</a:rPr>
                  <a:t>수익률환산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화살표: 아래쪽 71">
                <a:extLst>
                  <a:ext uri="{FF2B5EF4-FFF2-40B4-BE49-F238E27FC236}">
                    <a16:creationId xmlns:a16="http://schemas.microsoft.com/office/drawing/2014/main" id="{D5ADAACA-FCD4-4184-B174-554D790B0041}"/>
                  </a:ext>
                </a:extLst>
              </p:cNvPr>
              <p:cNvSpPr/>
              <p:nvPr/>
            </p:nvSpPr>
            <p:spPr>
              <a:xfrm>
                <a:off x="7002708" y="2448053"/>
                <a:ext cx="467473" cy="281868"/>
              </a:xfrm>
              <a:prstGeom prst="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화살표: 아래쪽 72">
                <a:extLst>
                  <a:ext uri="{FF2B5EF4-FFF2-40B4-BE49-F238E27FC236}">
                    <a16:creationId xmlns:a16="http://schemas.microsoft.com/office/drawing/2014/main" id="{9577169B-489C-4C9B-BD4B-63C65EED6C2E}"/>
                  </a:ext>
                </a:extLst>
              </p:cNvPr>
              <p:cNvSpPr/>
              <p:nvPr/>
            </p:nvSpPr>
            <p:spPr>
              <a:xfrm>
                <a:off x="7002708" y="3251168"/>
                <a:ext cx="467473" cy="281868"/>
              </a:xfrm>
              <a:prstGeom prst="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화살표: U자형 73">
                <a:extLst>
                  <a:ext uri="{FF2B5EF4-FFF2-40B4-BE49-F238E27FC236}">
                    <a16:creationId xmlns:a16="http://schemas.microsoft.com/office/drawing/2014/main" id="{840A7C61-3088-4B0A-BBD1-13EA238B61AF}"/>
                  </a:ext>
                </a:extLst>
              </p:cNvPr>
              <p:cNvSpPr/>
              <p:nvPr/>
            </p:nvSpPr>
            <p:spPr>
              <a:xfrm rot="16200000">
                <a:off x="5368070" y="2658808"/>
                <a:ext cx="1866051" cy="598227"/>
              </a:xfrm>
              <a:prstGeom prst="uturnArrow">
                <a:avLst>
                  <a:gd name="adj1" fmla="val 28868"/>
                  <a:gd name="adj2" fmla="val 25000"/>
                  <a:gd name="adj3" fmla="val 23066"/>
                  <a:gd name="adj4" fmla="val 50000"/>
                  <a:gd name="adj5" fmla="val 75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4655A5B-96CD-4678-BD7C-CE7DB61EA0AB}"/>
                  </a:ext>
                </a:extLst>
              </p:cNvPr>
              <p:cNvSpPr txBox="1"/>
              <p:nvPr/>
            </p:nvSpPr>
            <p:spPr>
              <a:xfrm>
                <a:off x="5741028" y="2714766"/>
                <a:ext cx="103898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spc="-15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리밸런싱</a:t>
                </a:r>
                <a:endParaRPr lang="en-US" altLang="ko-KR" sz="1400" b="1" spc="-15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400" b="1" spc="-150" dirty="0">
                    <a:solidFill>
                      <a:srgbClr val="0000FF"/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1400" b="1" spc="-150" dirty="0">
                    <a:solidFill>
                      <a:srgbClr val="0000FF"/>
                    </a:solidFill>
                    <a:latin typeface="+mj-ea"/>
                    <a:ea typeface="+mj-ea"/>
                  </a:rPr>
                  <a:t>개월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7C7A9C-217A-4891-9DE0-6A7DEB97522E}"/>
                  </a:ext>
                </a:extLst>
              </p:cNvPr>
              <p:cNvSpPr txBox="1"/>
              <p:nvPr/>
            </p:nvSpPr>
            <p:spPr>
              <a:xfrm>
                <a:off x="5735772" y="1404070"/>
                <a:ext cx="2254715" cy="342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 </a:t>
                </a:r>
                <a:r>
                  <a:rPr lang="en-US" altLang="ko-KR" sz="1600" spc="-150" dirty="0">
                    <a:solidFill>
                      <a:srgbClr val="FF0000"/>
                    </a:solidFill>
                  </a:rPr>
                  <a:t>*</a:t>
                </a:r>
                <a:r>
                  <a:rPr lang="ko-KR" altLang="en-US" sz="20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백테스트 </a:t>
                </a:r>
                <a:r>
                  <a:rPr lang="en-US" altLang="ko-KR" sz="20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4131688-E237-41DD-A9FB-50A29F4DFED3}"/>
              </a:ext>
            </a:extLst>
          </p:cNvPr>
          <p:cNvSpPr txBox="1"/>
          <p:nvPr/>
        </p:nvSpPr>
        <p:spPr>
          <a:xfrm>
            <a:off x="626951" y="1164387"/>
            <a:ext cx="1156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○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spc="-150" dirty="0"/>
              <a:t>정량적 재무 지표로</a:t>
            </a:r>
            <a:r>
              <a:rPr lang="en-US" altLang="ko-KR" sz="2000" b="1" spc="-150" dirty="0"/>
              <a:t>  </a:t>
            </a:r>
            <a:r>
              <a:rPr lang="ko-KR" altLang="en-US" sz="2000" b="1" spc="-150" dirty="0">
                <a:solidFill>
                  <a:srgbClr val="0000FF"/>
                </a:solidFill>
              </a:rPr>
              <a:t>나만의 투자 전략을 만들고 검증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하여 실제 투자를 성공적으로 이루어지게 하는 플랫폼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24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9F82B-4EE3-4C9F-B725-D16FF3612ACD}"/>
              </a:ext>
            </a:extLst>
          </p:cNvPr>
          <p:cNvSpPr txBox="1"/>
          <p:nvPr/>
        </p:nvSpPr>
        <p:spPr>
          <a:xfrm>
            <a:off x="2297761" y="458847"/>
            <a:ext cx="402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경쟁 서비스 분석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(KB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증권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PRIME CLUB)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423E036-F422-4D39-BA49-5FB2740033BC}"/>
              </a:ext>
            </a:extLst>
          </p:cNvPr>
          <p:cNvGrpSpPr/>
          <p:nvPr/>
        </p:nvGrpSpPr>
        <p:grpSpPr>
          <a:xfrm>
            <a:off x="1373470" y="1362644"/>
            <a:ext cx="9266321" cy="4790503"/>
            <a:chOff x="449179" y="1057844"/>
            <a:chExt cx="9768872" cy="53017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B52062F-DF19-4BE5-96B7-79E97AF5F526}"/>
                </a:ext>
              </a:extLst>
            </p:cNvPr>
            <p:cNvGrpSpPr/>
            <p:nvPr/>
          </p:nvGrpSpPr>
          <p:grpSpPr>
            <a:xfrm>
              <a:off x="449179" y="1057844"/>
              <a:ext cx="4209024" cy="3096896"/>
              <a:chOff x="449179" y="1057844"/>
              <a:chExt cx="4209024" cy="3096896"/>
            </a:xfrm>
          </p:grpSpPr>
          <p:pic>
            <p:nvPicPr>
              <p:cNvPr id="76" name="그림 7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8068039-A8E1-4DE1-9AC3-DDA7E2F0CF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179" y="1057844"/>
                <a:ext cx="2279517" cy="553780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02ED056E-ECA0-4D47-B2E3-03B9B2A95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37" y="1509991"/>
                <a:ext cx="3878966" cy="2644749"/>
              </a:xfrm>
              <a:prstGeom prst="rect">
                <a:avLst/>
              </a:prstGeom>
              <a:effectLst>
                <a:softEdge rad="63500"/>
              </a:effectLst>
            </p:spPr>
          </p:pic>
        </p:grp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220B8DA1-A0DA-4647-BFCA-6E66BC166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440" b="3438"/>
            <a:stretch/>
          </p:blipFill>
          <p:spPr>
            <a:xfrm>
              <a:off x="6600825" y="1089283"/>
              <a:ext cx="2066925" cy="45465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4C38C1-BE4C-4D78-B6E6-4A8BF51AA17E}"/>
                </a:ext>
              </a:extLst>
            </p:cNvPr>
            <p:cNvSpPr txBox="1"/>
            <p:nvPr/>
          </p:nvSpPr>
          <p:spPr>
            <a:xfrm>
              <a:off x="1217943" y="5839329"/>
              <a:ext cx="3030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전문가의 분석결과에 의존</a:t>
              </a:r>
              <a:endParaRPr lang="en-US" altLang="ko-KR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B9DA33-762F-4793-B4AC-89E2CC0B4CBD}"/>
                </a:ext>
              </a:extLst>
            </p:cNvPr>
            <p:cNvSpPr txBox="1"/>
            <p:nvPr/>
          </p:nvSpPr>
          <p:spPr>
            <a:xfrm>
              <a:off x="998867" y="4572146"/>
              <a:ext cx="32492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가치지표를 통한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투자 방향 설정이 어려움</a:t>
              </a:r>
              <a:endParaRPr lang="en-US" altLang="ko-KR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33A55C-2673-481B-8AA1-175D2150E04D}"/>
                </a:ext>
              </a:extLst>
            </p:cNvPr>
            <p:cNvSpPr txBox="1"/>
            <p:nvPr/>
          </p:nvSpPr>
          <p:spPr>
            <a:xfrm rot="20700000">
              <a:off x="1043395" y="4368441"/>
              <a:ext cx="88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</a:rPr>
                <a:t>단점</a:t>
              </a:r>
              <a:r>
                <a:rPr lang="en-US" altLang="ko-KR" sz="1600" b="1" dirty="0">
                  <a:solidFill>
                    <a:srgbClr val="0000FF"/>
                  </a:solidFill>
                </a:rPr>
                <a:t>1</a:t>
              </a:r>
              <a:endParaRPr lang="ko-KR" alt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3CE41B-52EC-4D7A-9FA5-A49E8BEACBC6}"/>
                </a:ext>
              </a:extLst>
            </p:cNvPr>
            <p:cNvSpPr txBox="1"/>
            <p:nvPr/>
          </p:nvSpPr>
          <p:spPr>
            <a:xfrm rot="20700000">
              <a:off x="938620" y="5416120"/>
              <a:ext cx="88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</a:rPr>
                <a:t>단점</a:t>
              </a:r>
              <a:r>
                <a:rPr lang="en-US" altLang="ko-KR" sz="1600" b="1" dirty="0">
                  <a:solidFill>
                    <a:srgbClr val="0000FF"/>
                  </a:solidFill>
                </a:rPr>
                <a:t>2</a:t>
              </a:r>
              <a:endParaRPr lang="ko-KR" altLang="en-US" sz="1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5C190AD-AB10-4B2F-A958-A44AA8339B2F}"/>
                </a:ext>
              </a:extLst>
            </p:cNvPr>
            <p:cNvGrpSpPr/>
            <p:nvPr/>
          </p:nvGrpSpPr>
          <p:grpSpPr>
            <a:xfrm>
              <a:off x="6600825" y="1611624"/>
              <a:ext cx="3467100" cy="2543114"/>
              <a:chOff x="4988261" y="2510107"/>
              <a:chExt cx="5381626" cy="3914700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93F562C-36A0-4B27-86C2-C95E7A7C4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8261" y="3081532"/>
                <a:ext cx="5381625" cy="3343275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6C0F1C8-0647-4E32-966B-37459EAE53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51930"/>
              <a:stretch/>
            </p:blipFill>
            <p:spPr>
              <a:xfrm>
                <a:off x="4988261" y="2510107"/>
                <a:ext cx="5381626" cy="571425"/>
              </a:xfrm>
              <a:prstGeom prst="rect">
                <a:avLst/>
              </a:prstGeom>
            </p:spPr>
          </p:pic>
        </p:grp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51B216FC-E03B-4772-BB90-75AD78477425}"/>
                </a:ext>
              </a:extLst>
            </p:cNvPr>
            <p:cNvSpPr/>
            <p:nvPr/>
          </p:nvSpPr>
          <p:spPr>
            <a:xfrm>
              <a:off x="5000625" y="5266375"/>
              <a:ext cx="1095375" cy="369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4059505-218C-4385-8DB5-C4848B2057F1}"/>
                </a:ext>
              </a:extLst>
            </p:cNvPr>
            <p:cNvSpPr txBox="1"/>
            <p:nvPr/>
          </p:nvSpPr>
          <p:spPr>
            <a:xfrm rot="20700000">
              <a:off x="6557735" y="4602945"/>
              <a:ext cx="88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장점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80F1B98-24CF-4015-8F77-D2A373FE327B}"/>
                </a:ext>
              </a:extLst>
            </p:cNvPr>
            <p:cNvSpPr txBox="1"/>
            <p:nvPr/>
          </p:nvSpPr>
          <p:spPr>
            <a:xfrm>
              <a:off x="6819270" y="5774809"/>
              <a:ext cx="3030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내 투자전략 포트폴리오로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전문가 분석의뢰</a:t>
              </a:r>
              <a:endParaRPr lang="en-US" altLang="ko-KR" sz="16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E935DE-5311-4A56-A676-DC334C2FC452}"/>
                </a:ext>
              </a:extLst>
            </p:cNvPr>
            <p:cNvSpPr txBox="1"/>
            <p:nvPr/>
          </p:nvSpPr>
          <p:spPr>
            <a:xfrm>
              <a:off x="6450693" y="4668418"/>
              <a:ext cx="3767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가치지표를 활용한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나만의 투자 전략 포트폴리오 작성</a:t>
              </a:r>
              <a:endParaRPr lang="en-US" altLang="ko-KR" sz="16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18A5268-34A3-4918-9565-CE2255EA4C16}"/>
                </a:ext>
              </a:extLst>
            </p:cNvPr>
            <p:cNvSpPr txBox="1"/>
            <p:nvPr/>
          </p:nvSpPr>
          <p:spPr>
            <a:xfrm rot="20700000">
              <a:off x="6557735" y="5537085"/>
              <a:ext cx="88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장점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2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15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9F82B-4EE3-4C9F-B725-D16FF3612ACD}"/>
              </a:ext>
            </a:extLst>
          </p:cNvPr>
          <p:cNvSpPr txBox="1"/>
          <p:nvPr/>
        </p:nvSpPr>
        <p:spPr>
          <a:xfrm>
            <a:off x="2297761" y="458847"/>
            <a:ext cx="402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유사 서비스 분석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</a:rPr>
              <a:t>IntelleQuent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87CBF7-5A6C-4AAF-B910-A842C08DF8BA}"/>
              </a:ext>
            </a:extLst>
          </p:cNvPr>
          <p:cNvGrpSpPr/>
          <p:nvPr/>
        </p:nvGrpSpPr>
        <p:grpSpPr>
          <a:xfrm>
            <a:off x="1109296" y="1425097"/>
            <a:ext cx="9474060" cy="4974056"/>
            <a:chOff x="222390" y="1043208"/>
            <a:chExt cx="9995661" cy="5435099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220B8DA1-A0DA-4647-BFCA-6E66BC166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40" b="3438"/>
            <a:stretch/>
          </p:blipFill>
          <p:spPr>
            <a:xfrm>
              <a:off x="6600825" y="1089283"/>
              <a:ext cx="2066925" cy="45465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4C38C1-BE4C-4D78-B6E6-4A8BF51AA17E}"/>
                </a:ext>
              </a:extLst>
            </p:cNvPr>
            <p:cNvSpPr txBox="1"/>
            <p:nvPr/>
          </p:nvSpPr>
          <p:spPr>
            <a:xfrm>
              <a:off x="1217943" y="5839329"/>
              <a:ext cx="3030205" cy="63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/>
                <a:t>백테스팅</a:t>
              </a:r>
              <a:r>
                <a:rPr lang="ko-KR" altLang="en-US" sz="1600" b="1" dirty="0"/>
                <a:t> 전문사이트로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투자 전문가 연계 부족</a:t>
              </a:r>
              <a:endParaRPr lang="en-US" altLang="ko-KR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B9DA33-762F-4793-B4AC-89E2CC0B4CBD}"/>
                </a:ext>
              </a:extLst>
            </p:cNvPr>
            <p:cNvSpPr txBox="1"/>
            <p:nvPr/>
          </p:nvSpPr>
          <p:spPr>
            <a:xfrm>
              <a:off x="998867" y="4572146"/>
              <a:ext cx="3572727" cy="63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투자지표 설정이 어려움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사용자가 직접 </a:t>
              </a:r>
              <a:r>
                <a:rPr lang="en-US" altLang="ko-KR" sz="1600" b="1" dirty="0"/>
                <a:t>JavaScript </a:t>
              </a:r>
              <a:r>
                <a:rPr lang="ko-KR" altLang="en-US" sz="1600" b="1" dirty="0"/>
                <a:t>코딩</a:t>
              </a:r>
              <a:r>
                <a:rPr lang="en-US" altLang="ko-KR" sz="1600" b="1" dirty="0"/>
                <a:t>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33A55C-2673-481B-8AA1-175D2150E04D}"/>
                </a:ext>
              </a:extLst>
            </p:cNvPr>
            <p:cNvSpPr txBox="1"/>
            <p:nvPr/>
          </p:nvSpPr>
          <p:spPr>
            <a:xfrm rot="20700000">
              <a:off x="1043395" y="4353052"/>
              <a:ext cx="88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</a:rPr>
                <a:t>단점</a:t>
              </a:r>
              <a:r>
                <a:rPr lang="en-US" altLang="ko-KR" sz="1600" b="1" dirty="0">
                  <a:solidFill>
                    <a:srgbClr val="0000FF"/>
                  </a:solidFill>
                </a:rPr>
                <a:t>1</a:t>
              </a:r>
              <a:endParaRPr lang="ko-KR" alt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3CE41B-52EC-4D7A-9FA5-A49E8BEACBC6}"/>
                </a:ext>
              </a:extLst>
            </p:cNvPr>
            <p:cNvSpPr txBox="1"/>
            <p:nvPr/>
          </p:nvSpPr>
          <p:spPr>
            <a:xfrm rot="20700000">
              <a:off x="938620" y="5400731"/>
              <a:ext cx="88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</a:rPr>
                <a:t>단점</a:t>
              </a:r>
              <a:r>
                <a:rPr lang="en-US" altLang="ko-KR" sz="1600" b="1" dirty="0">
                  <a:solidFill>
                    <a:srgbClr val="0000FF"/>
                  </a:solidFill>
                </a:rPr>
                <a:t>2</a:t>
              </a:r>
              <a:endParaRPr lang="ko-KR" altLang="en-US" sz="1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5C190AD-AB10-4B2F-A958-A44AA8339B2F}"/>
                </a:ext>
              </a:extLst>
            </p:cNvPr>
            <p:cNvGrpSpPr/>
            <p:nvPr/>
          </p:nvGrpSpPr>
          <p:grpSpPr>
            <a:xfrm>
              <a:off x="6600825" y="1611624"/>
              <a:ext cx="3467100" cy="2543114"/>
              <a:chOff x="4988261" y="2510107"/>
              <a:chExt cx="5381626" cy="3914700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93F562C-36A0-4B27-86C2-C95E7A7C4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8261" y="3081532"/>
                <a:ext cx="5381625" cy="3343275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6C0F1C8-0647-4E32-966B-37459EAE53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51930"/>
              <a:stretch/>
            </p:blipFill>
            <p:spPr>
              <a:xfrm>
                <a:off x="4988261" y="2510107"/>
                <a:ext cx="5381626" cy="571425"/>
              </a:xfrm>
              <a:prstGeom prst="rect">
                <a:avLst/>
              </a:prstGeom>
            </p:spPr>
          </p:pic>
        </p:grp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51B216FC-E03B-4772-BB90-75AD78477425}"/>
                </a:ext>
              </a:extLst>
            </p:cNvPr>
            <p:cNvSpPr/>
            <p:nvPr/>
          </p:nvSpPr>
          <p:spPr>
            <a:xfrm>
              <a:off x="5000625" y="5266375"/>
              <a:ext cx="1095375" cy="369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4059505-218C-4385-8DB5-C4848B2057F1}"/>
                </a:ext>
              </a:extLst>
            </p:cNvPr>
            <p:cNvSpPr txBox="1"/>
            <p:nvPr/>
          </p:nvSpPr>
          <p:spPr>
            <a:xfrm rot="20700000">
              <a:off x="6557735" y="4587556"/>
              <a:ext cx="88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장점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80F1B98-24CF-4015-8F77-D2A373FE327B}"/>
                </a:ext>
              </a:extLst>
            </p:cNvPr>
            <p:cNvSpPr txBox="1"/>
            <p:nvPr/>
          </p:nvSpPr>
          <p:spPr>
            <a:xfrm>
              <a:off x="6819270" y="5774809"/>
              <a:ext cx="3030205" cy="63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투자전문 </a:t>
              </a:r>
              <a:r>
                <a:rPr lang="en-US" altLang="ko-KR" sz="1600" b="1" dirty="0"/>
                <a:t>PB</a:t>
              </a:r>
              <a:r>
                <a:rPr lang="ko-KR" altLang="en-US" sz="1600" b="1" dirty="0"/>
                <a:t>와 연계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시스템 구축</a:t>
              </a:r>
              <a:endParaRPr lang="en-US" altLang="ko-KR" sz="16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E935DE-5311-4A56-A676-DC334C2FC452}"/>
                </a:ext>
              </a:extLst>
            </p:cNvPr>
            <p:cNvSpPr txBox="1"/>
            <p:nvPr/>
          </p:nvSpPr>
          <p:spPr>
            <a:xfrm>
              <a:off x="6450693" y="4668418"/>
              <a:ext cx="3767358" cy="63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쉬운 </a:t>
              </a:r>
              <a:r>
                <a:rPr lang="en-US" altLang="ko-KR" sz="1600" b="1" dirty="0"/>
                <a:t>UX/UI</a:t>
              </a:r>
              <a:r>
                <a:rPr lang="ko-KR" altLang="en-US" sz="1600" b="1" dirty="0"/>
                <a:t>로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클릭한번으로 투자지표 설정가능</a:t>
              </a:r>
              <a:endParaRPr lang="en-US" altLang="ko-KR" sz="16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18A5268-34A3-4918-9565-CE2255EA4C16}"/>
                </a:ext>
              </a:extLst>
            </p:cNvPr>
            <p:cNvSpPr txBox="1"/>
            <p:nvPr/>
          </p:nvSpPr>
          <p:spPr>
            <a:xfrm rot="20700000">
              <a:off x="6557735" y="5521696"/>
              <a:ext cx="88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장점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2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61B2C3A-BC3F-45A4-8717-4205F6BD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074" y="1043208"/>
              <a:ext cx="2357040" cy="568418"/>
            </a:xfrm>
            <a:prstGeom prst="rect">
              <a:avLst/>
            </a:prstGeom>
          </p:spPr>
        </p:pic>
        <p:pic>
          <p:nvPicPr>
            <p:cNvPr id="1026" name="Picture 2" descr="알고리즘 투자플랫폼 인텔리퀀트, &amp;#39;핵심 산업 클라우드 플래그십 프로젝트&amp;#39; 사업 선정 - 유니콘 PR | 넥스트유니콘">
              <a:extLst>
                <a:ext uri="{FF2B5EF4-FFF2-40B4-BE49-F238E27FC236}">
                  <a16:creationId xmlns:a16="http://schemas.microsoft.com/office/drawing/2014/main" id="{7C873C3D-2535-42F5-B146-56B5EF083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90" y="1581527"/>
              <a:ext cx="4802233" cy="258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676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E8792-AD70-4143-9920-6BF4198E532D}"/>
              </a:ext>
            </a:extLst>
          </p:cNvPr>
          <p:cNvSpPr txBox="1"/>
          <p:nvPr/>
        </p:nvSpPr>
        <p:spPr>
          <a:xfrm>
            <a:off x="449179" y="299211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9F82B-4EE3-4C9F-B725-D16FF3612ACD}"/>
              </a:ext>
            </a:extLst>
          </p:cNvPr>
          <p:cNvSpPr txBox="1"/>
          <p:nvPr/>
        </p:nvSpPr>
        <p:spPr>
          <a:xfrm>
            <a:off x="2297761" y="458847"/>
            <a:ext cx="402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기존 서비스 분석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하나금융투자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9025ED-83C4-4BD3-B09C-200F94C54FA0}"/>
              </a:ext>
            </a:extLst>
          </p:cNvPr>
          <p:cNvGrpSpPr/>
          <p:nvPr/>
        </p:nvGrpSpPr>
        <p:grpSpPr>
          <a:xfrm>
            <a:off x="1555888" y="1344021"/>
            <a:ext cx="9529400" cy="4948044"/>
            <a:chOff x="1209732" y="1239246"/>
            <a:chExt cx="9529400" cy="4948044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220B8DA1-A0DA-4647-BFCA-6E66BC166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40" b="3438"/>
            <a:stretch/>
          </p:blipFill>
          <p:spPr>
            <a:xfrm>
              <a:off x="7032024" y="1239246"/>
              <a:ext cx="1900718" cy="418098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5C190AD-AB10-4B2F-A958-A44AA8339B2F}"/>
                </a:ext>
              </a:extLst>
            </p:cNvPr>
            <p:cNvGrpSpPr/>
            <p:nvPr/>
          </p:nvGrpSpPr>
          <p:grpSpPr>
            <a:xfrm>
              <a:off x="7032024" y="1791801"/>
              <a:ext cx="3188301" cy="2338615"/>
              <a:chOff x="4988261" y="2510107"/>
              <a:chExt cx="5381626" cy="3914700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93F562C-36A0-4B27-86C2-C95E7A7C4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8261" y="3081532"/>
                <a:ext cx="5381625" cy="3343275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6C0F1C8-0647-4E32-966B-37459EAE53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51930"/>
              <a:stretch/>
            </p:blipFill>
            <p:spPr>
              <a:xfrm>
                <a:off x="4988261" y="2510107"/>
                <a:ext cx="5381626" cy="571425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8CD77D9-B485-4750-B9E9-01917977B34C}"/>
                </a:ext>
              </a:extLst>
            </p:cNvPr>
            <p:cNvGrpSpPr/>
            <p:nvPr/>
          </p:nvGrpSpPr>
          <p:grpSpPr>
            <a:xfrm>
              <a:off x="1209732" y="1246313"/>
              <a:ext cx="4677290" cy="2983461"/>
              <a:chOff x="1724082" y="1246313"/>
              <a:chExt cx="4677290" cy="2983461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A4C38C1-BE4C-4D78-B6E6-4A8BF51AA17E}"/>
                  </a:ext>
                </a:extLst>
              </p:cNvPr>
              <p:cNvSpPr txBox="1"/>
              <p:nvPr/>
            </p:nvSpPr>
            <p:spPr>
              <a:xfrm>
                <a:off x="1851399" y="1657344"/>
                <a:ext cx="4549973" cy="28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- </a:t>
                </a:r>
                <a:r>
                  <a:rPr lang="ko-KR" altLang="en-US" sz="1400" b="1" dirty="0"/>
                  <a:t>모멘텀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수급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투자자 지표 기반 파워신호전략 제공</a:t>
                </a:r>
                <a:endParaRPr lang="en-US" altLang="ko-KR" sz="1400" b="1" dirty="0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C56140E-C591-4466-90DB-AC0244003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4082" y="1246313"/>
                <a:ext cx="1804368" cy="36788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5519BA4-1109-4CFB-838F-660346368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1399" y="2033807"/>
                <a:ext cx="4142698" cy="2195967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96063A8-0336-4008-8C59-F2CCDFFB9C85}"/>
                </a:ext>
              </a:extLst>
            </p:cNvPr>
            <p:cNvGrpSpPr/>
            <p:nvPr/>
          </p:nvGrpSpPr>
          <p:grpSpPr>
            <a:xfrm>
              <a:off x="1337049" y="4585220"/>
              <a:ext cx="9402083" cy="1602070"/>
              <a:chOff x="1052442" y="4932125"/>
              <a:chExt cx="9402083" cy="1602070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EB9DA33-762F-4793-B4AC-89E2CC0B4CBD}"/>
                  </a:ext>
                </a:extLst>
              </p:cNvPr>
              <p:cNvSpPr txBox="1"/>
              <p:nvPr/>
            </p:nvSpPr>
            <p:spPr>
              <a:xfrm>
                <a:off x="1052442" y="5135830"/>
                <a:ext cx="35727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사용자 기반 투자전략에 따른</a:t>
                </a:r>
                <a:endParaRPr lang="en-US" altLang="ko-KR" sz="1600" b="1" dirty="0"/>
              </a:p>
              <a:p>
                <a:pPr algn="ctr"/>
                <a:r>
                  <a:rPr lang="ko-KR" altLang="en-US" sz="1600" b="1" dirty="0"/>
                  <a:t>정보제공 기능 미비</a:t>
                </a:r>
                <a:endParaRPr lang="en-US" altLang="ko-KR" sz="16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33A55C-2673-481B-8AA1-175D2150E04D}"/>
                  </a:ext>
                </a:extLst>
              </p:cNvPr>
              <p:cNvSpPr txBox="1"/>
              <p:nvPr/>
            </p:nvSpPr>
            <p:spPr>
              <a:xfrm rot="20700000">
                <a:off x="1096970" y="4932125"/>
                <a:ext cx="88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00FF"/>
                    </a:solidFill>
                  </a:rPr>
                  <a:t>단점</a:t>
                </a:r>
                <a:r>
                  <a:rPr lang="en-US" altLang="ko-KR" sz="1600" b="1" dirty="0">
                    <a:solidFill>
                      <a:srgbClr val="0000FF"/>
                    </a:solidFill>
                  </a:rPr>
                  <a:t>1</a:t>
                </a:r>
                <a:endParaRPr lang="ko-KR" altLang="en-US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화살표: 오른쪽 31">
                <a:extLst>
                  <a:ext uri="{FF2B5EF4-FFF2-40B4-BE49-F238E27FC236}">
                    <a16:creationId xmlns:a16="http://schemas.microsoft.com/office/drawing/2014/main" id="{51B216FC-E03B-4772-BB90-75AD78477425}"/>
                  </a:ext>
                </a:extLst>
              </p:cNvPr>
              <p:cNvSpPr/>
              <p:nvPr/>
            </p:nvSpPr>
            <p:spPr>
              <a:xfrm>
                <a:off x="5000625" y="5266375"/>
                <a:ext cx="1095375" cy="36933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4059505-218C-4385-8DB5-C4848B2057F1}"/>
                  </a:ext>
                </a:extLst>
              </p:cNvPr>
              <p:cNvSpPr txBox="1"/>
              <p:nvPr/>
            </p:nvSpPr>
            <p:spPr>
              <a:xfrm rot="20700000">
                <a:off x="6534760" y="5123308"/>
                <a:ext cx="88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장점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1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80F1B98-24CF-4015-8F77-D2A373FE327B}"/>
                  </a:ext>
                </a:extLst>
              </p:cNvPr>
              <p:cNvSpPr txBox="1"/>
              <p:nvPr/>
            </p:nvSpPr>
            <p:spPr>
              <a:xfrm>
                <a:off x="6957698" y="5949420"/>
                <a:ext cx="3420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추후 하나금융투자 기존 서비스와 연계하여 개발 유리</a:t>
                </a:r>
                <a:r>
                  <a:rPr lang="en-US" altLang="ko-KR" sz="1600" b="1" dirty="0"/>
                  <a:t>!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28F424-82A3-4029-8D34-A98AA63D421A}"/>
                  </a:ext>
                </a:extLst>
              </p:cNvPr>
              <p:cNvSpPr txBox="1"/>
              <p:nvPr/>
            </p:nvSpPr>
            <p:spPr>
              <a:xfrm>
                <a:off x="6880975" y="5107320"/>
                <a:ext cx="3573550" cy="52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가치지표를 활용한</a:t>
                </a:r>
                <a:endParaRPr lang="en-US" altLang="ko-KR" sz="1600" b="1" dirty="0"/>
              </a:p>
              <a:p>
                <a:pPr algn="ctr"/>
                <a:r>
                  <a:rPr lang="ko-KR" altLang="en-US" sz="1600" b="1" dirty="0"/>
                  <a:t>나만의 투자 전략 포트폴리오 작성</a:t>
                </a:r>
                <a:endParaRPr lang="en-US" altLang="ko-KR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85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678</Words>
  <Application>Microsoft Office PowerPoint</Application>
  <PresentationFormat>와이드스크린</PresentationFormat>
  <Paragraphs>205</Paragraphs>
  <Slides>20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마루 부리 Beta</vt:lpstr>
      <vt:lpstr>맑은 고딕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윤정환</cp:lastModifiedBy>
  <cp:revision>44</cp:revision>
  <dcterms:created xsi:type="dcterms:W3CDTF">2020-10-10T02:21:24Z</dcterms:created>
  <dcterms:modified xsi:type="dcterms:W3CDTF">2021-09-23T18:46:18Z</dcterms:modified>
</cp:coreProperties>
</file>