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83" r:id="rId5"/>
    <p:sldId id="289" r:id="rId6"/>
    <p:sldId id="266" r:id="rId7"/>
    <p:sldId id="271" r:id="rId8"/>
    <p:sldId id="292" r:id="rId9"/>
    <p:sldId id="290" r:id="rId10"/>
    <p:sldId id="286" r:id="rId11"/>
    <p:sldId id="287" r:id="rId12"/>
    <p:sldId id="291" r:id="rId13"/>
    <p:sldId id="270" r:id="rId14"/>
    <p:sldId id="269" r:id="rId15"/>
    <p:sldId id="284" r:id="rId16"/>
    <p:sldId id="267" r:id="rId17"/>
    <p:sldId id="268" r:id="rId18"/>
    <p:sldId id="274" r:id="rId19"/>
    <p:sldId id="273" r:id="rId20"/>
    <p:sldId id="275" r:id="rId21"/>
    <p:sldId id="276" r:id="rId22"/>
    <p:sldId id="259" r:id="rId23"/>
    <p:sldId id="277" r:id="rId24"/>
    <p:sldId id="278" r:id="rId25"/>
    <p:sldId id="293" r:id="rId26"/>
  </p:sldIdLst>
  <p:sldSz cx="18288000" cy="10287000"/>
  <p:notesSz cx="10287000" cy="18288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ucida Console" panose="020B0609040504020204" pitchFamily="49" charset="0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하나 B" panose="02020603020101020101" pitchFamily="18" charset="-127"/>
      <p:regular r:id="rId35"/>
    </p:embeddedFont>
    <p:embeddedFont>
      <p:font typeface="하나 M" panose="02020603020101020101" pitchFamily="18" charset="-127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5"/>
    <a:srgbClr val="0000FF"/>
    <a:srgbClr val="115999"/>
    <a:srgbClr val="01C0C8"/>
    <a:srgbClr val="00C190"/>
    <a:srgbClr val="FA977A"/>
    <a:srgbClr val="3D3B39"/>
    <a:srgbClr val="F1F3F5"/>
    <a:srgbClr val="FFCC66"/>
    <a:srgbClr val="009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>
      <p:cViewPr>
        <p:scale>
          <a:sx n="66" d="100"/>
          <a:sy n="66" d="100"/>
        </p:scale>
        <p:origin x="180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4417-B4F4-4577-91B6-E4EE814205B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39B86-F1D7-42C7-9CF9-02247789C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4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5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0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spc="-150" dirty="0"/>
              <a:t>4. </a:t>
            </a:r>
            <a:r>
              <a:rPr lang="ko-KR" altLang="en-US" sz="1200" spc="-150" dirty="0"/>
              <a:t>대용량 데이터 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한국거래소</a:t>
            </a:r>
            <a:r>
              <a:rPr lang="en-US" altLang="ko-KR" sz="1200" spc="-150" dirty="0"/>
              <a:t>, ~ </a:t>
            </a:r>
            <a:r>
              <a:rPr lang="ko-KR" altLang="en-US" sz="1200" spc="-150" dirty="0"/>
              <a:t>실제 </a:t>
            </a:r>
            <a:r>
              <a:rPr lang="en-US" altLang="ko-KR" sz="1200" spc="-150" dirty="0"/>
              <a:t>10</a:t>
            </a:r>
            <a:r>
              <a:rPr lang="ko-KR" altLang="en-US" sz="1200" spc="-150" dirty="0"/>
              <a:t>년치 데이터인 총 </a:t>
            </a:r>
            <a:r>
              <a:rPr lang="en-US" altLang="ko-KR" sz="1200" spc="-150" dirty="0"/>
              <a:t>1000</a:t>
            </a:r>
            <a:r>
              <a:rPr lang="ko-KR" altLang="en-US" sz="1200" spc="-150" dirty="0" err="1"/>
              <a:t>만건의</a:t>
            </a:r>
            <a:r>
              <a:rPr lang="ko-KR" altLang="en-US" sz="1200" spc="-150" dirty="0"/>
              <a:t> 대용량 데이터를 처리 했습니다</a:t>
            </a:r>
            <a:r>
              <a:rPr lang="en-US" altLang="ko-KR" sz="1200" spc="-150" dirty="0"/>
              <a:t>. </a:t>
            </a:r>
          </a:p>
          <a:p>
            <a:pPr algn="l"/>
            <a:r>
              <a:rPr lang="en-US" altLang="ko-KR" sz="1200" spc="-150" dirty="0"/>
              <a:t>  </a:t>
            </a:r>
            <a:r>
              <a:rPr lang="ko-KR" altLang="en-US" sz="1200" spc="-150" dirty="0"/>
              <a:t>그러다 보니 많은 </a:t>
            </a:r>
            <a:r>
              <a:rPr lang="en-US" altLang="ko-KR" sz="1200" spc="-150" dirty="0"/>
              <a:t>Join</a:t>
            </a:r>
            <a:r>
              <a:rPr lang="ko-KR" altLang="en-US" sz="1200" spc="-150" dirty="0"/>
              <a:t>으로 인한 성능 저하가 발생했고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이를 데이터 역정규화로 해결 했습니다</a:t>
            </a:r>
            <a:r>
              <a:rPr lang="en-US" altLang="ko-KR" sz="1200" spc="-15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8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0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0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39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9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요즘 주식 투자 많이 하시죠</a:t>
            </a:r>
            <a:r>
              <a:rPr lang="en-US" altLang="ko-KR" dirty="0"/>
              <a:t>? </a:t>
            </a:r>
            <a:r>
              <a:rPr lang="ko-KR" altLang="en-US" dirty="0"/>
              <a:t>제주위에도 다들 주식이야기로 붐을 이루고 </a:t>
            </a:r>
            <a:r>
              <a:rPr lang="ko-KR" altLang="en-US" dirty="0" err="1"/>
              <a:t>있을만큼</a:t>
            </a:r>
            <a:r>
              <a:rPr lang="ko-KR" altLang="en-US" dirty="0"/>
              <a:t> 주식시장이 확대되고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그에 반해 투자해서</a:t>
            </a:r>
            <a:r>
              <a:rPr lang="en-US" altLang="ko-KR" dirty="0"/>
              <a:t>, </a:t>
            </a:r>
            <a:r>
              <a:rPr lang="ko-KR" altLang="en-US" dirty="0"/>
              <a:t>수익률은 낮아지는 것이 또한 사회적 이슈가 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r>
              <a:rPr lang="ko-KR" altLang="en-US" dirty="0" err="1">
                <a:highlight>
                  <a:srgbClr val="FFFF00"/>
                </a:highlight>
              </a:rPr>
              <a:t>묻지마</a:t>
            </a:r>
            <a:r>
              <a:rPr lang="ko-KR" altLang="en-US" dirty="0">
                <a:highlight>
                  <a:srgbClr val="FFFF00"/>
                </a:highlight>
              </a:rPr>
              <a:t> 투자하는 원인으로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투자 정보 접근 진입장벽이 높다는 것입니다</a:t>
            </a:r>
            <a:r>
              <a:rPr lang="en-US" altLang="ko-KR" dirty="0">
                <a:highlight>
                  <a:srgbClr val="FFFF00"/>
                </a:highlight>
              </a:rPr>
              <a:t>.,</a:t>
            </a:r>
            <a:endParaRPr lang="ko-KR" altLang="en-US" dirty="0">
              <a:highlight>
                <a:srgbClr val="FFFF00"/>
              </a:highlight>
            </a:endParaRPr>
          </a:p>
          <a:p>
            <a:pPr algn="l"/>
            <a:r>
              <a:rPr lang="ko-KR" altLang="en-US" dirty="0">
                <a:highlight>
                  <a:srgbClr val="FFFF00"/>
                </a:highlight>
              </a:rPr>
              <a:t>→따라서 주식시장 확대에 따라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 err="1">
                <a:highlight>
                  <a:srgbClr val="FFFF00"/>
                </a:highlight>
              </a:rPr>
              <a:t>서비의</a:t>
            </a:r>
            <a:r>
              <a:rPr lang="ko-KR" altLang="en-US" dirty="0">
                <a:highlight>
                  <a:srgbClr val="FFFF00"/>
                </a:highlight>
              </a:rPr>
              <a:t> 질적 향상 필요</a:t>
            </a:r>
            <a:endParaRPr lang="en-US" altLang="ko-KR" dirty="0">
              <a:highlight>
                <a:srgbClr val="FFFF00"/>
              </a:highlight>
            </a:endParaRPr>
          </a:p>
          <a:p>
            <a:pPr algn="l"/>
            <a:endParaRPr lang="en-US" altLang="ko-KR" sz="1200" dirty="0">
              <a:highlight>
                <a:srgbClr val="FFFF00"/>
              </a:highlight>
            </a:endParaRP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정보가 부족하다는 것을 </a:t>
            </a:r>
            <a:r>
              <a:rPr lang="ko-KR" altLang="en-US" sz="1200" dirty="0" err="1">
                <a:highlight>
                  <a:srgbClr val="FFFF00"/>
                </a:highlight>
              </a:rPr>
              <a:t>강조해야함</a:t>
            </a:r>
            <a:r>
              <a:rPr lang="en-US" altLang="ko-KR" sz="1200" dirty="0">
                <a:highlight>
                  <a:srgbClr val="FFFF00"/>
                </a:highlight>
              </a:rPr>
              <a:t>..!!</a:t>
            </a: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투자를 잘하고자 하지만 정보가 부족해서 못하는 사람들에게 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수익률이 부진한 사람들이 많음→ 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수익율을 높이고 싶음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 err="1">
                <a:highlight>
                  <a:srgbClr val="FFFF00"/>
                </a:highlight>
              </a:rPr>
              <a:t>방법들이많음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: </a:t>
            </a:r>
            <a:r>
              <a:rPr lang="ko-KR" altLang="en-US" sz="1200" dirty="0">
                <a:highlight>
                  <a:srgbClr val="FFFF00"/>
                </a:highlight>
              </a:rPr>
              <a:t>주식 </a:t>
            </a:r>
            <a:r>
              <a:rPr lang="ko-KR" altLang="en-US" sz="1200" dirty="0" err="1">
                <a:highlight>
                  <a:srgbClr val="FFFF00"/>
                </a:highlight>
              </a:rPr>
              <a:t>리딩방</a:t>
            </a:r>
            <a:r>
              <a:rPr lang="ko-KR" altLang="en-US" sz="1200" dirty="0">
                <a:highlight>
                  <a:srgbClr val="FFFF00"/>
                </a:highlight>
              </a:rPr>
              <a:t> 조언</a:t>
            </a:r>
            <a:r>
              <a:rPr lang="en-US" altLang="ko-KR" sz="1200" dirty="0">
                <a:highlight>
                  <a:srgbClr val="FFFF00"/>
                </a:highlight>
              </a:rPr>
              <a:t>, , </a:t>
            </a:r>
            <a:r>
              <a:rPr lang="ko-KR" altLang="en-US" sz="1200" dirty="0">
                <a:highlight>
                  <a:srgbClr val="FFFF00"/>
                </a:highlight>
              </a:rPr>
              <a:t>상담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 err="1">
                <a:highlight>
                  <a:srgbClr val="FFFF00"/>
                </a:highlight>
              </a:rPr>
              <a:t>퀀트</a:t>
            </a:r>
            <a:r>
              <a:rPr lang="ko-KR" altLang="en-US" sz="1200" dirty="0">
                <a:highlight>
                  <a:srgbClr val="FFFF00"/>
                </a:highlight>
              </a:rPr>
              <a:t> 투자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l"/>
            <a:r>
              <a:rPr lang="ko-KR" altLang="en-US" sz="1200" dirty="0">
                <a:highlight>
                  <a:srgbClr val="FFFF00"/>
                </a:highlight>
              </a:rPr>
              <a:t>내가 집중 </a:t>
            </a:r>
            <a:r>
              <a:rPr lang="ko-KR" altLang="en-US" sz="1200" dirty="0" err="1">
                <a:highlight>
                  <a:srgbClr val="FFFF00"/>
                </a:highlight>
              </a:rPr>
              <a:t>한거는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퀀트투자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: </a:t>
            </a:r>
            <a:r>
              <a:rPr lang="ko-KR" altLang="en-US" sz="1200" dirty="0">
                <a:highlight>
                  <a:srgbClr val="FFFF00"/>
                </a:highlight>
              </a:rPr>
              <a:t>성장가능성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열풍</a:t>
            </a:r>
            <a:r>
              <a:rPr lang="en-US" altLang="ko-KR" sz="1200" dirty="0">
                <a:highlight>
                  <a:srgbClr val="FFFF00"/>
                </a:highlight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</a:rPr>
              <a:t>내가 배우면서 </a:t>
            </a:r>
            <a:r>
              <a:rPr lang="ko-KR" altLang="en-US" sz="1200" dirty="0" err="1">
                <a:highlight>
                  <a:srgbClr val="FFFF00"/>
                </a:highlight>
              </a:rPr>
              <a:t>할수</a:t>
            </a:r>
            <a:r>
              <a:rPr lang="ko-KR" altLang="en-US" sz="1200" dirty="0">
                <a:highlight>
                  <a:srgbClr val="FFFF00"/>
                </a:highlight>
              </a:rPr>
              <a:t> 있는 서비스 제공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l"/>
            <a:r>
              <a:rPr lang="ko-KR" altLang="en-US" sz="1200" dirty="0" err="1">
                <a:highlight>
                  <a:srgbClr val="FFFF00"/>
                </a:highlight>
              </a:rPr>
              <a:t>퀀트투자를</a:t>
            </a:r>
            <a:r>
              <a:rPr lang="ko-KR" altLang="en-US" sz="1200" dirty="0">
                <a:highlight>
                  <a:srgbClr val="FFFF00"/>
                </a:highlight>
              </a:rPr>
              <a:t> 바탕으로 개발하게 됨</a:t>
            </a:r>
            <a:r>
              <a:rPr lang="en-US" altLang="ko-KR" sz="12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6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개발하면서</a:t>
            </a:r>
            <a:r>
              <a:rPr lang="en-US" altLang="ko-KR" dirty="0"/>
              <a:t> </a:t>
            </a:r>
            <a:r>
              <a:rPr lang="ko-KR" altLang="en-US" dirty="0" err="1"/>
              <a:t>잘몰랐던</a:t>
            </a:r>
            <a:r>
              <a:rPr lang="ko-KR" altLang="en-US" dirty="0"/>
              <a:t> 주식 시장에 대해서</a:t>
            </a:r>
            <a:r>
              <a:rPr lang="en-US" altLang="ko-KR" dirty="0"/>
              <a:t> </a:t>
            </a:r>
            <a:r>
              <a:rPr lang="ko-KR" altLang="en-US" dirty="0"/>
              <a:t>많은 공부를 하게 된 계기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전체적인 서비스와 하나의 엔진 구축 하는 과정에서</a:t>
            </a:r>
            <a:r>
              <a:rPr lang="en-US" altLang="ko-KR" dirty="0"/>
              <a:t> </a:t>
            </a:r>
            <a:r>
              <a:rPr lang="ko-KR" altLang="en-US" dirty="0"/>
              <a:t>개발역량을 쌓을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8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30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56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0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여러가지 투자 </a:t>
            </a:r>
            <a:r>
              <a:rPr lang="ko-KR" altLang="en-US" dirty="0" err="1"/>
              <a:t>방식중</a:t>
            </a:r>
            <a:r>
              <a:rPr lang="ko-KR" altLang="en-US" dirty="0"/>
              <a:t> </a:t>
            </a:r>
            <a:r>
              <a:rPr lang="ko-KR" altLang="en-US" dirty="0" err="1"/>
              <a:t>퀀트</a:t>
            </a:r>
            <a:r>
              <a:rPr lang="ko-KR" altLang="en-US" dirty="0"/>
              <a:t> </a:t>
            </a:r>
            <a:r>
              <a:rPr lang="ko-KR" altLang="en-US" dirty="0" err="1"/>
              <a:t>투자라는것이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정량적 객관적 지표를 가지고 투자전략을 세우고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과거데이터를 통해 검증해서</a:t>
            </a:r>
          </a:p>
          <a:p>
            <a:r>
              <a:rPr lang="ko-KR" altLang="en-US" dirty="0"/>
              <a:t>미래투자 반여하는 </a:t>
            </a:r>
            <a:r>
              <a:rPr lang="ko-KR" altLang="en-US" dirty="0" err="1"/>
              <a:t>투자방식인데</a:t>
            </a:r>
            <a:endParaRPr lang="ko-KR" altLang="en-US" dirty="0"/>
          </a:p>
          <a:p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조달러의 시장 규모를 가지고 있기 때문에 </a:t>
            </a:r>
            <a:endParaRPr lang="en-US" altLang="ko-KR" dirty="0"/>
          </a:p>
          <a:p>
            <a:r>
              <a:rPr lang="ko-KR" altLang="en-US" dirty="0"/>
              <a:t>서비스로 주목하게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구독형으로 과금을 하기때문에 </a:t>
            </a:r>
            <a:r>
              <a:rPr lang="ko-KR" altLang="en-US" dirty="0" err="1"/>
              <a:t>많은사람들이</a:t>
            </a:r>
            <a:r>
              <a:rPr lang="ko-KR" altLang="en-US" dirty="0"/>
              <a:t> 서비스를 이용할 수 있는 가능성이 있는 투자 방식을 선택하게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퀀트투자를</a:t>
            </a:r>
            <a:r>
              <a:rPr lang="ko-KR" altLang="en-US" dirty="0"/>
              <a:t> 제공하는 여러가지 서비스를 비교해보니까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투자전략검증이나</a:t>
            </a:r>
            <a:r>
              <a:rPr lang="en-US" altLang="ko-KR" dirty="0"/>
              <a:t>, </a:t>
            </a:r>
            <a:r>
              <a:rPr lang="ko-KR" altLang="en-US" dirty="0"/>
              <a:t>전문가 상담이 동시에 이루어지는 서비스가 없더라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투자전략검증이나</a:t>
            </a:r>
            <a:r>
              <a:rPr lang="en-US" altLang="ko-KR" dirty="0"/>
              <a:t>, </a:t>
            </a:r>
            <a:r>
              <a:rPr lang="ko-KR" altLang="en-US" dirty="0"/>
              <a:t>전문가 상담을 동시에 제공하여 양질의 투자정보 제공서비스를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5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프로젝트에서 사용한 전략 검증 알고리즘 엔진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엔진은 </a:t>
            </a:r>
            <a:r>
              <a:rPr lang="ko-KR" altLang="en-US" dirty="0" err="1"/>
              <a:t>저장프로시저를</a:t>
            </a:r>
            <a:r>
              <a:rPr lang="ko-KR" altLang="en-US" dirty="0"/>
              <a:t> 사용하여 배치처리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 조건에 따라 결과가 달라지는 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프로젝트에서 사용한 전략 검증 알고리즘 엔진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엔진은 </a:t>
            </a:r>
            <a:r>
              <a:rPr lang="ko-KR" altLang="en-US" dirty="0" err="1"/>
              <a:t>저장프로시저를</a:t>
            </a:r>
            <a:r>
              <a:rPr lang="ko-KR" altLang="en-US" dirty="0"/>
              <a:t> 사용하여 배치처리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 조건에 따라 결과가 달라지는 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1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spc="-150" dirty="0"/>
              <a:t>손님들은 서비스를 통해 자신만의 투자전략을 </a:t>
            </a:r>
            <a:r>
              <a:rPr lang="ko-KR" altLang="en-US" sz="1200" spc="-150" dirty="0" err="1"/>
              <a:t>검증받고</a:t>
            </a:r>
            <a:r>
              <a:rPr lang="en-US" altLang="ko-KR" sz="1200" spc="-150" dirty="0"/>
              <a:t>,</a:t>
            </a:r>
            <a:r>
              <a:rPr lang="ko-KR" altLang="en-US" sz="1200" spc="-150" dirty="0"/>
              <a:t> 우수한 투자전문인력에게 투자정보를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제공받을 수 있습니다</a:t>
            </a:r>
            <a:r>
              <a:rPr lang="en-US" altLang="ko-KR" sz="1200" spc="-150" dirty="0"/>
              <a:t>. </a:t>
            </a:r>
          </a:p>
          <a:p>
            <a:pPr algn="ctr"/>
            <a:r>
              <a:rPr lang="ko-KR" altLang="en-US" sz="1200" spc="-150" dirty="0"/>
              <a:t>또한 회사는 이를 통해 지속적인 수익 창출  및 손님에게 양질의 서비스 제공을 통한  브랜드 가치 제고 </a:t>
            </a:r>
            <a:r>
              <a:rPr lang="ko-KR" altLang="en-US" sz="1200" spc="-150" dirty="0" err="1"/>
              <a:t>시킬수</a:t>
            </a:r>
            <a:r>
              <a:rPr lang="ko-KR" altLang="en-US" sz="1200" spc="-150" dirty="0"/>
              <a:t> 있음</a:t>
            </a:r>
            <a:endParaRPr lang="en-US" altLang="ko-KR" sz="1200" spc="-150" dirty="0"/>
          </a:p>
          <a:p>
            <a:pPr algn="ctr"/>
            <a:r>
              <a:rPr lang="en-US" altLang="ko-KR" sz="1200" spc="-150" dirty="0"/>
              <a:t>-</a:t>
            </a:r>
            <a:r>
              <a:rPr lang="ko-KR" altLang="en-US" sz="1200" spc="-150" dirty="0"/>
              <a:t>예상질문 </a:t>
            </a:r>
            <a:r>
              <a:rPr lang="en-US" altLang="ko-KR" sz="1200" spc="-150" dirty="0"/>
              <a:t>: </a:t>
            </a:r>
            <a:r>
              <a:rPr lang="ko-KR" altLang="en-US" sz="1200" spc="-150" dirty="0"/>
              <a:t>하나금융 투자에 우수한 인력들이 있기 때문에 큰 인건비 </a:t>
            </a:r>
            <a:r>
              <a:rPr lang="ko-KR" altLang="en-US" sz="1200" spc="-150" dirty="0" err="1"/>
              <a:t>부담없이</a:t>
            </a:r>
            <a:r>
              <a:rPr lang="ko-KR" altLang="en-US" sz="1200" spc="-150" dirty="0"/>
              <a:t> 서비스를 </a:t>
            </a:r>
            <a:r>
              <a:rPr lang="ko-KR" altLang="en-US" sz="1200" spc="-150" dirty="0" err="1"/>
              <a:t>제공할수</a:t>
            </a:r>
            <a:r>
              <a:rPr lang="ko-KR" altLang="en-US" sz="1200" spc="-150" dirty="0"/>
              <a:t> 있을 거라 생각했음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39B86-F1D7-42C7-9CF9-02247789CE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907-FE3F-43B4-8AD3-20FAC0CFC6F0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50C0-229B-4C32-A792-20896E7205A4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726-789B-43A1-8FA8-4254A994BC17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1FD5-0060-4B48-B50C-61E52B37A756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5396-3DE2-47DB-8DB3-41589B8806DB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20E5-BCC5-45B3-9A15-1661897C4167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865-CE95-4A2E-8F73-4C3634C7AF47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D872-8500-46B6-8915-07999AFE212B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2DC1-888E-4A1C-B19D-AFDE0174C143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DF-1D27-43E5-8A93-8D6230912C64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A58-BCC4-4373-9D5D-EE0225CD3CBF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AF11-18F0-4D21-A312-2856166E9542}" type="datetime1">
              <a:rPr lang="en-US" altLang="ko-KR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97200" y="9639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46819" y="4873119"/>
            <a:ext cx="13483981" cy="163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나만의 </a:t>
            </a:r>
            <a:r>
              <a:rPr lang="ko-KR" alt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가치투자</a:t>
            </a:r>
            <a:r>
              <a:rPr lang="ko-KR" altLang="en-US" sz="96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플랫폼</a:t>
            </a:r>
            <a:endParaRPr lang="en-US" b="1" dirty="0">
              <a:solidFill>
                <a:srgbClr val="008485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394866" y="6333583"/>
            <a:ext cx="12750134" cy="238673"/>
            <a:chOff x="2642266" y="6333583"/>
            <a:chExt cx="13688198" cy="2386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266" y="6333583"/>
              <a:ext cx="13688198" cy="2386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117406" y="6572256"/>
            <a:ext cx="6064037" cy="1085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하나금융</a:t>
            </a:r>
            <a:r>
              <a:rPr lang="en-US" altLang="ko-KR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TI </a:t>
            </a:r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채용 연계형 과정</a:t>
            </a:r>
            <a:endParaRPr lang="en-US" altLang="ko-KR" sz="3000" dirty="0">
              <a:solidFill>
                <a:srgbClr val="3E3E3E"/>
              </a:solidFill>
              <a:latin typeface="하나 M" panose="02020603020101020101" pitchFamily="18" charset="-127"/>
              <a:ea typeface="하나 M" panose="02020603020101020101" pitchFamily="18" charset="-127"/>
              <a:cs typeface="THELuxGoR" pitchFamily="34" charset="0"/>
            </a:endParaRPr>
          </a:p>
          <a:p>
            <a:pPr algn="r"/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R" pitchFamily="34" charset="0"/>
              </a:rPr>
              <a:t>교육생  </a:t>
            </a:r>
            <a:r>
              <a:rPr lang="ko-KR" altLang="en-US" sz="3000" dirty="0">
                <a:solidFill>
                  <a:srgbClr val="3E3E3E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윤 정 환</a:t>
            </a:r>
            <a:endParaRPr 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FD715D1-36E7-4F35-B2EF-EE9E649E359F}"/>
              </a:ext>
            </a:extLst>
          </p:cNvPr>
          <p:cNvSpPr txBox="1"/>
          <p:nvPr/>
        </p:nvSpPr>
        <p:spPr>
          <a:xfrm>
            <a:off x="1905000" y="3766568"/>
            <a:ext cx="6781800" cy="12245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200" b="1" dirty="0" err="1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OneClub</a:t>
            </a:r>
            <a:r>
              <a:rPr lang="en-US" altLang="ko-KR" sz="7200" b="1" dirty="0">
                <a:solidFill>
                  <a:srgbClr val="3E3E3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ko-KR" altLang="en-US" sz="72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구독형</a:t>
            </a:r>
            <a:endParaRPr lang="en-US" sz="1200" b="1" dirty="0">
              <a:solidFill>
                <a:srgbClr val="008485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1F00AD-C9DB-4130-BC9A-5AEFC2D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8410343" y="1742314"/>
            <a:ext cx="4418736" cy="416013"/>
            <a:chOff x="9523567" y="1768851"/>
            <a:chExt cx="3255713" cy="416013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574891" y="1784754"/>
              <a:ext cx="220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단위 기간 당 종목 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List</a:t>
              </a:r>
              <a:endPara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B5A527D-9ECD-42A0-B47F-5A8371196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780" y="6577317"/>
            <a:ext cx="6200060" cy="3709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1D61E3-9AF2-4C2E-B41B-C0D948CE5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780" y="2242225"/>
            <a:ext cx="6098597" cy="363776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B1A9ED3-2121-48B9-BEB6-B451A1DB4CCC}"/>
              </a:ext>
            </a:extLst>
          </p:cNvPr>
          <p:cNvSpPr txBox="1"/>
          <p:nvPr/>
        </p:nvSpPr>
        <p:spPr>
          <a:xfrm>
            <a:off x="12604938" y="5707172"/>
            <a:ext cx="4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▪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05275C-C856-4236-847A-A607BF7CEB7F}"/>
              </a:ext>
            </a:extLst>
          </p:cNvPr>
          <p:cNvGrpSpPr/>
          <p:nvPr/>
        </p:nvGrpSpPr>
        <p:grpSpPr>
          <a:xfrm>
            <a:off x="914400" y="4076700"/>
            <a:ext cx="8396567" cy="2734578"/>
            <a:chOff x="782485" y="4089721"/>
            <a:chExt cx="8396567" cy="273457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9C2D4C7-4033-40D8-AD26-11C92F90B739}"/>
                </a:ext>
              </a:extLst>
            </p:cNvPr>
            <p:cNvGrpSpPr/>
            <p:nvPr/>
          </p:nvGrpSpPr>
          <p:grpSpPr>
            <a:xfrm>
              <a:off x="1016907" y="4369224"/>
              <a:ext cx="6098598" cy="1213122"/>
              <a:chOff x="10896599" y="3642594"/>
              <a:chExt cx="5465627" cy="142376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6981C2B-3AEB-4256-88C1-F093808DF1F9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14237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61B6D8-0367-4F1C-8568-02DD82CCA02A}"/>
                  </a:ext>
                </a:extLst>
              </p:cNvPr>
              <p:cNvSpPr txBox="1"/>
              <p:nvPr/>
            </p:nvSpPr>
            <p:spPr>
              <a:xfrm>
                <a:off x="11244045" y="3940287"/>
                <a:ext cx="4770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사용자 설정 주기 별 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  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Algorithm</a:t>
                </a:r>
                <a:endPara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D76C7F9-C907-49F5-9948-7315D01302F7}"/>
                </a:ext>
              </a:extLst>
            </p:cNvPr>
            <p:cNvGrpSpPr/>
            <p:nvPr/>
          </p:nvGrpSpPr>
          <p:grpSpPr>
            <a:xfrm>
              <a:off x="958890" y="4089721"/>
              <a:ext cx="1577686" cy="559004"/>
              <a:chOff x="7721307" y="4228630"/>
              <a:chExt cx="1577686" cy="559004"/>
            </a:xfrm>
            <a:solidFill>
              <a:srgbClr val="008485"/>
            </a:solidFill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BADE8AF-7F37-46B4-A2DF-477F7361B821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5590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7437D3-C092-43C8-A312-AEBF28577B08}"/>
                  </a:ext>
                </a:extLst>
              </p:cNvPr>
              <p:cNvSpPr txBox="1"/>
              <p:nvPr/>
            </p:nvSpPr>
            <p:spPr>
              <a:xfrm>
                <a:off x="7721307" y="4312251"/>
                <a:ext cx="1577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종목선별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36" name="화살표: 위로 구부러짐 35">
              <a:extLst>
                <a:ext uri="{FF2B5EF4-FFF2-40B4-BE49-F238E27FC236}">
                  <a16:creationId xmlns:a16="http://schemas.microsoft.com/office/drawing/2014/main" id="{8FE7D3E3-090E-41B1-BA05-A7D56B3728A2}"/>
                </a:ext>
              </a:extLst>
            </p:cNvPr>
            <p:cNvSpPr/>
            <p:nvPr/>
          </p:nvSpPr>
          <p:spPr>
            <a:xfrm rot="16200000">
              <a:off x="7030428" y="4829316"/>
              <a:ext cx="801668" cy="476867"/>
            </a:xfrm>
            <a:prstGeom prst="curvedUpArrow">
              <a:avLst>
                <a:gd name="adj1" fmla="val 25000"/>
                <a:gd name="adj2" fmla="val 63483"/>
                <a:gd name="adj3" fmla="val 25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264C2BA9-1CF6-4A3C-96DC-6CA1AF6D8370}"/>
                </a:ext>
              </a:extLst>
            </p:cNvPr>
            <p:cNvSpPr/>
            <p:nvPr/>
          </p:nvSpPr>
          <p:spPr>
            <a:xfrm>
              <a:off x="4031034" y="5567732"/>
              <a:ext cx="351564" cy="369274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E160C94-7099-4316-80C1-632DBF48FD2A}"/>
                </a:ext>
              </a:extLst>
            </p:cNvPr>
            <p:cNvGrpSpPr/>
            <p:nvPr/>
          </p:nvGrpSpPr>
          <p:grpSpPr>
            <a:xfrm>
              <a:off x="1806957" y="6030880"/>
              <a:ext cx="5509787" cy="793419"/>
              <a:chOff x="11074977" y="5817438"/>
              <a:chExt cx="5509787" cy="6952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7289C7-30DA-4056-AA5C-BDD691498E42}"/>
                  </a:ext>
                </a:extLst>
              </p:cNvPr>
              <p:cNvSpPr/>
              <p:nvPr/>
            </p:nvSpPr>
            <p:spPr>
              <a:xfrm>
                <a:off x="11677643" y="5817438"/>
                <a:ext cx="4352933" cy="695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41275">
                <a:solidFill>
                  <a:srgbClr val="FF0000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44D5685-99CD-43D3-B653-92A800D97A12}"/>
                  </a:ext>
                </a:extLst>
              </p:cNvPr>
              <p:cNvSpPr/>
              <p:nvPr/>
            </p:nvSpPr>
            <p:spPr>
              <a:xfrm>
                <a:off x="11074977" y="5972426"/>
                <a:ext cx="5509787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 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당 종목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List</a:t>
                </a:r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135133C-A0BE-48C4-A39A-3E937834F6A6}"/>
                </a:ext>
              </a:extLst>
            </p:cNvPr>
            <p:cNvSpPr/>
            <p:nvPr/>
          </p:nvSpPr>
          <p:spPr>
            <a:xfrm>
              <a:off x="782485" y="6207759"/>
              <a:ext cx="1524001" cy="4047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OUTPUT</a:t>
              </a:r>
              <a:endParaRPr lang="ko-KR" altLang="en-US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451FDD-5262-47AC-A250-EC50FD5FADF2}"/>
                </a:ext>
              </a:extLst>
            </p:cNvPr>
            <p:cNvSpPr txBox="1"/>
            <p:nvPr/>
          </p:nvSpPr>
          <p:spPr>
            <a:xfrm>
              <a:off x="6974663" y="4276587"/>
              <a:ext cx="2204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N</a:t>
              </a:r>
              <a:r>
                <a: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*N 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횟수 </a:t>
              </a:r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:  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19681F4F-8A7A-4CDF-8AD3-1F76D68180F6}"/>
                </a:ext>
              </a:extLst>
            </p:cNvPr>
            <p:cNvSpPr/>
            <p:nvPr/>
          </p:nvSpPr>
          <p:spPr>
            <a:xfrm rot="3600000">
              <a:off x="6779641" y="5703771"/>
              <a:ext cx="508709" cy="50207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0908B6-9601-4780-93F8-D8D6637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7924800" y="1897996"/>
            <a:ext cx="4418736" cy="416013"/>
            <a:chOff x="9523567" y="1768851"/>
            <a:chExt cx="3255713" cy="416013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0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574891" y="1784754"/>
              <a:ext cx="220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매도 전략 알고리즘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32E24F3-5C79-41F1-9750-0BD918AA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488" y="2441209"/>
            <a:ext cx="8310327" cy="68932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2B577B0-DE53-4620-AA73-4F0F8B19DAD3}"/>
              </a:ext>
            </a:extLst>
          </p:cNvPr>
          <p:cNvGrpSpPr/>
          <p:nvPr/>
        </p:nvGrpSpPr>
        <p:grpSpPr>
          <a:xfrm>
            <a:off x="618185" y="4188219"/>
            <a:ext cx="8452351" cy="2697880"/>
            <a:chOff x="1052581" y="3692906"/>
            <a:chExt cx="8452351" cy="269788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E160C94-7099-4316-80C1-632DBF48FD2A}"/>
                </a:ext>
              </a:extLst>
            </p:cNvPr>
            <p:cNvGrpSpPr/>
            <p:nvPr/>
          </p:nvGrpSpPr>
          <p:grpSpPr>
            <a:xfrm>
              <a:off x="1349825" y="3692906"/>
              <a:ext cx="5509787" cy="605831"/>
              <a:chOff x="11074977" y="5817438"/>
              <a:chExt cx="5509787" cy="6952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7289C7-30DA-4056-AA5C-BDD691498E42}"/>
                  </a:ext>
                </a:extLst>
              </p:cNvPr>
              <p:cNvSpPr/>
              <p:nvPr/>
            </p:nvSpPr>
            <p:spPr>
              <a:xfrm>
                <a:off x="11677643" y="5817438"/>
                <a:ext cx="4352933" cy="695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44D5685-99CD-43D3-B653-92A800D97A12}"/>
                  </a:ext>
                </a:extLst>
              </p:cNvPr>
              <p:cNvSpPr/>
              <p:nvPr/>
            </p:nvSpPr>
            <p:spPr>
              <a:xfrm>
                <a:off x="11074977" y="5972426"/>
                <a:ext cx="5509787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단위 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당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종목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List</a:t>
                </a:r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BB9E893F-B112-4A48-B503-E8D2D6F133B9}"/>
                </a:ext>
              </a:extLst>
            </p:cNvPr>
            <p:cNvSpPr/>
            <p:nvPr/>
          </p:nvSpPr>
          <p:spPr>
            <a:xfrm>
              <a:off x="3938590" y="4370682"/>
              <a:ext cx="439524" cy="46166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856EC-27A7-4AC2-83E2-1E92F912FC65}"/>
                </a:ext>
              </a:extLst>
            </p:cNvPr>
            <p:cNvGrpSpPr/>
            <p:nvPr/>
          </p:nvGrpSpPr>
          <p:grpSpPr>
            <a:xfrm>
              <a:off x="1052581" y="4577739"/>
              <a:ext cx="8452351" cy="1813047"/>
              <a:chOff x="3231570" y="6746563"/>
              <a:chExt cx="8452351" cy="1813047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A7E096A-3902-437D-8BA7-BC9C03D75D9A}"/>
                  </a:ext>
                </a:extLst>
              </p:cNvPr>
              <p:cNvSpPr/>
              <p:nvPr/>
            </p:nvSpPr>
            <p:spPr>
              <a:xfrm>
                <a:off x="3289587" y="7135845"/>
                <a:ext cx="6098598" cy="14237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477752-CF38-4237-AC97-96694F489ACF}"/>
                  </a:ext>
                </a:extLst>
              </p:cNvPr>
              <p:cNvSpPr txBox="1"/>
              <p:nvPr/>
            </p:nvSpPr>
            <p:spPr>
              <a:xfrm>
                <a:off x="3677271" y="7433538"/>
                <a:ext cx="5323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</a:t>
                </a:r>
                <a:r>
                  <a:rPr lang="en-US" altLang="ko-KR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전략검증 알고리즘</a:t>
                </a: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5726CAC-2D05-4D5C-83A5-202D6D6021A5}"/>
                  </a:ext>
                </a:extLst>
              </p:cNvPr>
              <p:cNvGrpSpPr/>
              <p:nvPr/>
            </p:nvGrpSpPr>
            <p:grpSpPr>
              <a:xfrm>
                <a:off x="3231570" y="6825956"/>
                <a:ext cx="1577686" cy="559004"/>
                <a:chOff x="7721307" y="4228630"/>
                <a:chExt cx="1577686" cy="559004"/>
              </a:xfrm>
              <a:solidFill>
                <a:srgbClr val="008485"/>
              </a:solidFill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8210222-3258-4ECC-B487-17B7C1A05AFF}"/>
                    </a:ext>
                  </a:extLst>
                </p:cNvPr>
                <p:cNvSpPr/>
                <p:nvPr/>
              </p:nvSpPr>
              <p:spPr>
                <a:xfrm>
                  <a:off x="7770224" y="4228630"/>
                  <a:ext cx="1471189" cy="55900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79C4AB7-7630-4AFB-BD64-FBEB99758BAF}"/>
                    </a:ext>
                  </a:extLst>
                </p:cNvPr>
                <p:cNvSpPr txBox="1"/>
                <p:nvPr/>
              </p:nvSpPr>
              <p:spPr>
                <a:xfrm>
                  <a:off x="7721307" y="4312251"/>
                  <a:ext cx="15776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매수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/</a:t>
                  </a:r>
                  <a:r>
                    <a:rPr lang="ko-KR" altLang="en-US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매도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 </a:t>
                  </a:r>
                  <a:endParaRPr lang="ko-KR" altLang="en-US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  <p:sp>
            <p:nvSpPr>
              <p:cNvPr id="77" name="화살표: 위로 구부러짐 76">
                <a:extLst>
                  <a:ext uri="{FF2B5EF4-FFF2-40B4-BE49-F238E27FC236}">
                    <a16:creationId xmlns:a16="http://schemas.microsoft.com/office/drawing/2014/main" id="{25490FD2-BF95-405C-BFC0-ABFC0C2817F4}"/>
                  </a:ext>
                </a:extLst>
              </p:cNvPr>
              <p:cNvSpPr/>
              <p:nvPr/>
            </p:nvSpPr>
            <p:spPr>
              <a:xfrm rot="16200000">
                <a:off x="9303108" y="7641675"/>
                <a:ext cx="801668" cy="476867"/>
              </a:xfrm>
              <a:prstGeom prst="curvedUpArrow">
                <a:avLst>
                  <a:gd name="adj1" fmla="val 25000"/>
                  <a:gd name="adj2" fmla="val 63483"/>
                  <a:gd name="adj3" fmla="val 25000"/>
                </a:avLst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52D2834-64FD-4278-BC1D-B78BF91892DD}"/>
                  </a:ext>
                </a:extLst>
              </p:cNvPr>
              <p:cNvSpPr txBox="1"/>
              <p:nvPr/>
            </p:nvSpPr>
            <p:spPr>
              <a:xfrm>
                <a:off x="9479532" y="7609516"/>
                <a:ext cx="2204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N</a:t>
                </a:r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번 반복</a:t>
                </a:r>
                <a:endPara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  <a:p>
                <a:pPr algn="ctr"/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*N 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횟수 </a:t>
                </a:r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:  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기간</a:t>
                </a:r>
                <a:r>
                  <a:rPr lang="en-US" altLang="ko-KR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sz="1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주기</a:t>
                </a:r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3B2C10F7-7FF2-474D-ABA6-3E586490BBAC}"/>
                  </a:ext>
                </a:extLst>
              </p:cNvPr>
              <p:cNvGrpSpPr/>
              <p:nvPr/>
            </p:nvGrpSpPr>
            <p:grpSpPr>
              <a:xfrm>
                <a:off x="3542971" y="7995463"/>
                <a:ext cx="5922537" cy="420995"/>
                <a:chOff x="9883229" y="8208013"/>
                <a:chExt cx="5922537" cy="420995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69075FCB-86E2-4FE5-AAA9-9AE5A9B59945}"/>
                    </a:ext>
                  </a:extLst>
                </p:cNvPr>
                <p:cNvGrpSpPr/>
                <p:nvPr/>
              </p:nvGrpSpPr>
              <p:grpSpPr>
                <a:xfrm>
                  <a:off x="9883229" y="8208013"/>
                  <a:ext cx="1577686" cy="369332"/>
                  <a:chOff x="7537747" y="4228630"/>
                  <a:chExt cx="1577686" cy="369332"/>
                </a:xfrm>
                <a:solidFill>
                  <a:srgbClr val="008485"/>
                </a:solidFill>
              </p:grpSpPr>
              <p:sp>
                <p:nvSpPr>
                  <p:cNvPr id="81" name="사각형: 둥근 모서리 80">
                    <a:extLst>
                      <a:ext uri="{FF2B5EF4-FFF2-40B4-BE49-F238E27FC236}">
                        <a16:creationId xmlns:a16="http://schemas.microsoft.com/office/drawing/2014/main" id="{115DEF43-EE9E-4DA2-8741-C6AE7613216D}"/>
                      </a:ext>
                    </a:extLst>
                  </p:cNvPr>
                  <p:cNvSpPr/>
                  <p:nvPr/>
                </p:nvSpPr>
                <p:spPr>
                  <a:xfrm>
                    <a:off x="7770225" y="4228630"/>
                    <a:ext cx="1126122" cy="36933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D5409A6-03E7-48CC-8CB5-82067B6A09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37747" y="4275896"/>
                    <a:ext cx="15776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 계산</a:t>
                    </a: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1E5BFCB-EA68-4A72-89D0-7ACB674495B3}"/>
                    </a:ext>
                  </a:extLst>
                </p:cNvPr>
                <p:cNvSpPr txBox="1"/>
                <p:nvPr/>
              </p:nvSpPr>
              <p:spPr>
                <a:xfrm>
                  <a:off x="10482536" y="8228898"/>
                  <a:ext cx="53232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수익률 계산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(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일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누적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단위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계좌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)</a:t>
                  </a:r>
                  <a:endPara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  <p:sp>
            <p:nvSpPr>
              <p:cNvPr id="61" name="화살표: 아래쪽 60">
                <a:extLst>
                  <a:ext uri="{FF2B5EF4-FFF2-40B4-BE49-F238E27FC236}">
                    <a16:creationId xmlns:a16="http://schemas.microsoft.com/office/drawing/2014/main" id="{BF6AF68C-DC72-4FC2-9EEA-BD9F1348BC72}"/>
                  </a:ext>
                </a:extLst>
              </p:cNvPr>
              <p:cNvSpPr/>
              <p:nvPr/>
            </p:nvSpPr>
            <p:spPr>
              <a:xfrm rot="3600000">
                <a:off x="9498493" y="6750733"/>
                <a:ext cx="639350" cy="6310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59C84E-11B4-4616-BA5C-A69C027B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11</a:t>
            </a:fld>
            <a:endParaRPr 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BA36DDA-5F7B-4CF1-BCD8-0E6071A515E2}"/>
              </a:ext>
            </a:extLst>
          </p:cNvPr>
          <p:cNvSpPr/>
          <p:nvPr/>
        </p:nvSpPr>
        <p:spPr>
          <a:xfrm>
            <a:off x="400063" y="3722849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6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</a:t>
              </a:r>
              <a:r>
                <a:rPr lang="en-US" altLang="ko-KR" sz="7200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.</a:t>
              </a:r>
              <a:endParaRPr lang="ko-KR" altLang="en-US" sz="7200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C386213-558A-440F-A171-172A5FB59868}"/>
              </a:ext>
            </a:extLst>
          </p:cNvPr>
          <p:cNvSpPr txBox="1"/>
          <p:nvPr/>
        </p:nvSpPr>
        <p:spPr>
          <a:xfrm>
            <a:off x="553057" y="2906711"/>
            <a:ext cx="320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 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수익률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E23C5-C996-47F6-934B-7DBB41B7E707}"/>
              </a:ext>
            </a:extLst>
          </p:cNvPr>
          <p:cNvGrpSpPr/>
          <p:nvPr/>
        </p:nvGrpSpPr>
        <p:grpSpPr>
          <a:xfrm>
            <a:off x="1199489" y="3633445"/>
            <a:ext cx="16268701" cy="6549372"/>
            <a:chOff x="698499" y="3988522"/>
            <a:chExt cx="15697911" cy="606404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EDFC191-3EB5-4CB6-94C4-2CCA5CC12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114"/>
            <a:stretch/>
          </p:blipFill>
          <p:spPr>
            <a:xfrm>
              <a:off x="698499" y="3988522"/>
              <a:ext cx="15697911" cy="606404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85A0DD-DB69-4C61-84CB-EFD550EB03B1}"/>
                </a:ext>
              </a:extLst>
            </p:cNvPr>
            <p:cNvSpPr/>
            <p:nvPr/>
          </p:nvSpPr>
          <p:spPr>
            <a:xfrm>
              <a:off x="6918494" y="4323278"/>
              <a:ext cx="3048138" cy="395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BCA414B-B975-4B38-B477-2B18006645CF}"/>
                </a:ext>
              </a:extLst>
            </p:cNvPr>
            <p:cNvGrpSpPr/>
            <p:nvPr/>
          </p:nvGrpSpPr>
          <p:grpSpPr>
            <a:xfrm>
              <a:off x="6082758" y="4323278"/>
              <a:ext cx="4719610" cy="319412"/>
              <a:chOff x="3967545" y="3574369"/>
              <a:chExt cx="4719610" cy="3194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D55ED8-E0DD-471F-B6EE-AE5AB47D73BE}"/>
                  </a:ext>
                </a:extLst>
              </p:cNvPr>
              <p:cNvSpPr/>
              <p:nvPr/>
            </p:nvSpPr>
            <p:spPr>
              <a:xfrm>
                <a:off x="3967545" y="3656410"/>
                <a:ext cx="575918" cy="155331"/>
              </a:xfrm>
              <a:prstGeom prst="rect">
                <a:avLst/>
              </a:prstGeom>
              <a:solidFill>
                <a:srgbClr val="FA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732DE-2D2F-40FB-8B5E-BF28C35A7F20}"/>
                  </a:ext>
                </a:extLst>
              </p:cNvPr>
              <p:cNvSpPr txBox="1"/>
              <p:nvPr/>
            </p:nvSpPr>
            <p:spPr>
              <a:xfrm>
                <a:off x="4519405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수익률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9932C29-493F-4544-829F-5F8F9DE6D123}"/>
                  </a:ext>
                </a:extLst>
              </p:cNvPr>
              <p:cNvSpPr/>
              <p:nvPr/>
            </p:nvSpPr>
            <p:spPr>
              <a:xfrm>
                <a:off x="5605198" y="3656410"/>
                <a:ext cx="575918" cy="155331"/>
              </a:xfrm>
              <a:prstGeom prst="rect">
                <a:avLst/>
              </a:prstGeom>
              <a:solidFill>
                <a:srgbClr val="00C1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122F7-DDDB-46FF-BD71-07BD135D9905}"/>
                  </a:ext>
                </a:extLst>
              </p:cNvPr>
              <p:cNvSpPr txBox="1"/>
              <p:nvPr/>
            </p:nvSpPr>
            <p:spPr>
              <a:xfrm>
                <a:off x="6157058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코스피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4E4F06E-5D3A-4000-A151-3B4325B65144}"/>
                  </a:ext>
                </a:extLst>
              </p:cNvPr>
              <p:cNvSpPr/>
              <p:nvPr/>
            </p:nvSpPr>
            <p:spPr>
              <a:xfrm>
                <a:off x="7116576" y="3656410"/>
                <a:ext cx="575918" cy="155331"/>
              </a:xfrm>
              <a:prstGeom prst="rect">
                <a:avLst/>
              </a:prstGeom>
              <a:solidFill>
                <a:srgbClr val="01C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AF8C98-A8B5-4A47-80EB-1EB8D5929162}"/>
                  </a:ext>
                </a:extLst>
              </p:cNvPr>
              <p:cNvSpPr txBox="1"/>
              <p:nvPr/>
            </p:nvSpPr>
            <p:spPr>
              <a:xfrm>
                <a:off x="7668436" y="3574369"/>
                <a:ext cx="1018719" cy="31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코스닥</a:t>
                </a:r>
                <a:endParaRPr lang="ko-KR" altLang="en-US" b="1" dirty="0"/>
              </a:p>
            </p:txBody>
          </p:sp>
        </p:grp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07054-160F-408B-A2D4-3AFFFA46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12</a:t>
            </a:fld>
            <a:endParaRPr 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A8875A-0993-4AC3-B116-6DC0AB4C5563}"/>
              </a:ext>
            </a:extLst>
          </p:cNvPr>
          <p:cNvGrpSpPr/>
          <p:nvPr/>
        </p:nvGrpSpPr>
        <p:grpSpPr>
          <a:xfrm>
            <a:off x="2206281" y="2140031"/>
            <a:ext cx="7740503" cy="584313"/>
            <a:chOff x="9241844" y="9453598"/>
            <a:chExt cx="8263372" cy="58431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6462F8-D9C1-40DC-9259-1F699E3177FB}"/>
                </a:ext>
              </a:extLst>
            </p:cNvPr>
            <p:cNvSpPr/>
            <p:nvPr/>
          </p:nvSpPr>
          <p:spPr>
            <a:xfrm>
              <a:off x="9241844" y="9453598"/>
              <a:ext cx="3602184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일일 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누적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계좌 수익률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2E77BB0-7CA6-456E-B284-82DAEB45B6DA}"/>
                </a:ext>
              </a:extLst>
            </p:cNvPr>
            <p:cNvSpPr/>
            <p:nvPr/>
          </p:nvSpPr>
          <p:spPr>
            <a:xfrm>
              <a:off x="13005080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거래종목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AAC5F4-6341-414C-A8E9-77CA96F9E789}"/>
                </a:ext>
              </a:extLst>
            </p:cNvPr>
            <p:cNvSpPr/>
            <p:nvPr/>
          </p:nvSpPr>
          <p:spPr>
            <a:xfrm>
              <a:off x="15346496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 결과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D90CCC5-E632-42A9-9AA9-2823A4BD3D32}"/>
              </a:ext>
            </a:extLst>
          </p:cNvPr>
          <p:cNvSpPr/>
          <p:nvPr/>
        </p:nvSpPr>
        <p:spPr>
          <a:xfrm>
            <a:off x="589488" y="2108133"/>
            <a:ext cx="1471189" cy="559004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도출 결과</a:t>
            </a:r>
          </a:p>
        </p:txBody>
      </p:sp>
    </p:spTree>
    <p:extLst>
      <p:ext uri="{BB962C8B-B14F-4D97-AF65-F5344CB8AC3E}">
        <p14:creationId xmlns:p14="http://schemas.microsoft.com/office/powerpoint/2010/main" val="419573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주요 기술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BA00D0-72F9-43DB-8183-EC480AF6A929}"/>
              </a:ext>
            </a:extLst>
          </p:cNvPr>
          <p:cNvGrpSpPr/>
          <p:nvPr/>
        </p:nvGrpSpPr>
        <p:grpSpPr>
          <a:xfrm>
            <a:off x="3756211" y="516640"/>
            <a:ext cx="8932585" cy="1200329"/>
            <a:chOff x="838200" y="2125981"/>
            <a:chExt cx="5443294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96A7CE-F7AC-4FD2-A83B-25B42867165B}"/>
                </a:ext>
              </a:extLst>
            </p:cNvPr>
            <p:cNvSpPr txBox="1"/>
            <p:nvPr/>
          </p:nvSpPr>
          <p:spPr>
            <a:xfrm>
              <a:off x="838200" y="2125981"/>
              <a:ext cx="1433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ea typeface="하나 B" panose="02020603020101020101" pitchFamily="18" charset="-127"/>
                </a:rPr>
                <a:t>02.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ea typeface="하나 B" panose="02020603020101020101" pitchFamily="18" charset="-127"/>
              </a:endParaRPr>
            </a:p>
          </p:txBody>
        </p:sp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B2FB745C-6B0F-4998-95A3-E90F21BCA8D2}"/>
                </a:ext>
              </a:extLst>
            </p:cNvPr>
            <p:cNvSpPr txBox="1"/>
            <p:nvPr/>
          </p:nvSpPr>
          <p:spPr>
            <a:xfrm>
              <a:off x="1633294" y="2312728"/>
              <a:ext cx="4648200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대용량 데이터 처리 </a:t>
              </a:r>
              <a:endParaRPr lang="en-US" b="1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4F200D-3E18-4033-A914-1D1DFD8525A6}"/>
              </a:ext>
            </a:extLst>
          </p:cNvPr>
          <p:cNvSpPr/>
          <p:nvPr/>
        </p:nvSpPr>
        <p:spPr>
          <a:xfrm>
            <a:off x="750271" y="2538075"/>
            <a:ext cx="7737766" cy="6816173"/>
          </a:xfrm>
          <a:prstGeom prst="roundRect">
            <a:avLst>
              <a:gd name="adj" fmla="val 6881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54645-8F48-4EF5-8E21-D001925A1FEA}"/>
              </a:ext>
            </a:extLst>
          </p:cNvPr>
          <p:cNvSpPr txBox="1"/>
          <p:nvPr/>
        </p:nvSpPr>
        <p:spPr>
          <a:xfrm>
            <a:off x="1092877" y="3110219"/>
            <a:ext cx="7737766" cy="463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약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1,000</a:t>
            </a:r>
            <a:r>
              <a:rPr lang="ko-KR" altLang="en-US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만건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실제 데이터 처리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(10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년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①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데이터 한국 거래소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(KRX)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종목별 주식 봉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재무제표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가치지표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②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전자 공시 시스템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(DART)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기업 재무제표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③ 아이투자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서비스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        -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기업 가치지표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CFFD1A-F6F3-4FF1-B201-B260009DD6F7}"/>
              </a:ext>
            </a:extLst>
          </p:cNvPr>
          <p:cNvSpPr/>
          <p:nvPr/>
        </p:nvSpPr>
        <p:spPr>
          <a:xfrm>
            <a:off x="685799" y="2201838"/>
            <a:ext cx="4114801" cy="672473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1) </a:t>
            </a:r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대용량 데이터 처리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DC3AFE-B5C9-4439-B796-F785BDB0446D}"/>
              </a:ext>
            </a:extLst>
          </p:cNvPr>
          <p:cNvSpPr/>
          <p:nvPr/>
        </p:nvSpPr>
        <p:spPr>
          <a:xfrm>
            <a:off x="9209543" y="2538075"/>
            <a:ext cx="7737766" cy="6816173"/>
          </a:xfrm>
          <a:prstGeom prst="roundRect">
            <a:avLst>
              <a:gd name="adj" fmla="val 6881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34188-695B-4048-8F33-69EAD5B12913}"/>
              </a:ext>
            </a:extLst>
          </p:cNvPr>
          <p:cNvSpPr txBox="1"/>
          <p:nvPr/>
        </p:nvSpPr>
        <p:spPr>
          <a:xfrm>
            <a:off x="5241753" y="-3601967"/>
            <a:ext cx="408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데이터 역정규화로 성능 향상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ea typeface="하나 B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7302A1-5ABD-48BD-9AE2-D334E23086BE}"/>
              </a:ext>
            </a:extLst>
          </p:cNvPr>
          <p:cNvSpPr/>
          <p:nvPr/>
        </p:nvSpPr>
        <p:spPr>
          <a:xfrm>
            <a:off x="9296400" y="2199836"/>
            <a:ext cx="4371102" cy="688581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2) </a:t>
            </a:r>
            <a:r>
              <a:rPr lang="ko-KR" altLang="en-US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조회 성능 개선</a:t>
            </a:r>
            <a:r>
              <a:rPr lang="en-US" altLang="ko-KR" sz="3200" dirty="0">
                <a:latin typeface="하나 M" panose="02020603020101020101" pitchFamily="18" charset="-127"/>
                <a:ea typeface="하나 M" panose="02020603020101020101" pitchFamily="18" charset="-127"/>
              </a:rPr>
              <a:t>(90%)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B59C2-DE02-4448-ABAF-EF7FCA9BF9F4}"/>
              </a:ext>
            </a:extLst>
          </p:cNvPr>
          <p:cNvSpPr txBox="1"/>
          <p:nvPr/>
        </p:nvSpPr>
        <p:spPr>
          <a:xfrm>
            <a:off x="9445067" y="3039978"/>
            <a:ext cx="7737766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JOIN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으로 인한 성능저하 개선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(300 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→ 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60s)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 - INDEX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사용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/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데이터 역정규화로 성능 향상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983245F-4303-4EE1-88FC-4612254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13</a:t>
            </a:fld>
            <a:endParaRPr 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6886D5-DF87-4851-BCB8-A31505482621}"/>
              </a:ext>
            </a:extLst>
          </p:cNvPr>
          <p:cNvSpPr/>
          <p:nvPr/>
        </p:nvSpPr>
        <p:spPr>
          <a:xfrm>
            <a:off x="9491402" y="6784294"/>
            <a:ext cx="7272598" cy="247400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D8AE-A1AB-4981-8409-486E54F78868}"/>
              </a:ext>
            </a:extLst>
          </p:cNvPr>
          <p:cNvSpPr txBox="1"/>
          <p:nvPr/>
        </p:nvSpPr>
        <p:spPr>
          <a:xfrm>
            <a:off x="10018222" y="87037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&lt;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기존 조회 성능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&gt;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54D0F-D67A-431D-A2DC-5030E5057EB5}"/>
              </a:ext>
            </a:extLst>
          </p:cNvPr>
          <p:cNvSpPr txBox="1"/>
          <p:nvPr/>
        </p:nvSpPr>
        <p:spPr>
          <a:xfrm>
            <a:off x="13784914" y="86910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&lt;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개선 후 조회 성능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&gt;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3101D0-CE6F-4192-BB81-20CFCBD79BEA}"/>
              </a:ext>
            </a:extLst>
          </p:cNvPr>
          <p:cNvGrpSpPr/>
          <p:nvPr/>
        </p:nvGrpSpPr>
        <p:grpSpPr>
          <a:xfrm>
            <a:off x="9862248" y="7152325"/>
            <a:ext cx="6395241" cy="1499000"/>
            <a:chOff x="9862248" y="5355996"/>
            <a:chExt cx="6395241" cy="1499000"/>
          </a:xfrm>
        </p:grpSpPr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BDFA48EA-8293-4591-A974-9679571D9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83"/>
            <a:stretch/>
          </p:blipFill>
          <p:spPr>
            <a:xfrm>
              <a:off x="9862248" y="5355996"/>
              <a:ext cx="2826548" cy="1499000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C25708A-3475-491D-9EF3-4787E20A3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7690" y="5447284"/>
              <a:ext cx="1578132" cy="6221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E08281F-8B62-47F2-929A-C7DB761B1F8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688796" y="5453662"/>
              <a:ext cx="1" cy="61572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B6CA0C-1C9B-416C-9FEF-B93832D54EF2}"/>
                </a:ext>
              </a:extLst>
            </p:cNvPr>
            <p:cNvSpPr/>
            <p:nvPr/>
          </p:nvSpPr>
          <p:spPr>
            <a:xfrm>
              <a:off x="11735822" y="5371335"/>
              <a:ext cx="952974" cy="164654"/>
            </a:xfrm>
            <a:prstGeom prst="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52C9C57-374F-4D73-A217-015B86F7E1E9}"/>
                </a:ext>
              </a:extLst>
            </p:cNvPr>
            <p:cNvGrpSpPr/>
            <p:nvPr/>
          </p:nvGrpSpPr>
          <p:grpSpPr>
            <a:xfrm>
              <a:off x="10157691" y="6096430"/>
              <a:ext cx="2531105" cy="667507"/>
              <a:chOff x="10157691" y="6049031"/>
              <a:chExt cx="2531105" cy="667507"/>
            </a:xfrm>
          </p:grpSpPr>
          <p:pic>
            <p:nvPicPr>
              <p:cNvPr id="24" name="그림 23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2DC09DCB-46AB-48E4-9BBB-B324C47B2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630" r="2858" b="93265"/>
              <a:stretch/>
            </p:blipFill>
            <p:spPr>
              <a:xfrm>
                <a:off x="10157691" y="6069389"/>
                <a:ext cx="2531105" cy="647149"/>
              </a:xfrm>
              <a:prstGeom prst="rect">
                <a:avLst/>
              </a:prstGeom>
              <a:ln w="28575">
                <a:solidFill>
                  <a:srgbClr val="008485"/>
                </a:solidFill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C94408-3FA2-4656-9248-387CD527EB4C}"/>
                  </a:ext>
                </a:extLst>
              </p:cNvPr>
              <p:cNvSpPr txBox="1"/>
              <p:nvPr/>
            </p:nvSpPr>
            <p:spPr>
              <a:xfrm>
                <a:off x="10167272" y="6049031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하나 B" panose="02020603020101020101" pitchFamily="18" charset="-127"/>
                  </a:rPr>
                  <a:t>Cost (CPU%) | Time</a:t>
                </a:r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78C6FF-08EB-42A2-ACF8-6CC63636FCBB}"/>
                  </a:ext>
                </a:extLst>
              </p:cNvPr>
              <p:cNvSpPr/>
              <p:nvPr/>
            </p:nvSpPr>
            <p:spPr>
              <a:xfrm>
                <a:off x="10191521" y="6393679"/>
                <a:ext cx="1314679" cy="2978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9576E59-05F2-4F72-A59E-F6072752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70220" y="5372647"/>
              <a:ext cx="3087269" cy="1482349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A6D6ACC-A9AB-4647-88B0-CFF989660E9C}"/>
                </a:ext>
              </a:extLst>
            </p:cNvPr>
            <p:cNvSpPr/>
            <p:nvPr/>
          </p:nvSpPr>
          <p:spPr>
            <a:xfrm>
              <a:off x="15182586" y="5489743"/>
              <a:ext cx="952974" cy="164654"/>
            </a:xfrm>
            <a:prstGeom prst="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24A82DE-3A09-434C-B447-9482D2DC9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80248" y="5572070"/>
              <a:ext cx="64170" cy="4664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ECA4AC6-50ED-48D3-A6F8-9278D7B5A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4914" y="5581039"/>
              <a:ext cx="1402614" cy="4574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DACC7E8-6652-47DA-AEA8-3E9F08018374}"/>
                </a:ext>
              </a:extLst>
            </p:cNvPr>
            <p:cNvSpPr/>
            <p:nvPr/>
          </p:nvSpPr>
          <p:spPr>
            <a:xfrm>
              <a:off x="13609396" y="6267987"/>
              <a:ext cx="2520826" cy="125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3C3F61-9E47-40F1-BE69-C1A5A0418F2A}"/>
                </a:ext>
              </a:extLst>
            </p:cNvPr>
            <p:cNvGrpSpPr/>
            <p:nvPr/>
          </p:nvGrpSpPr>
          <p:grpSpPr>
            <a:xfrm>
              <a:off x="13794248" y="6059307"/>
              <a:ext cx="2286000" cy="705989"/>
              <a:chOff x="13425849" y="7413192"/>
              <a:chExt cx="2286000" cy="705989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7EFAD4C-3F9A-455D-BFB0-3E5CC0870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582" t="14383"/>
              <a:stretch/>
            </p:blipFill>
            <p:spPr>
              <a:xfrm>
                <a:off x="13425849" y="7413192"/>
                <a:ext cx="2286000" cy="705989"/>
              </a:xfrm>
              <a:prstGeom prst="rect">
                <a:avLst/>
              </a:prstGeom>
              <a:ln w="28575">
                <a:solidFill>
                  <a:srgbClr val="008485"/>
                </a:solidFill>
              </a:ln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7F1550-F362-4FC7-A1B4-6113AA716E66}"/>
                  </a:ext>
                </a:extLst>
              </p:cNvPr>
              <p:cNvSpPr txBox="1"/>
              <p:nvPr/>
            </p:nvSpPr>
            <p:spPr>
              <a:xfrm>
                <a:off x="13507086" y="7441763"/>
                <a:ext cx="18840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>
                    <a:ea typeface="하나 B" panose="02020603020101020101" pitchFamily="18" charset="-127"/>
                  </a:rPr>
                  <a:t>Cost (CPU%) | Time</a:t>
                </a:r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AC742E-3DAC-4468-8813-4C44A33CE979}"/>
                </a:ext>
              </a:extLst>
            </p:cNvPr>
            <p:cNvSpPr/>
            <p:nvPr/>
          </p:nvSpPr>
          <p:spPr>
            <a:xfrm>
              <a:off x="13826633" y="6479964"/>
              <a:ext cx="1158828" cy="2784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8ABD5E-087B-487F-8B6D-D1CDC678EB21}"/>
              </a:ext>
            </a:extLst>
          </p:cNvPr>
          <p:cNvSpPr/>
          <p:nvPr/>
        </p:nvSpPr>
        <p:spPr>
          <a:xfrm>
            <a:off x="11289905" y="6601203"/>
            <a:ext cx="3581400" cy="402237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조회성능 비교결과</a:t>
            </a:r>
            <a:r>
              <a:rPr lang="en-US" altLang="ko-KR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실행계획</a:t>
            </a:r>
            <a:r>
              <a:rPr lang="en-US" altLang="ko-KR" sz="1800" dirty="0">
                <a:latin typeface="하나 M" panose="02020603020101020101" pitchFamily="18" charset="-127"/>
                <a:ea typeface="하나 M" panose="02020603020101020101" pitchFamily="18" charset="-127"/>
              </a:rPr>
              <a:t>, CPU)</a:t>
            </a:r>
            <a:endParaRPr lang="ko-KR" altLang="en-US" sz="18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4C81AF09-0DDD-4274-AB40-D03F135DC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72805"/>
              </p:ext>
            </p:extLst>
          </p:nvPr>
        </p:nvGraphicFramePr>
        <p:xfrm>
          <a:off x="10018222" y="4774782"/>
          <a:ext cx="5952897" cy="148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99">
                  <a:extLst>
                    <a:ext uri="{9D8B030D-6E8A-4147-A177-3AD203B41FA5}">
                      <a16:colId xmlns:a16="http://schemas.microsoft.com/office/drawing/2014/main" val="2982292049"/>
                    </a:ext>
                  </a:extLst>
                </a:gridCol>
                <a:gridCol w="1984299">
                  <a:extLst>
                    <a:ext uri="{9D8B030D-6E8A-4147-A177-3AD203B41FA5}">
                      <a16:colId xmlns:a16="http://schemas.microsoft.com/office/drawing/2014/main" val="2442153706"/>
                    </a:ext>
                  </a:extLst>
                </a:gridCol>
                <a:gridCol w="1984299">
                  <a:extLst>
                    <a:ext uri="{9D8B030D-6E8A-4147-A177-3AD203B41FA5}">
                      <a16:colId xmlns:a16="http://schemas.microsoft.com/office/drawing/2014/main" val="580243393"/>
                    </a:ext>
                  </a:extLst>
                </a:gridCol>
              </a:tblGrid>
              <a:tr h="4946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90454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Cost</a:t>
                      </a:r>
                      <a:endParaRPr lang="ko-KR" altLang="en-US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28,081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8485"/>
                          </a:solidFill>
                        </a:rPr>
                        <a:t>394</a:t>
                      </a:r>
                      <a:endParaRPr lang="ko-KR" altLang="en-US" b="1" dirty="0">
                        <a:solidFill>
                          <a:srgbClr val="008485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652187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수행시간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8485"/>
                          </a:solidFill>
                        </a:rPr>
                        <a:t>1s</a:t>
                      </a:r>
                      <a:endParaRPr lang="ko-KR" altLang="en-US" b="1" dirty="0">
                        <a:solidFill>
                          <a:srgbClr val="008485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9738"/>
                  </a:ext>
                </a:extLst>
              </a:tr>
            </a:tbl>
          </a:graphicData>
        </a:graphic>
      </p:graphicFrame>
      <p:sp>
        <p:nvSpPr>
          <p:cNvPr id="53" name="사각형: 둥근 위쪽 모서리 52">
            <a:extLst>
              <a:ext uri="{FF2B5EF4-FFF2-40B4-BE49-F238E27FC236}">
                <a16:creationId xmlns:a16="http://schemas.microsoft.com/office/drawing/2014/main" id="{9CC49993-79AA-4B18-B9FF-64FF3631C759}"/>
              </a:ext>
            </a:extLst>
          </p:cNvPr>
          <p:cNvSpPr/>
          <p:nvPr/>
        </p:nvSpPr>
        <p:spPr>
          <a:xfrm>
            <a:off x="12062818" y="4781075"/>
            <a:ext cx="1913269" cy="49055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AS-WAS</a:t>
            </a:r>
            <a:endParaRPr lang="ko-KR" altLang="en-US" sz="14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4" name="사각형: 둥근 위쪽 모서리 53">
            <a:extLst>
              <a:ext uri="{FF2B5EF4-FFF2-40B4-BE49-F238E27FC236}">
                <a16:creationId xmlns:a16="http://schemas.microsoft.com/office/drawing/2014/main" id="{ECFAA2F4-F054-479F-B0FB-FB8996B8DFF1}"/>
              </a:ext>
            </a:extLst>
          </p:cNvPr>
          <p:cNvSpPr/>
          <p:nvPr/>
        </p:nvSpPr>
        <p:spPr>
          <a:xfrm>
            <a:off x="14029367" y="4776371"/>
            <a:ext cx="1913269" cy="490554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AS-IS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en-US" altLang="ko-KR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ERD</a:t>
            </a:r>
            <a:endParaRPr lang="en-US" sz="1050" b="1" dirty="0">
              <a:solidFill>
                <a:srgbClr val="008485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884780-148A-45EE-9558-C174BB11E1D4}"/>
              </a:ext>
            </a:extLst>
          </p:cNvPr>
          <p:cNvSpPr/>
          <p:nvPr/>
        </p:nvSpPr>
        <p:spPr>
          <a:xfrm>
            <a:off x="637028" y="1923572"/>
            <a:ext cx="3486822" cy="70532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1) </a:t>
            </a:r>
            <a:r>
              <a:rPr lang="ko-KR" altLang="en-US" sz="3600" dirty="0">
                <a:ea typeface="하나 B" panose="02020603020101020101" pitchFamily="18" charset="-127"/>
              </a:rPr>
              <a:t>사용자</a:t>
            </a:r>
            <a:r>
              <a:rPr lang="en-US" altLang="ko-KR" sz="3600" dirty="0">
                <a:ea typeface="하나 B" panose="02020603020101020101" pitchFamily="18" charset="-127"/>
              </a:rPr>
              <a:t>-</a:t>
            </a:r>
            <a:r>
              <a:rPr lang="ko-KR" altLang="en-US" sz="3600" dirty="0">
                <a:ea typeface="하나 B" panose="02020603020101020101" pitchFamily="18" charset="-127"/>
              </a:rPr>
              <a:t>전문가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5E9BFF-AD38-437D-BBF8-DE21B1C56284}"/>
              </a:ext>
            </a:extLst>
          </p:cNvPr>
          <p:cNvGrpSpPr/>
          <p:nvPr/>
        </p:nvGrpSpPr>
        <p:grpSpPr>
          <a:xfrm>
            <a:off x="329394" y="3119897"/>
            <a:ext cx="8823984" cy="6884081"/>
            <a:chOff x="3354935" y="3158604"/>
            <a:chExt cx="8823984" cy="68840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42794E-DCA9-466A-91B6-2E29DCFF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399" y="3162300"/>
              <a:ext cx="5257800" cy="68803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FB25CE-FF79-449C-92A6-B81B5A835AEC}"/>
                </a:ext>
              </a:extLst>
            </p:cNvPr>
            <p:cNvSpPr txBox="1"/>
            <p:nvPr/>
          </p:nvSpPr>
          <p:spPr>
            <a:xfrm>
              <a:off x="3354935" y="6602492"/>
              <a:ext cx="288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사용자 정보 테이블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622EB-EB0F-4AB6-922C-FA2F2271E915}"/>
                </a:ext>
              </a:extLst>
            </p:cNvPr>
            <p:cNvSpPr txBox="1"/>
            <p:nvPr/>
          </p:nvSpPr>
          <p:spPr>
            <a:xfrm>
              <a:off x="9296399" y="5829300"/>
              <a:ext cx="2882520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② 전문가 정보 테이블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51ED5-4419-4B9D-8C41-32A873AA1C60}"/>
                </a:ext>
              </a:extLst>
            </p:cNvPr>
            <p:cNvSpPr txBox="1"/>
            <p:nvPr/>
          </p:nvSpPr>
          <p:spPr>
            <a:xfrm>
              <a:off x="8468356" y="3158604"/>
              <a:ext cx="2605200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③ 상담 정보 테이블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8C5679-2BBE-403C-999E-72A73EF4705C}"/>
              </a:ext>
            </a:extLst>
          </p:cNvPr>
          <p:cNvSpPr/>
          <p:nvPr/>
        </p:nvSpPr>
        <p:spPr>
          <a:xfrm>
            <a:off x="10972800" y="1923572"/>
            <a:ext cx="3030924" cy="698926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2) </a:t>
            </a:r>
            <a:r>
              <a:rPr lang="ko-KR" altLang="en-US" sz="3600" dirty="0">
                <a:ea typeface="하나 B" panose="02020603020101020101" pitchFamily="18" charset="-127"/>
              </a:rPr>
              <a:t>주가 데이터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5F3764-AB0B-4E59-91ED-C93004EEE411}"/>
              </a:ext>
            </a:extLst>
          </p:cNvPr>
          <p:cNvGrpSpPr/>
          <p:nvPr/>
        </p:nvGrpSpPr>
        <p:grpSpPr>
          <a:xfrm>
            <a:off x="11523277" y="2837621"/>
            <a:ext cx="4932424" cy="6758096"/>
            <a:chOff x="11523277" y="3281598"/>
            <a:chExt cx="4932424" cy="6758096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5CAFAA-8C88-418E-A599-E45C40AD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3277" y="3281598"/>
              <a:ext cx="1843117" cy="67580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27E5C7-3C85-4480-916A-49B0DC1ADE0C}"/>
                </a:ext>
              </a:extLst>
            </p:cNvPr>
            <p:cNvSpPr txBox="1"/>
            <p:nvPr/>
          </p:nvSpPr>
          <p:spPr>
            <a:xfrm>
              <a:off x="13366394" y="3563874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종목 테이블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392643-C00F-4831-ABC1-9F0E2B031B61}"/>
                </a:ext>
              </a:extLst>
            </p:cNvPr>
            <p:cNvSpPr txBox="1"/>
            <p:nvPr/>
          </p:nvSpPr>
          <p:spPr>
            <a:xfrm>
              <a:off x="13366394" y="5382379"/>
              <a:ext cx="3089307" cy="532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ea typeface="하나 B" panose="02020603020101020101" pitchFamily="18" charset="-127"/>
                </a:rPr>
                <a:t>② 주가데이터 테이블</a:t>
              </a:r>
              <a:r>
                <a:rPr lang="en-US" altLang="ko-KR" sz="2400" dirty="0">
                  <a:ea typeface="하나 B" panose="02020603020101020101" pitchFamily="18" charset="-127"/>
                </a:rPr>
                <a:t>    </a:t>
              </a:r>
              <a:endParaRPr lang="ko-KR" altLang="en-US" sz="2400" dirty="0">
                <a:ea typeface="하나 B" panose="02020603020101020101" pitchFamily="18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6E7EC-538C-42EA-B4A6-219DD3E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en-US" altLang="ko-KR" sz="55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ERD</a:t>
            </a:r>
            <a:endParaRPr lang="en-US" sz="1050" dirty="0">
              <a:solidFill>
                <a:srgbClr val="008485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867DD5-A18F-45ED-A8BC-44FAFED24706}"/>
              </a:ext>
            </a:extLst>
          </p:cNvPr>
          <p:cNvSpPr/>
          <p:nvPr/>
        </p:nvSpPr>
        <p:spPr>
          <a:xfrm>
            <a:off x="685799" y="1924449"/>
            <a:ext cx="3962401" cy="688797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a typeface="하나 B" panose="02020603020101020101" pitchFamily="18" charset="-127"/>
              </a:rPr>
              <a:t>3) </a:t>
            </a:r>
            <a:r>
              <a:rPr lang="ko-KR" altLang="en-US" sz="3600" dirty="0">
                <a:ea typeface="하나 B" panose="02020603020101020101" pitchFamily="18" charset="-127"/>
              </a:rPr>
              <a:t>전략검증 데이터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74B1C-BCCA-4202-B5E1-F755BE503C99}"/>
              </a:ext>
            </a:extLst>
          </p:cNvPr>
          <p:cNvGrpSpPr/>
          <p:nvPr/>
        </p:nvGrpSpPr>
        <p:grpSpPr>
          <a:xfrm>
            <a:off x="1905000" y="2726146"/>
            <a:ext cx="15073568" cy="7342716"/>
            <a:chOff x="2071432" y="3197866"/>
            <a:chExt cx="13392905" cy="6758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998307-BA3C-41C2-BEC9-BA7CD3D4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33" y="3197866"/>
              <a:ext cx="5981419" cy="67580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5840D-C69A-40FA-AEE3-8CE50F29BCFA}"/>
                </a:ext>
              </a:extLst>
            </p:cNvPr>
            <p:cNvSpPr txBox="1"/>
            <p:nvPr/>
          </p:nvSpPr>
          <p:spPr>
            <a:xfrm>
              <a:off x="7701137" y="3575929"/>
              <a:ext cx="2536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① 투자전략 테이블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9B7E2-966E-4CC5-BDDC-97F203D15D94}"/>
                </a:ext>
              </a:extLst>
            </p:cNvPr>
            <p:cNvSpPr txBox="1"/>
            <p:nvPr/>
          </p:nvSpPr>
          <p:spPr>
            <a:xfrm>
              <a:off x="12928065" y="7381760"/>
              <a:ext cx="2536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⑤ 종합결과 테이블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211E5B-7809-4760-9AFB-6BA3503B08EB}"/>
                </a:ext>
              </a:extLst>
            </p:cNvPr>
            <p:cNvSpPr txBox="1"/>
            <p:nvPr/>
          </p:nvSpPr>
          <p:spPr>
            <a:xfrm>
              <a:off x="2071432" y="3246453"/>
              <a:ext cx="2258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② 수익률 테이블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6CA22C-85E2-4CE7-9C10-181B59BA3B3D}"/>
                </a:ext>
              </a:extLst>
            </p:cNvPr>
            <p:cNvSpPr txBox="1"/>
            <p:nvPr/>
          </p:nvSpPr>
          <p:spPr>
            <a:xfrm>
              <a:off x="2071432" y="5143500"/>
              <a:ext cx="1728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③ 거래계좌 </a:t>
              </a:r>
              <a:endParaRPr lang="en-US" altLang="ko-KR" sz="2400" dirty="0">
                <a:ea typeface="하나 B" panose="02020603020101020101" pitchFamily="18" charset="-127"/>
              </a:endParaRPr>
            </a:p>
            <a:p>
              <a:r>
                <a:rPr lang="en-US" altLang="ko-KR" sz="2400" dirty="0">
                  <a:ea typeface="하나 B" panose="02020603020101020101" pitchFamily="18" charset="-127"/>
                </a:rPr>
                <a:t>         </a:t>
              </a:r>
              <a:r>
                <a:rPr lang="ko-KR" altLang="en-US" sz="2400" dirty="0">
                  <a:ea typeface="하나 B" panose="02020603020101020101" pitchFamily="18" charset="-127"/>
                </a:rPr>
                <a:t>테이블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A1B397-80F5-4C44-AAD7-6671BBCB5A76}"/>
                </a:ext>
              </a:extLst>
            </p:cNvPr>
            <p:cNvSpPr txBox="1"/>
            <p:nvPr/>
          </p:nvSpPr>
          <p:spPr>
            <a:xfrm>
              <a:off x="2071432" y="7825378"/>
              <a:ext cx="2392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ea typeface="하나 B" panose="02020603020101020101" pitchFamily="18" charset="-127"/>
                </a:rPr>
                <a:t>④ 매수</a:t>
              </a:r>
              <a:r>
                <a:rPr lang="en-US" altLang="ko-KR" sz="2400" dirty="0">
                  <a:ea typeface="하나 B" panose="02020603020101020101" pitchFamily="18" charset="-127"/>
                </a:rPr>
                <a:t>/</a:t>
              </a:r>
              <a:r>
                <a:rPr lang="ko-KR" altLang="en-US" sz="2400" dirty="0">
                  <a:ea typeface="하나 B" panose="02020603020101020101" pitchFamily="18" charset="-127"/>
                </a:rPr>
                <a:t>매도 결과</a:t>
              </a:r>
              <a:endParaRPr lang="en-US" altLang="ko-KR" sz="2400" dirty="0">
                <a:ea typeface="하나 B" panose="02020603020101020101" pitchFamily="18" charset="-127"/>
              </a:endParaRPr>
            </a:p>
            <a:p>
              <a:r>
                <a:rPr lang="en-US" altLang="ko-KR" sz="2400" dirty="0">
                  <a:ea typeface="하나 B" panose="02020603020101020101" pitchFamily="18" charset="-127"/>
                </a:rPr>
                <a:t>	 </a:t>
              </a:r>
              <a:r>
                <a:rPr lang="ko-KR" altLang="en-US" sz="2400" dirty="0">
                  <a:ea typeface="하나 B" panose="02020603020101020101" pitchFamily="18" charset="-127"/>
                </a:rPr>
                <a:t>테이블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3181862-7F8F-4EB6-91F4-8F92DED008FB}"/>
                </a:ext>
              </a:extLst>
            </p:cNvPr>
            <p:cNvCxnSpPr>
              <a:endCxn id="15" idx="3"/>
            </p:cNvCxnSpPr>
            <p:nvPr/>
          </p:nvCxnSpPr>
          <p:spPr>
            <a:xfrm flipH="1" flipV="1">
              <a:off x="4330384" y="3477286"/>
              <a:ext cx="2034862" cy="5849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0CFB303-5EFF-4B29-90F7-E64C261CC085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 flipV="1">
              <a:off x="3799790" y="5558999"/>
              <a:ext cx="2565457" cy="4154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B39CBC-334C-433F-9DBC-620C4E421B99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4463433" y="8240877"/>
              <a:ext cx="1901815" cy="947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9010E9A-5F53-46CD-8413-DC469C29B0DE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2136657" y="7612593"/>
              <a:ext cx="791408" cy="5335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98BB7-63A4-4D4B-9932-E831A766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70BA3A-D159-4875-90E2-85FD77F49CD0}"/>
              </a:ext>
            </a:extLst>
          </p:cNvPr>
          <p:cNvGrpSpPr/>
          <p:nvPr/>
        </p:nvGrpSpPr>
        <p:grpSpPr>
          <a:xfrm>
            <a:off x="527944" y="383199"/>
            <a:ext cx="8514204" cy="1108217"/>
            <a:chOff x="527944" y="383199"/>
            <a:chExt cx="8514204" cy="1108217"/>
          </a:xfrm>
        </p:grpSpPr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45890E62-225E-4694-B4EA-59FC626E5C74}"/>
                </a:ext>
              </a:extLst>
            </p:cNvPr>
            <p:cNvSpPr txBox="1"/>
            <p:nvPr/>
          </p:nvSpPr>
          <p:spPr>
            <a:xfrm>
              <a:off x="527944" y="383199"/>
              <a:ext cx="6025256" cy="11082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30000"/>
                </a:lnSpc>
              </a:pPr>
              <a:r>
                <a:rPr lang="ko-KR" altLang="en-US" sz="5500" dirty="0">
                  <a:solidFill>
                    <a:srgbClr val="008485"/>
                  </a:solidFill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프로젝트 일정관리</a:t>
              </a:r>
              <a:endParaRPr lang="en-US" sz="1050" dirty="0">
                <a:solidFill>
                  <a:srgbClr val="00848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DD4F78-B490-43EC-92EA-E2E5582123B0}"/>
                </a:ext>
              </a:extLst>
            </p:cNvPr>
            <p:cNvSpPr txBox="1"/>
            <p:nvPr/>
          </p:nvSpPr>
          <p:spPr>
            <a:xfrm>
              <a:off x="5874219" y="854898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 err="1">
                  <a:ea typeface="하나 B" panose="02020603020101020101" pitchFamily="18" charset="-127"/>
                </a:rPr>
                <a:t>간트</a:t>
              </a:r>
              <a:r>
                <a:rPr lang="ko-KR" altLang="en-US" sz="3200" dirty="0">
                  <a:ea typeface="하나 B" panose="02020603020101020101" pitchFamily="18" charset="-127"/>
                </a:rPr>
                <a:t> 차트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9BC9C59-D150-4FDF-B244-A14ADCFD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4" y="2129315"/>
            <a:ext cx="17493990" cy="730278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31C16-0CCF-462D-8323-88D75EB9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383199"/>
            <a:ext cx="3938405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 err="1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아키텍쳐</a:t>
            </a:r>
            <a:endParaRPr lang="en-US" sz="1050" dirty="0">
              <a:solidFill>
                <a:srgbClr val="008485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8BAA09-5497-43BB-B0F8-27EC06D6DB9E}"/>
              </a:ext>
            </a:extLst>
          </p:cNvPr>
          <p:cNvSpPr/>
          <p:nvPr/>
        </p:nvSpPr>
        <p:spPr>
          <a:xfrm>
            <a:off x="6936571" y="2114194"/>
            <a:ext cx="10704435" cy="84702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ea typeface="하나 B" panose="02020603020101020101" pitchFamily="18" charset="-127"/>
              </a:rPr>
              <a:t>Back-End</a:t>
            </a:r>
            <a:endParaRPr lang="ko-KR" altLang="en-US" sz="4000" b="1" dirty="0">
              <a:ea typeface="하나 B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4311EDD-BFDD-4B0C-9A0F-D15DAC3D8CB5}"/>
              </a:ext>
            </a:extLst>
          </p:cNvPr>
          <p:cNvSpPr/>
          <p:nvPr/>
        </p:nvSpPr>
        <p:spPr>
          <a:xfrm>
            <a:off x="952133" y="3058881"/>
            <a:ext cx="4953000" cy="6527176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26345-ACD9-47C2-8F24-F50B4FE4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13" y="3451268"/>
            <a:ext cx="812546" cy="1078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9DAAB9-0AB4-485D-A742-A9CAB82EB9D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1786" y="4777404"/>
            <a:ext cx="957600" cy="11371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A2EB16-F74F-4961-BA0F-928F57DD0E0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31786" y="6162221"/>
            <a:ext cx="957600" cy="11274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5C3E23B-7D33-4A62-A685-C86B3D482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573" y="7537384"/>
            <a:ext cx="1770027" cy="6350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D956692-59E2-412A-87D0-2E029B7D78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7013" y="8420100"/>
            <a:ext cx="1367147" cy="81731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B00D74-7D56-4FD2-BA9D-FE2353D90E9B}"/>
              </a:ext>
            </a:extLst>
          </p:cNvPr>
          <p:cNvSpPr/>
          <p:nvPr/>
        </p:nvSpPr>
        <p:spPr>
          <a:xfrm>
            <a:off x="952133" y="2114568"/>
            <a:ext cx="4953000" cy="847019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ea typeface="하나 B" panose="02020603020101020101" pitchFamily="18" charset="-127"/>
              </a:rPr>
              <a:t>Front-End</a:t>
            </a:r>
            <a:endParaRPr lang="ko-KR" altLang="en-US" sz="4000" b="1" dirty="0">
              <a:ea typeface="하나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2C7FF-F23A-4698-87D0-FC6F0709634D}"/>
              </a:ext>
            </a:extLst>
          </p:cNvPr>
          <p:cNvSpPr txBox="1"/>
          <p:nvPr/>
        </p:nvSpPr>
        <p:spPr>
          <a:xfrm>
            <a:off x="3245552" y="36981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HMTL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036438-BA1F-4138-B508-04DD4580B05D}"/>
              </a:ext>
            </a:extLst>
          </p:cNvPr>
          <p:cNvSpPr txBox="1"/>
          <p:nvPr/>
        </p:nvSpPr>
        <p:spPr>
          <a:xfrm>
            <a:off x="3245552" y="504228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CSS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C769B7-EDA5-4626-AA36-CC42EF541E63}"/>
              </a:ext>
            </a:extLst>
          </p:cNvPr>
          <p:cNvSpPr txBox="1"/>
          <p:nvPr/>
        </p:nvSpPr>
        <p:spPr>
          <a:xfrm>
            <a:off x="3245551" y="6390021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JavaScript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FE59B5-5EA2-4F90-986C-7717C3AF4227}"/>
              </a:ext>
            </a:extLst>
          </p:cNvPr>
          <p:cNvSpPr txBox="1"/>
          <p:nvPr/>
        </p:nvSpPr>
        <p:spPr>
          <a:xfrm>
            <a:off x="3245551" y="7477830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Jquery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1F8109-F8F7-4C28-877F-6689CF0571F3}"/>
              </a:ext>
            </a:extLst>
          </p:cNvPr>
          <p:cNvSpPr txBox="1"/>
          <p:nvPr/>
        </p:nvSpPr>
        <p:spPr>
          <a:xfrm>
            <a:off x="3245551" y="8565639"/>
            <a:ext cx="255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AJAX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4C5D1F-7E48-496D-B648-00BC4DD3FF90}"/>
              </a:ext>
            </a:extLst>
          </p:cNvPr>
          <p:cNvGrpSpPr/>
          <p:nvPr/>
        </p:nvGrpSpPr>
        <p:grpSpPr>
          <a:xfrm>
            <a:off x="14248565" y="3267217"/>
            <a:ext cx="3087302" cy="4631096"/>
            <a:chOff x="12974466" y="3267216"/>
            <a:chExt cx="2712422" cy="353840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C48B1F8-008C-44B3-BDCB-C69795EDEBC0}"/>
                </a:ext>
              </a:extLst>
            </p:cNvPr>
            <p:cNvGrpSpPr/>
            <p:nvPr/>
          </p:nvGrpSpPr>
          <p:grpSpPr>
            <a:xfrm>
              <a:off x="12974466" y="3267216"/>
              <a:ext cx="2712422" cy="3538405"/>
              <a:chOff x="12468603" y="4542390"/>
              <a:chExt cx="828675" cy="108102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985A945-1456-4919-A1F8-04513E49843D}"/>
                  </a:ext>
                </a:extLst>
              </p:cNvPr>
              <p:cNvGrpSpPr/>
              <p:nvPr/>
            </p:nvGrpSpPr>
            <p:grpSpPr>
              <a:xfrm>
                <a:off x="12468603" y="4542390"/>
                <a:ext cx="828675" cy="1081022"/>
                <a:chOff x="6000750" y="3986278"/>
                <a:chExt cx="733026" cy="1233422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4" name="원통형 43">
                  <a:extLst>
                    <a:ext uri="{FF2B5EF4-FFF2-40B4-BE49-F238E27FC236}">
                      <a16:creationId xmlns:a16="http://schemas.microsoft.com/office/drawing/2014/main" id="{A753B228-208B-4746-8564-4BDD2B412B70}"/>
                    </a:ext>
                  </a:extLst>
                </p:cNvPr>
                <p:cNvSpPr/>
                <p:nvPr/>
              </p:nvSpPr>
              <p:spPr>
                <a:xfrm>
                  <a:off x="6000750" y="4762500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  <p:sp>
              <p:nvSpPr>
                <p:cNvPr id="45" name="원통형 44">
                  <a:extLst>
                    <a:ext uri="{FF2B5EF4-FFF2-40B4-BE49-F238E27FC236}">
                      <a16:creationId xmlns:a16="http://schemas.microsoft.com/office/drawing/2014/main" id="{B7A1C99A-3210-4E80-96F8-8D80A1216C7A}"/>
                    </a:ext>
                  </a:extLst>
                </p:cNvPr>
                <p:cNvSpPr/>
                <p:nvPr/>
              </p:nvSpPr>
              <p:spPr>
                <a:xfrm>
                  <a:off x="6000750" y="4374389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  <p:sp>
              <p:nvSpPr>
                <p:cNvPr id="46" name="원통형 45">
                  <a:extLst>
                    <a:ext uri="{FF2B5EF4-FFF2-40B4-BE49-F238E27FC236}">
                      <a16:creationId xmlns:a16="http://schemas.microsoft.com/office/drawing/2014/main" id="{030EBD75-CECE-4627-BC6B-6AD417D32F7B}"/>
                    </a:ext>
                  </a:extLst>
                </p:cNvPr>
                <p:cNvSpPr/>
                <p:nvPr/>
              </p:nvSpPr>
              <p:spPr>
                <a:xfrm>
                  <a:off x="6000750" y="3986278"/>
                  <a:ext cx="733026" cy="457200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하나 B" panose="02020603020101020101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1AE782-6677-44B3-8142-7E6C82DE902F}"/>
                  </a:ext>
                </a:extLst>
              </p:cNvPr>
              <p:cNvSpPr txBox="1"/>
              <p:nvPr/>
            </p:nvSpPr>
            <p:spPr>
              <a:xfrm>
                <a:off x="12470380" y="4995091"/>
                <a:ext cx="825121" cy="237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>
                    <a:ea typeface="하나 B" panose="02020603020101020101" pitchFamily="18" charset="-127"/>
                  </a:rPr>
                  <a:t>DBMS</a:t>
                </a:r>
                <a:endParaRPr lang="ko-KR" altLang="en-US" sz="6000" b="1" dirty="0">
                  <a:ea typeface="하나 B" panose="02020603020101020101" pitchFamily="18" charset="-127"/>
                </a:endParaRPr>
              </a:p>
            </p:txBody>
          </p:sp>
        </p:grpSp>
        <p:pic>
          <p:nvPicPr>
            <p:cNvPr id="48" name="Picture 2" descr="오라클 데이터베이스 DBMS 종류, 특징">
              <a:extLst>
                <a:ext uri="{FF2B5EF4-FFF2-40B4-BE49-F238E27FC236}">
                  <a16:creationId xmlns:a16="http://schemas.microsoft.com/office/drawing/2014/main" id="{A92CB969-BD93-47A4-BFC0-958128BA0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4871" y="3565421"/>
              <a:ext cx="2251610" cy="112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C561CF7-FCC0-4326-9625-965E842FCDF6}"/>
              </a:ext>
            </a:extLst>
          </p:cNvPr>
          <p:cNvGrpSpPr/>
          <p:nvPr/>
        </p:nvGrpSpPr>
        <p:grpSpPr>
          <a:xfrm>
            <a:off x="13868740" y="8247055"/>
            <a:ext cx="3772267" cy="1316477"/>
            <a:chOff x="12983946" y="7430445"/>
            <a:chExt cx="3772267" cy="131647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D283691-30CC-47D6-B453-BBD3F35CC024}"/>
                </a:ext>
              </a:extLst>
            </p:cNvPr>
            <p:cNvSpPr/>
            <p:nvPr/>
          </p:nvSpPr>
          <p:spPr>
            <a:xfrm>
              <a:off x="12983946" y="7430445"/>
              <a:ext cx="3772267" cy="1316477"/>
            </a:xfrm>
            <a:prstGeom prst="roundRect">
              <a:avLst>
                <a:gd name="adj" fmla="val 7436"/>
              </a:avLst>
            </a:prstGeom>
            <a:solidFill>
              <a:schemeClr val="bg1"/>
            </a:solidFill>
            <a:ln w="4445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>
                <a:lnSpc>
                  <a:spcPct val="180000"/>
                </a:lnSpc>
              </a:pPr>
              <a:endParaRPr lang="en-US" altLang="ko-KR" sz="4000" b="1" dirty="0">
                <a:solidFill>
                  <a:schemeClr val="tx1"/>
                </a:solidFill>
                <a:ea typeface="하나 B" panose="02020603020101020101" pitchFamily="18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4FA80B1-CB5C-4ECD-BDFD-4D77487AAE0C}"/>
                </a:ext>
              </a:extLst>
            </p:cNvPr>
            <p:cNvGrpSpPr/>
            <p:nvPr/>
          </p:nvGrpSpPr>
          <p:grpSpPr>
            <a:xfrm>
              <a:off x="13206426" y="7562545"/>
              <a:ext cx="3084413" cy="1041224"/>
              <a:chOff x="13097278" y="7363646"/>
              <a:chExt cx="3084413" cy="1041224"/>
            </a:xfrm>
          </p:grpSpPr>
          <p:pic>
            <p:nvPicPr>
              <p:cNvPr id="1026" name="Picture 2" descr="간편한 2 단계로 CentOS를 Oracle Linux 7로 전환">
                <a:extLst>
                  <a:ext uri="{FF2B5EF4-FFF2-40B4-BE49-F238E27FC236}">
                    <a16:creationId xmlns:a16="http://schemas.microsoft.com/office/drawing/2014/main" id="{55398BAD-00D8-4E43-BA1B-FB18E0674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75" t="3334" r="31968" b="30617"/>
              <a:stretch/>
            </p:blipFill>
            <p:spPr bwMode="auto">
              <a:xfrm>
                <a:off x="13097278" y="7363646"/>
                <a:ext cx="990582" cy="1041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간편한 2 단계로 CentOS를 Oracle Linux 7로 전환">
                <a:extLst>
                  <a:ext uri="{FF2B5EF4-FFF2-40B4-BE49-F238E27FC236}">
                    <a16:creationId xmlns:a16="http://schemas.microsoft.com/office/drawing/2014/main" id="{02C7987D-0BEF-467D-87E2-2C94C8F57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75" t="71690" r="33916"/>
              <a:stretch/>
            </p:blipFill>
            <p:spPr bwMode="auto">
              <a:xfrm>
                <a:off x="14165049" y="7443323"/>
                <a:ext cx="2016642" cy="961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EB64F9B-398D-4D20-B948-B2610E8BB1C7}"/>
              </a:ext>
            </a:extLst>
          </p:cNvPr>
          <p:cNvSpPr/>
          <p:nvPr/>
        </p:nvSpPr>
        <p:spPr>
          <a:xfrm>
            <a:off x="6998776" y="3057020"/>
            <a:ext cx="6412423" cy="3008862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ea typeface="하나 B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D4495F-A624-4DA2-934F-5DC36E6AA11B}"/>
              </a:ext>
            </a:extLst>
          </p:cNvPr>
          <p:cNvGrpSpPr/>
          <p:nvPr/>
        </p:nvGrpSpPr>
        <p:grpSpPr>
          <a:xfrm>
            <a:off x="7257335" y="3408153"/>
            <a:ext cx="5772865" cy="1039614"/>
            <a:chOff x="7257335" y="3502795"/>
            <a:chExt cx="5772865" cy="103961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C690EB2-12A4-4117-B671-75CADEFA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57335" y="3502795"/>
              <a:ext cx="1215820" cy="103961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A9B9E1-C932-4F3C-8B4F-9F32E1D29CA8}"/>
                </a:ext>
              </a:extLst>
            </p:cNvPr>
            <p:cNvSpPr txBox="1"/>
            <p:nvPr/>
          </p:nvSpPr>
          <p:spPr>
            <a:xfrm>
              <a:off x="8624022" y="3672728"/>
              <a:ext cx="4406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Spring Framework</a:t>
              </a:r>
              <a:endParaRPr lang="ko-KR" altLang="en-US" sz="40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93F991-D503-47B4-8722-A0AC58D576D3}"/>
              </a:ext>
            </a:extLst>
          </p:cNvPr>
          <p:cNvGrpSpPr/>
          <p:nvPr/>
        </p:nvGrpSpPr>
        <p:grpSpPr>
          <a:xfrm>
            <a:off x="7426345" y="4779753"/>
            <a:ext cx="5603855" cy="932698"/>
            <a:chOff x="7426345" y="4896215"/>
            <a:chExt cx="5603855" cy="932698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AB1C66E-51DE-4D2D-B477-978F8BA4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26345" y="4896215"/>
              <a:ext cx="1004444" cy="93269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76BF0-56FA-4991-83B2-04CDE6843AB8}"/>
                </a:ext>
              </a:extLst>
            </p:cNvPr>
            <p:cNvSpPr txBox="1"/>
            <p:nvPr/>
          </p:nvSpPr>
          <p:spPr>
            <a:xfrm>
              <a:off x="8624022" y="5008621"/>
              <a:ext cx="44061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err="1">
                  <a:latin typeface="하나 M" panose="02020603020101020101" pitchFamily="18" charset="-127"/>
                  <a:ea typeface="하나 M" panose="02020603020101020101" pitchFamily="18" charset="-127"/>
                </a:rPr>
                <a:t>MyBatis</a:t>
              </a:r>
              <a:endParaRPr lang="ko-KR" altLang="en-US" sz="40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DB050C-AD7D-4127-A6E0-C53F7AD36401}"/>
              </a:ext>
            </a:extLst>
          </p:cNvPr>
          <p:cNvSpPr/>
          <p:nvPr/>
        </p:nvSpPr>
        <p:spPr>
          <a:xfrm>
            <a:off x="6998777" y="8143161"/>
            <a:ext cx="6412423" cy="1446310"/>
          </a:xfrm>
          <a:prstGeom prst="roundRect">
            <a:avLst>
              <a:gd name="adj" fmla="val 7436"/>
            </a:avLst>
          </a:prstGeom>
          <a:solidFill>
            <a:schemeClr val="bg1"/>
          </a:solidFill>
          <a:ln w="4445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80000"/>
              </a:lnSpc>
            </a:pPr>
            <a:endParaRPr lang="en-US" altLang="ko-KR" sz="4000" b="1" dirty="0">
              <a:solidFill>
                <a:schemeClr val="tx1"/>
              </a:solidFill>
              <a:ea typeface="하나 B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88EE481-4251-4801-B16B-1909592D0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2154" y="8350843"/>
            <a:ext cx="1030868" cy="114020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18E274A-E06D-48A2-966C-F382266D56A5}"/>
              </a:ext>
            </a:extLst>
          </p:cNvPr>
          <p:cNvSpPr txBox="1"/>
          <p:nvPr/>
        </p:nvSpPr>
        <p:spPr>
          <a:xfrm>
            <a:off x="8624022" y="8458832"/>
            <a:ext cx="440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하나 M" panose="02020603020101020101" pitchFamily="18" charset="-127"/>
                <a:ea typeface="하나 M" panose="02020603020101020101" pitchFamily="18" charset="-127"/>
              </a:rPr>
              <a:t>Apache Tomcat</a:t>
            </a:r>
            <a:endParaRPr lang="ko-KR" altLang="en-US" sz="4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9D8B6A-7604-4C0C-9251-CE775D8C11C1}"/>
              </a:ext>
            </a:extLst>
          </p:cNvPr>
          <p:cNvGrpSpPr/>
          <p:nvPr/>
        </p:nvGrpSpPr>
        <p:grpSpPr>
          <a:xfrm>
            <a:off x="6998777" y="6364190"/>
            <a:ext cx="6412423" cy="1446310"/>
            <a:chOff x="6998777" y="6222250"/>
            <a:chExt cx="6412423" cy="14463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12C20D6-7EB4-4178-962E-50305FDEDCFD}"/>
                </a:ext>
              </a:extLst>
            </p:cNvPr>
            <p:cNvSpPr/>
            <p:nvPr/>
          </p:nvSpPr>
          <p:spPr>
            <a:xfrm>
              <a:off x="6998777" y="6222250"/>
              <a:ext cx="6412423" cy="1446310"/>
            </a:xfrm>
            <a:prstGeom prst="roundRect">
              <a:avLst>
                <a:gd name="adj" fmla="val 7436"/>
              </a:avLst>
            </a:prstGeom>
            <a:solidFill>
              <a:schemeClr val="bg1"/>
            </a:solidFill>
            <a:ln w="4445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just">
                <a:lnSpc>
                  <a:spcPct val="180000"/>
                </a:lnSpc>
              </a:pPr>
              <a:endParaRPr lang="en-US" altLang="ko-KR" sz="4000" b="1" dirty="0">
                <a:solidFill>
                  <a:schemeClr val="tx1"/>
                </a:solidFill>
                <a:ea typeface="하나 B" panose="02020603020101020101" pitchFamily="18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AE7EFF-FB97-4CAE-8481-3EFE92E472D1}"/>
                </a:ext>
              </a:extLst>
            </p:cNvPr>
            <p:cNvGrpSpPr/>
            <p:nvPr/>
          </p:nvGrpSpPr>
          <p:grpSpPr>
            <a:xfrm>
              <a:off x="7426345" y="6441083"/>
              <a:ext cx="3162640" cy="929169"/>
              <a:chOff x="7429160" y="6202972"/>
              <a:chExt cx="3162640" cy="929169"/>
            </a:xfrm>
          </p:grpSpPr>
          <p:pic>
            <p:nvPicPr>
              <p:cNvPr id="2050" name="Picture 2" descr="Python] Cycle - 리스트를 무한히 반복하는 방법.">
                <a:extLst>
                  <a:ext uri="{FF2B5EF4-FFF2-40B4-BE49-F238E27FC236}">
                    <a16:creationId xmlns:a16="http://schemas.microsoft.com/office/drawing/2014/main" id="{6CB2CBA9-5143-40CB-AF6C-4D01A0C17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7" t="6868" r="25333" b="7029"/>
              <a:stretch/>
            </p:blipFill>
            <p:spPr bwMode="auto">
              <a:xfrm>
                <a:off x="7429160" y="6202972"/>
                <a:ext cx="1001629" cy="929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578DCC-4AF0-4CFF-BE45-2844EAE677DD}"/>
                  </a:ext>
                </a:extLst>
              </p:cNvPr>
              <p:cNvSpPr txBox="1"/>
              <p:nvPr/>
            </p:nvSpPr>
            <p:spPr>
              <a:xfrm>
                <a:off x="8624022" y="6337193"/>
                <a:ext cx="19677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Python</a:t>
                </a:r>
                <a:endParaRPr lang="ko-KR" altLang="en-US" sz="4000" b="1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8061C99-E7BF-4AB8-81D7-4457F5C9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시나리오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CA8BF1-508A-482D-805D-35070FEE1047}"/>
              </a:ext>
            </a:extLst>
          </p:cNvPr>
          <p:cNvGrpSpPr/>
          <p:nvPr/>
        </p:nvGrpSpPr>
        <p:grpSpPr>
          <a:xfrm>
            <a:off x="5520864" y="3543300"/>
            <a:ext cx="6483662" cy="5977276"/>
            <a:chOff x="5520864" y="3543300"/>
            <a:chExt cx="6483662" cy="59772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1C2DC-9A7A-4A9C-AE1A-508133647EC0}"/>
                </a:ext>
              </a:extLst>
            </p:cNvPr>
            <p:cNvSpPr txBox="1"/>
            <p:nvPr/>
          </p:nvSpPr>
          <p:spPr>
            <a:xfrm>
              <a:off x="5520864" y="8768447"/>
              <a:ext cx="6483662" cy="7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하나 B" panose="02020603020101020101" pitchFamily="18" charset="-127"/>
                </a:rPr>
                <a:t>도대체 왜 수익률이 안 나오는 거지</a:t>
              </a:r>
              <a:r>
                <a:rPr lang="en-US" altLang="ko-KR" sz="3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하나 B" panose="02020603020101020101" pitchFamily="18" charset="-127"/>
                </a:rPr>
                <a:t>!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DA386A-D6EB-4060-BBA1-D85E64E1E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3543300"/>
              <a:ext cx="4876190" cy="48761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25EAED-A6D9-47C5-9BA5-216A71411865}"/>
              </a:ext>
            </a:extLst>
          </p:cNvPr>
          <p:cNvSpPr txBox="1"/>
          <p:nvPr/>
        </p:nvSpPr>
        <p:spPr>
          <a:xfrm>
            <a:off x="685799" y="1878294"/>
            <a:ext cx="6026462" cy="74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○ 내 투자 전략의 결말은</a:t>
            </a:r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하나 B" panose="02020603020101020101" pitchFamily="18" charset="-127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5812E-DE0B-4A22-BA4E-EF6DB47F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4018186" y="3048000"/>
            <a:ext cx="10251628" cy="4191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199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시연영상 </a:t>
            </a:r>
            <a:endParaRPr lang="en-US" sz="3600" dirty="0">
              <a:solidFill>
                <a:srgbClr val="008485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EFE5D6-E1BB-4B91-B001-A69D49EC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926" y="3948867"/>
            <a:ext cx="3061674" cy="1880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b="1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HELuxGoB" pitchFamily="34" charset="0"/>
              </a:rPr>
              <a:t>목 차</a:t>
            </a:r>
            <a:endParaRPr lang="en-US" sz="4000" b="1" dirty="0">
              <a:solidFill>
                <a:srgbClr val="008485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91" y="505258"/>
            <a:ext cx="3885875" cy="555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9E9E9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하나금융</a:t>
            </a:r>
            <a:r>
              <a:rPr lang="en-US" altLang="ko-KR" sz="2200" dirty="0">
                <a:solidFill>
                  <a:srgbClr val="9E9E9E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TI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420865" y="3370111"/>
            <a:ext cx="2446228" cy="6056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5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THELuxGoM" pitchFamily="34" charset="0"/>
              </a:rPr>
              <a:t>contents</a:t>
            </a:r>
            <a:endParaRPr lang="en-US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598C1-30D3-485A-B0FB-678C6353C0D5}"/>
              </a:ext>
            </a:extLst>
          </p:cNvPr>
          <p:cNvSpPr/>
          <p:nvPr/>
        </p:nvSpPr>
        <p:spPr>
          <a:xfrm>
            <a:off x="8991600" y="0"/>
            <a:ext cx="9296400" cy="10286999"/>
          </a:xfrm>
          <a:prstGeom prst="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하나 B" panose="0202060302010102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400" y="1523999"/>
            <a:ext cx="5451503" cy="7239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서비스 개요</a:t>
            </a:r>
            <a:endParaRPr lang="en-US" sz="3600" dirty="0">
              <a:solidFill>
                <a:schemeClr val="bg1"/>
              </a:solidFill>
              <a:latin typeface="하나 M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기능 소개</a:t>
            </a:r>
            <a:endParaRPr lang="en-US" sz="3600" dirty="0">
              <a:solidFill>
                <a:schemeClr val="bg1"/>
              </a:solidFill>
              <a:latin typeface="하나 M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적용 기술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cs typeface="THELuxGoR" pitchFamily="34" charset="0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  <a:cs typeface="THELuxGoR" pitchFamily="34" charset="0"/>
              </a:rPr>
              <a:t>프로젝트 일정관리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en-US" altLang="ko-KR" sz="3600" b="1" dirty="0">
                <a:solidFill>
                  <a:schemeClr val="bg1"/>
                </a:solidFill>
                <a:latin typeface="하나 M" panose="02020603020101020101" pitchFamily="18" charset="-127"/>
              </a:rPr>
              <a:t>ERD</a:t>
            </a:r>
            <a:endParaRPr lang="en-US" altLang="ko-KR" sz="3600" b="1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  <a:cs typeface="THELuxGo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 err="1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아키텍쳐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하나 M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시나리오 요약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시연 영상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-  </a:t>
            </a:r>
            <a:r>
              <a:rPr lang="ko-KR" altLang="en-US" sz="3600" dirty="0">
                <a:solidFill>
                  <a:schemeClr val="bg1"/>
                </a:solidFill>
                <a:latin typeface="하나 M" panose="02020603020101020101" pitchFamily="18" charset="-127"/>
                <a:ea typeface="하나 B" panose="02020603020101020101" pitchFamily="18" charset="-127"/>
              </a:rPr>
              <a:t>보완 사항</a:t>
            </a:r>
            <a:endParaRPr lang="en-US" altLang="ko-KR" sz="3600" dirty="0">
              <a:solidFill>
                <a:schemeClr val="bg1"/>
              </a:solidFill>
              <a:latin typeface="하나 M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209800" y="667569"/>
            <a:ext cx="6781800" cy="132532"/>
            <a:chOff x="1649442" y="667569"/>
            <a:chExt cx="17145738" cy="466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ED27-0505-449A-AFB0-5A5BC2A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보완 사항</a:t>
            </a:r>
            <a:endParaRPr lang="en-US" sz="1050" dirty="0">
              <a:solidFill>
                <a:srgbClr val="008485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B8D93D-8AD0-41D3-88A2-195F7538F8EC}"/>
              </a:ext>
            </a:extLst>
          </p:cNvPr>
          <p:cNvGrpSpPr/>
          <p:nvPr/>
        </p:nvGrpSpPr>
        <p:grpSpPr>
          <a:xfrm>
            <a:off x="838200" y="2650173"/>
            <a:ext cx="12344400" cy="1469597"/>
            <a:chOff x="1828800" y="1687156"/>
            <a:chExt cx="7391400" cy="10737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0D1DB-E60D-49D1-BD44-543235891934}"/>
                </a:ext>
              </a:extLst>
            </p:cNvPr>
            <p:cNvSpPr txBox="1"/>
            <p:nvPr/>
          </p:nvSpPr>
          <p:spPr>
            <a:xfrm>
              <a:off x="1828800" y="1710612"/>
              <a:ext cx="1663700" cy="96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1" dirty="0">
                  <a:latin typeface="Lucida Console" panose="020B0609040504020204" pitchFamily="49" charset="0"/>
                  <a:ea typeface="하나 B" panose="02020603020101020101" pitchFamily="18" charset="-127"/>
                </a:rPr>
                <a:t>01</a:t>
              </a:r>
              <a:endParaRPr lang="ko-KR" altLang="en-US" sz="8000" b="1" dirty="0">
                <a:latin typeface="Lucida Console" panose="020B0609040504020204" pitchFamily="49" charset="0"/>
                <a:ea typeface="하나 B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B6BAA86-CC33-4566-97CD-BE4F2C788C41}"/>
                </a:ext>
              </a:extLst>
            </p:cNvPr>
            <p:cNvGrpSpPr/>
            <p:nvPr/>
          </p:nvGrpSpPr>
          <p:grpSpPr>
            <a:xfrm>
              <a:off x="3492500" y="1687156"/>
              <a:ext cx="5727700" cy="1073728"/>
              <a:chOff x="3492500" y="1687156"/>
              <a:chExt cx="5727700" cy="107372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DBB9B-E4C0-47EE-BC04-252DB0593551}"/>
                  </a:ext>
                </a:extLst>
              </p:cNvPr>
              <p:cNvSpPr txBox="1"/>
              <p:nvPr/>
            </p:nvSpPr>
            <p:spPr>
              <a:xfrm>
                <a:off x="3492500" y="1687156"/>
                <a:ext cx="5727700" cy="56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b="1" dirty="0">
                    <a:ea typeface="하나 B" panose="02020603020101020101" pitchFamily="18" charset="-127"/>
                  </a:rPr>
                  <a:t>증권 </a:t>
                </a:r>
                <a:r>
                  <a:rPr lang="en-US" altLang="ko-KR" sz="4400" b="1" dirty="0">
                    <a:ea typeface="하나 B" panose="02020603020101020101" pitchFamily="18" charset="-127"/>
                  </a:rPr>
                  <a:t>API</a:t>
                </a:r>
                <a:r>
                  <a:rPr lang="ko-KR" altLang="en-US" sz="4400" b="1" dirty="0">
                    <a:ea typeface="하나 B" panose="02020603020101020101" pitchFamily="18" charset="-127"/>
                  </a:rPr>
                  <a:t>를 통한 자동매매 연동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A8F00-5E5F-4FD6-B387-E04464C144CD}"/>
                  </a:ext>
                </a:extLst>
              </p:cNvPr>
              <p:cNvSpPr txBox="1"/>
              <p:nvPr/>
            </p:nvSpPr>
            <p:spPr>
              <a:xfrm>
                <a:off x="3492500" y="2288657"/>
                <a:ext cx="5207002" cy="47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- </a:t>
                </a:r>
                <a:r>
                  <a:rPr lang="ko-KR" altLang="en-US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추천 종목기반 증권 </a:t>
                </a:r>
                <a:r>
                  <a:rPr lang="en-US" altLang="ko-KR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API</a:t>
                </a:r>
                <a:r>
                  <a:rPr lang="ko-KR" altLang="en-US" sz="36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활용 자동매매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0A8E23-D779-4FA3-BB9A-7BCDCE2F549B}"/>
              </a:ext>
            </a:extLst>
          </p:cNvPr>
          <p:cNvSpPr txBox="1"/>
          <p:nvPr/>
        </p:nvSpPr>
        <p:spPr>
          <a:xfrm>
            <a:off x="838199" y="5038147"/>
            <a:ext cx="277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Lucida Console" panose="020B0609040504020204" pitchFamily="49" charset="0"/>
                <a:ea typeface="하나 B" panose="02020603020101020101" pitchFamily="18" charset="-127"/>
              </a:rPr>
              <a:t>02</a:t>
            </a:r>
            <a:endParaRPr lang="ko-KR" altLang="en-US" sz="8000" b="1" dirty="0">
              <a:latin typeface="Lucida Console" panose="020B0609040504020204" pitchFamily="49" charset="0"/>
              <a:ea typeface="하나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D4104-7652-4510-AC0F-1E574B021EC6}"/>
              </a:ext>
            </a:extLst>
          </p:cNvPr>
          <p:cNvSpPr txBox="1"/>
          <p:nvPr/>
        </p:nvSpPr>
        <p:spPr>
          <a:xfrm>
            <a:off x="3616749" y="4896909"/>
            <a:ext cx="676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a typeface="하나 B" panose="02020603020101020101" pitchFamily="18" charset="-127"/>
              </a:rPr>
              <a:t>Query </a:t>
            </a:r>
            <a:r>
              <a:rPr lang="ko-KR" altLang="en-US" sz="4400" b="1" dirty="0">
                <a:ea typeface="하나 B" panose="02020603020101020101" pitchFamily="18" charset="-127"/>
              </a:rPr>
              <a:t>조회</a:t>
            </a:r>
            <a:r>
              <a:rPr lang="en-US" altLang="ko-KR" sz="4400" b="1" dirty="0">
                <a:ea typeface="하나 B" panose="02020603020101020101" pitchFamily="18" charset="-127"/>
              </a:rPr>
              <a:t> </a:t>
            </a:r>
            <a:r>
              <a:rPr lang="ko-KR" altLang="en-US" sz="4400" b="1" dirty="0">
                <a:ea typeface="하나 B" panose="02020603020101020101" pitchFamily="18" charset="-127"/>
              </a:rPr>
              <a:t>성능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DBB50-A732-4C81-95D4-0EF111ACF975}"/>
              </a:ext>
            </a:extLst>
          </p:cNvPr>
          <p:cNvSpPr txBox="1"/>
          <p:nvPr/>
        </p:nvSpPr>
        <p:spPr>
          <a:xfrm>
            <a:off x="3616749" y="5682844"/>
            <a:ext cx="676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- Table Partition </a:t>
            </a:r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활용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41A18-46A1-4524-AA56-83D2CA0C5A08}"/>
              </a:ext>
            </a:extLst>
          </p:cNvPr>
          <p:cNvSpPr txBox="1"/>
          <p:nvPr/>
        </p:nvSpPr>
        <p:spPr>
          <a:xfrm>
            <a:off x="838199" y="7482788"/>
            <a:ext cx="277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Lucida Console" panose="020B0609040504020204" pitchFamily="49" charset="0"/>
                <a:ea typeface="하나 B" panose="02020603020101020101" pitchFamily="18" charset="-127"/>
              </a:rPr>
              <a:t>03</a:t>
            </a:r>
            <a:endParaRPr lang="ko-KR" altLang="en-US" sz="8000" b="1" dirty="0">
              <a:latin typeface="Lucida Console" panose="020B0609040504020204" pitchFamily="49" charset="0"/>
              <a:ea typeface="하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73873-3087-4C57-B809-43674BAD2374}"/>
              </a:ext>
            </a:extLst>
          </p:cNvPr>
          <p:cNvSpPr txBox="1"/>
          <p:nvPr/>
        </p:nvSpPr>
        <p:spPr>
          <a:xfrm>
            <a:off x="3616749" y="7341550"/>
            <a:ext cx="676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a typeface="하나 B" panose="02020603020101020101" pitchFamily="18" charset="-127"/>
              </a:rPr>
              <a:t>서비스 확대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659B1-7558-4603-BE2F-F7F5AEA5D787}"/>
              </a:ext>
            </a:extLst>
          </p:cNvPr>
          <p:cNvSpPr txBox="1"/>
          <p:nvPr/>
        </p:nvSpPr>
        <p:spPr>
          <a:xfrm>
            <a:off x="3616749" y="8127485"/>
            <a:ext cx="1070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3600" dirty="0">
                <a:latin typeface="하나 M" panose="02020603020101020101" pitchFamily="18" charset="-127"/>
                <a:ea typeface="하나 M" panose="02020603020101020101" pitchFamily="18" charset="-127"/>
              </a:rPr>
              <a:t>기존 서비스와 연계하여 투자정보 </a:t>
            </a:r>
            <a:r>
              <a:rPr lang="ko-KR" altLang="en-US" sz="3600">
                <a:latin typeface="하나 M" panose="02020603020101020101" pitchFamily="18" charset="-127"/>
                <a:ea typeface="하나 M" panose="02020603020101020101" pitchFamily="18" charset="-127"/>
              </a:rPr>
              <a:t>제공 확대</a:t>
            </a:r>
            <a:endParaRPr lang="ko-KR" altLang="en-US" sz="3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5C8075-CB7A-48F9-92B1-99D162F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dirty="0">
                <a:solidFill>
                  <a:srgbClr val="008485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소감</a:t>
            </a:r>
            <a:endParaRPr lang="en-US" sz="1050" dirty="0">
              <a:solidFill>
                <a:srgbClr val="008485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EDA4BD-3959-4383-80C2-CA34A81920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2" y="2933700"/>
            <a:ext cx="5760776" cy="479371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F478C4-F100-49EC-A849-56818DD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AB0FA6-0B98-46C8-BEE6-EBBE47B48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839CE-3321-4CB9-9670-4C5B112F3982}"/>
              </a:ext>
            </a:extLst>
          </p:cNvPr>
          <p:cNvSpPr txBox="1"/>
          <p:nvPr/>
        </p:nvSpPr>
        <p:spPr>
          <a:xfrm>
            <a:off x="6405911" y="3226521"/>
            <a:ext cx="5476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400" b="1" dirty="0">
                <a:solidFill>
                  <a:srgbClr val="008485"/>
                </a:solidFill>
                <a:ea typeface="하나 B" panose="02020603020101020101" pitchFamily="18" charset="-127"/>
              </a:rPr>
              <a:t>T</a:t>
            </a:r>
            <a:r>
              <a:rPr lang="en-US" altLang="ko-KR" sz="14400" b="1" dirty="0">
                <a:solidFill>
                  <a:schemeClr val="bg1"/>
                </a:solidFill>
                <a:ea typeface="하나 B" panose="02020603020101020101" pitchFamily="18" charset="-127"/>
              </a:rPr>
              <a:t>HIN</a:t>
            </a:r>
            <a:r>
              <a:rPr lang="en-US" altLang="ko-KR" sz="14400" b="1" dirty="0">
                <a:solidFill>
                  <a:srgbClr val="008485"/>
                </a:solidFill>
                <a:ea typeface="하나 B" panose="02020603020101020101" pitchFamily="18" charset="-127"/>
              </a:rPr>
              <a:t>K</a:t>
            </a:r>
            <a:r>
              <a:rPr lang="en-US" altLang="ko-KR" sz="14400" b="1" dirty="0">
                <a:solidFill>
                  <a:schemeClr val="bg1"/>
                </a:solidFill>
                <a:ea typeface="하나 B" panose="02020603020101020101" pitchFamily="18" charset="-127"/>
              </a:rPr>
              <a:t>.</a:t>
            </a:r>
            <a:endParaRPr lang="ko-KR" altLang="en-US" sz="14400" b="1" dirty="0">
              <a:solidFill>
                <a:schemeClr val="bg1"/>
              </a:solidFill>
              <a:ea typeface="하나 B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99A7D-EA3E-47EC-BD66-87DCD3D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12">
            <a:extLst>
              <a:ext uri="{FF2B5EF4-FFF2-40B4-BE49-F238E27FC236}">
                <a16:creationId xmlns:a16="http://schemas.microsoft.com/office/drawing/2014/main" id="{6491D4C7-3CB6-44F2-89D1-CB31CA7EE0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799" y="1541957"/>
            <a:ext cx="17221201" cy="15887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981C2B-3AEB-4256-88C1-F093808DF1F9}"/>
              </a:ext>
            </a:extLst>
          </p:cNvPr>
          <p:cNvSpPr/>
          <p:nvPr/>
        </p:nvSpPr>
        <p:spPr>
          <a:xfrm>
            <a:off x="1557709" y="1712134"/>
            <a:ext cx="2931041" cy="4924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1B6D8-0367-4F1C-8568-02DD82CCA02A}"/>
              </a:ext>
            </a:extLst>
          </p:cNvPr>
          <p:cNvSpPr txBox="1"/>
          <p:nvPr/>
        </p:nvSpPr>
        <p:spPr>
          <a:xfrm>
            <a:off x="1858864" y="1793714"/>
            <a:ext cx="293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하나 M" panose="02020603020101020101" pitchFamily="18" charset="-127"/>
                <a:ea typeface="하나 M" panose="02020603020101020101" pitchFamily="18" charset="-127"/>
              </a:rPr>
              <a:t>종목선별  </a:t>
            </a:r>
            <a:r>
              <a:rPr lang="en-US" altLang="ko-KR" b="1" dirty="0">
                <a:latin typeface="하나 M" panose="02020603020101020101" pitchFamily="18" charset="-127"/>
                <a:ea typeface="하나 M" panose="02020603020101020101" pitchFamily="18" charset="-127"/>
              </a:rPr>
              <a:t>Algorithm</a:t>
            </a:r>
            <a:endParaRPr lang="ko-KR" alt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ADE8AF-7F37-46B4-A2DF-477F7361B821}"/>
              </a:ext>
            </a:extLst>
          </p:cNvPr>
          <p:cNvSpPr/>
          <p:nvPr/>
        </p:nvSpPr>
        <p:spPr>
          <a:xfrm>
            <a:off x="650542" y="1731627"/>
            <a:ext cx="1471189" cy="47295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437D3-C092-43C8-A312-AEBF28577B08}"/>
              </a:ext>
            </a:extLst>
          </p:cNvPr>
          <p:cNvSpPr txBox="1"/>
          <p:nvPr/>
        </p:nvSpPr>
        <p:spPr>
          <a:xfrm>
            <a:off x="584913" y="1768851"/>
            <a:ext cx="15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종목선별</a:t>
            </a:r>
            <a:r>
              <a:rPr lang="en-US" altLang="ko-KR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Object 2">
            <a:extLst>
              <a:ext uri="{FF2B5EF4-FFF2-40B4-BE49-F238E27FC236}">
                <a16:creationId xmlns:a16="http://schemas.microsoft.com/office/drawing/2014/main" id="{93A5CE98-013C-462B-B795-FB46670E32EC}"/>
              </a:ext>
            </a:extLst>
          </p:cNvPr>
          <p:cNvSpPr txBox="1"/>
          <p:nvPr/>
        </p:nvSpPr>
        <p:spPr>
          <a:xfrm>
            <a:off x="2259025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1FFAD6-B6B1-4BA9-BB9C-B8FAE523119C}"/>
              </a:ext>
            </a:extLst>
          </p:cNvPr>
          <p:cNvSpPr/>
          <p:nvPr/>
        </p:nvSpPr>
        <p:spPr>
          <a:xfrm>
            <a:off x="852961" y="2806530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9C307-B74D-4DFC-AC45-1D7B30D5B5C4}"/>
              </a:ext>
            </a:extLst>
          </p:cNvPr>
          <p:cNvSpPr/>
          <p:nvPr/>
        </p:nvSpPr>
        <p:spPr>
          <a:xfrm>
            <a:off x="2543872" y="2664402"/>
            <a:ext cx="6754090" cy="695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24F3C5-1BA5-498A-BCA6-4A08008B7AE5}"/>
              </a:ext>
            </a:extLst>
          </p:cNvPr>
          <p:cNvSpPr/>
          <p:nvPr/>
        </p:nvSpPr>
        <p:spPr>
          <a:xfrm>
            <a:off x="2376962" y="3799238"/>
            <a:ext cx="7312497" cy="4627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52E09F-DD60-41AF-AEB5-F17CEC32A5A3}"/>
              </a:ext>
            </a:extLst>
          </p:cNvPr>
          <p:cNvSpPr/>
          <p:nvPr/>
        </p:nvSpPr>
        <p:spPr>
          <a:xfrm>
            <a:off x="2791949" y="6732215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EE0B20-6C62-4B2C-8796-1788365BA99D}"/>
              </a:ext>
            </a:extLst>
          </p:cNvPr>
          <p:cNvSpPr/>
          <p:nvPr/>
        </p:nvSpPr>
        <p:spPr>
          <a:xfrm>
            <a:off x="4953287" y="3832235"/>
            <a:ext cx="1676403" cy="487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A251FA7-5244-47E2-81C3-88A79AFF240D}"/>
              </a:ext>
            </a:extLst>
          </p:cNvPr>
          <p:cNvSpPr/>
          <p:nvPr/>
        </p:nvSpPr>
        <p:spPr>
          <a:xfrm>
            <a:off x="4974069" y="390175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FA0950A-4F0A-4B37-BC8E-CB731FE1B4D1}"/>
              </a:ext>
            </a:extLst>
          </p:cNvPr>
          <p:cNvGrpSpPr/>
          <p:nvPr/>
        </p:nvGrpSpPr>
        <p:grpSpPr>
          <a:xfrm>
            <a:off x="2822473" y="4728561"/>
            <a:ext cx="6651477" cy="1091147"/>
            <a:chOff x="10896598" y="3642595"/>
            <a:chExt cx="5961123" cy="109114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DA2AE84-EE6A-40B3-B325-196CA120683D}"/>
                </a:ext>
              </a:extLst>
            </p:cNvPr>
            <p:cNvSpPr/>
            <p:nvPr/>
          </p:nvSpPr>
          <p:spPr>
            <a:xfrm>
              <a:off x="10896598" y="3642595"/>
              <a:ext cx="5961123" cy="1091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23D27E-8FDD-4984-BD63-E2A7E892522A}"/>
                </a:ext>
              </a:extLst>
            </p:cNvPr>
            <p:cNvSpPr txBox="1"/>
            <p:nvPr/>
          </p:nvSpPr>
          <p:spPr>
            <a:xfrm>
              <a:off x="10938299" y="3720240"/>
              <a:ext cx="2261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시장 및 종목 선별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2963D714-570A-4BDD-BE87-81C05E976E74}"/>
              </a:ext>
            </a:extLst>
          </p:cNvPr>
          <p:cNvSpPr/>
          <p:nvPr/>
        </p:nvSpPr>
        <p:spPr>
          <a:xfrm>
            <a:off x="3193309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시가총액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98A140C-D940-481B-BB3A-372A3B6BAED0}"/>
              </a:ext>
            </a:extLst>
          </p:cNvPr>
          <p:cNvSpPr/>
          <p:nvPr/>
        </p:nvSpPr>
        <p:spPr>
          <a:xfrm>
            <a:off x="5895878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KOSPI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B4563B6-C417-4CC0-8F0B-DB006261B87D}"/>
              </a:ext>
            </a:extLst>
          </p:cNvPr>
          <p:cNvSpPr/>
          <p:nvPr/>
        </p:nvSpPr>
        <p:spPr>
          <a:xfrm>
            <a:off x="4529398" y="5302908"/>
            <a:ext cx="1295400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거래대금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5556285-6F8A-4A46-BC0D-99318F7AED12}"/>
              </a:ext>
            </a:extLst>
          </p:cNvPr>
          <p:cNvSpPr/>
          <p:nvPr/>
        </p:nvSpPr>
        <p:spPr>
          <a:xfrm>
            <a:off x="7269338" y="5318386"/>
            <a:ext cx="1793293" cy="388718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당기순이익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(+)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024B287-6871-4918-A855-D16CA0FC9913}"/>
              </a:ext>
            </a:extLst>
          </p:cNvPr>
          <p:cNvSpPr/>
          <p:nvPr/>
        </p:nvSpPr>
        <p:spPr>
          <a:xfrm>
            <a:off x="2762080" y="5902460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OUTPUT</a:t>
            </a:r>
            <a:endParaRPr lang="ko-KR" altLang="en-US" dirty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CA3FBB03-6BAC-476A-B99F-B78E99B6DF73}"/>
              </a:ext>
            </a:extLst>
          </p:cNvPr>
          <p:cNvSpPr/>
          <p:nvPr/>
        </p:nvSpPr>
        <p:spPr>
          <a:xfrm>
            <a:off x="5658212" y="4343256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2" name="화살표: 아래쪽 101">
            <a:extLst>
              <a:ext uri="{FF2B5EF4-FFF2-40B4-BE49-F238E27FC236}">
                <a16:creationId xmlns:a16="http://schemas.microsoft.com/office/drawing/2014/main" id="{A1E8B887-C1F2-49EA-B3BE-7165A8AC6BC6}"/>
              </a:ext>
            </a:extLst>
          </p:cNvPr>
          <p:cNvSpPr/>
          <p:nvPr/>
        </p:nvSpPr>
        <p:spPr>
          <a:xfrm>
            <a:off x="5658212" y="5902460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7DECE65D-C8B6-42FA-9DDA-1C787B1C8849}"/>
              </a:ext>
            </a:extLst>
          </p:cNvPr>
          <p:cNvSpPr/>
          <p:nvPr/>
        </p:nvSpPr>
        <p:spPr>
          <a:xfrm>
            <a:off x="5650860" y="6778978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A0AA4F25-374D-4904-BDC2-665CA083F5F5}"/>
              </a:ext>
            </a:extLst>
          </p:cNvPr>
          <p:cNvSpPr/>
          <p:nvPr/>
        </p:nvSpPr>
        <p:spPr>
          <a:xfrm rot="2647837">
            <a:off x="7392494" y="6804123"/>
            <a:ext cx="333173" cy="349956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AA0BE7A-2650-48CC-A93B-211F6F40E9CC}"/>
              </a:ext>
            </a:extLst>
          </p:cNvPr>
          <p:cNvSpPr/>
          <p:nvPr/>
        </p:nvSpPr>
        <p:spPr>
          <a:xfrm>
            <a:off x="2753019" y="3927839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AF1321C-0F5A-42CC-AC91-8661873A763E}"/>
              </a:ext>
            </a:extLst>
          </p:cNvPr>
          <p:cNvSpPr/>
          <p:nvPr/>
        </p:nvSpPr>
        <p:spPr>
          <a:xfrm>
            <a:off x="2756104" y="7250445"/>
            <a:ext cx="6651477" cy="8595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07D3B25-F9E7-4A8E-82A8-C163C1E19FB1}"/>
              </a:ext>
            </a:extLst>
          </p:cNvPr>
          <p:cNvSpPr/>
          <p:nvPr/>
        </p:nvSpPr>
        <p:spPr>
          <a:xfrm>
            <a:off x="2872088" y="7381337"/>
            <a:ext cx="1735388" cy="596270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지표</a:t>
            </a:r>
            <a:endParaRPr lang="en-US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순위 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1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78D1BE-E9DA-4C99-B09B-593A51AA25E6}"/>
              </a:ext>
            </a:extLst>
          </p:cNvPr>
          <p:cNvSpPr/>
          <p:nvPr/>
        </p:nvSpPr>
        <p:spPr>
          <a:xfrm>
            <a:off x="7541307" y="7381337"/>
            <a:ext cx="1735388" cy="596270"/>
          </a:xfrm>
          <a:prstGeom prst="ellipse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지표 순위 </a:t>
            </a: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N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1994E89-4459-48C5-B828-1815DE4A0A75}"/>
              </a:ext>
            </a:extLst>
          </p:cNvPr>
          <p:cNvSpPr/>
          <p:nvPr/>
        </p:nvSpPr>
        <p:spPr>
          <a:xfrm>
            <a:off x="5214172" y="7377131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 . . . .</a:t>
            </a:r>
            <a:endParaRPr lang="ko-KR" altLang="en-US" sz="32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0588AB-CED3-46EB-ACAB-35EABFCB306C}"/>
              </a:ext>
            </a:extLst>
          </p:cNvPr>
          <p:cNvSpPr/>
          <p:nvPr/>
        </p:nvSpPr>
        <p:spPr>
          <a:xfrm>
            <a:off x="4963677" y="6268165"/>
            <a:ext cx="1676403" cy="487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2ABA7D5-1DC1-4A69-A5F8-CDB6DA36CDB9}"/>
              </a:ext>
            </a:extLst>
          </p:cNvPr>
          <p:cNvSpPr/>
          <p:nvPr/>
        </p:nvSpPr>
        <p:spPr>
          <a:xfrm>
            <a:off x="4984459" y="633768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선별 종목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8350162-E22E-4CC9-97DC-D6B8ED75ED1B}"/>
              </a:ext>
            </a:extLst>
          </p:cNvPr>
          <p:cNvGrpSpPr/>
          <p:nvPr/>
        </p:nvGrpSpPr>
        <p:grpSpPr>
          <a:xfrm>
            <a:off x="7752339" y="5890756"/>
            <a:ext cx="1676403" cy="487144"/>
            <a:chOff x="11875427" y="3721073"/>
            <a:chExt cx="1676403" cy="4871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4186A5C-2B42-492B-8389-409E633E9667}"/>
                </a:ext>
              </a:extLst>
            </p:cNvPr>
            <p:cNvSpPr/>
            <p:nvPr/>
          </p:nvSpPr>
          <p:spPr>
            <a:xfrm>
              <a:off x="11875427" y="3721073"/>
              <a:ext cx="1676403" cy="487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A09991A-1098-41D0-806D-78FB99580E7A}"/>
                </a:ext>
              </a:extLst>
            </p:cNvPr>
            <p:cNvSpPr/>
            <p:nvPr/>
          </p:nvSpPr>
          <p:spPr>
            <a:xfrm>
              <a:off x="11896209" y="3790593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가치조건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868B2BB-3919-436C-850D-4B2649FEEBC0}"/>
              </a:ext>
            </a:extLst>
          </p:cNvPr>
          <p:cNvGrpSpPr/>
          <p:nvPr/>
        </p:nvGrpSpPr>
        <p:grpSpPr>
          <a:xfrm>
            <a:off x="7762729" y="6364828"/>
            <a:ext cx="1676403" cy="487144"/>
            <a:chOff x="11875427" y="3721073"/>
            <a:chExt cx="1676403" cy="4871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D834B63-613A-47EE-B8BA-46BBAFBCCD11}"/>
                </a:ext>
              </a:extLst>
            </p:cNvPr>
            <p:cNvSpPr/>
            <p:nvPr/>
          </p:nvSpPr>
          <p:spPr>
            <a:xfrm>
              <a:off x="11875427" y="3721073"/>
              <a:ext cx="1676403" cy="487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5125991-9F72-45C5-B3BB-C557E3A53469}"/>
                </a:ext>
              </a:extLst>
            </p:cNvPr>
            <p:cNvSpPr/>
            <p:nvPr/>
          </p:nvSpPr>
          <p:spPr>
            <a:xfrm>
              <a:off x="11896209" y="3790593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운영조건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0A779E-3793-486F-A3FE-267C1F0AB682}"/>
              </a:ext>
            </a:extLst>
          </p:cNvPr>
          <p:cNvGrpSpPr/>
          <p:nvPr/>
        </p:nvGrpSpPr>
        <p:grpSpPr>
          <a:xfrm>
            <a:off x="2168549" y="8801198"/>
            <a:ext cx="7312496" cy="568524"/>
            <a:chOff x="9979358" y="8491472"/>
            <a:chExt cx="6580003" cy="35967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4B508F8-B4A7-457A-B5F5-107CAFDE7C02}"/>
                </a:ext>
              </a:extLst>
            </p:cNvPr>
            <p:cNvSpPr/>
            <p:nvPr/>
          </p:nvSpPr>
          <p:spPr>
            <a:xfrm>
              <a:off x="10854929" y="8491472"/>
              <a:ext cx="4828861" cy="35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6141631-B9CF-4914-A2C8-DF0575B05C86}"/>
                </a:ext>
              </a:extLst>
            </p:cNvPr>
            <p:cNvSpPr/>
            <p:nvPr/>
          </p:nvSpPr>
          <p:spPr>
            <a:xfrm>
              <a:off x="9979358" y="8546185"/>
              <a:ext cx="6580003" cy="2855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단위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기간당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선별 종목 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List</a:t>
              </a:r>
              <a:endParaRPr lang="ko-KR" altLang="en-US" sz="2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8C73023-9AB6-4C2F-B5DE-6CD70A1AD517}"/>
              </a:ext>
            </a:extLst>
          </p:cNvPr>
          <p:cNvSpPr/>
          <p:nvPr/>
        </p:nvSpPr>
        <p:spPr>
          <a:xfrm>
            <a:off x="922234" y="8999594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OUTPUT</a:t>
            </a:r>
            <a:endParaRPr lang="ko-KR" altLang="en-US" dirty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2" name="화살표: 아래쪽 131">
            <a:extLst>
              <a:ext uri="{FF2B5EF4-FFF2-40B4-BE49-F238E27FC236}">
                <a16:creationId xmlns:a16="http://schemas.microsoft.com/office/drawing/2014/main" id="{2C31D519-0A20-4C45-8258-9FF63070CB2D}"/>
              </a:ext>
            </a:extLst>
          </p:cNvPr>
          <p:cNvSpPr/>
          <p:nvPr/>
        </p:nvSpPr>
        <p:spPr>
          <a:xfrm>
            <a:off x="5515507" y="3240404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3" name="화살표: 아래쪽 132">
            <a:extLst>
              <a:ext uri="{FF2B5EF4-FFF2-40B4-BE49-F238E27FC236}">
                <a16:creationId xmlns:a16="http://schemas.microsoft.com/office/drawing/2014/main" id="{07582700-8641-4917-850E-399ECDCED788}"/>
              </a:ext>
            </a:extLst>
          </p:cNvPr>
          <p:cNvSpPr/>
          <p:nvPr/>
        </p:nvSpPr>
        <p:spPr>
          <a:xfrm>
            <a:off x="5614809" y="9485581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26BFDBD4-1C70-4E63-B657-6BB598E387B2}"/>
              </a:ext>
            </a:extLst>
          </p:cNvPr>
          <p:cNvSpPr/>
          <p:nvPr/>
        </p:nvSpPr>
        <p:spPr>
          <a:xfrm>
            <a:off x="5629177" y="8215907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5" name="화살표: 위로 구부러짐 144">
            <a:extLst>
              <a:ext uri="{FF2B5EF4-FFF2-40B4-BE49-F238E27FC236}">
                <a16:creationId xmlns:a16="http://schemas.microsoft.com/office/drawing/2014/main" id="{9F17309B-9E0C-4183-83B8-1E10BD6B72C8}"/>
              </a:ext>
            </a:extLst>
          </p:cNvPr>
          <p:cNvSpPr/>
          <p:nvPr/>
        </p:nvSpPr>
        <p:spPr>
          <a:xfrm rot="5400000" flipH="1">
            <a:off x="438908" y="5762367"/>
            <a:ext cx="3015823" cy="476867"/>
          </a:xfrm>
          <a:prstGeom prst="curvedUpArrow">
            <a:avLst>
              <a:gd name="adj1" fmla="val 201126"/>
              <a:gd name="adj2" fmla="val 201126"/>
              <a:gd name="adj3" fmla="val 39527"/>
            </a:avLst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A19B2C-E0E3-4689-AB10-EF7BC4DDF7B5}"/>
              </a:ext>
            </a:extLst>
          </p:cNvPr>
          <p:cNvSpPr txBox="1"/>
          <p:nvPr/>
        </p:nvSpPr>
        <p:spPr>
          <a:xfrm>
            <a:off x="-249234" y="5579294"/>
            <a:ext cx="220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Y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번 반복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*Y : 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8D30C5F-AA72-4827-8469-71B10F730B30}"/>
              </a:ext>
            </a:extLst>
          </p:cNvPr>
          <p:cNvSpPr/>
          <p:nvPr/>
        </p:nvSpPr>
        <p:spPr>
          <a:xfrm>
            <a:off x="2543872" y="2348571"/>
            <a:ext cx="2401600" cy="40479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투자전략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986F7F-E046-46C0-AB3C-A561678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23</a:t>
            </a:fld>
            <a:endParaRPr 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9A6A13-763E-4EBA-88B3-8D5BD70B5C81}"/>
              </a:ext>
            </a:extLst>
          </p:cNvPr>
          <p:cNvSpPr/>
          <p:nvPr/>
        </p:nvSpPr>
        <p:spPr>
          <a:xfrm>
            <a:off x="5912676" y="2867114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E8C4A5A-6A8D-4D3C-A58C-F9653D0FE9FF}"/>
              </a:ext>
            </a:extLst>
          </p:cNvPr>
          <p:cNvSpPr/>
          <p:nvPr/>
        </p:nvSpPr>
        <p:spPr>
          <a:xfrm>
            <a:off x="7720802" y="2867114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A236F2A-69D2-4967-B0DC-78BCAC261B58}"/>
              </a:ext>
            </a:extLst>
          </p:cNvPr>
          <p:cNvSpPr/>
          <p:nvPr/>
        </p:nvSpPr>
        <p:spPr>
          <a:xfrm>
            <a:off x="2391538" y="2847445"/>
            <a:ext cx="3876169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종목수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N)</a:t>
            </a:r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2BDA5-9873-4C36-BF25-5C2BD9C964BC}"/>
              </a:ext>
            </a:extLst>
          </p:cNvPr>
          <p:cNvSpPr txBox="1"/>
          <p:nvPr/>
        </p:nvSpPr>
        <p:spPr>
          <a:xfrm>
            <a:off x="10972800" y="18463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17E8E92-478B-43A4-B009-41AEBB5CF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19634"/>
              </p:ext>
            </p:extLst>
          </p:nvPr>
        </p:nvGraphicFramePr>
        <p:xfrm>
          <a:off x="11582400" y="2361267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리밸런싱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 주기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종목 개수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운용자금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‘21.01.01~ 10.01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1,000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2BBB9AF-8B6C-497A-9946-B2D7BC89CD1D}"/>
              </a:ext>
            </a:extLst>
          </p:cNvPr>
          <p:cNvSpPr txBox="1"/>
          <p:nvPr/>
        </p:nvSpPr>
        <p:spPr>
          <a:xfrm>
            <a:off x="10972800" y="32279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8B5788-85FE-4196-8F6C-B92FFCB6EFB7}"/>
              </a:ext>
            </a:extLst>
          </p:cNvPr>
          <p:cNvSpPr txBox="1"/>
          <p:nvPr/>
        </p:nvSpPr>
        <p:spPr>
          <a:xfrm>
            <a:off x="10972800" y="454389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aphicFrame>
        <p:nvGraphicFramePr>
          <p:cNvPr id="86" name="표 10">
            <a:extLst>
              <a:ext uri="{FF2B5EF4-FFF2-40B4-BE49-F238E27FC236}">
                <a16:creationId xmlns:a16="http://schemas.microsoft.com/office/drawing/2014/main" id="{207BBD4A-9842-44D7-BB95-C9275E09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06261"/>
              </p:ext>
            </p:extLst>
          </p:nvPr>
        </p:nvGraphicFramePr>
        <p:xfrm>
          <a:off x="11582400" y="3609031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시장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시가총액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당기 순이익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우선주 포함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코스피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10</a:t>
                      </a:r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억이상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0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원</a:t>
                      </a:r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 </a:t>
                      </a:r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미포함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F1DE4A8F-C2C1-4C75-A39B-C2B5ED6AC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98660"/>
              </p:ext>
            </p:extLst>
          </p:nvPr>
        </p:nvGraphicFramePr>
        <p:xfrm>
          <a:off x="11582400" y="4963141"/>
          <a:ext cx="571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2841165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1821497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19476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64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PER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PBR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ROE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ROA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485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미설정</a:t>
                      </a:r>
                      <a:endParaRPr lang="ko-KR" altLang="en-US" sz="1600" b="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039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8EDD45-0B0D-4EB4-9556-5F3AFD034212}"/>
              </a:ext>
            </a:extLst>
          </p:cNvPr>
          <p:cNvSpPr txBox="1"/>
          <p:nvPr/>
        </p:nvSpPr>
        <p:spPr>
          <a:xfrm>
            <a:off x="5638800" y="58202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Filtering</a:t>
            </a:r>
            <a:endParaRPr lang="ko-KR" altLang="en-US" sz="2400" b="1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12C2490-572B-4464-B42D-1348274F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793" y="6364828"/>
            <a:ext cx="5651608" cy="337113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685B1C-CAD2-4EF1-BCD3-0B06F83D6864}"/>
              </a:ext>
            </a:extLst>
          </p:cNvPr>
          <p:cNvSpPr txBox="1"/>
          <p:nvPr/>
        </p:nvSpPr>
        <p:spPr>
          <a:xfrm>
            <a:off x="10972800" y="599549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단위기간 선별 종목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621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599194-2E21-4FBB-8442-96DCD2F1F847}"/>
              </a:ext>
            </a:extLst>
          </p:cNvPr>
          <p:cNvGrpSpPr/>
          <p:nvPr/>
        </p:nvGrpSpPr>
        <p:grpSpPr>
          <a:xfrm>
            <a:off x="-146506" y="2442581"/>
            <a:ext cx="10405421" cy="7554457"/>
            <a:chOff x="7432853" y="2239247"/>
            <a:chExt cx="10711543" cy="777670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41FFAD6-B6B1-4BA9-BB9C-B8FAE523119C}"/>
                </a:ext>
              </a:extLst>
            </p:cNvPr>
            <p:cNvSpPr/>
            <p:nvPr/>
          </p:nvSpPr>
          <p:spPr>
            <a:xfrm>
              <a:off x="8381998" y="2421848"/>
              <a:ext cx="1524001" cy="404798"/>
            </a:xfrm>
            <a:prstGeom prst="roundRect">
              <a:avLst/>
            </a:prstGeom>
            <a:noFill/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INPUT</a:t>
              </a:r>
              <a:endParaRPr lang="ko-KR" altLang="en-US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24F3C5-1BA5-498A-BCA6-4A08008B7AE5}"/>
                </a:ext>
              </a:extLst>
            </p:cNvPr>
            <p:cNvSpPr/>
            <p:nvPr/>
          </p:nvSpPr>
          <p:spPr>
            <a:xfrm>
              <a:off x="9836727" y="3665605"/>
              <a:ext cx="7312497" cy="5211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8834A0-6703-402B-8FB1-6DC24366B016}"/>
                </a:ext>
              </a:extLst>
            </p:cNvPr>
            <p:cNvGrpSpPr/>
            <p:nvPr/>
          </p:nvGrpSpPr>
          <p:grpSpPr>
            <a:xfrm>
              <a:off x="16193771" y="2531804"/>
              <a:ext cx="1950625" cy="487144"/>
              <a:chOff x="16416974" y="2726146"/>
              <a:chExt cx="1950625" cy="48714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D834B63-613A-47EE-B8BA-46BBAFBCCD11}"/>
                  </a:ext>
                </a:extLst>
              </p:cNvPr>
              <p:cNvSpPr/>
              <p:nvPr/>
            </p:nvSpPr>
            <p:spPr>
              <a:xfrm>
                <a:off x="16416974" y="2726146"/>
                <a:ext cx="1950625" cy="487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5125991-9F72-45C5-B3BB-C557E3A53469}"/>
                  </a:ext>
                </a:extLst>
              </p:cNvPr>
              <p:cNvSpPr/>
              <p:nvPr/>
            </p:nvSpPr>
            <p:spPr>
              <a:xfrm>
                <a:off x="16437756" y="2795666"/>
                <a:ext cx="1926444" cy="38524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운영조건</a:t>
                </a: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4B508F8-B4A7-457A-B5F5-107CAFDE7C02}"/>
                </a:ext>
              </a:extLst>
            </p:cNvPr>
            <p:cNvSpPr/>
            <p:nvPr/>
          </p:nvSpPr>
          <p:spPr>
            <a:xfrm>
              <a:off x="10527891" y="2239247"/>
              <a:ext cx="5568491" cy="7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2" name="화살표: 아래쪽 131">
              <a:extLst>
                <a:ext uri="{FF2B5EF4-FFF2-40B4-BE49-F238E27FC236}">
                  <a16:creationId xmlns:a16="http://schemas.microsoft.com/office/drawing/2014/main" id="{2C31D519-0A20-4C45-8258-9FF63070CB2D}"/>
                </a:ext>
              </a:extLst>
            </p:cNvPr>
            <p:cNvSpPr/>
            <p:nvPr/>
          </p:nvSpPr>
          <p:spPr>
            <a:xfrm>
              <a:off x="13016878" y="3037152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3" name="화살표: 아래쪽 132">
              <a:extLst>
                <a:ext uri="{FF2B5EF4-FFF2-40B4-BE49-F238E27FC236}">
                  <a16:creationId xmlns:a16="http://schemas.microsoft.com/office/drawing/2014/main" id="{07582700-8641-4917-850E-399ECDCED788}"/>
                </a:ext>
              </a:extLst>
            </p:cNvPr>
            <p:cNvSpPr/>
            <p:nvPr/>
          </p:nvSpPr>
          <p:spPr>
            <a:xfrm>
              <a:off x="13226274" y="8761864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94" name="화살표: 아래쪽 93">
              <a:extLst>
                <a:ext uri="{FF2B5EF4-FFF2-40B4-BE49-F238E27FC236}">
                  <a16:creationId xmlns:a16="http://schemas.microsoft.com/office/drawing/2014/main" id="{308523BB-EC75-480E-AE79-7716D8389E8F}"/>
                </a:ext>
              </a:extLst>
            </p:cNvPr>
            <p:cNvSpPr/>
            <p:nvPr/>
          </p:nvSpPr>
          <p:spPr>
            <a:xfrm rot="2286537">
              <a:off x="16051513" y="3064621"/>
              <a:ext cx="533402" cy="560272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0A771BC-30A9-4B30-9648-C7D390C2C2A8}"/>
                </a:ext>
              </a:extLst>
            </p:cNvPr>
            <p:cNvSpPr txBox="1"/>
            <p:nvPr/>
          </p:nvSpPr>
          <p:spPr>
            <a:xfrm>
              <a:off x="7432853" y="5485976"/>
              <a:ext cx="22043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Y</a:t>
              </a:r>
              <a:r>
                <a:rPr lang="ko-KR" altLang="en-US" sz="1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번 반복</a:t>
              </a:r>
              <a:endPara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*Y :  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11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6E375EB8-44D4-493B-A9CA-739D4B853963}"/>
                </a:ext>
              </a:extLst>
            </p:cNvPr>
            <p:cNvSpPr/>
            <p:nvPr/>
          </p:nvSpPr>
          <p:spPr>
            <a:xfrm>
              <a:off x="10159222" y="3797957"/>
              <a:ext cx="6751954" cy="39755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573DC24-360C-4542-88B9-D8523974A1C9}"/>
                </a:ext>
              </a:extLst>
            </p:cNvPr>
            <p:cNvGrpSpPr/>
            <p:nvPr/>
          </p:nvGrpSpPr>
          <p:grpSpPr>
            <a:xfrm>
              <a:off x="10475121" y="3991414"/>
              <a:ext cx="6098598" cy="770038"/>
              <a:chOff x="10896599" y="3642594"/>
              <a:chExt cx="5465627" cy="91256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BC85F2C9-153C-4FD5-AED5-02E370051772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6A5160C-4180-483E-9E93-4BDE87F554DC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신규 매수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BB7DCC2-244C-4E97-B271-EA0F80E338A9}"/>
                </a:ext>
              </a:extLst>
            </p:cNvPr>
            <p:cNvGrpSpPr/>
            <p:nvPr/>
          </p:nvGrpSpPr>
          <p:grpSpPr>
            <a:xfrm>
              <a:off x="10475121" y="4930188"/>
              <a:ext cx="6098598" cy="770038"/>
              <a:chOff x="10896599" y="3642594"/>
              <a:chExt cx="5465627" cy="912560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ACF060C5-B08E-471D-80FE-562F7053E32D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3C29B3B-EE29-470C-9D50-353512C59413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전량 매도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89BE370-C2F9-45C8-8352-C79E106B2484}"/>
                </a:ext>
              </a:extLst>
            </p:cNvPr>
            <p:cNvGrpSpPr/>
            <p:nvPr/>
          </p:nvGrpSpPr>
          <p:grpSpPr>
            <a:xfrm>
              <a:off x="10475121" y="5867966"/>
              <a:ext cx="6098598" cy="770038"/>
              <a:chOff x="10896599" y="3642594"/>
              <a:chExt cx="5465627" cy="91256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EB25E6E6-77BF-43C9-8FCF-3366AFE86A27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3B0362A-F333-4A4D-9D0E-2CA335812E9D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부분 매수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E60EED7-379C-4FFE-9C80-ECEA997DBC19}"/>
                </a:ext>
              </a:extLst>
            </p:cNvPr>
            <p:cNvGrpSpPr/>
            <p:nvPr/>
          </p:nvGrpSpPr>
          <p:grpSpPr>
            <a:xfrm>
              <a:off x="10475121" y="6802704"/>
              <a:ext cx="6098598" cy="770038"/>
              <a:chOff x="10896599" y="3642594"/>
              <a:chExt cx="5465627" cy="91256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B41A261D-52D4-4C70-9D4E-B4593BCD92BA}"/>
                  </a:ext>
                </a:extLst>
              </p:cNvPr>
              <p:cNvSpPr/>
              <p:nvPr/>
            </p:nvSpPr>
            <p:spPr>
              <a:xfrm>
                <a:off x="10896599" y="3642594"/>
                <a:ext cx="5465627" cy="9125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3D90294-D764-4935-AD80-9047D9EB46FA}"/>
                  </a:ext>
                </a:extLst>
              </p:cNvPr>
              <p:cNvSpPr txBox="1"/>
              <p:nvPr/>
            </p:nvSpPr>
            <p:spPr>
              <a:xfrm>
                <a:off x="11244045" y="3865593"/>
                <a:ext cx="4770734" cy="5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부분 매도</a:t>
                </a:r>
                <a:endPara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7750C7-D59E-4022-B4A1-B357383922BB}"/>
                </a:ext>
              </a:extLst>
            </p:cNvPr>
            <p:cNvGrpSpPr/>
            <p:nvPr/>
          </p:nvGrpSpPr>
          <p:grpSpPr>
            <a:xfrm>
              <a:off x="10541746" y="7882774"/>
              <a:ext cx="6103782" cy="791670"/>
              <a:chOff x="10541746" y="7993910"/>
              <a:chExt cx="6103782" cy="791670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88DCFDE6-B25D-450F-BB99-699110579E62}"/>
                  </a:ext>
                </a:extLst>
              </p:cNvPr>
              <p:cNvSpPr/>
              <p:nvPr/>
            </p:nvSpPr>
            <p:spPr>
              <a:xfrm>
                <a:off x="10546930" y="7993910"/>
                <a:ext cx="6098598" cy="7916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44FCCE5-449F-454A-B5F9-9D528F7AFAB1}"/>
                  </a:ext>
                </a:extLst>
              </p:cNvPr>
              <p:cNvGrpSpPr/>
              <p:nvPr/>
            </p:nvGrpSpPr>
            <p:grpSpPr>
              <a:xfrm>
                <a:off x="10541746" y="8237160"/>
                <a:ext cx="6007648" cy="411881"/>
                <a:chOff x="9910939" y="8200471"/>
                <a:chExt cx="6007648" cy="411881"/>
              </a:xfrm>
            </p:grpSpPr>
            <p:grpSp>
              <p:nvGrpSpPr>
                <p:cNvPr id="149" name="그룹 148">
                  <a:extLst>
                    <a:ext uri="{FF2B5EF4-FFF2-40B4-BE49-F238E27FC236}">
                      <a16:creationId xmlns:a16="http://schemas.microsoft.com/office/drawing/2014/main" id="{CAB76D94-7032-46D5-AF6B-86E63E4B1CB2}"/>
                    </a:ext>
                  </a:extLst>
                </p:cNvPr>
                <p:cNvGrpSpPr/>
                <p:nvPr/>
              </p:nvGrpSpPr>
              <p:grpSpPr>
                <a:xfrm>
                  <a:off x="9910939" y="8204242"/>
                  <a:ext cx="1577686" cy="380198"/>
                  <a:chOff x="7565457" y="4224859"/>
                  <a:chExt cx="1577686" cy="380198"/>
                </a:xfrm>
                <a:solidFill>
                  <a:srgbClr val="008485"/>
                </a:solidFill>
              </p:grpSpPr>
              <p:sp>
                <p:nvSpPr>
                  <p:cNvPr id="151" name="사각형: 둥근 모서리 150">
                    <a:extLst>
                      <a:ext uri="{FF2B5EF4-FFF2-40B4-BE49-F238E27FC236}">
                        <a16:creationId xmlns:a16="http://schemas.microsoft.com/office/drawing/2014/main" id="{55F4341F-CE79-4184-A9D2-56F45B5943F5}"/>
                      </a:ext>
                    </a:extLst>
                  </p:cNvPr>
                  <p:cNvSpPr/>
                  <p:nvPr/>
                </p:nvSpPr>
                <p:spPr>
                  <a:xfrm>
                    <a:off x="7770225" y="4228630"/>
                    <a:ext cx="1126122" cy="36933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3FE731FC-79E7-48DC-8889-FCABE7A2F4D4}"/>
                      </a:ext>
                    </a:extLst>
                  </p:cNvPr>
                  <p:cNvSpPr txBox="1"/>
                  <p:nvPr/>
                </p:nvSpPr>
                <p:spPr>
                  <a:xfrm>
                    <a:off x="7565457" y="4224859"/>
                    <a:ext cx="1577686" cy="38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6D71105-BD41-495E-9C33-CDE7378CEDE6}"/>
                    </a:ext>
                  </a:extLst>
                </p:cNvPr>
                <p:cNvSpPr txBox="1"/>
                <p:nvPr/>
              </p:nvSpPr>
              <p:spPr>
                <a:xfrm>
                  <a:off x="10595357" y="8200471"/>
                  <a:ext cx="5323230" cy="41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수익률 계산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(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일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누적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단위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, </a:t>
                  </a:r>
                  <a:r>
                    <a:rPr lang="ko-KR" altLang="en-US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계좌</a:t>
                  </a:r>
                  <a:r>
                    <a:rPr lang="en-US" altLang="ko-KR" sz="2000" dirty="0">
                      <a:latin typeface="하나 M" panose="02020603020101020101" pitchFamily="18" charset="-127"/>
                      <a:ea typeface="하나 M" panose="02020603020101020101" pitchFamily="18" charset="-127"/>
                    </a:rPr>
                    <a:t>)</a:t>
                  </a:r>
                  <a:endParaRPr lang="ko-KR" altLang="en-US" sz="2000" dirty="0"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130EB2D5-0B89-469B-85F2-E320F685CE22}"/>
                </a:ext>
              </a:extLst>
            </p:cNvPr>
            <p:cNvGrpSpPr/>
            <p:nvPr/>
          </p:nvGrpSpPr>
          <p:grpSpPr>
            <a:xfrm>
              <a:off x="8042665" y="9431639"/>
              <a:ext cx="9948425" cy="584313"/>
              <a:chOff x="7556791" y="9453598"/>
              <a:chExt cx="9948425" cy="584313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E6CEF1A-AF2D-4CDE-8BDE-265D36A0C55F}"/>
                  </a:ext>
                </a:extLst>
              </p:cNvPr>
              <p:cNvSpPr/>
              <p:nvPr/>
            </p:nvSpPr>
            <p:spPr>
              <a:xfrm>
                <a:off x="9241844" y="9453598"/>
                <a:ext cx="3602184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일일 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누적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 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계좌 수익률</a:t>
                </a: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35FBE61-B90B-4838-8BDF-3B4851DFD9AD}"/>
                  </a:ext>
                </a:extLst>
              </p:cNvPr>
              <p:cNvSpPr/>
              <p:nvPr/>
            </p:nvSpPr>
            <p:spPr>
              <a:xfrm>
                <a:off x="13005080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거래종목</a:t>
                </a: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FA5DC4E3-DA02-4EAA-BAA4-2DEDEF4C6325}"/>
                  </a:ext>
                </a:extLst>
              </p:cNvPr>
              <p:cNvSpPr/>
              <p:nvPr/>
            </p:nvSpPr>
            <p:spPr>
              <a:xfrm>
                <a:off x="7556791" y="9543355"/>
                <a:ext cx="1524001" cy="4047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OUTPUT</a:t>
                </a:r>
                <a:endParaRPr lang="ko-KR" altLang="en-US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CE4F6F2-C701-4C82-BBE4-62BB196E6B69}"/>
                  </a:ext>
                </a:extLst>
              </p:cNvPr>
              <p:cNvSpPr/>
              <p:nvPr/>
            </p:nvSpPr>
            <p:spPr>
              <a:xfrm>
                <a:off x="15346496" y="9453598"/>
                <a:ext cx="2158720" cy="584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 결과</a:t>
                </a:r>
              </a:p>
            </p:txBody>
          </p:sp>
        </p:grpSp>
        <p:sp>
          <p:nvSpPr>
            <p:cNvPr id="164" name="화살표: 위로 구부러짐 163">
              <a:extLst>
                <a:ext uri="{FF2B5EF4-FFF2-40B4-BE49-F238E27FC236}">
                  <a16:creationId xmlns:a16="http://schemas.microsoft.com/office/drawing/2014/main" id="{74E6C2F6-816F-4B61-9812-191455B7259A}"/>
                </a:ext>
              </a:extLst>
            </p:cNvPr>
            <p:cNvSpPr/>
            <p:nvPr/>
          </p:nvSpPr>
          <p:spPr>
            <a:xfrm rot="5400000" flipH="1">
              <a:off x="7929134" y="5977088"/>
              <a:ext cx="3015823" cy="476867"/>
            </a:xfrm>
            <a:prstGeom prst="curvedUpArrow">
              <a:avLst>
                <a:gd name="adj1" fmla="val 201126"/>
                <a:gd name="adj2" fmla="val 201126"/>
                <a:gd name="adj3" fmla="val 39527"/>
              </a:avLst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DB91641-37F0-4A35-BAB9-BE970040DCDF}"/>
              </a:ext>
            </a:extLst>
          </p:cNvPr>
          <p:cNvGrpSpPr/>
          <p:nvPr/>
        </p:nvGrpSpPr>
        <p:grpSpPr>
          <a:xfrm>
            <a:off x="584913" y="1712134"/>
            <a:ext cx="4204993" cy="492443"/>
            <a:chOff x="662160" y="1809468"/>
            <a:chExt cx="4204993" cy="492443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90505D1-54E1-4C47-9239-28AF7CF7004F}"/>
                </a:ext>
              </a:extLst>
            </p:cNvPr>
            <p:cNvGrpSpPr/>
            <p:nvPr/>
          </p:nvGrpSpPr>
          <p:grpSpPr>
            <a:xfrm>
              <a:off x="1634958" y="1809468"/>
              <a:ext cx="3232195" cy="492443"/>
              <a:chOff x="11701941" y="3438447"/>
              <a:chExt cx="2896727" cy="492443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3B927E6B-E139-46BD-BC6C-A5C5DCBAA0D3}"/>
                  </a:ext>
                </a:extLst>
              </p:cNvPr>
              <p:cNvSpPr/>
              <p:nvPr/>
            </p:nvSpPr>
            <p:spPr>
              <a:xfrm>
                <a:off x="11701941" y="3438447"/>
                <a:ext cx="2626830" cy="49244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522CDC-48F8-4E5C-86A7-CB7D24C0DF43}"/>
                  </a:ext>
                </a:extLst>
              </p:cNvPr>
              <p:cNvSpPr txBox="1"/>
              <p:nvPr/>
            </p:nvSpPr>
            <p:spPr>
              <a:xfrm>
                <a:off x="11971838" y="3520027"/>
                <a:ext cx="262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 알고리즘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BC94473-C77F-4308-A249-20E374A5219E}"/>
                </a:ext>
              </a:extLst>
            </p:cNvPr>
            <p:cNvGrpSpPr/>
            <p:nvPr/>
          </p:nvGrpSpPr>
          <p:grpSpPr>
            <a:xfrm>
              <a:off x="662160" y="1828961"/>
              <a:ext cx="1577686" cy="472950"/>
              <a:chOff x="7704595" y="4228630"/>
              <a:chExt cx="1577686" cy="472950"/>
            </a:xfrm>
            <a:solidFill>
              <a:srgbClr val="008485"/>
            </a:solidFill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BF796A4-43AF-4EC6-8D84-3611ECDA6785}"/>
                  </a:ext>
                </a:extLst>
              </p:cNvPr>
              <p:cNvSpPr/>
              <p:nvPr/>
            </p:nvSpPr>
            <p:spPr>
              <a:xfrm>
                <a:off x="7770224" y="4228630"/>
                <a:ext cx="1471189" cy="4729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0A48B5-D153-404E-9F4D-3392682D3EE8}"/>
                  </a:ext>
                </a:extLst>
              </p:cNvPr>
              <p:cNvSpPr txBox="1"/>
              <p:nvPr/>
            </p:nvSpPr>
            <p:spPr>
              <a:xfrm>
                <a:off x="7704595" y="4265854"/>
                <a:ext cx="1577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매수</a:t>
                </a:r>
                <a:r>
                  <a:rPr lang="en-US" altLang="ko-KR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/</a:t>
                </a:r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매도</a:t>
                </a:r>
                <a:r>
                  <a:rPr lang="en-US" altLang="ko-KR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 </a:t>
                </a:r>
                <a:endParaRPr lang="ko-KR" altLang="en-US" b="1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A67705-F620-4C08-B85D-C7D88F8F06FE}"/>
              </a:ext>
            </a:extLst>
          </p:cNvPr>
          <p:cNvGrpSpPr/>
          <p:nvPr/>
        </p:nvGrpSpPr>
        <p:grpSpPr>
          <a:xfrm>
            <a:off x="4320611" y="1820336"/>
            <a:ext cx="3607875" cy="395378"/>
            <a:chOff x="652717" y="1942701"/>
            <a:chExt cx="3607875" cy="39537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422115-6DA8-44F9-8F74-83B2CEBBD4E2}"/>
                </a:ext>
              </a:extLst>
            </p:cNvPr>
            <p:cNvGrpSpPr/>
            <p:nvPr/>
          </p:nvGrpSpPr>
          <p:grpSpPr>
            <a:xfrm>
              <a:off x="1634954" y="1942701"/>
              <a:ext cx="2625638" cy="395378"/>
              <a:chOff x="11701941" y="3571680"/>
              <a:chExt cx="2353125" cy="39537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B414405-B547-46A0-B626-78187539DF7D}"/>
                  </a:ext>
                </a:extLst>
              </p:cNvPr>
              <p:cNvSpPr/>
              <p:nvPr/>
            </p:nvSpPr>
            <p:spPr>
              <a:xfrm>
                <a:off x="11701941" y="3571680"/>
                <a:ext cx="2353125" cy="3592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42B47E-E8F1-4AD5-BD4E-881AE02E4696}"/>
                  </a:ext>
                </a:extLst>
              </p:cNvPr>
              <p:cNvSpPr txBox="1"/>
              <p:nvPr/>
            </p:nvSpPr>
            <p:spPr>
              <a:xfrm>
                <a:off x="11971838" y="3597726"/>
                <a:ext cx="1465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 계산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4570A68-41EB-4515-8B04-4390E5769059}"/>
                </a:ext>
              </a:extLst>
            </p:cNvPr>
            <p:cNvGrpSpPr/>
            <p:nvPr/>
          </p:nvGrpSpPr>
          <p:grpSpPr>
            <a:xfrm>
              <a:off x="652717" y="1942701"/>
              <a:ext cx="1471189" cy="370243"/>
              <a:chOff x="7695152" y="4342370"/>
              <a:chExt cx="1471189" cy="370243"/>
            </a:xfrm>
            <a:solidFill>
              <a:srgbClr val="008485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DE4B4A2F-9E82-4269-A5B3-740D986534D6}"/>
                  </a:ext>
                </a:extLst>
              </p:cNvPr>
              <p:cNvSpPr/>
              <p:nvPr/>
            </p:nvSpPr>
            <p:spPr>
              <a:xfrm>
                <a:off x="7841971" y="4342370"/>
                <a:ext cx="1156228" cy="363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687DCE-2CC2-4D5A-A9C6-131EC9C807D9}"/>
                  </a:ext>
                </a:extLst>
              </p:cNvPr>
              <p:cNvSpPr txBox="1"/>
              <p:nvPr/>
            </p:nvSpPr>
            <p:spPr>
              <a:xfrm>
                <a:off x="7695152" y="4343281"/>
                <a:ext cx="147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8EDFFC-BFB4-481A-A8CD-DAF70C7C62A8}"/>
              </a:ext>
            </a:extLst>
          </p:cNvPr>
          <p:cNvSpPr txBox="1"/>
          <p:nvPr/>
        </p:nvSpPr>
        <p:spPr>
          <a:xfrm>
            <a:off x="3036898" y="2617908"/>
            <a:ext cx="496118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단위시간별 조건 합산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Top N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종목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108473-5249-4B79-AD20-60C7CD601E9A}"/>
              </a:ext>
            </a:extLst>
          </p:cNvPr>
          <p:cNvSpPr txBox="1"/>
          <p:nvPr/>
        </p:nvSpPr>
        <p:spPr>
          <a:xfrm>
            <a:off x="11657075" y="4367036"/>
            <a:ext cx="432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-</a:t>
            </a:r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4C4D2-5823-4467-A4DF-6913E3FB924D}"/>
              </a:ext>
            </a:extLst>
          </p:cNvPr>
          <p:cNvSpPr txBox="1"/>
          <p:nvPr/>
        </p:nvSpPr>
        <p:spPr>
          <a:xfrm>
            <a:off x="10972800" y="18463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 INPUT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조건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64FAA-3E65-4D5B-A89A-4B011A6329A5}"/>
              </a:ext>
            </a:extLst>
          </p:cNvPr>
          <p:cNvSpPr txBox="1"/>
          <p:nvPr/>
        </p:nvSpPr>
        <p:spPr>
          <a:xfrm>
            <a:off x="11657075" y="2191534"/>
            <a:ext cx="432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-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 단위시간별 조건 합산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TOP n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종목  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5CBD02-DBD1-4B0C-9229-E741F380FF26}"/>
              </a:ext>
            </a:extLst>
          </p:cNvPr>
          <p:cNvSpPr txBox="1"/>
          <p:nvPr/>
        </p:nvSpPr>
        <p:spPr>
          <a:xfrm>
            <a:off x="11040316" y="66034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예시</a:t>
            </a:r>
            <a:r>
              <a:rPr lang="en-US" altLang="ko-KR" dirty="0">
                <a:latin typeface="하나 M" panose="02020603020101020101" pitchFamily="18" charset="-127"/>
                <a:ea typeface="하나 M" panose="02020603020101020101" pitchFamily="18" charset="-127"/>
              </a:rPr>
              <a:t>)  Output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조건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856B20-824D-4F3D-85FA-DFCA5365FF06}"/>
              </a:ext>
            </a:extLst>
          </p:cNvPr>
          <p:cNvSpPr txBox="1"/>
          <p:nvPr/>
        </p:nvSpPr>
        <p:spPr>
          <a:xfrm>
            <a:off x="11548153" y="6972824"/>
            <a:ext cx="174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-</a:t>
            </a:r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수익률 결과</a:t>
            </a:r>
            <a:endParaRPr lang="ko-KR" altLang="en-US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Object 2">
            <a:extLst>
              <a:ext uri="{FF2B5EF4-FFF2-40B4-BE49-F238E27FC236}">
                <a16:creationId xmlns:a16="http://schemas.microsoft.com/office/drawing/2014/main" id="{5DA5F040-C36F-4D03-B462-FA7C69ED628B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4CC3C3B4-9419-41BE-846D-D360A80A2D0F}"/>
              </a:ext>
            </a:extLst>
          </p:cNvPr>
          <p:cNvSpPr txBox="1"/>
          <p:nvPr/>
        </p:nvSpPr>
        <p:spPr>
          <a:xfrm>
            <a:off x="2188668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4561D0D-7880-45D6-9873-E100C629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016" y="2617908"/>
            <a:ext cx="2632518" cy="1570274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BE05D05F-4F6B-4ADC-9DF6-B756BAB7DEFD}"/>
              </a:ext>
            </a:extLst>
          </p:cNvPr>
          <p:cNvGrpSpPr/>
          <p:nvPr/>
        </p:nvGrpSpPr>
        <p:grpSpPr>
          <a:xfrm>
            <a:off x="11988800" y="4743453"/>
            <a:ext cx="5422276" cy="1500517"/>
            <a:chOff x="11724020" y="2243168"/>
            <a:chExt cx="5422276" cy="1500517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5A5093C-BA74-4F5F-B1FA-2D0684141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514"/>
            <a:stretch/>
          </p:blipFill>
          <p:spPr>
            <a:xfrm>
              <a:off x="11724020" y="2243168"/>
              <a:ext cx="5404844" cy="588783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06CB6EC-EB5A-4657-8D99-80184A19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6151"/>
            <a:stretch/>
          </p:blipFill>
          <p:spPr>
            <a:xfrm>
              <a:off x="11741452" y="2730673"/>
              <a:ext cx="5404844" cy="101301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EF0D2-48FC-4D6D-BFD0-A06E7E8C2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9181" y="7376485"/>
            <a:ext cx="4011202" cy="28046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82B1D-BE48-4A70-8665-97E9416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78" name="Object 2">
            <a:extLst>
              <a:ext uri="{FF2B5EF4-FFF2-40B4-BE49-F238E27FC236}">
                <a16:creationId xmlns:a16="http://schemas.microsoft.com/office/drawing/2014/main" id="{5DA5F040-C36F-4D03-B462-FA7C69ED628B}"/>
              </a:ext>
            </a:extLst>
          </p:cNvPr>
          <p:cNvSpPr txBox="1"/>
          <p:nvPr/>
        </p:nvSpPr>
        <p:spPr>
          <a:xfrm>
            <a:off x="527944" y="516640"/>
            <a:ext cx="2015928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참고</a:t>
            </a:r>
            <a:r>
              <a:rPr lang="en-US" altLang="ko-KR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.</a:t>
            </a:r>
            <a:endParaRPr lang="en-US" sz="1050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4CC3C3B4-9419-41BE-846D-D360A80A2D0F}"/>
              </a:ext>
            </a:extLst>
          </p:cNvPr>
          <p:cNvSpPr txBox="1"/>
          <p:nvPr/>
        </p:nvSpPr>
        <p:spPr>
          <a:xfrm>
            <a:off x="2209800" y="663359"/>
            <a:ext cx="7778371" cy="919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500" b="1" dirty="0">
                <a:latin typeface="하나 M" panose="02020603020101020101" pitchFamily="18" charset="-127"/>
                <a:ea typeface="하나 M" panose="02020603020101020101" pitchFamily="18" charset="-127"/>
                <a:cs typeface="THELuxGoB" pitchFamily="34" charset="0"/>
              </a:rPr>
              <a:t>전략 검증 알고리즘 엔진</a:t>
            </a:r>
            <a:endParaRPr lang="en-US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82B1D-BE48-4A70-8665-97E9416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25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BD4FED-D870-4C32-B8CA-82F8FC88C185}"/>
              </a:ext>
            </a:extLst>
          </p:cNvPr>
          <p:cNvSpPr txBox="1"/>
          <p:nvPr/>
        </p:nvSpPr>
        <p:spPr>
          <a:xfrm>
            <a:off x="8946954" y="2642261"/>
            <a:ext cx="8671117" cy="486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저장 프로시저 사용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1)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잦은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Connection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방지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2) DBMS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내에서 연산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   3)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최종 결과 값만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Response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를 통한 속도 개선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3E55C3-9C72-4165-A48A-5A99C1D4FC25}"/>
              </a:ext>
            </a:extLst>
          </p:cNvPr>
          <p:cNvGrpSpPr/>
          <p:nvPr/>
        </p:nvGrpSpPr>
        <p:grpSpPr>
          <a:xfrm>
            <a:off x="2133600" y="2087587"/>
            <a:ext cx="5413186" cy="7916838"/>
            <a:chOff x="685799" y="2087587"/>
            <a:chExt cx="5413186" cy="79168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4D7C535-3FEB-4D98-BA77-C501FC9DF5D2}"/>
                </a:ext>
              </a:extLst>
            </p:cNvPr>
            <p:cNvSpPr/>
            <p:nvPr/>
          </p:nvSpPr>
          <p:spPr>
            <a:xfrm>
              <a:off x="685799" y="2087587"/>
              <a:ext cx="2838394" cy="554674"/>
            </a:xfrm>
            <a:prstGeom prst="round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저장 프로시저</a:t>
              </a:r>
              <a:endParaRPr lang="ko-KR" altLang="en-US" sz="3200" b="1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28B57F6-36E6-4A41-A5DA-D111B0D73E1B}"/>
                </a:ext>
              </a:extLst>
            </p:cNvPr>
            <p:cNvGrpSpPr/>
            <p:nvPr/>
          </p:nvGrpSpPr>
          <p:grpSpPr>
            <a:xfrm>
              <a:off x="1145985" y="3963215"/>
              <a:ext cx="4953000" cy="6041210"/>
              <a:chOff x="1295400" y="3276954"/>
              <a:chExt cx="4953000" cy="60412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10B60E-3C51-4B67-BFFF-6385B3472216}"/>
                  </a:ext>
                </a:extLst>
              </p:cNvPr>
              <p:cNvSpPr txBox="1"/>
              <p:nvPr/>
            </p:nvSpPr>
            <p:spPr>
              <a:xfrm>
                <a:off x="1421757" y="8856499"/>
                <a:ext cx="4637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&lt; </a:t>
                </a:r>
                <a:r>
                  <a:rPr lang="ko-KR" altLang="en-US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프로시저 구성도 </a:t>
                </a:r>
                <a:r>
                  <a:rPr lang="en-US" altLang="ko-KR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&gt;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A07C50-6BC7-49FD-9330-F27195C820BB}"/>
                  </a:ext>
                </a:extLst>
              </p:cNvPr>
              <p:cNvGrpSpPr/>
              <p:nvPr/>
            </p:nvGrpSpPr>
            <p:grpSpPr>
              <a:xfrm>
                <a:off x="1295400" y="3276954"/>
                <a:ext cx="4953000" cy="5476663"/>
                <a:chOff x="1371600" y="2812812"/>
                <a:chExt cx="4953000" cy="5476663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063E06A-43BF-4707-950D-98195C0FC5C7}"/>
                    </a:ext>
                  </a:extLst>
                </p:cNvPr>
                <p:cNvGrpSpPr/>
                <p:nvPr/>
              </p:nvGrpSpPr>
              <p:grpSpPr>
                <a:xfrm>
                  <a:off x="2438400" y="5137600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6118C448-6089-4A69-B4B1-387AFC5DE9DA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종목 선별 프로시저</a:t>
                    </a:r>
                    <a:endParaRPr lang="ko-KR" altLang="en-US" dirty="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id="{1E7DF0E6-C341-4BAC-BDA6-5816884FAD28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①</a:t>
                    </a:r>
                  </a:p>
                </p:txBody>
              </p: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FD222391-6313-4B5E-A9DA-0381923C8089}"/>
                    </a:ext>
                  </a:extLst>
                </p:cNvPr>
                <p:cNvGrpSpPr/>
                <p:nvPr/>
              </p:nvGrpSpPr>
              <p:grpSpPr>
                <a:xfrm>
                  <a:off x="2432439" y="7223528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93" name="사각형: 둥근 모서리 92">
                    <a:extLst>
                      <a:ext uri="{FF2B5EF4-FFF2-40B4-BE49-F238E27FC236}">
                        <a16:creationId xmlns:a16="http://schemas.microsoft.com/office/drawing/2014/main" id="{A36CAAAF-7FAB-49C8-876C-2F0B00F7EBA0}"/>
                      </a:ext>
                    </a:extLst>
                  </p:cNvPr>
                  <p:cNvSpPr/>
                  <p:nvPr/>
                </p:nvSpPr>
                <p:spPr>
                  <a:xfrm>
                    <a:off x="1388170" y="3064922"/>
                    <a:ext cx="2413002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매수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/</a:t>
                    </a:r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매도 프로시저</a:t>
                    </a: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5872EF30-5DD7-4AF6-9503-C8FCC5F970E9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③</a:t>
                    </a:r>
                  </a:p>
                </p:txBody>
              </p:sp>
            </p:grp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37663A83-3B9B-42F8-9A35-6E6745A2F050}"/>
                    </a:ext>
                  </a:extLst>
                </p:cNvPr>
                <p:cNvSpPr/>
                <p:nvPr/>
              </p:nvSpPr>
              <p:spPr>
                <a:xfrm>
                  <a:off x="1981200" y="4221100"/>
                  <a:ext cx="3810000" cy="2514600"/>
                </a:xfrm>
                <a:prstGeom prst="roundRect">
                  <a:avLst/>
                </a:prstGeom>
                <a:noFill/>
                <a:ln>
                  <a:solidFill>
                    <a:srgbClr val="00848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94DF388E-4F3E-4AFA-9D67-0B1937534CC3}"/>
                    </a:ext>
                  </a:extLst>
                </p:cNvPr>
                <p:cNvGrpSpPr/>
                <p:nvPr/>
              </p:nvGrpSpPr>
              <p:grpSpPr>
                <a:xfrm>
                  <a:off x="2438400" y="3825830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EEAAD4F2-5313-4DFC-B99D-6D3C3A050AAF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ko-KR" altLang="en-US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영업일 확인 프로시저</a:t>
                    </a:r>
                    <a:endParaRPr lang="ko-KR" altLang="en-US" dirty="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65FDE989-7CFA-4CD1-BFC1-85E437ABAFD4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②</a:t>
                    </a:r>
                  </a:p>
                </p:txBody>
              </p:sp>
            </p:grp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AB745C9-AFB9-41D0-867E-83B7CD876FFD}"/>
                    </a:ext>
                  </a:extLst>
                </p:cNvPr>
                <p:cNvSpPr/>
                <p:nvPr/>
              </p:nvSpPr>
              <p:spPr>
                <a:xfrm>
                  <a:off x="1371600" y="3076806"/>
                  <a:ext cx="4953000" cy="5212669"/>
                </a:xfrm>
                <a:prstGeom prst="roundRect">
                  <a:avLst/>
                </a:prstGeom>
                <a:noFill/>
                <a:ln>
                  <a:solidFill>
                    <a:srgbClr val="00848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5378DAB-C0F5-4281-AD24-712BACC3D4D2}"/>
                    </a:ext>
                  </a:extLst>
                </p:cNvPr>
                <p:cNvGrpSpPr/>
                <p:nvPr/>
              </p:nvGrpSpPr>
              <p:grpSpPr>
                <a:xfrm>
                  <a:off x="2457839" y="2812812"/>
                  <a:ext cx="2907522" cy="554675"/>
                  <a:chOff x="893650" y="3056851"/>
                  <a:chExt cx="2907522" cy="554675"/>
                </a:xfrm>
              </p:grpSpPr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DAD47C67-4108-4BF0-8389-DCDE628D3047}"/>
                      </a:ext>
                    </a:extLst>
                  </p:cNvPr>
                  <p:cNvSpPr/>
                  <p:nvPr/>
                </p:nvSpPr>
                <p:spPr>
                  <a:xfrm>
                    <a:off x="1286572" y="3064922"/>
                    <a:ext cx="2514600" cy="54660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ko-KR" altLang="en-US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수익률 종합 프로시저</a:t>
                    </a:r>
                  </a:p>
                </p:txBody>
              </p:sp>
              <p:sp>
                <p:nvSpPr>
                  <p:cNvPr id="112" name="사각형: 둥근 모서리 111">
                    <a:extLst>
                      <a:ext uri="{FF2B5EF4-FFF2-40B4-BE49-F238E27FC236}">
                        <a16:creationId xmlns:a16="http://schemas.microsoft.com/office/drawing/2014/main" id="{78DA7907-00BE-4CC8-AF21-CE8101F22EA2}"/>
                      </a:ext>
                    </a:extLst>
                  </p:cNvPr>
                  <p:cNvSpPr/>
                  <p:nvPr/>
                </p:nvSpPr>
                <p:spPr>
                  <a:xfrm>
                    <a:off x="893650" y="3056851"/>
                    <a:ext cx="642258" cy="554674"/>
                  </a:xfrm>
                  <a:prstGeom prst="roundRect">
                    <a:avLst/>
                  </a:prstGeom>
                  <a:solidFill>
                    <a:srgbClr val="00848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400" dirty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④</a:t>
                    </a:r>
                  </a:p>
                </p:txBody>
              </p:sp>
            </p:grpSp>
          </p:grpSp>
        </p:grp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5695E016-65C9-4159-BA81-876353788976}"/>
                </a:ext>
              </a:extLst>
            </p:cNvPr>
            <p:cNvSpPr/>
            <p:nvPr/>
          </p:nvSpPr>
          <p:spPr>
            <a:xfrm>
              <a:off x="3414812" y="3475387"/>
              <a:ext cx="415346" cy="372637"/>
            </a:xfrm>
            <a:prstGeom prst="downArrow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DA037C-AF48-4EB0-8F74-47C3CD3ADBED}"/>
                </a:ext>
              </a:extLst>
            </p:cNvPr>
            <p:cNvGrpSpPr/>
            <p:nvPr/>
          </p:nvGrpSpPr>
          <p:grpSpPr>
            <a:xfrm>
              <a:off x="1286055" y="3029019"/>
              <a:ext cx="4812930" cy="369332"/>
              <a:chOff x="1143000" y="2999117"/>
              <a:chExt cx="4812930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6CD13-ED4E-4F45-A21D-C0FEDB1E67D4}"/>
                  </a:ext>
                </a:extLst>
              </p:cNvPr>
              <p:cNvSpPr txBox="1"/>
              <p:nvPr/>
            </p:nvSpPr>
            <p:spPr>
              <a:xfrm>
                <a:off x="1482144" y="2999117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전략 포트폴리오 번호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2534CFE-969C-4BC2-82E5-098823D0CCFE}"/>
                  </a:ext>
                </a:extLst>
              </p:cNvPr>
              <p:cNvSpPr txBox="1"/>
              <p:nvPr/>
            </p:nvSpPr>
            <p:spPr>
              <a:xfrm>
                <a:off x="4237273" y="2999117"/>
                <a:ext cx="1718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하나 M" panose="02020603020101020101" pitchFamily="18" charset="-127"/>
                    <a:ea typeface="하나 M" panose="02020603020101020101" pitchFamily="18" charset="-127"/>
                  </a:rPr>
                  <a:t>사용자 아이디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CC12850-BE98-4CA9-BBD7-FAD52BF2220D}"/>
                  </a:ext>
                </a:extLst>
              </p:cNvPr>
              <p:cNvSpPr txBox="1"/>
              <p:nvPr/>
            </p:nvSpPr>
            <p:spPr>
              <a:xfrm>
                <a:off x="1143000" y="2999117"/>
                <a:ext cx="39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IN</a:t>
                </a:r>
                <a:endParaRPr lang="ko-KR" altLang="en-US" b="1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2E7DFB4-77B2-4845-B405-ED413040A341}"/>
                  </a:ext>
                </a:extLst>
              </p:cNvPr>
              <p:cNvSpPr txBox="1"/>
              <p:nvPr/>
            </p:nvSpPr>
            <p:spPr>
              <a:xfrm>
                <a:off x="3920544" y="2999117"/>
                <a:ext cx="39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IN</a:t>
                </a:r>
                <a:endParaRPr lang="ko-KR" altLang="en-US" b="1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1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5A47F18-43FD-4F74-B59B-D91D44DAF1F2}"/>
              </a:ext>
            </a:extLst>
          </p:cNvPr>
          <p:cNvSpPr txBox="1"/>
          <p:nvPr/>
        </p:nvSpPr>
        <p:spPr>
          <a:xfrm>
            <a:off x="789670" y="1930492"/>
            <a:ext cx="149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○ </a:t>
            </a:r>
            <a:r>
              <a:rPr lang="ko-KR" altLang="en-US" sz="3200" b="1" spc="-15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주식시장 확대</a:t>
            </a:r>
            <a:r>
              <a:rPr lang="ko-KR" altLang="en-US" sz="3200" b="1" spc="-150" dirty="0">
                <a:latin typeface="하나 M" panose="02020603020101020101" pitchFamily="18" charset="-127"/>
                <a:ea typeface="하나 M" panose="02020603020101020101" pitchFamily="18" charset="-127"/>
              </a:rPr>
              <a:t>에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따라 투자정보 제공서비스 또한 </a:t>
            </a:r>
            <a:r>
              <a:rPr lang="ko-KR" altLang="en-US" sz="3200" b="1" spc="-15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질적 향상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필요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17435-99AD-4E7F-9001-5FBAAF5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하나 M" panose="02020603020101020101" pitchFamily="18" charset="-127"/>
                <a:ea typeface="하나 M" panose="02020603020101020101" pitchFamily="18" charset="-127"/>
              </a:rPr>
              <a:t>3</a:t>
            </a:fld>
            <a:endParaRPr lang="en-US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DE76F8-C929-4036-A3D5-76C26860899D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FC46549-8DAD-4E23-B930-AA40D0A74366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6FE502C5-704F-4DFA-A049-D0B898D7B2D4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6DA82EA2-5B20-41C5-AC6A-646E7DE0C018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B22E13-7CE0-495F-8411-DC011564610A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배경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7136D7-1215-43DB-A4CC-5ED886816394}"/>
              </a:ext>
            </a:extLst>
          </p:cNvPr>
          <p:cNvSpPr/>
          <p:nvPr/>
        </p:nvSpPr>
        <p:spPr>
          <a:xfrm>
            <a:off x="1043935" y="3767432"/>
            <a:ext cx="4800600" cy="4347868"/>
          </a:xfrm>
          <a:prstGeom prst="roundRect">
            <a:avLst>
              <a:gd name="adj" fmla="val 6826"/>
            </a:avLst>
          </a:prstGeom>
          <a:noFill/>
          <a:ln w="28575"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9DA70B-9895-4F5C-8387-99B2B0AE1631}"/>
              </a:ext>
            </a:extLst>
          </p:cNvPr>
          <p:cNvSpPr/>
          <p:nvPr/>
        </p:nvSpPr>
        <p:spPr>
          <a:xfrm>
            <a:off x="1604925" y="3348398"/>
            <a:ext cx="3707577" cy="68580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하나 M" panose="02020603020101020101" pitchFamily="18" charset="-127"/>
                <a:ea typeface="하나 M" panose="02020603020101020101" pitchFamily="18" charset="-127"/>
              </a:rPr>
              <a:t>주식 시장 확대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6BC1C8-D7F8-4410-A5A9-DCE57B40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06" y="4602029"/>
            <a:ext cx="4509586" cy="2230093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E43B9C-CBE6-4874-80D4-2A92DAA2E22B}"/>
              </a:ext>
            </a:extLst>
          </p:cNvPr>
          <p:cNvSpPr/>
          <p:nvPr/>
        </p:nvSpPr>
        <p:spPr>
          <a:xfrm>
            <a:off x="6743699" y="3767432"/>
            <a:ext cx="4800600" cy="4347868"/>
          </a:xfrm>
          <a:prstGeom prst="roundRect">
            <a:avLst>
              <a:gd name="adj" fmla="val 6826"/>
            </a:avLst>
          </a:prstGeom>
          <a:noFill/>
          <a:ln w="28575"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758252-9F19-4649-85D3-3B2D6E38DF8D}"/>
              </a:ext>
            </a:extLst>
          </p:cNvPr>
          <p:cNvSpPr/>
          <p:nvPr/>
        </p:nvSpPr>
        <p:spPr>
          <a:xfrm>
            <a:off x="7290211" y="3348398"/>
            <a:ext cx="3707577" cy="685800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하나 M" panose="02020603020101020101" pitchFamily="18" charset="-127"/>
                <a:ea typeface="하나 M" panose="02020603020101020101" pitchFamily="18" charset="-127"/>
              </a:rPr>
              <a:t>수익률 부진</a:t>
            </a:r>
            <a:endParaRPr lang="ko-KR" altLang="en-US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09B69-652A-4970-B95F-144D895F8C6B}"/>
              </a:ext>
            </a:extLst>
          </p:cNvPr>
          <p:cNvSpPr txBox="1"/>
          <p:nvPr/>
        </p:nvSpPr>
        <p:spPr>
          <a:xfrm rot="20791410">
            <a:off x="6741540" y="7493587"/>
            <a:ext cx="220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상담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579F6EE-64BE-4587-B5D0-07B147EBCF57}"/>
              </a:ext>
            </a:extLst>
          </p:cNvPr>
          <p:cNvGrpSpPr/>
          <p:nvPr/>
        </p:nvGrpSpPr>
        <p:grpSpPr>
          <a:xfrm>
            <a:off x="1370749" y="4538604"/>
            <a:ext cx="4175928" cy="3072290"/>
            <a:chOff x="1370749" y="4395310"/>
            <a:chExt cx="4175928" cy="307229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2A7FCBA8-1135-4594-9C52-754652C19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749" y="4395310"/>
              <a:ext cx="4175928" cy="307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1BABFC14-0B86-4D2A-8A10-1A3A82A16E7C}"/>
                </a:ext>
              </a:extLst>
            </p:cNvPr>
            <p:cNvSpPr/>
            <p:nvPr/>
          </p:nvSpPr>
          <p:spPr>
            <a:xfrm rot="18000000">
              <a:off x="4241143" y="5070956"/>
              <a:ext cx="990600" cy="44766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002B687-1787-4CE3-BA76-09694CD8ABBC}"/>
              </a:ext>
            </a:extLst>
          </p:cNvPr>
          <p:cNvGrpSpPr/>
          <p:nvPr/>
        </p:nvGrpSpPr>
        <p:grpSpPr>
          <a:xfrm>
            <a:off x="12264657" y="3348398"/>
            <a:ext cx="5311136" cy="4766902"/>
            <a:chOff x="12264657" y="3348398"/>
            <a:chExt cx="5311136" cy="476690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7B0453C-4D44-440D-8739-9F955D869A47}"/>
                </a:ext>
              </a:extLst>
            </p:cNvPr>
            <p:cNvSpPr/>
            <p:nvPr/>
          </p:nvSpPr>
          <p:spPr>
            <a:xfrm>
              <a:off x="12550135" y="3767432"/>
              <a:ext cx="4800600" cy="4347868"/>
            </a:xfrm>
            <a:prstGeom prst="roundRect">
              <a:avLst>
                <a:gd name="adj" fmla="val 6826"/>
              </a:avLst>
            </a:prstGeom>
            <a:noFill/>
            <a:ln w="28575"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45F7D86-D962-4C2E-B5F6-A985A07584BC}"/>
                </a:ext>
              </a:extLst>
            </p:cNvPr>
            <p:cNvSpPr/>
            <p:nvPr/>
          </p:nvSpPr>
          <p:spPr>
            <a:xfrm>
              <a:off x="13096647" y="3348398"/>
              <a:ext cx="3707577" cy="685800"/>
            </a:xfrm>
            <a:prstGeom prst="round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latin typeface="하나 M" panose="02020603020101020101" pitchFamily="18" charset="-127"/>
                  <a:ea typeface="하나 M" panose="02020603020101020101" pitchFamily="18" charset="-127"/>
                </a:rPr>
                <a:t>퀀트</a:t>
              </a:r>
              <a:r>
                <a:rPr lang="ko-KR" altLang="en-US" sz="28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 투자 열풍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A5EE90-46AE-4FF4-B30A-C1FC5D1E1DB1}"/>
                </a:ext>
              </a:extLst>
            </p:cNvPr>
            <p:cNvGrpSpPr/>
            <p:nvPr/>
          </p:nvGrpSpPr>
          <p:grpSpPr>
            <a:xfrm>
              <a:off x="12762813" y="4389129"/>
              <a:ext cx="4314825" cy="3104471"/>
              <a:chOff x="12610046" y="4715829"/>
              <a:chExt cx="4314825" cy="3104471"/>
            </a:xfrm>
          </p:grpSpPr>
          <p:pic>
            <p:nvPicPr>
              <p:cNvPr id="1032" name="Picture 8" descr="퀀트 투자에 푹 빠진 개미들">
                <a:extLst>
                  <a:ext uri="{FF2B5EF4-FFF2-40B4-BE49-F238E27FC236}">
                    <a16:creationId xmlns:a16="http://schemas.microsoft.com/office/drawing/2014/main" id="{9207DA4D-4656-4B05-8419-11D753DF6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15"/>
              <a:stretch/>
            </p:blipFill>
            <p:spPr bwMode="auto">
              <a:xfrm>
                <a:off x="13350235" y="5458713"/>
                <a:ext cx="3200400" cy="2361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61856A0-07CF-4B57-87BA-B4132F3B0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10046" y="4715829"/>
                <a:ext cx="4314825" cy="671513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ECCECA-6EF4-47CC-AEAE-927E41AF951E}"/>
                </a:ext>
              </a:extLst>
            </p:cNvPr>
            <p:cNvSpPr txBox="1"/>
            <p:nvPr/>
          </p:nvSpPr>
          <p:spPr>
            <a:xfrm>
              <a:off x="12264657" y="7475446"/>
              <a:ext cx="5311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퀀트</a:t>
              </a:r>
              <a:r>
                <a:rPr lang="ko-KR" altLang="en-US" sz="240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시장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 약 </a:t>
              </a:r>
              <a:r>
                <a: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1</a:t>
              </a:r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조 달러 규모</a:t>
              </a:r>
            </a:p>
          </p:txBody>
        </p:sp>
      </p:grpSp>
      <p:pic>
        <p:nvPicPr>
          <p:cNvPr id="49" name="Picture 2" descr="빨간펜png 사진, 이미지, 일러스트, 캘리그라피 - 크라우드픽">
            <a:extLst>
              <a:ext uri="{FF2B5EF4-FFF2-40B4-BE49-F238E27FC236}">
                <a16:creationId xmlns:a16="http://schemas.microsoft.com/office/drawing/2014/main" id="{6D1F0531-91CB-4B00-ABB4-2E64A96A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40" y="7182964"/>
            <a:ext cx="2849084" cy="13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26E72F-691A-4D39-B731-90547E6EFF6F}"/>
              </a:ext>
            </a:extLst>
          </p:cNvPr>
          <p:cNvSpPr txBox="1"/>
          <p:nvPr/>
        </p:nvSpPr>
        <p:spPr>
          <a:xfrm rot="900000">
            <a:off x="9450342" y="6891341"/>
            <a:ext cx="166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리딩방</a:t>
            </a:r>
            <a:endParaRPr lang="ko-KR" altLang="en-US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9DB0A-5221-401B-8677-AE2FB83C3013}"/>
              </a:ext>
            </a:extLst>
          </p:cNvPr>
          <p:cNvSpPr txBox="1"/>
          <p:nvPr/>
        </p:nvSpPr>
        <p:spPr>
          <a:xfrm rot="900000">
            <a:off x="7320313" y="6927964"/>
            <a:ext cx="230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조언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A443F-9DDA-4369-AD4A-ABC319D7B3AB}"/>
              </a:ext>
            </a:extLst>
          </p:cNvPr>
          <p:cNvSpPr txBox="1"/>
          <p:nvPr/>
        </p:nvSpPr>
        <p:spPr>
          <a:xfrm rot="20722931">
            <a:off x="7899647" y="7543916"/>
            <a:ext cx="230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 투자</a:t>
            </a:r>
          </a:p>
        </p:txBody>
      </p:sp>
    </p:spTree>
    <p:extLst>
      <p:ext uri="{BB962C8B-B14F-4D97-AF65-F5344CB8AC3E}">
        <p14:creationId xmlns:p14="http://schemas.microsoft.com/office/powerpoint/2010/main" val="22358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E68310-2BE5-4FA1-A31D-A5CBE86A97A9}"/>
              </a:ext>
            </a:extLst>
          </p:cNvPr>
          <p:cNvSpPr txBox="1"/>
          <p:nvPr/>
        </p:nvSpPr>
        <p:spPr>
          <a:xfrm>
            <a:off x="200682" y="9348781"/>
            <a:ext cx="141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*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투자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: 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정량적이고 객관적인 수치로 표현될 수 있는 지표들을 통해 매매 전략을 짜서 투자하는 방식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F4FCE-90AB-470D-863B-A102E69CBE19}"/>
              </a:ext>
            </a:extLst>
          </p:cNvPr>
          <p:cNvSpPr txBox="1"/>
          <p:nvPr/>
        </p:nvSpPr>
        <p:spPr>
          <a:xfrm>
            <a:off x="200682" y="9761784"/>
            <a:ext cx="169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800" b="0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*</a:t>
            </a:r>
            <a:r>
              <a:rPr lang="en-US" altLang="ko-KR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백 테스트 </a:t>
            </a:r>
            <a:r>
              <a:rPr lang="en-US" altLang="ko-KR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1800" b="0" dirty="0">
                <a:latin typeface="하나 M" panose="02020603020101020101" pitchFamily="18" charset="-127"/>
                <a:ea typeface="하나 M" panose="02020603020101020101" pitchFamily="18" charset="-127"/>
              </a:rPr>
              <a:t>과거 데이터를 공식의 변수에 대입해서 종목을 찾고  해당 종목들의 주가치를 활용해 백테스트 기간동안 과거차트를 분석해 공식에 맞는 수익이 발생하는지 검증</a:t>
            </a:r>
            <a:endParaRPr lang="en-US" altLang="ko-KR" sz="1800" b="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B9440-66BA-4DBB-AA01-DE68C6F042E6}"/>
              </a:ext>
            </a:extLst>
          </p:cNvPr>
          <p:cNvSpPr txBox="1"/>
          <p:nvPr/>
        </p:nvSpPr>
        <p:spPr>
          <a:xfrm>
            <a:off x="4648200" y="3346417"/>
            <a:ext cx="11939014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→ 정량적이고 객관적인 지표를 통한</a:t>
            </a:r>
            <a:r>
              <a:rPr lang="en-US" altLang="ko-KR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매매전략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BDADC6-BB22-4993-B0A4-3C26AB29ED3E}"/>
              </a:ext>
            </a:extLst>
          </p:cNvPr>
          <p:cNvSpPr/>
          <p:nvPr/>
        </p:nvSpPr>
        <p:spPr>
          <a:xfrm>
            <a:off x="6553199" y="2316219"/>
            <a:ext cx="4724400" cy="1027416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6000" b="1" dirty="0">
                <a:latin typeface="하나 M" panose="02020603020101020101" pitchFamily="18" charset="-127"/>
                <a:ea typeface="하나 M" panose="02020603020101020101" pitchFamily="18" charset="-127"/>
              </a:rPr>
              <a:t> 투자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57BAC7-C7E0-41F7-BC80-5FBAA6E35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03563"/>
            <a:ext cx="2596256" cy="2596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F69192-5ADC-4A9F-A925-D470D660A734}"/>
              </a:ext>
            </a:extLst>
          </p:cNvPr>
          <p:cNvSpPr txBox="1"/>
          <p:nvPr/>
        </p:nvSpPr>
        <p:spPr>
          <a:xfrm>
            <a:off x="1907728" y="7699819"/>
            <a:ext cx="2286000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투자 전략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546D62-D3F7-49CE-8AC6-C1AE34ED5143}"/>
              </a:ext>
            </a:extLst>
          </p:cNvPr>
          <p:cNvGrpSpPr/>
          <p:nvPr/>
        </p:nvGrpSpPr>
        <p:grpSpPr>
          <a:xfrm>
            <a:off x="6840598" y="4985338"/>
            <a:ext cx="4149603" cy="3956937"/>
            <a:chOff x="6598039" y="4985338"/>
            <a:chExt cx="4149603" cy="39569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E9A784-F0DD-4749-9A60-43A5961C7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550" y="4985338"/>
              <a:ext cx="2742895" cy="274289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527519-1351-4C84-93FB-8CED6B7F9150}"/>
                </a:ext>
              </a:extLst>
            </p:cNvPr>
            <p:cNvSpPr txBox="1"/>
            <p:nvPr/>
          </p:nvSpPr>
          <p:spPr>
            <a:xfrm>
              <a:off x="6598039" y="7699819"/>
              <a:ext cx="4149603" cy="12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과거 데이터 검증</a:t>
              </a:r>
              <a:endParaRPr lang="en-US" altLang="ko-KR" sz="32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*</a:t>
              </a:r>
              <a:r>
                <a:rPr lang="ko-KR" altLang="en-US" dirty="0">
                  <a:latin typeface="하나 M" panose="02020603020101020101" pitchFamily="18" charset="-127"/>
                  <a:ea typeface="하나 M" panose="02020603020101020101" pitchFamily="18" charset="-127"/>
                </a:rPr>
                <a:t>백테스트</a:t>
              </a:r>
              <a:r>
                <a:rPr lang="en-US" altLang="ko-KR" dirty="0"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4C3202-A076-4BD3-984F-09EC9AAA1112}"/>
              </a:ext>
            </a:extLst>
          </p:cNvPr>
          <p:cNvGrpSpPr/>
          <p:nvPr/>
        </p:nvGrpSpPr>
        <p:grpSpPr>
          <a:xfrm>
            <a:off x="12801600" y="5427725"/>
            <a:ext cx="4149603" cy="3062009"/>
            <a:chOff x="13103657" y="5392504"/>
            <a:chExt cx="4149603" cy="30620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9D51A8-D22E-4A7A-9203-BEF71395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7000" y="5392504"/>
              <a:ext cx="1946093" cy="19460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E9372-A2A1-47B3-A476-CF155DC7BE97}"/>
                </a:ext>
              </a:extLst>
            </p:cNvPr>
            <p:cNvSpPr txBox="1"/>
            <p:nvPr/>
          </p:nvSpPr>
          <p:spPr>
            <a:xfrm>
              <a:off x="13103657" y="7699819"/>
              <a:ext cx="4149603" cy="75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latin typeface="하나 M" panose="02020603020101020101" pitchFamily="18" charset="-127"/>
                  <a:ea typeface="하나 M" panose="02020603020101020101" pitchFamily="18" charset="-127"/>
                </a:rPr>
                <a:t>미래 투자 반영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D930583-0F05-40A4-9BC4-9CA9AB321851}"/>
              </a:ext>
            </a:extLst>
          </p:cNvPr>
          <p:cNvSpPr/>
          <p:nvPr/>
        </p:nvSpPr>
        <p:spPr>
          <a:xfrm>
            <a:off x="5257800" y="5981700"/>
            <a:ext cx="803234" cy="750718"/>
          </a:xfrm>
          <a:prstGeom prst="right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38113A6-E22B-49CC-B8EA-173324D3A054}"/>
              </a:ext>
            </a:extLst>
          </p:cNvPr>
          <p:cNvSpPr/>
          <p:nvPr/>
        </p:nvSpPr>
        <p:spPr>
          <a:xfrm>
            <a:off x="11506200" y="5981700"/>
            <a:ext cx="803234" cy="750718"/>
          </a:xfrm>
          <a:prstGeom prst="right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5A345-5406-4B8D-ADE7-055C99FF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4</a:t>
            </a:fld>
            <a:endParaRPr 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DA83F32-2D31-47FD-B863-4BDD8677C37C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03F8C36-E683-496D-B1A6-CAC3B738070B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B8C60BD7-D8F3-41B4-90B8-9CF549D16A69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46" name="Object 4">
                <a:extLst>
                  <a:ext uri="{FF2B5EF4-FFF2-40B4-BE49-F238E27FC236}">
                    <a16:creationId xmlns:a16="http://schemas.microsoft.com/office/drawing/2014/main" id="{527F7D52-C4DC-4760-A1AD-3EED4C9A88B9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EA8796-51FC-4AA0-AD7F-76228E05CF93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3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97855980-AA2E-423A-A0E6-3E24C2ED9C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3375" y="2983160"/>
            <a:ext cx="3111234" cy="71999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9BD4A2-4A61-42D9-A928-63F3AC229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126" y="2987963"/>
            <a:ext cx="3038025" cy="707409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A65C652-7CDF-40F9-B61E-7BEE9B1130A3}"/>
              </a:ext>
            </a:extLst>
          </p:cNvPr>
          <p:cNvGrpSpPr/>
          <p:nvPr/>
        </p:nvGrpSpPr>
        <p:grpSpPr>
          <a:xfrm>
            <a:off x="527944" y="173786"/>
            <a:ext cx="7106334" cy="1317630"/>
            <a:chOff x="527944" y="173786"/>
            <a:chExt cx="7106334" cy="131763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4D72DA7-D643-4A89-A605-E33455E71A72}"/>
                </a:ext>
              </a:extLst>
            </p:cNvPr>
            <p:cNvGrpSpPr/>
            <p:nvPr/>
          </p:nvGrpSpPr>
          <p:grpSpPr>
            <a:xfrm>
              <a:off x="527944" y="173786"/>
              <a:ext cx="5533090" cy="1317630"/>
              <a:chOff x="843172" y="1488782"/>
              <a:chExt cx="5533090" cy="1317630"/>
            </a:xfrm>
          </p:grpSpPr>
          <p:sp>
            <p:nvSpPr>
              <p:cNvPr id="49" name="Object 2">
                <a:extLst>
                  <a:ext uri="{FF2B5EF4-FFF2-40B4-BE49-F238E27FC236}">
                    <a16:creationId xmlns:a16="http://schemas.microsoft.com/office/drawing/2014/main" id="{2828BB9C-5E86-44FA-A084-3DF3F4ECC387}"/>
                  </a:ext>
                </a:extLst>
              </p:cNvPr>
              <p:cNvSpPr txBox="1"/>
              <p:nvPr/>
            </p:nvSpPr>
            <p:spPr>
              <a:xfrm>
                <a:off x="843172" y="1698195"/>
                <a:ext cx="3938405" cy="1108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lnSpc>
                    <a:spcPct val="130000"/>
                  </a:lnSpc>
                </a:pPr>
                <a:r>
                  <a:rPr lang="ko-KR" altLang="en-US" sz="5500" dirty="0">
                    <a:solidFill>
                      <a:srgbClr val="008485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THELuxGoB" pitchFamily="34" charset="0"/>
                  </a:rPr>
                  <a:t>서비스 개요</a:t>
                </a:r>
                <a:endParaRPr lang="en-US" sz="1050" dirty="0">
                  <a:solidFill>
                    <a:srgbClr val="008485"/>
                  </a:solidFill>
                </a:endParaRPr>
              </a:p>
            </p:txBody>
          </p:sp>
          <p:sp>
            <p:nvSpPr>
              <p:cNvPr id="50" name="Object 4">
                <a:extLst>
                  <a:ext uri="{FF2B5EF4-FFF2-40B4-BE49-F238E27FC236}">
                    <a16:creationId xmlns:a16="http://schemas.microsoft.com/office/drawing/2014/main" id="{72DDD93C-955C-4894-9C85-9BD56E06C391}"/>
                  </a:ext>
                </a:extLst>
              </p:cNvPr>
              <p:cNvSpPr txBox="1"/>
              <p:nvPr/>
            </p:nvSpPr>
            <p:spPr>
              <a:xfrm>
                <a:off x="843172" y="1488782"/>
                <a:ext cx="5533090" cy="60569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2400" kern="0" spc="500" dirty="0">
                    <a:solidFill>
                      <a:srgbClr val="008485"/>
                    </a:solidFill>
                    <a:latin typeface="하나 M" panose="02020603020101020101" pitchFamily="18" charset="-127"/>
                  </a:rPr>
                  <a:t>Intro</a:t>
                </a:r>
                <a:endParaRPr lang="en-US" dirty="0">
                  <a:solidFill>
                    <a:srgbClr val="008485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5A3E84-C70C-4496-866D-073CDB8518A3}"/>
                </a:ext>
              </a:extLst>
            </p:cNvPr>
            <p:cNvSpPr txBox="1"/>
            <p:nvPr/>
          </p:nvSpPr>
          <p:spPr>
            <a:xfrm>
              <a:off x="4466349" y="872397"/>
              <a:ext cx="31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ea typeface="하나 B" panose="02020603020101020101" pitchFamily="18" charset="-127"/>
                </a:rPr>
                <a:t>- </a:t>
              </a:r>
              <a:r>
                <a:rPr lang="ko-KR" altLang="en-US" sz="3200" dirty="0">
                  <a:ea typeface="하나 B" panose="02020603020101020101" pitchFamily="18" charset="-127"/>
                </a:rPr>
                <a:t>서비스 개요</a:t>
              </a: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77F9041-9975-49A3-9F32-DC1613541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55" y="3027542"/>
            <a:ext cx="2908173" cy="592929"/>
          </a:xfrm>
          <a:prstGeom prst="rect">
            <a:avLst/>
          </a:prstGeom>
        </p:spPr>
      </p:pic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5704C38B-9F8B-4517-9289-73496CAC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75441"/>
              </p:ext>
            </p:extLst>
          </p:nvPr>
        </p:nvGraphicFramePr>
        <p:xfrm>
          <a:off x="527945" y="3848100"/>
          <a:ext cx="1730369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38">
                  <a:extLst>
                    <a:ext uri="{9D8B030D-6E8A-4147-A177-3AD203B41FA5}">
                      <a16:colId xmlns:a16="http://schemas.microsoft.com/office/drawing/2014/main" val="43927183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2821051827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27351115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3782780432"/>
                    </a:ext>
                  </a:extLst>
                </a:gridCol>
                <a:gridCol w="3460738">
                  <a:extLst>
                    <a:ext uri="{9D8B030D-6E8A-4147-A177-3AD203B41FA5}">
                      <a16:colId xmlns:a16="http://schemas.microsoft.com/office/drawing/2014/main" val="371274066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5324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투자전략 검증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백테스트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16268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하나 M" panose="02020603020101020101" pitchFamily="18" charset="-127"/>
                          <a:ea typeface="하나 M" panose="02020603020101020101" pitchFamily="18" charset="-127"/>
                        </a:rPr>
                        <a:t>전문가 상담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96730"/>
                  </a:ext>
                </a:extLst>
              </a:tr>
            </a:tbl>
          </a:graphicData>
        </a:graphic>
      </p:graphicFrame>
      <p:sp>
        <p:nvSpPr>
          <p:cNvPr id="89" name="사각형: 둥근 위쪽 모서리 88">
            <a:extLst>
              <a:ext uri="{FF2B5EF4-FFF2-40B4-BE49-F238E27FC236}">
                <a16:creationId xmlns:a16="http://schemas.microsoft.com/office/drawing/2014/main" id="{EB6B24D2-E742-4511-A6C8-62FDDF687F9C}"/>
              </a:ext>
            </a:extLst>
          </p:cNvPr>
          <p:cNvSpPr/>
          <p:nvPr/>
        </p:nvSpPr>
        <p:spPr>
          <a:xfrm>
            <a:off x="4507850" y="3848100"/>
            <a:ext cx="3048000" cy="904966"/>
          </a:xfrm>
          <a:prstGeom prst="round2Same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Prime Club</a:t>
            </a:r>
            <a:endParaRPr lang="ko-KR" altLang="en-US" sz="28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0" name="사각형: 둥근 위쪽 모서리 89">
            <a:extLst>
              <a:ext uri="{FF2B5EF4-FFF2-40B4-BE49-F238E27FC236}">
                <a16:creationId xmlns:a16="http://schemas.microsoft.com/office/drawing/2014/main" id="{57FE10FD-3714-4C1A-8562-4643FAE441C9}"/>
              </a:ext>
            </a:extLst>
          </p:cNvPr>
          <p:cNvSpPr/>
          <p:nvPr/>
        </p:nvSpPr>
        <p:spPr>
          <a:xfrm>
            <a:off x="7965118" y="3848100"/>
            <a:ext cx="3048000" cy="904966"/>
          </a:xfrm>
          <a:prstGeom prst="round2SameRect">
            <a:avLst/>
          </a:prstGeom>
          <a:solidFill>
            <a:srgbClr val="11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백테스트</a:t>
            </a:r>
          </a:p>
        </p:txBody>
      </p:sp>
      <p:sp>
        <p:nvSpPr>
          <p:cNvPr id="91" name="사각형: 둥근 위쪽 모서리 90">
            <a:extLst>
              <a:ext uri="{FF2B5EF4-FFF2-40B4-BE49-F238E27FC236}">
                <a16:creationId xmlns:a16="http://schemas.microsoft.com/office/drawing/2014/main" id="{B2F27283-3E48-4A0B-97C0-E1CAB5D93474}"/>
              </a:ext>
            </a:extLst>
          </p:cNvPr>
          <p:cNvSpPr/>
          <p:nvPr/>
        </p:nvSpPr>
        <p:spPr>
          <a:xfrm>
            <a:off x="11387217" y="3848100"/>
            <a:ext cx="3061855" cy="904966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퀀트</a:t>
            </a:r>
            <a:r>
              <a:rPr lang="ko-KR" altLang="en-US" sz="2800" dirty="0">
                <a:latin typeface="하나 M" panose="02020603020101020101" pitchFamily="18" charset="-127"/>
                <a:ea typeface="하나 M" panose="02020603020101020101" pitchFamily="18" charset="-127"/>
              </a:rPr>
              <a:t> 서비스</a:t>
            </a:r>
            <a:endParaRPr lang="ko-KR" altLang="en-US" sz="3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2" name="L 도형 91">
            <a:extLst>
              <a:ext uri="{FF2B5EF4-FFF2-40B4-BE49-F238E27FC236}">
                <a16:creationId xmlns:a16="http://schemas.microsoft.com/office/drawing/2014/main" id="{EB7428BD-D13A-4778-8D70-C2F230505D6C}"/>
              </a:ext>
            </a:extLst>
          </p:cNvPr>
          <p:cNvSpPr/>
          <p:nvPr/>
        </p:nvSpPr>
        <p:spPr>
          <a:xfrm rot="18900000">
            <a:off x="5772888" y="5836932"/>
            <a:ext cx="727989" cy="377405"/>
          </a:xfrm>
          <a:prstGeom prst="corner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3" name="L 도형 92">
            <a:extLst>
              <a:ext uri="{FF2B5EF4-FFF2-40B4-BE49-F238E27FC236}">
                <a16:creationId xmlns:a16="http://schemas.microsoft.com/office/drawing/2014/main" id="{904D340E-6B19-4C57-A434-3A92C6E1EAE8}"/>
              </a:ext>
            </a:extLst>
          </p:cNvPr>
          <p:cNvSpPr/>
          <p:nvPr/>
        </p:nvSpPr>
        <p:spPr>
          <a:xfrm rot="18900000">
            <a:off x="9125123" y="4980016"/>
            <a:ext cx="727989" cy="377405"/>
          </a:xfrm>
          <a:prstGeom prst="corner">
            <a:avLst/>
          </a:prstGeom>
          <a:solidFill>
            <a:srgbClr val="11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4" name="L 도형 93">
            <a:extLst>
              <a:ext uri="{FF2B5EF4-FFF2-40B4-BE49-F238E27FC236}">
                <a16:creationId xmlns:a16="http://schemas.microsoft.com/office/drawing/2014/main" id="{4A961598-EF3F-45B9-AED5-E3CBCCDEF2B0}"/>
              </a:ext>
            </a:extLst>
          </p:cNvPr>
          <p:cNvSpPr/>
          <p:nvPr/>
        </p:nvSpPr>
        <p:spPr>
          <a:xfrm rot="18900000">
            <a:off x="12485543" y="5859053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CC6747AC-C10F-428C-962B-CAAA29C6B03B}"/>
              </a:ext>
            </a:extLst>
          </p:cNvPr>
          <p:cNvSpPr/>
          <p:nvPr/>
        </p:nvSpPr>
        <p:spPr>
          <a:xfrm>
            <a:off x="5711491" y="4842714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1" name="곱하기 기호 100">
            <a:extLst>
              <a:ext uri="{FF2B5EF4-FFF2-40B4-BE49-F238E27FC236}">
                <a16:creationId xmlns:a16="http://schemas.microsoft.com/office/drawing/2014/main" id="{0647683A-4F5B-4305-9EF6-BD15276B1937}"/>
              </a:ext>
            </a:extLst>
          </p:cNvPr>
          <p:cNvSpPr/>
          <p:nvPr/>
        </p:nvSpPr>
        <p:spPr>
          <a:xfrm>
            <a:off x="9041862" y="5829107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곱하기 기호 103">
            <a:extLst>
              <a:ext uri="{FF2B5EF4-FFF2-40B4-BE49-F238E27FC236}">
                <a16:creationId xmlns:a16="http://schemas.microsoft.com/office/drawing/2014/main" id="{9428D636-7137-4A38-A905-19A7CDE1DEE4}"/>
              </a:ext>
            </a:extLst>
          </p:cNvPr>
          <p:cNvSpPr/>
          <p:nvPr/>
        </p:nvSpPr>
        <p:spPr>
          <a:xfrm>
            <a:off x="12440202" y="4883107"/>
            <a:ext cx="731219" cy="731219"/>
          </a:xfrm>
          <a:prstGeom prst="mathMultiply">
            <a:avLst>
              <a:gd name="adj1" fmla="val 194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5" name="사각형: 둥근 위쪽 모서리 104">
            <a:extLst>
              <a:ext uri="{FF2B5EF4-FFF2-40B4-BE49-F238E27FC236}">
                <a16:creationId xmlns:a16="http://schemas.microsoft.com/office/drawing/2014/main" id="{2A5D9CB9-0250-41D3-8FD6-30E03BC2CBDC}"/>
              </a:ext>
            </a:extLst>
          </p:cNvPr>
          <p:cNvSpPr/>
          <p:nvPr/>
        </p:nvSpPr>
        <p:spPr>
          <a:xfrm>
            <a:off x="14769778" y="3848100"/>
            <a:ext cx="3061855" cy="904966"/>
          </a:xfrm>
          <a:prstGeom prst="round2Same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하나 M" panose="02020603020101020101" pitchFamily="18" charset="-127"/>
                <a:ea typeface="하나 M" panose="02020603020101020101" pitchFamily="18" charset="-127"/>
              </a:rPr>
              <a:t>One Club</a:t>
            </a:r>
            <a:endParaRPr lang="ko-KR" altLang="en-US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6" name="L 도형 105">
            <a:extLst>
              <a:ext uri="{FF2B5EF4-FFF2-40B4-BE49-F238E27FC236}">
                <a16:creationId xmlns:a16="http://schemas.microsoft.com/office/drawing/2014/main" id="{57392001-5863-4077-81B3-20C9C0CDD1F1}"/>
              </a:ext>
            </a:extLst>
          </p:cNvPr>
          <p:cNvSpPr/>
          <p:nvPr/>
        </p:nvSpPr>
        <p:spPr>
          <a:xfrm rot="18900000">
            <a:off x="15936710" y="4977321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7" name="L 도형 106">
            <a:extLst>
              <a:ext uri="{FF2B5EF4-FFF2-40B4-BE49-F238E27FC236}">
                <a16:creationId xmlns:a16="http://schemas.microsoft.com/office/drawing/2014/main" id="{1325D8C7-2EC0-4719-9EF2-18EC28BDF0C0}"/>
              </a:ext>
            </a:extLst>
          </p:cNvPr>
          <p:cNvSpPr/>
          <p:nvPr/>
        </p:nvSpPr>
        <p:spPr>
          <a:xfrm rot="18900000">
            <a:off x="15936711" y="5849016"/>
            <a:ext cx="727989" cy="377405"/>
          </a:xfrm>
          <a:prstGeom prst="corner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A1EB3B1-EB0F-4287-A486-5DB25185E9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440" b="3438"/>
          <a:stretch/>
        </p:blipFill>
        <p:spPr>
          <a:xfrm>
            <a:off x="15011400" y="3036448"/>
            <a:ext cx="2655032" cy="584023"/>
          </a:xfrm>
          <a:prstGeom prst="rect">
            <a:avLst/>
          </a:prstGeom>
        </p:spPr>
      </p:pic>
      <p:pic>
        <p:nvPicPr>
          <p:cNvPr id="1026" name="Picture 2" descr="빨간펜png 사진, 이미지, 일러스트, 캘리그라피 - 크라우드픽">
            <a:extLst>
              <a:ext uri="{FF2B5EF4-FFF2-40B4-BE49-F238E27FC236}">
                <a16:creationId xmlns:a16="http://schemas.microsoft.com/office/drawing/2014/main" id="{5C824A2D-61A4-4C4E-A4DE-DB2130A0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510" y="2519709"/>
            <a:ext cx="3834839" cy="17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5B8AB-63E4-46F6-8322-A82A3B218DA0}"/>
              </a:ext>
            </a:extLst>
          </p:cNvPr>
          <p:cNvGrpSpPr/>
          <p:nvPr/>
        </p:nvGrpSpPr>
        <p:grpSpPr>
          <a:xfrm>
            <a:off x="1447800" y="7684257"/>
            <a:ext cx="17779527" cy="1933904"/>
            <a:chOff x="1447800" y="7684257"/>
            <a:chExt cx="17779527" cy="193390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F44D68D-238C-4E44-BA6F-4C0C3769F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440" b="3438"/>
            <a:stretch/>
          </p:blipFill>
          <p:spPr>
            <a:xfrm>
              <a:off x="6745915" y="7684257"/>
              <a:ext cx="4867750" cy="1070751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EE92EC8-A157-473B-BEF6-C4FE18442475}"/>
                </a:ext>
              </a:extLst>
            </p:cNvPr>
            <p:cNvSpPr txBox="1"/>
            <p:nvPr/>
          </p:nvSpPr>
          <p:spPr>
            <a:xfrm>
              <a:off x="1447800" y="9033386"/>
              <a:ext cx="17779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 전략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을 만들고 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과거 데이터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와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전문가 상담</a:t>
              </a:r>
              <a:r>
                <a:rPr lang="ko-KR" altLang="en-US" sz="3200" b="1" spc="-15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을 통해</a:t>
              </a:r>
              <a:r>
                <a:rPr lang="ko-KR" altLang="en-US" sz="3200" b="1" spc="-150" dirty="0">
                  <a:solidFill>
                    <a:srgbClr val="008485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검증</a:t>
              </a:r>
              <a:r>
                <a:rPr lang="ko-KR" altLang="en-US" sz="32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하여 양질의 투자정보 제공 플랫폼</a:t>
              </a:r>
              <a:endPara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2009C-D9F9-49D7-B617-2554C570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B40039-0646-41E2-83B4-71AF0EB47BDF}"/>
              </a:ext>
            </a:extLst>
          </p:cNvPr>
          <p:cNvGrpSpPr/>
          <p:nvPr/>
        </p:nvGrpSpPr>
        <p:grpSpPr>
          <a:xfrm>
            <a:off x="527944" y="173786"/>
            <a:ext cx="5533090" cy="1317630"/>
            <a:chOff x="843172" y="1488782"/>
            <a:chExt cx="5533090" cy="1317630"/>
          </a:xfrm>
        </p:grpSpPr>
        <p:sp>
          <p:nvSpPr>
            <p:cNvPr id="2" name="Object 2"/>
            <p:cNvSpPr txBox="1"/>
            <p:nvPr/>
          </p:nvSpPr>
          <p:spPr>
            <a:xfrm>
              <a:off x="843172" y="1698195"/>
              <a:ext cx="5106607" cy="11082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ct val="130000"/>
                </a:lnSpc>
              </a:pPr>
              <a:r>
                <a:rPr lang="ko-KR" altLang="en-US" sz="5500" dirty="0">
                  <a:solidFill>
                    <a:srgbClr val="008485"/>
                  </a:solidFill>
                  <a:latin typeface="하나 B" panose="02020603020101020101" pitchFamily="18" charset="-127"/>
                  <a:ea typeface="하나 B" panose="02020603020101020101" pitchFamily="18" charset="-127"/>
                  <a:cs typeface="THELuxGoB" pitchFamily="34" charset="0"/>
                </a:rPr>
                <a:t>주요 기능 소개</a:t>
              </a:r>
              <a:endParaRPr lang="en-US" sz="1050" dirty="0">
                <a:solidFill>
                  <a:srgbClr val="008485"/>
                </a:solidFill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43172" y="1488782"/>
              <a:ext cx="5533090" cy="6056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endParaRPr lang="en-US" dirty="0">
                <a:solidFill>
                  <a:srgbClr val="008485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7706E0-DD10-4D10-9971-BF4BB998A061}"/>
              </a:ext>
            </a:extLst>
          </p:cNvPr>
          <p:cNvGrpSpPr/>
          <p:nvPr/>
        </p:nvGrpSpPr>
        <p:grpSpPr>
          <a:xfrm>
            <a:off x="5634551" y="2315181"/>
            <a:ext cx="3200400" cy="4542819"/>
            <a:chOff x="9988956" y="2315181"/>
            <a:chExt cx="3200400" cy="45428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3F643A-010E-416C-A8BC-EDFD0880D437}"/>
                </a:ext>
              </a:extLst>
            </p:cNvPr>
            <p:cNvGrpSpPr/>
            <p:nvPr/>
          </p:nvGrpSpPr>
          <p:grpSpPr>
            <a:xfrm>
              <a:off x="9988956" y="2315181"/>
              <a:ext cx="3200400" cy="3200400"/>
              <a:chOff x="9988956" y="2315181"/>
              <a:chExt cx="3200400" cy="320040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B3D1F5C-D3FD-44F5-A667-39C3E68A5B49}"/>
                  </a:ext>
                </a:extLst>
              </p:cNvPr>
              <p:cNvSpPr/>
              <p:nvPr/>
            </p:nvSpPr>
            <p:spPr>
              <a:xfrm>
                <a:off x="9988956" y="2315181"/>
                <a:ext cx="3200400" cy="3200400"/>
              </a:xfrm>
              <a:prstGeom prst="ellipse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pic>
            <p:nvPicPr>
              <p:cNvPr id="63" name="그림 6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DA87033-DE51-4724-B85C-A013FC65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8156" y="2834381"/>
                <a:ext cx="2161999" cy="2161999"/>
              </a:xfrm>
              <a:prstGeom prst="rect">
                <a:avLst/>
              </a:prstGeom>
            </p:spPr>
          </p:pic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B6DBF18-638E-4B73-B7A5-DE13B5E9D95E}"/>
                </a:ext>
              </a:extLst>
            </p:cNvPr>
            <p:cNvSpPr/>
            <p:nvPr/>
          </p:nvSpPr>
          <p:spPr>
            <a:xfrm>
              <a:off x="11536779" y="5313175"/>
              <a:ext cx="167442" cy="1278125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80B9BC-E75D-4A9B-94EE-0C56E7B486A3}"/>
                </a:ext>
              </a:extLst>
            </p:cNvPr>
            <p:cNvSpPr/>
            <p:nvPr/>
          </p:nvSpPr>
          <p:spPr>
            <a:xfrm>
              <a:off x="11353800" y="6324600"/>
              <a:ext cx="533400" cy="533400"/>
            </a:xfrm>
            <a:prstGeom prst="ellipse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A5DAE0-9F67-4E50-81F4-FB9DFC2E970D}"/>
              </a:ext>
            </a:extLst>
          </p:cNvPr>
          <p:cNvGrpSpPr/>
          <p:nvPr/>
        </p:nvGrpSpPr>
        <p:grpSpPr>
          <a:xfrm>
            <a:off x="1406797" y="2315180"/>
            <a:ext cx="3200400" cy="4542820"/>
            <a:chOff x="5984577" y="2315180"/>
            <a:chExt cx="3200400" cy="454282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4135E9E-B823-417A-93F4-A3A74CFD0FB0}"/>
                </a:ext>
              </a:extLst>
            </p:cNvPr>
            <p:cNvSpPr/>
            <p:nvPr/>
          </p:nvSpPr>
          <p:spPr>
            <a:xfrm>
              <a:off x="5984577" y="2315180"/>
              <a:ext cx="3200400" cy="3200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3C24475-39DB-49B9-A4DB-2335C1824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830" y="2833915"/>
              <a:ext cx="2149893" cy="214989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57B2569-1C2F-4B95-8330-58F03D89C61D}"/>
                </a:ext>
              </a:extLst>
            </p:cNvPr>
            <p:cNvSpPr/>
            <p:nvPr/>
          </p:nvSpPr>
          <p:spPr>
            <a:xfrm>
              <a:off x="7566277" y="5313175"/>
              <a:ext cx="167442" cy="12781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E134C4-D8A6-4776-865D-1998225A6EA7}"/>
                </a:ext>
              </a:extLst>
            </p:cNvPr>
            <p:cNvSpPr/>
            <p:nvPr/>
          </p:nvSpPr>
          <p:spPr>
            <a:xfrm>
              <a:off x="7383298" y="6324600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EED372-E72B-403F-B14D-42B7DEF7885F}"/>
              </a:ext>
            </a:extLst>
          </p:cNvPr>
          <p:cNvGrpSpPr/>
          <p:nvPr/>
        </p:nvGrpSpPr>
        <p:grpSpPr>
          <a:xfrm>
            <a:off x="9862306" y="2304789"/>
            <a:ext cx="3200400" cy="4553211"/>
            <a:chOff x="14090060" y="2304789"/>
            <a:chExt cx="3200400" cy="455321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B15084B-9FC0-4B7C-BFB3-60BF726B4AB1}"/>
                </a:ext>
              </a:extLst>
            </p:cNvPr>
            <p:cNvGrpSpPr/>
            <p:nvPr/>
          </p:nvGrpSpPr>
          <p:grpSpPr>
            <a:xfrm>
              <a:off x="14090060" y="2304789"/>
              <a:ext cx="3200400" cy="3200400"/>
              <a:chOff x="13933028" y="4371219"/>
              <a:chExt cx="3200400" cy="3200400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D930B62-D317-4FFF-B5C0-038627AA307D}"/>
                  </a:ext>
                </a:extLst>
              </p:cNvPr>
              <p:cNvSpPr/>
              <p:nvPr/>
            </p:nvSpPr>
            <p:spPr>
              <a:xfrm>
                <a:off x="13933028" y="4371219"/>
                <a:ext cx="3200400" cy="3200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1EECC9EF-5903-44D9-8442-9C5223CCA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94026" y="4832217"/>
                <a:ext cx="2278403" cy="227840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646D44B-B09E-4F13-B6C8-752A81C9B906}"/>
                </a:ext>
              </a:extLst>
            </p:cNvPr>
            <p:cNvGrpSpPr/>
            <p:nvPr/>
          </p:nvGrpSpPr>
          <p:grpSpPr>
            <a:xfrm>
              <a:off x="15431490" y="5313175"/>
              <a:ext cx="533400" cy="1544825"/>
              <a:chOff x="3230980" y="5313175"/>
              <a:chExt cx="533400" cy="154482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81E56E4-B7F8-4BF9-9F84-FAAFB5FDB937}"/>
                  </a:ext>
                </a:extLst>
              </p:cNvPr>
              <p:cNvSpPr/>
              <p:nvPr/>
            </p:nvSpPr>
            <p:spPr>
              <a:xfrm>
                <a:off x="3413959" y="5313175"/>
                <a:ext cx="167442" cy="12781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9391A62-59F1-4A17-BC9F-B1157BDE44B2}"/>
                  </a:ext>
                </a:extLst>
              </p:cNvPr>
              <p:cNvSpPr/>
              <p:nvPr/>
            </p:nvSpPr>
            <p:spPr>
              <a:xfrm>
                <a:off x="3230980" y="6324600"/>
                <a:ext cx="533400" cy="533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DCBD36A-436F-4E24-956E-2C9F8A4BF33A}"/>
              </a:ext>
            </a:extLst>
          </p:cNvPr>
          <p:cNvSpPr txBox="1"/>
          <p:nvPr/>
        </p:nvSpPr>
        <p:spPr>
          <a:xfrm>
            <a:off x="1020785" y="7110635"/>
            <a:ext cx="3972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과거 데이터 검증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2ACFC4-3C3E-4744-BE49-C1C563D826F6}"/>
              </a:ext>
            </a:extLst>
          </p:cNvPr>
          <p:cNvSpPr txBox="1"/>
          <p:nvPr/>
        </p:nvSpPr>
        <p:spPr>
          <a:xfrm>
            <a:off x="5683391" y="7110635"/>
            <a:ext cx="3102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전문가 상담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E03D32-6E4B-4B53-9635-9471F21EF64F}"/>
              </a:ext>
            </a:extLst>
          </p:cNvPr>
          <p:cNvSpPr txBox="1"/>
          <p:nvPr/>
        </p:nvSpPr>
        <p:spPr>
          <a:xfrm>
            <a:off x="9308570" y="7110635"/>
            <a:ext cx="4303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투자전략 기반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종목 추천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4CEEB8-F12B-4163-9E51-85AE4A05ED10}"/>
              </a:ext>
            </a:extLst>
          </p:cNvPr>
          <p:cNvSpPr txBox="1"/>
          <p:nvPr/>
        </p:nvSpPr>
        <p:spPr>
          <a:xfrm>
            <a:off x="1309752" y="7849082"/>
            <a:ext cx="3509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과거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10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년 데이터로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내 투자전략에 맞는 종목을 찾고 설정 기간동안 수익 발생 검증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03B9A7-5532-4418-80A0-165F992F729B}"/>
              </a:ext>
            </a:extLst>
          </p:cNvPr>
          <p:cNvSpPr txBox="1"/>
          <p:nvPr/>
        </p:nvSpPr>
        <p:spPr>
          <a:xfrm>
            <a:off x="5511370" y="7849082"/>
            <a:ext cx="350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과거데이터로 검증된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투자전략을 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전문가에게 상담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418775-3A63-4EAA-B132-2842697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88234" y="9639300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AFE598-8A8A-4752-B930-E990F1DBCDD8}"/>
              </a:ext>
            </a:extLst>
          </p:cNvPr>
          <p:cNvGrpSpPr/>
          <p:nvPr/>
        </p:nvGrpSpPr>
        <p:grpSpPr>
          <a:xfrm>
            <a:off x="14288900" y="2324100"/>
            <a:ext cx="3200400" cy="4533900"/>
            <a:chOff x="1898246" y="2324100"/>
            <a:chExt cx="3200400" cy="45339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FE69B3-BE3B-440F-A53A-5BFFC38B2E62}"/>
                </a:ext>
              </a:extLst>
            </p:cNvPr>
            <p:cNvSpPr/>
            <p:nvPr/>
          </p:nvSpPr>
          <p:spPr>
            <a:xfrm>
              <a:off x="1898246" y="2324100"/>
              <a:ext cx="3200400" cy="3200400"/>
            </a:xfrm>
            <a:prstGeom prst="ellipse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하나 B" panose="02020603020101020101" pitchFamily="18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F6D908B-6AB8-4E82-B182-86189AC2D66D}"/>
                </a:ext>
              </a:extLst>
            </p:cNvPr>
            <p:cNvGrpSpPr/>
            <p:nvPr/>
          </p:nvGrpSpPr>
          <p:grpSpPr>
            <a:xfrm>
              <a:off x="3230980" y="5313175"/>
              <a:ext cx="533400" cy="1544825"/>
              <a:chOff x="3230980" y="5313175"/>
              <a:chExt cx="533400" cy="154482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2A82A9-C137-42BE-974E-8DC377CC22CA}"/>
                  </a:ext>
                </a:extLst>
              </p:cNvPr>
              <p:cNvSpPr/>
              <p:nvPr/>
            </p:nvSpPr>
            <p:spPr>
              <a:xfrm>
                <a:off x="3413959" y="5313175"/>
                <a:ext cx="167442" cy="1278125"/>
              </a:xfrm>
              <a:prstGeom prst="rect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C17A1E8-56F5-4D8E-889F-17EFF73F017C}"/>
                  </a:ext>
                </a:extLst>
              </p:cNvPr>
              <p:cNvSpPr/>
              <p:nvPr/>
            </p:nvSpPr>
            <p:spPr>
              <a:xfrm>
                <a:off x="3230980" y="6324600"/>
                <a:ext cx="533400" cy="533400"/>
              </a:xfrm>
              <a:prstGeom prst="ellipse">
                <a:avLst/>
              </a:prstGeom>
              <a:solidFill>
                <a:srgbClr val="008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하나 B" panose="02020603020101020101" pitchFamily="18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ED1282-CDF4-461D-8E54-9B60B5423FBB}"/>
              </a:ext>
            </a:extLst>
          </p:cNvPr>
          <p:cNvSpPr txBox="1"/>
          <p:nvPr/>
        </p:nvSpPr>
        <p:spPr>
          <a:xfrm>
            <a:off x="13829196" y="7110635"/>
            <a:ext cx="411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구독 기능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8C892-8BFE-4247-92AA-AD03F582F175}"/>
              </a:ext>
            </a:extLst>
          </p:cNvPr>
          <p:cNvSpPr txBox="1"/>
          <p:nvPr/>
        </p:nvSpPr>
        <p:spPr>
          <a:xfrm>
            <a:off x="14336974" y="7788567"/>
            <a:ext cx="3102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Hana Family</a:t>
            </a:r>
          </a:p>
          <a:p>
            <a:pPr algn="ctr"/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VIP Family </a:t>
            </a: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두 가지 등급으로 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차별화된 운용</a:t>
            </a:r>
            <a:endParaRPr lang="en-US" altLang="ko-KR" sz="2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CBB2EA9-8B80-49C7-9EF5-CC65A7ACEA5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392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71" y="2917507"/>
            <a:ext cx="2126683" cy="21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76C7F9-C907-49F5-9948-7315D01302F7}"/>
              </a:ext>
            </a:extLst>
          </p:cNvPr>
          <p:cNvGrpSpPr/>
          <p:nvPr/>
        </p:nvGrpSpPr>
        <p:grpSpPr>
          <a:xfrm>
            <a:off x="1357086" y="2183618"/>
            <a:ext cx="4662714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BADE8AF-7F37-46B4-A2DF-477F7361B821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7437D3-C092-43C8-A312-AEBF28577B08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1.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나만의 투자전략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EA2498-EE63-401B-8D15-412B0E5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7</a:t>
            </a:fld>
            <a:endParaRPr 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D3B35A-159A-4E15-8B16-990CE5BD749A}"/>
              </a:ext>
            </a:extLst>
          </p:cNvPr>
          <p:cNvGrpSpPr/>
          <p:nvPr/>
        </p:nvGrpSpPr>
        <p:grpSpPr>
          <a:xfrm>
            <a:off x="5710285" y="3024967"/>
            <a:ext cx="3605412" cy="669620"/>
            <a:chOff x="7770224" y="4228630"/>
            <a:chExt cx="1303385" cy="559004"/>
          </a:xfrm>
          <a:solidFill>
            <a:schemeClr val="bg1">
              <a:lumMod val="50000"/>
            </a:schemeClr>
          </a:solidFill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7834166-4F45-46BE-8B6C-7BF83B560E37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B4EDAA-151A-4D16-92C5-C7AC522E1113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2.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종목선별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E28D8D5-4B41-427D-87CF-1E4C0A323F2A}"/>
              </a:ext>
            </a:extLst>
          </p:cNvPr>
          <p:cNvGrpSpPr/>
          <p:nvPr/>
        </p:nvGrpSpPr>
        <p:grpSpPr>
          <a:xfrm>
            <a:off x="8229600" y="5034199"/>
            <a:ext cx="3605412" cy="669620"/>
            <a:chOff x="7770224" y="4228630"/>
            <a:chExt cx="1303385" cy="559004"/>
          </a:xfrm>
          <a:solidFill>
            <a:srgbClr val="008485"/>
          </a:solidFill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6755C95-C678-4379-B7E6-A0A636A9DF76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F250B1-86D7-4539-878F-44F0BA29A565}"/>
                </a:ext>
              </a:extLst>
            </p:cNvPr>
            <p:cNvSpPr txBox="1"/>
            <p:nvPr/>
          </p:nvSpPr>
          <p:spPr>
            <a:xfrm>
              <a:off x="7795850" y="4271058"/>
              <a:ext cx="125213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3.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A44EA6-C5F5-4515-ADD3-EA168730702D}"/>
              </a:ext>
            </a:extLst>
          </p:cNvPr>
          <p:cNvGrpSpPr/>
          <p:nvPr/>
        </p:nvGrpSpPr>
        <p:grpSpPr>
          <a:xfrm>
            <a:off x="10542770" y="6509909"/>
            <a:ext cx="3662913" cy="669620"/>
            <a:chOff x="7759829" y="4228630"/>
            <a:chExt cx="1324172" cy="559004"/>
          </a:xfrm>
          <a:solidFill>
            <a:schemeClr val="bg1">
              <a:lumMod val="50000"/>
            </a:schemeClr>
          </a:solidFill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351B834-21FF-4893-8FB9-87E6AF31E139}"/>
                </a:ext>
              </a:extLst>
            </p:cNvPr>
            <p:cNvSpPr/>
            <p:nvPr/>
          </p:nvSpPr>
          <p:spPr>
            <a:xfrm>
              <a:off x="7770224" y="4228630"/>
              <a:ext cx="1303385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C0F877-ADC3-4C3E-86A5-4709A9576901}"/>
                </a:ext>
              </a:extLst>
            </p:cNvPr>
            <p:cNvSpPr txBox="1"/>
            <p:nvPr/>
          </p:nvSpPr>
          <p:spPr>
            <a:xfrm>
              <a:off x="7759829" y="4271058"/>
              <a:ext cx="1324172" cy="48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Step 4. </a:t>
              </a:r>
              <a:r>
                <a:rPr lang="ko-KR" altLang="en-US" sz="32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수익률  계산</a:t>
              </a:r>
            </a:p>
          </p:txBody>
        </p:sp>
      </p:grp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9570DEB-2412-41B8-8A56-EC74CED4ABFF}"/>
              </a:ext>
            </a:extLst>
          </p:cNvPr>
          <p:cNvCxnSpPr>
            <a:cxnSpLocks/>
          </p:cNvCxnSpPr>
          <p:nvPr/>
        </p:nvCxnSpPr>
        <p:spPr>
          <a:xfrm>
            <a:off x="1405469" y="3137950"/>
            <a:ext cx="12766345" cy="4800600"/>
          </a:xfrm>
          <a:prstGeom prst="curvedConnector3">
            <a:avLst>
              <a:gd name="adj1" fmla="val 50000"/>
            </a:avLst>
          </a:prstGeom>
          <a:ln w="98425">
            <a:solidFill>
              <a:srgbClr val="00848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603410A-1882-4674-8866-3153258E0715}"/>
              </a:ext>
            </a:extLst>
          </p:cNvPr>
          <p:cNvSpPr/>
          <p:nvPr/>
        </p:nvSpPr>
        <p:spPr>
          <a:xfrm>
            <a:off x="1371600" y="3078683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13815E-FF30-4820-B693-545FA15D12CD}"/>
              </a:ext>
            </a:extLst>
          </p:cNvPr>
          <p:cNvSpPr/>
          <p:nvPr/>
        </p:nvSpPr>
        <p:spPr>
          <a:xfrm>
            <a:off x="5406888" y="3710428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F009A9-4676-4CEF-BFB3-FC5957A48655}"/>
              </a:ext>
            </a:extLst>
          </p:cNvPr>
          <p:cNvSpPr/>
          <p:nvPr/>
        </p:nvSpPr>
        <p:spPr>
          <a:xfrm>
            <a:off x="7669413" y="5347750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DEA2523-AD1A-48B8-ADDC-FDC09E0B6548}"/>
              </a:ext>
            </a:extLst>
          </p:cNvPr>
          <p:cNvSpPr/>
          <p:nvPr/>
        </p:nvSpPr>
        <p:spPr>
          <a:xfrm>
            <a:off x="10336914" y="7328950"/>
            <a:ext cx="156251" cy="156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4D1950-865C-4B62-952F-B76F3351CD5B}"/>
              </a:ext>
            </a:extLst>
          </p:cNvPr>
          <p:cNvGrpSpPr/>
          <p:nvPr/>
        </p:nvGrpSpPr>
        <p:grpSpPr>
          <a:xfrm>
            <a:off x="14063694" y="7426504"/>
            <a:ext cx="3834839" cy="1762947"/>
            <a:chOff x="13994575" y="7155031"/>
            <a:chExt cx="3834839" cy="1762947"/>
          </a:xfrm>
        </p:grpSpPr>
        <p:pic>
          <p:nvPicPr>
            <p:cNvPr id="74" name="Picture 2" descr="빨간펜png 사진, 이미지, 일러스트, 캘리그라피 - 크라우드픽">
              <a:extLst>
                <a:ext uri="{FF2B5EF4-FFF2-40B4-BE49-F238E27FC236}">
                  <a16:creationId xmlns:a16="http://schemas.microsoft.com/office/drawing/2014/main" id="{B8B80FA1-8796-4CA8-96CA-5E8BE8E9B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4575" y="7155031"/>
              <a:ext cx="3834839" cy="176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CA6303-4EE9-4E09-B93D-FBE25D44A99E}"/>
                </a:ext>
              </a:extLst>
            </p:cNvPr>
            <p:cNvSpPr txBox="1"/>
            <p:nvPr/>
          </p:nvSpPr>
          <p:spPr>
            <a:xfrm>
              <a:off x="14597940" y="7628342"/>
              <a:ext cx="2734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검증 수익률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9EE23CF-0007-4A45-A877-84D96352D3DD}"/>
              </a:ext>
            </a:extLst>
          </p:cNvPr>
          <p:cNvSpPr txBox="1"/>
          <p:nvPr/>
        </p:nvSpPr>
        <p:spPr>
          <a:xfrm>
            <a:off x="304368" y="3359777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사용자 입력 조건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19E06D-842A-4D78-ABF6-C961AB95FFA5}"/>
              </a:ext>
            </a:extLst>
          </p:cNvPr>
          <p:cNvSpPr txBox="1"/>
          <p:nvPr/>
        </p:nvSpPr>
        <p:spPr>
          <a:xfrm>
            <a:off x="4301988" y="4032498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단위 기간 당 </a:t>
            </a:r>
            <a:r>
              <a:rPr lang="en-US" altLang="ko-KR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Filtering, Rank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를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통한 종목 선별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C24B89-BC07-44E9-B41F-000A4CEC0EB1}"/>
              </a:ext>
            </a:extLst>
          </p:cNvPr>
          <p:cNvSpPr txBox="1"/>
          <p:nvPr/>
        </p:nvSpPr>
        <p:spPr>
          <a:xfrm>
            <a:off x="5615864" y="5703819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단위기간당 종목 </a:t>
            </a:r>
            <a:r>
              <a:rPr lang="en-US" altLang="ko-KR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List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매수</a:t>
            </a:r>
            <a:r>
              <a:rPr lang="en-US" altLang="ko-KR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매도 진행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35014-7666-4787-BBBB-ADC1CC5C4C68}"/>
              </a:ext>
            </a:extLst>
          </p:cNvPr>
          <p:cNvSpPr txBox="1"/>
          <p:nvPr/>
        </p:nvSpPr>
        <p:spPr>
          <a:xfrm>
            <a:off x="9232014" y="7584607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매매 결과 기반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수익률</a:t>
            </a:r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 계산</a:t>
            </a:r>
            <a:endParaRPr lang="en-US" altLang="ko-KR" sz="2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1FFAD6-B6B1-4BA9-BB9C-B8FAE523119C}"/>
              </a:ext>
            </a:extLst>
          </p:cNvPr>
          <p:cNvSpPr/>
          <p:nvPr/>
        </p:nvSpPr>
        <p:spPr>
          <a:xfrm>
            <a:off x="3352800" y="2196989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9C307-B74D-4DFC-AC45-1D7B30D5B5C4}"/>
              </a:ext>
            </a:extLst>
          </p:cNvPr>
          <p:cNvSpPr/>
          <p:nvPr/>
        </p:nvSpPr>
        <p:spPr>
          <a:xfrm>
            <a:off x="5848347" y="2102126"/>
            <a:ext cx="6754090" cy="695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BD039C-D303-489C-8190-9A4BA2DFA692}"/>
              </a:ext>
            </a:extLst>
          </p:cNvPr>
          <p:cNvSpPr/>
          <p:nvPr/>
        </p:nvSpPr>
        <p:spPr>
          <a:xfrm>
            <a:off x="5848347" y="1859153"/>
            <a:ext cx="2401600" cy="404798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투자전략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24F3C5-1BA5-498A-BCA6-4A08008B7AE5}"/>
              </a:ext>
            </a:extLst>
          </p:cNvPr>
          <p:cNvSpPr/>
          <p:nvPr/>
        </p:nvSpPr>
        <p:spPr>
          <a:xfrm>
            <a:off x="5211037" y="2959174"/>
            <a:ext cx="7391400" cy="588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329F85A7-88E4-4D8A-B3CD-1FF743AFF078}"/>
              </a:ext>
            </a:extLst>
          </p:cNvPr>
          <p:cNvSpPr/>
          <p:nvPr/>
        </p:nvSpPr>
        <p:spPr>
          <a:xfrm>
            <a:off x="8640036" y="2822642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C2D4C7-4033-40D8-AD26-11C92F90B739}"/>
              </a:ext>
            </a:extLst>
          </p:cNvPr>
          <p:cNvGrpSpPr/>
          <p:nvPr/>
        </p:nvGrpSpPr>
        <p:grpSpPr>
          <a:xfrm>
            <a:off x="5727987" y="3430044"/>
            <a:ext cx="6098598" cy="1423765"/>
            <a:chOff x="10896599" y="3642594"/>
            <a:chExt cx="5465627" cy="142376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6981C2B-3AEB-4256-88C1-F093808DF1F9}"/>
                </a:ext>
              </a:extLst>
            </p:cNvPr>
            <p:cNvSpPr/>
            <p:nvPr/>
          </p:nvSpPr>
          <p:spPr>
            <a:xfrm>
              <a:off x="10896599" y="3642594"/>
              <a:ext cx="5465627" cy="14237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61B6D8-0367-4F1C-8568-02DD82CCA02A}"/>
                </a:ext>
              </a:extLst>
            </p:cNvPr>
            <p:cNvSpPr txBox="1"/>
            <p:nvPr/>
          </p:nvSpPr>
          <p:spPr>
            <a:xfrm>
              <a:off x="11244045" y="3940287"/>
              <a:ext cx="4770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사용자 설정 주기 별 </a:t>
              </a:r>
              <a:endPara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종목선별  </a:t>
              </a:r>
              <a:r>
                <a:rPr lang="en-US" altLang="ko-KR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Algorithm</a:t>
              </a:r>
              <a:endPara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76C7F9-C907-49F5-9948-7315D01302F7}"/>
              </a:ext>
            </a:extLst>
          </p:cNvPr>
          <p:cNvGrpSpPr/>
          <p:nvPr/>
        </p:nvGrpSpPr>
        <p:grpSpPr>
          <a:xfrm>
            <a:off x="5669970" y="3150542"/>
            <a:ext cx="1577686" cy="559004"/>
            <a:chOff x="7721307" y="4228630"/>
            <a:chExt cx="1577686" cy="559004"/>
          </a:xfrm>
          <a:solidFill>
            <a:srgbClr val="008485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BADE8AF-7F37-46B4-A2DF-477F7361B821}"/>
                </a:ext>
              </a:extLst>
            </p:cNvPr>
            <p:cNvSpPr/>
            <p:nvPr/>
          </p:nvSpPr>
          <p:spPr>
            <a:xfrm>
              <a:off x="7770224" y="4228630"/>
              <a:ext cx="1471189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7437D3-C092-43C8-A312-AEBF28577B08}"/>
                </a:ext>
              </a:extLst>
            </p:cNvPr>
            <p:cNvSpPr txBox="1"/>
            <p:nvPr/>
          </p:nvSpPr>
          <p:spPr>
            <a:xfrm>
              <a:off x="7721307" y="4312251"/>
              <a:ext cx="1577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종목선별</a:t>
              </a:r>
              <a:r>
                <a:rPr lang="en-US" altLang="ko-KR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6" name="화살표: 위로 구부러짐 35">
            <a:extLst>
              <a:ext uri="{FF2B5EF4-FFF2-40B4-BE49-F238E27FC236}">
                <a16:creationId xmlns:a16="http://schemas.microsoft.com/office/drawing/2014/main" id="{8FE7D3E3-090E-41B1-BA05-A7D56B3728A2}"/>
              </a:ext>
            </a:extLst>
          </p:cNvPr>
          <p:cNvSpPr/>
          <p:nvPr/>
        </p:nvSpPr>
        <p:spPr>
          <a:xfrm rot="16200000">
            <a:off x="11741508" y="3890137"/>
            <a:ext cx="801668" cy="476867"/>
          </a:xfrm>
          <a:prstGeom prst="curvedUpArrow">
            <a:avLst>
              <a:gd name="adj1" fmla="val 25000"/>
              <a:gd name="adj2" fmla="val 63483"/>
              <a:gd name="adj3" fmla="val 25000"/>
            </a:avLst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264C2BA9-1CF6-4A3C-96DC-6CA1AF6D8370}"/>
              </a:ext>
            </a:extLst>
          </p:cNvPr>
          <p:cNvSpPr/>
          <p:nvPr/>
        </p:nvSpPr>
        <p:spPr>
          <a:xfrm>
            <a:off x="8730955" y="4740748"/>
            <a:ext cx="351564" cy="369274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391282B-51B5-4D6A-BDD5-2D027F55B050}"/>
              </a:ext>
            </a:extLst>
          </p:cNvPr>
          <p:cNvSpPr/>
          <p:nvPr/>
        </p:nvSpPr>
        <p:spPr>
          <a:xfrm>
            <a:off x="5447300" y="5973501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E160C94-7099-4316-80C1-632DBF48FD2A}"/>
              </a:ext>
            </a:extLst>
          </p:cNvPr>
          <p:cNvGrpSpPr/>
          <p:nvPr/>
        </p:nvGrpSpPr>
        <p:grpSpPr>
          <a:xfrm>
            <a:off x="6487399" y="5180196"/>
            <a:ext cx="5509787" cy="1278060"/>
            <a:chOff x="11074977" y="5817438"/>
            <a:chExt cx="5509787" cy="69522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7289C7-30DA-4056-AA5C-BDD691498E42}"/>
                </a:ext>
              </a:extLst>
            </p:cNvPr>
            <p:cNvSpPr/>
            <p:nvPr/>
          </p:nvSpPr>
          <p:spPr>
            <a:xfrm>
              <a:off x="11677643" y="5817438"/>
              <a:ext cx="4352933" cy="695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44D5685-99CD-43D3-B653-92A800D97A12}"/>
                </a:ext>
              </a:extLst>
            </p:cNvPr>
            <p:cNvSpPr/>
            <p:nvPr/>
          </p:nvSpPr>
          <p:spPr>
            <a:xfrm>
              <a:off x="11074977" y="5972426"/>
              <a:ext cx="5509787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단위 기간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기간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주기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당 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Top N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종목 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List</a:t>
              </a:r>
              <a:endPara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A7E096A-3902-437D-8BA7-BC9C03D75D9A}"/>
              </a:ext>
            </a:extLst>
          </p:cNvPr>
          <p:cNvSpPr/>
          <p:nvPr/>
        </p:nvSpPr>
        <p:spPr>
          <a:xfrm>
            <a:off x="5727987" y="7135845"/>
            <a:ext cx="6098598" cy="1423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477752-CF38-4237-AC97-96694F489ACF}"/>
              </a:ext>
            </a:extLst>
          </p:cNvPr>
          <p:cNvSpPr txBox="1"/>
          <p:nvPr/>
        </p:nvSpPr>
        <p:spPr>
          <a:xfrm>
            <a:off x="6115671" y="7433538"/>
            <a:ext cx="532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매수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매도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전략검증 알고리즘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726CAC-2D05-4D5C-83A5-202D6D6021A5}"/>
              </a:ext>
            </a:extLst>
          </p:cNvPr>
          <p:cNvGrpSpPr/>
          <p:nvPr/>
        </p:nvGrpSpPr>
        <p:grpSpPr>
          <a:xfrm>
            <a:off x="5669970" y="6825956"/>
            <a:ext cx="1577686" cy="559004"/>
            <a:chOff x="7721307" y="4228630"/>
            <a:chExt cx="1577686" cy="559004"/>
          </a:xfrm>
          <a:solidFill>
            <a:srgbClr val="008485"/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8210222-3258-4ECC-B487-17B7C1A05AFF}"/>
                </a:ext>
              </a:extLst>
            </p:cNvPr>
            <p:cNvSpPr/>
            <p:nvPr/>
          </p:nvSpPr>
          <p:spPr>
            <a:xfrm>
              <a:off x="7770224" y="4228630"/>
              <a:ext cx="1471189" cy="5590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9C4AB7-7630-4AFB-BD64-FBEB99758BAF}"/>
                </a:ext>
              </a:extLst>
            </p:cNvPr>
            <p:cNvSpPr txBox="1"/>
            <p:nvPr/>
          </p:nvSpPr>
          <p:spPr>
            <a:xfrm>
              <a:off x="7721307" y="4312251"/>
              <a:ext cx="1577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</a:t>
              </a:r>
              <a:r>
                <a:rPr lang="en-US" altLang="ko-KR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35133C-A0BE-48C4-A39A-3E937834F6A6}"/>
              </a:ext>
            </a:extLst>
          </p:cNvPr>
          <p:cNvSpPr/>
          <p:nvPr/>
        </p:nvSpPr>
        <p:spPr>
          <a:xfrm>
            <a:off x="5451848" y="5255370"/>
            <a:ext cx="1524001" cy="404798"/>
          </a:xfrm>
          <a:prstGeom prst="roundRect">
            <a:avLst/>
          </a:prstGeom>
          <a:solidFill>
            <a:schemeClr val="bg1"/>
          </a:solidFill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OUTPUT</a:t>
            </a:r>
            <a:endParaRPr lang="ko-KR" altLang="en-US" dirty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B9E893F-B112-4A48-B503-E8D2D6F133B9}"/>
              </a:ext>
            </a:extLst>
          </p:cNvPr>
          <p:cNvSpPr/>
          <p:nvPr/>
        </p:nvSpPr>
        <p:spPr>
          <a:xfrm>
            <a:off x="8581327" y="6611718"/>
            <a:ext cx="439524" cy="461665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7" name="화살표: 위로 구부러짐 76">
            <a:extLst>
              <a:ext uri="{FF2B5EF4-FFF2-40B4-BE49-F238E27FC236}">
                <a16:creationId xmlns:a16="http://schemas.microsoft.com/office/drawing/2014/main" id="{25490FD2-BF95-405C-BFC0-ABFC0C2817F4}"/>
              </a:ext>
            </a:extLst>
          </p:cNvPr>
          <p:cNvSpPr/>
          <p:nvPr/>
        </p:nvSpPr>
        <p:spPr>
          <a:xfrm rot="16200000">
            <a:off x="11741508" y="7641675"/>
            <a:ext cx="801668" cy="476867"/>
          </a:xfrm>
          <a:prstGeom prst="curvedUpArrow">
            <a:avLst>
              <a:gd name="adj1" fmla="val 25000"/>
              <a:gd name="adj2" fmla="val 63483"/>
              <a:gd name="adj3" fmla="val 25000"/>
            </a:avLst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2D2834-64FD-4278-BC1D-B78BF91892DD}"/>
              </a:ext>
            </a:extLst>
          </p:cNvPr>
          <p:cNvSpPr txBox="1"/>
          <p:nvPr/>
        </p:nvSpPr>
        <p:spPr>
          <a:xfrm>
            <a:off x="11917932" y="7609516"/>
            <a:ext cx="2204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N</a:t>
            </a:r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번 반복</a:t>
            </a:r>
            <a:endParaRPr lang="en-US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*N 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횟수 </a:t>
            </a:r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:  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2C10F7-7FF2-474D-ABA6-3E586490BBAC}"/>
              </a:ext>
            </a:extLst>
          </p:cNvPr>
          <p:cNvGrpSpPr/>
          <p:nvPr/>
        </p:nvGrpSpPr>
        <p:grpSpPr>
          <a:xfrm>
            <a:off x="5981371" y="7995463"/>
            <a:ext cx="5922537" cy="420995"/>
            <a:chOff x="9883229" y="8208013"/>
            <a:chExt cx="5922537" cy="42099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9075FCB-86E2-4FE5-AAA9-9AE5A9B59945}"/>
                </a:ext>
              </a:extLst>
            </p:cNvPr>
            <p:cNvGrpSpPr/>
            <p:nvPr/>
          </p:nvGrpSpPr>
          <p:grpSpPr>
            <a:xfrm>
              <a:off x="9883229" y="8208013"/>
              <a:ext cx="1577686" cy="369332"/>
              <a:chOff x="7537747" y="4228630"/>
              <a:chExt cx="1577686" cy="369332"/>
            </a:xfrm>
            <a:solidFill>
              <a:srgbClr val="008485"/>
            </a:solidFill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115DEF43-EE9E-4DA2-8741-C6AE7613216D}"/>
                  </a:ext>
                </a:extLst>
              </p:cNvPr>
              <p:cNvSpPr/>
              <p:nvPr/>
            </p:nvSpPr>
            <p:spPr>
              <a:xfrm>
                <a:off x="7770225" y="4228630"/>
                <a:ext cx="1126122" cy="3693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5409A6-03E7-48CC-8CB5-82067B6A09E9}"/>
                  </a:ext>
                </a:extLst>
              </p:cNvPr>
              <p:cNvSpPr txBox="1"/>
              <p:nvPr/>
            </p:nvSpPr>
            <p:spPr>
              <a:xfrm>
                <a:off x="7537747" y="4275896"/>
                <a:ext cx="1577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수익률 계산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E5BFCB-EA68-4A72-89D0-7ACB674495B3}"/>
                </a:ext>
              </a:extLst>
            </p:cNvPr>
            <p:cNvSpPr txBox="1"/>
            <p:nvPr/>
          </p:nvSpPr>
          <p:spPr>
            <a:xfrm>
              <a:off x="10482536" y="8228898"/>
              <a:ext cx="5323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수익률 계산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일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누적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단위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계좌</a:t>
              </a:r>
              <a:r>
                <a:rPr lang="en-US" altLang="ko-KR" sz="20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3E0D766C-0F98-49A0-B85A-8D6FA945CEFF}"/>
              </a:ext>
            </a:extLst>
          </p:cNvPr>
          <p:cNvSpPr/>
          <p:nvPr/>
        </p:nvSpPr>
        <p:spPr>
          <a:xfrm>
            <a:off x="8640036" y="8666132"/>
            <a:ext cx="533402" cy="560272"/>
          </a:xfrm>
          <a:prstGeom prst="downArrow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451FDD-5262-47AC-A250-EC50FD5FADF2}"/>
              </a:ext>
            </a:extLst>
          </p:cNvPr>
          <p:cNvSpPr txBox="1"/>
          <p:nvPr/>
        </p:nvSpPr>
        <p:spPr>
          <a:xfrm>
            <a:off x="11917932" y="3908178"/>
            <a:ext cx="2204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N</a:t>
            </a:r>
            <a:r>
              <a: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번 반복</a:t>
            </a:r>
            <a:endParaRPr lang="en-US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*N 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횟수 </a:t>
            </a:r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:  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1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6E44897-2F35-43AA-BE54-1022CFBA2F95}"/>
              </a:ext>
            </a:extLst>
          </p:cNvPr>
          <p:cNvGrpSpPr/>
          <p:nvPr/>
        </p:nvGrpSpPr>
        <p:grpSpPr>
          <a:xfrm>
            <a:off x="3352800" y="9241048"/>
            <a:ext cx="9948425" cy="584313"/>
            <a:chOff x="7556791" y="9453598"/>
            <a:chExt cx="9948425" cy="58431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659282E-2866-42E9-A25A-F03A83406668}"/>
                </a:ext>
              </a:extLst>
            </p:cNvPr>
            <p:cNvSpPr/>
            <p:nvPr/>
          </p:nvSpPr>
          <p:spPr>
            <a:xfrm>
              <a:off x="9241844" y="9453598"/>
              <a:ext cx="3602184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일일 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누적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계좌 수익률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70A1DAA-6EB9-4F46-ACD9-A4A1CE3A2761}"/>
                </a:ext>
              </a:extLst>
            </p:cNvPr>
            <p:cNvSpPr/>
            <p:nvPr/>
          </p:nvSpPr>
          <p:spPr>
            <a:xfrm>
              <a:off x="13005080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거래종목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1727176C-7B60-4C8F-B01C-B460F2944FF4}"/>
                </a:ext>
              </a:extLst>
            </p:cNvPr>
            <p:cNvSpPr/>
            <p:nvPr/>
          </p:nvSpPr>
          <p:spPr>
            <a:xfrm>
              <a:off x="7556791" y="9543355"/>
              <a:ext cx="1524001" cy="4047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OUTPUT</a:t>
              </a:r>
              <a:endParaRPr lang="ko-KR" altLang="en-US" dirty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0483A80-0FA4-4E50-AB3B-AB79C972871C}"/>
                </a:ext>
              </a:extLst>
            </p:cNvPr>
            <p:cNvSpPr/>
            <p:nvPr/>
          </p:nvSpPr>
          <p:spPr>
            <a:xfrm>
              <a:off x="15346496" y="9453598"/>
              <a:ext cx="2158720" cy="584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매수</a:t>
              </a:r>
              <a:r>
                <a:rPr lang="en-US" altLang="ko-KR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매도 결과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EA2498-EE63-401B-8D15-412B0E5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8</a:t>
            </a:fld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5F2B80F-8468-4FDB-B9B2-1FB1DAB096C8}"/>
              </a:ext>
            </a:extLst>
          </p:cNvPr>
          <p:cNvSpPr/>
          <p:nvPr/>
        </p:nvSpPr>
        <p:spPr>
          <a:xfrm>
            <a:off x="9073049" y="233179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B196C8A-EEC4-4650-AF65-2AF2C2D69DDE}"/>
              </a:ext>
            </a:extLst>
          </p:cNvPr>
          <p:cNvSpPr/>
          <p:nvPr/>
        </p:nvSpPr>
        <p:spPr>
          <a:xfrm>
            <a:off x="10881175" y="2331795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97D86C4-3F72-4AA7-A18E-4FAD12364249}"/>
              </a:ext>
            </a:extLst>
          </p:cNvPr>
          <p:cNvSpPr/>
          <p:nvPr/>
        </p:nvSpPr>
        <p:spPr>
          <a:xfrm>
            <a:off x="5551911" y="2312126"/>
            <a:ext cx="3876169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종목수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N)</a:t>
            </a:r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3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FDD673-1168-40D2-8508-332E7C6A9FB8}"/>
              </a:ext>
            </a:extLst>
          </p:cNvPr>
          <p:cNvSpPr/>
          <p:nvPr/>
        </p:nvSpPr>
        <p:spPr>
          <a:xfrm>
            <a:off x="10406742" y="7264262"/>
            <a:ext cx="6357258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3721F2E-46D6-4073-9EA8-F75907981FEF}"/>
              </a:ext>
            </a:extLst>
          </p:cNvPr>
          <p:cNvSpPr/>
          <p:nvPr/>
        </p:nvSpPr>
        <p:spPr>
          <a:xfrm>
            <a:off x="10406742" y="4636892"/>
            <a:ext cx="6357258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53CDDB-AC7B-40E1-9034-6C3ACB688C80}"/>
              </a:ext>
            </a:extLst>
          </p:cNvPr>
          <p:cNvSpPr/>
          <p:nvPr/>
        </p:nvSpPr>
        <p:spPr>
          <a:xfrm>
            <a:off x="10363200" y="2533521"/>
            <a:ext cx="6096000" cy="385248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6B6A8C48-7333-4045-881E-6F9FCCC1AB26}"/>
              </a:ext>
            </a:extLst>
          </p:cNvPr>
          <p:cNvGrpSpPr/>
          <p:nvPr/>
        </p:nvGrpSpPr>
        <p:grpSpPr>
          <a:xfrm>
            <a:off x="685799" y="1541957"/>
            <a:ext cx="17221201" cy="158872"/>
            <a:chOff x="1649442" y="667569"/>
            <a:chExt cx="17145738" cy="46646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491D4C7-3CB6-44F2-89D1-CB31CA7EE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27944" y="516640"/>
            <a:ext cx="5415656" cy="1108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30000"/>
              </a:lnSpc>
            </a:pPr>
            <a:r>
              <a:rPr lang="ko-KR" altLang="en-US" sz="5500" b="1" dirty="0">
                <a:solidFill>
                  <a:srgbClr val="008485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주요 기술</a:t>
            </a:r>
            <a:endParaRPr lang="en-US" sz="1050" b="1" dirty="0">
              <a:solidFill>
                <a:srgbClr val="008485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1FFAD6-B6B1-4BA9-BB9C-B8FAE523119C}"/>
              </a:ext>
            </a:extLst>
          </p:cNvPr>
          <p:cNvSpPr/>
          <p:nvPr/>
        </p:nvSpPr>
        <p:spPr>
          <a:xfrm>
            <a:off x="386455" y="4033755"/>
            <a:ext cx="1524001" cy="404798"/>
          </a:xfrm>
          <a:prstGeom prst="roundRect">
            <a:avLst/>
          </a:prstGeom>
          <a:noFill/>
          <a:ln>
            <a:solidFill>
              <a:srgbClr val="008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INPUT</a:t>
            </a:r>
            <a:endParaRPr lang="ko-KR" altLang="en-US" dirty="0">
              <a:solidFill>
                <a:srgbClr val="FF0000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9C307-B74D-4DFC-AC45-1D7B30D5B5C4}"/>
              </a:ext>
            </a:extLst>
          </p:cNvPr>
          <p:cNvSpPr/>
          <p:nvPr/>
        </p:nvSpPr>
        <p:spPr>
          <a:xfrm>
            <a:off x="1148456" y="5007626"/>
            <a:ext cx="6754090" cy="695224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BD039C-D303-489C-8190-9A4BA2DFA692}"/>
              </a:ext>
            </a:extLst>
          </p:cNvPr>
          <p:cNvSpPr/>
          <p:nvPr/>
        </p:nvSpPr>
        <p:spPr>
          <a:xfrm>
            <a:off x="1148456" y="4600377"/>
            <a:ext cx="2401600" cy="569074"/>
          </a:xfrm>
          <a:prstGeom prst="roundRect">
            <a:avLst/>
          </a:prstGeom>
          <a:solidFill>
            <a:srgbClr val="008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하나 M" panose="02020603020101020101" pitchFamily="18" charset="-127"/>
                <a:ea typeface="하나 M" panose="02020603020101020101" pitchFamily="18" charset="-127"/>
              </a:rPr>
              <a:t>나만의 투자전략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8C9CFA-E6B5-4F76-A94D-3873B81D748B}"/>
              </a:ext>
            </a:extLst>
          </p:cNvPr>
          <p:cNvSpPr/>
          <p:nvPr/>
        </p:nvSpPr>
        <p:spPr>
          <a:xfrm>
            <a:off x="4239594" y="5234200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시장 조건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33E849-30DF-4064-B94C-6073DEB87F2B}"/>
              </a:ext>
            </a:extLst>
          </p:cNvPr>
          <p:cNvSpPr/>
          <p:nvPr/>
        </p:nvSpPr>
        <p:spPr>
          <a:xfrm>
            <a:off x="6047720" y="5234200"/>
            <a:ext cx="1655621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가치 조건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7564FE-CB62-4E6F-A44F-EF04E16398A3}"/>
              </a:ext>
            </a:extLst>
          </p:cNvPr>
          <p:cNvSpPr/>
          <p:nvPr/>
        </p:nvSpPr>
        <p:spPr>
          <a:xfrm>
            <a:off x="718456" y="5214531"/>
            <a:ext cx="3876169" cy="3852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운영 조건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종목수</a:t>
            </a:r>
            <a:r>
              <a:rPr lang="ko-KR" altLang="en-US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N)</a:t>
            </a:r>
            <a:endParaRPr lang="ko-KR" altLang="en-US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AA6BB22-58B7-4D32-900F-A9412EB82184}"/>
              </a:ext>
            </a:extLst>
          </p:cNvPr>
          <p:cNvGrpSpPr/>
          <p:nvPr/>
        </p:nvGrpSpPr>
        <p:grpSpPr>
          <a:xfrm>
            <a:off x="4027910" y="461639"/>
            <a:ext cx="9307090" cy="1200329"/>
            <a:chOff x="838200" y="2125981"/>
            <a:chExt cx="56715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9AF53-4485-4147-9A7D-AE6F999FEA52}"/>
                </a:ext>
              </a:extLst>
            </p:cNvPr>
            <p:cNvSpPr txBox="1"/>
            <p:nvPr/>
          </p:nvSpPr>
          <p:spPr>
            <a:xfrm>
              <a:off x="838200" y="2125981"/>
              <a:ext cx="92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75000"/>
                    </a:schemeClr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01.</a:t>
              </a:r>
              <a:endParaRPr lang="ko-KR" altLang="en-US" sz="7200" b="1" dirty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3" name="Object 2">
              <a:extLst>
                <a:ext uri="{FF2B5EF4-FFF2-40B4-BE49-F238E27FC236}">
                  <a16:creationId xmlns:a16="http://schemas.microsoft.com/office/drawing/2014/main" id="{8C7B602C-23AB-409D-8A31-D0A63A144C8B}"/>
                </a:ext>
              </a:extLst>
            </p:cNvPr>
            <p:cNvSpPr txBox="1"/>
            <p:nvPr/>
          </p:nvSpPr>
          <p:spPr>
            <a:xfrm>
              <a:off x="1633294" y="2312728"/>
              <a:ext cx="4876414" cy="9195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5500" b="1" dirty="0">
                  <a:latin typeface="하나 M" panose="02020603020101020101" pitchFamily="18" charset="-127"/>
                  <a:ea typeface="하나 M" panose="02020603020101020101" pitchFamily="18" charset="-127"/>
                  <a:cs typeface="THELuxGoB" pitchFamily="34" charset="0"/>
                </a:rPr>
                <a:t>전략 검증 알고리즘 엔진</a:t>
              </a:r>
              <a:endParaRPr lang="en-US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CAD7579D-6496-44D0-83F7-B6A12552C256}"/>
              </a:ext>
            </a:extLst>
          </p:cNvPr>
          <p:cNvSpPr/>
          <p:nvPr/>
        </p:nvSpPr>
        <p:spPr>
          <a:xfrm rot="3600000">
            <a:off x="7715612" y="4393396"/>
            <a:ext cx="639350" cy="63101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AA4F2-98BF-4468-8467-041F1259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E2B4667-9BDD-4F67-BD86-DDBB5CD41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1" t="60536" r="4636" b="-1"/>
          <a:stretch/>
        </p:blipFill>
        <p:spPr>
          <a:xfrm>
            <a:off x="8827479" y="2894401"/>
            <a:ext cx="8476366" cy="15441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E77B87F-AE2D-4B5B-A123-91120F722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6" t="26859" r="3394" b="38905"/>
          <a:stretch/>
        </p:blipFill>
        <p:spPr>
          <a:xfrm>
            <a:off x="8848104" y="5051530"/>
            <a:ext cx="8595863" cy="163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085F9B-95E8-4BC6-AA02-4C124DA7F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572" b="24909"/>
          <a:stretch/>
        </p:blipFill>
        <p:spPr>
          <a:xfrm>
            <a:off x="8649706" y="7599748"/>
            <a:ext cx="8685794" cy="1813187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DF38B7-7501-491F-B0C1-BCA6712A8327}"/>
              </a:ext>
            </a:extLst>
          </p:cNvPr>
          <p:cNvGrpSpPr/>
          <p:nvPr/>
        </p:nvGrpSpPr>
        <p:grpSpPr>
          <a:xfrm>
            <a:off x="7467600" y="1793173"/>
            <a:ext cx="4203968" cy="461665"/>
            <a:chOff x="9523567" y="1753342"/>
            <a:chExt cx="4203968" cy="4616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AFE521D-8DA3-4609-B069-9F2FAF40994B}"/>
                </a:ext>
              </a:extLst>
            </p:cNvPr>
            <p:cNvSpPr/>
            <p:nvPr/>
          </p:nvSpPr>
          <p:spPr>
            <a:xfrm>
              <a:off x="9523567" y="1768851"/>
              <a:ext cx="1655621" cy="3852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예시</a:t>
              </a:r>
              <a:r>
                <a:rPr lang="en-US" altLang="ko-KR" sz="2400" dirty="0">
                  <a:solidFill>
                    <a:schemeClr val="tx1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DB32A-B96A-4006-B7C3-A97E468A77FA}"/>
                </a:ext>
              </a:extLst>
            </p:cNvPr>
            <p:cNvSpPr txBox="1"/>
            <p:nvPr/>
          </p:nvSpPr>
          <p:spPr>
            <a:xfrm>
              <a:off x="10672023" y="1753342"/>
              <a:ext cx="3055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하나 M" panose="02020603020101020101" pitchFamily="18" charset="-127"/>
                  <a:ea typeface="하나 M" panose="02020603020101020101" pitchFamily="18" charset="-127"/>
                </a:rPr>
                <a:t>투자전략 조건 입력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F6144D-E3CD-4CD9-835A-F3E0BA1AABCF}"/>
              </a:ext>
            </a:extLst>
          </p:cNvPr>
          <p:cNvSpPr txBox="1"/>
          <p:nvPr/>
        </p:nvSpPr>
        <p:spPr>
          <a:xfrm>
            <a:off x="8573552" y="2373643"/>
            <a:ext cx="876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1.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운영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기간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주기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분산투자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종목 수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운용자금 등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6AE21-FAE2-43DD-B2AB-8B0D0C1EC902}"/>
              </a:ext>
            </a:extLst>
          </p:cNvPr>
          <p:cNvSpPr txBox="1"/>
          <p:nvPr/>
        </p:nvSpPr>
        <p:spPr>
          <a:xfrm>
            <a:off x="8573553" y="4479860"/>
            <a:ext cx="887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2.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시장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거래시장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필터링 조건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관리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우선주 여부  등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)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설정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B8A70-5F9C-4FBB-9D31-EFC7F23BC90D}"/>
              </a:ext>
            </a:extLst>
          </p:cNvPr>
          <p:cNvSpPr txBox="1"/>
          <p:nvPr/>
        </p:nvSpPr>
        <p:spPr>
          <a:xfrm>
            <a:off x="8573552" y="7101103"/>
            <a:ext cx="948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3.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가치 조건 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가치 지표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(PER, ROA)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등 주가</a:t>
            </a:r>
            <a:r>
              <a:rPr lang="en-US" altLang="ko-KR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rPr>
              <a:t>회사 평가 지표 삽입</a:t>
            </a:r>
          </a:p>
        </p:txBody>
      </p:sp>
    </p:spTree>
    <p:extLst>
      <p:ext uri="{BB962C8B-B14F-4D97-AF65-F5344CB8AC3E}">
        <p14:creationId xmlns:p14="http://schemas.microsoft.com/office/powerpoint/2010/main" val="347600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2129</Words>
  <Application>Microsoft Office PowerPoint</Application>
  <PresentationFormat>사용자 지정</PresentationFormat>
  <Paragraphs>455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하나 M</vt:lpstr>
      <vt:lpstr>Calibri</vt:lpstr>
      <vt:lpstr>하나 B</vt:lpstr>
      <vt:lpstr>Arial</vt:lpstr>
      <vt:lpstr>Lucida Console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윤정환</cp:lastModifiedBy>
  <cp:revision>74</cp:revision>
  <dcterms:created xsi:type="dcterms:W3CDTF">2021-09-29T00:04:38Z</dcterms:created>
  <dcterms:modified xsi:type="dcterms:W3CDTF">2021-10-05T08:23:53Z</dcterms:modified>
</cp:coreProperties>
</file>