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6" r:id="rId4"/>
    <p:sldId id="303" r:id="rId5"/>
    <p:sldId id="307" r:id="rId6"/>
    <p:sldId id="313" r:id="rId7"/>
    <p:sldId id="312" r:id="rId8"/>
    <p:sldId id="306" r:id="rId9"/>
    <p:sldId id="30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5"/>
    <a:srgbClr val="C3C4CE"/>
    <a:srgbClr val="D60030"/>
    <a:srgbClr val="DDDDDD"/>
    <a:srgbClr val="192148"/>
    <a:srgbClr val="BBE754"/>
    <a:srgbClr val="BACE31"/>
    <a:srgbClr val="0E98D1"/>
    <a:srgbClr val="07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E15D-E3C9-47D7-99C7-A3EFF078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D2A2C-6B43-4E72-B60B-33494334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6ACF9-ED21-4A95-B77E-5633BAD6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55121-9127-43DB-8391-B9B5ED63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25298-96E3-422C-BBF4-7193F113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2F3FC-B56B-4312-A329-D915CC8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555BC-A8CB-4DCE-8599-F32DEC5B7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2046E-67F6-4EF4-9301-EBAB090D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770C7-702F-42F7-923A-C567C76C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36F4-BDC1-483A-92CE-E6863FFA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3A805-818C-4709-AE61-59D74214A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2D149-D5B4-4035-A6BA-8D8C9179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D0922-EE79-4A17-9703-E13A15C2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40DC6-621C-4ECE-825D-C52F7463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0E38A-4BD5-4B37-A6C7-425A4F78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82371" y="525641"/>
            <a:ext cx="10855507" cy="2616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700" b="1" spc="-120" baseline="0" smtClean="0">
                <a:solidFill>
                  <a:srgbClr val="F4540C"/>
                </a:solidFill>
                <a:latin typeface="+mn-ea"/>
                <a:ea typeface="+mn-ea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4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661105" y="809938"/>
            <a:ext cx="108767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3200" b="1" spc="-200" baseline="0" dirty="0" smtClean="0">
                <a:solidFill>
                  <a:srgbClr val="01284A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694732" y="1348328"/>
            <a:ext cx="216000" cy="18000"/>
          </a:xfrm>
          <a:prstGeom prst="roundRect">
            <a:avLst>
              <a:gd name="adj" fmla="val 5256"/>
            </a:avLst>
          </a:prstGeom>
          <a:solidFill>
            <a:srgbClr val="0128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675883" y="1534667"/>
            <a:ext cx="10866259" cy="2215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altLang="ko-KR" sz="1600" b="0" spc="-20" baseline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sz="1600" b="0" spc="-2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Each category's percentage contribution to the gross sales</a:t>
            </a:r>
          </a:p>
        </p:txBody>
      </p:sp>
    </p:spTree>
    <p:extLst>
      <p:ext uri="{BB962C8B-B14F-4D97-AF65-F5344CB8AC3E}">
        <p14:creationId xmlns:p14="http://schemas.microsoft.com/office/powerpoint/2010/main" val="116752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24CDA-9FC4-4823-A8C0-81FFADD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48BD7-DF06-46CB-AA2A-EA74F982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10EA6-F9E4-4AF1-B1F7-D6B02605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58FC4-D683-46AC-98DC-DD8BC75A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BA7B8-6337-4A0D-BA2E-F0DA4250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5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BD07-29B9-4A8C-9015-05BDE2D3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3325D-F922-4F1B-A4AA-C841850D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04670-974B-4DC5-932B-99215445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6A84A-54BA-40B8-8F75-D5AEDFD2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DABAB-DAA2-458A-BC0D-662DB720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FC301-A59F-4890-ACF0-72033CD9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F6C98-38C8-49B5-B0D4-DF93CE03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15EFB-5406-4AA2-8A53-68EBDEDA3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66F80-E6CB-4499-98E9-172AEF4F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48C1B-A973-4F9A-A941-B51814E1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C5B1C-7408-4011-978E-C61CFD6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5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A752C-B42D-4EB6-941C-1FE3C78F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5AB7F-AED5-4540-914E-6AD85572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B8757-19FC-4138-990C-300FC1A3B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294A9-B985-4381-A41D-F3B858F4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60BB8-21D7-4E54-A9D0-8C3B99049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342F1-6874-413B-8169-E24B0EA6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27ADF5-DD0D-4FAD-8478-9299712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6B2651-9ECF-43A3-B32E-9719F8AE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D245C-32D3-4679-BF46-5CA60B40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8DE19-7E17-4FA0-8CB2-6BE7AF17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3EC7C-37C0-46F0-852F-68B2DBC9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A63F9-9000-405B-9DD7-19D98E0A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7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F6DFD5-968A-4AB4-8F73-AEAB5C31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51269-13D5-4371-B6E5-C1A55D9B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FAD61F-C407-4BC5-A328-FFDF11A0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B1314-95D1-4CB4-B568-B558DA24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1BD03-D110-43FA-A90E-868D173C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5F85C-7F91-41B8-BB6C-69285570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3A138-6798-47A6-94B1-FC003E21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8785F-CC72-4D26-BF66-F39E2D51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5FCB0-4E46-400E-8F4B-45613E9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82719-0EE1-442B-8721-DF142009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91069A-C42B-46B6-BD65-37BE1FFFB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6D689-99C7-47AC-AC7A-F5AC8E5A0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C01C0-2773-46FF-85A7-85BB540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66B3C-B5E6-4231-A9E7-52ACCE43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77170-98C3-48FB-90B4-D302F54C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7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6ABF9E-0214-4B50-9407-A91C7ACB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81BCD-6BA3-4E90-9E85-1C628C0E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CA528-57E2-46CF-B200-3DA809A95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8F26-1E8B-413F-9863-6CF569B74E7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1252A-E34C-4DE7-8F34-C099EAFE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363FE-0E0F-4A18-8661-88FB4C283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F16A-0836-483E-84EA-8E672FB0D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787F-D66A-4EA1-9167-34D276C7B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009" y="2511038"/>
            <a:ext cx="10271052" cy="12584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err="1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PlayHana</a:t>
            </a:r>
            <a:r>
              <a:rPr lang="en-US" altLang="ko-KR" sz="48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,</a:t>
            </a:r>
            <a:br>
              <a:rPr lang="en-US" altLang="ko-KR" sz="48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</a:br>
            <a:r>
              <a:rPr lang="ko-KR" altLang="en-US" sz="4800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청소년대상 체험형 금융교육 플랫폼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F08355-7BCC-4A59-B92C-F99178C64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259" y="4023401"/>
            <a:ext cx="4302535" cy="733803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가상계좌 개설 및 모의투자를 통한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금융지식함양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00F327C-FF12-4CA2-94DC-514CB7EEB71D}"/>
              </a:ext>
            </a:extLst>
          </p:cNvPr>
          <p:cNvSpPr txBox="1">
            <a:spLocks/>
          </p:cNvSpPr>
          <p:nvPr/>
        </p:nvSpPr>
        <p:spPr>
          <a:xfrm>
            <a:off x="8603795" y="5744935"/>
            <a:ext cx="3461657" cy="101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최종프로젝트 구체화</a:t>
            </a:r>
            <a:endParaRPr lang="en-US" altLang="ko-KR" sz="20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데이터분석과</a:t>
            </a:r>
            <a:r>
              <a:rPr lang="en-US" altLang="ko-KR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_</a:t>
            </a:r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한주희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E7B9C8-2F32-4ABD-ADAB-E1E97E35EED9}"/>
              </a:ext>
            </a:extLst>
          </p:cNvPr>
          <p:cNvGrpSpPr/>
          <p:nvPr/>
        </p:nvGrpSpPr>
        <p:grpSpPr>
          <a:xfrm>
            <a:off x="-206552" y="-374166"/>
            <a:ext cx="12398553" cy="7232166"/>
            <a:chOff x="-206552" y="-374166"/>
            <a:chExt cx="12398553" cy="723216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A5CF4F-AE54-43FC-B76F-A83E03B0933E}"/>
                </a:ext>
              </a:extLst>
            </p:cNvPr>
            <p:cNvSpPr/>
            <p:nvPr/>
          </p:nvSpPr>
          <p:spPr>
            <a:xfrm>
              <a:off x="1" y="-374166"/>
              <a:ext cx="12192000" cy="6477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5D3D1C-F1D8-455A-9490-7F52954A3F9F}"/>
                </a:ext>
              </a:extLst>
            </p:cNvPr>
            <p:cNvSpPr/>
            <p:nvPr/>
          </p:nvSpPr>
          <p:spPr>
            <a:xfrm>
              <a:off x="-8418" y="273534"/>
              <a:ext cx="619124" cy="2781300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911A32-31AA-4A57-B165-D16B23FB3055}"/>
                </a:ext>
              </a:extLst>
            </p:cNvPr>
            <p:cNvSpPr/>
            <p:nvPr/>
          </p:nvSpPr>
          <p:spPr>
            <a:xfrm>
              <a:off x="-10633" y="3054834"/>
              <a:ext cx="619125" cy="3803166"/>
            </a:xfrm>
            <a:prstGeom prst="rect">
              <a:avLst/>
            </a:prstGeom>
            <a:solidFill>
              <a:srgbClr val="D60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37FB0D80-1D65-4A79-932F-54C3690345D3}"/>
                </a:ext>
              </a:extLst>
            </p:cNvPr>
            <p:cNvSpPr/>
            <p:nvPr/>
          </p:nvSpPr>
          <p:spPr>
            <a:xfrm rot="19800560">
              <a:off x="-206552" y="2671204"/>
              <a:ext cx="681138" cy="599453"/>
            </a:xfrm>
            <a:prstGeom prst="triangle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14C7DBBB-644D-438C-982E-BE426CFF2C11}"/>
                </a:ext>
              </a:extLst>
            </p:cNvPr>
            <p:cNvSpPr/>
            <p:nvPr/>
          </p:nvSpPr>
          <p:spPr>
            <a:xfrm rot="19800560">
              <a:off x="-195920" y="-124746"/>
              <a:ext cx="681138" cy="599453"/>
            </a:xfrm>
            <a:prstGeom prst="triangle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그래픽 14">
            <a:extLst>
              <a:ext uri="{FF2B5EF4-FFF2-40B4-BE49-F238E27FC236}">
                <a16:creationId xmlns:a16="http://schemas.microsoft.com/office/drawing/2014/main" id="{47529DA7-111D-4C5E-A736-DDBD86BF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137" y="414313"/>
            <a:ext cx="1895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F64CB363-3396-498B-A3CC-002B1A596206}"/>
              </a:ext>
            </a:extLst>
          </p:cNvPr>
          <p:cNvSpPr txBox="1">
            <a:spLocks/>
          </p:cNvSpPr>
          <p:nvPr/>
        </p:nvSpPr>
        <p:spPr>
          <a:xfrm>
            <a:off x="489512" y="1386644"/>
            <a:ext cx="2653600" cy="396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금융교육 현황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093E5F-448E-42AF-9424-898EF34ACA08}"/>
              </a:ext>
            </a:extLst>
          </p:cNvPr>
          <p:cNvSpPr txBox="1"/>
          <p:nvPr/>
        </p:nvSpPr>
        <p:spPr>
          <a:xfrm>
            <a:off x="358987" y="5099715"/>
            <a:ext cx="2914650" cy="14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교육관련 정보 부족</a:t>
            </a:r>
            <a:r>
              <a:rPr lang="en-US" altLang="ko-KR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경제에 대한 거부감</a:t>
            </a:r>
            <a:r>
              <a:rPr lang="en-US" altLang="ko-KR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금융교육을 멀리함</a:t>
            </a:r>
            <a:r>
              <a:rPr lang="en-US" altLang="ko-KR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금융경제가 필수가 아닌 교육과정</a:t>
            </a:r>
            <a:r>
              <a:rPr lang="en-US" altLang="ko-KR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금융취약계층으로 성장할 우려가 됨</a:t>
            </a:r>
            <a:r>
              <a:rPr lang="en-US" altLang="ko-KR" sz="11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BECAD0B2-6E1D-4AF5-BA58-B793AF4E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378" y="250196"/>
            <a:ext cx="1895475" cy="381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38BD50-FB7D-4073-90A4-D575CC43CD58}"/>
              </a:ext>
            </a:extLst>
          </p:cNvPr>
          <p:cNvGrpSpPr/>
          <p:nvPr/>
        </p:nvGrpSpPr>
        <p:grpSpPr>
          <a:xfrm>
            <a:off x="0" y="0"/>
            <a:ext cx="333375" cy="6858000"/>
            <a:chOff x="0" y="0"/>
            <a:chExt cx="333375" cy="6858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37640A-8553-4DEC-BA2C-E717A78373F5}"/>
                </a:ext>
              </a:extLst>
            </p:cNvPr>
            <p:cNvSpPr/>
            <p:nvPr/>
          </p:nvSpPr>
          <p:spPr>
            <a:xfrm>
              <a:off x="0" y="0"/>
              <a:ext cx="333375" cy="34290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3FF7F0-A97B-4F3E-BFDC-334196F61B79}"/>
                </a:ext>
              </a:extLst>
            </p:cNvPr>
            <p:cNvSpPr/>
            <p:nvPr/>
          </p:nvSpPr>
          <p:spPr>
            <a:xfrm>
              <a:off x="0" y="945807"/>
              <a:ext cx="333374" cy="5912193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9ED687-FE49-46CF-A5D8-E80A92A9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6" y="1896400"/>
            <a:ext cx="1185544" cy="20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D2C717-9053-49F7-BC0F-E03BABF5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79" y="1896400"/>
            <a:ext cx="1393535" cy="161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C193C435-1CB6-436F-A9F0-1FADA4C5DC2F}"/>
              </a:ext>
            </a:extLst>
          </p:cNvPr>
          <p:cNvSpPr txBox="1">
            <a:spLocks/>
          </p:cNvSpPr>
          <p:nvPr/>
        </p:nvSpPr>
        <p:spPr>
          <a:xfrm>
            <a:off x="3349825" y="1386644"/>
            <a:ext cx="3142698" cy="351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en-US" altLang="ko-KR" sz="18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은행별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금융교육 현황</a:t>
            </a:r>
            <a:endParaRPr lang="en-US" altLang="ko-KR" sz="11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73115-D746-4282-BB84-314FCDDF25F1}"/>
              </a:ext>
            </a:extLst>
          </p:cNvPr>
          <p:cNvSpPr txBox="1"/>
          <p:nvPr/>
        </p:nvSpPr>
        <p:spPr>
          <a:xfrm>
            <a:off x="3349825" y="5099715"/>
            <a:ext cx="2914650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한국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KB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국민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NH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농협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000" dirty="0" err="1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씨티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신한은행 등 타 은행에서도 금융교육 진행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국민은행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 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모바일 및 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pc 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환경에서 연령별  교육프로그램이 세분화 되어있음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하나은행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: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교 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(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학교방문 금융교육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 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-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코로나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19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인해 대면 및 비대면으로 진행하고 있음</a:t>
            </a:r>
            <a:endParaRPr lang="en-US" altLang="ko-KR" sz="10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F6BAB0-ED90-4B3B-9C4C-50963F740329}"/>
              </a:ext>
            </a:extLst>
          </p:cNvPr>
          <p:cNvGrpSpPr/>
          <p:nvPr/>
        </p:nvGrpSpPr>
        <p:grpSpPr>
          <a:xfrm>
            <a:off x="3373121" y="3249372"/>
            <a:ext cx="2916656" cy="1708523"/>
            <a:chOff x="5088918" y="1925823"/>
            <a:chExt cx="3866902" cy="2662942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FC62A1D-47C8-45BE-A562-C83D16272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718" y="1925824"/>
              <a:ext cx="1882551" cy="266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273B9911-03A4-4DE0-B1C7-62305637D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3269" y="1925823"/>
              <a:ext cx="1882551" cy="2662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5402D7AA-4F75-4569-BBC4-9032D0A826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31"/>
            <a:stretch/>
          </p:blipFill>
          <p:spPr bwMode="auto">
            <a:xfrm rot="20267331">
              <a:off x="5088918" y="2465444"/>
              <a:ext cx="1973184" cy="24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0CE073-666E-4366-AD1C-BC99B5CE6068}"/>
              </a:ext>
            </a:extLst>
          </p:cNvPr>
          <p:cNvGrpSpPr/>
          <p:nvPr/>
        </p:nvGrpSpPr>
        <p:grpSpPr>
          <a:xfrm>
            <a:off x="3477843" y="1887515"/>
            <a:ext cx="2799078" cy="1363986"/>
            <a:chOff x="1380717" y="2101497"/>
            <a:chExt cx="5000304" cy="266294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FFB8DE0-944E-4862-80CA-5B2AE4437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718" y="2101497"/>
              <a:ext cx="3068436" cy="159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NH농협은행, 청소년금융교육센터 운영 재개 &amp;lt; 은행 &amp;lt; 금융 &amp;lt; 기사본문 - 금융경제신문">
              <a:extLst>
                <a:ext uri="{FF2B5EF4-FFF2-40B4-BE49-F238E27FC236}">
                  <a16:creationId xmlns:a16="http://schemas.microsoft.com/office/drawing/2014/main" id="{2D887C6E-8635-4022-ACE6-19C53A9D3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155" y="2101497"/>
              <a:ext cx="1931866" cy="2662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8046EF2-ADA7-43DF-BC7D-51CDB71BC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80717" y="3441819"/>
              <a:ext cx="3123831" cy="1322620"/>
            </a:xfrm>
            <a:prstGeom prst="rect">
              <a:avLst/>
            </a:prstGeom>
          </p:spPr>
        </p:pic>
      </p:grpSp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0D099877-C192-46C3-B8C8-5574E9AD72EC}"/>
              </a:ext>
            </a:extLst>
          </p:cNvPr>
          <p:cNvSpPr txBox="1">
            <a:spLocks/>
          </p:cNvSpPr>
          <p:nvPr/>
        </p:nvSpPr>
        <p:spPr>
          <a:xfrm>
            <a:off x="6538771" y="1386644"/>
            <a:ext cx="2970201" cy="486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1400" b="1" dirty="0"/>
              <a:t>주식시장 유입고객연령 낮아짐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DBDE32-F427-484B-9FC4-E5E729DA36B4}"/>
              </a:ext>
            </a:extLst>
          </p:cNvPr>
          <p:cNvGrpSpPr/>
          <p:nvPr/>
        </p:nvGrpSpPr>
        <p:grpSpPr>
          <a:xfrm>
            <a:off x="6563298" y="2064948"/>
            <a:ext cx="2774380" cy="1976205"/>
            <a:chOff x="7067646" y="2904994"/>
            <a:chExt cx="2774380" cy="1976205"/>
          </a:xfrm>
        </p:grpSpPr>
        <p:pic>
          <p:nvPicPr>
            <p:cNvPr id="32" name="Picture 13" descr="주식 안하면 &amp;#39;바보&amp;#39;…2030 &amp;#39;주린이&amp;#39;들 &amp;quot;유튜브로 배웠어요&amp;quot; - 머니투데이">
              <a:extLst>
                <a:ext uri="{FF2B5EF4-FFF2-40B4-BE49-F238E27FC236}">
                  <a16:creationId xmlns:a16="http://schemas.microsoft.com/office/drawing/2014/main" id="{0BF70FF0-E1F6-4AE4-8762-AA47134E9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646" y="2904994"/>
              <a:ext cx="1300124" cy="134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5" descr="주식 안하면 &amp;#39;바보&amp;#39;…2030 &amp;#39;주린이&amp;#39;들 &amp;quot;유튜브로 배웠어요&amp;quot; - 머니투데이">
              <a:extLst>
                <a:ext uri="{FF2B5EF4-FFF2-40B4-BE49-F238E27FC236}">
                  <a16:creationId xmlns:a16="http://schemas.microsoft.com/office/drawing/2014/main" id="{A954BF25-F21F-498D-9FBC-0D43189CB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829" y="2904994"/>
              <a:ext cx="1388197" cy="134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9">
              <a:extLst>
                <a:ext uri="{FF2B5EF4-FFF2-40B4-BE49-F238E27FC236}">
                  <a16:creationId xmlns:a16="http://schemas.microsoft.com/office/drawing/2014/main" id="{27F36F64-2BE1-498F-9AB3-0DFBE7106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482" y="4070937"/>
              <a:ext cx="1222693" cy="8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7F4CB5E-9C5E-4248-AAD9-26EE9B2044D0}"/>
              </a:ext>
            </a:extLst>
          </p:cNvPr>
          <p:cNvSpPr txBox="1"/>
          <p:nvPr/>
        </p:nvSpPr>
        <p:spPr>
          <a:xfrm>
            <a:off x="6538771" y="5099715"/>
            <a:ext cx="2823435" cy="100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주식시장에 대한 관심이 높아지고 있는 만큼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올바른 금융지식 함양 및 </a:t>
            </a:r>
            <a:endParaRPr lang="en-US" altLang="ko-KR" sz="10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    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미래 잠재고객을 위한 투자의 필요성 증가</a:t>
            </a:r>
            <a:r>
              <a:rPr lang="en-US" altLang="ko-KR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r>
              <a:rPr lang="ko-KR" altLang="en-US" sz="10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endParaRPr lang="en-US" altLang="ko-KR" sz="10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6" name="Picture 2" descr="ⓒ하나카드 제공">
            <a:extLst>
              <a:ext uri="{FF2B5EF4-FFF2-40B4-BE49-F238E27FC236}">
                <a16:creationId xmlns:a16="http://schemas.microsoft.com/office/drawing/2014/main" id="{1EEEF8C6-3ED3-4886-851C-B4C5828A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762" y="2064948"/>
            <a:ext cx="2321091" cy="13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BD9530A-9E80-45EE-8C27-09456E93214A}"/>
              </a:ext>
            </a:extLst>
          </p:cNvPr>
          <p:cNvSpPr txBox="1"/>
          <p:nvPr/>
        </p:nvSpPr>
        <p:spPr>
          <a:xfrm>
            <a:off x="9689762" y="5099715"/>
            <a:ext cx="2321091" cy="103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제페토</a:t>
            </a:r>
            <a:r>
              <a:rPr lang="ko-KR" altLang="en-US" sz="105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내의 하나카드월드</a:t>
            </a:r>
            <a:r>
              <a:rPr lang="en-US" altLang="ko-KR" sz="105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05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가상세계오픈</a:t>
            </a:r>
            <a:endParaRPr lang="en-US" altLang="ko-KR" sz="105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타 사의 경우 금융교육도 계획하고 있음</a:t>
            </a:r>
            <a:r>
              <a:rPr lang="en-US" altLang="ko-KR" sz="105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A17137D6-FFBE-45E5-A1DC-ADAE0CA62938}"/>
              </a:ext>
            </a:extLst>
          </p:cNvPr>
          <p:cNvSpPr txBox="1">
            <a:spLocks/>
          </p:cNvSpPr>
          <p:nvPr/>
        </p:nvSpPr>
        <p:spPr>
          <a:xfrm>
            <a:off x="9555220" y="1386644"/>
            <a:ext cx="2563817" cy="486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가상세계화 되어가는 일상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텍스트 개체 틀 33">
            <a:extLst>
              <a:ext uri="{FF2B5EF4-FFF2-40B4-BE49-F238E27FC236}">
                <a16:creationId xmlns:a16="http://schemas.microsoft.com/office/drawing/2014/main" id="{AFB37A82-29F3-4C73-92F7-EACBDBE01EF7}"/>
              </a:ext>
            </a:extLst>
          </p:cNvPr>
          <p:cNvSpPr txBox="1">
            <a:spLocks/>
          </p:cNvSpPr>
          <p:nvPr/>
        </p:nvSpPr>
        <p:spPr>
          <a:xfrm>
            <a:off x="590550" y="440696"/>
            <a:ext cx="2790826" cy="443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1.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서비스 배경</a:t>
            </a:r>
            <a:endParaRPr lang="en-US" altLang="ko-KR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B6C1235-35A7-4C10-AC70-32BE69F1639F}"/>
              </a:ext>
            </a:extLst>
          </p:cNvPr>
          <p:cNvSpPr/>
          <p:nvPr/>
        </p:nvSpPr>
        <p:spPr>
          <a:xfrm>
            <a:off x="1025125" y="883894"/>
            <a:ext cx="2003825" cy="45719"/>
          </a:xfrm>
          <a:prstGeom prst="rect">
            <a:avLst/>
          </a:prstGeom>
          <a:solidFill>
            <a:srgbClr val="07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56475" y="2536981"/>
            <a:ext cx="2640406" cy="3119119"/>
            <a:chOff x="8055637" y="2123529"/>
            <a:chExt cx="2688564" cy="3902465"/>
          </a:xfrm>
          <a:solidFill>
            <a:srgbClr val="F4F4F4"/>
          </a:solidFill>
        </p:grpSpPr>
        <p:sp>
          <p:nvSpPr>
            <p:cNvPr id="5" name="타원 2"/>
            <p:cNvSpPr/>
            <p:nvPr/>
          </p:nvSpPr>
          <p:spPr>
            <a:xfrm>
              <a:off x="8055637" y="2123529"/>
              <a:ext cx="2688564" cy="3902465"/>
            </a:xfrm>
            <a:prstGeom prst="rect">
              <a:avLst/>
            </a:prstGeom>
            <a:grpFill/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75070" y="2498007"/>
              <a:ext cx="2416730" cy="3077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ko-KR" altLang="en-US" sz="2000" dirty="0">
                  <a:solidFill>
                    <a:srgbClr val="072A47"/>
                  </a:solidFill>
                  <a:latin typeface="나눔고딕 ExtraBold"/>
                  <a:ea typeface="나눔고딕 ExtraBold"/>
                </a:rPr>
                <a:t>금융 </a:t>
              </a:r>
              <a:r>
                <a:rPr lang="en-US" altLang="ko-KR" sz="2000" dirty="0">
                  <a:solidFill>
                    <a:srgbClr val="072A47"/>
                  </a:solidFill>
                  <a:latin typeface="나눔고딕 ExtraBold"/>
                  <a:ea typeface="나눔고딕 ExtraBold"/>
                </a:rPr>
                <a:t>MBTI</a:t>
              </a:r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15414" y="2519681"/>
            <a:ext cx="2640406" cy="3119119"/>
            <a:chOff x="816345" y="2123530"/>
            <a:chExt cx="2688564" cy="3902464"/>
          </a:xfrm>
        </p:grpSpPr>
        <p:sp>
          <p:nvSpPr>
            <p:cNvPr id="21" name="타원 2"/>
            <p:cNvSpPr/>
            <p:nvPr/>
          </p:nvSpPr>
          <p:spPr>
            <a:xfrm>
              <a:off x="816345" y="2123530"/>
              <a:ext cx="2688564" cy="3902464"/>
            </a:xfrm>
            <a:prstGeom prst="rect">
              <a:avLst/>
            </a:prstGeom>
            <a:solidFill>
              <a:srgbClr val="F4F4F4"/>
            </a:solidFill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2261" y="2498007"/>
              <a:ext cx="241673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ko-KR" altLang="en-US" sz="2000" dirty="0">
                  <a:solidFill>
                    <a:srgbClr val="072A47"/>
                  </a:solidFill>
                  <a:latin typeface="나눔고딕 ExtraBold"/>
                  <a:ea typeface="나눔고딕 ExtraBold"/>
                </a:rPr>
                <a:t>은행계좌 시스템</a:t>
              </a:r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 algn="ctr"/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 algn="ctr"/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47829" y="2519681"/>
            <a:ext cx="2640406" cy="3119120"/>
            <a:chOff x="4435991" y="2123529"/>
            <a:chExt cx="2688564" cy="3902465"/>
          </a:xfrm>
        </p:grpSpPr>
        <p:sp>
          <p:nvSpPr>
            <p:cNvPr id="18" name="타원 2"/>
            <p:cNvSpPr/>
            <p:nvPr/>
          </p:nvSpPr>
          <p:spPr>
            <a:xfrm>
              <a:off x="4435991" y="2123529"/>
              <a:ext cx="2688564" cy="3902465"/>
            </a:xfrm>
            <a:prstGeom prst="rect">
              <a:avLst/>
            </a:prstGeom>
            <a:solidFill>
              <a:srgbClr val="F4F4F4"/>
            </a:solidFill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9934" y="2498007"/>
              <a:ext cx="2416730" cy="2772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ko-KR" altLang="en-US" sz="2000" dirty="0">
                  <a:solidFill>
                    <a:srgbClr val="072A47"/>
                  </a:solidFill>
                  <a:latin typeface="나눔고딕 ExtraBold"/>
                  <a:ea typeface="나눔고딕 ExtraBold"/>
                </a:rPr>
                <a:t>주식체험</a:t>
              </a:r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 algn="ctr"/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 algn="ctr"/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285750" lvl="0" indent="-285750" algn="just">
                <a:buFontTx/>
                <a:buChar char="-"/>
              </a:pPr>
              <a:r>
                <a:rPr lang="ko-KR" altLang="en-US" sz="14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가상의 주식계좌를 개설</a:t>
              </a:r>
              <a:endPara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lvl="0" indent="-285750" algn="just">
                <a:buFontTx/>
                <a:buChar char="-"/>
              </a:pPr>
              <a:endPara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marL="285750" lvl="0" indent="-285750" algn="just">
                <a:buFontTx/>
                <a:buChar char="-"/>
              </a:pPr>
              <a:r>
                <a:rPr lang="ko-KR" altLang="en-US" sz="14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원하는 주식종목을 매수</a:t>
              </a:r>
              <a:r>
                <a:rPr lang="en-US" altLang="ko-KR" sz="14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,</a:t>
              </a:r>
              <a:r>
                <a:rPr lang="ko-KR" altLang="en-US" sz="14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매도 해보고 나의 보유종목에 어떤 것들이 있는지 확인</a:t>
              </a:r>
              <a:r>
                <a:rPr lang="en-US" altLang="ko-KR" sz="1400" dirty="0">
                  <a:latin typeface="넥슨Lv2고딕 Light" panose="00000300000000000000" pitchFamily="2" charset="-127"/>
                  <a:ea typeface="넥슨Lv2고딕 Light" panose="00000300000000000000" pitchFamily="2" charset="-127"/>
                </a:rPr>
                <a:t>.</a:t>
              </a:r>
            </a:p>
            <a:p>
              <a:pPr lvl="0" algn="just"/>
              <a:endParaRPr lang="en-US" altLang="ko-KR" sz="16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  <a:p>
              <a:pPr lvl="0" algn="just"/>
              <a:endParaRPr lang="en-US" altLang="ko-KR" sz="1600" dirty="0">
                <a:latin typeface="넥슨Lv2고딕 Light" panose="00000300000000000000" pitchFamily="2" charset="-127"/>
                <a:ea typeface="넥슨Lv2고딕 Light" panose="000003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DE99BD-4F02-4A21-8C9E-BD0121AFDC0C}"/>
              </a:ext>
            </a:extLst>
          </p:cNvPr>
          <p:cNvSpPr/>
          <p:nvPr/>
        </p:nvSpPr>
        <p:spPr>
          <a:xfrm>
            <a:off x="6631429" y="3355642"/>
            <a:ext cx="24654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기본적인 금융지식에 대한 퀴즈를 통해 자신의 성향을 </a:t>
            </a:r>
            <a:r>
              <a:rPr lang="ko-KR" altLang="en-US" sz="1400" dirty="0" err="1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나눠봄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endParaRPr lang="en-US" altLang="ko-KR" sz="14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제공된 정답으로 학습</a:t>
            </a:r>
            <a:endParaRPr lang="en-US" altLang="ko-KR" sz="14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en-US" altLang="ko-KR" sz="14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SNS 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상에서 공유</a:t>
            </a:r>
            <a:endParaRPr lang="ko-KR" altLang="en-US" sz="16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792D13-018F-422A-9F40-A1BD2971FF38}"/>
              </a:ext>
            </a:extLst>
          </p:cNvPr>
          <p:cNvSpPr/>
          <p:nvPr/>
        </p:nvSpPr>
        <p:spPr>
          <a:xfrm>
            <a:off x="1135600" y="3381358"/>
            <a:ext cx="23549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계좌개설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계좌이체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계좌 내역조회 등 기본적인 은행 업무를 체험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친구와의 이체를 진행해보고 알림 보내기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0A9F89-A148-4AA3-B2E1-68CBA32262D7}"/>
              </a:ext>
            </a:extLst>
          </p:cNvPr>
          <p:cNvSpPr txBox="1"/>
          <p:nvPr/>
        </p:nvSpPr>
        <p:spPr>
          <a:xfrm>
            <a:off x="3695073" y="1805674"/>
            <a:ext cx="5154766" cy="461665"/>
          </a:xfrm>
          <a:prstGeom prst="rect">
            <a:avLst/>
          </a:prstGeom>
          <a:solidFill>
            <a:srgbClr val="BACE3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가상계좌 개설을 통한 은행 서비스 체험</a:t>
            </a:r>
          </a:p>
        </p:txBody>
      </p:sp>
      <p:sp>
        <p:nvSpPr>
          <p:cNvPr id="43" name="텍스트 개체 틀 4">
            <a:extLst>
              <a:ext uri="{FF2B5EF4-FFF2-40B4-BE49-F238E27FC236}">
                <a16:creationId xmlns:a16="http://schemas.microsoft.com/office/drawing/2014/main" id="{77DF026A-7B0B-4EFE-80AD-A19040A426AE}"/>
              </a:ext>
            </a:extLst>
          </p:cNvPr>
          <p:cNvSpPr txBox="1">
            <a:spLocks/>
          </p:cNvSpPr>
          <p:nvPr/>
        </p:nvSpPr>
        <p:spPr>
          <a:xfrm>
            <a:off x="970548" y="1164308"/>
            <a:ext cx="3399798" cy="351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‘Play</a:t>
            </a: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하나</a:t>
            </a:r>
            <a:r>
              <a:rPr lang="en-US" altLang="ko-KR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’ </a:t>
            </a: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핵심 기능</a:t>
            </a:r>
            <a:endParaRPr lang="en-US" altLang="ko-KR" sz="24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8F5C7E-53A5-492F-9464-EC6F45F829F7}"/>
              </a:ext>
            </a:extLst>
          </p:cNvPr>
          <p:cNvSpPr/>
          <p:nvPr/>
        </p:nvSpPr>
        <p:spPr>
          <a:xfrm>
            <a:off x="1025125" y="883894"/>
            <a:ext cx="2003825" cy="45719"/>
          </a:xfrm>
          <a:prstGeom prst="rect">
            <a:avLst/>
          </a:prstGeom>
          <a:solidFill>
            <a:srgbClr val="07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578E47-CE46-413D-96FA-213BE08869EF}"/>
              </a:ext>
            </a:extLst>
          </p:cNvPr>
          <p:cNvGrpSpPr/>
          <p:nvPr/>
        </p:nvGrpSpPr>
        <p:grpSpPr>
          <a:xfrm>
            <a:off x="590550" y="440696"/>
            <a:ext cx="2790826" cy="488917"/>
            <a:chOff x="590550" y="440696"/>
            <a:chExt cx="2790826" cy="48891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960E01-D551-4101-B620-F65A517DB187}"/>
                </a:ext>
              </a:extLst>
            </p:cNvPr>
            <p:cNvSpPr/>
            <p:nvPr/>
          </p:nvSpPr>
          <p:spPr>
            <a:xfrm>
              <a:off x="1025125" y="883894"/>
              <a:ext cx="2003825" cy="45719"/>
            </a:xfrm>
            <a:prstGeom prst="rect">
              <a:avLst/>
            </a:prstGeom>
            <a:solidFill>
              <a:srgbClr val="07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텍스트 개체 틀 33">
              <a:extLst>
                <a:ext uri="{FF2B5EF4-FFF2-40B4-BE49-F238E27FC236}">
                  <a16:creationId xmlns:a16="http://schemas.microsoft.com/office/drawing/2014/main" id="{8F31FDAF-1A1A-4226-B0D3-3C5568D6E7B6}"/>
                </a:ext>
              </a:extLst>
            </p:cNvPr>
            <p:cNvSpPr txBox="1">
              <a:spLocks/>
            </p:cNvSpPr>
            <p:nvPr/>
          </p:nvSpPr>
          <p:spPr>
            <a:xfrm>
              <a:off x="590550" y="440696"/>
              <a:ext cx="2790826" cy="44319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2.</a:t>
              </a:r>
              <a:r>
                <a:rPr lang="ko-KR" altLang="en-US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서비스 제안</a:t>
              </a:r>
              <a:endPara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6D941ED-BAD0-43E1-B9A5-D29BEA084EB4}"/>
              </a:ext>
            </a:extLst>
          </p:cNvPr>
          <p:cNvGrpSpPr/>
          <p:nvPr/>
        </p:nvGrpSpPr>
        <p:grpSpPr>
          <a:xfrm>
            <a:off x="0" y="0"/>
            <a:ext cx="333375" cy="6858000"/>
            <a:chOff x="0" y="0"/>
            <a:chExt cx="333375" cy="68580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C90A63-1AEE-4BE4-844C-6B671B1B352D}"/>
                </a:ext>
              </a:extLst>
            </p:cNvPr>
            <p:cNvSpPr/>
            <p:nvPr/>
          </p:nvSpPr>
          <p:spPr>
            <a:xfrm>
              <a:off x="0" y="0"/>
              <a:ext cx="333375" cy="34290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9F45573-403E-4FCD-98EF-1E2CF2A8C828}"/>
                </a:ext>
              </a:extLst>
            </p:cNvPr>
            <p:cNvSpPr/>
            <p:nvPr/>
          </p:nvSpPr>
          <p:spPr>
            <a:xfrm>
              <a:off x="0" y="945807"/>
              <a:ext cx="333374" cy="5912193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2A174D-07A7-4A97-8281-B30334317D0C}"/>
              </a:ext>
            </a:extLst>
          </p:cNvPr>
          <p:cNvGrpSpPr/>
          <p:nvPr/>
        </p:nvGrpSpPr>
        <p:grpSpPr>
          <a:xfrm>
            <a:off x="9192422" y="2524285"/>
            <a:ext cx="2640406" cy="3131816"/>
            <a:chOff x="8055637" y="2123529"/>
            <a:chExt cx="2688564" cy="3902465"/>
          </a:xfrm>
          <a:solidFill>
            <a:srgbClr val="F4F4F4"/>
          </a:solidFill>
        </p:grpSpPr>
        <p:sp>
          <p:nvSpPr>
            <p:cNvPr id="33" name="타원 2">
              <a:extLst>
                <a:ext uri="{FF2B5EF4-FFF2-40B4-BE49-F238E27FC236}">
                  <a16:creationId xmlns:a16="http://schemas.microsoft.com/office/drawing/2014/main" id="{7C5D576E-E61E-4705-939A-52623CE274B3}"/>
                </a:ext>
              </a:extLst>
            </p:cNvPr>
            <p:cNvSpPr/>
            <p:nvPr/>
          </p:nvSpPr>
          <p:spPr>
            <a:xfrm>
              <a:off x="8055637" y="2123529"/>
              <a:ext cx="2688564" cy="3902465"/>
            </a:xfrm>
            <a:prstGeom prst="rect">
              <a:avLst/>
            </a:prstGeom>
            <a:grpFill/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073E9-6FC6-4AF9-B2D1-FFD52603CC59}"/>
                </a:ext>
              </a:extLst>
            </p:cNvPr>
            <p:cNvSpPr txBox="1"/>
            <p:nvPr/>
          </p:nvSpPr>
          <p:spPr>
            <a:xfrm>
              <a:off x="8175070" y="2498007"/>
              <a:ext cx="2416730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ko-KR" altLang="en-US" sz="2000" dirty="0" err="1">
                  <a:solidFill>
                    <a:srgbClr val="072A47"/>
                  </a:solidFill>
                  <a:latin typeface="나눔고딕 ExtraBold"/>
                  <a:ea typeface="나눔고딕 ExtraBold"/>
                </a:rPr>
                <a:t>학생개별</a:t>
              </a:r>
              <a:r>
                <a:rPr lang="ko-KR" altLang="en-US" sz="2000" dirty="0">
                  <a:solidFill>
                    <a:srgbClr val="072A47"/>
                  </a:solidFill>
                  <a:latin typeface="나눔고딕 ExtraBold"/>
                  <a:ea typeface="나눔고딕 ExtraBold"/>
                </a:rPr>
                <a:t> 리포트 발송</a:t>
              </a:r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 algn="ctr"/>
              <a:endParaRPr lang="en-US" altLang="ko-KR" sz="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66C46D-F082-4C3F-B735-07FCBABC4ED3}"/>
              </a:ext>
            </a:extLst>
          </p:cNvPr>
          <p:cNvSpPr/>
          <p:nvPr/>
        </p:nvSpPr>
        <p:spPr>
          <a:xfrm>
            <a:off x="9361600" y="3375562"/>
            <a:ext cx="2465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각 서비스의 진행현황 및 결과를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카카오톡과 메일로 담당 선생님</a:t>
            </a:r>
            <a:r>
              <a:rPr lang="en-US" altLang="ko-KR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400" dirty="0"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학부모에게 발송</a:t>
            </a:r>
            <a:endParaRPr lang="en-US" altLang="ko-KR" sz="14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endParaRPr lang="ko-KR" altLang="en-US" sz="1600" dirty="0"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6" name="그래픽 35">
            <a:extLst>
              <a:ext uri="{FF2B5EF4-FFF2-40B4-BE49-F238E27FC236}">
                <a16:creationId xmlns:a16="http://schemas.microsoft.com/office/drawing/2014/main" id="{1D13395A-CE3C-4DC3-BF60-30DBBE682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378" y="250196"/>
            <a:ext cx="1895475" cy="381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27094E6-2261-4085-9382-DE2FB3293B7D}"/>
              </a:ext>
            </a:extLst>
          </p:cNvPr>
          <p:cNvSpPr txBox="1"/>
          <p:nvPr/>
        </p:nvSpPr>
        <p:spPr>
          <a:xfrm>
            <a:off x="4092700" y="5851272"/>
            <a:ext cx="6096000" cy="55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baseline="-250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실질적인 기능을 바탕으로 미리 체험해볼 수 있도록 한다</a:t>
            </a:r>
            <a:endParaRPr lang="en-US" altLang="ko-KR" sz="1600" b="1" baseline="-250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baseline="-250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현 기능을 체험판으로 배포하여 기능의 피드백 및 잠재고객의 학습을 돕는다</a:t>
            </a:r>
            <a:endParaRPr lang="en-US" altLang="ko-KR" sz="1600" b="1" baseline="-250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6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B7AF37-C539-4EB1-A477-2BA464C80299}"/>
              </a:ext>
            </a:extLst>
          </p:cNvPr>
          <p:cNvSpPr/>
          <p:nvPr/>
        </p:nvSpPr>
        <p:spPr>
          <a:xfrm>
            <a:off x="1025126" y="883894"/>
            <a:ext cx="1750732" cy="45719"/>
          </a:xfrm>
          <a:prstGeom prst="rect">
            <a:avLst/>
          </a:prstGeom>
          <a:solidFill>
            <a:srgbClr val="07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B97C9E-E0AE-4D6B-A1FA-8C9E8B562669}"/>
              </a:ext>
            </a:extLst>
          </p:cNvPr>
          <p:cNvGrpSpPr/>
          <p:nvPr/>
        </p:nvGrpSpPr>
        <p:grpSpPr>
          <a:xfrm>
            <a:off x="590549" y="440696"/>
            <a:ext cx="3000375" cy="488917"/>
            <a:chOff x="590549" y="440696"/>
            <a:chExt cx="3000375" cy="4889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536F36-9C85-4532-A718-7BEDFCECC40F}"/>
                </a:ext>
              </a:extLst>
            </p:cNvPr>
            <p:cNvSpPr/>
            <p:nvPr/>
          </p:nvSpPr>
          <p:spPr>
            <a:xfrm>
              <a:off x="1025125" y="883894"/>
              <a:ext cx="2007907" cy="45719"/>
            </a:xfrm>
            <a:prstGeom prst="rect">
              <a:avLst/>
            </a:prstGeom>
            <a:solidFill>
              <a:srgbClr val="07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텍스트 개체 틀 33">
              <a:extLst>
                <a:ext uri="{FF2B5EF4-FFF2-40B4-BE49-F238E27FC236}">
                  <a16:creationId xmlns:a16="http://schemas.microsoft.com/office/drawing/2014/main" id="{BFBD0E07-5000-455B-B44B-AD474765DC53}"/>
                </a:ext>
              </a:extLst>
            </p:cNvPr>
            <p:cNvSpPr txBox="1">
              <a:spLocks/>
            </p:cNvSpPr>
            <p:nvPr/>
          </p:nvSpPr>
          <p:spPr>
            <a:xfrm>
              <a:off x="590549" y="440696"/>
              <a:ext cx="3000375" cy="44319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3.</a:t>
              </a:r>
              <a:r>
                <a:rPr lang="ko-KR" altLang="en-US" dirty="0"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서비스 기능</a:t>
              </a:r>
              <a:endPara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870970F-81E7-48B6-81F6-C79C6DB5E2F5}"/>
              </a:ext>
            </a:extLst>
          </p:cNvPr>
          <p:cNvSpPr txBox="1"/>
          <p:nvPr/>
        </p:nvSpPr>
        <p:spPr>
          <a:xfrm>
            <a:off x="2652050" y="4721509"/>
            <a:ext cx="5136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은행계좌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메뉴 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계좌개설을 통한 이체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송금 체험 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친구와의 공유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0B421-D0F4-4BA5-9298-BD0F1F1D2AF6}"/>
              </a:ext>
            </a:extLst>
          </p:cNvPr>
          <p:cNvSpPr txBox="1"/>
          <p:nvPr/>
        </p:nvSpPr>
        <p:spPr>
          <a:xfrm>
            <a:off x="2652050" y="5126543"/>
            <a:ext cx="55275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주식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메뉴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계좌 개설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조회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,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체험 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모의투자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B5F8D3-BCEF-4101-B5D4-96409ED23568}"/>
              </a:ext>
            </a:extLst>
          </p:cNvPr>
          <p:cNvSpPr txBox="1"/>
          <p:nvPr/>
        </p:nvSpPr>
        <p:spPr>
          <a:xfrm>
            <a:off x="2652050" y="5531577"/>
            <a:ext cx="5136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친구순위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메뉴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주식 투자게임을 통한 친구와의 랭킹 비교</a:t>
            </a:r>
            <a:endParaRPr lang="en-US" altLang="ko-KR" sz="12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20B340-4F35-4CA4-954C-5D5FCDBF3381}"/>
              </a:ext>
            </a:extLst>
          </p:cNvPr>
          <p:cNvSpPr txBox="1"/>
          <p:nvPr/>
        </p:nvSpPr>
        <p:spPr>
          <a:xfrm>
            <a:off x="2652049" y="5950027"/>
            <a:ext cx="682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하나티비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r>
              <a:rPr lang="ko-KR" altLang="en-US" sz="12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하나티비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유투브 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(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유투브 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API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를 통해 영상을 페이지에 </a:t>
            </a:r>
            <a:r>
              <a:rPr lang="ko-KR" altLang="en-US" sz="12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띄워줌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)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금융교육영상 시청</a:t>
            </a:r>
            <a:endParaRPr lang="en-US" altLang="ko-KR" sz="12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8A225D-7C88-4BC8-BC42-F7DF93AAD24D}"/>
              </a:ext>
            </a:extLst>
          </p:cNvPr>
          <p:cNvSpPr txBox="1"/>
          <p:nvPr/>
        </p:nvSpPr>
        <p:spPr>
          <a:xfrm>
            <a:off x="2652049" y="6297752"/>
            <a:ext cx="682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머니뉴스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en-US" altLang="ko-KR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: </a:t>
            </a:r>
            <a:r>
              <a:rPr lang="ko-KR" altLang="en-US" sz="12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한국은행 및 타 사이트의 경제 카드뉴스를 크롤링하여 콘텐츠 제공</a:t>
            </a:r>
            <a:endParaRPr lang="en-US" altLang="ko-KR" sz="12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86FA6-2FE2-4574-B4D6-6D947D7FAFD4}"/>
              </a:ext>
            </a:extLst>
          </p:cNvPr>
          <p:cNvSpPr txBox="1"/>
          <p:nvPr/>
        </p:nvSpPr>
        <p:spPr>
          <a:xfrm>
            <a:off x="1365170" y="1189459"/>
            <a:ext cx="4865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넥슨Lv2고딕 Medium" panose="00000600000000000000" pitchFamily="2" charset="-127"/>
                <a:ea typeface="넥슨Lv2고딕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‘2021 </a:t>
            </a:r>
            <a:r>
              <a:rPr lang="ko-KR" altLang="en-US" sz="16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언텍트</a:t>
            </a:r>
            <a:r>
              <a:rPr lang="ko-KR" altLang="en-US" sz="16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시대로 </a:t>
            </a:r>
            <a:r>
              <a:rPr lang="ko-KR" altLang="en-US" sz="1600" dirty="0" err="1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비대면교육의</a:t>
            </a:r>
            <a:r>
              <a:rPr lang="en-US" altLang="ko-KR" sz="16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600" dirty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일상화</a:t>
            </a:r>
            <a:r>
              <a:rPr lang="en-US" altLang="ko-KR" sz="1600" dirty="0"/>
              <a:t>’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B247147-26D4-4031-ACAF-A9EC7C6B0ED3}"/>
              </a:ext>
            </a:extLst>
          </p:cNvPr>
          <p:cNvGrpSpPr/>
          <p:nvPr/>
        </p:nvGrpSpPr>
        <p:grpSpPr>
          <a:xfrm>
            <a:off x="0" y="0"/>
            <a:ext cx="333375" cy="6858000"/>
            <a:chOff x="0" y="0"/>
            <a:chExt cx="333375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EAEBDC7-77B6-43E1-9707-20C76490BB97}"/>
                </a:ext>
              </a:extLst>
            </p:cNvPr>
            <p:cNvSpPr/>
            <p:nvPr/>
          </p:nvSpPr>
          <p:spPr>
            <a:xfrm>
              <a:off x="0" y="0"/>
              <a:ext cx="333375" cy="34290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B010DE7-05D6-4D65-B5EA-5B8DCD7BF7FB}"/>
                </a:ext>
              </a:extLst>
            </p:cNvPr>
            <p:cNvSpPr/>
            <p:nvPr/>
          </p:nvSpPr>
          <p:spPr>
            <a:xfrm>
              <a:off x="0" y="945807"/>
              <a:ext cx="333374" cy="5912193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래픽 30">
            <a:extLst>
              <a:ext uri="{FF2B5EF4-FFF2-40B4-BE49-F238E27FC236}">
                <a16:creationId xmlns:a16="http://schemas.microsoft.com/office/drawing/2014/main" id="{97CE46F1-38CA-421E-B397-08BA972FE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378" y="250196"/>
            <a:ext cx="1895475" cy="38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32B8AE-5F03-4A31-B530-37EF7F943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49" y="1714500"/>
            <a:ext cx="6436333" cy="2807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A1E8CC-F797-4F47-9798-1E6C8EB5DC41}"/>
              </a:ext>
            </a:extLst>
          </p:cNvPr>
          <p:cNvSpPr/>
          <p:nvPr/>
        </p:nvSpPr>
        <p:spPr>
          <a:xfrm>
            <a:off x="3570142" y="1735944"/>
            <a:ext cx="2505076" cy="272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33">
            <a:extLst>
              <a:ext uri="{FF2B5EF4-FFF2-40B4-BE49-F238E27FC236}">
                <a16:creationId xmlns:a16="http://schemas.microsoft.com/office/drawing/2014/main" id="{BFBD0E07-5000-455B-B44B-AD474765DC53}"/>
              </a:ext>
            </a:extLst>
          </p:cNvPr>
          <p:cNvSpPr txBox="1">
            <a:spLocks/>
          </p:cNvSpPr>
          <p:nvPr/>
        </p:nvSpPr>
        <p:spPr>
          <a:xfrm>
            <a:off x="590549" y="440696"/>
            <a:ext cx="3000375" cy="443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4.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주요기능</a:t>
            </a:r>
            <a:endParaRPr lang="en-US" altLang="ko-KR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E3743-1075-4C7A-9995-B0D2A6C65E3F}"/>
              </a:ext>
            </a:extLst>
          </p:cNvPr>
          <p:cNvSpPr txBox="1"/>
          <p:nvPr/>
        </p:nvSpPr>
        <p:spPr>
          <a:xfrm>
            <a:off x="7734018" y="2524522"/>
            <a:ext cx="4323303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본인인증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개좌개설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목록조회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친구추가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이체 확인 시 포인트 증가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카카오톡 알림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374D09-022E-46B9-80BB-F797D1CEA4D8}"/>
              </a:ext>
            </a:extLst>
          </p:cNvPr>
          <p:cNvGrpSpPr/>
          <p:nvPr/>
        </p:nvGrpSpPr>
        <p:grpSpPr>
          <a:xfrm>
            <a:off x="0" y="0"/>
            <a:ext cx="333375" cy="6858000"/>
            <a:chOff x="0" y="0"/>
            <a:chExt cx="333375" cy="6858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8AEA10-C604-401F-923D-7EA956C1156D}"/>
                </a:ext>
              </a:extLst>
            </p:cNvPr>
            <p:cNvSpPr/>
            <p:nvPr/>
          </p:nvSpPr>
          <p:spPr>
            <a:xfrm>
              <a:off x="0" y="0"/>
              <a:ext cx="333375" cy="34290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51264-7DC9-4069-AC8B-03D2894CE483}"/>
                </a:ext>
              </a:extLst>
            </p:cNvPr>
            <p:cNvSpPr/>
            <p:nvPr/>
          </p:nvSpPr>
          <p:spPr>
            <a:xfrm>
              <a:off x="0" y="945807"/>
              <a:ext cx="333374" cy="5912193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비대면계좌개설 | 한화투자증권">
            <a:extLst>
              <a:ext uri="{FF2B5EF4-FFF2-40B4-BE49-F238E27FC236}">
                <a16:creationId xmlns:a16="http://schemas.microsoft.com/office/drawing/2014/main" id="{2BF06F1D-0012-4C47-9931-8E65863AA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26" y="1916150"/>
            <a:ext cx="3780096" cy="332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대면 계좌개설 &amp;gt; 비대면/지점/은행계좌개설 &amp;gt; 고객센터 &amp;gt; 삼성증권 SAMSUNGPOP [NB1]">
            <a:extLst>
              <a:ext uri="{FF2B5EF4-FFF2-40B4-BE49-F238E27FC236}">
                <a16:creationId xmlns:a16="http://schemas.microsoft.com/office/drawing/2014/main" id="{169232B4-D03B-4D97-A99C-A30E99B8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79" y="2110862"/>
            <a:ext cx="2877207" cy="31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텍스트 개체 틀 4">
            <a:extLst>
              <a:ext uri="{FF2B5EF4-FFF2-40B4-BE49-F238E27FC236}">
                <a16:creationId xmlns:a16="http://schemas.microsoft.com/office/drawing/2014/main" id="{1E946AC9-FB5C-4280-A04D-4B4E96633ECF}"/>
              </a:ext>
            </a:extLst>
          </p:cNvPr>
          <p:cNvSpPr txBox="1">
            <a:spLocks/>
          </p:cNvSpPr>
          <p:nvPr/>
        </p:nvSpPr>
        <p:spPr>
          <a:xfrm>
            <a:off x="969581" y="1091440"/>
            <a:ext cx="3399798" cy="351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예시 </a:t>
            </a:r>
            <a:r>
              <a:rPr lang="en-US" altLang="ko-KR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1) </a:t>
            </a: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계좌</a:t>
            </a:r>
            <a:endParaRPr lang="en-US" altLang="ko-KR" sz="24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26774F0F-4762-4584-A1DA-D8102E218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5378" y="250196"/>
            <a:ext cx="18954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DDA586-560A-48E4-B053-0523F5FF8BB2}"/>
              </a:ext>
            </a:extLst>
          </p:cNvPr>
          <p:cNvSpPr/>
          <p:nvPr/>
        </p:nvSpPr>
        <p:spPr>
          <a:xfrm>
            <a:off x="1025125" y="883894"/>
            <a:ext cx="1657115" cy="45719"/>
          </a:xfrm>
          <a:prstGeom prst="rect">
            <a:avLst/>
          </a:prstGeom>
          <a:solidFill>
            <a:srgbClr val="07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5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E3743-1075-4C7A-9995-B0D2A6C65E3F}"/>
              </a:ext>
            </a:extLst>
          </p:cNvPr>
          <p:cNvSpPr txBox="1"/>
          <p:nvPr/>
        </p:nvSpPr>
        <p:spPr>
          <a:xfrm>
            <a:off x="7822622" y="2046057"/>
            <a:ext cx="445798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KB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국민은행 경제교실 퀴즈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문제로 구성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정답표시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오답일 시 해설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문제 풀이 후 리포트 보내기 버튼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카카오톡 공유하기 버튼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374D09-022E-46B9-80BB-F797D1CEA4D8}"/>
              </a:ext>
            </a:extLst>
          </p:cNvPr>
          <p:cNvGrpSpPr/>
          <p:nvPr/>
        </p:nvGrpSpPr>
        <p:grpSpPr>
          <a:xfrm>
            <a:off x="0" y="0"/>
            <a:ext cx="333375" cy="6858000"/>
            <a:chOff x="0" y="0"/>
            <a:chExt cx="333375" cy="6858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8AEA10-C604-401F-923D-7EA956C1156D}"/>
                </a:ext>
              </a:extLst>
            </p:cNvPr>
            <p:cNvSpPr/>
            <p:nvPr/>
          </p:nvSpPr>
          <p:spPr>
            <a:xfrm>
              <a:off x="0" y="0"/>
              <a:ext cx="333375" cy="34290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51264-7DC9-4069-AC8B-03D2894CE483}"/>
                </a:ext>
              </a:extLst>
            </p:cNvPr>
            <p:cNvSpPr/>
            <p:nvPr/>
          </p:nvSpPr>
          <p:spPr>
            <a:xfrm>
              <a:off x="0" y="945807"/>
              <a:ext cx="333374" cy="5912193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6775CF6-4EC3-4F86-B4EE-0B2F7B5E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26" y="1737503"/>
            <a:ext cx="6542315" cy="4236603"/>
          </a:xfrm>
          <a:prstGeom prst="rect">
            <a:avLst/>
          </a:prstGeom>
        </p:spPr>
      </p:pic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1AAC34DB-553E-4FD8-8475-107F06F9A419}"/>
              </a:ext>
            </a:extLst>
          </p:cNvPr>
          <p:cNvSpPr txBox="1">
            <a:spLocks/>
          </p:cNvSpPr>
          <p:nvPr/>
        </p:nvSpPr>
        <p:spPr>
          <a:xfrm>
            <a:off x="896485" y="1157885"/>
            <a:ext cx="3399798" cy="351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예시 </a:t>
            </a:r>
            <a:r>
              <a:rPr lang="en-US" altLang="ko-KR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2) </a:t>
            </a: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퀴즈</a:t>
            </a:r>
            <a:endParaRPr lang="en-US" altLang="ko-KR" sz="24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0D4CE1A2-6EA2-41C4-A36D-098091A6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378" y="250196"/>
            <a:ext cx="1895475" cy="381000"/>
          </a:xfrm>
          <a:prstGeom prst="rect">
            <a:avLst/>
          </a:prstGeom>
        </p:spPr>
      </p:pic>
      <p:sp>
        <p:nvSpPr>
          <p:cNvPr id="11" name="텍스트 개체 틀 33">
            <a:extLst>
              <a:ext uri="{FF2B5EF4-FFF2-40B4-BE49-F238E27FC236}">
                <a16:creationId xmlns:a16="http://schemas.microsoft.com/office/drawing/2014/main" id="{4C26A190-BE12-4451-9905-282F49456333}"/>
              </a:ext>
            </a:extLst>
          </p:cNvPr>
          <p:cNvSpPr txBox="1">
            <a:spLocks/>
          </p:cNvSpPr>
          <p:nvPr/>
        </p:nvSpPr>
        <p:spPr>
          <a:xfrm>
            <a:off x="590549" y="440696"/>
            <a:ext cx="3000375" cy="443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4.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주요기능</a:t>
            </a:r>
            <a:endParaRPr lang="en-US" altLang="ko-KR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88DC03-3CC4-4A41-B069-FFCC01CC56D6}"/>
              </a:ext>
            </a:extLst>
          </p:cNvPr>
          <p:cNvSpPr/>
          <p:nvPr/>
        </p:nvSpPr>
        <p:spPr>
          <a:xfrm>
            <a:off x="1025125" y="883894"/>
            <a:ext cx="1657115" cy="45719"/>
          </a:xfrm>
          <a:prstGeom prst="rect">
            <a:avLst/>
          </a:prstGeom>
          <a:solidFill>
            <a:srgbClr val="07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7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E3743-1075-4C7A-9995-B0D2A6C65E3F}"/>
              </a:ext>
            </a:extLst>
          </p:cNvPr>
          <p:cNvSpPr txBox="1"/>
          <p:nvPr/>
        </p:nvSpPr>
        <p:spPr>
          <a:xfrm>
            <a:off x="6655980" y="1897201"/>
            <a:ext cx="654231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한국거래소 모의증권 투자게임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전체종목에서 원하는 종목을 선택하여 사고 팔 수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가지고 있는 종목들과 잔고를 확인할 수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창만 구현하고자 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CD76CD-A379-4D8E-9925-527B990C8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3" t="6814"/>
          <a:stretch/>
        </p:blipFill>
        <p:spPr bwMode="auto">
          <a:xfrm>
            <a:off x="754911" y="1113360"/>
            <a:ext cx="5901069" cy="53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D11705-88DC-4A97-BF86-C1E3C682DB80}"/>
              </a:ext>
            </a:extLst>
          </p:cNvPr>
          <p:cNvSpPr/>
          <p:nvPr/>
        </p:nvSpPr>
        <p:spPr>
          <a:xfrm>
            <a:off x="754911" y="1113360"/>
            <a:ext cx="1967024" cy="404024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22F165-0D04-415C-86B4-AA8E5FF08E79}"/>
              </a:ext>
            </a:extLst>
          </p:cNvPr>
          <p:cNvSpPr/>
          <p:nvPr/>
        </p:nvSpPr>
        <p:spPr>
          <a:xfrm>
            <a:off x="2721935" y="4564888"/>
            <a:ext cx="3774558" cy="16764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730B9-3C7E-403B-B895-FAB983146D15}"/>
              </a:ext>
            </a:extLst>
          </p:cNvPr>
          <p:cNvGrpSpPr/>
          <p:nvPr/>
        </p:nvGrpSpPr>
        <p:grpSpPr>
          <a:xfrm>
            <a:off x="560550" y="1013332"/>
            <a:ext cx="388720" cy="200055"/>
            <a:chOff x="4727047" y="5307508"/>
            <a:chExt cx="388720" cy="20005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8052639-45D7-4D38-B706-87CDB51E352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DA3327EF-CC29-4DEF-92E0-6DCAD6ABA28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38333D-C6E5-4FFF-9D0C-7E8A8DA526A3}"/>
              </a:ext>
            </a:extLst>
          </p:cNvPr>
          <p:cNvGrpSpPr/>
          <p:nvPr/>
        </p:nvGrpSpPr>
        <p:grpSpPr>
          <a:xfrm>
            <a:off x="2617576" y="4464860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862D44F-9372-4456-8F1B-1AB2832810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F285935A-C239-4A56-92C5-AFF4FAE5AD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374D09-022E-46B9-80BB-F797D1CEA4D8}"/>
              </a:ext>
            </a:extLst>
          </p:cNvPr>
          <p:cNvGrpSpPr/>
          <p:nvPr/>
        </p:nvGrpSpPr>
        <p:grpSpPr>
          <a:xfrm>
            <a:off x="0" y="0"/>
            <a:ext cx="333375" cy="6858000"/>
            <a:chOff x="0" y="0"/>
            <a:chExt cx="333375" cy="6858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8AEA10-C604-401F-923D-7EA956C1156D}"/>
                </a:ext>
              </a:extLst>
            </p:cNvPr>
            <p:cNvSpPr/>
            <p:nvPr/>
          </p:nvSpPr>
          <p:spPr>
            <a:xfrm>
              <a:off x="0" y="0"/>
              <a:ext cx="333375" cy="34290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51264-7DC9-4069-AC8B-03D2894CE483}"/>
                </a:ext>
              </a:extLst>
            </p:cNvPr>
            <p:cNvSpPr/>
            <p:nvPr/>
          </p:nvSpPr>
          <p:spPr>
            <a:xfrm>
              <a:off x="0" y="945807"/>
              <a:ext cx="333374" cy="5912193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AFE0D97E-4DBD-4D60-A9A2-F5013BCA33F6}"/>
              </a:ext>
            </a:extLst>
          </p:cNvPr>
          <p:cNvSpPr txBox="1">
            <a:spLocks/>
          </p:cNvSpPr>
          <p:nvPr/>
        </p:nvSpPr>
        <p:spPr>
          <a:xfrm>
            <a:off x="6745981" y="1329608"/>
            <a:ext cx="3399798" cy="351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예시 </a:t>
            </a:r>
            <a:r>
              <a:rPr lang="en-US" altLang="ko-KR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3) </a:t>
            </a:r>
            <a:r>
              <a:rPr lang="ko-KR" altLang="en-US" sz="24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주식체험</a:t>
            </a:r>
            <a:endParaRPr lang="en-US" altLang="ko-KR" sz="24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29" name="그래픽 28">
            <a:extLst>
              <a:ext uri="{FF2B5EF4-FFF2-40B4-BE49-F238E27FC236}">
                <a16:creationId xmlns:a16="http://schemas.microsoft.com/office/drawing/2014/main" id="{81D0B2C2-D2BC-4698-8B51-9296A7996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378" y="250196"/>
            <a:ext cx="1895475" cy="381000"/>
          </a:xfrm>
          <a:prstGeom prst="rect">
            <a:avLst/>
          </a:prstGeom>
        </p:spPr>
      </p:pic>
      <p:sp>
        <p:nvSpPr>
          <p:cNvPr id="30" name="텍스트 개체 틀 33">
            <a:extLst>
              <a:ext uri="{FF2B5EF4-FFF2-40B4-BE49-F238E27FC236}">
                <a16:creationId xmlns:a16="http://schemas.microsoft.com/office/drawing/2014/main" id="{3F477A0C-4B73-479F-8D6D-45D7249A9446}"/>
              </a:ext>
            </a:extLst>
          </p:cNvPr>
          <p:cNvSpPr txBox="1">
            <a:spLocks/>
          </p:cNvSpPr>
          <p:nvPr/>
        </p:nvSpPr>
        <p:spPr>
          <a:xfrm>
            <a:off x="590549" y="440696"/>
            <a:ext cx="3000375" cy="443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4.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주요기능</a:t>
            </a:r>
            <a:endParaRPr lang="en-US" altLang="ko-KR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F3EE04-78C5-4DE9-BCE0-EB8856518484}"/>
              </a:ext>
            </a:extLst>
          </p:cNvPr>
          <p:cNvSpPr/>
          <p:nvPr/>
        </p:nvSpPr>
        <p:spPr>
          <a:xfrm>
            <a:off x="1025125" y="883894"/>
            <a:ext cx="1657115" cy="45719"/>
          </a:xfrm>
          <a:prstGeom prst="rect">
            <a:avLst/>
          </a:prstGeom>
          <a:solidFill>
            <a:srgbClr val="07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7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33">
            <a:extLst>
              <a:ext uri="{FF2B5EF4-FFF2-40B4-BE49-F238E27FC236}">
                <a16:creationId xmlns:a16="http://schemas.microsoft.com/office/drawing/2014/main" id="{BFBD0E07-5000-455B-B44B-AD474765DC53}"/>
              </a:ext>
            </a:extLst>
          </p:cNvPr>
          <p:cNvSpPr txBox="1">
            <a:spLocks/>
          </p:cNvSpPr>
          <p:nvPr/>
        </p:nvSpPr>
        <p:spPr>
          <a:xfrm>
            <a:off x="590549" y="440696"/>
            <a:ext cx="3000375" cy="443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5</a:t>
            </a:r>
            <a:r>
              <a:rPr lang="en-US" altLang="ko-KR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서비스 강점</a:t>
            </a:r>
            <a:endParaRPr lang="en-US" altLang="ko-KR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7E66F-3906-478B-A54E-A78E71D507D7}"/>
              </a:ext>
            </a:extLst>
          </p:cNvPr>
          <p:cNvSpPr/>
          <p:nvPr/>
        </p:nvSpPr>
        <p:spPr>
          <a:xfrm>
            <a:off x="1025126" y="883894"/>
            <a:ext cx="1750732" cy="45719"/>
          </a:xfrm>
          <a:prstGeom prst="rect">
            <a:avLst/>
          </a:prstGeom>
          <a:solidFill>
            <a:srgbClr val="07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9EC700D-A351-4459-8F7C-D036E96E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606063"/>
            <a:ext cx="10198100" cy="4591679"/>
          </a:xfrm>
          <a:solidFill>
            <a:srgbClr val="DDDDDD">
              <a:alpha val="37000"/>
            </a:srgbClr>
          </a:solidFill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청소년의 미래 경제 활동 촉진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스마트폰의 일상화로 매체 및 소프트웨어를 접하는 시기가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빨라짐에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따라 보급가능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잠재고객 확장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확장성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아이부자앱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연동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iot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smart tv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으로 확장 가능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계좌 개설 및 경제활동시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 부여 및 혜택을 제공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어린이통장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개설시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가산점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?!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가상세계 및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교육에 있어 활용이 가능함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미리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체험함으로서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은행으로의 진입장벽이 낮아짐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하나은행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 및 교육프로그램 과정에서 활용가능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체험 완료 후 동영상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보러가기를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하나은행 사이트로 연결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유입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CC5C1A-05FA-4A73-8B94-6BBE3939D70E}"/>
              </a:ext>
            </a:extLst>
          </p:cNvPr>
          <p:cNvGrpSpPr/>
          <p:nvPr/>
        </p:nvGrpSpPr>
        <p:grpSpPr>
          <a:xfrm>
            <a:off x="0" y="0"/>
            <a:ext cx="333375" cy="6858000"/>
            <a:chOff x="0" y="0"/>
            <a:chExt cx="333375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3ADA92-B784-4A6C-A8F1-5D6FC1E16427}"/>
                </a:ext>
              </a:extLst>
            </p:cNvPr>
            <p:cNvSpPr/>
            <p:nvPr/>
          </p:nvSpPr>
          <p:spPr>
            <a:xfrm>
              <a:off x="0" y="0"/>
              <a:ext cx="333375" cy="34290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7756FDE-E6DE-4249-9E25-F7968A457FDB}"/>
                </a:ext>
              </a:extLst>
            </p:cNvPr>
            <p:cNvSpPr/>
            <p:nvPr/>
          </p:nvSpPr>
          <p:spPr>
            <a:xfrm>
              <a:off x="0" y="945807"/>
              <a:ext cx="333374" cy="5912193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래픽 18">
            <a:extLst>
              <a:ext uri="{FF2B5EF4-FFF2-40B4-BE49-F238E27FC236}">
                <a16:creationId xmlns:a16="http://schemas.microsoft.com/office/drawing/2014/main" id="{03088F38-A341-47A2-BAD8-87F8AAE8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378" y="250196"/>
            <a:ext cx="1895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4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787F-D66A-4EA1-9167-34D276C7B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074" y="2178632"/>
            <a:ext cx="5715000" cy="1258436"/>
          </a:xfrm>
        </p:spPr>
        <p:txBody>
          <a:bodyPr/>
          <a:lstStyle/>
          <a:p>
            <a:r>
              <a:rPr lang="ko-KR" altLang="en-US" dirty="0">
                <a:latin typeface="넥슨Lv2고딕 OTF Bold" panose="00000800000000000000" pitchFamily="50" charset="-127"/>
                <a:ea typeface="넥슨Lv2고딕 OTF Bold" panose="00000800000000000000" pitchFamily="50" charset="-127"/>
              </a:rPr>
              <a:t>감사합니다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F61EF5-2196-4E00-9D87-4643BA866207}"/>
              </a:ext>
            </a:extLst>
          </p:cNvPr>
          <p:cNvGrpSpPr/>
          <p:nvPr/>
        </p:nvGrpSpPr>
        <p:grpSpPr>
          <a:xfrm rot="10800000">
            <a:off x="-1" y="0"/>
            <a:ext cx="12398553" cy="6858000"/>
            <a:chOff x="-206552" y="-374166"/>
            <a:chExt cx="12398553" cy="723216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97E71A3-6680-4E46-A273-CBB297B4CA3D}"/>
                </a:ext>
              </a:extLst>
            </p:cNvPr>
            <p:cNvSpPr/>
            <p:nvPr/>
          </p:nvSpPr>
          <p:spPr>
            <a:xfrm>
              <a:off x="1" y="-374166"/>
              <a:ext cx="12192000" cy="647700"/>
            </a:xfrm>
            <a:prstGeom prst="rect">
              <a:avLst/>
            </a:prstGeom>
            <a:solidFill>
              <a:srgbClr val="008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E5E93B-A752-4616-89F9-02F54CE45CCD}"/>
                </a:ext>
              </a:extLst>
            </p:cNvPr>
            <p:cNvSpPr/>
            <p:nvPr/>
          </p:nvSpPr>
          <p:spPr>
            <a:xfrm>
              <a:off x="-8418" y="273534"/>
              <a:ext cx="619124" cy="2781300"/>
            </a:xfrm>
            <a:prstGeom prst="rect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B55D8F-70A6-4FC4-A61B-34861598C7A7}"/>
                </a:ext>
              </a:extLst>
            </p:cNvPr>
            <p:cNvSpPr/>
            <p:nvPr/>
          </p:nvSpPr>
          <p:spPr>
            <a:xfrm>
              <a:off x="-10633" y="3054834"/>
              <a:ext cx="619125" cy="3803166"/>
            </a:xfrm>
            <a:prstGeom prst="rect">
              <a:avLst/>
            </a:prstGeom>
            <a:solidFill>
              <a:srgbClr val="D60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1C58D68F-798F-48A3-A06F-41CA1358EE83}"/>
                </a:ext>
              </a:extLst>
            </p:cNvPr>
            <p:cNvSpPr/>
            <p:nvPr/>
          </p:nvSpPr>
          <p:spPr>
            <a:xfrm rot="19800560">
              <a:off x="-206552" y="2671204"/>
              <a:ext cx="681138" cy="599453"/>
            </a:xfrm>
            <a:prstGeom prst="triangle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ED5FDE05-C60B-45D4-B37D-A491BA7F0EB9}"/>
                </a:ext>
              </a:extLst>
            </p:cNvPr>
            <p:cNvSpPr/>
            <p:nvPr/>
          </p:nvSpPr>
          <p:spPr>
            <a:xfrm rot="19800560">
              <a:off x="-195920" y="-124746"/>
              <a:ext cx="681138" cy="599453"/>
            </a:xfrm>
            <a:prstGeom prst="triangle">
              <a:avLst/>
            </a:prstGeom>
            <a:solidFill>
              <a:srgbClr val="C3C4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부제목 2">
            <a:extLst>
              <a:ext uri="{FF2B5EF4-FFF2-40B4-BE49-F238E27FC236}">
                <a16:creationId xmlns:a16="http://schemas.microsoft.com/office/drawing/2014/main" id="{7B11B5D1-DE24-452E-9541-8141F448AF98}"/>
              </a:ext>
            </a:extLst>
          </p:cNvPr>
          <p:cNvSpPr txBox="1">
            <a:spLocks/>
          </p:cNvSpPr>
          <p:nvPr/>
        </p:nvSpPr>
        <p:spPr>
          <a:xfrm>
            <a:off x="4012745" y="3760015"/>
            <a:ext cx="3461657" cy="101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최종프로젝트 </a:t>
            </a:r>
            <a:r>
              <a:rPr lang="ko-KR" altLang="en-US" sz="2000" dirty="0" err="1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주제구체화</a:t>
            </a:r>
            <a:endParaRPr lang="en-US" altLang="ko-KR" sz="2000" dirty="0">
              <a:latin typeface="넥슨Lv2고딕 OTF Light" panose="00000300000000000000" pitchFamily="50" charset="-127"/>
              <a:ea typeface="넥슨Lv2고딕 OTF Light" panose="00000300000000000000" pitchFamily="50" charset="-127"/>
            </a:endParaRPr>
          </a:p>
          <a:p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데이터분석과</a:t>
            </a:r>
            <a:r>
              <a:rPr lang="en-US" altLang="ko-KR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_</a:t>
            </a:r>
            <a:r>
              <a:rPr lang="ko-KR" altLang="en-US" sz="2000" dirty="0">
                <a:latin typeface="넥슨Lv2고딕 OTF Light" panose="00000300000000000000" pitchFamily="50" charset="-127"/>
                <a:ea typeface="넥슨Lv2고딕 OTF Light" panose="00000300000000000000" pitchFamily="50" charset="-127"/>
              </a:rPr>
              <a:t>한주희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E0452FCE-A45D-4D26-9B99-D2AADCCE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835" y="1855685"/>
            <a:ext cx="1895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521</Words>
  <Application>Microsoft Office PowerPoint</Application>
  <PresentationFormat>와이드스크린</PresentationFormat>
  <Paragraphs>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나눔고딕</vt:lpstr>
      <vt:lpstr>나눔고딕 ExtraBold</vt:lpstr>
      <vt:lpstr>나눔스퀘어</vt:lpstr>
      <vt:lpstr>넥슨Lv2고딕 Bold</vt:lpstr>
      <vt:lpstr>넥슨Lv2고딕 Light</vt:lpstr>
      <vt:lpstr>넥슨Lv2고딕 Medium</vt:lpstr>
      <vt:lpstr>넥슨Lv2고딕 OTF Bold</vt:lpstr>
      <vt:lpstr>넥슨Lv2고딕 OTF Light</vt:lpstr>
      <vt:lpstr>맑은 고딕</vt:lpstr>
      <vt:lpstr>에스코어 드림 4 Regular</vt:lpstr>
      <vt:lpstr>Arial</vt:lpstr>
      <vt:lpstr>Wingdings</vt:lpstr>
      <vt:lpstr>Office 테마</vt:lpstr>
      <vt:lpstr>PlayHana, 청소년대상 체험형 금융교육 플랫폼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 공유 플랫폼</dc:title>
  <dc:creator>한 주희</dc:creator>
  <cp:lastModifiedBy>한주희</cp:lastModifiedBy>
  <cp:revision>93</cp:revision>
  <dcterms:created xsi:type="dcterms:W3CDTF">2021-01-25T14:29:05Z</dcterms:created>
  <dcterms:modified xsi:type="dcterms:W3CDTF">2021-09-13T05:15:31Z</dcterms:modified>
</cp:coreProperties>
</file>