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41" autoAdjust="0"/>
  </p:normalViewPr>
  <p:slideViewPr>
    <p:cSldViewPr>
      <p:cViewPr varScale="1">
        <p:scale>
          <a:sx n="67" d="100"/>
          <a:sy n="67" d="100"/>
        </p:scale>
        <p:origin x="34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0EC39-F577-44B9-B079-DB268C661DA9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CBE4C-BF54-4E53-91A8-EFC2B57E3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76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ko-KR" altLang="en-US" dirty="0" err="1"/>
              <a:t>하나팔로우</a:t>
            </a:r>
            <a:r>
              <a:rPr lang="ko-KR" altLang="en-US" dirty="0"/>
              <a:t> 발표자 </a:t>
            </a:r>
            <a:r>
              <a:rPr lang="ko-KR" altLang="en-US" dirty="0" err="1"/>
              <a:t>김도희입니다</a:t>
            </a:r>
            <a:r>
              <a:rPr lang="en-US" altLang="ko-KR" dirty="0"/>
              <a:t>. 5s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CBE4C-BF54-4E53-91A8-EFC2B57E33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860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ko-KR" altLang="en-US" dirty="0" err="1"/>
              <a:t>및기능에</a:t>
            </a:r>
            <a:r>
              <a:rPr lang="ko-KR" altLang="en-US" dirty="0"/>
              <a:t> 대한 설명입니다</a:t>
            </a:r>
            <a:r>
              <a:rPr lang="en-US" altLang="ko-KR" dirty="0"/>
              <a:t>.&gt;</a:t>
            </a:r>
          </a:p>
          <a:p>
            <a:r>
              <a:rPr lang="ko-KR" altLang="en-US" dirty="0"/>
              <a:t>포트폴리오를 열람하기 위해 화폐단위인 하트를 충전합니다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열람한 상대방 포트폴리오에서는 나와의 계좌수익률을 비교할 수 있으며</a:t>
            </a:r>
          </a:p>
          <a:p>
            <a:r>
              <a:rPr lang="ko-KR" altLang="en-US" dirty="0"/>
              <a:t>보유종목 </a:t>
            </a:r>
            <a:r>
              <a:rPr lang="en-US" altLang="ko-KR" dirty="0"/>
              <a:t>,</a:t>
            </a:r>
            <a:r>
              <a:rPr lang="ko-KR" altLang="en-US" dirty="0"/>
              <a:t>매매내역</a:t>
            </a:r>
            <a:r>
              <a:rPr lang="en-US" altLang="ko-KR" dirty="0"/>
              <a:t>, </a:t>
            </a:r>
            <a:r>
              <a:rPr lang="ko-KR" altLang="en-US" dirty="0"/>
              <a:t>관심기업을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마음에 드는 포트폴리오는 업종과 그 구성비를 저장할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업종을 통해 종목을 구성비를 통하여 매매수량을 </a:t>
            </a:r>
            <a:r>
              <a:rPr lang="ko-KR" altLang="en-US" dirty="0" err="1"/>
              <a:t>추천받습니다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추천 알고리즘은</a:t>
            </a:r>
          </a:p>
          <a:p>
            <a:r>
              <a:rPr lang="ko-KR" altLang="en-US" dirty="0"/>
              <a:t>잔여이익모델을 사용하였습니다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기업의 미래 잔여이익을 현재가치로 할인하여</a:t>
            </a:r>
          </a:p>
          <a:p>
            <a:r>
              <a:rPr lang="ko-KR" altLang="en-US" dirty="0"/>
              <a:t>목표가격을 설정하고 </a:t>
            </a:r>
            <a:r>
              <a:rPr lang="en-US" altLang="ko-KR" dirty="0" err="1"/>
              <a:t>valutation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  <a:r>
              <a:rPr lang="ko-KR" altLang="en-US" dirty="0" err="1"/>
              <a:t>목표가가</a:t>
            </a:r>
            <a:r>
              <a:rPr lang="ko-KR" altLang="en-US" dirty="0"/>
              <a:t> 설정되면 현재주가와 괴리율을 측정하여 높은 괴리율을 보이는 종목을 추천합니다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 추천된 종목과 수량으로 매수합니다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하트가 많이 모였다면 </a:t>
            </a:r>
            <a:r>
              <a:rPr lang="ko-KR" altLang="en-US" dirty="0" err="1"/>
              <a:t>주식뽑기</a:t>
            </a:r>
            <a:r>
              <a:rPr lang="ko-KR" altLang="en-US" dirty="0"/>
              <a:t> 쿠폰을 </a:t>
            </a:r>
            <a:r>
              <a:rPr lang="ko-KR" altLang="en-US" dirty="0" err="1"/>
              <a:t>구매할수</a:t>
            </a:r>
            <a:r>
              <a:rPr lang="ko-KR" altLang="en-US" dirty="0"/>
              <a:t> 있으며</a:t>
            </a:r>
          </a:p>
          <a:p>
            <a:r>
              <a:rPr lang="ko-KR" altLang="en-US" dirty="0"/>
              <a:t>공유하거나 </a:t>
            </a:r>
            <a:r>
              <a:rPr lang="ko-KR" altLang="en-US" dirty="0" err="1"/>
              <a:t>사용할수</a:t>
            </a:r>
            <a:r>
              <a:rPr lang="ko-KR" altLang="en-US" dirty="0"/>
              <a:t> 있습니다</a:t>
            </a:r>
            <a:r>
              <a:rPr lang="en-US" altLang="ko-KR" dirty="0"/>
              <a:t>. </a:t>
            </a:r>
            <a:r>
              <a:rPr lang="ko-KR" altLang="en-US" dirty="0" err="1"/>
              <a:t>이밖에도</a:t>
            </a:r>
            <a:r>
              <a:rPr lang="ko-KR" altLang="en-US" dirty="0"/>
              <a:t> 유저 </a:t>
            </a:r>
            <a:r>
              <a:rPr lang="ko-KR" altLang="en-US" dirty="0" err="1"/>
              <a:t>팔로워</a:t>
            </a:r>
            <a:r>
              <a:rPr lang="en-US" altLang="ko-KR" dirty="0"/>
              <a:t>/</a:t>
            </a:r>
            <a:r>
              <a:rPr lang="ko-KR" altLang="en-US" dirty="0" err="1"/>
              <a:t>팔로잉</a:t>
            </a:r>
            <a:endParaRPr lang="ko-KR" altLang="en-US" dirty="0"/>
          </a:p>
          <a:p>
            <a:r>
              <a:rPr lang="ko-KR" altLang="en-US" dirty="0"/>
              <a:t>관심종목 등록</a:t>
            </a:r>
            <a:r>
              <a:rPr lang="en-US" altLang="ko-KR" dirty="0"/>
              <a:t>/</a:t>
            </a:r>
            <a:r>
              <a:rPr lang="ko-KR" altLang="en-US" dirty="0"/>
              <a:t>해제 등의 기능이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CBE4C-BF54-4E53-91A8-EFC2B57E336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32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사용한 기술은</a:t>
            </a:r>
          </a:p>
          <a:p>
            <a:r>
              <a:rPr lang="ko-KR" altLang="en-US" dirty="0"/>
              <a:t>랭킹산정을 위해 매일 같은 시각 수익률을 업데이트하는</a:t>
            </a:r>
          </a:p>
          <a:p>
            <a:r>
              <a:rPr lang="ko-KR" altLang="en-US" dirty="0" err="1"/>
              <a:t>스프링스케줄러</a:t>
            </a:r>
            <a:endParaRPr lang="ko-KR" altLang="en-US" dirty="0"/>
          </a:p>
          <a:p>
            <a:r>
              <a:rPr lang="ko-KR" altLang="en-US" dirty="0"/>
              <a:t>쿠폰 </a:t>
            </a:r>
            <a:r>
              <a:rPr lang="ko-KR" altLang="en-US" dirty="0" err="1"/>
              <a:t>공유를위한</a:t>
            </a:r>
            <a:r>
              <a:rPr lang="ko-KR" altLang="en-US" dirty="0"/>
              <a:t> 카카오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네이버 증권</a:t>
            </a:r>
            <a:r>
              <a:rPr lang="en-US" altLang="ko-KR" dirty="0"/>
              <a:t>/ </a:t>
            </a:r>
            <a:r>
              <a:rPr lang="en-US" altLang="ko-KR" dirty="0" err="1"/>
              <a:t>fn</a:t>
            </a:r>
            <a:r>
              <a:rPr lang="ko-KR" altLang="en-US" dirty="0"/>
              <a:t>상장기업분석</a:t>
            </a:r>
            <a:r>
              <a:rPr lang="en-US" altLang="ko-KR" dirty="0"/>
              <a:t>/ </a:t>
            </a:r>
            <a:r>
              <a:rPr lang="ko-KR" altLang="en-US" dirty="0"/>
              <a:t>한국신용평가원에서 </a:t>
            </a:r>
            <a:r>
              <a:rPr lang="ko-KR" altLang="en-US" dirty="0" err="1"/>
              <a:t>제무제표나</a:t>
            </a:r>
            <a:r>
              <a:rPr lang="ko-KR" altLang="en-US" dirty="0"/>
              <a:t> 종가를 크롤링하기 이한 </a:t>
            </a:r>
            <a:r>
              <a:rPr lang="en-US" altLang="ko-KR" dirty="0"/>
              <a:t>JSOUP</a:t>
            </a:r>
          </a:p>
          <a:p>
            <a:r>
              <a:rPr lang="ko-KR" altLang="en-US" dirty="0"/>
              <a:t>하트충전시 메세지가 전송되는 </a:t>
            </a:r>
            <a:r>
              <a:rPr lang="en-US" altLang="ko-KR" dirty="0" err="1"/>
              <a:t>coolsms</a:t>
            </a:r>
            <a:r>
              <a:rPr lang="en-US" altLang="ko-KR" dirty="0"/>
              <a:t> API</a:t>
            </a:r>
          </a:p>
          <a:p>
            <a:endParaRPr lang="en-US" altLang="ko-KR" dirty="0"/>
          </a:p>
          <a:p>
            <a:r>
              <a:rPr lang="ko-KR" altLang="en-US" dirty="0"/>
              <a:t>마지막으로</a:t>
            </a:r>
          </a:p>
          <a:p>
            <a:r>
              <a:rPr lang="en-US" altLang="ko-KR" dirty="0"/>
              <a:t>Stored Procedure</a:t>
            </a:r>
            <a:r>
              <a:rPr lang="ko-KR" altLang="en-US" dirty="0"/>
              <a:t>를 사용하였습니다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프로시저는 하트 충전</a:t>
            </a:r>
            <a:r>
              <a:rPr lang="en-US" altLang="ko-KR" dirty="0"/>
              <a:t>, </a:t>
            </a:r>
            <a:r>
              <a:rPr lang="ko-KR" altLang="en-US" dirty="0"/>
              <a:t>매수매도 수익률 업데이트 </a:t>
            </a:r>
            <a:r>
              <a:rPr lang="ko-KR" altLang="en-US" dirty="0" err="1"/>
              <a:t>주식뽑기등</a:t>
            </a:r>
            <a:endParaRPr lang="ko-KR" altLang="en-US" dirty="0"/>
          </a:p>
          <a:p>
            <a:r>
              <a:rPr lang="ko-KR" altLang="en-US" dirty="0"/>
              <a:t>대부분의 기능에서 사용되었습니다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CBE4C-BF54-4E53-91A8-EFC2B57E336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263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CBE4C-BF54-4E53-91A8-EFC2B57E336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8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보완점 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첫번째는 </a:t>
            </a:r>
            <a:r>
              <a:rPr lang="ko-KR" altLang="en-US" dirty="0" err="1"/>
              <a:t>앨럿창을</a:t>
            </a:r>
            <a:r>
              <a:rPr lang="ko-KR" altLang="en-US" dirty="0"/>
              <a:t> 몇개 사용하였는데 </a:t>
            </a:r>
            <a:r>
              <a:rPr lang="ko-KR" altLang="en-US" dirty="0" err="1"/>
              <a:t>모달창으로</a:t>
            </a:r>
            <a:r>
              <a:rPr lang="ko-KR" altLang="en-US" dirty="0"/>
              <a:t> 바꿔 프로젝트의 완성도를 높이겠습니다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 제가 선택한 투자알고리즘은 기업의 절대가치를 평가하여 장기투자에</a:t>
            </a:r>
          </a:p>
          <a:p>
            <a:r>
              <a:rPr lang="ko-KR" altLang="en-US" dirty="0"/>
              <a:t> 적합합니다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시장환경에 빠르게 </a:t>
            </a:r>
            <a:r>
              <a:rPr lang="ko-KR" altLang="en-US" dirty="0" err="1"/>
              <a:t>대응할수있는</a:t>
            </a:r>
            <a:r>
              <a:rPr lang="ko-KR" altLang="en-US" dirty="0"/>
              <a:t>  상대가치 평가도 활용하겠습니다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교육생기간동안 </a:t>
            </a:r>
            <a:r>
              <a:rPr lang="ko-KR" altLang="en-US" dirty="0" err="1"/>
              <a:t>느낀점에</a:t>
            </a:r>
            <a:r>
              <a:rPr lang="ko-KR" altLang="en-US" dirty="0"/>
              <a:t> 대해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 일정관리의 중요성에 </a:t>
            </a:r>
            <a:r>
              <a:rPr lang="ko-KR" altLang="en-US" dirty="0" err="1"/>
              <a:t>깨달았습니다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과제나 실습을 </a:t>
            </a:r>
            <a:r>
              <a:rPr lang="ko-KR" altLang="en-US" dirty="0" err="1"/>
              <a:t>할때</a:t>
            </a:r>
            <a:r>
              <a:rPr lang="ko-KR" altLang="en-US" dirty="0"/>
              <a:t> 구체적인 계획없이 실행하곤 하였는데</a:t>
            </a:r>
          </a:p>
          <a:p>
            <a:r>
              <a:rPr lang="ko-KR" altLang="en-US" dirty="0"/>
              <a:t>이번 프로젝트에는 계획과 설계에 집중하여 일정관리에 수월하였습니다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이 교육 초반 비전공자로서 남들보다 뒤쳐지곤 하였지만 부족함을</a:t>
            </a:r>
          </a:p>
          <a:p>
            <a:r>
              <a:rPr lang="ko-KR" altLang="en-US" dirty="0"/>
              <a:t> 인지하고 </a:t>
            </a:r>
            <a:r>
              <a:rPr lang="ko-KR" altLang="en-US" dirty="0" err="1"/>
              <a:t>정규수업외에</a:t>
            </a:r>
            <a:r>
              <a:rPr lang="ko-KR" altLang="en-US" dirty="0"/>
              <a:t> 정보처리기사</a:t>
            </a:r>
            <a:r>
              <a:rPr lang="en-US" altLang="ko-KR" dirty="0"/>
              <a:t>, </a:t>
            </a:r>
            <a:r>
              <a:rPr lang="en-US" altLang="ko-KR" dirty="0" err="1"/>
              <a:t>sqld</a:t>
            </a:r>
            <a:r>
              <a:rPr lang="ko-KR" altLang="en-US" dirty="0" err="1"/>
              <a:t>자격증을취득하</a:t>
            </a:r>
            <a:r>
              <a:rPr lang="ko-KR" altLang="en-US" dirty="0"/>
              <a:t> 여  </a:t>
            </a:r>
            <a:r>
              <a:rPr lang="en-US" altLang="ko-KR" dirty="0"/>
              <a:t>it</a:t>
            </a:r>
            <a:r>
              <a:rPr lang="ko-KR" altLang="en-US" dirty="0"/>
              <a:t>용어나 기술을 쉽게 </a:t>
            </a:r>
            <a:r>
              <a:rPr lang="ko-KR" altLang="en-US" dirty="0" err="1"/>
              <a:t>이해할수</a:t>
            </a:r>
            <a:r>
              <a:rPr lang="ko-KR" altLang="en-US" dirty="0"/>
              <a:t>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</a:t>
            </a:r>
            <a:r>
              <a:rPr lang="en-US" altLang="ko-KR" dirty="0"/>
              <a:t>,  </a:t>
            </a:r>
            <a:r>
              <a:rPr lang="ko-KR" altLang="en-US" dirty="0"/>
              <a:t>초반과 달리 오류를 수정하는데 능숙하다는 것을 보며 크게 </a:t>
            </a:r>
            <a:r>
              <a:rPr lang="ko-KR" altLang="en-US" dirty="0" err="1"/>
              <a:t>성장하였을음</a:t>
            </a:r>
            <a:r>
              <a:rPr lang="ko-KR" altLang="en-US" dirty="0"/>
              <a:t> 느꼈습니다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뿐만아니라</a:t>
            </a:r>
            <a:r>
              <a:rPr lang="ko-KR" altLang="en-US" dirty="0"/>
              <a:t> 학부지식</a:t>
            </a:r>
            <a:r>
              <a:rPr lang="en-US" altLang="ko-KR" dirty="0"/>
              <a:t>, </a:t>
            </a:r>
            <a:r>
              <a:rPr lang="ko-KR" altLang="en-US" dirty="0"/>
              <a:t>금융교육</a:t>
            </a:r>
            <a:r>
              <a:rPr lang="en-US" altLang="ko-KR" dirty="0"/>
              <a:t>, </a:t>
            </a:r>
            <a:r>
              <a:rPr lang="ko-KR" altLang="en-US" dirty="0"/>
              <a:t>인턴 등을 하며 </a:t>
            </a:r>
            <a:r>
              <a:rPr lang="ko-KR" altLang="en-US" dirty="0" err="1"/>
              <a:t>배운것들과</a:t>
            </a:r>
            <a:r>
              <a:rPr lang="ko-KR" altLang="en-US" dirty="0"/>
              <a:t> 아이티를 융합하여</a:t>
            </a:r>
          </a:p>
          <a:p>
            <a:r>
              <a:rPr lang="ko-KR" altLang="en-US" dirty="0" err="1"/>
              <a:t>깊이있는</a:t>
            </a:r>
            <a:r>
              <a:rPr lang="ko-KR" altLang="en-US" dirty="0"/>
              <a:t> </a:t>
            </a:r>
            <a:r>
              <a:rPr lang="ko-KR" altLang="en-US" dirty="0" err="1"/>
              <a:t>금융아이티</a:t>
            </a:r>
            <a:r>
              <a:rPr lang="ko-KR" altLang="en-US" dirty="0"/>
              <a:t> 인재로 성장하였습니다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CBE4C-BF54-4E53-91A8-EFC2B57E336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336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저를 포함한 투자자의 대다수는  </a:t>
            </a:r>
            <a:r>
              <a:rPr lang="ko-KR" altLang="en-US" dirty="0" err="1"/>
              <a:t>금융인플루언서들이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어떠한 종목과 업종을 매수하고 </a:t>
            </a:r>
          </a:p>
          <a:p>
            <a:r>
              <a:rPr lang="ko-KR" altLang="en-US" dirty="0"/>
              <a:t>보유하는지에 대하여 궁금증을 </a:t>
            </a:r>
            <a:r>
              <a:rPr lang="ko-KR" altLang="en-US" dirty="0" err="1"/>
              <a:t>갖고있숩니다</a:t>
            </a:r>
            <a:r>
              <a:rPr lang="ko-KR" altLang="en-US" dirty="0"/>
              <a:t>  </a:t>
            </a:r>
            <a:r>
              <a:rPr lang="en-US" altLang="ko-KR" dirty="0"/>
              <a:t>16s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CBE4C-BF54-4E53-91A8-EFC2B57E33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97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37s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CBE4C-BF54-4E53-91A8-EFC2B57E33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564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ko-KR" altLang="en-US" dirty="0" err="1"/>
              <a:t>핀크</a:t>
            </a:r>
            <a:r>
              <a:rPr lang="ko-KR" altLang="en-US" dirty="0"/>
              <a:t> </a:t>
            </a:r>
            <a:r>
              <a:rPr lang="ko-KR" altLang="en-US" dirty="0" err="1"/>
              <a:t>리얼리는</a:t>
            </a:r>
            <a:r>
              <a:rPr lang="ko-KR" altLang="en-US" dirty="0"/>
              <a:t> </a:t>
            </a:r>
            <a:r>
              <a:rPr lang="ko-KR" altLang="en-US" dirty="0" err="1"/>
              <a:t>앞서언급한</a:t>
            </a:r>
            <a:r>
              <a:rPr lang="ko-KR" altLang="en-US" dirty="0"/>
              <a:t> 랭킹순위와 포트폴리오 열람 기능을 제공하고 있습니다</a:t>
            </a:r>
          </a:p>
          <a:p>
            <a:r>
              <a:rPr lang="ko-KR" altLang="en-US" dirty="0"/>
              <a:t>하지만 거래금액 기준으로 랭킹순위를 부여하여</a:t>
            </a:r>
          </a:p>
          <a:p>
            <a:r>
              <a:rPr lang="ko-KR" altLang="en-US" dirty="0"/>
              <a:t>계좌수익률이 낮아도 </a:t>
            </a:r>
            <a:r>
              <a:rPr lang="ko-KR" altLang="en-US" dirty="0" err="1"/>
              <a:t>상위랭킹자로</a:t>
            </a:r>
            <a:r>
              <a:rPr lang="ko-KR" altLang="en-US" dirty="0"/>
              <a:t> 선정되었습니다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이를 보완하여 수익률 기준 랭킹순위를 제공합니다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 랭킹투자자의 투자정보를 활용하여</a:t>
            </a:r>
          </a:p>
          <a:p>
            <a:r>
              <a:rPr lang="ko-KR" altLang="en-US" dirty="0"/>
              <a:t>종목과 수량을 추천하는 기능을 추가하였습니다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1.13s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CBE4C-BF54-4E53-91A8-EFC2B57E33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49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저의 서비스 장점은 분산투자가능한 종목 및 </a:t>
            </a:r>
            <a:r>
              <a:rPr lang="ko-KR" altLang="en-US" dirty="0" err="1"/>
              <a:t>수량추천입니다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랭킹 </a:t>
            </a:r>
            <a:r>
              <a:rPr lang="en-US" altLang="ko-KR" dirty="0"/>
              <a:t>1</a:t>
            </a:r>
            <a:r>
              <a:rPr lang="ko-KR" altLang="en-US" dirty="0"/>
              <a:t>위의 포트폴리오 살펴보겠습니다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반도체</a:t>
            </a:r>
            <a:r>
              <a:rPr lang="en-US" altLang="ko-KR" dirty="0"/>
              <a:t>, </a:t>
            </a:r>
            <a:r>
              <a:rPr lang="ko-KR" altLang="en-US" dirty="0"/>
              <a:t>제약</a:t>
            </a:r>
            <a:r>
              <a:rPr lang="en-US" altLang="ko-KR" dirty="0"/>
              <a:t>, </a:t>
            </a:r>
            <a:r>
              <a:rPr lang="ko-KR" altLang="en-US" dirty="0"/>
              <a:t>아이티 세 업종을 분산투자하고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이 분산투자 업종과 구성비를 복사하여 종목과 수량추천을 </a:t>
            </a:r>
            <a:r>
              <a:rPr lang="ko-KR" altLang="en-US" dirty="0" err="1"/>
              <a:t>받을수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기준금액 백만원에서 반도체</a:t>
            </a:r>
            <a:r>
              <a:rPr lang="en-US" altLang="ko-KR" dirty="0"/>
              <a:t>60</a:t>
            </a:r>
            <a:r>
              <a:rPr lang="ko-KR" altLang="en-US" dirty="0"/>
              <a:t>만원</a:t>
            </a:r>
          </a:p>
          <a:p>
            <a:r>
              <a:rPr lang="ko-KR" altLang="en-US" dirty="0"/>
              <a:t>제약 </a:t>
            </a:r>
            <a:r>
              <a:rPr lang="en-US" altLang="ko-KR" dirty="0"/>
              <a:t>30</a:t>
            </a:r>
            <a:r>
              <a:rPr lang="ko-KR" altLang="en-US" dirty="0"/>
              <a:t>만원</a:t>
            </a:r>
            <a:r>
              <a:rPr lang="en-US" altLang="ko-KR" dirty="0"/>
              <a:t>, </a:t>
            </a:r>
            <a:r>
              <a:rPr lang="ko-KR" altLang="en-US" dirty="0"/>
              <a:t>아이티 </a:t>
            </a:r>
            <a:r>
              <a:rPr lang="en-US" altLang="ko-KR" dirty="0"/>
              <a:t>10</a:t>
            </a:r>
            <a:r>
              <a:rPr lang="ko-KR" altLang="en-US" dirty="0"/>
              <a:t>만원으로 최대 매매수량을 추천하며</a:t>
            </a:r>
          </a:p>
          <a:p>
            <a:r>
              <a:rPr lang="ko-KR" altLang="en-US" dirty="0"/>
              <a:t>종목추천은 </a:t>
            </a:r>
            <a:r>
              <a:rPr lang="ko-KR" altLang="en-US" dirty="0" err="1"/>
              <a:t>업종을활용한</a:t>
            </a:r>
            <a:r>
              <a:rPr lang="ko-KR" altLang="en-US" dirty="0"/>
              <a:t> 투자알고리즘을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CBE4C-BF54-4E53-91A8-EFC2B57E33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644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또다른 장점은 모든 참여자가 이익을 </a:t>
            </a:r>
            <a:r>
              <a:rPr lang="ko-KR" altLang="en-US" dirty="0" err="1"/>
              <a:t>얻을수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서비스는 화폐단위인 하트를 사용하는데</a:t>
            </a:r>
          </a:p>
          <a:p>
            <a:r>
              <a:rPr lang="ko-KR" altLang="en-US" dirty="0" err="1"/>
              <a:t>상위랭킹투자자와</a:t>
            </a:r>
            <a:r>
              <a:rPr lang="ko-KR" altLang="en-US" dirty="0"/>
              <a:t> </a:t>
            </a:r>
            <a:r>
              <a:rPr lang="ko-KR" altLang="en-US" dirty="0" err="1"/>
              <a:t>하위랭킹투자자는</a:t>
            </a:r>
            <a:r>
              <a:rPr lang="ko-KR" altLang="en-US" dirty="0"/>
              <a:t> 하트와 투자정보를 서로 </a:t>
            </a:r>
            <a:r>
              <a:rPr lang="ko-KR" altLang="en-US" dirty="0" err="1"/>
              <a:t>교환할수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하나금융투자는 </a:t>
            </a:r>
            <a:r>
              <a:rPr lang="ko-KR" altLang="en-US" dirty="0" err="1"/>
              <a:t>하위랭킹투자자의</a:t>
            </a:r>
            <a:r>
              <a:rPr lang="ko-KR" altLang="en-US" dirty="0"/>
              <a:t> 하트 충전으로 인한 예수금 증가로 재무구조를 개선할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CBE4C-BF54-4E53-91A8-EFC2B57E33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078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 아키텍처는 사진과 같습니다</a:t>
            </a:r>
            <a:r>
              <a:rPr lang="en-US" altLang="ko-KR" dirty="0"/>
              <a:t>.2.40s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CBE4C-BF54-4E53-91A8-EFC2B57E33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985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저의 개발일정은 </a:t>
            </a:r>
            <a:r>
              <a:rPr lang="en-US" altLang="ko-KR" dirty="0"/>
              <a:t>9/6</a:t>
            </a:r>
            <a:r>
              <a:rPr lang="ko-KR" altLang="en-US" dirty="0"/>
              <a:t>부터  </a:t>
            </a:r>
            <a:r>
              <a:rPr lang="en-US" altLang="ko-KR" dirty="0"/>
              <a:t>10/5 </a:t>
            </a:r>
            <a:r>
              <a:rPr lang="ko-KR" altLang="en-US" dirty="0"/>
              <a:t>까지 진행되었으며</a:t>
            </a:r>
          </a:p>
          <a:p>
            <a:r>
              <a:rPr lang="ko-KR" altLang="en-US" dirty="0"/>
              <a:t>자세한 일정은 시간관계상 생략하도록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CBE4C-BF54-4E53-91A8-EFC2B57E33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62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ERD</a:t>
            </a:r>
            <a:r>
              <a:rPr lang="ko-KR" altLang="en-US" dirty="0"/>
              <a:t>는 크게 </a:t>
            </a:r>
          </a:p>
          <a:p>
            <a:r>
              <a:rPr lang="ko-KR" altLang="en-US" dirty="0"/>
              <a:t>계좌와 수익률부분</a:t>
            </a:r>
          </a:p>
          <a:p>
            <a:r>
              <a:rPr lang="en-US" altLang="ko-KR" dirty="0"/>
              <a:t>, </a:t>
            </a:r>
            <a:r>
              <a:rPr lang="ko-KR" altLang="en-US" dirty="0"/>
              <a:t>서비스부분 마지막으로 주식부분으로 분류됩니다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CBE4C-BF54-4E53-91A8-EFC2B57E336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02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3" Type="http://schemas.openxmlformats.org/officeDocument/2006/relationships/image" Target="../media/image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26" Type="http://schemas.openxmlformats.org/officeDocument/2006/relationships/image" Target="../media/image141.png"/><Relationship Id="rId3" Type="http://schemas.openxmlformats.org/officeDocument/2006/relationships/image" Target="../media/image120.png"/><Relationship Id="rId21" Type="http://schemas.openxmlformats.org/officeDocument/2006/relationships/image" Target="../media/image6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5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24" Type="http://schemas.openxmlformats.org/officeDocument/2006/relationships/image" Target="../media/image139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23" Type="http://schemas.openxmlformats.org/officeDocument/2006/relationships/image" Target="../media/image138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3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5" Type="http://schemas.openxmlformats.org/officeDocument/2006/relationships/image" Target="../media/image6.png"/><Relationship Id="rId4" Type="http://schemas.openxmlformats.org/officeDocument/2006/relationships/image" Target="../media/image1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5.png"/><Relationship Id="rId7" Type="http://schemas.openxmlformats.org/officeDocument/2006/relationships/image" Target="../media/image6.png"/><Relationship Id="rId12" Type="http://schemas.openxmlformats.org/officeDocument/2006/relationships/image" Target="../media/image15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7.png"/><Relationship Id="rId11" Type="http://schemas.openxmlformats.org/officeDocument/2006/relationships/image" Target="../media/image151.png"/><Relationship Id="rId5" Type="http://schemas.openxmlformats.org/officeDocument/2006/relationships/image" Target="../media/image3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4" Type="http://schemas.openxmlformats.org/officeDocument/2006/relationships/image" Target="../media/image146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2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6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0.png"/><Relationship Id="rId10" Type="http://schemas.openxmlformats.org/officeDocument/2006/relationships/image" Target="../media/image168.png"/><Relationship Id="rId4" Type="http://schemas.openxmlformats.org/officeDocument/2006/relationships/image" Target="../media/image3.png"/><Relationship Id="rId9" Type="http://schemas.openxmlformats.org/officeDocument/2006/relationships/image" Target="../media/image16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172.png"/><Relationship Id="rId7" Type="http://schemas.openxmlformats.org/officeDocument/2006/relationships/image" Target="../media/image173.png"/><Relationship Id="rId12" Type="http://schemas.openxmlformats.org/officeDocument/2006/relationships/image" Target="../media/image177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11" Type="http://schemas.openxmlformats.org/officeDocument/2006/relationships/image" Target="../media/image176.png"/><Relationship Id="rId5" Type="http://schemas.openxmlformats.org/officeDocument/2006/relationships/image" Target="../media/image3.png"/><Relationship Id="rId10" Type="http://schemas.openxmlformats.org/officeDocument/2006/relationships/image" Target="../media/image175.png"/><Relationship Id="rId4" Type="http://schemas.openxmlformats.org/officeDocument/2006/relationships/image" Target="../media/image6.png"/><Relationship Id="rId9" Type="http://schemas.openxmlformats.org/officeDocument/2006/relationships/image" Target="../media/image17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79.png"/><Relationship Id="rId7" Type="http://schemas.openxmlformats.org/officeDocument/2006/relationships/image" Target="../media/image180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11" Type="http://schemas.openxmlformats.org/officeDocument/2006/relationships/image" Target="../media/image184.png"/><Relationship Id="rId5" Type="http://schemas.openxmlformats.org/officeDocument/2006/relationships/image" Target="../media/image3.png"/><Relationship Id="rId10" Type="http://schemas.openxmlformats.org/officeDocument/2006/relationships/image" Target="../media/image183.png"/><Relationship Id="rId4" Type="http://schemas.openxmlformats.org/officeDocument/2006/relationships/image" Target="../media/image6.png"/><Relationship Id="rId9" Type="http://schemas.openxmlformats.org/officeDocument/2006/relationships/image" Target="../media/image18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6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37.png"/><Relationship Id="rId15" Type="http://schemas.openxmlformats.org/officeDocument/2006/relationships/image" Target="../media/image6.png"/><Relationship Id="rId10" Type="http://schemas.openxmlformats.org/officeDocument/2006/relationships/image" Target="../media/image46.png"/><Relationship Id="rId4" Type="http://schemas.openxmlformats.org/officeDocument/2006/relationships/image" Target="../media/image3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4.png"/><Relationship Id="rId3" Type="http://schemas.openxmlformats.org/officeDocument/2006/relationships/image" Target="../media/image6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3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37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5.png"/><Relationship Id="rId4" Type="http://schemas.openxmlformats.org/officeDocument/2006/relationships/image" Target="../media/image3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png"/><Relationship Id="rId18" Type="http://schemas.openxmlformats.org/officeDocument/2006/relationships/image" Target="../media/image79.png"/><Relationship Id="rId26" Type="http://schemas.openxmlformats.org/officeDocument/2006/relationships/image" Target="../media/image87.png"/><Relationship Id="rId3" Type="http://schemas.openxmlformats.org/officeDocument/2006/relationships/image" Target="../media/image3.png"/><Relationship Id="rId21" Type="http://schemas.openxmlformats.org/officeDocument/2006/relationships/image" Target="../media/image82.png"/><Relationship Id="rId34" Type="http://schemas.openxmlformats.org/officeDocument/2006/relationships/image" Target="../media/image9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8.png"/><Relationship Id="rId25" Type="http://schemas.openxmlformats.org/officeDocument/2006/relationships/image" Target="../media/image86.png"/><Relationship Id="rId33" Type="http://schemas.openxmlformats.org/officeDocument/2006/relationships/image" Target="../media/image9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4.png"/><Relationship Id="rId20" Type="http://schemas.openxmlformats.org/officeDocument/2006/relationships/image" Target="../media/image81.png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image" Target="../media/image85.png"/><Relationship Id="rId32" Type="http://schemas.openxmlformats.org/officeDocument/2006/relationships/image" Target="../media/image93.png"/><Relationship Id="rId5" Type="http://schemas.openxmlformats.org/officeDocument/2006/relationships/image" Target="../media/image6.png"/><Relationship Id="rId15" Type="http://schemas.openxmlformats.org/officeDocument/2006/relationships/image" Target="../media/image77.pn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36" Type="http://schemas.openxmlformats.org/officeDocument/2006/relationships/image" Target="../media/image97.png"/><Relationship Id="rId10" Type="http://schemas.openxmlformats.org/officeDocument/2006/relationships/image" Target="../media/image72.png"/><Relationship Id="rId19" Type="http://schemas.openxmlformats.org/officeDocument/2006/relationships/image" Target="../media/image80.png"/><Relationship Id="rId31" Type="http://schemas.openxmlformats.org/officeDocument/2006/relationships/image" Target="../media/image92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Relationship Id="rId35" Type="http://schemas.openxmlformats.org/officeDocument/2006/relationships/image" Target="../media/image96.png"/><Relationship Id="rId8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image" Target="../media/image6.png"/><Relationship Id="rId4" Type="http://schemas.openxmlformats.org/officeDocument/2006/relationships/image" Target="../media/image9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6.png"/><Relationship Id="rId4" Type="http://schemas.openxmlformats.org/officeDocument/2006/relationships/image" Target="../media/image1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9100" y="3054220"/>
            <a:ext cx="8746373" cy="5496448"/>
            <a:chOff x="479100" y="3054220"/>
            <a:chExt cx="8746373" cy="54964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821" y="2779941"/>
              <a:ext cx="7817214" cy="547643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506" y="7406988"/>
              <a:ext cx="8191155" cy="13414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518535"/>
            <a:chOff x="396484" y="-2104248"/>
            <a:chExt cx="8746373" cy="35185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828" y="374846"/>
              <a:ext cx="4452464" cy="11656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66496" y="1689674"/>
            <a:ext cx="8574296" cy="5760847"/>
            <a:chOff x="9766496" y="1689674"/>
            <a:chExt cx="8574296" cy="576084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66496" y="1689674"/>
              <a:ext cx="8574296" cy="57608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274774" y="9405585"/>
            <a:ext cx="657365" cy="7819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22838"/>
            <a:chOff x="396484" y="-2104248"/>
            <a:chExt cx="8746373" cy="30228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828" y="374846"/>
              <a:ext cx="2630794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1079" y="2102824"/>
            <a:ext cx="5619048" cy="6810727"/>
            <a:chOff x="641079" y="2102824"/>
            <a:chExt cx="5619048" cy="681072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76865" y="2102824"/>
              <a:ext cx="3862173" cy="3862173"/>
              <a:chOff x="1776865" y="2102824"/>
              <a:chExt cx="3862173" cy="386217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76865" y="2102824"/>
                <a:ext cx="3862173" cy="386217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72516" y="3296175"/>
              <a:ext cx="1870871" cy="1550745"/>
              <a:chOff x="2772516" y="3296175"/>
              <a:chExt cx="1870871" cy="155074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772516" y="3296175"/>
                <a:ext cx="1870871" cy="1550745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2509" y="6058592"/>
              <a:ext cx="4062061" cy="1462817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7144" y="6275610"/>
              <a:ext cx="2730985" cy="275041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274774" y="9381822"/>
            <a:ext cx="657365" cy="80573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743842" y="2147764"/>
            <a:ext cx="13237110" cy="6765787"/>
            <a:chOff x="4743842" y="2147764"/>
            <a:chExt cx="13237110" cy="676578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092774" y="2246175"/>
              <a:ext cx="3862173" cy="3862173"/>
              <a:chOff x="13092774" y="2246175"/>
              <a:chExt cx="3862173" cy="386217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092774" y="2246175"/>
                <a:ext cx="3862173" cy="386217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091200" y="3276228"/>
              <a:ext cx="1865320" cy="1802066"/>
              <a:chOff x="14091200" y="3276228"/>
              <a:chExt cx="1865320" cy="180206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4091200" y="3276228"/>
                <a:ext cx="1865320" cy="1802066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93335" y="6164306"/>
              <a:ext cx="4640564" cy="91426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5509538" y="2205707"/>
              <a:ext cx="3862173" cy="3862173"/>
              <a:chOff x="5509538" y="2205707"/>
              <a:chExt cx="3862173" cy="386217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509538" y="2205707"/>
                <a:ext cx="3862173" cy="386217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626197" y="3278766"/>
              <a:ext cx="1854337" cy="1716054"/>
              <a:chOff x="6626197" y="3278766"/>
              <a:chExt cx="1854337" cy="171605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626197" y="3278766"/>
                <a:ext cx="1854337" cy="1716054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75272" y="6164306"/>
              <a:ext cx="4226628" cy="1462817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44630" y="6266951"/>
              <a:ext cx="2704700" cy="2818025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9274344" y="2147764"/>
              <a:ext cx="3862173" cy="3862173"/>
              <a:chOff x="9274344" y="2147764"/>
              <a:chExt cx="3862173" cy="3862173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274344" y="2147764"/>
                <a:ext cx="3862173" cy="386217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0281622" y="3061829"/>
              <a:ext cx="1847617" cy="1890805"/>
              <a:chOff x="10281622" y="3061829"/>
              <a:chExt cx="1847617" cy="189080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281622" y="3061829"/>
                <a:ext cx="1847617" cy="1890805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62433" y="6164306"/>
              <a:ext cx="4522392" cy="1462817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994843" y="6300323"/>
              <a:ext cx="228566" cy="75331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844375" y="6269704"/>
              <a:ext cx="2657083" cy="1269493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725722" y="6296400"/>
              <a:ext cx="2310425" cy="12694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15093" y="2509789"/>
            <a:ext cx="3406830" cy="3406830"/>
            <a:chOff x="9615093" y="2509789"/>
            <a:chExt cx="3406830" cy="34068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15093" y="2509789"/>
              <a:ext cx="3406830" cy="34068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828" y="374846"/>
              <a:ext cx="974071" cy="735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15093" y="5395778"/>
            <a:ext cx="3406830" cy="3406830"/>
            <a:chOff x="9615093" y="5395778"/>
            <a:chExt cx="3406830" cy="34068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5093" y="5395778"/>
              <a:ext cx="3406830" cy="34068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80982" y="5440637"/>
            <a:ext cx="3406830" cy="3406830"/>
            <a:chOff x="6780982" y="5440637"/>
            <a:chExt cx="3406830" cy="340683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80982" y="5440637"/>
              <a:ext cx="3406830" cy="34068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560672" y="7463536"/>
            <a:ext cx="1316423" cy="218195"/>
            <a:chOff x="5560672" y="7463536"/>
            <a:chExt cx="1316423" cy="2181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5560672" y="7463536"/>
              <a:ext cx="1316423" cy="2181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874457" y="3538319"/>
            <a:ext cx="1316648" cy="218195"/>
            <a:chOff x="12874457" y="3538319"/>
            <a:chExt cx="1316648" cy="2181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30375" y="3443463"/>
              <a:ext cx="2633297" cy="436391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74457" y="3538319"/>
              <a:ext cx="1316648" cy="2181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9760" y="7463536"/>
            <a:ext cx="1289181" cy="218195"/>
            <a:chOff x="12999760" y="7463536"/>
            <a:chExt cx="1289181" cy="21819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9760" y="7463536"/>
              <a:ext cx="1289181" cy="21819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299416" y="3476060"/>
            <a:ext cx="1828455" cy="129186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41693" y="7041601"/>
            <a:ext cx="1779134" cy="73109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605644" y="6839654"/>
            <a:ext cx="1956130" cy="119502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780982" y="2509789"/>
            <a:ext cx="3406830" cy="3406830"/>
            <a:chOff x="6780982" y="2509789"/>
            <a:chExt cx="3406830" cy="340683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80982" y="2509789"/>
              <a:ext cx="3406830" cy="340683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433370" y="7268687"/>
            <a:ext cx="2239946" cy="131734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145466" y="7406394"/>
            <a:ext cx="3223937" cy="131734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476250" y="3589825"/>
            <a:ext cx="1883374" cy="119502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61553" y="2662746"/>
            <a:ext cx="4207850" cy="186543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579105" y="3538319"/>
            <a:ext cx="1316423" cy="218195"/>
            <a:chOff x="5579105" y="3538319"/>
            <a:chExt cx="1316423" cy="2181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5579105" y="3538319"/>
              <a:ext cx="1316423" cy="218195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231800" y="3210827"/>
            <a:ext cx="1752337" cy="76926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7274774" y="9381822"/>
            <a:ext cx="628470" cy="80573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912506" y="4685208"/>
            <a:ext cx="2000472" cy="1926422"/>
            <a:chOff x="8912506" y="4685208"/>
            <a:chExt cx="2000472" cy="1926422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912506" y="4685208"/>
              <a:ext cx="2000472" cy="192642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893650" y="5317678"/>
            <a:ext cx="2002779" cy="79033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903758" y="5514369"/>
            <a:ext cx="1970699" cy="333543"/>
            <a:chOff x="10903758" y="5514369"/>
            <a:chExt cx="1970699" cy="33354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903758" y="5514369"/>
              <a:ext cx="1970699" cy="333543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278629" y="5174755"/>
            <a:ext cx="2861162" cy="10801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91685"/>
            <a:chOff x="396484" y="-2104248"/>
            <a:chExt cx="8746373" cy="30916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828" y="374846"/>
              <a:ext cx="1504726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274774" y="9381822"/>
            <a:ext cx="650141" cy="80573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8181" y="249459"/>
            <a:ext cx="17476150" cy="98303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97246" y="1866418"/>
            <a:ext cx="7875973" cy="7875973"/>
            <a:chOff x="8697246" y="1866418"/>
            <a:chExt cx="7875973" cy="78759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97246" y="1866418"/>
              <a:ext cx="7875973" cy="78759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379" y="1939162"/>
            <a:ext cx="7905867" cy="7905867"/>
            <a:chOff x="791379" y="1939162"/>
            <a:chExt cx="7905867" cy="79058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1379" y="1939162"/>
              <a:ext cx="7905867" cy="79058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6484" y="-2104248"/>
            <a:ext cx="8746373" cy="3036607"/>
            <a:chOff x="396484" y="-2104248"/>
            <a:chExt cx="8746373" cy="30366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828" y="374846"/>
              <a:ext cx="2687935" cy="7352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274774" y="9381822"/>
            <a:ext cx="650141" cy="80573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43590" y="6255063"/>
            <a:ext cx="2880044" cy="25240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01391" y="6557437"/>
            <a:ext cx="2948761" cy="182852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79761" y="6266016"/>
            <a:ext cx="2569952" cy="239994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932849" y="5866189"/>
            <a:ext cx="2934133" cy="329134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090403" y="3774488"/>
            <a:ext cx="1835097" cy="1615986"/>
            <a:chOff x="10090403" y="3774488"/>
            <a:chExt cx="1835097" cy="16159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90403" y="3774488"/>
              <a:ext cx="1835097" cy="16159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76635" y="3678984"/>
            <a:ext cx="2030673" cy="1806994"/>
            <a:chOff x="5376635" y="3678984"/>
            <a:chExt cx="2030673" cy="180699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76635" y="3678984"/>
              <a:ext cx="2030673" cy="180699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174535" y="3774488"/>
            <a:ext cx="2171956" cy="1748598"/>
            <a:chOff x="13174535" y="3774488"/>
            <a:chExt cx="2171956" cy="174859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174535" y="3774488"/>
              <a:ext cx="2171956" cy="174859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55205" y="3774488"/>
            <a:ext cx="1755928" cy="1755928"/>
            <a:chOff x="2255205" y="3774488"/>
            <a:chExt cx="1755928" cy="175592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55205" y="3774488"/>
              <a:ext cx="1755928" cy="1755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4774" y="9381822"/>
            <a:ext cx="659894" cy="8057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3983" y="3601540"/>
            <a:ext cx="11926051" cy="50081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4774" y="9382545"/>
            <a:ext cx="650140" cy="8050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097952"/>
            <a:chOff x="396484" y="-2104248"/>
            <a:chExt cx="8746373" cy="309795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828" y="374846"/>
              <a:ext cx="2153856" cy="7352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78851" y="1957595"/>
            <a:ext cx="15621942" cy="7379668"/>
            <a:chOff x="1978851" y="1957595"/>
            <a:chExt cx="15621942" cy="737966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78851" y="1957595"/>
              <a:ext cx="15621942" cy="737966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62495" y="2586031"/>
            <a:ext cx="11825235" cy="94198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23155" y="9314555"/>
            <a:ext cx="650862" cy="8050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097952"/>
            <a:chOff x="396484" y="-2104248"/>
            <a:chExt cx="8746373" cy="309795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828" y="374846"/>
              <a:ext cx="2153856" cy="7352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68932" y="4464985"/>
            <a:ext cx="6610021" cy="4945368"/>
            <a:chOff x="5668932" y="4464985"/>
            <a:chExt cx="6610021" cy="494536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8932" y="4464985"/>
              <a:ext cx="6610021" cy="494536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38237" y="2539234"/>
            <a:ext cx="2109883" cy="122442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76524" y="1701468"/>
            <a:ext cx="2148549" cy="122442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10429" y="2539234"/>
            <a:ext cx="2148549" cy="122442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772729" y="4183386"/>
            <a:ext cx="2342574" cy="740571"/>
            <a:chOff x="9772729" y="4183386"/>
            <a:chExt cx="2342574" cy="7405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3440000">
              <a:off x="9772729" y="4183386"/>
              <a:ext cx="2342574" cy="740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15796" y="3696534"/>
            <a:ext cx="2205876" cy="740571"/>
            <a:chOff x="7915796" y="3696534"/>
            <a:chExt cx="2205876" cy="740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280000">
              <a:off x="7915796" y="3696534"/>
              <a:ext cx="2205876" cy="740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841815" y="4258138"/>
            <a:ext cx="2205876" cy="740571"/>
            <a:chOff x="5841815" y="4258138"/>
            <a:chExt cx="2205876" cy="74057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520000">
              <a:off x="5841815" y="4258138"/>
              <a:ext cx="2205876" cy="74057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035356" y="6626535"/>
            <a:ext cx="1755443" cy="12448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54133" y="4502151"/>
            <a:ext cx="6610021" cy="4945368"/>
            <a:chOff x="5354133" y="4502151"/>
            <a:chExt cx="6610021" cy="49453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4133" y="4502151"/>
              <a:ext cx="6610021" cy="49453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02012" y="9005955"/>
            <a:ext cx="642916" cy="8050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6484" y="-2104248"/>
            <a:ext cx="8746373" cy="3097952"/>
            <a:chOff x="396484" y="-2104248"/>
            <a:chExt cx="8746373" cy="30979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828" y="374846"/>
              <a:ext cx="2153856" cy="73522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67488" y="4208426"/>
            <a:ext cx="714678" cy="122442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638760" y="5172197"/>
            <a:ext cx="2205876" cy="740571"/>
            <a:chOff x="9638760" y="5172197"/>
            <a:chExt cx="2205876" cy="740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2300000">
              <a:off x="9638760" y="5172197"/>
              <a:ext cx="2205876" cy="74057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01008" y="1798649"/>
            <a:ext cx="2925735" cy="122442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47049" y="1822111"/>
            <a:ext cx="2294189" cy="124788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318607" y="4791154"/>
            <a:ext cx="2205876" cy="740571"/>
            <a:chOff x="5318607" y="4791154"/>
            <a:chExt cx="2205876" cy="740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520000">
              <a:off x="5318607" y="4791154"/>
              <a:ext cx="2205876" cy="740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025551" y="3657383"/>
            <a:ext cx="2205876" cy="740571"/>
            <a:chOff x="7025551" y="3657383"/>
            <a:chExt cx="2205876" cy="74057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280000">
              <a:off x="7025551" y="3657383"/>
              <a:ext cx="2205876" cy="740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724249" y="4001784"/>
            <a:ext cx="2205876" cy="740571"/>
            <a:chOff x="8724249" y="4001784"/>
            <a:chExt cx="2205876" cy="7405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4220000">
              <a:off x="8724249" y="4001784"/>
              <a:ext cx="2205876" cy="74057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52334" y="3387453"/>
            <a:ext cx="1755443" cy="122622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69295" y="6751991"/>
            <a:ext cx="2925738" cy="12244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81049" y="2688824"/>
            <a:ext cx="6171429" cy="6171429"/>
            <a:chOff x="2181049" y="2688824"/>
            <a:chExt cx="6171429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1049" y="2688824"/>
              <a:ext cx="6171429" cy="61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23155" y="9358784"/>
            <a:ext cx="650862" cy="8050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6484" y="-2104248"/>
            <a:ext cx="8746373" cy="3097952"/>
            <a:chOff x="396484" y="-2104248"/>
            <a:chExt cx="8746373" cy="30979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828" y="374846"/>
              <a:ext cx="2153856" cy="73522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29668" y="1423611"/>
            <a:ext cx="3557281" cy="122945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9306" y="3352090"/>
            <a:ext cx="6426249" cy="664629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481510" y="5080470"/>
            <a:ext cx="1433293" cy="591211"/>
            <a:chOff x="8481510" y="5080470"/>
            <a:chExt cx="1433293" cy="59121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81510" y="5080470"/>
              <a:ext cx="1433293" cy="5912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84932" y="2585967"/>
            <a:ext cx="6171429" cy="6171429"/>
            <a:chOff x="10584932" y="2585967"/>
            <a:chExt cx="6171429" cy="61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84932" y="2585967"/>
              <a:ext cx="6171429" cy="617142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25335" y="3176980"/>
            <a:ext cx="5760665" cy="67288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85714" y="1323275"/>
            <a:ext cx="6171429" cy="4746112"/>
            <a:chOff x="11685714" y="1323275"/>
            <a:chExt cx="6171429" cy="4746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5714" y="1323275"/>
              <a:ext cx="6171429" cy="4746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828" y="374846"/>
              <a:ext cx="2082234" cy="735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20691" y="78717"/>
            <a:ext cx="8746373" cy="4296191"/>
            <a:chOff x="10520691" y="78717"/>
            <a:chExt cx="8746373" cy="42961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05547" y="-236427"/>
              <a:ext cx="1260576" cy="391828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55526" y="2546383"/>
              <a:ext cx="6375592" cy="20342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83956" y="2910051"/>
            <a:ext cx="6171429" cy="5811658"/>
            <a:chOff x="1683956" y="2910051"/>
            <a:chExt cx="6171429" cy="58116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3956" y="2910051"/>
              <a:ext cx="6171429" cy="58116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58349" y="2550280"/>
            <a:ext cx="4849814" cy="6171429"/>
            <a:chOff x="6958349" y="2550280"/>
            <a:chExt cx="4849814" cy="617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58349" y="2550280"/>
              <a:ext cx="4849814" cy="6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274774" y="9381822"/>
            <a:ext cx="679037" cy="805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36607"/>
            <a:chOff x="396484" y="-2104248"/>
            <a:chExt cx="8746373" cy="30366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828" y="374846"/>
              <a:ext cx="1413299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24585" y="5105348"/>
            <a:ext cx="5428448" cy="2623214"/>
            <a:chOff x="3324585" y="5105348"/>
            <a:chExt cx="5428448" cy="26232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24585" y="5105348"/>
              <a:ext cx="5428448" cy="26232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58612" y="2296866"/>
            <a:ext cx="5299591" cy="2560947"/>
            <a:chOff x="9358612" y="2296866"/>
            <a:chExt cx="5299591" cy="256094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58612" y="2296866"/>
              <a:ext cx="5299591" cy="25609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24585" y="2215036"/>
            <a:ext cx="5428448" cy="2623214"/>
            <a:chOff x="3324585" y="2215036"/>
            <a:chExt cx="5428448" cy="26232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24585" y="2215036"/>
              <a:ext cx="5428448" cy="26232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58612" y="5149411"/>
            <a:ext cx="5299591" cy="2560947"/>
            <a:chOff x="9358612" y="5149411"/>
            <a:chExt cx="5299591" cy="256094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58612" y="5149411"/>
              <a:ext cx="5299591" cy="256094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34785" y="3160938"/>
            <a:ext cx="3657052" cy="86855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97755" y="3160938"/>
            <a:ext cx="3549168" cy="86855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360103" y="6051250"/>
            <a:ext cx="3209063" cy="86855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197755" y="6051250"/>
            <a:ext cx="3442657" cy="86855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13467" y="8241561"/>
            <a:ext cx="7720033" cy="173709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441103" y="4324179"/>
            <a:ext cx="1398678" cy="1398678"/>
            <a:chOff x="8441103" y="4324179"/>
            <a:chExt cx="1398678" cy="139867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41103" y="4324179"/>
              <a:ext cx="1398678" cy="139867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7274774" y="9388707"/>
            <a:ext cx="679037" cy="798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2533041"/>
            <a:ext cx="7332003" cy="6067161"/>
            <a:chOff x="396484" y="2533041"/>
            <a:chExt cx="7332003" cy="60671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484" y="2533041"/>
              <a:ext cx="7332003" cy="60671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828" y="374846"/>
              <a:ext cx="3578958" cy="735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5557" y="-265778"/>
            <a:ext cx="22757618" cy="9701778"/>
            <a:chOff x="705557" y="-265778"/>
            <a:chExt cx="22757618" cy="970177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833443" y="4653645"/>
              <a:ext cx="8746373" cy="3956842"/>
              <a:chOff x="9833443" y="4653645"/>
              <a:chExt cx="8746373" cy="395684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18299" y="4338501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979761" y="7132738"/>
                <a:ext cx="8240936" cy="169519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705557" y="-265778"/>
              <a:ext cx="8966288" cy="8159014"/>
              <a:chOff x="705557" y="-265778"/>
              <a:chExt cx="8966288" cy="8159014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705557" y="-265778"/>
                <a:ext cx="8966288" cy="3102984"/>
                <a:chOff x="705557" y="-265778"/>
                <a:chExt cx="8966288" cy="3102984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382489" y="-588846"/>
                  <a:ext cx="1292271" cy="4016808"/>
                </a:xfrm>
                <a:prstGeom prst="rect">
                  <a:avLst/>
                </a:prstGeom>
              </p:spPr>
            </p:pic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853624" y="2273697"/>
                  <a:ext cx="242123" cy="778830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907780" y="3540855"/>
                <a:ext cx="6087147" cy="4346146"/>
                <a:chOff x="907780" y="3540855"/>
                <a:chExt cx="6087147" cy="4346146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907780" y="3540855"/>
                  <a:ext cx="6087147" cy="434614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8" name="그룹 1008"/>
            <p:cNvGrpSpPr/>
            <p:nvPr/>
          </p:nvGrpSpPr>
          <p:grpSpPr>
            <a:xfrm>
              <a:off x="8884089" y="2543326"/>
              <a:ext cx="787755" cy="755640"/>
              <a:chOff x="8884089" y="2543326"/>
              <a:chExt cx="787755" cy="755640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884089" y="2543326"/>
                <a:ext cx="787755" cy="75564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853851" y="3631698"/>
              <a:ext cx="8746373" cy="3042889"/>
              <a:chOff x="9853851" y="3631698"/>
              <a:chExt cx="8746373" cy="304288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38707" y="3316554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000170" y="6110791"/>
                <a:ext cx="1365299" cy="73522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8818290" y="5978495"/>
              <a:ext cx="853554" cy="878876"/>
              <a:chOff x="8818290" y="5978495"/>
              <a:chExt cx="853554" cy="87887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818290" y="5978495"/>
                <a:ext cx="853554" cy="87887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833443" y="1196300"/>
              <a:ext cx="8746373" cy="4002865"/>
              <a:chOff x="9833443" y="1196300"/>
              <a:chExt cx="8746373" cy="4002865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518299" y="881156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979761" y="3675393"/>
                <a:ext cx="7787614" cy="169519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9671844" y="10285"/>
              <a:ext cx="8746373" cy="3042889"/>
              <a:chOff x="9671844" y="10285"/>
              <a:chExt cx="8746373" cy="3042889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356701" y="-304859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818149" y="2489378"/>
                <a:ext cx="1828526" cy="73522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4716802" y="6417933"/>
              <a:ext cx="8746373" cy="3018067"/>
              <a:chOff x="14716802" y="6417933"/>
              <a:chExt cx="8746373" cy="3018067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401658" y="6102789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4863144" y="8897027"/>
                <a:ext cx="228566" cy="735220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-396437" y="2195765"/>
            <a:ext cx="8917844" cy="1754142"/>
            <a:chOff x="-396437" y="2195765"/>
            <a:chExt cx="8917844" cy="175414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487863" y="2104339"/>
              <a:ext cx="6858862" cy="1134905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-241549" y="3047834"/>
              <a:ext cx="365705" cy="11763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7274774" y="9381822"/>
            <a:ext cx="688789" cy="8057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61846" y="3588112"/>
            <a:ext cx="3319808" cy="3314120"/>
            <a:chOff x="2761846" y="3588112"/>
            <a:chExt cx="3319808" cy="3314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1846" y="3588112"/>
              <a:ext cx="3319808" cy="3314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88227" y="344065"/>
            <a:ext cx="8746373" cy="3018068"/>
            <a:chOff x="3888227" y="344065"/>
            <a:chExt cx="8746373" cy="30180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3084" y="28921"/>
              <a:ext cx="1260576" cy="39182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4561" y="2823159"/>
              <a:ext cx="228566" cy="735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59632" y="2369064"/>
            <a:ext cx="1219048" cy="1219048"/>
            <a:chOff x="3259632" y="2369064"/>
            <a:chExt cx="1219048" cy="121904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259632" y="2369064"/>
              <a:ext cx="1216375" cy="1216375"/>
              <a:chOff x="3259632" y="2369064"/>
              <a:chExt cx="1216375" cy="121637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259632" y="2369064"/>
                <a:ext cx="1216375" cy="121637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644332" y="238594"/>
            <a:ext cx="8746373" cy="3042889"/>
            <a:chOff x="644332" y="238594"/>
            <a:chExt cx="8746373" cy="304288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188" y="-76550"/>
              <a:ext cx="1260576" cy="3918289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667" y="2717688"/>
              <a:ext cx="5047778" cy="7352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4986602"/>
            <a:ext cx="8917844" cy="4720226"/>
            <a:chOff x="0" y="4986602"/>
            <a:chExt cx="8917844" cy="472022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03576" y="4683025"/>
              <a:ext cx="1214306" cy="368339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597" y="7390821"/>
              <a:ext cx="5695459" cy="25191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30874" y="2598078"/>
            <a:ext cx="6171429" cy="5389292"/>
            <a:chOff x="10230874" y="2598078"/>
            <a:chExt cx="6171429" cy="538929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30874" y="2598078"/>
              <a:ext cx="6171429" cy="53892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959707" y="5897088"/>
            <a:ext cx="8917844" cy="3078523"/>
            <a:chOff x="8959707" y="5897088"/>
            <a:chExt cx="8917844" cy="307852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6131" y="5593512"/>
              <a:ext cx="1214306" cy="3683394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38308" y="8301307"/>
              <a:ext cx="6650981" cy="8713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857666" y="643162"/>
            <a:ext cx="8917844" cy="7445870"/>
            <a:chOff x="8857666" y="643162"/>
            <a:chExt cx="8917844" cy="744587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54090" y="339585"/>
              <a:ext cx="1214306" cy="3683394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36322" y="3047381"/>
              <a:ext cx="7158425" cy="536338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333246" y="4665221"/>
            <a:ext cx="1644597" cy="1110103"/>
            <a:chOff x="7333246" y="4665221"/>
            <a:chExt cx="1644597" cy="1110103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333246" y="4665221"/>
              <a:ext cx="1644597" cy="1110103"/>
              <a:chOff x="7333246" y="4665221"/>
              <a:chExt cx="1644597" cy="1110103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333246" y="4665221"/>
                <a:ext cx="1644597" cy="1110103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7394474" y="3386154"/>
            <a:ext cx="8746373" cy="3200895"/>
            <a:chOff x="7394474" y="3386154"/>
            <a:chExt cx="8746373" cy="320089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9330" y="3071010"/>
              <a:ext cx="1260576" cy="3918289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40818" y="6023254"/>
              <a:ext cx="872740" cy="73522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96484" y="-2007863"/>
            <a:ext cx="8746373" cy="3105454"/>
            <a:chOff x="396484" y="-2007863"/>
            <a:chExt cx="8746373" cy="310545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40" y="-2323006"/>
              <a:ext cx="1260576" cy="3918289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2828" y="471232"/>
              <a:ext cx="5105020" cy="735220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7274774" y="9381822"/>
            <a:ext cx="679037" cy="8057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036607"/>
            <a:chOff x="396484" y="-2104248"/>
            <a:chExt cx="8746373" cy="30366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828" y="374846"/>
              <a:ext cx="228566" cy="735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22767" y="5713761"/>
            <a:ext cx="2249490" cy="740571"/>
            <a:chOff x="4922767" y="5713761"/>
            <a:chExt cx="2249490" cy="740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3060000">
              <a:off x="4922767" y="5713761"/>
              <a:ext cx="2249490" cy="740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68043" y="8847833"/>
            <a:ext cx="9414077" cy="1335488"/>
            <a:chOff x="4268043" y="8847833"/>
            <a:chExt cx="9414077" cy="13354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7722" y="8787512"/>
              <a:ext cx="6144291" cy="731897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56582" y="9477975"/>
              <a:ext cx="285951" cy="9198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98548" y="6105234"/>
            <a:ext cx="2249490" cy="740571"/>
            <a:chOff x="4098548" y="6105234"/>
            <a:chExt cx="2249490" cy="7405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7740000">
              <a:off x="4098548" y="6105234"/>
              <a:ext cx="2249490" cy="740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646718" y="5340859"/>
            <a:ext cx="9414077" cy="1271416"/>
            <a:chOff x="2646718" y="5340859"/>
            <a:chExt cx="9414077" cy="127141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86397" y="5280538"/>
              <a:ext cx="5959708" cy="731897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35254" y="5943536"/>
              <a:ext cx="285951" cy="9198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822214" y="6475519"/>
            <a:ext cx="9414077" cy="1298955"/>
            <a:chOff x="-822214" y="6475519"/>
            <a:chExt cx="9414077" cy="129895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882535" y="6415198"/>
              <a:ext cx="5740541" cy="731897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633675" y="7105736"/>
              <a:ext cx="285951" cy="9198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718506" y="5649288"/>
            <a:ext cx="2415411" cy="740571"/>
            <a:chOff x="11718506" y="5649288"/>
            <a:chExt cx="2415411" cy="74057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820000">
              <a:off x="11718506" y="5649288"/>
              <a:ext cx="2415411" cy="740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226778" y="5142857"/>
            <a:ext cx="9414077" cy="1271416"/>
            <a:chOff x="7226778" y="5142857"/>
            <a:chExt cx="9414077" cy="127141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6457" y="5082536"/>
              <a:ext cx="5959708" cy="731897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15320" y="5745535"/>
              <a:ext cx="285951" cy="91980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397037" y="6241989"/>
            <a:ext cx="2391857" cy="740571"/>
            <a:chOff x="12397037" y="6241989"/>
            <a:chExt cx="2391857" cy="74057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3620000">
              <a:off x="12397037" y="6241989"/>
              <a:ext cx="2391857" cy="74057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506832" y="6283684"/>
            <a:ext cx="9414077" cy="1298955"/>
            <a:chOff x="10506832" y="6283684"/>
            <a:chExt cx="9414077" cy="129895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46511" y="6223363"/>
              <a:ext cx="5740541" cy="731897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5358" y="6913900"/>
              <a:ext cx="285951" cy="91980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226778" y="6868164"/>
            <a:ext cx="3496606" cy="1840153"/>
            <a:chOff x="7226778" y="6868164"/>
            <a:chExt cx="3496606" cy="184015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26778" y="6868164"/>
              <a:ext cx="3496606" cy="184015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894942" y="2948780"/>
            <a:ext cx="1636501" cy="1764394"/>
            <a:chOff x="2894942" y="2948780"/>
            <a:chExt cx="1636501" cy="176439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94942" y="2948780"/>
              <a:ext cx="1636501" cy="176439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-1042524" y="2110343"/>
            <a:ext cx="9414077" cy="1271416"/>
            <a:chOff x="-1042524" y="2110343"/>
            <a:chExt cx="9414077" cy="127141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1102845" y="2050022"/>
              <a:ext cx="5951666" cy="731897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853982" y="2713021"/>
              <a:ext cx="285951" cy="91980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506832" y="1952931"/>
            <a:ext cx="9414077" cy="1271416"/>
            <a:chOff x="10506832" y="1952931"/>
            <a:chExt cx="9414077" cy="127141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46511" y="1892610"/>
              <a:ext cx="5706359" cy="731897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5356" y="2555609"/>
              <a:ext cx="285951" cy="91980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412487" y="1669210"/>
            <a:ext cx="1219048" cy="1219048"/>
            <a:chOff x="13412487" y="1669210"/>
            <a:chExt cx="1219048" cy="1219048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3412487" y="1669210"/>
              <a:ext cx="1216375" cy="1216375"/>
              <a:chOff x="13412487" y="1669210"/>
              <a:chExt cx="1216375" cy="121637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3412487" y="1669210"/>
                <a:ext cx="1216375" cy="1216375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58256" y="-2121056"/>
            <a:ext cx="8746373" cy="3036607"/>
            <a:chOff x="158256" y="-2121056"/>
            <a:chExt cx="8746373" cy="303660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56888" y="-2436199"/>
              <a:ext cx="1260576" cy="3918289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04600" y="358039"/>
              <a:ext cx="6101567" cy="73522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4257927" y="2888258"/>
            <a:ext cx="1636501" cy="1764394"/>
            <a:chOff x="14257927" y="2888258"/>
            <a:chExt cx="1636501" cy="1764394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257927" y="2888258"/>
              <a:ext cx="1636501" cy="1764394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274774" y="9388707"/>
            <a:ext cx="679759" cy="798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828" y="374846"/>
              <a:ext cx="2657838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274774" y="9388707"/>
            <a:ext cx="671813" cy="7988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66293" y="123048"/>
            <a:ext cx="17720945" cy="9044086"/>
            <a:chOff x="766293" y="123048"/>
            <a:chExt cx="17720945" cy="904408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2350339" y="8066552"/>
              <a:ext cx="3618170" cy="644518"/>
              <a:chOff x="12350339" y="8066552"/>
              <a:chExt cx="3618170" cy="64451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350339" y="8066552"/>
                <a:ext cx="3618170" cy="64451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350339" y="7286708"/>
              <a:ext cx="3618170" cy="644518"/>
              <a:chOff x="12350339" y="7286708"/>
              <a:chExt cx="3618170" cy="64451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350339" y="7286708"/>
                <a:ext cx="3618170" cy="64451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2137758" y="7133476"/>
              <a:ext cx="4043331" cy="933076"/>
              <a:chOff x="12137758" y="7133476"/>
              <a:chExt cx="4043331" cy="93307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137758" y="7133476"/>
                <a:ext cx="4043331" cy="93307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512190" y="3764616"/>
              <a:ext cx="4442401" cy="4946454"/>
              <a:chOff x="5512190" y="3764616"/>
              <a:chExt cx="4442401" cy="494645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580951" y="1581350"/>
                <a:ext cx="8884802" cy="9892909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512190" y="3764616"/>
                <a:ext cx="4442401" cy="494645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455981" y="2406668"/>
              <a:ext cx="4554819" cy="1151974"/>
              <a:chOff x="5455981" y="2406668"/>
              <a:chExt cx="4554819" cy="115197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253762" y="1905872"/>
                <a:ext cx="9109639" cy="2303949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455981" y="2406668"/>
                <a:ext cx="4554819" cy="115197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874461" y="2406668"/>
              <a:ext cx="4569926" cy="1075997"/>
              <a:chOff x="11874461" y="2406668"/>
              <a:chExt cx="4569926" cy="107599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659729" y="1938902"/>
                <a:ext cx="9139853" cy="2151994"/>
              </a:xfrm>
              <a:prstGeom prst="rect">
                <a:avLst/>
              </a:prstGeom>
            </p:spPr>
          </p:pic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874461" y="2406668"/>
                <a:ext cx="4569926" cy="107599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0286582" y="5427320"/>
              <a:ext cx="1351404" cy="740571"/>
              <a:chOff x="10286582" y="5427320"/>
              <a:chExt cx="1351404" cy="740571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286582" y="5427320"/>
                <a:ext cx="1351404" cy="74057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569393" y="123048"/>
              <a:ext cx="8917844" cy="3037707"/>
              <a:chOff x="9569393" y="123048"/>
              <a:chExt cx="8917844" cy="30377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9265817" y="-180529"/>
                <a:ext cx="1214306" cy="3683394"/>
              </a:xfrm>
              <a:prstGeom prst="rect">
                <a:avLst/>
              </a:prstGeom>
            </p:spPr>
          </p:pic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9747999" y="2527267"/>
                <a:ext cx="5839701" cy="87132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1874461" y="3586181"/>
              <a:ext cx="4576419" cy="5572853"/>
              <a:chOff x="11874461" y="3586181"/>
              <a:chExt cx="4576419" cy="557285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9884960" y="1098464"/>
                <a:ext cx="9152837" cy="11145707"/>
              </a:xfrm>
              <a:prstGeom prst="rect">
                <a:avLst/>
              </a:prstGeom>
            </p:spPr>
          </p:pic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1874461" y="3586181"/>
                <a:ext cx="4576419" cy="5572853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510284" y="4911614"/>
              <a:ext cx="110921" cy="356797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3194287" y="123048"/>
              <a:ext cx="9156052" cy="3160754"/>
              <a:chOff x="3194287" y="123048"/>
              <a:chExt cx="9156052" cy="3160754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2882602" y="-188637"/>
                <a:ext cx="1246741" cy="3781783"/>
              </a:xfrm>
              <a:prstGeom prst="rect">
                <a:avLst/>
              </a:prstGeom>
            </p:spPr>
          </p:pic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3377659" y="2591487"/>
                <a:ext cx="6152590" cy="89459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5980348" y="4163838"/>
              <a:ext cx="909520" cy="1263482"/>
              <a:chOff x="5980348" y="4163838"/>
              <a:chExt cx="909520" cy="1263482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5980348" y="4163838"/>
                <a:ext cx="909520" cy="1263482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234764" y="4163838"/>
              <a:ext cx="997252" cy="1352388"/>
              <a:chOff x="7234764" y="4163838"/>
              <a:chExt cx="997252" cy="1352388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7234764" y="4163838"/>
                <a:ext cx="997252" cy="135238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264180" y="4090171"/>
              <a:ext cx="1442830" cy="1442830"/>
              <a:chOff x="8264180" y="4090171"/>
              <a:chExt cx="1442830" cy="1442830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8264180" y="4090171"/>
                <a:ext cx="1442830" cy="1442830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6121827" y="5477565"/>
              <a:ext cx="3202559" cy="1701778"/>
              <a:chOff x="6121827" y="5477565"/>
              <a:chExt cx="3202559" cy="1701778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6121827" y="5477565"/>
                <a:ext cx="3202559" cy="1701778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5980348" y="7139262"/>
              <a:ext cx="3249084" cy="791964"/>
              <a:chOff x="5980348" y="7139262"/>
              <a:chExt cx="3249084" cy="791964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5980348" y="7139262"/>
                <a:ext cx="3249084" cy="79196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2267723" y="3943156"/>
              <a:ext cx="2354781" cy="1422146"/>
              <a:chOff x="12267723" y="3943156"/>
              <a:chExt cx="2354781" cy="1422146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2267723" y="3943156"/>
                <a:ext cx="2354781" cy="1422146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4228271" y="3970695"/>
              <a:ext cx="1844562" cy="1383421"/>
              <a:chOff x="14228271" y="3970695"/>
              <a:chExt cx="1844562" cy="1383421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4228271" y="3970695"/>
                <a:ext cx="1844562" cy="1383421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2350339" y="5370876"/>
              <a:ext cx="2014748" cy="1405287"/>
              <a:chOff x="12350339" y="5370876"/>
              <a:chExt cx="2014748" cy="1405287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2350339" y="5370876"/>
                <a:ext cx="2014748" cy="1405287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2574630" y="7476058"/>
              <a:ext cx="1244672" cy="688340"/>
              <a:chOff x="12574630" y="7476058"/>
              <a:chExt cx="1244672" cy="688340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 rot="-60000">
                <a:off x="12574630" y="7476058"/>
                <a:ext cx="1244672" cy="688340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4173193" y="5458004"/>
              <a:ext cx="1929190" cy="1079141"/>
              <a:chOff x="14173193" y="5458004"/>
              <a:chExt cx="1929190" cy="1079141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4173193" y="5458004"/>
                <a:ext cx="1929190" cy="1079141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3863167" y="5394769"/>
              <a:ext cx="1351404" cy="740571"/>
              <a:chOff x="3863167" y="5394769"/>
              <a:chExt cx="1351404" cy="740571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3863167" y="5394769"/>
                <a:ext cx="1351404" cy="740571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766293" y="4243674"/>
              <a:ext cx="3096874" cy="4083850"/>
              <a:chOff x="766293" y="4243674"/>
              <a:chExt cx="3096874" cy="4083850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-580007" y="2403886"/>
                <a:ext cx="6193749" cy="8167701"/>
              </a:xfrm>
              <a:prstGeom prst="rect">
                <a:avLst/>
              </a:prstGeom>
            </p:spPr>
          </p:pic>
          <p:pic>
            <p:nvPicPr>
              <p:cNvPr id="83" name="Object 82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766293" y="4243674"/>
                <a:ext cx="3096874" cy="4083850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14159424" y="7093019"/>
              <a:ext cx="1855538" cy="1947066"/>
              <a:chOff x="14159424" y="7093019"/>
              <a:chExt cx="1855538" cy="1947066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14159424" y="7093019"/>
                <a:ext cx="1855538" cy="1947066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11894809" y="3764616"/>
              <a:ext cx="4529229" cy="3368861"/>
              <a:chOff x="11894809" y="3764616"/>
              <a:chExt cx="4529229" cy="3368861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11894809" y="3764616"/>
                <a:ext cx="4529229" cy="336886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828" y="374846"/>
              <a:ext cx="1515010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274774" y="9381822"/>
            <a:ext cx="686260" cy="8057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44099" y="1464618"/>
            <a:ext cx="15597516" cy="8584163"/>
            <a:chOff x="1344099" y="1464618"/>
            <a:chExt cx="15597516" cy="858416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4099" y="1464618"/>
              <a:ext cx="15597516" cy="85841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99700"/>
            <a:chOff x="396484" y="-2104248"/>
            <a:chExt cx="8746373" cy="30997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828" y="374846"/>
              <a:ext cx="983975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274774" y="9358060"/>
            <a:ext cx="679759" cy="8057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B7A1F18-1D05-46B8-9E2C-FB26C68183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59" y="1378382"/>
            <a:ext cx="14542941" cy="87854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456</Words>
  <Application>Microsoft Office PowerPoint</Application>
  <PresentationFormat>사용자 지정</PresentationFormat>
  <Paragraphs>90</Paragraphs>
  <Slides>18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김도희</cp:lastModifiedBy>
  <cp:revision>4</cp:revision>
  <dcterms:created xsi:type="dcterms:W3CDTF">2021-10-05T15:26:21Z</dcterms:created>
  <dcterms:modified xsi:type="dcterms:W3CDTF">2021-10-05T15:52:26Z</dcterms:modified>
</cp:coreProperties>
</file>