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2" r:id="rId5"/>
    <p:sldId id="264" r:id="rId6"/>
    <p:sldId id="260" r:id="rId7"/>
    <p:sldId id="270" r:id="rId8"/>
    <p:sldId id="269" r:id="rId9"/>
  </p:sldIdLst>
  <p:sldSz cx="12192000" cy="6858000"/>
  <p:notesSz cx="6858000" cy="9144000"/>
  <p:embeddedFontLst>
    <p:embeddedFont>
      <p:font typeface="宋体" panose="02010600030101010101" pitchFamily="2" charset="-122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하나 CM" panose="02020603020101020101" pitchFamily="18" charset="-127"/>
      <p:regular r:id="rId14"/>
    </p:embeddedFont>
    <p:embeddedFont>
      <p:font typeface="하나 B" panose="02020603020101020101" pitchFamily="18" charset="-127"/>
      <p:regular r:id="rId15"/>
    </p:embeddedFont>
    <p:embeddedFont>
      <p:font typeface="하나 M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진" initials="박" lastIdx="44" clrIdx="0">
    <p:extLst>
      <p:ext uri="{19B8F6BF-5375-455C-9EA6-DF929625EA0E}">
        <p15:presenceInfo xmlns:p15="http://schemas.microsoft.com/office/powerpoint/2012/main" userId="박종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6A6A6"/>
    <a:srgbClr val="EAEAEA"/>
    <a:srgbClr val="008C8C"/>
    <a:srgbClr val="00AAAA"/>
    <a:srgbClr val="404040"/>
    <a:srgbClr val="969696"/>
    <a:srgbClr val="F1F1F1"/>
    <a:srgbClr val="595959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>
        <p:scale>
          <a:sx n="75" d="100"/>
          <a:sy n="75" d="100"/>
        </p:scale>
        <p:origin x="480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smtClean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② 사업체 수</a:t>
            </a:r>
            <a:endParaRPr lang="ko-KR" altLang="en-US" sz="1600">
              <a:solidFill>
                <a:schemeClr val="tx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사업체 수</c:v>
                </c:pt>
              </c:strCache>
            </c:strRef>
          </c:tx>
          <c:spPr>
            <a:solidFill>
              <a:srgbClr val="00AAAA"/>
            </a:solidFill>
          </c:spPr>
          <c:dPt>
            <c:idx val="0"/>
            <c:bubble3D val="0"/>
            <c:spPr>
              <a:solidFill>
                <a:srgbClr val="00AAA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30890759817803598"/>
                  <c:y val="-0.2251893571215762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5225907590929939E-2"/>
                  <c:y val="8.327477860520646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하나 B" panose="02020603020101020101" pitchFamily="18" charset="-127"/>
                    <a:ea typeface="하나 B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소상공인</c:v>
                </c:pt>
                <c:pt idx="1">
                  <c:v>기타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196122062062331"/>
          <c:y val="0.80022176585131699"/>
          <c:w val="0.60652473515978422"/>
          <c:h val="0.10068191370245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+mn-cs"/>
              </a:defRPr>
            </a:pPr>
            <a:r>
              <a:rPr lang="ko-KR" altLang="en-US" sz="1500" smtClean="0">
                <a:solidFill>
                  <a:schemeClr val="tx1"/>
                </a:solidFill>
              </a:rPr>
              <a:t>③ 은행별 </a:t>
            </a:r>
            <a:r>
              <a:rPr lang="ko-KR" altLang="en-US" sz="1500">
                <a:solidFill>
                  <a:schemeClr val="tx1"/>
                </a:solidFill>
              </a:rPr>
              <a:t>중기대출 중 개인사업자 비중</a:t>
            </a:r>
          </a:p>
        </c:rich>
      </c:tx>
      <c:layout>
        <c:manualLayout>
          <c:xMode val="edge"/>
          <c:yMode val="edge"/>
          <c:x val="0.12932109345276885"/>
          <c:y val="5.25333512837709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은행별 중기대출 중 개인사업자 비중</c:v>
                </c:pt>
              </c:strCache>
            </c:strRef>
          </c:tx>
          <c:spPr>
            <a:solidFill>
              <a:srgbClr val="00AAA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하나 B" panose="02020603020101020101" pitchFamily="18" charset="-127"/>
                    <a:ea typeface="하나 B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KB</c:v>
                </c:pt>
                <c:pt idx="1">
                  <c:v>우리</c:v>
                </c:pt>
                <c:pt idx="2">
                  <c:v>하나</c:v>
                </c:pt>
                <c:pt idx="3">
                  <c:v>신한</c:v>
                </c:pt>
                <c:pt idx="4">
                  <c:v>농협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0.66800000000000004</c:v>
                </c:pt>
                <c:pt idx="1">
                  <c:v>0.52900000000000003</c:v>
                </c:pt>
                <c:pt idx="2">
                  <c:v>0.52600000000000002</c:v>
                </c:pt>
                <c:pt idx="3">
                  <c:v>0.51</c:v>
                </c:pt>
                <c:pt idx="4">
                  <c:v>0.42399999999999999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3802232"/>
        <c:axId val="623803016"/>
      </c:barChart>
      <c:catAx>
        <c:axId val="623802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+mn-cs"/>
              </a:defRPr>
            </a:pPr>
            <a:endParaRPr lang="ko-KR"/>
          </a:p>
        </c:txPr>
        <c:crossAx val="623803016"/>
        <c:crosses val="autoZero"/>
        <c:auto val="1"/>
        <c:lblAlgn val="ctr"/>
        <c:lblOffset val="100"/>
        <c:noMultiLvlLbl val="0"/>
      </c:catAx>
      <c:valAx>
        <c:axId val="62380301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623802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하나 B" panose="02020603020101020101" pitchFamily="18" charset="-127"/>
          <a:ea typeface="하나 B" panose="02020603020101020101" pitchFamily="18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+mn-cs"/>
              </a:defRPr>
            </a:pPr>
            <a:r>
              <a:rPr lang="ko-KR" altLang="en-US" sz="1600" b="0" smtClean="0">
                <a:solidFill>
                  <a:schemeClr val="tx1"/>
                </a:solidFill>
              </a:rPr>
              <a:t>④ 시중은행 </a:t>
            </a:r>
            <a:r>
              <a:rPr lang="ko-KR" altLang="en-US" sz="1600" b="0">
                <a:solidFill>
                  <a:schemeClr val="tx1"/>
                </a:solidFill>
              </a:rPr>
              <a:t>개인사업자 대출</a:t>
            </a:r>
          </a:p>
        </c:rich>
      </c:tx>
      <c:layout>
        <c:manualLayout>
          <c:xMode val="edge"/>
          <c:yMode val="edge"/>
          <c:x val="0.17098670688711076"/>
          <c:y val="4.02066845195954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007586854924588E-2"/>
          <c:y val="0.320847759526036"/>
          <c:w val="0.92648121021295449"/>
          <c:h val="0.510117561021360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시중은행 개인사업자 대출</c:v>
                </c:pt>
              </c:strCache>
            </c:strRef>
          </c:tx>
          <c:spPr>
            <a:ln w="28575" cap="rnd">
              <a:solidFill>
                <a:srgbClr val="00AAA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7.1062725421002962E-2"/>
                  <c:y val="-4.52168416686282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하나 B" panose="02020603020101020101" pitchFamily="18" charset="-127"/>
                    <a:ea typeface="하나 B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2019년 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231.9</c:v>
                </c:pt>
                <c:pt idx="1">
                  <c:v>233.8</c:v>
                </c:pt>
                <c:pt idx="2">
                  <c:v>235.4</c:v>
                </c:pt>
                <c:pt idx="3">
                  <c:v>237.4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3804192"/>
        <c:axId val="623804584"/>
      </c:lineChart>
      <c:catAx>
        <c:axId val="62380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+mn-cs"/>
              </a:defRPr>
            </a:pPr>
            <a:endParaRPr lang="ko-KR"/>
          </a:p>
        </c:txPr>
        <c:crossAx val="623804584"/>
        <c:crosses val="autoZero"/>
        <c:auto val="1"/>
        <c:lblAlgn val="ctr"/>
        <c:lblOffset val="100"/>
        <c:noMultiLvlLbl val="0"/>
      </c:catAx>
      <c:valAx>
        <c:axId val="623804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380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하나 B" panose="02020603020101020101" pitchFamily="18" charset="-127"/>
          <a:ea typeface="하나 B" panose="02020603020101020101" pitchFamily="18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+mn-cs"/>
              </a:defRPr>
            </a:pPr>
            <a:r>
              <a:rPr lang="en-US" sz="1600" smtClean="0">
                <a:solidFill>
                  <a:schemeClr val="tx1"/>
                </a:solidFill>
              </a:rPr>
              <a:t>① OECD </a:t>
            </a:r>
            <a:r>
              <a:rPr lang="ko-KR" sz="1600">
                <a:solidFill>
                  <a:schemeClr val="tx1"/>
                </a:solidFill>
              </a:rPr>
              <a:t>국가별 자영업자 비중</a:t>
            </a:r>
            <a:endParaRPr lang="en-US" sz="160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하나 B" panose="02020603020101020101" pitchFamily="18" charset="-127"/>
              <a:ea typeface="하나 B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OECD 국가별 자영업자 비중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AAAA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하나 B" panose="02020603020101020101" pitchFamily="18" charset="-127"/>
                    <a:ea typeface="하나 B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그리스</c:v>
                </c:pt>
                <c:pt idx="1">
                  <c:v>터키</c:v>
                </c:pt>
                <c:pt idx="2">
                  <c:v>한국</c:v>
                </c:pt>
                <c:pt idx="3">
                  <c:v>EU</c:v>
                </c:pt>
                <c:pt idx="4">
                  <c:v>일본</c:v>
                </c:pt>
                <c:pt idx="5">
                  <c:v>미국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0.34100000000000003</c:v>
                </c:pt>
                <c:pt idx="1">
                  <c:v>0.32700000000000001</c:v>
                </c:pt>
                <c:pt idx="2">
                  <c:v>0.254</c:v>
                </c:pt>
                <c:pt idx="3">
                  <c:v>0.155</c:v>
                </c:pt>
                <c:pt idx="4">
                  <c:v>0.104</c:v>
                </c:pt>
                <c:pt idx="5">
                  <c:v>6.3E-2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3805760"/>
        <c:axId val="623806544"/>
      </c:barChart>
      <c:catAx>
        <c:axId val="623805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+mn-cs"/>
              </a:defRPr>
            </a:pPr>
            <a:endParaRPr lang="ko-KR"/>
          </a:p>
        </c:txPr>
        <c:crossAx val="623806544"/>
        <c:crosses val="autoZero"/>
        <c:auto val="1"/>
        <c:lblAlgn val="ctr"/>
        <c:lblOffset val="100"/>
        <c:noMultiLvlLbl val="0"/>
      </c:catAx>
      <c:valAx>
        <c:axId val="623806544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62380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하나 B" panose="02020603020101020101" pitchFamily="18" charset="-127"/>
          <a:ea typeface="하나 B" panose="02020603020101020101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9T02:05:41.675" idx="3">
    <p:pos x="7383" y="106"/>
    <p:text>다음은 사업보고서 제공 기능입니다. 자신의 사업장의 매입/매출 현황을 매일 확인할 수 있는 기능입니다.
다음은, 소상공인 지원센터 상담 예약 서비스입니다. 현재 하나은행이 전국 200여곳에 두고 있는 소상공인 현장 지원센터에 상담을 위해 예약할 수 있는
기능입니다.
그리고, 개인 계좌 / 사업자 계좌를 나누어서 관리하고, 편리하게 이체할 수 있는 계좌 관리 기능입니다. 
다음은, 제가 이렇게 소상공인을 위한 서비스를 기획하게 된 배경에 대해서 말씀드리겠습니다.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3T12:15:11.408" idx="44">
    <p:pos x="10" y="10"/>
    <p:text>소상공인/은행/세무사 3가지 주체가 하나WITH를 통해 WIN-WIN 하는 것을 기대효과를 통해 확인할 수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176AE-3205-4E7D-B089-FD8D21DBE7C1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F060D-AC9A-4FAD-B838-D159359C2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6570-0CF3-4CDD-822D-EED77B0A60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6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3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6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9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0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7834-6C3D-41E2-9A4C-A32B382F41BC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5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V="1">
            <a:off x="1066022" y="3636702"/>
            <a:ext cx="4135244" cy="45719"/>
          </a:xfrm>
          <a:custGeom>
            <a:avLst/>
            <a:gdLst>
              <a:gd name="connsiteX0" fmla="*/ 6350 w 5811647"/>
              <a:gd name="connsiteY0" fmla="*/ 6350 h 19050"/>
              <a:gd name="connsiteX1" fmla="*/ 5805297 w 5811647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11647" h="19050">
                <a:moveTo>
                  <a:pt x="6350" y="6350"/>
                </a:moveTo>
                <a:lnTo>
                  <a:pt x="5805297" y="6350"/>
                </a:lnTo>
              </a:path>
            </a:pathLst>
          </a:custGeom>
          <a:ln w="12700">
            <a:solidFill>
              <a:srgbClr val="404040">
                <a:alpha val="7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직사각형 4"/>
          <p:cNvSpPr/>
          <p:nvPr/>
        </p:nvSpPr>
        <p:spPr>
          <a:xfrm>
            <a:off x="689784" y="2464208"/>
            <a:ext cx="49215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b="1" smtClean="0">
                <a:solidFill>
                  <a:srgbClr val="008C8C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</a:t>
            </a:r>
            <a:r>
              <a:rPr lang="en-US" altLang="ko-KR" sz="7200" b="1" smtClean="0">
                <a:solidFill>
                  <a:srgbClr val="008C8C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 </a:t>
            </a:r>
            <a:r>
              <a:rPr lang="en-US" altLang="ko-KR" sz="72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WITH  </a:t>
            </a:r>
            <a:endParaRPr lang="en-US" altLang="ko-KR" sz="7200" b="1" dirty="0">
              <a:solidFill>
                <a:prstClr val="black">
                  <a:lumMod val="75000"/>
                  <a:lumOff val="25000"/>
                </a:prst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4212" y="1879238"/>
            <a:ext cx="6734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rgbClr val="008C8C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소상공인과 함께하는 금융</a:t>
            </a:r>
            <a:r>
              <a:rPr lang="en-US" altLang="ko-KR" sz="2800" b="1" smtClean="0">
                <a:solidFill>
                  <a:srgbClr val="008C8C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☞</a:t>
            </a:r>
            <a:r>
              <a:rPr lang="ko-KR" altLang="en-US" sz="2800" b="1" smtClean="0">
                <a:solidFill>
                  <a:srgbClr val="008C8C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경영지원 플랫폼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94802" y="4981188"/>
            <a:ext cx="4807726" cy="942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하나금융티아이 교육생</a:t>
            </a:r>
            <a:endParaRPr lang="en-US" altLang="ko-KR" sz="2400" b="1" smtClean="0">
              <a:solidFill>
                <a:prstClr val="black">
                  <a:lumMod val="75000"/>
                  <a:lumOff val="25000"/>
                </a:prst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광명융합기술원 데이터분석과 박종범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7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11200" cy="6858000"/>
          </a:xfrm>
          <a:prstGeom prst="rect">
            <a:avLst/>
          </a:prstGeom>
          <a:solidFill>
            <a:srgbClr val="008C8C"/>
          </a:solidFill>
        </p:spPr>
      </p:pic>
      <p:sp>
        <p:nvSpPr>
          <p:cNvPr id="4" name="TextBox 3"/>
          <p:cNvSpPr txBox="1"/>
          <p:nvPr/>
        </p:nvSpPr>
        <p:spPr>
          <a:xfrm>
            <a:off x="4028530" y="1654315"/>
            <a:ext cx="2632131" cy="38925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z="3206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01.</a:t>
            </a:r>
            <a:r>
              <a:rPr lang="en-US" altLang="zh-CN" sz="3206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 sz="3206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서비스 </a:t>
            </a:r>
            <a:r>
              <a:rPr lang="ko-KR" altLang="en-US" sz="3206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소개</a:t>
            </a:r>
            <a:endParaRPr lang="en-US" altLang="zh-CN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zh-CN" sz="3204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02.</a:t>
            </a:r>
            <a:r>
              <a:rPr lang="en-US" altLang="zh-CN" sz="3204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 sz="3204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주요 기능</a:t>
            </a:r>
            <a:endParaRPr lang="en-US" altLang="zh-CN" sz="3204" smtClean="0">
              <a:solidFill>
                <a:srgbClr val="000000"/>
              </a:solidFill>
              <a:latin typeface="하나 B" panose="02020603020101020101" pitchFamily="18" charset="-127"/>
              <a:ea typeface="하나 B" panose="02020603020101020101" pitchFamily="18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zh-CN" sz="3204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03. </a:t>
            </a:r>
            <a:r>
              <a:rPr lang="ko-KR" altLang="en-US" sz="3204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기획 배경</a:t>
            </a:r>
            <a:endParaRPr lang="en-US" altLang="ko-KR" sz="3204" smtClean="0">
              <a:solidFill>
                <a:srgbClr val="000000"/>
              </a:solidFill>
              <a:latin typeface="하나 B" panose="02020603020101020101" pitchFamily="18" charset="-127"/>
              <a:ea typeface="하나 B" panose="02020603020101020101" pitchFamily="18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zh-CN" sz="3204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04. </a:t>
            </a:r>
            <a:r>
              <a:rPr lang="ko-KR" altLang="en-US" sz="3204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경쟁사 분석</a:t>
            </a:r>
            <a:endParaRPr lang="en-US" altLang="ko-KR" sz="3204">
              <a:solidFill>
                <a:srgbClr val="000000"/>
              </a:solidFill>
              <a:latin typeface="하나 B" panose="02020603020101020101" pitchFamily="18" charset="-127"/>
              <a:ea typeface="하나 B" panose="02020603020101020101" pitchFamily="18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zh-CN" sz="3204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05. </a:t>
            </a:r>
            <a:r>
              <a:rPr lang="ko-KR" altLang="en-US" sz="3204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기대 효과</a:t>
            </a:r>
            <a:endParaRPr lang="en-US" altLang="ko-KR" sz="3204" dirty="0">
              <a:solidFill>
                <a:srgbClr val="000000"/>
              </a:solidFill>
              <a:latin typeface="하나 B" panose="02020603020101020101" pitchFamily="18" charset="-127"/>
              <a:ea typeface="하나 B" panose="02020603020101020101" pitchFamily="18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endParaRPr lang="en-US" altLang="ko-KR" sz="3204" smtClean="0">
              <a:solidFill>
                <a:srgbClr val="000000"/>
              </a:solidFill>
              <a:latin typeface="하나 B" panose="02020603020101020101" pitchFamily="18" charset="-127"/>
              <a:ea typeface="하나 B" panose="02020603020101020101" pitchFamily="18" charset="-127"/>
              <a:cs typeface="하나 M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836020" y="761763"/>
            <a:ext cx="1526059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600"/>
              </a:lnSpc>
              <a:tabLst/>
            </a:pPr>
            <a:r>
              <a:rPr lang="ko-KR" altLang="en-US" sz="6600" b="1" smtClean="0">
                <a:solidFill>
                  <a:srgbClr val="008C8C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B" pitchFamily="18" charset="0"/>
              </a:rPr>
              <a:t>목차</a:t>
            </a:r>
            <a:endParaRPr lang="en-US" altLang="zh-CN" sz="6600" b="1" dirty="0" smtClean="0">
              <a:solidFill>
                <a:srgbClr val="008C8C"/>
              </a:solidFill>
              <a:latin typeface="하나 B" panose="02020603020101020101" pitchFamily="18" charset="-127"/>
              <a:ea typeface="하나 B" panose="02020603020101020101" pitchFamily="18" charset="-127"/>
              <a:cs typeface="하나 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523588" y="538900"/>
            <a:ext cx="8260095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859262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787" y="348970"/>
            <a:ext cx="1410643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01</a:t>
            </a:r>
            <a:r>
              <a:rPr lang="en-US" altLang="zh-CN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서비스</a:t>
            </a:r>
            <a:r>
              <a:rPr lang="en-US" altLang="zh-CN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소개</a:t>
            </a:r>
            <a:endParaRPr lang="en-US" altLang="zh-CN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0530" y="1338286"/>
            <a:ext cx="5370940" cy="7663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ct val="130000"/>
              </a:lnSpc>
              <a:tabLst/>
            </a:pPr>
            <a:r>
              <a:rPr lang="ko-KR" altLang="en-US" sz="3600" b="1" smtClean="0">
                <a:latin typeface="하나 B" panose="02020603020101020101" pitchFamily="18" charset="-127"/>
                <a:ea typeface="하나 B" panose="02020603020101020101" pitchFamily="18" charset="-127"/>
              </a:rPr>
              <a:t>하나 </a:t>
            </a:r>
            <a:r>
              <a:rPr lang="en-US" altLang="ko-KR" sz="3600" b="1" smtClean="0">
                <a:latin typeface="하나 B" panose="02020603020101020101" pitchFamily="18" charset="-127"/>
                <a:ea typeface="하나 B" panose="02020603020101020101" pitchFamily="18" charset="-127"/>
              </a:rPr>
              <a:t>WITH</a:t>
            </a:r>
            <a:endParaRPr lang="en-US" altLang="ko-KR" sz="3600" b="1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590801" y="2881565"/>
            <a:ext cx="3164548" cy="3030213"/>
            <a:chOff x="-670041" y="2194810"/>
            <a:chExt cx="2703569" cy="3244645"/>
          </a:xfrm>
        </p:grpSpPr>
        <p:sp>
          <p:nvSpPr>
            <p:cNvPr id="15" name="직사각형 14"/>
            <p:cNvSpPr/>
            <p:nvPr/>
          </p:nvSpPr>
          <p:spPr>
            <a:xfrm>
              <a:off x="-599609" y="3215637"/>
              <a:ext cx="2633137" cy="1829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750" b="1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소상공인이 사업장을 운영하면서 겪는 어려움 해결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은행은 소상공인 고객 확보를 통한 비즈니스 기회 창출</a:t>
              </a:r>
              <a:endParaRPr lang="en-US" altLang="ko-KR" sz="1750" b="1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-670041" y="2194810"/>
              <a:ext cx="2671631" cy="3244645"/>
            </a:xfrm>
            <a:prstGeom prst="roundRect">
              <a:avLst/>
            </a:prstGeom>
            <a:noFill/>
            <a:ln w="53975">
              <a:solidFill>
                <a:srgbClr val="00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AAA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604596" y="2095871"/>
            <a:ext cx="8982807" cy="56630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2600" smtClean="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“</a:t>
            </a:r>
            <a:r>
              <a:rPr lang="ko-KR" altLang="en-US" sz="2600" smtClean="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소상공인의 성공적인 사업장 운영을 위한 금융☞경영지원 서비스</a:t>
            </a:r>
            <a:r>
              <a:rPr lang="en-US" altLang="ko-KR" sz="2600" smtClean="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941926" y="2929119"/>
            <a:ext cx="2424914" cy="58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latin typeface="하나 CM" panose="02020603020101020101" pitchFamily="18" charset="-127"/>
                <a:ea typeface="하나 CM" panose="02020603020101020101" pitchFamily="18" charset="-127"/>
              </a:rPr>
              <a:t>서비스 목적</a:t>
            </a:r>
            <a:endParaRPr lang="ko-KR" altLang="en-US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844800" y="3637729"/>
            <a:ext cx="2672080" cy="0"/>
          </a:xfrm>
          <a:prstGeom prst="line">
            <a:avLst/>
          </a:prstGeom>
          <a:ln w="38100" cmpd="sng">
            <a:solidFill>
              <a:srgbClr val="00AAA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309674" y="2881565"/>
            <a:ext cx="3164548" cy="3030213"/>
            <a:chOff x="-670041" y="2194810"/>
            <a:chExt cx="2703569" cy="3244645"/>
          </a:xfrm>
        </p:grpSpPr>
        <p:sp>
          <p:nvSpPr>
            <p:cNvPr id="31" name="직사각형 30"/>
            <p:cNvSpPr/>
            <p:nvPr/>
          </p:nvSpPr>
          <p:spPr>
            <a:xfrm>
              <a:off x="-599609" y="3215637"/>
              <a:ext cx="2633137" cy="1829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세금 신고에 필요한 자료 관리</a:t>
              </a:r>
              <a:endParaRPr lang="en-US" altLang="ko-KR" sz="1750" b="1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매입 </a:t>
              </a:r>
              <a:r>
                <a:rPr lang="en-US" altLang="ko-KR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/ </a:t>
              </a:r>
              <a:r>
                <a:rPr lang="ko-KR" altLang="en-US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매출 현황 파악</a:t>
              </a:r>
              <a:endParaRPr lang="en-US" altLang="ko-KR" sz="1750" b="1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위치 기반 상담 예약</a:t>
              </a:r>
              <a:endParaRPr lang="en-US" altLang="ko-KR" sz="1750" b="1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750" b="1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간편 뱅킹 서비스</a:t>
              </a:r>
              <a:endParaRPr lang="en-US" altLang="ko-KR" sz="1750" b="1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-670041" y="2194810"/>
              <a:ext cx="2671631" cy="3244645"/>
            </a:xfrm>
            <a:prstGeom prst="roundRect">
              <a:avLst/>
            </a:prstGeom>
            <a:noFill/>
            <a:ln w="53975">
              <a:solidFill>
                <a:srgbClr val="00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AAA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660799" y="2929119"/>
            <a:ext cx="2424914" cy="58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latin typeface="하나 CM" panose="02020603020101020101" pitchFamily="18" charset="-127"/>
                <a:ea typeface="하나 CM" panose="02020603020101020101" pitchFamily="18" charset="-127"/>
              </a:rPr>
              <a:t>서비스 장점</a:t>
            </a:r>
            <a:endParaRPr lang="ko-KR" altLang="en-US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563673" y="3637729"/>
            <a:ext cx="2672080" cy="0"/>
          </a:xfrm>
          <a:prstGeom prst="line">
            <a:avLst/>
          </a:prstGeom>
          <a:ln w="38100" cmpd="sng">
            <a:solidFill>
              <a:srgbClr val="00AAA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7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919" y="2831061"/>
            <a:ext cx="1696466" cy="166404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303668" y="538900"/>
            <a:ext cx="8480015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639342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787" y="348970"/>
            <a:ext cx="1202252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02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주요 기능</a:t>
            </a:r>
            <a:endParaRPr lang="en-US" altLang="zh-CN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66820" y="7278953"/>
            <a:ext cx="65" cy="3719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endParaRPr lang="en-US" altLang="zh-CN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33471" y="4732445"/>
            <a:ext cx="1759707" cy="8082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소상공인을 위한편리한 </a:t>
            </a:r>
            <a:r>
              <a:rPr lang="ko-KR" altLang="en-US" sz="2000" b="1" smtClean="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계좌 관리</a:t>
            </a:r>
            <a:endParaRPr lang="en-US" altLang="ko-KR" sz="20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643" y="2961462"/>
            <a:ext cx="1697365" cy="1697365"/>
          </a:xfrm>
          <a:prstGeom prst="rect">
            <a:avLst/>
          </a:prstGeom>
        </p:spPr>
      </p:pic>
      <p:sp>
        <p:nvSpPr>
          <p:cNvPr id="81" name="모서리가 둥근 직사각형 80"/>
          <p:cNvSpPr/>
          <p:nvPr/>
        </p:nvSpPr>
        <p:spPr>
          <a:xfrm>
            <a:off x="6471741" y="2078691"/>
            <a:ext cx="2514823" cy="3697097"/>
          </a:xfrm>
          <a:prstGeom prst="roundRect">
            <a:avLst/>
          </a:prstGeom>
          <a:noFill/>
          <a:ln w="53975">
            <a:solidFill>
              <a:srgbClr val="00AAAA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각 삼각형 81"/>
          <p:cNvSpPr/>
          <p:nvPr/>
        </p:nvSpPr>
        <p:spPr>
          <a:xfrm rot="5400000">
            <a:off x="6466686" y="2032816"/>
            <a:ext cx="632839" cy="668859"/>
          </a:xfrm>
          <a:prstGeom prst="rtTriangle">
            <a:avLst/>
          </a:prstGeom>
          <a:solidFill>
            <a:srgbClr val="00AAAA"/>
          </a:solidFill>
          <a:ln>
            <a:solidFill>
              <a:srgbClr val="00AAAA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626663" y="4728348"/>
            <a:ext cx="2343419" cy="8463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사업 현황 파악을 위한 </a:t>
            </a:r>
            <a:r>
              <a:rPr lang="ko-KR" altLang="en-US" sz="2000" b="1" smtClean="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사업보고서</a:t>
            </a:r>
            <a:r>
              <a:rPr lang="ko-KR" altLang="en-US" sz="2000" smtClean="0">
                <a:latin typeface="하나 B" panose="02020603020101020101" pitchFamily="18" charset="-127"/>
                <a:ea typeface="하나 B" panose="02020603020101020101" pitchFamily="18" charset="-127"/>
              </a:rPr>
              <a:t> 제공</a:t>
            </a:r>
            <a:endParaRPr lang="en-US" altLang="ko-KR" sz="2000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9234444" y="2078691"/>
            <a:ext cx="2514823" cy="3697097"/>
          </a:xfrm>
          <a:prstGeom prst="roundRect">
            <a:avLst/>
          </a:prstGeom>
          <a:noFill/>
          <a:ln w="53975">
            <a:solidFill>
              <a:srgbClr val="00AAAA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각 삼각형 88"/>
          <p:cNvSpPr/>
          <p:nvPr/>
        </p:nvSpPr>
        <p:spPr>
          <a:xfrm rot="5400000">
            <a:off x="9230395" y="2032816"/>
            <a:ext cx="632839" cy="668859"/>
          </a:xfrm>
          <a:prstGeom prst="rtTriangle">
            <a:avLst/>
          </a:prstGeom>
          <a:solidFill>
            <a:srgbClr val="00AAAA"/>
          </a:solidFill>
          <a:ln>
            <a:solidFill>
              <a:srgbClr val="00AAAA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95674" y="1480880"/>
            <a:ext cx="2807994" cy="5011360"/>
            <a:chOff x="1928711" y="1789395"/>
            <a:chExt cx="2538228" cy="371668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197" y="2725441"/>
              <a:ext cx="2035224" cy="1730397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1928711" y="1789395"/>
              <a:ext cx="2538228" cy="3716680"/>
              <a:chOff x="444969" y="1789395"/>
              <a:chExt cx="2538228" cy="3716680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468374" y="1808978"/>
                <a:ext cx="2514823" cy="3697097"/>
              </a:xfrm>
              <a:prstGeom prst="roundRect">
                <a:avLst/>
              </a:prstGeom>
              <a:noFill/>
              <a:ln w="53975">
                <a:solidFill>
                  <a:srgbClr val="00AAAA">
                    <a:alpha val="8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각 삼각형 22"/>
              <p:cNvSpPr/>
              <p:nvPr/>
            </p:nvSpPr>
            <p:spPr>
              <a:xfrm rot="5400000">
                <a:off x="462979" y="1771385"/>
                <a:ext cx="632839" cy="668859"/>
              </a:xfrm>
              <a:prstGeom prst="rtTriangle">
                <a:avLst/>
              </a:prstGeom>
              <a:solidFill>
                <a:srgbClr val="00AAAA"/>
              </a:solidFill>
              <a:ln>
                <a:solidFill>
                  <a:srgbClr val="00AAAA">
                    <a:alpha val="8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296754" y="4445163"/>
              <a:ext cx="1964427" cy="84638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ct val="130000"/>
                </a:lnSpc>
                <a:tabLst/>
              </a:pPr>
              <a:r>
                <a:rPr lang="ko-KR" altLang="en-US" sz="2000" smtClean="0">
                  <a:latin typeface="하나 B" panose="02020603020101020101" pitchFamily="18" charset="-127"/>
                  <a:ea typeface="하나 B" panose="02020603020101020101" pitchFamily="18" charset="-127"/>
                </a:rPr>
                <a:t>세금신고에 필요한 </a:t>
              </a:r>
              <a:endParaRPr lang="en-US" altLang="ko-KR" sz="2000" smtClean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  <a:p>
              <a:pPr>
                <a:lnSpc>
                  <a:spcPct val="130000"/>
                </a:lnSpc>
                <a:tabLst/>
              </a:pPr>
              <a:r>
                <a:rPr lang="ko-KR" altLang="en-US" sz="2000" smtClean="0">
                  <a:latin typeface="하나 B" panose="02020603020101020101" pitchFamily="18" charset="-127"/>
                  <a:ea typeface="하나 B" panose="02020603020101020101" pitchFamily="18" charset="-127"/>
                </a:rPr>
                <a:t>매입 </a:t>
              </a:r>
              <a:r>
                <a:rPr lang="ko-KR" altLang="en-US" sz="2000" b="1" smtClean="0">
                  <a:solidFill>
                    <a:srgbClr val="404040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영수증 관리</a:t>
              </a:r>
              <a:endParaRPr lang="en-US" altLang="zh-CN" sz="2000" b="1" smtClean="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391760" y="4141671"/>
            <a:ext cx="2796540" cy="24612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32339" y="1480879"/>
            <a:ext cx="2796540" cy="246126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1595887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787" y="348970"/>
            <a:ext cx="1133324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03</a:t>
            </a:r>
            <a:r>
              <a:rPr lang="en-US" altLang="zh-CN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기획배경</a:t>
            </a:r>
            <a:endParaRPr lang="en-US" altLang="zh-CN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14171" y="1090861"/>
            <a:ext cx="3478390" cy="34671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900">
                <a:latin typeface="하나 B" panose="02020603020101020101" pitchFamily="18" charset="-127"/>
                <a:ea typeface="하나 B" panose="02020603020101020101" pitchFamily="18" charset="-127"/>
              </a:rPr>
              <a:t>국내 </a:t>
            </a:r>
            <a:r>
              <a:rPr lang="ko-KR" altLang="en-US" sz="1900" smtClean="0">
                <a:latin typeface="하나 B" panose="02020603020101020101" pitchFamily="18" charset="-127"/>
                <a:ea typeface="하나 B" panose="02020603020101020101" pitchFamily="18" charset="-127"/>
              </a:rPr>
              <a:t>경제활동인구의 </a:t>
            </a:r>
            <a:r>
              <a:rPr lang="en-US" altLang="ko-KR" sz="1900" smtClean="0">
                <a:latin typeface="하나 B" panose="02020603020101020101" pitchFamily="18" charset="-127"/>
                <a:ea typeface="하나 B" panose="02020603020101020101" pitchFamily="18" charset="-127"/>
              </a:rPr>
              <a:t>25</a:t>
            </a:r>
            <a:r>
              <a:rPr lang="en-US" altLang="ko-KR" sz="1900">
                <a:latin typeface="하나 B" panose="02020603020101020101" pitchFamily="18" charset="-127"/>
                <a:ea typeface="하나 B" panose="02020603020101020101" pitchFamily="18" charset="-127"/>
              </a:rPr>
              <a:t>%</a:t>
            </a:r>
            <a:r>
              <a:rPr lang="ko-KR" altLang="en-US" sz="1900">
                <a:latin typeface="하나 B" panose="02020603020101020101" pitchFamily="18" charset="-127"/>
                <a:ea typeface="하나 B" panose="02020603020101020101" pitchFamily="18" charset="-127"/>
              </a:rPr>
              <a:t>가 넘는 자영업자 </a:t>
            </a:r>
            <a:r>
              <a:rPr lang="ko-KR" altLang="en-US" sz="1900" smtClean="0">
                <a:latin typeface="하나 B" panose="02020603020101020101" pitchFamily="18" charset="-127"/>
                <a:ea typeface="하나 B" panose="02020603020101020101" pitchFamily="18" charset="-127"/>
              </a:rPr>
              <a:t>비중</a:t>
            </a:r>
            <a:endParaRPr lang="en-US" altLang="ko-KR" sz="1900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9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900" smtClean="0">
                <a:latin typeface="하나 B" panose="02020603020101020101" pitchFamily="18" charset="-127"/>
                <a:ea typeface="하나 B" panose="02020603020101020101" pitchFamily="18" charset="-127"/>
              </a:rPr>
              <a:t>전국 사업체 </a:t>
            </a:r>
            <a:r>
              <a:rPr lang="en-US" altLang="ko-KR" sz="1900" smtClean="0">
                <a:latin typeface="하나 B" panose="02020603020101020101" pitchFamily="18" charset="-127"/>
                <a:ea typeface="하나 B" panose="02020603020101020101" pitchFamily="18" charset="-127"/>
              </a:rPr>
              <a:t>(387</a:t>
            </a:r>
            <a:r>
              <a:rPr lang="ko-KR" altLang="en-US" sz="1900" smtClean="0">
                <a:latin typeface="하나 B" panose="02020603020101020101" pitchFamily="18" charset="-127"/>
                <a:ea typeface="하나 B" panose="02020603020101020101" pitchFamily="18" charset="-127"/>
              </a:rPr>
              <a:t>만 개</a:t>
            </a:r>
            <a:r>
              <a:rPr lang="en-US" altLang="ko-KR" sz="1900" smtClean="0"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r>
              <a:rPr lang="ko-KR" altLang="en-US" sz="1900" smtClean="0">
                <a:latin typeface="하나 B" panose="02020603020101020101" pitchFamily="18" charset="-127"/>
                <a:ea typeface="하나 B" panose="02020603020101020101" pitchFamily="18" charset="-127"/>
              </a:rPr>
              <a:t> 중 </a:t>
            </a:r>
            <a:r>
              <a:rPr lang="en-US" altLang="ko-KR" sz="1900" smtClean="0">
                <a:latin typeface="하나 B" panose="02020603020101020101" pitchFamily="18" charset="-127"/>
                <a:ea typeface="하나 B" panose="02020603020101020101" pitchFamily="18" charset="-127"/>
              </a:rPr>
              <a:t>85% (328</a:t>
            </a:r>
            <a:r>
              <a:rPr lang="ko-KR" altLang="en-US" sz="1900" smtClean="0">
                <a:latin typeface="하나 B" panose="02020603020101020101" pitchFamily="18" charset="-127"/>
                <a:ea typeface="하나 B" panose="02020603020101020101" pitchFamily="18" charset="-127"/>
              </a:rPr>
              <a:t>만 개</a:t>
            </a:r>
            <a:r>
              <a:rPr lang="en-US" altLang="ko-KR" sz="1900" smtClean="0">
                <a:latin typeface="하나 B" panose="02020603020101020101" pitchFamily="18" charset="-127"/>
                <a:ea typeface="하나 B" panose="02020603020101020101" pitchFamily="18" charset="-127"/>
              </a:rPr>
              <a:t>)</a:t>
            </a:r>
            <a:r>
              <a:rPr lang="ko-KR" altLang="en-US" sz="1900" smtClean="0">
                <a:latin typeface="하나 B" panose="02020603020101020101" pitchFamily="18" charset="-127"/>
                <a:ea typeface="하나 B" panose="02020603020101020101" pitchFamily="18" charset="-127"/>
              </a:rPr>
              <a:t>의 비중을 차지하고 있는 소상공인 비중</a:t>
            </a:r>
            <a:endParaRPr lang="en-US" altLang="ko-KR" sz="1900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900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900" smtClean="0">
                <a:latin typeface="하나 B" panose="02020603020101020101" pitchFamily="18" charset="-127"/>
                <a:ea typeface="하나 B" panose="02020603020101020101" pitchFamily="18" charset="-127"/>
              </a:rPr>
              <a:t>시중은행 거래 규모 중 상당 부분을 차지하고 있는 개인사업자</a:t>
            </a:r>
            <a:endParaRPr lang="en-US" altLang="ko-KR" sz="1900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191774" y="538900"/>
            <a:ext cx="8591909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50819" y="869576"/>
            <a:ext cx="7896337" cy="5869687"/>
            <a:chOff x="391459" y="869576"/>
            <a:chExt cx="7896337" cy="5869687"/>
          </a:xfrm>
        </p:grpSpPr>
        <p:sp>
          <p:nvSpPr>
            <p:cNvPr id="53" name="직사각형 52"/>
            <p:cNvSpPr/>
            <p:nvPr/>
          </p:nvSpPr>
          <p:spPr>
            <a:xfrm>
              <a:off x="391459" y="869576"/>
              <a:ext cx="7706061" cy="5859527"/>
            </a:xfrm>
            <a:prstGeom prst="rect">
              <a:avLst/>
            </a:prstGeom>
            <a:solidFill>
              <a:schemeClr val="bg1">
                <a:lumMod val="6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1" name="차트 20"/>
            <p:cNvGraphicFramePr/>
            <p:nvPr>
              <p:extLst>
                <p:ext uri="{D42A27DB-BD31-4B8C-83A1-F6EECF244321}">
                  <p14:modId xmlns:p14="http://schemas.microsoft.com/office/powerpoint/2010/main" val="3284757372"/>
                </p:ext>
              </p:extLst>
            </p:nvPr>
          </p:nvGraphicFramePr>
          <p:xfrm>
            <a:off x="4672630" y="1076075"/>
            <a:ext cx="2897313" cy="27623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4943400" y="3594747"/>
              <a:ext cx="2409040" cy="286232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ct val="130000"/>
                </a:lnSpc>
                <a:tabLst/>
              </a:pP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* 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자료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: 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통계청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전국사업체조사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(2019)</a:t>
              </a:r>
              <a:endParaRPr lang="en-US" altLang="zh-CN" sz="1200" smtClean="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43372" y="1676302"/>
              <a:ext cx="738269" cy="366254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ct val="130000"/>
                </a:lnSpc>
                <a:tabLst/>
              </a:pPr>
              <a:r>
                <a:rPr lang="en-US" altLang="ko-KR" sz="1600" smtClean="0">
                  <a:solidFill>
                    <a:srgbClr val="404040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(58</a:t>
              </a:r>
              <a:r>
                <a:rPr lang="ko-KR" altLang="en-US" sz="1600" smtClean="0">
                  <a:solidFill>
                    <a:srgbClr val="404040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만</a:t>
              </a:r>
              <a:r>
                <a:rPr lang="en-US" altLang="ko-KR" sz="1600" smtClean="0">
                  <a:solidFill>
                    <a:srgbClr val="404040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)</a:t>
              </a:r>
              <a:endParaRPr lang="en-US" altLang="zh-CN" sz="1600" smtClean="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46982" y="2518007"/>
              <a:ext cx="726086" cy="366254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ct val="130000"/>
                </a:lnSpc>
                <a:tabLst/>
              </a:pPr>
              <a:r>
                <a:rPr lang="en-US" altLang="ko-KR" sz="1600" smtClean="0">
                  <a:solidFill>
                    <a:srgbClr val="404040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(328</a:t>
              </a:r>
              <a:r>
                <a:rPr lang="ko-KR" altLang="en-US" sz="1600" smtClean="0">
                  <a:solidFill>
                    <a:srgbClr val="404040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만</a:t>
              </a:r>
              <a:r>
                <a:rPr lang="en-US" altLang="ko-KR" sz="1600" smtClean="0">
                  <a:solidFill>
                    <a:srgbClr val="404040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)</a:t>
              </a:r>
              <a:endParaRPr lang="en-US" altLang="zh-CN" sz="1600" smtClean="0">
                <a:solidFill>
                  <a:srgbClr val="404040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28467" y="3585869"/>
              <a:ext cx="2164829" cy="286232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ct val="130000"/>
                </a:lnSpc>
                <a:tabLst/>
              </a:pP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* 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자료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: 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경제협력개발기구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(OECD)</a:t>
              </a:r>
              <a:endParaRPr lang="en-US" altLang="zh-CN" sz="1200" smtClean="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graphicFrame>
          <p:nvGraphicFramePr>
            <p:cNvPr id="59" name="차트 58"/>
            <p:cNvGraphicFramePr/>
            <p:nvPr>
              <p:extLst>
                <p:ext uri="{D42A27DB-BD31-4B8C-83A1-F6EECF244321}">
                  <p14:modId xmlns:p14="http://schemas.microsoft.com/office/powerpoint/2010/main" val="2705011572"/>
                </p:ext>
              </p:extLst>
            </p:nvPr>
          </p:nvGraphicFramePr>
          <p:xfrm>
            <a:off x="485321" y="4042427"/>
            <a:ext cx="3451123" cy="2436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1" name="TextBox 60"/>
            <p:cNvSpPr txBox="1"/>
            <p:nvPr/>
          </p:nvSpPr>
          <p:spPr>
            <a:xfrm>
              <a:off x="4937704" y="4421684"/>
              <a:ext cx="842034" cy="281487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ct val="130000"/>
                </a:lnSpc>
                <a:tabLst/>
              </a:pPr>
              <a:r>
                <a:rPr lang="en-US" altLang="ko-KR" sz="1300" smtClean="0">
                  <a:latin typeface="하나 B" panose="02020603020101020101" pitchFamily="18" charset="-127"/>
                  <a:ea typeface="하나 B" panose="02020603020101020101" pitchFamily="18" charset="-127"/>
                </a:rPr>
                <a:t>(</a:t>
              </a:r>
              <a:r>
                <a:rPr lang="ko-KR" altLang="en-US" sz="1300" smtClean="0">
                  <a:latin typeface="하나 B" panose="02020603020101020101" pitchFamily="18" charset="-127"/>
                  <a:ea typeface="하나 B" panose="02020603020101020101" pitchFamily="18" charset="-127"/>
                </a:rPr>
                <a:t>단위</a:t>
              </a:r>
              <a:r>
                <a:rPr lang="en-US" altLang="ko-KR" sz="1300" smtClean="0">
                  <a:latin typeface="하나 B" panose="02020603020101020101" pitchFamily="18" charset="-127"/>
                  <a:ea typeface="하나 B" panose="02020603020101020101" pitchFamily="18" charset="-127"/>
                </a:rPr>
                <a:t>=</a:t>
              </a:r>
              <a:r>
                <a:rPr lang="ko-KR" altLang="en-US" sz="1300" smtClean="0">
                  <a:latin typeface="하나 B" panose="02020603020101020101" pitchFamily="18" charset="-127"/>
                  <a:ea typeface="하나 B" panose="02020603020101020101" pitchFamily="18" charset="-127"/>
                </a:rPr>
                <a:t>조원</a:t>
              </a:r>
              <a:r>
                <a:rPr lang="en-US" altLang="ko-KR" sz="1300" smtClean="0">
                  <a:latin typeface="하나 B" panose="02020603020101020101" pitchFamily="18" charset="-127"/>
                  <a:ea typeface="하나 B" panose="02020603020101020101" pitchFamily="18" charset="-127"/>
                </a:rPr>
                <a:t>)</a:t>
              </a:r>
              <a:endParaRPr lang="en-US" altLang="zh-CN" sz="1300" smtClean="0"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graphicFrame>
          <p:nvGraphicFramePr>
            <p:cNvPr id="62" name="차트 61"/>
            <p:cNvGraphicFramePr/>
            <p:nvPr>
              <p:extLst>
                <p:ext uri="{D42A27DB-BD31-4B8C-83A1-F6EECF244321}">
                  <p14:modId xmlns:p14="http://schemas.microsoft.com/office/powerpoint/2010/main" val="833915756"/>
                </p:ext>
              </p:extLst>
            </p:nvPr>
          </p:nvGraphicFramePr>
          <p:xfrm>
            <a:off x="4244196" y="4053151"/>
            <a:ext cx="3800389" cy="2526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1023894" y="6435101"/>
              <a:ext cx="2426980" cy="286232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ct val="130000"/>
                </a:lnSpc>
                <a:tabLst/>
              </a:pP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* 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자료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: 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각 사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(2019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년 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10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월 말 기준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)</a:t>
              </a:r>
              <a:endParaRPr lang="en-US" altLang="zh-CN" sz="1200" smtClean="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91132" y="6453031"/>
              <a:ext cx="4196664" cy="286232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ct val="130000"/>
                </a:lnSpc>
                <a:tabLst/>
              </a:pP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* 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자료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: 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각 사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(KB, 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우리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하나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신한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농협 등 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5</a:t>
              </a:r>
              <a:r>
                <a:rPr lang="ko-KR" altLang="en-US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곳 대출잔액 기준</a:t>
              </a:r>
              <a:r>
                <a:rPr lang="en-US" altLang="ko-KR" sz="1200" smtClean="0">
                  <a:solidFill>
                    <a:srgbClr val="595959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)</a:t>
              </a:r>
              <a:endParaRPr lang="en-US" altLang="zh-CN" sz="1200" smtClean="0">
                <a:solidFill>
                  <a:srgbClr val="595959"/>
                </a:solidFill>
                <a:latin typeface="하나 B" panose="02020603020101020101" pitchFamily="18" charset="-127"/>
                <a:ea typeface="하나 B" panose="02020603020101020101" pitchFamily="18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25796" y="1076075"/>
              <a:ext cx="3544163" cy="2546235"/>
              <a:chOff x="1596101" y="3847383"/>
              <a:chExt cx="3973345" cy="2854573"/>
            </a:xfrm>
          </p:grpSpPr>
          <p:graphicFrame>
            <p:nvGraphicFramePr>
              <p:cNvPr id="68" name="차트 67"/>
              <p:cNvGraphicFramePr/>
              <p:nvPr>
                <p:extLst>
                  <p:ext uri="{D42A27DB-BD31-4B8C-83A1-F6EECF244321}">
                    <p14:modId xmlns:p14="http://schemas.microsoft.com/office/powerpoint/2010/main" val="3768786101"/>
                  </p:ext>
                </p:extLst>
              </p:nvPr>
            </p:nvGraphicFramePr>
            <p:xfrm>
              <a:off x="1596101" y="3847383"/>
              <a:ext cx="3973345" cy="285457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cxnSp>
            <p:nvCxnSpPr>
              <p:cNvPr id="69" name="직선 연결선 68"/>
              <p:cNvCxnSpPr/>
              <p:nvPr/>
            </p:nvCxnSpPr>
            <p:spPr>
              <a:xfrm>
                <a:off x="1993273" y="5533893"/>
                <a:ext cx="3340009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모서리가 둥근 직사각형 69"/>
              <p:cNvSpPr/>
              <p:nvPr/>
            </p:nvSpPr>
            <p:spPr>
              <a:xfrm>
                <a:off x="4511421" y="5004203"/>
                <a:ext cx="831911" cy="4482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mtClean="0">
                    <a:solidFill>
                      <a:schemeClr val="tx1"/>
                    </a:solidFill>
                    <a:latin typeface="하나 B" panose="02020603020101020101" pitchFamily="18" charset="-127"/>
                    <a:ea typeface="하나 B" panose="02020603020101020101" pitchFamily="18" charset="-127"/>
                  </a:rPr>
                  <a:t>OECD</a:t>
                </a:r>
                <a:r>
                  <a:rPr lang="ko-KR" altLang="en-US" sz="900" smtClean="0">
                    <a:solidFill>
                      <a:schemeClr val="tx1"/>
                    </a:solidFill>
                    <a:latin typeface="하나 B" panose="02020603020101020101" pitchFamily="18" charset="-127"/>
                    <a:ea typeface="하나 B" panose="02020603020101020101" pitchFamily="18" charset="-127"/>
                  </a:rPr>
                  <a:t>평균</a:t>
                </a:r>
                <a:endParaRPr lang="en-US" altLang="ko-KR" sz="900" smtClean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endParaRPr>
              </a:p>
              <a:p>
                <a:pPr algn="ctr"/>
                <a:r>
                  <a:rPr lang="en-US" altLang="ko-KR" sz="900" smtClean="0">
                    <a:solidFill>
                      <a:schemeClr val="tx1"/>
                    </a:solidFill>
                    <a:latin typeface="하나 B" panose="02020603020101020101" pitchFamily="18" charset="-127"/>
                    <a:ea typeface="하나 B" panose="02020603020101020101" pitchFamily="18" charset="-127"/>
                  </a:rPr>
                  <a:t>17.0%</a:t>
                </a:r>
                <a:endParaRPr lang="ko-KR" altLang="en-US" sz="90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8355754" y="5451094"/>
            <a:ext cx="3612497" cy="4862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200" u="sng" smtClean="0">
                <a:latin typeface="하나 B" panose="02020603020101020101" pitchFamily="18" charset="-127"/>
                <a:ea typeface="하나 B" panose="02020603020101020101" pitchFamily="18" charset="-127"/>
              </a:rPr>
              <a:t>소상공인 전용 서비스 출시 필요</a:t>
            </a:r>
            <a:endParaRPr lang="en-US" altLang="ko-KR" sz="2200" u="sng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9780073" y="4735715"/>
            <a:ext cx="573741" cy="496358"/>
          </a:xfrm>
          <a:prstGeom prst="downArrow">
            <a:avLst/>
          </a:prstGeom>
          <a:solidFill>
            <a:srgbClr val="00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47787" y="348970"/>
            <a:ext cx="1410643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04</a:t>
            </a:r>
            <a:r>
              <a:rPr lang="en-US" altLang="zh-CN" smtClean="0"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Times New Roman" pitchFamily="18" charset="0"/>
              </a:rPr>
              <a:t>경쟁사 분석</a:t>
            </a:r>
            <a:endParaRPr lang="en-US" altLang="zh-CN" smtClean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46904" y="538900"/>
            <a:ext cx="8436779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892612" y="538900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808126" y="1933411"/>
            <a:ext cx="2290564" cy="3743488"/>
            <a:chOff x="-670041" y="2194810"/>
            <a:chExt cx="2671631" cy="3244645"/>
          </a:xfrm>
        </p:grpSpPr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57B90D06-849A-4762-B2F9-F17A70E9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0072" y="2450034"/>
              <a:ext cx="2420919" cy="627266"/>
            </a:xfrm>
            <a:prstGeom prst="rect">
              <a:avLst/>
            </a:prstGeom>
          </p:spPr>
        </p:pic>
        <p:sp>
          <p:nvSpPr>
            <p:cNvPr id="96" name="직사각형 95"/>
            <p:cNvSpPr/>
            <p:nvPr/>
          </p:nvSpPr>
          <p:spPr>
            <a:xfrm>
              <a:off x="-600184" y="3447523"/>
              <a:ext cx="2521142" cy="1520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농협은행</a:t>
              </a:r>
              <a:endParaRPr lang="en-US" altLang="ko-KR" b="1" smtClean="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u="sng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NH</a:t>
              </a:r>
              <a:r>
                <a:rPr lang="ko-KR" altLang="en-US" u="sng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소상공인 </a:t>
              </a:r>
              <a:r>
                <a:rPr lang="en-US" altLang="ko-KR" u="sng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Partner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간편뱅킹</a:t>
              </a:r>
              <a:r>
                <a:rPr lang="en-US" altLang="ko-KR" sz="1200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세무 </a:t>
              </a:r>
              <a:r>
                <a:rPr lang="ko-KR" altLang="en-US" sz="120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컨설팅 </a:t>
              </a:r>
              <a:r>
                <a:rPr lang="ko-KR" altLang="en-US" sz="1200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및 현금흐름 </a:t>
              </a:r>
              <a:r>
                <a:rPr lang="ko-KR" altLang="en-US" sz="120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분석</a:t>
              </a:r>
              <a:r>
                <a:rPr lang="en-US" altLang="ko-KR" sz="120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농협몰 연계</a:t>
              </a:r>
              <a:r>
                <a:rPr lang="en-US" altLang="ko-KR" sz="1200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인공지능 </a:t>
              </a:r>
              <a:r>
                <a:rPr lang="ko-KR" altLang="en-US" sz="1200">
                  <a:solidFill>
                    <a:srgbClr val="404040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비서 운영을 통한 소상공인 지원</a:t>
              </a:r>
              <a:endParaRPr lang="ko-KR" altLang="en-US" sz="1200" dirty="0">
                <a:solidFill>
                  <a:srgbClr val="404040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-670041" y="2194810"/>
              <a:ext cx="2671631" cy="3244645"/>
            </a:xfrm>
            <a:prstGeom prst="roundRect">
              <a:avLst/>
            </a:prstGeom>
            <a:noFill/>
            <a:ln w="53975">
              <a:solidFill>
                <a:srgbClr val="00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AAA"/>
                </a:solidFill>
              </a:endParaRP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-550072" y="3226677"/>
              <a:ext cx="2420919" cy="0"/>
            </a:xfrm>
            <a:prstGeom prst="line">
              <a:avLst/>
            </a:prstGeom>
            <a:ln w="38100" cmpd="sng">
              <a:solidFill>
                <a:srgbClr val="00AAA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6337333" y="1699262"/>
            <a:ext cx="2290564" cy="3977637"/>
            <a:chOff x="8538432" y="1779685"/>
            <a:chExt cx="2671631" cy="2480500"/>
          </a:xfrm>
        </p:grpSpPr>
        <p:pic>
          <p:nvPicPr>
            <p:cNvPr id="1028" name="Picture 4" descr="IBK] 기업은행 로고 &amp;gt; 디자인 자료실 | KMUG 케이머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8361" y="1779685"/>
              <a:ext cx="2424270" cy="1112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" name="그룹 102"/>
            <p:cNvGrpSpPr/>
            <p:nvPr/>
          </p:nvGrpSpPr>
          <p:grpSpPr>
            <a:xfrm>
              <a:off x="8538432" y="1925885"/>
              <a:ext cx="2671631" cy="2334300"/>
              <a:chOff x="-670041" y="2194810"/>
              <a:chExt cx="2671631" cy="3244645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-602601" y="3445764"/>
                <a:ext cx="2521142" cy="1520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기업은행</a:t>
                </a:r>
                <a:endParaRPr lang="en-US" altLang="ko-KR" b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u="sng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One </a:t>
                </a:r>
                <a:r>
                  <a:rPr lang="ko-KR" altLang="en-US" u="sng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소상공인</a:t>
                </a:r>
                <a:endParaRPr lang="en-US" altLang="ko-KR" u="sng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급여관리</a:t>
                </a:r>
                <a:r>
                  <a:rPr lang="en-US" altLang="ko-KR" sz="12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, </a:t>
                </a:r>
                <a:r>
                  <a:rPr lang="ko-KR" altLang="en-US" sz="12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직원 </a:t>
                </a:r>
                <a:r>
                  <a:rPr lang="en-US" altLang="ko-KR" sz="12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4</a:t>
                </a:r>
                <a:r>
                  <a:rPr lang="ko-KR" altLang="en-US" sz="12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대 보험료 계산을 통한 경영지원</a:t>
                </a:r>
                <a:r>
                  <a:rPr lang="en-US" altLang="ko-KR" sz="12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, </a:t>
                </a:r>
                <a:r>
                  <a:rPr lang="ko-KR" altLang="en-US" sz="12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세무컨설팅 지원</a:t>
                </a:r>
                <a:r>
                  <a:rPr lang="en-US" altLang="ko-KR" sz="12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, </a:t>
                </a:r>
                <a:r>
                  <a:rPr lang="ko-KR" altLang="en-US" sz="12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세무 교육 제공</a:t>
                </a:r>
                <a:r>
                  <a:rPr lang="en-US" altLang="ko-KR" sz="12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, </a:t>
                </a:r>
                <a:r>
                  <a:rPr lang="ko-KR" altLang="en-US" sz="12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간편 뱅킹 및 대출신청</a:t>
                </a:r>
                <a:endPara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-670041" y="2194810"/>
                <a:ext cx="2671631" cy="3244645"/>
              </a:xfrm>
              <a:prstGeom prst="roundRect">
                <a:avLst/>
              </a:prstGeom>
              <a:noFill/>
              <a:ln w="53975">
                <a:solidFill>
                  <a:srgbClr val="00AA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-550072" y="3226685"/>
                <a:ext cx="2420919" cy="0"/>
              </a:xfrm>
              <a:prstGeom prst="line">
                <a:avLst/>
              </a:prstGeom>
              <a:ln w="38100" cmpd="sng">
                <a:solidFill>
                  <a:srgbClr val="00AAAA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그룹 116"/>
          <p:cNvGrpSpPr/>
          <p:nvPr/>
        </p:nvGrpSpPr>
        <p:grpSpPr>
          <a:xfrm>
            <a:off x="3576138" y="1704907"/>
            <a:ext cx="2290564" cy="3980866"/>
            <a:chOff x="4726619" y="1776777"/>
            <a:chExt cx="2671631" cy="2481797"/>
          </a:xfrm>
        </p:grpSpPr>
        <p:grpSp>
          <p:nvGrpSpPr>
            <p:cNvPr id="91" name="그룹 90"/>
            <p:cNvGrpSpPr/>
            <p:nvPr/>
          </p:nvGrpSpPr>
          <p:grpSpPr>
            <a:xfrm>
              <a:off x="4726619" y="1776777"/>
              <a:ext cx="2671631" cy="2481797"/>
              <a:chOff x="3086468" y="4315566"/>
              <a:chExt cx="2671631" cy="2481797"/>
            </a:xfrm>
          </p:grpSpPr>
          <p:pic>
            <p:nvPicPr>
              <p:cNvPr id="1026" name="Picture 2" descr="KB국민은행 로고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5957" y="4315566"/>
                <a:ext cx="2544702" cy="1055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8" name="그룹 87"/>
              <p:cNvGrpSpPr/>
              <p:nvPr/>
            </p:nvGrpSpPr>
            <p:grpSpPr>
              <a:xfrm>
                <a:off x="3086468" y="4463063"/>
                <a:ext cx="2671631" cy="2334300"/>
                <a:chOff x="-670041" y="2194810"/>
                <a:chExt cx="2671631" cy="3244645"/>
              </a:xfrm>
            </p:grpSpPr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-670041" y="2194810"/>
                  <a:ext cx="2671631" cy="3244645"/>
                </a:xfrm>
                <a:prstGeom prst="roundRect">
                  <a:avLst/>
                </a:prstGeom>
                <a:noFill/>
                <a:ln w="53975">
                  <a:solidFill>
                    <a:srgbClr val="00AA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0" name="직선 연결선 79"/>
                <p:cNvCxnSpPr/>
                <p:nvPr/>
              </p:nvCxnSpPr>
              <p:spPr>
                <a:xfrm>
                  <a:off x="-563901" y="3226052"/>
                  <a:ext cx="2420919" cy="0"/>
                </a:xfrm>
                <a:prstGeom prst="line">
                  <a:avLst/>
                </a:prstGeom>
                <a:ln w="38100" cmpd="sng">
                  <a:solidFill>
                    <a:srgbClr val="00AAAA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9" name="직사각형 118"/>
            <p:cNvSpPr/>
            <p:nvPr/>
          </p:nvSpPr>
          <p:spPr>
            <a:xfrm>
              <a:off x="4801384" y="2828725"/>
              <a:ext cx="2521142" cy="1093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국민은행</a:t>
              </a:r>
              <a:endParaRPr lang="en-US" altLang="ko-KR" b="1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u="sng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KB Brigde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소상공인 컨설팅센터 </a:t>
              </a:r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1:1 </a:t>
              </a:r>
              <a:r>
                <a:rPr lang="ko-KR" altLang="en-US" sz="1200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경영전문가 상담</a:t>
              </a:r>
              <a:r>
                <a:rPr lang="en-US" altLang="ko-KR" sz="12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거래처 </a:t>
              </a:r>
              <a:r>
                <a:rPr lang="ko-KR" altLang="en-US" sz="1200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신용변동 알림</a:t>
              </a:r>
              <a:r>
                <a:rPr lang="en-US" altLang="ko-KR" sz="1200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, </a:t>
              </a:r>
              <a:r>
                <a:rPr lang="ko-KR" altLang="en-US" sz="1200">
                  <a:solidFill>
                    <a:prstClr val="black">
                      <a:lumMod val="75000"/>
                      <a:lumOff val="25000"/>
                    </a:prstClr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상권분석 정보 제공 및 시뮬레이션 서비스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9156349" y="1942577"/>
            <a:ext cx="2290564" cy="3743196"/>
            <a:chOff x="9299457" y="1891694"/>
            <a:chExt cx="2290564" cy="3743196"/>
          </a:xfrm>
        </p:grpSpPr>
        <p:pic>
          <p:nvPicPr>
            <p:cNvPr id="131" name="Picture 2" descr="손님 편의성 증대 위해”…KEB하나은행, 종이통장 미발행 본격화 - 글로벌 뉴스 미디어 채널 데일리포스트">
              <a:extLst>
                <a:ext uri="{FF2B5EF4-FFF2-40B4-BE49-F238E27FC236}">
                  <a16:creationId xmlns="" xmlns:a16="http://schemas.microsoft.com/office/drawing/2014/main" id="{E0481B2C-8163-4E44-8968-F0FE3C2D0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2314" y="2227874"/>
              <a:ext cx="2170612" cy="703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7" name="그룹 126"/>
            <p:cNvGrpSpPr/>
            <p:nvPr/>
          </p:nvGrpSpPr>
          <p:grpSpPr>
            <a:xfrm>
              <a:off x="9299457" y="1891694"/>
              <a:ext cx="2290564" cy="3743196"/>
              <a:chOff x="-670041" y="2194810"/>
              <a:chExt cx="2671631" cy="3244645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-670041" y="2194810"/>
                <a:ext cx="2671631" cy="3244645"/>
              </a:xfrm>
              <a:prstGeom prst="roundRect">
                <a:avLst/>
              </a:prstGeom>
              <a:noFill/>
              <a:ln w="53975">
                <a:solidFill>
                  <a:srgbClr val="00AA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-550072" y="3226685"/>
                <a:ext cx="2420919" cy="0"/>
              </a:xfrm>
              <a:prstGeom prst="line">
                <a:avLst/>
              </a:prstGeom>
              <a:ln w="38100" cmpd="sng">
                <a:solidFill>
                  <a:srgbClr val="00AAAA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직사각형 132"/>
          <p:cNvSpPr/>
          <p:nvPr/>
        </p:nvSpPr>
        <p:spPr>
          <a:xfrm>
            <a:off x="9216242" y="3378720"/>
            <a:ext cx="2161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하나은행</a:t>
            </a:r>
            <a:endParaRPr lang="en-US" altLang="ko-KR" b="1" smtClean="0">
              <a:solidFill>
                <a:prstClr val="black">
                  <a:lumMod val="75000"/>
                  <a:lumOff val="25000"/>
                </a:prstClr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u="sng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소상공인 전용 플랫폼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X</a:t>
            </a:r>
          </a:p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소상공인 현장 지원센터 운영중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2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36102" y="4333888"/>
            <a:ext cx="3657992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 smtClean="0">
                <a:latin typeface="하나 B" panose="02020603020101020101" pitchFamily="18" charset="-127"/>
                <a:ea typeface="하나 B" panose="02020603020101020101" pitchFamily="18" charset="-127"/>
              </a:rPr>
              <a:t>편리한 매입 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/ </a:t>
            </a:r>
            <a:r>
              <a:rPr lang="ko-KR" altLang="en-US" sz="1600" smtClean="0">
                <a:latin typeface="하나 B" panose="02020603020101020101" pitchFamily="18" charset="-127"/>
                <a:ea typeface="하나 B" panose="02020603020101020101" pitchFamily="18" charset="-127"/>
              </a:rPr>
              <a:t>매출 증빙 자료 통합 관리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세금 신고 자료 훼손 </a:t>
            </a: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/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분실 방지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사업보고서를 통한 사업 현황 </a:t>
            </a:r>
            <a:r>
              <a:rPr lang="ko-KR" altLang="en-US" sz="1600" smtClean="0">
                <a:latin typeface="하나 B" panose="02020603020101020101" pitchFamily="18" charset="-127"/>
                <a:ea typeface="하나 B" panose="02020603020101020101" pitchFamily="18" charset="-127"/>
              </a:rPr>
              <a:t>파악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67699" y="1920209"/>
            <a:ext cx="2035508" cy="2091448"/>
            <a:chOff x="2788436" y="1638543"/>
            <a:chExt cx="2035508" cy="2091448"/>
          </a:xfrm>
        </p:grpSpPr>
        <p:sp>
          <p:nvSpPr>
            <p:cNvPr id="16" name="타원 15"/>
            <p:cNvSpPr/>
            <p:nvPr/>
          </p:nvSpPr>
          <p:spPr>
            <a:xfrm rot="5400000">
              <a:off x="2976912" y="2003085"/>
              <a:ext cx="1491841" cy="149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도넛 20"/>
            <p:cNvSpPr/>
            <p:nvPr/>
          </p:nvSpPr>
          <p:spPr>
            <a:xfrm rot="5400000">
              <a:off x="2760466" y="1666513"/>
              <a:ext cx="2091448" cy="2035508"/>
            </a:xfrm>
            <a:prstGeom prst="donut">
              <a:avLst>
                <a:gd name="adj" fmla="val 12557"/>
              </a:avLst>
            </a:prstGeom>
            <a:solidFill>
              <a:srgbClr val="A6A6A6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막힌 원호 23"/>
            <p:cNvSpPr/>
            <p:nvPr/>
          </p:nvSpPr>
          <p:spPr>
            <a:xfrm rot="5400000">
              <a:off x="2760466" y="1666513"/>
              <a:ext cx="2091448" cy="2035508"/>
            </a:xfrm>
            <a:prstGeom prst="blockArc">
              <a:avLst>
                <a:gd name="adj1" fmla="val 10800000"/>
                <a:gd name="adj2" fmla="val 5390244"/>
                <a:gd name="adj3" fmla="val 12263"/>
              </a:avLst>
            </a:prstGeom>
            <a:solidFill>
              <a:srgbClr val="00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17622" y="1908955"/>
            <a:ext cx="2069072" cy="2046696"/>
            <a:chOff x="6004560" y="1683295"/>
            <a:chExt cx="2069072" cy="2046696"/>
          </a:xfrm>
        </p:grpSpPr>
        <p:sp>
          <p:nvSpPr>
            <p:cNvPr id="25" name="타원 24"/>
            <p:cNvSpPr/>
            <p:nvPr/>
          </p:nvSpPr>
          <p:spPr>
            <a:xfrm rot="9900000">
              <a:off x="6215412" y="2014273"/>
              <a:ext cx="1491841" cy="149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도넛 25"/>
            <p:cNvSpPr/>
            <p:nvPr/>
          </p:nvSpPr>
          <p:spPr>
            <a:xfrm>
              <a:off x="6004560" y="1683295"/>
              <a:ext cx="2069072" cy="2046696"/>
            </a:xfrm>
            <a:prstGeom prst="donut">
              <a:avLst>
                <a:gd name="adj" fmla="val 12557"/>
              </a:avLst>
            </a:prstGeom>
            <a:solidFill>
              <a:srgbClr val="A6A6A6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막힌 원호 26"/>
            <p:cNvSpPr/>
            <p:nvPr/>
          </p:nvSpPr>
          <p:spPr>
            <a:xfrm rot="16200000">
              <a:off x="6021342" y="1677701"/>
              <a:ext cx="2046696" cy="2057884"/>
            </a:xfrm>
            <a:prstGeom prst="blockArc">
              <a:avLst>
                <a:gd name="adj1" fmla="val 10800000"/>
                <a:gd name="adj2" fmla="val 5390244"/>
                <a:gd name="adj3" fmla="val 12263"/>
              </a:avLst>
            </a:prstGeom>
            <a:solidFill>
              <a:srgbClr val="00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모서리가 둥근 직사각형 94">
            <a:extLst>
              <a:ext uri="{FF2B5EF4-FFF2-40B4-BE49-F238E27FC236}">
                <a16:creationId xmlns:a16="http://schemas.microsoft.com/office/drawing/2014/main" xmlns="" id="{7F0ACE61-05E5-4B08-B305-4C401C64A84B}"/>
              </a:ext>
            </a:extLst>
          </p:cNvPr>
          <p:cNvSpPr/>
          <p:nvPr/>
        </p:nvSpPr>
        <p:spPr>
          <a:xfrm>
            <a:off x="1503696" y="2837987"/>
            <a:ext cx="1163511" cy="385368"/>
          </a:xfrm>
          <a:prstGeom prst="roundRect">
            <a:avLst>
              <a:gd name="adj" fmla="val 50000"/>
            </a:avLst>
          </a:prstGeom>
          <a:solidFill>
            <a:srgbClr val="00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하나 B" panose="02020603020101020101" pitchFamily="18" charset="-127"/>
                <a:ea typeface="하나 B" panose="02020603020101020101" pitchFamily="18" charset="-127"/>
              </a:rPr>
              <a:t>소상공인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6" name="모서리가 둥근 직사각형 94">
            <a:extLst>
              <a:ext uri="{FF2B5EF4-FFF2-40B4-BE49-F238E27FC236}">
                <a16:creationId xmlns:a16="http://schemas.microsoft.com/office/drawing/2014/main" xmlns="" id="{7F0ACE61-05E5-4B08-B305-4C401C64A84B}"/>
              </a:ext>
            </a:extLst>
          </p:cNvPr>
          <p:cNvSpPr/>
          <p:nvPr/>
        </p:nvSpPr>
        <p:spPr>
          <a:xfrm>
            <a:off x="5784183" y="2793169"/>
            <a:ext cx="935951" cy="385368"/>
          </a:xfrm>
          <a:prstGeom prst="roundRect">
            <a:avLst>
              <a:gd name="adj" fmla="val 50000"/>
            </a:avLst>
          </a:prstGeom>
          <a:solidFill>
            <a:srgbClr val="00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하나 B" panose="02020603020101020101" pitchFamily="18" charset="-127"/>
                <a:ea typeface="하나 B" panose="02020603020101020101" pitchFamily="18" charset="-127"/>
              </a:rPr>
              <a:t>은행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80675" y="4282593"/>
            <a:ext cx="3058551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소상공인 고객 점유율 강화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금융 상품 연계를 통한 </a:t>
            </a:r>
            <a:r>
              <a:rPr lang="ko-KR" altLang="en-US" sz="1600" smtClean="0">
                <a:latin typeface="하나 B" panose="02020603020101020101" pitchFamily="18" charset="-127"/>
                <a:ea typeface="하나 B" panose="02020603020101020101" pitchFamily="18" charset="-127"/>
              </a:rPr>
              <a:t>비즈니스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기회 창출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 rot="16200000">
            <a:off x="9019585" y="1897767"/>
            <a:ext cx="2069072" cy="2046696"/>
            <a:chOff x="6004560" y="1683295"/>
            <a:chExt cx="2069072" cy="2046696"/>
          </a:xfrm>
        </p:grpSpPr>
        <p:sp>
          <p:nvSpPr>
            <p:cNvPr id="54" name="타원 53"/>
            <p:cNvSpPr/>
            <p:nvPr/>
          </p:nvSpPr>
          <p:spPr>
            <a:xfrm rot="9900000">
              <a:off x="6215412" y="2014273"/>
              <a:ext cx="1491841" cy="149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도넛 54"/>
            <p:cNvSpPr/>
            <p:nvPr/>
          </p:nvSpPr>
          <p:spPr>
            <a:xfrm>
              <a:off x="6004560" y="1683295"/>
              <a:ext cx="2069072" cy="2046696"/>
            </a:xfrm>
            <a:prstGeom prst="donut">
              <a:avLst>
                <a:gd name="adj" fmla="val 12557"/>
              </a:avLst>
            </a:prstGeom>
            <a:solidFill>
              <a:srgbClr val="A6A6A6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막힌 원호 55"/>
            <p:cNvSpPr/>
            <p:nvPr/>
          </p:nvSpPr>
          <p:spPr>
            <a:xfrm rot="16200000">
              <a:off x="6021342" y="1677701"/>
              <a:ext cx="2046696" cy="2057884"/>
            </a:xfrm>
            <a:prstGeom prst="blockArc">
              <a:avLst>
                <a:gd name="adj1" fmla="val 10800000"/>
                <a:gd name="adj2" fmla="val 5390244"/>
                <a:gd name="adj3" fmla="val 12263"/>
              </a:avLst>
            </a:prstGeom>
            <a:solidFill>
              <a:srgbClr val="00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모서리가 둥근 직사각형 94">
            <a:extLst>
              <a:ext uri="{FF2B5EF4-FFF2-40B4-BE49-F238E27FC236}">
                <a16:creationId xmlns:a16="http://schemas.microsoft.com/office/drawing/2014/main" xmlns="" id="{7F0ACE61-05E5-4B08-B305-4C401C64A84B}"/>
              </a:ext>
            </a:extLst>
          </p:cNvPr>
          <p:cNvSpPr/>
          <p:nvPr/>
        </p:nvSpPr>
        <p:spPr>
          <a:xfrm>
            <a:off x="9639695" y="2748418"/>
            <a:ext cx="935951" cy="385368"/>
          </a:xfrm>
          <a:prstGeom prst="roundRect">
            <a:avLst>
              <a:gd name="adj" fmla="val 50000"/>
            </a:avLst>
          </a:prstGeom>
          <a:solidFill>
            <a:srgbClr val="00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하나 B" panose="02020603020101020101" pitchFamily="18" charset="-127"/>
                <a:ea typeface="하나 B" panose="02020603020101020101" pitchFamily="18" charset="-127"/>
              </a:rPr>
              <a:t>세무사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25807" y="4248004"/>
            <a:ext cx="3284382" cy="11113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전산화된 수기 영수증을 통한 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>
              <a:lnSpc>
                <a:spcPct val="150000"/>
              </a:lnSpc>
              <a:tabLst/>
            </a:pPr>
            <a:r>
              <a:rPr lang="en-US" altLang="ko-KR" sz="1600">
                <a:latin typeface="하나 B" panose="02020603020101020101" pitchFamily="18" charset="-127"/>
                <a:ea typeface="하나 B" panose="02020603020101020101" pitchFamily="18" charset="-127"/>
              </a:rPr>
              <a:t>     </a:t>
            </a: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업무 효율 상승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ko-KR" altLang="en-US" sz="1600">
                <a:latin typeface="하나 B" panose="02020603020101020101" pitchFamily="18" charset="-127"/>
                <a:ea typeface="하나 B" panose="02020603020101020101" pitchFamily="18" charset="-127"/>
              </a:rPr>
              <a:t>편리한 세금 신고서 작성</a:t>
            </a:r>
            <a:endParaRPr lang="en-US" altLang="ko-KR" sz="160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4F5D483A-F331-48E0-87B7-7C2B45CD9549}"/>
              </a:ext>
            </a:extLst>
          </p:cNvPr>
          <p:cNvCxnSpPr>
            <a:cxnSpLocks/>
          </p:cNvCxnSpPr>
          <p:nvPr/>
        </p:nvCxnSpPr>
        <p:spPr>
          <a:xfrm>
            <a:off x="2483224" y="582242"/>
            <a:ext cx="9308848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FC77F4-65FC-4065-98F3-6FA82A844C71}"/>
              </a:ext>
            </a:extLst>
          </p:cNvPr>
          <p:cNvCxnSpPr/>
          <p:nvPr/>
        </p:nvCxnSpPr>
        <p:spPr>
          <a:xfrm flipV="1">
            <a:off x="1654147" y="582242"/>
            <a:ext cx="1664326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E702934-E5EC-4A16-8A09-CBB80239C86E}"/>
              </a:ext>
            </a:extLst>
          </p:cNvPr>
          <p:cNvSpPr txBox="1"/>
          <p:nvPr/>
        </p:nvSpPr>
        <p:spPr>
          <a:xfrm>
            <a:off x="347787" y="392312"/>
            <a:ext cx="1202252" cy="4062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05 </a:t>
            </a:r>
            <a:r>
              <a:rPr lang="ko-KR" altLang="en-US" smtClean="0">
                <a:solidFill>
                  <a:srgbClr val="000000"/>
                </a:solidFill>
                <a:latin typeface="하나 B" panose="02020603020101020101" pitchFamily="18" charset="-127"/>
                <a:ea typeface="하나 B" panose="02020603020101020101" pitchFamily="18" charset="-127"/>
                <a:cs typeface="하나 M" pitchFamily="18" charset="0"/>
              </a:rPr>
              <a:t>기대 효과</a:t>
            </a:r>
            <a:endParaRPr lang="en-US" altLang="zh-CN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3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0650" y="2217704"/>
            <a:ext cx="2402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solidFill>
                  <a:srgbClr val="00AAAA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Q&amp;A</a:t>
            </a:r>
            <a:endParaRPr lang="ko-KR" altLang="en-US" sz="8000">
              <a:solidFill>
                <a:srgbClr val="00AAAA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4848" y="3494325"/>
            <a:ext cx="3248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A6A6A6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감사합니다</a:t>
            </a:r>
            <a:r>
              <a:rPr lang="en-US" altLang="ko-KR" sz="4800" smtClean="0">
                <a:solidFill>
                  <a:srgbClr val="A6A6A6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.</a:t>
            </a:r>
            <a:endParaRPr lang="ko-KR" altLang="en-US" sz="4800">
              <a:solidFill>
                <a:srgbClr val="A6A6A6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366</Words>
  <Application>Microsoft Office PowerPoint</Application>
  <PresentationFormat>와이드스크린</PresentationFormat>
  <Paragraphs>78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宋体</vt:lpstr>
      <vt:lpstr>Arial</vt:lpstr>
      <vt:lpstr>맑은 고딕</vt:lpstr>
      <vt:lpstr>하나 CM</vt:lpstr>
      <vt:lpstr>하나 B</vt:lpstr>
      <vt:lpstr>하나 M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박종진</dc:creator>
  <cp:lastModifiedBy>박종진</cp:lastModifiedBy>
  <cp:revision>239</cp:revision>
  <dcterms:created xsi:type="dcterms:W3CDTF">2021-08-14T15:16:42Z</dcterms:created>
  <dcterms:modified xsi:type="dcterms:W3CDTF">2021-10-03T11:25:14Z</dcterms:modified>
</cp:coreProperties>
</file>