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324" r:id="rId3"/>
    <p:sldId id="268" r:id="rId4"/>
    <p:sldId id="300" r:id="rId5"/>
    <p:sldId id="319" r:id="rId6"/>
    <p:sldId id="295" r:id="rId7"/>
    <p:sldId id="309" r:id="rId8"/>
    <p:sldId id="306" r:id="rId9"/>
    <p:sldId id="320" r:id="rId10"/>
    <p:sldId id="283" r:id="rId11"/>
    <p:sldId id="284" r:id="rId12"/>
    <p:sldId id="307" r:id="rId13"/>
    <p:sldId id="281" r:id="rId14"/>
    <p:sldId id="263" r:id="rId15"/>
    <p:sldId id="308" r:id="rId16"/>
    <p:sldId id="310" r:id="rId17"/>
    <p:sldId id="269" r:id="rId18"/>
    <p:sldId id="289" r:id="rId19"/>
    <p:sldId id="321" r:id="rId20"/>
    <p:sldId id="323" r:id="rId21"/>
    <p:sldId id="280" r:id="rId22"/>
    <p:sldId id="325" r:id="rId23"/>
    <p:sldId id="326" r:id="rId24"/>
  </p:sldIdLst>
  <p:sldSz cx="12192000" cy="6858000"/>
  <p:notesSz cx="6858000" cy="9144000"/>
  <p:embeddedFontLst>
    <p:embeddedFont>
      <p:font typeface="하나 M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하나 B" panose="02020603020101020101" pitchFamily="18" charset="-127"/>
      <p:regular r:id="rId29"/>
    </p:embeddedFont>
    <p:embeddedFont>
      <p:font typeface="하나 CM" panose="02020603020101020101" pitchFamily="18" charset="-127"/>
      <p:regular r:id="rId30"/>
    </p:embeddedFont>
    <p:embeddedFont>
      <p:font typeface="하나 L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진" initials="박" lastIdx="48" clrIdx="0">
    <p:extLst>
      <p:ext uri="{19B8F6BF-5375-455C-9EA6-DF929625EA0E}">
        <p15:presenceInfo xmlns:p15="http://schemas.microsoft.com/office/powerpoint/2012/main" userId="박종진" providerId="None"/>
      </p:ext>
    </p:extLst>
  </p:cmAuthor>
  <p:cmAuthor id="2" name="박종범" initials="박" lastIdx="5" clrIdx="1">
    <p:extLst>
      <p:ext uri="{19B8F6BF-5375-455C-9EA6-DF929625EA0E}">
        <p15:presenceInfo xmlns:p15="http://schemas.microsoft.com/office/powerpoint/2012/main" userId="S::2160340094@student.kopo.ac.kr::daef7703-0cdd-45f5-b5ca-2ffd69418c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8C"/>
    <a:srgbClr val="FF7171"/>
    <a:srgbClr val="1F6B69"/>
    <a:srgbClr val="30BBBB"/>
    <a:srgbClr val="F4B183"/>
    <a:srgbClr val="92D050"/>
    <a:srgbClr val="FFD966"/>
    <a:srgbClr val="97E1DF"/>
    <a:srgbClr val="2A9492"/>
    <a:srgbClr val="6AD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84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② 전국 사업체 수</a:t>
            </a:r>
          </a:p>
        </c:rich>
      </c:tx>
      <c:layout>
        <c:manualLayout>
          <c:xMode val="edge"/>
          <c:yMode val="edge"/>
          <c:x val="0.24727670086041792"/>
          <c:y val="4.13774678510107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사업체 수</c:v>
                </c:pt>
              </c:strCache>
            </c:strRef>
          </c:tx>
          <c:spPr>
            <a:solidFill>
              <a:srgbClr val="00AAAA"/>
            </a:solidFill>
          </c:spPr>
          <c:dPt>
            <c:idx val="0"/>
            <c:bubble3D val="0"/>
            <c:spPr>
              <a:solidFill>
                <a:srgbClr val="00AAAA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310-4D44-9A10-6ADD5FFFF25B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310-4D44-9A10-6ADD5FFFF25B}"/>
              </c:ext>
            </c:extLst>
          </c:dPt>
          <c:dLbls>
            <c:dLbl>
              <c:idx val="0"/>
              <c:layout>
                <c:manualLayout>
                  <c:x val="-0.30890759817803598"/>
                  <c:y val="-0.2251893571215762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310-4D44-9A10-6ADD5FFFF2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225907590929939E-2"/>
                  <c:y val="8.327477860520646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310-4D44-9A10-6ADD5FFFF2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소상공인</c:v>
                </c:pt>
                <c:pt idx="1">
                  <c:v>기타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310-4D44-9A10-6ADD5FFFF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96122062062331"/>
          <c:y val="0.80022176585131699"/>
          <c:w val="0.60652473515978422"/>
          <c:h val="0.10068191370245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ko-KR" altLang="ko-KR" sz="1600" b="1">
                <a:solidFill>
                  <a:schemeClr val="tx1"/>
                </a:solidFill>
                <a:effectLst/>
              </a:rPr>
              <a:t>③</a:t>
            </a:r>
            <a:r>
              <a:rPr lang="en-US" altLang="ko-KR" sz="1600" b="1">
                <a:solidFill>
                  <a:schemeClr val="tx1"/>
                </a:solidFill>
                <a:effectLst/>
              </a:rPr>
              <a:t> </a:t>
            </a:r>
            <a:r>
              <a:rPr lang="ko-KR" altLang="en-US" sz="1600" b="1">
                <a:solidFill>
                  <a:schemeClr val="tx1"/>
                </a:solidFill>
              </a:rPr>
              <a:t>시중은행 개인사업자 대출</a:t>
            </a:r>
          </a:p>
        </c:rich>
      </c:tx>
      <c:layout>
        <c:manualLayout>
          <c:xMode val="edge"/>
          <c:yMode val="edge"/>
          <c:x val="0.17767023323138764"/>
          <c:y val="4.4922458109852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07586854924588E-2"/>
          <c:y val="0.320847759526036"/>
          <c:w val="0.92648121021295449"/>
          <c:h val="0.510117561021360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시중은행 개인사업자 대출</c:v>
                </c:pt>
              </c:strCache>
            </c:strRef>
          </c:tx>
          <c:spPr>
            <a:ln w="28575" cap="rnd">
              <a:solidFill>
                <a:srgbClr val="00AAA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7.1062725421002962E-2"/>
                  <c:y val="-4.52168416686282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C0F-414A-8820-6BAD73F3F18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2019년 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231.9</c:v>
                </c:pt>
                <c:pt idx="1">
                  <c:v>233.8</c:v>
                </c:pt>
                <c:pt idx="2">
                  <c:v>235.4</c:v>
                </c:pt>
                <c:pt idx="3">
                  <c:v>237.4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C0F-414A-8820-6BAD73F3F18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6329272"/>
        <c:axId val="416322216"/>
      </c:lineChart>
      <c:catAx>
        <c:axId val="416329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endParaRPr lang="ko-KR"/>
          </a:p>
        </c:txPr>
        <c:crossAx val="416322216"/>
        <c:crosses val="autoZero"/>
        <c:auto val="1"/>
        <c:lblAlgn val="ctr"/>
        <c:lblOffset val="100"/>
        <c:noMultiLvlLbl val="0"/>
      </c:catAx>
      <c:valAx>
        <c:axId val="416322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6329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하나 B" panose="02020603020101020101" pitchFamily="18" charset="-127"/>
          <a:ea typeface="하나 B" panose="02020603020101020101" pitchFamily="18" charset="-127"/>
        </a:defRPr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① OECD </a:t>
            </a:r>
            <a:r>
              <a:rPr lang="ko-KR" sz="1600" b="1">
                <a:solidFill>
                  <a:schemeClr val="tx1"/>
                </a:solidFill>
              </a:rPr>
              <a:t>국가별 자영업자 비중</a:t>
            </a:r>
            <a:endParaRPr lang="en-US" sz="16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1438610470229502"/>
          <c:y val="4.987756432536666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OECD 국가별 자영업자 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555-4D9F-A688-1AE88365969B}"/>
              </c:ext>
            </c:extLst>
          </c:dPt>
          <c:dPt>
            <c:idx val="1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555-4D9F-A688-1AE88365969B}"/>
              </c:ext>
            </c:extLst>
          </c:dPt>
          <c:dPt>
            <c:idx val="2"/>
            <c:invertIfNegative val="0"/>
            <c:bubble3D val="0"/>
            <c:spPr>
              <a:solidFill>
                <a:srgbClr val="00AAAA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555-4D9F-A688-1AE88365969B}"/>
              </c:ext>
            </c:extLst>
          </c:dPt>
          <c:dPt>
            <c:idx val="3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555-4D9F-A688-1AE88365969B}"/>
              </c:ext>
            </c:extLst>
          </c:dPt>
          <c:dPt>
            <c:idx val="4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555-4D9F-A688-1AE88365969B}"/>
              </c:ext>
            </c:extLst>
          </c:dPt>
          <c:dPt>
            <c:idx val="5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555-4D9F-A688-1AE8836596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그리스</c:v>
                </c:pt>
                <c:pt idx="1">
                  <c:v>터키</c:v>
                </c:pt>
                <c:pt idx="2">
                  <c:v>한국</c:v>
                </c:pt>
                <c:pt idx="3">
                  <c:v>EU</c:v>
                </c:pt>
                <c:pt idx="4">
                  <c:v>일본</c:v>
                </c:pt>
                <c:pt idx="5">
                  <c:v>미국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0.34100000000000003</c:v>
                </c:pt>
                <c:pt idx="1">
                  <c:v>0.32700000000000001</c:v>
                </c:pt>
                <c:pt idx="2">
                  <c:v>0.254</c:v>
                </c:pt>
                <c:pt idx="3">
                  <c:v>0.155</c:v>
                </c:pt>
                <c:pt idx="4">
                  <c:v>0.104</c:v>
                </c:pt>
                <c:pt idx="5">
                  <c:v>6.3E-2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B555-4D9F-A688-1AE8836596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6328488"/>
        <c:axId val="416328880"/>
      </c:barChart>
      <c:catAx>
        <c:axId val="416328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endParaRPr lang="ko-KR"/>
          </a:p>
        </c:txPr>
        <c:crossAx val="416328880"/>
        <c:crosses val="autoZero"/>
        <c:auto val="1"/>
        <c:lblAlgn val="ctr"/>
        <c:lblOffset val="100"/>
        <c:noMultiLvlLbl val="0"/>
      </c:catAx>
      <c:valAx>
        <c:axId val="41632888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416328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하나 B" panose="02020603020101020101" pitchFamily="18" charset="-127"/>
          <a:ea typeface="하나 B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01T13:29:30.914" idx="4">
    <p:pos x="10" y="10"/>
    <p:text>하나WITH는 소상공인의 성공적인 사업장 운영을 위한 경영 세무 신고 지원서비스 입니다.
이 서비스를 통해 소상공인과 세무사 그리고
은행이 win-win하는 것이 목적입니다.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12:15:11.408" idx="44">
    <p:pos x="10" y="10"/>
    <p:text>소상공인/은행/세무사 3가지 주체가 하나WITH를 통해 WIN-WIN 하는 것을 기대효과를 통해 확인할 수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12:59:14.678" idx="46">
    <p:pos x="10" y="10"/>
    <p:text>관리자 부분의 기능을 개선하고,
소상공인이 직접 신고서를 작성할 수 있는 기능을 보완하면, 더 나은 서비스가 될 것이라고 생각합니다.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2T15:48:18.682" idx="33">
    <p:pos x="10" y="10"/>
    <p:text>[실제 서버 배포 시행착오]
GCP를 활용하여 실제 서버에 배포하면서 수많은 시행착오를 겪었는데,
이런 과정을 통해, 이후에 프로젝트를 진행하면 이런 부분까지 고려해서 개발을 진행해야한다는 것을 배울 수 있었습니다.</p:text>
    <p:extLst>
      <p:ext uri="{C676402C-5697-4E1C-873F-D02D1690AC5C}">
        <p15:threadingInfo xmlns:p15="http://schemas.microsoft.com/office/powerpoint/2012/main" timeZoneBias="-540"/>
      </p:ext>
    </p:extLst>
  </p:cm>
  <p:cm authorId="1" dt="2021-10-02T15:48:28.496" idx="34">
    <p:pos x="204" y="29"/>
    <p:text>[일정 계획의 중요성]
프로젝트를 완성하긴 했지만,
촉박하게 진행된 점은 어쩔 수 없었다.
지난 한 달이 상당히 짧은 시간으로 느껴졌음
더욱 디테일하게 계획하고, 개발을 진행했으면 추가 기능도 더 만들 수 있지 않을까?(물론 초기에 계획했던 부분은 완성했음!)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01:51:23.192" idx="3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29T00:18:01.232" idx="2">
    <p:pos x="1507" y="2801"/>
    <p:text>1년치 데이터 수집해보았더니,
정규성 검정을 해봤더니, 정규 분포를 따르고 있었다
평균이 5만, 분산이 약 1만 정도라는걸 확인할 수 있었음
샘플을 평균 5만 분산1만 짜리의 정규분포로부터 샘플을 뽑았다
200개씩 * 50명 10,000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01T13:26:49.736" idx="3">
    <p:pos x="115" y="84"/>
    <p:text>다음은 기획 배경입니다.
위 그래프를 보면,
국내 경제 규모에서 소상공인이 차지하는 비중과 중요성이 상당하다는 것을 알 수 있습니다.
이런 부분에서, 소상공인 전용 서비스를 출시해서 소상공인 시장의 파이를 차지하기 위해 노력해야한다는 결론을 얻을 수 있습니다.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10:03:19.725" idx="36">
    <p:pos x="427" y="698"/>
    <p:text>여기서 한 발 더 나아가서, (PPT넘기면서)
경쟁사들은 이미 전용 서비스를 출시해나가고 있습니다. 그러나 하나은행은 오프라인으로 지원센터만 운영하고 있습니다.
그러나!! 걱정하지 않으셔도 됩니다. 하나은행에는 보다 직접적인 소상공인 지원 서비스 하나WITH가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02:05:41.675" idx="24">
    <p:pos x="217" y="558"/>
    <p:text>하나WITH의 주요 기능은
첫 번째로는 소상공인이 자신의 사업장의 매입/매출 을 통합 관리할 수 있는 기능입니다. 
두 번째는 사업 사업보고서 기능 입니다. 시각화된 자료를 통해 한 눈에 사업 현황을 파악할 수 있습니다.
세 번째는 세무사가 자신의 담당 고객의 세금 신고서를 작성할 수 있는 기능입니다.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10:50:50.434" idx="38">
    <p:pos x="10" y="10"/>
    <p:text>매입/매출 통합관리 부분에서는,
OCR 기술을 활용해서, 영수증 이미지에서 세금신고에 필요한 정보를 추출해서 전산화했습니다.
세금신고 기능에서는,
Apache POI와  Html2Canvas를 이용해서 원하는 자료를 엑셀과 PDF로 변환할 수 있게 했습니다.
사업보고서 부분에서는,
스프링 스케줄러와 Chart.js를 이용해서 정기적으로 시각화된 보고서를 제공할 수 있게 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11:00:06.806" idx="40">
    <p:pos x="10" y="10"/>
    <p:text>다음은 개발환경 및 아키텍처 부분입니다.
제가 만든 서비스는 하나의 Main시스템과 2개의 서브 시스템으로 구성되어있습니다. 외부 인터페이스를 실제로 할 수 없어서 홈택스와 여신~를 직접 개발했습니다.
모두 구글 클라우드 서버에서 작동하고 있습니다.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11:57:37.496" idx="42">
    <p:pos x="10" y="10"/>
    <p:text>다음은 서비스 아키텍처 입니다.
여기서 특징적인 부분은 외부 인터페이스를 실제로 할 수 없어서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02:05:41.675" idx="31">
    <p:pos x="7383" y="106"/>
    <p:text>다음은 사업보고서 제공 기능입니다. 자신의 사업장의 매입/매출 현황을 매일 확인할 수 있는 기능입니다.
다음은, 소상공인 지원센터 상담 예약 서비스입니다. 현재 하나은행이 전국 200여곳에 두고 있는 소상공인 현장 지원센터에 상담을 위해 예약할 수 있는
기능입니다.
그리고, 개인 계좌 / 사업자 계좌를 나누어서 관리하고, 편리하게 이체할 수 있는 계좌 관리 기능입니다. 
다음은, 제가 이렇게 소상공인을 위한 서비스를 기획하게 된 배경에 대해서 말씀드리겠습니다.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12:08:04.042" idx="43">
    <p:pos x="63" y="82"/>
    <p:text>시연 시나리오에는 소상공인, 관리자, 세무사 총 3명의 인물이 등장합니다.
제가 넘버링한 순서대로 시나리오가 진행될 것 입니다.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0.89067</cdr:x>
      <cdr:y>0.86285</cdr:y>
    </cdr:from>
    <cdr:to>
      <cdr:x>0.93928</cdr:x>
      <cdr:y>1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="" xmlns:a16="http://schemas.microsoft.com/office/drawing/2014/main" id="{18F50007-51BD-4BCB-960A-39890A4908A2}"/>
            </a:ext>
          </a:extLst>
        </cdr:cNvPr>
        <cdr:cNvSpPr/>
      </cdr:nvSpPr>
      <cdr:spPr>
        <a:xfrm xmlns:a="http://schemas.openxmlformats.org/drawingml/2006/main">
          <a:off x="3384891" y="2323664"/>
          <a:ext cx="184731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E933-A5BD-4E25-BAAE-0499DCFEB91F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6570-0CF3-4CDD-822D-EED77B0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7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6570-0CF3-4CDD-822D-EED77B0A60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6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6570-0CF3-4CDD-822D-EED77B0A60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6570-0CF3-4CDD-822D-EED77B0A60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9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6570-0CF3-4CDD-822D-EED77B0A601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2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3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9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0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9.xml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comments" Target="../comments/commen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2.png"/><Relationship Id="rId21" Type="http://schemas.openxmlformats.org/officeDocument/2006/relationships/image" Target="../media/image27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image" Target="../media/image22.jpe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microsoft.com/office/2007/relationships/hdphoto" Target="../media/hdphoto2.wdp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23" Type="http://schemas.openxmlformats.org/officeDocument/2006/relationships/comments" Target="../comments/comment6.xml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67103" y="2464208"/>
            <a:ext cx="43669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b="1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</a:t>
            </a:r>
            <a:r>
              <a:rPr lang="en-US" altLang="ko-KR" sz="7200" b="1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en-US" altLang="ko-KR" sz="7200" b="1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WITH</a:t>
            </a:r>
            <a:endParaRPr lang="en-US" altLang="ko-KR" sz="7200" b="1" dirty="0">
              <a:solidFill>
                <a:prstClr val="black">
                  <a:lumMod val="75000"/>
                  <a:lumOff val="2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4212" y="1887864"/>
            <a:ext cx="7597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소상공인과 함께하는 경영</a:t>
            </a:r>
            <a:r>
              <a:rPr lang="en-US" altLang="ko-KR" sz="2800" b="1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☞</a:t>
            </a:r>
            <a:r>
              <a:rPr lang="ko-KR" altLang="en-US" sz="2800" b="1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세무 신고 지원 플랫폼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94802" y="4981188"/>
            <a:ext cx="4807726" cy="942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하나금융티아이 교육생</a:t>
            </a:r>
            <a:endParaRPr lang="en-US" altLang="ko-KR" sz="2400" b="1">
              <a:solidFill>
                <a:prstClr val="black">
                  <a:lumMod val="75000"/>
                  <a:lumOff val="2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광명융합기술원 데이터분석과 박종범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2" y="1102659"/>
            <a:ext cx="11985562" cy="55914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974C401-686B-4C50-9DBD-C3D10E76FE4B}"/>
              </a:ext>
            </a:extLst>
          </p:cNvPr>
          <p:cNvSpPr/>
          <p:nvPr/>
        </p:nvSpPr>
        <p:spPr>
          <a:xfrm>
            <a:off x="4984600" y="668520"/>
            <a:ext cx="228780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>
                <a:latin typeface="하나 B" panose="02020603020101020101" pitchFamily="18" charset="-127"/>
                <a:ea typeface="하나 B" panose="02020603020101020101" pitchFamily="18" charset="-127"/>
              </a:rPr>
              <a:t>[</a:t>
            </a:r>
            <a:r>
              <a:rPr lang="ko-KR" altLang="en-US" sz="3300">
                <a:latin typeface="하나 B" panose="02020603020101020101" pitchFamily="18" charset="-127"/>
                <a:ea typeface="하나 B" panose="02020603020101020101" pitchFamily="18" charset="-127"/>
              </a:rPr>
              <a:t>하나</a:t>
            </a:r>
            <a:r>
              <a:rPr lang="en-US" altLang="ko-KR" sz="3300">
                <a:latin typeface="하나 B" panose="02020603020101020101" pitchFamily="18" charset="-127"/>
                <a:ea typeface="하나 B" panose="02020603020101020101" pitchFamily="18" charset="-127"/>
              </a:rPr>
              <a:t>WITH]</a:t>
            </a:r>
            <a:endParaRPr lang="ko-KR" altLang="en-US" sz="33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4563035" y="429843"/>
            <a:ext cx="722903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CFC77F4-65FC-4065-98F3-6FA82A844C71}"/>
              </a:ext>
            </a:extLst>
          </p:cNvPr>
          <p:cNvCxnSpPr/>
          <p:nvPr/>
        </p:nvCxnSpPr>
        <p:spPr>
          <a:xfrm flipV="1">
            <a:off x="3527774" y="429843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702934-E5EC-4A16-8A09-CBB80239C86E}"/>
              </a:ext>
            </a:extLst>
          </p:cNvPr>
          <p:cNvSpPr txBox="1"/>
          <p:nvPr/>
        </p:nvSpPr>
        <p:spPr>
          <a:xfrm>
            <a:off x="347787" y="239913"/>
            <a:ext cx="3165931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03 </a:t>
            </a:r>
            <a:r>
              <a:rPr lang="ko-KR" altLang="en-US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개발환경 및 </a:t>
            </a:r>
            <a:r>
              <a:rPr lang="ko-KR" altLang="en-US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아키텍처 </a:t>
            </a:r>
            <a:r>
              <a:rPr lang="en-US" altLang="ko-KR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– ERD1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6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3430BE6-410E-4C95-97F5-E62B80A1EB91}"/>
              </a:ext>
            </a:extLst>
          </p:cNvPr>
          <p:cNvCxnSpPr>
            <a:cxnSpLocks/>
          </p:cNvCxnSpPr>
          <p:nvPr/>
        </p:nvCxnSpPr>
        <p:spPr>
          <a:xfrm>
            <a:off x="7389960" y="824507"/>
            <a:ext cx="0" cy="5900468"/>
          </a:xfrm>
          <a:prstGeom prst="line">
            <a:avLst/>
          </a:prstGeom>
          <a:ln w="952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109" y="2183292"/>
            <a:ext cx="2876550" cy="2133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9" y="2016603"/>
            <a:ext cx="6953250" cy="43338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974C401-686B-4C50-9DBD-C3D10E76FE4B}"/>
              </a:ext>
            </a:extLst>
          </p:cNvPr>
          <p:cNvSpPr/>
          <p:nvPr/>
        </p:nvSpPr>
        <p:spPr>
          <a:xfrm>
            <a:off x="8535570" y="1183065"/>
            <a:ext cx="2393604" cy="948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>
                <a:latin typeface="하나 B" panose="02020603020101020101" pitchFamily="18" charset="-127"/>
                <a:ea typeface="하나 B" panose="02020603020101020101" pitchFamily="18" charset="-127"/>
              </a:rPr>
              <a:t>[</a:t>
            </a:r>
            <a:r>
              <a:rPr lang="ko-KR" altLang="en-US" sz="2800">
                <a:latin typeface="하나 B" panose="02020603020101020101" pitchFamily="18" charset="-127"/>
                <a:ea typeface="하나 B" panose="02020603020101020101" pitchFamily="18" charset="-127"/>
              </a:rPr>
              <a:t>여신금융협회</a:t>
            </a:r>
            <a:r>
              <a:rPr lang="en-US" altLang="ko-KR" sz="2800">
                <a:latin typeface="하나 B" panose="02020603020101020101" pitchFamily="18" charset="-127"/>
                <a:ea typeface="하나 B" panose="02020603020101020101" pitchFamily="18" charset="-127"/>
              </a:rPr>
              <a:t>]</a:t>
            </a:r>
            <a:br>
              <a:rPr lang="en-US" altLang="ko-KR" sz="2800"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lang="en-US" altLang="ko-KR" sz="2000"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2000">
                <a:latin typeface="하나 B" panose="02020603020101020101" pitchFamily="18" charset="-127"/>
                <a:ea typeface="하나 B" panose="02020603020101020101" pitchFamily="18" charset="-127"/>
              </a:rPr>
              <a:t>카드사 통합 </a:t>
            </a:r>
            <a:r>
              <a:rPr lang="ko-KR" altLang="en-US" sz="2000">
                <a:highlight>
                  <a:srgbClr val="FFFF00"/>
                </a:highlight>
                <a:latin typeface="하나 B" panose="02020603020101020101" pitchFamily="18" charset="-127"/>
                <a:ea typeface="하나 B" panose="02020603020101020101" pitchFamily="18" charset="-127"/>
              </a:rPr>
              <a:t>매출</a:t>
            </a:r>
            <a:r>
              <a:rPr lang="en-US" altLang="ko-KR" sz="200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endParaRPr lang="ko-KR" altLang="en-US" sz="20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974C401-686B-4C50-9DBD-C3D10E76FE4B}"/>
              </a:ext>
            </a:extLst>
          </p:cNvPr>
          <p:cNvSpPr/>
          <p:nvPr/>
        </p:nvSpPr>
        <p:spPr>
          <a:xfrm>
            <a:off x="2475486" y="1090732"/>
            <a:ext cx="2448106" cy="1022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>
                <a:latin typeface="하나 B" panose="02020603020101020101" pitchFamily="18" charset="-127"/>
                <a:ea typeface="하나 B" panose="02020603020101020101" pitchFamily="18" charset="-127"/>
              </a:rPr>
              <a:t>[</a:t>
            </a:r>
            <a:r>
              <a:rPr lang="ko-KR" altLang="en-US" sz="3200">
                <a:latin typeface="하나 B" panose="02020603020101020101" pitchFamily="18" charset="-127"/>
                <a:ea typeface="하나 B" panose="02020603020101020101" pitchFamily="18" charset="-127"/>
              </a:rPr>
              <a:t>홈택스</a:t>
            </a:r>
            <a:r>
              <a:rPr lang="en-US" altLang="ko-KR" sz="3200">
                <a:latin typeface="하나 B" panose="02020603020101020101" pitchFamily="18" charset="-127"/>
                <a:ea typeface="하나 B" panose="02020603020101020101" pitchFamily="18" charset="-127"/>
              </a:rPr>
              <a:t>]</a:t>
            </a:r>
            <a:r>
              <a:rPr lang="en-US" altLang="ko-KR" sz="3300">
                <a:latin typeface="하나 B" panose="02020603020101020101" pitchFamily="18" charset="-127"/>
                <a:ea typeface="하나 B" panose="02020603020101020101" pitchFamily="18" charset="-127"/>
              </a:rPr>
              <a:t/>
            </a:r>
            <a:br>
              <a:rPr lang="en-US" altLang="ko-KR" sz="3300"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lang="en-US" altLang="ko-KR" sz="2000"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2000">
                <a:latin typeface="하나 B" panose="02020603020101020101" pitchFamily="18" charset="-127"/>
                <a:ea typeface="하나 B" panose="02020603020101020101" pitchFamily="18" charset="-127"/>
              </a:rPr>
              <a:t>전자 </a:t>
            </a:r>
            <a:r>
              <a:rPr lang="ko-KR" altLang="en-US" sz="2000">
                <a:highlight>
                  <a:srgbClr val="FFFF00"/>
                </a:highlight>
                <a:latin typeface="하나 B" panose="02020603020101020101" pitchFamily="18" charset="-127"/>
                <a:ea typeface="하나 B" panose="02020603020101020101" pitchFamily="18" charset="-127"/>
              </a:rPr>
              <a:t>매입</a:t>
            </a:r>
            <a:r>
              <a:rPr lang="ko-KR" altLang="en-US" sz="2000">
                <a:latin typeface="하나 B" panose="02020603020101020101" pitchFamily="18" charset="-127"/>
                <a:ea typeface="하나 B" panose="02020603020101020101" pitchFamily="18" charset="-127"/>
              </a:rPr>
              <a:t> 자료 조회</a:t>
            </a:r>
            <a:r>
              <a:rPr lang="en-US" altLang="ko-KR" sz="200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endParaRPr lang="ko-KR" altLang="en-US" sz="20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4563035" y="429843"/>
            <a:ext cx="722903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9CFC77F4-65FC-4065-98F3-6FA82A844C71}"/>
              </a:ext>
            </a:extLst>
          </p:cNvPr>
          <p:cNvCxnSpPr/>
          <p:nvPr/>
        </p:nvCxnSpPr>
        <p:spPr>
          <a:xfrm flipV="1">
            <a:off x="3527774" y="429843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E702934-E5EC-4A16-8A09-CBB80239C86E}"/>
              </a:ext>
            </a:extLst>
          </p:cNvPr>
          <p:cNvSpPr txBox="1"/>
          <p:nvPr/>
        </p:nvSpPr>
        <p:spPr>
          <a:xfrm>
            <a:off x="347787" y="239913"/>
            <a:ext cx="3165931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03 </a:t>
            </a:r>
            <a:r>
              <a:rPr lang="ko-KR" altLang="en-US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개발환경 및 </a:t>
            </a:r>
            <a:r>
              <a:rPr lang="ko-KR" altLang="en-US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아키텍처 </a:t>
            </a:r>
            <a:r>
              <a:rPr lang="en-US" altLang="ko-KR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– ERD2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0498" y="7227195"/>
            <a:ext cx="65" cy="3719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3A5E476-34F0-4561-896E-ACB66FC189BB}"/>
              </a:ext>
            </a:extLst>
          </p:cNvPr>
          <p:cNvSpPr/>
          <p:nvPr/>
        </p:nvSpPr>
        <p:spPr>
          <a:xfrm>
            <a:off x="3676336" y="1418559"/>
            <a:ext cx="475778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28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</a:t>
            </a:r>
            <a:r>
              <a:rPr lang="en-US" altLang="ko-KR" sz="28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WITH</a:t>
            </a:r>
            <a:br>
              <a:rPr lang="en-US" altLang="ko-KR" sz="28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lang="en-US" altLang="ko-KR" sz="28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2021/09/06 - 2021/10/5</a:t>
            </a:r>
            <a:endParaRPr lang="ko-KR" altLang="en-US" sz="28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9" name="모서리가 둥근 직사각형 74">
            <a:extLst>
              <a:ext uri="{FF2B5EF4-FFF2-40B4-BE49-F238E27FC236}">
                <a16:creationId xmlns="" xmlns:a16="http://schemas.microsoft.com/office/drawing/2014/main" id="{B6E100CC-1541-4331-889B-CA03E0880206}"/>
              </a:ext>
            </a:extLst>
          </p:cNvPr>
          <p:cNvSpPr/>
          <p:nvPr/>
        </p:nvSpPr>
        <p:spPr>
          <a:xfrm>
            <a:off x="3653947" y="1232857"/>
            <a:ext cx="4884105" cy="947851"/>
          </a:xfrm>
          <a:prstGeom prst="roundRect">
            <a:avLst/>
          </a:prstGeom>
          <a:noFill/>
          <a:ln w="22225"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BB27C2B1-6A40-4545-85F7-9E32B002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20839"/>
              </p:ext>
            </p:extLst>
          </p:nvPr>
        </p:nvGraphicFramePr>
        <p:xfrm>
          <a:off x="2032002" y="2535199"/>
          <a:ext cx="81279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92">
                  <a:extLst>
                    <a:ext uri="{9D8B030D-6E8A-4147-A177-3AD203B41FA5}">
                      <a16:colId xmlns="" xmlns:a16="http://schemas.microsoft.com/office/drawing/2014/main" val="3042632997"/>
                    </a:ext>
                  </a:extLst>
                </a:gridCol>
                <a:gridCol w="661040">
                  <a:extLst>
                    <a:ext uri="{9D8B030D-6E8A-4147-A177-3AD203B41FA5}">
                      <a16:colId xmlns="" xmlns:a16="http://schemas.microsoft.com/office/drawing/2014/main" val="1857496707"/>
                    </a:ext>
                  </a:extLst>
                </a:gridCol>
                <a:gridCol w="677333">
                  <a:extLst>
                    <a:ext uri="{9D8B030D-6E8A-4147-A177-3AD203B41FA5}">
                      <a16:colId xmlns="" xmlns:a16="http://schemas.microsoft.com/office/drawing/2014/main" val="3038154614"/>
                    </a:ext>
                  </a:extLst>
                </a:gridCol>
                <a:gridCol w="677333">
                  <a:extLst>
                    <a:ext uri="{9D8B030D-6E8A-4147-A177-3AD203B41FA5}">
                      <a16:colId xmlns="" xmlns:a16="http://schemas.microsoft.com/office/drawing/2014/main" val="2504575812"/>
                    </a:ext>
                  </a:extLst>
                </a:gridCol>
                <a:gridCol w="677333">
                  <a:extLst>
                    <a:ext uri="{9D8B030D-6E8A-4147-A177-3AD203B41FA5}">
                      <a16:colId xmlns="" xmlns:a16="http://schemas.microsoft.com/office/drawing/2014/main" val="2619836804"/>
                    </a:ext>
                  </a:extLst>
                </a:gridCol>
                <a:gridCol w="677333">
                  <a:extLst>
                    <a:ext uri="{9D8B030D-6E8A-4147-A177-3AD203B41FA5}">
                      <a16:colId xmlns="" xmlns:a16="http://schemas.microsoft.com/office/drawing/2014/main" val="1743475612"/>
                    </a:ext>
                  </a:extLst>
                </a:gridCol>
                <a:gridCol w="677333">
                  <a:extLst>
                    <a:ext uri="{9D8B030D-6E8A-4147-A177-3AD203B41FA5}">
                      <a16:colId xmlns="" xmlns:a16="http://schemas.microsoft.com/office/drawing/2014/main" val="4062028723"/>
                    </a:ext>
                  </a:extLst>
                </a:gridCol>
                <a:gridCol w="677333">
                  <a:extLst>
                    <a:ext uri="{9D8B030D-6E8A-4147-A177-3AD203B41FA5}">
                      <a16:colId xmlns="" xmlns:a16="http://schemas.microsoft.com/office/drawing/2014/main" val="899639939"/>
                    </a:ext>
                  </a:extLst>
                </a:gridCol>
                <a:gridCol w="677333">
                  <a:extLst>
                    <a:ext uri="{9D8B030D-6E8A-4147-A177-3AD203B41FA5}">
                      <a16:colId xmlns="" xmlns:a16="http://schemas.microsoft.com/office/drawing/2014/main" val="981030345"/>
                    </a:ext>
                  </a:extLst>
                </a:gridCol>
                <a:gridCol w="677333">
                  <a:extLst>
                    <a:ext uri="{9D8B030D-6E8A-4147-A177-3AD203B41FA5}">
                      <a16:colId xmlns="" xmlns:a16="http://schemas.microsoft.com/office/drawing/2014/main" val="2471015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9/6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9/9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9/12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9/16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9/23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9/26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9/30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10/3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10/5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957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서비스 기획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225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DB 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설계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40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소상공인 기능 개발 </a:t>
                      </a: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571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영수증 등록 기능 개발</a:t>
                      </a: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116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API 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서버 개발</a:t>
                      </a: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667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사업보고서 기능 개발</a:t>
                      </a: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426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관리자 기능 개발</a:t>
                      </a: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36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세무사 기능 개발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295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테스트</a:t>
                      </a: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0083495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14ECE1EF-C699-4636-B550-10125F9D5A06}"/>
              </a:ext>
            </a:extLst>
          </p:cNvPr>
          <p:cNvSpPr/>
          <p:nvPr/>
        </p:nvSpPr>
        <p:spPr>
          <a:xfrm>
            <a:off x="4263686" y="2979973"/>
            <a:ext cx="1160230" cy="200725"/>
          </a:xfrm>
          <a:prstGeom prst="roundRect">
            <a:avLst/>
          </a:prstGeom>
          <a:solidFill>
            <a:srgbClr val="00929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638167E-3D30-4BA1-BFEF-1BC2092F6AE5}"/>
              </a:ext>
            </a:extLst>
          </p:cNvPr>
          <p:cNvSpPr/>
          <p:nvPr/>
        </p:nvSpPr>
        <p:spPr>
          <a:xfrm>
            <a:off x="4954432" y="3345601"/>
            <a:ext cx="1483742" cy="215659"/>
          </a:xfrm>
          <a:prstGeom prst="roundRect">
            <a:avLst/>
          </a:prstGeom>
          <a:solidFill>
            <a:srgbClr val="C5D3D3"/>
          </a:solidFill>
          <a:ln>
            <a:solidFill>
              <a:srgbClr val="C5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5D75DB66-64F0-48FA-8B83-32DD7D4E4ACC}"/>
              </a:ext>
            </a:extLst>
          </p:cNvPr>
          <p:cNvSpPr/>
          <p:nvPr/>
        </p:nvSpPr>
        <p:spPr>
          <a:xfrm>
            <a:off x="5624414" y="3726163"/>
            <a:ext cx="1483742" cy="215659"/>
          </a:xfrm>
          <a:prstGeom prst="roundRect">
            <a:avLst/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9E60FAE3-F43F-4501-ABC1-D9E2FF7462F8}"/>
              </a:ext>
            </a:extLst>
          </p:cNvPr>
          <p:cNvSpPr/>
          <p:nvPr/>
        </p:nvSpPr>
        <p:spPr>
          <a:xfrm>
            <a:off x="6306235" y="4101354"/>
            <a:ext cx="1238017" cy="215659"/>
          </a:xfrm>
          <a:prstGeom prst="roundRect">
            <a:avLst/>
          </a:prstGeom>
          <a:solidFill>
            <a:srgbClr val="00929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C28F9B49-29B8-44CD-890A-780A30D52881}"/>
              </a:ext>
            </a:extLst>
          </p:cNvPr>
          <p:cNvSpPr/>
          <p:nvPr/>
        </p:nvSpPr>
        <p:spPr>
          <a:xfrm>
            <a:off x="5969805" y="4461239"/>
            <a:ext cx="1238017" cy="215659"/>
          </a:xfrm>
          <a:prstGeom prst="roundRect">
            <a:avLst/>
          </a:prstGeom>
          <a:solidFill>
            <a:srgbClr val="C5D3D3"/>
          </a:solidFill>
          <a:ln>
            <a:solidFill>
              <a:srgbClr val="C5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6F4B78B4-7255-44A6-9B96-99CF67A9FEA7}"/>
              </a:ext>
            </a:extLst>
          </p:cNvPr>
          <p:cNvSpPr/>
          <p:nvPr/>
        </p:nvSpPr>
        <p:spPr>
          <a:xfrm>
            <a:off x="7213937" y="4836430"/>
            <a:ext cx="1324115" cy="215659"/>
          </a:xfrm>
          <a:prstGeom prst="roundRect">
            <a:avLst/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1F9ABE48-82E0-41D2-8DED-7B3D89DD81C4}"/>
              </a:ext>
            </a:extLst>
          </p:cNvPr>
          <p:cNvSpPr/>
          <p:nvPr/>
        </p:nvSpPr>
        <p:spPr>
          <a:xfrm>
            <a:off x="7875995" y="5211621"/>
            <a:ext cx="1082990" cy="215659"/>
          </a:xfrm>
          <a:prstGeom prst="roundRect">
            <a:avLst/>
          </a:prstGeom>
          <a:solidFill>
            <a:srgbClr val="00929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9D0C9411-A727-4E3E-8A31-B1761D689EE7}"/>
              </a:ext>
            </a:extLst>
          </p:cNvPr>
          <p:cNvSpPr/>
          <p:nvPr/>
        </p:nvSpPr>
        <p:spPr>
          <a:xfrm>
            <a:off x="8417490" y="5571506"/>
            <a:ext cx="1307361" cy="215659"/>
          </a:xfrm>
          <a:prstGeom prst="roundRect">
            <a:avLst/>
          </a:prstGeom>
          <a:solidFill>
            <a:srgbClr val="C5D3D3"/>
          </a:solidFill>
          <a:ln>
            <a:solidFill>
              <a:srgbClr val="C5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425281A1-4472-4F4A-920E-E38D6881E780}"/>
              </a:ext>
            </a:extLst>
          </p:cNvPr>
          <p:cNvSpPr/>
          <p:nvPr/>
        </p:nvSpPr>
        <p:spPr>
          <a:xfrm>
            <a:off x="9039812" y="5948643"/>
            <a:ext cx="1031314" cy="215659"/>
          </a:xfrm>
          <a:prstGeom prst="roundRect">
            <a:avLst/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4563035" y="582242"/>
            <a:ext cx="722903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9CFC77F4-65FC-4065-98F3-6FA82A844C71}"/>
              </a:ext>
            </a:extLst>
          </p:cNvPr>
          <p:cNvCxnSpPr/>
          <p:nvPr/>
        </p:nvCxnSpPr>
        <p:spPr>
          <a:xfrm flipV="1">
            <a:off x="3949115" y="582242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E702934-E5EC-4A16-8A09-CBB80239C86E}"/>
              </a:ext>
            </a:extLst>
          </p:cNvPr>
          <p:cNvSpPr txBox="1"/>
          <p:nvPr/>
        </p:nvSpPr>
        <p:spPr>
          <a:xfrm>
            <a:off x="347787" y="392312"/>
            <a:ext cx="3537828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03 </a:t>
            </a:r>
            <a:r>
              <a:rPr lang="ko-KR" altLang="en-US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개발환경 및 </a:t>
            </a:r>
            <a:r>
              <a:rPr lang="ko-KR" altLang="en-US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아키텍처 </a:t>
            </a:r>
            <a:r>
              <a:rPr lang="en-US" altLang="ko-KR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– </a:t>
            </a:r>
            <a:r>
              <a:rPr lang="ko-KR" altLang="en-US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상세 일정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1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3552880" y="5612386"/>
            <a:ext cx="979060" cy="30174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368959" y="1289111"/>
            <a:ext cx="913560" cy="2665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189784" y="1645527"/>
            <a:ext cx="11941609" cy="463704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 rot="16200000">
            <a:off x="9735117" y="3498871"/>
            <a:ext cx="405442" cy="102017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16200000">
            <a:off x="8254251" y="3493119"/>
            <a:ext cx="405442" cy="102017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28394" y="1289110"/>
            <a:ext cx="1282577" cy="27998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6200000">
            <a:off x="3701790" y="3492939"/>
            <a:ext cx="405442" cy="1020170"/>
          </a:xfrm>
          <a:prstGeom prst="rect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16200000">
            <a:off x="1813202" y="3495993"/>
            <a:ext cx="405442" cy="1020170"/>
          </a:xfrm>
          <a:prstGeom prst="rect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73955" y="8771324"/>
            <a:ext cx="65" cy="3719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808297" y="1009499"/>
            <a:ext cx="1598102" cy="1496552"/>
            <a:chOff x="3497597" y="5099467"/>
            <a:chExt cx="1310190" cy="1206223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597" y="5099467"/>
              <a:ext cx="1310190" cy="1073067"/>
            </a:xfrm>
            <a:prstGeom prst="rect">
              <a:avLst/>
            </a:prstGeom>
          </p:spPr>
        </p:pic>
        <p:sp>
          <p:nvSpPr>
            <p:cNvPr id="66" name="모서리가 둥근 직사각형 94">
              <a:extLst>
                <a:ext uri="{FF2B5EF4-FFF2-40B4-BE49-F238E27FC236}">
                  <a16:creationId xmlns="" xmlns:a16="http://schemas.microsoft.com/office/drawing/2014/main" id="{7F0ACE61-05E5-4B08-B305-4C401C64A84B}"/>
                </a:ext>
              </a:extLst>
            </p:cNvPr>
            <p:cNvSpPr/>
            <p:nvPr/>
          </p:nvSpPr>
          <p:spPr>
            <a:xfrm>
              <a:off x="3606348" y="5982219"/>
              <a:ext cx="1092687" cy="323471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하나 B" panose="02020603020101020101" pitchFamily="18" charset="-127"/>
                  <a:ea typeface="하나 B" panose="02020603020101020101" pitchFamily="18" charset="-127"/>
                </a:rPr>
                <a:t>세무사</a:t>
              </a:r>
              <a:endParaRPr lang="en-US" altLang="ko-KR" sz="19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10439" y="1179000"/>
            <a:ext cx="3643607" cy="788164"/>
            <a:chOff x="2293735" y="1347671"/>
            <a:chExt cx="3074179" cy="788164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2C722ED2-E8FB-4EDD-A402-4A7B56D1A3E0}"/>
                </a:ext>
              </a:extLst>
            </p:cNvPr>
            <p:cNvSpPr txBox="1"/>
            <p:nvPr/>
          </p:nvSpPr>
          <p:spPr>
            <a:xfrm>
              <a:off x="2586931" y="1347671"/>
              <a:ext cx="2780983" cy="78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세금신고에 필요한  매입 </a:t>
              </a:r>
              <a:r>
                <a:rPr lang="en-US" altLang="ko-KR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/</a:t>
              </a: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 매출 자료를 확인하고 싶은 </a:t>
              </a:r>
              <a:r>
                <a:rPr lang="en-US" altLang="ko-KR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[</a:t>
              </a: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미송초밥</a:t>
              </a:r>
              <a:r>
                <a:rPr lang="en-US" altLang="ko-KR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]</a:t>
              </a: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 사장님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439F757E-18C3-480D-AE13-DAD5BCC8EB98}"/>
                </a:ext>
              </a:extLst>
            </p:cNvPr>
            <p:cNvSpPr txBox="1"/>
            <p:nvPr/>
          </p:nvSpPr>
          <p:spPr>
            <a:xfrm>
              <a:off x="2293735" y="1403837"/>
              <a:ext cx="47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7960973" y="1183863"/>
            <a:ext cx="2977287" cy="461665"/>
            <a:chOff x="2293735" y="1347671"/>
            <a:chExt cx="2977287" cy="461665"/>
          </a:xfrm>
        </p:grpSpPr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2C722ED2-E8FB-4EDD-A402-4A7B56D1A3E0}"/>
                </a:ext>
              </a:extLst>
            </p:cNvPr>
            <p:cNvSpPr txBox="1"/>
            <p:nvPr/>
          </p:nvSpPr>
          <p:spPr>
            <a:xfrm>
              <a:off x="2587529" y="1347671"/>
              <a:ext cx="2683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[</a:t>
              </a: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미송초밥</a:t>
              </a:r>
              <a:r>
                <a:rPr lang="en-US" altLang="ko-KR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]</a:t>
              </a: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의 부가세 신고 대리</a:t>
              </a: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39F757E-18C3-480D-AE13-DAD5BCC8EB98}"/>
                </a:ext>
              </a:extLst>
            </p:cNvPr>
            <p:cNvSpPr txBox="1"/>
            <p:nvPr/>
          </p:nvSpPr>
          <p:spPr>
            <a:xfrm>
              <a:off x="2293735" y="1403837"/>
              <a:ext cx="47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93" name="모서리가 둥근 직사각형 92">
            <a:extLst>
              <a:ext uri="{FF2B5EF4-FFF2-40B4-BE49-F238E27FC236}">
                <a16:creationId xmlns="" xmlns:a16="http://schemas.microsoft.com/office/drawing/2014/main" id="{7AD17049-D726-DB46-BACD-3E9C61CBEA3B}"/>
              </a:ext>
            </a:extLst>
          </p:cNvPr>
          <p:cNvSpPr/>
          <p:nvPr/>
        </p:nvSpPr>
        <p:spPr>
          <a:xfrm>
            <a:off x="2149265" y="3384930"/>
            <a:ext cx="1417871" cy="1143062"/>
          </a:xfrm>
          <a:prstGeom prst="roundRect">
            <a:avLst/>
          </a:prstGeom>
          <a:solidFill>
            <a:schemeClr val="bg1"/>
          </a:solidFill>
          <a:ln>
            <a:solidFill>
              <a:srgbClr val="3E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수기 영수증</a:t>
            </a:r>
            <a:endParaRPr kumimoji="1" lang="en-US" altLang="ko-KR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ctr"/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등록</a:t>
            </a:r>
            <a:endParaRPr kumimoji="1" lang="ko-KR" altLang="en-US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="" xmlns:a16="http://schemas.microsoft.com/office/drawing/2014/main" id="{7AD17049-D726-DB46-BACD-3E9C61CBEA3B}"/>
              </a:ext>
            </a:extLst>
          </p:cNvPr>
          <p:cNvSpPr/>
          <p:nvPr/>
        </p:nvSpPr>
        <p:spPr>
          <a:xfrm>
            <a:off x="3821856" y="3384930"/>
            <a:ext cx="1782957" cy="1143062"/>
          </a:xfrm>
          <a:prstGeom prst="roundRect">
            <a:avLst/>
          </a:prstGeom>
          <a:solidFill>
            <a:schemeClr val="bg1"/>
          </a:solidFill>
          <a:ln>
            <a:solidFill>
              <a:srgbClr val="3E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통합 매입</a:t>
            </a:r>
            <a:r>
              <a:rPr kumimoji="1" lang="en-US" altLang="ko-KR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/</a:t>
            </a:r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매출내역 조회</a:t>
            </a:r>
            <a:endParaRPr kumimoji="1" lang="ko-KR" altLang="en-US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="" xmlns:a16="http://schemas.microsoft.com/office/drawing/2014/main" id="{7AD17049-D726-DB46-BACD-3E9C61CBEA3B}"/>
              </a:ext>
            </a:extLst>
          </p:cNvPr>
          <p:cNvSpPr/>
          <p:nvPr/>
        </p:nvSpPr>
        <p:spPr>
          <a:xfrm>
            <a:off x="6742443" y="3374700"/>
            <a:ext cx="1620826" cy="1143062"/>
          </a:xfrm>
          <a:prstGeom prst="roundRect">
            <a:avLst/>
          </a:prstGeom>
          <a:solidFill>
            <a:schemeClr val="bg1"/>
          </a:solidFill>
          <a:ln>
            <a:solidFill>
              <a:srgbClr val="3E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고객 증빙자료</a:t>
            </a:r>
            <a:r>
              <a:rPr kumimoji="1" lang="en-US" altLang="ko-KR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/>
            </a:r>
            <a:br>
              <a:rPr kumimoji="1" lang="en-US" altLang="ko-KR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조회 </a:t>
            </a:r>
            <a:r>
              <a:rPr kumimoji="1" lang="en-US" altLang="ko-KR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/ </a:t>
            </a:r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수집</a:t>
            </a:r>
            <a:endParaRPr kumimoji="1" lang="ko-KR" altLang="en-US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="" xmlns:a16="http://schemas.microsoft.com/office/drawing/2014/main" id="{7AD17049-D726-DB46-BACD-3E9C61CBEA3B}"/>
              </a:ext>
            </a:extLst>
          </p:cNvPr>
          <p:cNvSpPr/>
          <p:nvPr/>
        </p:nvSpPr>
        <p:spPr>
          <a:xfrm>
            <a:off x="8518765" y="3349537"/>
            <a:ext cx="1340032" cy="1143062"/>
          </a:xfrm>
          <a:prstGeom prst="roundRect">
            <a:avLst/>
          </a:prstGeom>
          <a:solidFill>
            <a:schemeClr val="bg1"/>
          </a:solidFill>
          <a:ln>
            <a:solidFill>
              <a:srgbClr val="3E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세금신고서 작성</a:t>
            </a:r>
            <a:endParaRPr kumimoji="1" lang="en-US" altLang="ko-KR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="" xmlns:a16="http://schemas.microsoft.com/office/drawing/2014/main" id="{7AD17049-D726-DB46-BACD-3E9C61CBEA3B}"/>
              </a:ext>
            </a:extLst>
          </p:cNvPr>
          <p:cNvSpPr/>
          <p:nvPr/>
        </p:nvSpPr>
        <p:spPr>
          <a:xfrm>
            <a:off x="10010247" y="3361139"/>
            <a:ext cx="1480152" cy="1164185"/>
          </a:xfrm>
          <a:prstGeom prst="roundRect">
            <a:avLst/>
          </a:prstGeom>
          <a:solidFill>
            <a:schemeClr val="bg1"/>
          </a:solidFill>
          <a:ln>
            <a:solidFill>
              <a:srgbClr val="3E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파일 변환</a:t>
            </a:r>
            <a:endParaRPr kumimoji="1" lang="en-US" altLang="ko-KR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ctr"/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홈택스 신고</a:t>
            </a:r>
            <a:endParaRPr kumimoji="1" lang="en-US" altLang="ko-KR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776388" y="2579392"/>
            <a:ext cx="599880" cy="767437"/>
          </a:xfrm>
          <a:prstGeom prst="downArrow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A3430BE6-410E-4C95-97F5-E62B80A1EB91}"/>
              </a:ext>
            </a:extLst>
          </p:cNvPr>
          <p:cNvCxnSpPr>
            <a:cxnSpLocks/>
          </p:cNvCxnSpPr>
          <p:nvPr/>
        </p:nvCxnSpPr>
        <p:spPr>
          <a:xfrm>
            <a:off x="6513782" y="2967484"/>
            <a:ext cx="0" cy="207034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22" y="3502385"/>
            <a:ext cx="1062928" cy="885564"/>
          </a:xfrm>
          <a:prstGeom prst="rect">
            <a:avLst/>
          </a:prstGeom>
        </p:spPr>
      </p:pic>
      <p:cxnSp>
        <p:nvCxnSpPr>
          <p:cNvPr id="54" name="구부러진 연결선 28">
            <a:extLst>
              <a:ext uri="{FF2B5EF4-FFF2-40B4-BE49-F238E27FC236}">
                <a16:creationId xmlns="" xmlns:a16="http://schemas.microsoft.com/office/drawing/2014/main" id="{A1CB71B6-0189-CB42-9B20-89B0FF56C88B}"/>
              </a:ext>
            </a:extLst>
          </p:cNvPr>
          <p:cNvCxnSpPr>
            <a:cxnSpLocks/>
          </p:cNvCxnSpPr>
          <p:nvPr/>
        </p:nvCxnSpPr>
        <p:spPr>
          <a:xfrm rot="5400000">
            <a:off x="5581253" y="4857442"/>
            <a:ext cx="935042" cy="5534"/>
          </a:xfrm>
          <a:prstGeom prst="curvedConnector3">
            <a:avLst>
              <a:gd name="adj1" fmla="val 50000"/>
            </a:avLst>
          </a:prstGeom>
          <a:ln w="38100">
            <a:solidFill>
              <a:srgbClr val="00AAA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2279864" y="5480166"/>
            <a:ext cx="1218723" cy="1248616"/>
            <a:chOff x="10111490" y="2461521"/>
            <a:chExt cx="1218723" cy="1124291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1490" y="2461521"/>
              <a:ext cx="1218723" cy="939987"/>
            </a:xfrm>
            <a:prstGeom prst="rect">
              <a:avLst/>
            </a:prstGeom>
          </p:spPr>
        </p:pic>
        <p:sp>
          <p:nvSpPr>
            <p:cNvPr id="79" name="모서리가 둥근 직사각형 94">
              <a:extLst>
                <a:ext uri="{FF2B5EF4-FFF2-40B4-BE49-F238E27FC236}">
                  <a16:creationId xmlns="" xmlns:a16="http://schemas.microsoft.com/office/drawing/2014/main" id="{7F0ACE61-05E5-4B08-B305-4C401C64A84B}"/>
                </a:ext>
              </a:extLst>
            </p:cNvPr>
            <p:cNvSpPr/>
            <p:nvPr/>
          </p:nvSpPr>
          <p:spPr>
            <a:xfrm>
              <a:off x="10215608" y="3282098"/>
              <a:ext cx="948436" cy="30371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하나 B" panose="02020603020101020101" pitchFamily="18" charset="-127"/>
                  <a:ea typeface="하나 B" panose="02020603020101020101" pitchFamily="18" charset="-127"/>
                </a:rPr>
                <a:t>관리자</a:t>
              </a:r>
              <a:endParaRPr lang="en-US" altLang="ko-KR" sz="19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</p:grpSp>
      <p:sp>
        <p:nvSpPr>
          <p:cNvPr id="4" name="위쪽 화살표 3"/>
          <p:cNvSpPr/>
          <p:nvPr/>
        </p:nvSpPr>
        <p:spPr>
          <a:xfrm>
            <a:off x="2537488" y="4568408"/>
            <a:ext cx="668971" cy="887257"/>
          </a:xfrm>
          <a:prstGeom prst="up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위쪽 화살표 66"/>
          <p:cNvSpPr/>
          <p:nvPr/>
        </p:nvSpPr>
        <p:spPr>
          <a:xfrm rot="18900000">
            <a:off x="2293609" y="2375034"/>
            <a:ext cx="668971" cy="887257"/>
          </a:xfrm>
          <a:prstGeom prst="up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C722ED2-E8FB-4EDD-A402-4A7B56D1A3E0}"/>
              </a:ext>
            </a:extLst>
          </p:cNvPr>
          <p:cNvSpPr txBox="1"/>
          <p:nvPr/>
        </p:nvSpPr>
        <p:spPr>
          <a:xfrm>
            <a:off x="3062478" y="2365252"/>
            <a:ext cx="91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rPr>
              <a:t>승인 결과 알림 전송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  <a:latin typeface="하나 CM" panose="02020603020101020101" pitchFamily="18" charset="-127"/>
              <a:ea typeface="하나 C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7AD17049-D726-DB46-BACD-3E9C61CBEA3B}"/>
              </a:ext>
            </a:extLst>
          </p:cNvPr>
          <p:cNvSpPr/>
          <p:nvPr/>
        </p:nvSpPr>
        <p:spPr>
          <a:xfrm>
            <a:off x="299333" y="3384930"/>
            <a:ext cx="1620826" cy="1143062"/>
          </a:xfrm>
          <a:prstGeom prst="roundRect">
            <a:avLst/>
          </a:prstGeom>
          <a:solidFill>
            <a:schemeClr val="bg1"/>
          </a:solidFill>
          <a:ln>
            <a:solidFill>
              <a:srgbClr val="3E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홈택스 연동</a:t>
            </a:r>
            <a:endParaRPr kumimoji="1" lang="en-US" altLang="ko-KR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ctr"/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전자 발행 </a:t>
            </a:r>
            <a:r>
              <a:rPr kumimoji="1" lang="en-US" altLang="ko-KR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/>
            </a:r>
            <a:br>
              <a:rPr kumimoji="1" lang="en-US" altLang="ko-KR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kumimoji="1" lang="ko-KR" altLang="en-US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영수증 조회</a:t>
            </a:r>
            <a:endParaRPr kumimoji="1" lang="ko-KR" altLang="en-US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9AA4E0B8-0259-6F4D-83A6-0D6C673DDA0B}"/>
              </a:ext>
            </a:extLst>
          </p:cNvPr>
          <p:cNvSpPr/>
          <p:nvPr/>
        </p:nvSpPr>
        <p:spPr>
          <a:xfrm>
            <a:off x="5310472" y="5525964"/>
            <a:ext cx="1480573" cy="792829"/>
          </a:xfrm>
          <a:prstGeom prst="rect">
            <a:avLst/>
          </a:prstGeom>
          <a:solidFill>
            <a:schemeClr val="bg1"/>
          </a:solidFill>
          <a:ln w="25400">
            <a:solidFill>
              <a:srgbClr val="3E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rPr>
              <a:t>매입 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rPr>
              <a:t>/ 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rPr>
              <a:t>매출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rPr>
              <a:t/>
            </a:r>
            <a:b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rPr>
            </a:b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rPr>
              <a:t>시각화 보고서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  <a:latin typeface="하나 CM" panose="02020603020101020101" pitchFamily="18" charset="-127"/>
              <a:ea typeface="하나 C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74689" y="309882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하나 B" panose="02020603020101020101" pitchFamily="18" charset="-127"/>
              </a:rPr>
              <a:t>②</a:t>
            </a:r>
            <a:endParaRPr lang="ko-KR" altLang="en-US" sz="3200">
              <a:highlight>
                <a:srgbClr val="FFFFFF"/>
              </a:highligh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74688" y="477599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하나 B" panose="02020603020101020101" pitchFamily="18" charset="-127"/>
              </a:rPr>
              <a:t>③</a:t>
            </a:r>
            <a:endParaRPr lang="ko-KR" altLang="en-US" sz="3200">
              <a:highlight>
                <a:srgbClr val="FFFFFF"/>
              </a:highligh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07161" y="2000207"/>
            <a:ext cx="657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>
                <a:latin typeface="하나 B" panose="02020603020101020101" pitchFamily="18" charset="-127"/>
              </a:rPr>
              <a:t>④</a:t>
            </a:r>
            <a:endParaRPr lang="ko-KR" altLang="en-US" sz="3200"/>
          </a:p>
        </p:txBody>
      </p:sp>
      <p:sp>
        <p:nvSpPr>
          <p:cNvPr id="53" name="직사각형 52"/>
          <p:cNvSpPr/>
          <p:nvPr/>
        </p:nvSpPr>
        <p:spPr>
          <a:xfrm>
            <a:off x="3656167" y="309629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하나 B" panose="02020603020101020101" pitchFamily="18" charset="-127"/>
              </a:rPr>
              <a:t>⑤</a:t>
            </a:r>
            <a:endParaRPr lang="ko-KR" altLang="en-US" sz="3200">
              <a:highlight>
                <a:srgbClr val="FFFFFF"/>
              </a:highligh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8070" y="3098824"/>
            <a:ext cx="61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하나 B" panose="02020603020101020101" pitchFamily="18" charset="-127"/>
              </a:rPr>
              <a:t>①</a:t>
            </a:r>
            <a:endParaRPr lang="en-US" altLang="ko-KR" sz="3200">
              <a:highlight>
                <a:srgbClr val="FFFFFF"/>
              </a:highligh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50824" y="4497824"/>
            <a:ext cx="657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>
                <a:latin typeface="Apple SD Gothic Neo"/>
              </a:rPr>
              <a:t>⑥</a:t>
            </a:r>
            <a:endParaRPr lang="ko-KR" altLang="en-US" sz="3200" b="1">
              <a:solidFill>
                <a:srgbClr val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26202" y="3092878"/>
            <a:ext cx="657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Apple SD Gothic Neo"/>
              </a:rPr>
              <a:t>⑦</a:t>
            </a:r>
            <a:endParaRPr lang="ko-KR" altLang="en-US" sz="3200"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310851" y="3091270"/>
            <a:ext cx="657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Apple SD Gothic Neo"/>
              </a:rPr>
              <a:t>⑧</a:t>
            </a:r>
            <a:endParaRPr lang="ko-KR" altLang="en-US" sz="3200"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812275" y="3084042"/>
            <a:ext cx="657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Apple SD Gothic Neo"/>
              </a:rPr>
              <a:t>⑨</a:t>
            </a:r>
            <a:endParaRPr lang="ko-KR" altLang="en-US" sz="3200"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3" name="아래쪽 화살표 72"/>
          <p:cNvSpPr/>
          <p:nvPr/>
        </p:nvSpPr>
        <p:spPr>
          <a:xfrm>
            <a:off x="7268627" y="2564152"/>
            <a:ext cx="599880" cy="767437"/>
          </a:xfrm>
          <a:prstGeom prst="down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3274513" y="5511661"/>
            <a:ext cx="1469684" cy="830997"/>
            <a:chOff x="2200915" y="1347671"/>
            <a:chExt cx="3162927" cy="830997"/>
          </a:xfrm>
        </p:grpSpPr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2C722ED2-E8FB-4EDD-A402-4A7B56D1A3E0}"/>
                </a:ext>
              </a:extLst>
            </p:cNvPr>
            <p:cNvSpPr txBox="1"/>
            <p:nvPr/>
          </p:nvSpPr>
          <p:spPr>
            <a:xfrm>
              <a:off x="2680349" y="1347671"/>
              <a:ext cx="26834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수기 영수증</a:t>
              </a: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승인 </a:t>
              </a:r>
              <a:r>
                <a:rPr lang="en-US" altLang="ko-KR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/ </a:t>
              </a: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  <a:cs typeface="Arial" panose="020B0604020202020204" pitchFamily="34" charset="0"/>
                </a:rPr>
                <a:t>반려</a:t>
              </a: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439F757E-18C3-480D-AE13-DAD5BCC8EB98}"/>
                </a:ext>
              </a:extLst>
            </p:cNvPr>
            <p:cNvSpPr txBox="1"/>
            <p:nvPr/>
          </p:nvSpPr>
          <p:spPr>
            <a:xfrm>
              <a:off x="2200915" y="1403837"/>
              <a:ext cx="47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9380F91D-2A52-4239-97E3-E2EB4ABA220E}"/>
              </a:ext>
            </a:extLst>
          </p:cNvPr>
          <p:cNvGrpSpPr/>
          <p:nvPr/>
        </p:nvGrpSpPr>
        <p:grpSpPr>
          <a:xfrm>
            <a:off x="313100" y="1042987"/>
            <a:ext cx="1617966" cy="1571724"/>
            <a:chOff x="313100" y="1065847"/>
            <a:chExt cx="1617966" cy="1571724"/>
          </a:xfrm>
        </p:grpSpPr>
        <p:grpSp>
          <p:nvGrpSpPr>
            <p:cNvPr id="50" name="그룹 49"/>
            <p:cNvGrpSpPr/>
            <p:nvPr/>
          </p:nvGrpSpPr>
          <p:grpSpPr>
            <a:xfrm>
              <a:off x="313100" y="1120325"/>
              <a:ext cx="1617966" cy="1517246"/>
              <a:chOff x="1922059" y="1085689"/>
              <a:chExt cx="1336848" cy="1253628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2059" y="1085689"/>
                <a:ext cx="1336848" cy="1253628"/>
              </a:xfrm>
              <a:prstGeom prst="rect">
                <a:avLst/>
              </a:prstGeom>
            </p:spPr>
          </p:pic>
          <p:sp>
            <p:nvSpPr>
              <p:cNvPr id="55" name="모서리가 둥근 직사각형 94">
                <a:extLst>
                  <a:ext uri="{FF2B5EF4-FFF2-40B4-BE49-F238E27FC236}">
                    <a16:creationId xmlns="" xmlns:a16="http://schemas.microsoft.com/office/drawing/2014/main" id="{7F0ACE61-05E5-4B08-B305-4C401C64A84B}"/>
                  </a:ext>
                </a:extLst>
              </p:cNvPr>
              <p:cNvSpPr/>
              <p:nvPr/>
            </p:nvSpPr>
            <p:spPr>
              <a:xfrm>
                <a:off x="2039621" y="1912305"/>
                <a:ext cx="1073480" cy="361764"/>
              </a:xfrm>
              <a:prstGeom prst="roundRect">
                <a:avLst>
                  <a:gd name="adj" fmla="val 50000"/>
                </a:avLst>
              </a:prstGeom>
              <a:solidFill>
                <a:srgbClr val="00AA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하나 B" panose="02020603020101020101" pitchFamily="18" charset="-127"/>
                    <a:ea typeface="하나 B" panose="02020603020101020101" pitchFamily="18" charset="-127"/>
                  </a:rPr>
                  <a:t>소상공인</a:t>
                </a:r>
                <a:endParaRPr lang="en-US" altLang="ko-KR" sz="1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하나 B" panose="02020603020101020101" pitchFamily="18" charset="-127"/>
                  <a:ea typeface="하나 B" panose="02020603020101020101" pitchFamily="18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BE53E89D-9651-41D9-AC2D-C6534050D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04991" y="1641510"/>
              <a:ext cx="723900" cy="6477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BF3A2EC-35E2-4B09-8BAB-0C15D4B7FF6E}"/>
                </a:ext>
              </a:extLst>
            </p:cNvPr>
            <p:cNvSpPr/>
            <p:nvPr/>
          </p:nvSpPr>
          <p:spPr>
            <a:xfrm>
              <a:off x="818717" y="1107662"/>
              <a:ext cx="594511" cy="278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61DD5143-90A5-4F2D-B627-FD3DA633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2947" y="1065847"/>
              <a:ext cx="800991" cy="425702"/>
            </a:xfrm>
            <a:prstGeom prst="rect">
              <a:avLst/>
            </a:prstGeom>
          </p:spPr>
        </p:pic>
      </p:grp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3552880" y="582242"/>
            <a:ext cx="8239192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9CFC77F4-65FC-4065-98F3-6FA82A844C71}"/>
              </a:ext>
            </a:extLst>
          </p:cNvPr>
          <p:cNvCxnSpPr/>
          <p:nvPr/>
        </p:nvCxnSpPr>
        <p:spPr>
          <a:xfrm flipV="1">
            <a:off x="2075488" y="582242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E702934-E5EC-4A16-8A09-CBB80239C86E}"/>
              </a:ext>
            </a:extLst>
          </p:cNvPr>
          <p:cNvSpPr txBox="1"/>
          <p:nvPr/>
        </p:nvSpPr>
        <p:spPr>
          <a:xfrm>
            <a:off x="347787" y="392312"/>
            <a:ext cx="1619033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04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시연 시나리오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6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75" grpId="0" animBg="1"/>
      <p:bldP spid="62" grpId="0" animBg="1"/>
      <p:bldP spid="60" grpId="0" animBg="1"/>
      <p:bldP spid="43" grpId="0" animBg="1"/>
      <p:bldP spid="36" grpId="0" animBg="1"/>
      <p:bldP spid="35" grpId="0" animBg="1"/>
      <p:bldP spid="93" grpId="0" animBg="1"/>
      <p:bldP spid="96" grpId="0" animBg="1"/>
      <p:bldP spid="97" grpId="0" animBg="1"/>
      <p:bldP spid="98" grpId="0" animBg="1"/>
      <p:bldP spid="102" grpId="0" animBg="1"/>
      <p:bldP spid="7" grpId="0" animBg="1"/>
      <p:bldP spid="4" grpId="0" animBg="1"/>
      <p:bldP spid="67" grpId="0" animBg="1"/>
      <p:bldP spid="68" grpId="0"/>
      <p:bldP spid="49" grpId="0" animBg="1"/>
      <p:bldP spid="70" grpId="0" animBg="1"/>
      <p:bldP spid="45" grpId="0"/>
      <p:bldP spid="47" grpId="0"/>
      <p:bldP spid="52" grpId="0"/>
      <p:bldP spid="53" grpId="0"/>
      <p:bldP spid="58" grpId="0"/>
      <p:bldP spid="63" grpId="0"/>
      <p:bldP spid="64" grpId="0"/>
      <p:bldP spid="69" grpId="0"/>
      <p:bldP spid="72" grpId="0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6102" y="4333888"/>
            <a:ext cx="3657992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편리한 매입 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/ </a:t>
            </a: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매출 증빙 자료 통합 관리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세금 신고 자료 훼손 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/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분실 방지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사업보고서를 통한 사업 현황 </a:t>
            </a: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파악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67699" y="1920209"/>
            <a:ext cx="2035508" cy="2091448"/>
            <a:chOff x="2788436" y="1638543"/>
            <a:chExt cx="2035508" cy="2091448"/>
          </a:xfrm>
        </p:grpSpPr>
        <p:sp>
          <p:nvSpPr>
            <p:cNvPr id="16" name="타원 15"/>
            <p:cNvSpPr/>
            <p:nvPr/>
          </p:nvSpPr>
          <p:spPr>
            <a:xfrm rot="5400000">
              <a:off x="2976912" y="2003085"/>
              <a:ext cx="1491841" cy="149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도넛 20"/>
            <p:cNvSpPr/>
            <p:nvPr/>
          </p:nvSpPr>
          <p:spPr>
            <a:xfrm rot="5400000">
              <a:off x="2760466" y="1666513"/>
              <a:ext cx="2091448" cy="2035508"/>
            </a:xfrm>
            <a:prstGeom prst="donut">
              <a:avLst>
                <a:gd name="adj" fmla="val 12557"/>
              </a:avLst>
            </a:prstGeom>
            <a:solidFill>
              <a:srgbClr val="A6A6A6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막힌 원호 23"/>
            <p:cNvSpPr/>
            <p:nvPr/>
          </p:nvSpPr>
          <p:spPr>
            <a:xfrm rot="5400000">
              <a:off x="2760466" y="1666513"/>
              <a:ext cx="2091448" cy="2035508"/>
            </a:xfrm>
            <a:prstGeom prst="blockArc">
              <a:avLst>
                <a:gd name="adj1" fmla="val 10800000"/>
                <a:gd name="adj2" fmla="val 5390244"/>
                <a:gd name="adj3" fmla="val 12263"/>
              </a:avLst>
            </a:prstGeom>
            <a:solidFill>
              <a:srgbClr val="00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7622" y="1908955"/>
            <a:ext cx="2069072" cy="2046696"/>
            <a:chOff x="6004560" y="1683295"/>
            <a:chExt cx="2069072" cy="2046696"/>
          </a:xfrm>
        </p:grpSpPr>
        <p:sp>
          <p:nvSpPr>
            <p:cNvPr id="25" name="타원 24"/>
            <p:cNvSpPr/>
            <p:nvPr/>
          </p:nvSpPr>
          <p:spPr>
            <a:xfrm rot="9900000">
              <a:off x="6215412" y="2014273"/>
              <a:ext cx="1491841" cy="149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도넛 25"/>
            <p:cNvSpPr/>
            <p:nvPr/>
          </p:nvSpPr>
          <p:spPr>
            <a:xfrm>
              <a:off x="6004560" y="1683295"/>
              <a:ext cx="2069072" cy="2046696"/>
            </a:xfrm>
            <a:prstGeom prst="donut">
              <a:avLst>
                <a:gd name="adj" fmla="val 12557"/>
              </a:avLst>
            </a:prstGeom>
            <a:solidFill>
              <a:srgbClr val="A6A6A6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막힌 원호 26"/>
            <p:cNvSpPr/>
            <p:nvPr/>
          </p:nvSpPr>
          <p:spPr>
            <a:xfrm rot="16200000">
              <a:off x="6021342" y="1677701"/>
              <a:ext cx="2046696" cy="2057884"/>
            </a:xfrm>
            <a:prstGeom prst="blockArc">
              <a:avLst>
                <a:gd name="adj1" fmla="val 10800000"/>
                <a:gd name="adj2" fmla="val 5390244"/>
                <a:gd name="adj3" fmla="val 12263"/>
              </a:avLst>
            </a:prstGeom>
            <a:solidFill>
              <a:srgbClr val="00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모서리가 둥근 직사각형 94">
            <a:extLst>
              <a:ext uri="{FF2B5EF4-FFF2-40B4-BE49-F238E27FC236}">
                <a16:creationId xmlns="" xmlns:a16="http://schemas.microsoft.com/office/drawing/2014/main" id="{7F0ACE61-05E5-4B08-B305-4C401C64A84B}"/>
              </a:ext>
            </a:extLst>
          </p:cNvPr>
          <p:cNvSpPr/>
          <p:nvPr/>
        </p:nvSpPr>
        <p:spPr>
          <a:xfrm>
            <a:off x="1503696" y="2837987"/>
            <a:ext cx="1163511" cy="385368"/>
          </a:xfrm>
          <a:prstGeom prst="roundRect">
            <a:avLst>
              <a:gd name="adj" fmla="val 50000"/>
            </a:avLst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B" panose="02020603020101020101" pitchFamily="18" charset="-127"/>
                <a:ea typeface="하나 B" panose="02020603020101020101" pitchFamily="18" charset="-127"/>
              </a:rPr>
              <a:t>소상공인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6" name="모서리가 둥근 직사각형 94">
            <a:extLst>
              <a:ext uri="{FF2B5EF4-FFF2-40B4-BE49-F238E27FC236}">
                <a16:creationId xmlns="" xmlns:a16="http://schemas.microsoft.com/office/drawing/2014/main" id="{7F0ACE61-05E5-4B08-B305-4C401C64A84B}"/>
              </a:ext>
            </a:extLst>
          </p:cNvPr>
          <p:cNvSpPr/>
          <p:nvPr/>
        </p:nvSpPr>
        <p:spPr>
          <a:xfrm>
            <a:off x="5784183" y="2793169"/>
            <a:ext cx="935951" cy="385368"/>
          </a:xfrm>
          <a:prstGeom prst="roundRect">
            <a:avLst>
              <a:gd name="adj" fmla="val 50000"/>
            </a:avLst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B" panose="02020603020101020101" pitchFamily="18" charset="-127"/>
                <a:ea typeface="하나 B" panose="02020603020101020101" pitchFamily="18" charset="-127"/>
              </a:rPr>
              <a:t>은행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80675" y="4282593"/>
            <a:ext cx="3058551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소상공인 고객 점유율 강화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금융 상품 연계를 통한 </a:t>
            </a: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비즈니스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기회 창출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 rot="16200000">
            <a:off x="9019585" y="1897767"/>
            <a:ext cx="2069072" cy="2046696"/>
            <a:chOff x="6004560" y="1683295"/>
            <a:chExt cx="2069072" cy="2046696"/>
          </a:xfrm>
        </p:grpSpPr>
        <p:sp>
          <p:nvSpPr>
            <p:cNvPr id="54" name="타원 53"/>
            <p:cNvSpPr/>
            <p:nvPr/>
          </p:nvSpPr>
          <p:spPr>
            <a:xfrm rot="9900000">
              <a:off x="6215412" y="2014273"/>
              <a:ext cx="1491841" cy="149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도넛 54"/>
            <p:cNvSpPr/>
            <p:nvPr/>
          </p:nvSpPr>
          <p:spPr>
            <a:xfrm>
              <a:off x="6004560" y="1683295"/>
              <a:ext cx="2069072" cy="2046696"/>
            </a:xfrm>
            <a:prstGeom prst="donut">
              <a:avLst>
                <a:gd name="adj" fmla="val 12557"/>
              </a:avLst>
            </a:prstGeom>
            <a:solidFill>
              <a:srgbClr val="A6A6A6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막힌 원호 55"/>
            <p:cNvSpPr/>
            <p:nvPr/>
          </p:nvSpPr>
          <p:spPr>
            <a:xfrm rot="16200000">
              <a:off x="6021342" y="1677701"/>
              <a:ext cx="2046696" cy="2057884"/>
            </a:xfrm>
            <a:prstGeom prst="blockArc">
              <a:avLst>
                <a:gd name="adj1" fmla="val 10800000"/>
                <a:gd name="adj2" fmla="val 5390244"/>
                <a:gd name="adj3" fmla="val 12263"/>
              </a:avLst>
            </a:prstGeom>
            <a:solidFill>
              <a:srgbClr val="00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모서리가 둥근 직사각형 94">
            <a:extLst>
              <a:ext uri="{FF2B5EF4-FFF2-40B4-BE49-F238E27FC236}">
                <a16:creationId xmlns="" xmlns:a16="http://schemas.microsoft.com/office/drawing/2014/main" id="{7F0ACE61-05E5-4B08-B305-4C401C64A84B}"/>
              </a:ext>
            </a:extLst>
          </p:cNvPr>
          <p:cNvSpPr/>
          <p:nvPr/>
        </p:nvSpPr>
        <p:spPr>
          <a:xfrm>
            <a:off x="9639695" y="2748418"/>
            <a:ext cx="935951" cy="385368"/>
          </a:xfrm>
          <a:prstGeom prst="roundRect">
            <a:avLst>
              <a:gd name="adj" fmla="val 50000"/>
            </a:avLst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B" panose="02020603020101020101" pitchFamily="18" charset="-127"/>
                <a:ea typeface="하나 B" panose="02020603020101020101" pitchFamily="18" charset="-127"/>
              </a:rPr>
              <a:t>세무사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25807" y="4248004"/>
            <a:ext cx="3284382" cy="11113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전산화된 수기 영수증을 통한 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50000"/>
              </a:lnSpc>
              <a:tabLst/>
            </a:pP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    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업무 효율 상승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편리한 세금 신고서 작성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2483224" y="582242"/>
            <a:ext cx="9308848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FC77F4-65FC-4065-98F3-6FA82A844C71}"/>
              </a:ext>
            </a:extLst>
          </p:cNvPr>
          <p:cNvCxnSpPr/>
          <p:nvPr/>
        </p:nvCxnSpPr>
        <p:spPr>
          <a:xfrm flipV="1">
            <a:off x="1654147" y="582242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E702934-E5EC-4A16-8A09-CBB80239C86E}"/>
              </a:ext>
            </a:extLst>
          </p:cNvPr>
          <p:cNvSpPr txBox="1"/>
          <p:nvPr/>
        </p:nvSpPr>
        <p:spPr>
          <a:xfrm>
            <a:off x="347787" y="392312"/>
            <a:ext cx="1202252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05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기대 효과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6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8BF4B9D-58A3-4596-8971-563BBC4978BC}"/>
              </a:ext>
            </a:extLst>
          </p:cNvPr>
          <p:cNvSpPr txBox="1"/>
          <p:nvPr/>
        </p:nvSpPr>
        <p:spPr>
          <a:xfrm>
            <a:off x="3781364" y="2097105"/>
            <a:ext cx="593637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관리자 </a:t>
            </a:r>
            <a:r>
              <a:rPr lang="ko-KR" altLang="en-US" sz="24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수기 영수증 처리 개선</a:t>
            </a:r>
            <a:endParaRPr lang="en-US" altLang="ko-KR" sz="240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서버에 등록된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영수증 재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OCR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후 입력 정보와 일치하지 않는 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사진만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확인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endParaRPr lang="en-US" altLang="ko-KR" sz="2400" smtClean="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r>
              <a:rPr lang="ko-KR" altLang="en-US" sz="2400" smtClean="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관리자 대시보드 구성</a:t>
            </a:r>
            <a:endParaRPr lang="en-US" altLang="ko-KR" sz="2400" smtClean="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소상공인 업종별 군집분석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고객 데이터 분석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r>
              <a:rPr lang="ko-KR" altLang="en-US" sz="24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소상공인 세금신고서 직접 작성</a:t>
            </a:r>
            <a:endParaRPr lang="en-US" altLang="ko-KR" sz="240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세무사를 거치지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않은 셀프 신고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ECC461A-0293-43AF-ADED-D968BDD4EEFC}"/>
              </a:ext>
            </a:extLst>
          </p:cNvPr>
          <p:cNvSpPr txBox="1"/>
          <p:nvPr/>
        </p:nvSpPr>
        <p:spPr>
          <a:xfrm>
            <a:off x="3132205" y="2047733"/>
            <a:ext cx="77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>
                <a:solidFill>
                  <a:srgbClr val="CACAC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01</a:t>
            </a:r>
            <a:endParaRPr lang="ko-KR" altLang="en-US" sz="4200">
              <a:solidFill>
                <a:srgbClr val="CACAC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822CC4E-E537-45F2-8BDA-25BD26DCC9B5}"/>
              </a:ext>
            </a:extLst>
          </p:cNvPr>
          <p:cNvSpPr txBox="1"/>
          <p:nvPr/>
        </p:nvSpPr>
        <p:spPr>
          <a:xfrm>
            <a:off x="3107861" y="3310216"/>
            <a:ext cx="77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>
                <a:solidFill>
                  <a:srgbClr val="CACAC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02</a:t>
            </a:r>
            <a:endParaRPr lang="ko-KR" altLang="en-US" sz="4200">
              <a:solidFill>
                <a:srgbClr val="CACAC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8CBDA91-E365-40EB-B694-8C459A759F52}"/>
              </a:ext>
            </a:extLst>
          </p:cNvPr>
          <p:cNvSpPr txBox="1"/>
          <p:nvPr/>
        </p:nvSpPr>
        <p:spPr>
          <a:xfrm>
            <a:off x="3107861" y="4512610"/>
            <a:ext cx="77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>
                <a:solidFill>
                  <a:srgbClr val="CACAC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03</a:t>
            </a:r>
            <a:endParaRPr lang="ko-KR" altLang="en-US" sz="4200">
              <a:solidFill>
                <a:srgbClr val="CACAC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3397624" y="582242"/>
            <a:ext cx="8394448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CFC77F4-65FC-4065-98F3-6FA82A844C71}"/>
              </a:ext>
            </a:extLst>
          </p:cNvPr>
          <p:cNvCxnSpPr/>
          <p:nvPr/>
        </p:nvCxnSpPr>
        <p:spPr>
          <a:xfrm flipV="1">
            <a:off x="2604405" y="582242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E702934-E5EC-4A16-8A09-CBB80239C86E}"/>
              </a:ext>
            </a:extLst>
          </p:cNvPr>
          <p:cNvSpPr txBox="1"/>
          <p:nvPr/>
        </p:nvSpPr>
        <p:spPr>
          <a:xfrm>
            <a:off x="347787" y="392312"/>
            <a:ext cx="2242602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06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보완점 및 향후 방향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3391697" y="1910802"/>
            <a:ext cx="405442" cy="580931"/>
          </a:xfrm>
          <a:prstGeom prst="rect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A2D2AA7-6DEA-4160-9D68-B523FBE488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55" y="3771013"/>
            <a:ext cx="4739753" cy="325649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628167" y="1664806"/>
            <a:ext cx="1688586" cy="1079999"/>
          </a:xfrm>
          <a:prstGeom prst="roundRect">
            <a:avLst/>
          </a:prstGeom>
          <a:noFill/>
          <a:ln w="53975"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아이디어</a:t>
            </a:r>
            <a:r>
              <a:rPr lang="en-US" altLang="ko-KR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/>
            </a:r>
            <a:br>
              <a:rPr lang="en-US" altLang="ko-KR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lang="ko-KR" altLang="en-US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기획</a:t>
            </a:r>
            <a:r>
              <a:rPr lang="en-US" altLang="ko-KR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/</a:t>
            </a:r>
            <a:r>
              <a:rPr lang="ko-KR" altLang="en-US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설계</a:t>
            </a:r>
            <a:endParaRPr lang="ko-KR" altLang="en-US" sz="20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09679" y="1664806"/>
            <a:ext cx="1688586" cy="1087074"/>
          </a:xfrm>
          <a:prstGeom prst="roundRect">
            <a:avLst/>
          </a:prstGeom>
          <a:noFill/>
          <a:ln w="53975"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DB</a:t>
            </a:r>
            <a:r>
              <a:rPr lang="ko-KR" altLang="en-US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모델링</a:t>
            </a:r>
            <a:endParaRPr lang="ko-KR" altLang="en-US" sz="20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98078" y="1642430"/>
            <a:ext cx="1778379" cy="1087074"/>
          </a:xfrm>
          <a:prstGeom prst="roundRect">
            <a:avLst/>
          </a:prstGeom>
          <a:noFill/>
          <a:ln w="53975"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Front-End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Back-End</a:t>
            </a:r>
            <a:endParaRPr lang="ko-KR" altLang="en-US" sz="20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03648" y="1657731"/>
            <a:ext cx="1778379" cy="1087074"/>
          </a:xfrm>
          <a:prstGeom prst="roundRect">
            <a:avLst/>
          </a:prstGeom>
          <a:noFill/>
          <a:ln w="53975"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Deploy</a:t>
            </a:r>
            <a:endParaRPr lang="ko-KR" altLang="en-US" sz="20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38161" y="136475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하나 B" panose="02020603020101020101" pitchFamily="18" charset="-127"/>
              </a:rPr>
              <a:t>②</a:t>
            </a:r>
            <a:endParaRPr lang="ko-KR" altLang="en-US" sz="3200">
              <a:highlight>
                <a:srgbClr val="FFFFFF"/>
              </a:highligh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07859" y="132419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하나 B" panose="02020603020101020101" pitchFamily="18" charset="-127"/>
              </a:rPr>
              <a:t>③</a:t>
            </a:r>
            <a:endParaRPr lang="ko-KR" altLang="en-US" sz="3200">
              <a:highlight>
                <a:srgbClr val="FFFFFF"/>
              </a:highligh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0583" y="1365343"/>
            <a:ext cx="61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highlight>
                  <a:srgbClr val="FFFFFF"/>
                </a:highlight>
                <a:latin typeface="하나 B" panose="02020603020101020101" pitchFamily="18" charset="-127"/>
              </a:rPr>
              <a:t>①</a:t>
            </a:r>
            <a:endParaRPr lang="en-US" altLang="ko-KR" sz="3200">
              <a:highlight>
                <a:srgbClr val="FFFFFF"/>
              </a:highlight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358091" y="1303571"/>
            <a:ext cx="595035" cy="584775"/>
            <a:chOff x="7814647" y="1430301"/>
            <a:chExt cx="595035" cy="584775"/>
          </a:xfrm>
        </p:grpSpPr>
        <p:sp>
          <p:nvSpPr>
            <p:cNvPr id="33" name="직사각형 32"/>
            <p:cNvSpPr/>
            <p:nvPr/>
          </p:nvSpPr>
          <p:spPr>
            <a:xfrm>
              <a:off x="7884543" y="1561382"/>
              <a:ext cx="431321" cy="388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14647" y="1430301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>
                  <a:latin typeface="하나 B" panose="02020603020101020101" pitchFamily="18" charset="-127"/>
                </a:rPr>
                <a:t>④</a:t>
              </a:r>
              <a:endParaRPr lang="ko-KR" altLang="en-US" sz="3200"/>
            </a:p>
          </p:txBody>
        </p:sp>
      </p:grpSp>
      <p:sp>
        <p:nvSpPr>
          <p:cNvPr id="35" name="직사각형 34"/>
          <p:cNvSpPr/>
          <p:nvPr/>
        </p:nvSpPr>
        <p:spPr>
          <a:xfrm rot="16200000">
            <a:off x="5709962" y="1917878"/>
            <a:ext cx="405442" cy="580931"/>
          </a:xfrm>
          <a:prstGeom prst="rect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6200000">
            <a:off x="8091067" y="1906573"/>
            <a:ext cx="405442" cy="580931"/>
          </a:xfrm>
          <a:prstGeom prst="rect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5139" y="2713793"/>
            <a:ext cx="573710" cy="661390"/>
          </a:xfrm>
          <a:prstGeom prst="rect">
            <a:avLst/>
          </a:prstGeom>
        </p:spPr>
      </p:pic>
      <p:cxnSp>
        <p:nvCxnSpPr>
          <p:cNvPr id="48" name="구부러진 연결선 47"/>
          <p:cNvCxnSpPr/>
          <p:nvPr/>
        </p:nvCxnSpPr>
        <p:spPr>
          <a:xfrm rot="16200000" flipH="1">
            <a:off x="7223245" y="2539315"/>
            <a:ext cx="339573" cy="719952"/>
          </a:xfrm>
          <a:prstGeom prst="curvedConnector2">
            <a:avLst/>
          </a:prstGeom>
          <a:ln w="25400">
            <a:solidFill>
              <a:srgbClr val="1F6B6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/>
          <p:nvPr/>
        </p:nvCxnSpPr>
        <p:spPr>
          <a:xfrm flipV="1">
            <a:off x="8825328" y="2796561"/>
            <a:ext cx="719952" cy="295247"/>
          </a:xfrm>
          <a:prstGeom prst="curvedConnector2">
            <a:avLst/>
          </a:prstGeom>
          <a:ln w="25400">
            <a:solidFill>
              <a:srgbClr val="1F6B6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8BF4B9D-58A3-4596-8971-563BBC4978BC}"/>
              </a:ext>
            </a:extLst>
          </p:cNvPr>
          <p:cNvSpPr txBox="1"/>
          <p:nvPr/>
        </p:nvSpPr>
        <p:spPr>
          <a:xfrm>
            <a:off x="3520023" y="4009962"/>
            <a:ext cx="524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실제 서버 배포 </a:t>
            </a:r>
            <a:r>
              <a:rPr lang="ko-KR" altLang="en-US" sz="2400" smtClean="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시행착오</a:t>
            </a:r>
            <a:endParaRPr lang="en-US" altLang="ko-KR" sz="240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Linux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환경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Oracle formatting,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배포 시 경로 설정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S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hut Down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등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..</a:t>
            </a:r>
            <a:endParaRPr lang="en-US" altLang="ko-KR" sz="2400" smtClean="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ECC461A-0293-43AF-ADED-D968BDD4EEFC}"/>
              </a:ext>
            </a:extLst>
          </p:cNvPr>
          <p:cNvSpPr txBox="1"/>
          <p:nvPr/>
        </p:nvSpPr>
        <p:spPr>
          <a:xfrm>
            <a:off x="3161802" y="3928522"/>
            <a:ext cx="474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CACAC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*</a:t>
            </a:r>
            <a:endParaRPr lang="ko-KR" altLang="en-US" sz="4800">
              <a:solidFill>
                <a:srgbClr val="CACAC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357726" y="2190369"/>
            <a:ext cx="143484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자바 JAR 파일 만드는 법 및 이클립스에서 사용방법 정리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620" y="2792542"/>
            <a:ext cx="605583" cy="52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4769224" y="582242"/>
            <a:ext cx="7022848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9CFC77F4-65FC-4065-98F3-6FA82A844C71}"/>
              </a:ext>
            </a:extLst>
          </p:cNvPr>
          <p:cNvCxnSpPr/>
          <p:nvPr/>
        </p:nvCxnSpPr>
        <p:spPr>
          <a:xfrm flipV="1">
            <a:off x="4164267" y="582242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E702934-E5EC-4A16-8A09-CBB80239C86E}"/>
              </a:ext>
            </a:extLst>
          </p:cNvPr>
          <p:cNvSpPr txBox="1"/>
          <p:nvPr/>
        </p:nvSpPr>
        <p:spPr>
          <a:xfrm>
            <a:off x="347787" y="392312"/>
            <a:ext cx="3815147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06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보완점 및 향후 방향 </a:t>
            </a:r>
            <a:r>
              <a:rPr lang="en-US" altLang="ko-KR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–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프로젝트 소감</a:t>
            </a:r>
            <a:r>
              <a:rPr lang="en-US" altLang="ko-KR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 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9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0650" y="1714364"/>
            <a:ext cx="2402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Q&amp;A</a:t>
            </a:r>
            <a:endParaRPr lang="ko-KR" altLang="en-US" sz="800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9148" y="2967926"/>
            <a:ext cx="324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A6A6A6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감사합니다</a:t>
            </a:r>
            <a:r>
              <a:rPr lang="en-US" altLang="ko-KR" sz="4800">
                <a:solidFill>
                  <a:srgbClr val="A6A6A6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</a:t>
            </a:r>
            <a:endParaRPr lang="ko-KR" altLang="en-US" sz="4800">
              <a:solidFill>
                <a:srgbClr val="A6A6A6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CB3FA0B-C5C1-4E76-BE31-EB60810F8333}"/>
              </a:ext>
            </a:extLst>
          </p:cNvPr>
          <p:cNvCxnSpPr>
            <a:cxnSpLocks/>
          </p:cNvCxnSpPr>
          <p:nvPr/>
        </p:nvCxnSpPr>
        <p:spPr>
          <a:xfrm>
            <a:off x="302004" y="538900"/>
            <a:ext cx="11481679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이미지: 문구: '하나금융그룹 사회적 거리 두기 캠페인! 별돌이와 함께 하면 더욱 행복해요:-D'">
            <a:extLst>
              <a:ext uri="{FF2B5EF4-FFF2-40B4-BE49-F238E27FC236}">
                <a16:creationId xmlns="" xmlns:a16="http://schemas.microsoft.com/office/drawing/2014/main" id="{658C29B8-C7E8-4E2B-B4AC-F5A6D060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792" l="10000" r="90000">
                        <a14:foregroundMark x1="46771" y1="44167" x2="48438" y2="56458"/>
                        <a14:foregroundMark x1="38229" y1="56354" x2="46979" y2="59688"/>
                        <a14:foregroundMark x1="46979" y1="59688" x2="57500" y2="58958"/>
                        <a14:foregroundMark x1="37708" y1="51771" x2="30417" y2="58125"/>
                        <a14:foregroundMark x1="30417" y1="58125" x2="35833" y2="66042"/>
                        <a14:foregroundMark x1="35833" y1="66042" x2="52708" y2="68021"/>
                        <a14:foregroundMark x1="52708" y1="68021" x2="60729" y2="67083"/>
                        <a14:foregroundMark x1="60729" y1="67083" x2="63958" y2="59583"/>
                        <a14:foregroundMark x1="63958" y1="59583" x2="60729" y2="52083"/>
                        <a14:foregroundMark x1="60729" y1="52083" x2="60625" y2="52083"/>
                        <a14:foregroundMark x1="48021" y1="44792" x2="51875" y2="55521"/>
                        <a14:foregroundMark x1="56771" y1="54583" x2="60208" y2="65833"/>
                        <a14:foregroundMark x1="60208" y1="65833" x2="59479" y2="76042"/>
                        <a14:foregroundMark x1="59479" y1="76042" x2="55729" y2="84271"/>
                        <a14:foregroundMark x1="55729" y1="84271" x2="54375" y2="93542"/>
                        <a14:foregroundMark x1="54375" y1="93542" x2="51979" y2="98542"/>
                        <a14:foregroundMark x1="59792" y1="53438" x2="64271" y2="62604"/>
                        <a14:foregroundMark x1="64271" y1="62604" x2="64271" y2="69896"/>
                        <a14:foregroundMark x1="64271" y1="69896" x2="61146" y2="77292"/>
                        <a14:foregroundMark x1="61146" y1="77292" x2="55729" y2="82813"/>
                        <a14:foregroundMark x1="55729" y1="82813" x2="53438" y2="88750"/>
                        <a14:foregroundMark x1="38646" y1="47708" x2="33021" y2="53021"/>
                        <a14:foregroundMark x1="33021" y1="53021" x2="32708" y2="53854"/>
                        <a14:foregroundMark x1="38333" y1="43750" x2="39426" y2="43340"/>
                        <a14:foregroundMark x1="46624" y1="41608" x2="52083" y2="42813"/>
                        <a14:foregroundMark x1="52083" y1="42813" x2="53229" y2="45625"/>
                        <a14:foregroundMark x1="40417" y1="43438" x2="44271" y2="43125"/>
                        <a14:foregroundMark x1="45208" y1="42500" x2="44792" y2="42917"/>
                        <a14:foregroundMark x1="38333" y1="48021" x2="32708" y2="52188"/>
                        <a14:foregroundMark x1="32708" y1="52188" x2="29896" y2="59062"/>
                        <a14:foregroundMark x1="29896" y1="59062" x2="30625" y2="66354"/>
                        <a14:foregroundMark x1="30625" y1="66354" x2="32292" y2="70104"/>
                        <a14:foregroundMark x1="30104" y1="58958" x2="30312" y2="66250"/>
                        <a14:foregroundMark x1="30312" y1="66250" x2="33646" y2="72396"/>
                        <a14:foregroundMark x1="33646" y1="72396" x2="34688" y2="73125"/>
                        <a14:foregroundMark x1="29792" y1="58542" x2="29792" y2="64896"/>
                        <a14:foregroundMark x1="32604" y1="76563" x2="29167" y2="82917"/>
                        <a14:foregroundMark x1="29167" y1="82917" x2="29792" y2="90104"/>
                        <a14:foregroundMark x1="29792" y1="90104" x2="35833" y2="94479"/>
                        <a14:foregroundMark x1="35833" y1="94479" x2="36146" y2="90313"/>
                        <a14:foregroundMark x1="28646" y1="82708" x2="31875" y2="77396"/>
                        <a14:foregroundMark x1="32292" y1="76875" x2="28854" y2="81354"/>
                        <a14:foregroundMark x1="28750" y1="80521" x2="33125" y2="77708"/>
                        <a14:foregroundMark x1="28646" y1="80833" x2="33125" y2="77083"/>
                        <a14:foregroundMark x1="36042" y1="90625" x2="35833" y2="97708"/>
                        <a14:foregroundMark x1="35833" y1="97708" x2="35208" y2="99375"/>
                        <a14:foregroundMark x1="62813" y1="90000" x2="62708" y2="97396"/>
                        <a14:foregroundMark x1="62708" y1="97396" x2="63125" y2="91146"/>
                        <a14:foregroundMark x1="69792" y1="81146" x2="69479" y2="87396"/>
                        <a14:foregroundMark x1="66354" y1="76875" x2="67500" y2="79271"/>
                        <a14:foregroundMark x1="63958" y1="93333" x2="69271" y2="88542"/>
                        <a14:foregroundMark x1="69271" y1="88542" x2="69688" y2="86563"/>
                        <a14:foregroundMark x1="63333" y1="95625" x2="63542" y2="99792"/>
                        <a14:foregroundMark x1="58958" y1="47604" x2="67813" y2="59479"/>
                        <a14:foregroundMark x1="67813" y1="59479" x2="67292" y2="66458"/>
                        <a14:foregroundMark x1="67292" y1="66458" x2="64167" y2="71979"/>
                        <a14:foregroundMark x1="58854" y1="48125" x2="64583" y2="52604"/>
                        <a14:foregroundMark x1="64583" y1="52604" x2="67188" y2="59062"/>
                        <a14:foregroundMark x1="67188" y1="59062" x2="67188" y2="59062"/>
                        <a14:backgroundMark x1="44583" y1="40729" x2="44388" y2="41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83" y="3037803"/>
            <a:ext cx="3383433" cy="286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1" y="3673152"/>
            <a:ext cx="2366739" cy="2083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51" y="5878516"/>
            <a:ext cx="254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수기 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or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개인카드 영수증</a:t>
            </a:r>
          </a:p>
        </p:txBody>
      </p:sp>
      <p:sp>
        <p:nvSpPr>
          <p:cNvPr id="8" name="위쪽 화살표 7"/>
          <p:cNvSpPr/>
          <p:nvPr/>
        </p:nvSpPr>
        <p:spPr>
          <a:xfrm rot="5400000">
            <a:off x="3299341" y="3371245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78261" y="3097204"/>
            <a:ext cx="826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업로드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1696" y="4319297"/>
            <a:ext cx="189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서버에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이미지 저장</a:t>
            </a:r>
          </a:p>
        </p:txBody>
      </p:sp>
      <p:pic>
        <p:nvPicPr>
          <p:cNvPr id="1026" name="Picture 2" descr="구글 클라우드, 최기영 신임 구글 클라우드 코리아 사장 선임 - 사이언스모니터 | The Science Moni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42" y="3044917"/>
            <a:ext cx="2509204" cy="141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위쪽 화살표 13"/>
          <p:cNvSpPr/>
          <p:nvPr/>
        </p:nvSpPr>
        <p:spPr>
          <a:xfrm rot="4124975">
            <a:off x="7814744" y="2665663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rot="6300000">
            <a:off x="7826094" y="3787705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03901" y="4319297"/>
            <a:ext cx="151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네이버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OCR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로 이미지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URL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전송</a:t>
            </a:r>
          </a:p>
        </p:txBody>
      </p:sp>
      <p:pic>
        <p:nvPicPr>
          <p:cNvPr id="1028" name="Picture 4" descr="http://res.heraldm.com/content/image/2020/12/01/20201201000770_0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1" y="2915027"/>
            <a:ext cx="1463048" cy="15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위쪽 화살표 17"/>
          <p:cNvSpPr/>
          <p:nvPr/>
        </p:nvSpPr>
        <p:spPr>
          <a:xfrm rot="5400000">
            <a:off x="5541216" y="3371246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0" y="1678866"/>
            <a:ext cx="2434769" cy="1872065"/>
          </a:xfrm>
          <a:prstGeom prst="rect">
            <a:avLst/>
          </a:prstGeom>
        </p:spPr>
      </p:pic>
      <p:sp>
        <p:nvSpPr>
          <p:cNvPr id="22" name="모서리가 둥근 직사각형 72">
            <a:extLst>
              <a:ext uri="{FF2B5EF4-FFF2-40B4-BE49-F238E27FC236}">
                <a16:creationId xmlns="" xmlns:a16="http://schemas.microsoft.com/office/drawing/2014/main" id="{5576D34D-C969-4E44-A738-898D8AF8B5F1}"/>
              </a:ext>
            </a:extLst>
          </p:cNvPr>
          <p:cNvSpPr/>
          <p:nvPr/>
        </p:nvSpPr>
        <p:spPr>
          <a:xfrm>
            <a:off x="8634348" y="4034889"/>
            <a:ext cx="2801510" cy="2012904"/>
          </a:xfrm>
          <a:prstGeom prst="roundRect">
            <a:avLst/>
          </a:prstGeom>
          <a:noFill/>
          <a:ln w="53975"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177991" y="4187673"/>
            <a:ext cx="171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하나 B" panose="02020603020101020101" pitchFamily="18" charset="-127"/>
                <a:ea typeface="하나 B" panose="02020603020101020101" pitchFamily="18" charset="-127"/>
              </a:rPr>
              <a:t>General OCR</a:t>
            </a:r>
            <a:endParaRPr lang="ko-KR" altLang="en-US" sz="20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854442" y="4659010"/>
            <a:ext cx="2351272" cy="0"/>
          </a:xfrm>
          <a:prstGeom prst="line">
            <a:avLst/>
          </a:prstGeom>
          <a:ln w="38100" cmpd="sng">
            <a:solidFill>
              <a:srgbClr val="00AAA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72">
            <a:extLst>
              <a:ext uri="{FF2B5EF4-FFF2-40B4-BE49-F238E27FC236}">
                <a16:creationId xmlns="" xmlns:a16="http://schemas.microsoft.com/office/drawing/2014/main" id="{5576D34D-C969-4E44-A738-898D8AF8B5F1}"/>
              </a:ext>
            </a:extLst>
          </p:cNvPr>
          <p:cNvSpPr/>
          <p:nvPr/>
        </p:nvSpPr>
        <p:spPr>
          <a:xfrm>
            <a:off x="8593984" y="1479420"/>
            <a:ext cx="2801510" cy="2012904"/>
          </a:xfrm>
          <a:prstGeom prst="roundRect">
            <a:avLst/>
          </a:prstGeom>
          <a:noFill/>
          <a:ln w="53975"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125633" y="1647895"/>
            <a:ext cx="18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하나 B" panose="02020603020101020101" pitchFamily="18" charset="-127"/>
                <a:ea typeface="하나 B" panose="02020603020101020101" pitchFamily="18" charset="-127"/>
              </a:rPr>
              <a:t>Template OCR</a:t>
            </a:r>
            <a:endParaRPr lang="ko-KR" altLang="en-US" sz="20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8822704" y="2103541"/>
            <a:ext cx="2383010" cy="0"/>
          </a:xfrm>
          <a:prstGeom prst="line">
            <a:avLst/>
          </a:prstGeom>
          <a:ln w="38100" cmpd="sng">
            <a:solidFill>
              <a:srgbClr val="00AAA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18434" y="2156211"/>
            <a:ext cx="271666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샘플을 통한 영역 지정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세금계산서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간이영수증 등 </a:t>
            </a:r>
            <a:r>
              <a:rPr lang="ko-KR" altLang="en-US" sz="1600" b="1">
                <a:solidFill>
                  <a:srgbClr val="1F6B6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일정한 </a:t>
            </a:r>
            <a:r>
              <a:rPr lang="ko-KR" altLang="en-US" sz="1600" b="1">
                <a:latin typeface="하나 B" panose="02020603020101020101" pitchFamily="18" charset="-127"/>
                <a:ea typeface="하나 B" panose="02020603020101020101" pitchFamily="18" charset="-127"/>
              </a:rPr>
              <a:t>양식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에 사용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40878" y="4714547"/>
            <a:ext cx="2671780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FF717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일정하지 않은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카드영수증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이미지 전체 텍스트 추출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영수증에 커스터마이징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D0880AD-782F-4351-BDCF-EEA4A9CFB930}"/>
              </a:ext>
            </a:extLst>
          </p:cNvPr>
          <p:cNvSpPr txBox="1"/>
          <p:nvPr/>
        </p:nvSpPr>
        <p:spPr>
          <a:xfrm>
            <a:off x="214737" y="348970"/>
            <a:ext cx="1387560" cy="37196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추가 자료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A179C954-3D86-465F-B98E-CE6FEBA29981}"/>
              </a:ext>
            </a:extLst>
          </p:cNvPr>
          <p:cNvCxnSpPr>
            <a:cxnSpLocks/>
          </p:cNvCxnSpPr>
          <p:nvPr/>
        </p:nvCxnSpPr>
        <p:spPr>
          <a:xfrm>
            <a:off x="2525086" y="538900"/>
            <a:ext cx="925859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C47830EC-E7D9-455E-90A4-3EBC597B49E2}"/>
              </a:ext>
            </a:extLst>
          </p:cNvPr>
          <p:cNvCxnSpPr/>
          <p:nvPr/>
        </p:nvCxnSpPr>
        <p:spPr>
          <a:xfrm flipV="1">
            <a:off x="1229974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2772" y="917670"/>
            <a:ext cx="3136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수기 영수증 등록 과정</a:t>
            </a:r>
            <a:endParaRPr lang="ko-KR" altLang="en-US" sz="22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4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772" y="917670"/>
            <a:ext cx="8775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수기 </a:t>
            </a:r>
            <a:r>
              <a:rPr lang="ko-KR" altLang="en-US" sz="2200">
                <a:latin typeface="하나 B" panose="02020603020101020101" pitchFamily="18" charset="-127"/>
                <a:ea typeface="하나 B" panose="02020603020101020101" pitchFamily="18" charset="-127"/>
              </a:rPr>
              <a:t>영수증 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등록 </a:t>
            </a: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2200" smtClean="0">
                <a:solidFill>
                  <a:srgbClr val="30BBBB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일정한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 양식 </a:t>
            </a: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– 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세금계산서</a:t>
            </a: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계산서</a:t>
            </a: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간이영수증</a:t>
            </a: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endParaRPr lang="ko-KR" altLang="en-US" sz="22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D0880AD-782F-4351-BDCF-EEA4A9CFB930}"/>
              </a:ext>
            </a:extLst>
          </p:cNvPr>
          <p:cNvSpPr txBox="1"/>
          <p:nvPr/>
        </p:nvSpPr>
        <p:spPr>
          <a:xfrm>
            <a:off x="214737" y="348970"/>
            <a:ext cx="1387560" cy="37196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추가 자료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A179C954-3D86-465F-B98E-CE6FEBA29981}"/>
              </a:ext>
            </a:extLst>
          </p:cNvPr>
          <p:cNvCxnSpPr>
            <a:cxnSpLocks/>
          </p:cNvCxnSpPr>
          <p:nvPr/>
        </p:nvCxnSpPr>
        <p:spPr>
          <a:xfrm>
            <a:off x="2525086" y="538900"/>
            <a:ext cx="925859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C47830EC-E7D9-455E-90A4-3EBC597B49E2}"/>
              </a:ext>
            </a:extLst>
          </p:cNvPr>
          <p:cNvCxnSpPr/>
          <p:nvPr/>
        </p:nvCxnSpPr>
        <p:spPr>
          <a:xfrm flipV="1">
            <a:off x="1229974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74" y="2172825"/>
            <a:ext cx="3188039" cy="2721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36" y="2172824"/>
            <a:ext cx="3180378" cy="27213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55" y="2172824"/>
            <a:ext cx="3188039" cy="272131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8077" y="910466"/>
            <a:ext cx="619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>
                <a:highlight>
                  <a:srgbClr val="FFFFFF"/>
                </a:highlight>
                <a:latin typeface="하나 B" panose="02020603020101020101" pitchFamily="18" charset="-127"/>
                <a:ea typeface="하나 B" panose="02020603020101020101" pitchFamily="18" charset="-127"/>
              </a:rPr>
              <a:t>①</a:t>
            </a:r>
            <a:endParaRPr lang="en-US" altLang="ko-KR" sz="2200">
              <a:highlight>
                <a:srgbClr val="FFFFFF"/>
              </a:highlight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59416" y="2569681"/>
            <a:ext cx="963586" cy="201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654950" y="2783929"/>
            <a:ext cx="509119" cy="183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28290" y="3502515"/>
            <a:ext cx="413525" cy="222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603292" y="2326622"/>
            <a:ext cx="778603" cy="249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33647" y="2303761"/>
            <a:ext cx="868688" cy="243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54041" y="2546821"/>
            <a:ext cx="963586" cy="14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840516" y="3517755"/>
            <a:ext cx="513179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278462" y="4538786"/>
            <a:ext cx="513179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77057" y="4672136"/>
            <a:ext cx="513179" cy="22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288395" y="2718542"/>
            <a:ext cx="513179" cy="199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283746" y="2623167"/>
            <a:ext cx="1861149" cy="19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283746" y="2823404"/>
            <a:ext cx="980277" cy="19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424210" y="3502515"/>
            <a:ext cx="980277" cy="19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415523" y="3502514"/>
            <a:ext cx="1311796" cy="19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97699" y="1574861"/>
            <a:ext cx="81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- Template OCR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영수증 샘플 등록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영역 지정</a:t>
            </a:r>
            <a:endParaRPr lang="ko-KR" altLang="en-US" sz="20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51" name="위쪽 화살표 50"/>
          <p:cNvSpPr/>
          <p:nvPr/>
        </p:nvSpPr>
        <p:spPr>
          <a:xfrm rot="5400000">
            <a:off x="1351053" y="5597323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30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062137" y="4964036"/>
            <a:ext cx="147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[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세금계산서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]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99294" y="4974381"/>
            <a:ext cx="242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[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계산서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]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부가세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원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83845" y="4974381"/>
            <a:ext cx="242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[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간이영수증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]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54517" y="5655647"/>
            <a:ext cx="8489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지정한 영역 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Text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추출 후 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Parsing</a:t>
            </a:r>
            <a:b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(1. supplier_business_no, 2. store_name, 3. receipt_date, 4.  amount ) </a:t>
            </a:r>
            <a:endParaRPr lang="ko-KR" altLang="en-US" sz="20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6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1200" cy="6858000"/>
          </a:xfrm>
          <a:prstGeom prst="rect">
            <a:avLst/>
          </a:prstGeom>
          <a:solidFill>
            <a:srgbClr val="008C8C"/>
          </a:solidFill>
        </p:spPr>
      </p:pic>
      <p:sp>
        <p:nvSpPr>
          <p:cNvPr id="4" name="TextBox 3"/>
          <p:cNvSpPr txBox="1"/>
          <p:nvPr/>
        </p:nvSpPr>
        <p:spPr>
          <a:xfrm>
            <a:off x="3987984" y="1976811"/>
            <a:ext cx="4142347" cy="392415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  <a:tabLst/>
            </a:pPr>
            <a:r>
              <a:rPr lang="en-US" altLang="zh-CN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01. </a:t>
            </a:r>
            <a:r>
              <a:rPr lang="ko-KR" altLang="en-US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서비스 개요</a:t>
            </a:r>
            <a:endParaRPr lang="en-US" altLang="ko-KR" sz="280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tabLst/>
            </a:pPr>
            <a:r>
              <a:rPr lang="en-US" altLang="zh-CN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02. </a:t>
            </a:r>
            <a:r>
              <a:rPr lang="ko-KR" altLang="en-US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주요 기능</a:t>
            </a:r>
            <a:r>
              <a:rPr lang="en-US" altLang="ko-KR" sz="280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en-US" altLang="ko-KR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&amp; </a:t>
            </a:r>
            <a:r>
              <a:rPr lang="ko-KR" altLang="en-US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응용 기술</a:t>
            </a:r>
            <a:endParaRPr lang="en-US" altLang="zh-CN" sz="2800" smtClean="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tabLst/>
            </a:pPr>
            <a:r>
              <a:rPr lang="en-US" altLang="zh-CN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03. </a:t>
            </a:r>
            <a:r>
              <a:rPr lang="ko-KR" altLang="en-US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개발환경 및 아키텍처</a:t>
            </a:r>
            <a:endParaRPr lang="en-US" altLang="ko-KR" sz="2800" smtClean="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tabLst/>
            </a:pPr>
            <a:r>
              <a:rPr lang="en-US" altLang="ko-KR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04. </a:t>
            </a:r>
            <a:r>
              <a:rPr lang="ko-KR" altLang="en-US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시연 시나리오</a:t>
            </a:r>
            <a:endParaRPr lang="en-US" altLang="ko-KR" sz="2800" smtClean="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tabLst/>
            </a:pPr>
            <a:r>
              <a:rPr lang="en-US" altLang="ko-KR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05. </a:t>
            </a:r>
            <a:r>
              <a:rPr lang="ko-KR" altLang="en-US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기대 효과</a:t>
            </a:r>
            <a:endParaRPr lang="en-US" altLang="ko-KR" sz="2800" smtClean="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tabLst/>
            </a:pPr>
            <a:r>
              <a:rPr lang="en-US" altLang="ko-KR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06. </a:t>
            </a:r>
            <a:r>
              <a:rPr lang="ko-KR" altLang="en-US" sz="2800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보완점 및 향후 방향</a:t>
            </a:r>
            <a:endParaRPr lang="en-US" altLang="ko-KR" sz="2800" smtClean="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27027" y="1060990"/>
            <a:ext cx="1526059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600"/>
              </a:lnSpc>
              <a:tabLst/>
            </a:pPr>
            <a:r>
              <a:rPr lang="ko-KR" altLang="en-US" sz="6600" b="1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B" pitchFamily="18" charset="0"/>
              </a:rPr>
              <a:t>목차</a:t>
            </a:r>
            <a:endParaRPr lang="en-US" altLang="zh-CN" sz="6600" b="1" dirty="0">
              <a:solidFill>
                <a:srgbClr val="008C8C"/>
              </a:solidFill>
              <a:latin typeface="하나 B" panose="02020603020101020101" pitchFamily="18" charset="-127"/>
              <a:ea typeface="하나 B" panose="02020603020101020101" pitchFamily="18" charset="-127"/>
              <a:cs typeface="하나 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549470" y="1459207"/>
            <a:ext cx="1394617" cy="3400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288585" y="1157083"/>
            <a:ext cx="3872753" cy="4167353"/>
            <a:chOff x="1142297" y="1247328"/>
            <a:chExt cx="3872753" cy="394323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97" y="1247328"/>
              <a:ext cx="3241444" cy="394323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142297" y="1293649"/>
              <a:ext cx="3872753" cy="68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D0880AD-782F-4351-BDCF-EEA4A9CFB930}"/>
              </a:ext>
            </a:extLst>
          </p:cNvPr>
          <p:cNvSpPr txBox="1"/>
          <p:nvPr/>
        </p:nvSpPr>
        <p:spPr>
          <a:xfrm>
            <a:off x="214737" y="348970"/>
            <a:ext cx="1387560" cy="37196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추가 자료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A179C954-3D86-465F-B98E-CE6FEBA29981}"/>
              </a:ext>
            </a:extLst>
          </p:cNvPr>
          <p:cNvCxnSpPr>
            <a:cxnSpLocks/>
          </p:cNvCxnSpPr>
          <p:nvPr/>
        </p:nvCxnSpPr>
        <p:spPr>
          <a:xfrm>
            <a:off x="2525086" y="547865"/>
            <a:ext cx="925859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C47830EC-E7D9-455E-90A4-3EBC597B49E2}"/>
              </a:ext>
            </a:extLst>
          </p:cNvPr>
          <p:cNvCxnSpPr/>
          <p:nvPr/>
        </p:nvCxnSpPr>
        <p:spPr>
          <a:xfrm flipV="1">
            <a:off x="1229974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2837" y="928947"/>
            <a:ext cx="619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>
                <a:highlight>
                  <a:srgbClr val="FFFFFF"/>
                </a:highlight>
                <a:latin typeface="하나 B" panose="02020603020101020101" pitchFamily="18" charset="-127"/>
                <a:ea typeface="하나 B" panose="02020603020101020101" pitchFamily="18" charset="-127"/>
              </a:rPr>
              <a:t>②</a:t>
            </a:r>
            <a:endParaRPr lang="ko-KR" altLang="en-US" sz="2200">
              <a:highlight>
                <a:srgbClr val="FFFFFF"/>
              </a:highlight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958" y="1426038"/>
            <a:ext cx="1110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- General OCR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이미지 전체 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Text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추출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영수증 정보 추출을 위한 </a:t>
            </a:r>
            <a:r>
              <a:rPr lang="ko-KR" altLang="en-US" sz="2000" b="1" smtClean="0">
                <a:latin typeface="하나 B" panose="02020603020101020101" pitchFamily="18" charset="-127"/>
                <a:ea typeface="하나 B" panose="02020603020101020101" pitchFamily="18" charset="-127"/>
              </a:rPr>
              <a:t>커스터마이징 </a:t>
            </a:r>
            <a:r>
              <a:rPr lang="en-US" altLang="ko-KR" sz="2000" b="1" smtClean="0"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2000" b="1" smtClean="0">
                <a:latin typeface="하나 B" panose="02020603020101020101" pitchFamily="18" charset="-127"/>
                <a:ea typeface="하나 B" panose="02020603020101020101" pitchFamily="18" charset="-127"/>
              </a:rPr>
              <a:t>영수금액</a:t>
            </a:r>
            <a:r>
              <a:rPr lang="en-US" altLang="ko-KR" sz="2000" b="1" smtClean="0"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000" b="1" smtClean="0">
                <a:latin typeface="하나 B" panose="02020603020101020101" pitchFamily="18" charset="-127"/>
                <a:ea typeface="하나 B" panose="02020603020101020101" pitchFamily="18" charset="-127"/>
              </a:rPr>
              <a:t>부가세 추출</a:t>
            </a:r>
            <a:r>
              <a:rPr lang="en-US" altLang="ko-KR" sz="2000" b="1" smtClean="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endParaRPr lang="ko-KR" altLang="en-US" sz="20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810" y="1941180"/>
            <a:ext cx="2790825" cy="339222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350872" y="3858260"/>
            <a:ext cx="81428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70238" y="3831590"/>
            <a:ext cx="814288" cy="163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921294" y="3112956"/>
            <a:ext cx="960824" cy="177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529818" y="3112956"/>
            <a:ext cx="707447" cy="177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16653" y="3431781"/>
            <a:ext cx="93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Target</a:t>
            </a:r>
            <a:endParaRPr lang="ko-KR" altLang="en-US">
              <a:solidFill>
                <a:srgbClr val="FF0000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7394" y="2743624"/>
            <a:ext cx="93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Target</a:t>
            </a:r>
            <a:endParaRPr lang="ko-KR" altLang="en-US">
              <a:solidFill>
                <a:srgbClr val="FF0000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44" name="위쪽 화살표 43"/>
          <p:cNvSpPr/>
          <p:nvPr/>
        </p:nvSpPr>
        <p:spPr>
          <a:xfrm rot="5400000">
            <a:off x="505141" y="5716296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30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84896" y="5412633"/>
            <a:ext cx="9908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이미지 전체 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Text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추출</a:t>
            </a:r>
            <a:endParaRPr lang="en-US" altLang="ko-KR" sz="2000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‘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합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’, ‘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계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’, ‘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금액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’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문자와 관련 있는 </a:t>
            </a:r>
            <a:r>
              <a:rPr lang="en-US" altLang="ko-KR" sz="2000">
                <a:latin typeface="하나 B" panose="02020603020101020101" pitchFamily="18" charset="-127"/>
                <a:ea typeface="하나 B" panose="02020603020101020101" pitchFamily="18" charset="-127"/>
              </a:rPr>
              <a:t>I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ndex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 추출</a:t>
            </a:r>
            <a:endParaRPr lang="en-US" altLang="ko-KR" sz="20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추출한 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Index + 1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번 째부터 정규식을 이용하여 숫자 제외 공백 치환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, Integer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형 변환 시도</a:t>
            </a:r>
            <a:endParaRPr lang="en-US" altLang="ko-KR" sz="2000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형 변환 가능한 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Index List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추출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추출한 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Index 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중 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Max value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를 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‘</a:t>
            </a:r>
            <a:r>
              <a:rPr lang="ko-KR" altLang="en-US" sz="2000" smtClean="0">
                <a:solidFill>
                  <a:srgbClr val="30BBBB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합계금액</a:t>
            </a:r>
            <a:r>
              <a: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’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으로 저장</a:t>
            </a:r>
            <a:endParaRPr lang="en-US" altLang="ko-KR" sz="2000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416" y="1941180"/>
            <a:ext cx="3171825" cy="345632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7946434" y="3334361"/>
            <a:ext cx="753066" cy="18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015575" y="3323206"/>
            <a:ext cx="707447" cy="177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4896" y="1148119"/>
            <a:ext cx="3876442" cy="115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903151" y="2953874"/>
            <a:ext cx="93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Target</a:t>
            </a:r>
            <a:endParaRPr lang="ko-KR" altLang="en-US">
              <a:solidFill>
                <a:srgbClr val="FF0000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772" y="926633"/>
            <a:ext cx="8775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수기 </a:t>
            </a:r>
            <a:r>
              <a:rPr lang="ko-KR" altLang="en-US" sz="2200">
                <a:latin typeface="하나 B" panose="02020603020101020101" pitchFamily="18" charset="-127"/>
                <a:ea typeface="하나 B" panose="02020603020101020101" pitchFamily="18" charset="-127"/>
              </a:rPr>
              <a:t>영수증 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등록 </a:t>
            </a: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2200" smtClean="0">
                <a:solidFill>
                  <a:srgbClr val="FF717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일정하지 않은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 양식 </a:t>
            </a: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– 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일반 카드 영수증</a:t>
            </a: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endParaRPr lang="ko-KR" altLang="en-US" sz="22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073" y="4115553"/>
            <a:ext cx="254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latin typeface="하나 B" panose="02020603020101020101" pitchFamily="18" charset="-127"/>
              </a:rPr>
              <a:t>①</a:t>
            </a:r>
            <a:r>
              <a:rPr lang="en-US" altLang="ko-KR" sz="1600"/>
              <a:t> </a:t>
            </a:r>
            <a:r>
              <a:rPr lang="ko-KR" altLang="en-US" sz="1600" b="1">
                <a:latin typeface="하나 B" panose="02020603020101020101" pitchFamily="18" charset="-127"/>
                <a:ea typeface="하나 B" panose="02020603020101020101" pitchFamily="18" charset="-127"/>
              </a:rPr>
              <a:t>실제 데이터 기반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사업장 카드 매출 데이터 생성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8" name="위쪽 화살표 7"/>
          <p:cNvSpPr/>
          <p:nvPr/>
        </p:nvSpPr>
        <p:spPr>
          <a:xfrm rot="5400000">
            <a:off x="2495556" y="3283106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62463" y="2444215"/>
            <a:ext cx="174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[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카드사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통합 매출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]</a:t>
            </a:r>
            <a:endParaRPr lang="ko-KR" altLang="en-US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1798956-4C7E-4DD7-B0E2-26443B09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2" y="3179559"/>
            <a:ext cx="801265" cy="879226"/>
          </a:xfrm>
          <a:prstGeom prst="rect">
            <a:avLst/>
          </a:prstGeom>
        </p:spPr>
      </p:pic>
      <p:sp>
        <p:nvSpPr>
          <p:cNvPr id="33" name="원통 11">
            <a:extLst>
              <a:ext uri="{FF2B5EF4-FFF2-40B4-BE49-F238E27FC236}">
                <a16:creationId xmlns="" xmlns:a16="http://schemas.microsoft.com/office/drawing/2014/main" id="{F2A2C17B-8C29-4F26-B55A-0A3841C70B37}"/>
              </a:ext>
            </a:extLst>
          </p:cNvPr>
          <p:cNvSpPr/>
          <p:nvPr/>
        </p:nvSpPr>
        <p:spPr>
          <a:xfrm>
            <a:off x="3386529" y="2852875"/>
            <a:ext cx="1301440" cy="1592780"/>
          </a:xfrm>
          <a:prstGeom prst="can">
            <a:avLst/>
          </a:prstGeom>
          <a:noFill/>
          <a:ln w="38100">
            <a:solidFill>
              <a:srgbClr val="00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여신금융협회</a:t>
            </a:r>
            <a:endParaRPr lang="en-US" altLang="ko-KR" sz="16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DB</a:t>
            </a:r>
          </a:p>
        </p:txBody>
      </p:sp>
      <p:sp>
        <p:nvSpPr>
          <p:cNvPr id="34" name="원통 11">
            <a:extLst>
              <a:ext uri="{FF2B5EF4-FFF2-40B4-BE49-F238E27FC236}">
                <a16:creationId xmlns="" xmlns:a16="http://schemas.microsoft.com/office/drawing/2014/main" id="{9523D33B-3971-442F-AA27-58B6E3C4DB14}"/>
              </a:ext>
            </a:extLst>
          </p:cNvPr>
          <p:cNvSpPr/>
          <p:nvPr/>
        </p:nvSpPr>
        <p:spPr>
          <a:xfrm>
            <a:off x="9087161" y="2852875"/>
            <a:ext cx="1301440" cy="1592780"/>
          </a:xfrm>
          <a:prstGeom prst="can">
            <a:avLst/>
          </a:prstGeom>
          <a:noFill/>
          <a:ln w="38100">
            <a:solidFill>
              <a:srgbClr val="00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홈택스</a:t>
            </a:r>
            <a:endParaRPr lang="en-US" altLang="ko-KR" sz="16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DB</a:t>
            </a:r>
          </a:p>
        </p:txBody>
      </p:sp>
      <p:sp>
        <p:nvSpPr>
          <p:cNvPr id="37" name="원통 11">
            <a:extLst>
              <a:ext uri="{FF2B5EF4-FFF2-40B4-BE49-F238E27FC236}">
                <a16:creationId xmlns="" xmlns:a16="http://schemas.microsoft.com/office/drawing/2014/main" id="{938B964D-301B-4692-ACED-825FF8C5BFCD}"/>
              </a:ext>
            </a:extLst>
          </p:cNvPr>
          <p:cNvSpPr/>
          <p:nvPr/>
        </p:nvSpPr>
        <p:spPr>
          <a:xfrm>
            <a:off x="6014350" y="2829532"/>
            <a:ext cx="1301440" cy="1592780"/>
          </a:xfrm>
          <a:prstGeom prst="can">
            <a:avLst/>
          </a:prstGeom>
          <a:noFill/>
          <a:ln w="38100">
            <a:solidFill>
              <a:srgbClr val="00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</a:t>
            </a:r>
            <a:r>
              <a:rPr lang="en-US" altLang="ko-KR" sz="16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WITH</a:t>
            </a:r>
            <a:br>
              <a:rPr lang="en-US" altLang="ko-KR" sz="16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lang="en-US" altLang="ko-KR" sz="16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DB</a:t>
            </a:r>
          </a:p>
        </p:txBody>
      </p:sp>
      <p:sp>
        <p:nvSpPr>
          <p:cNvPr id="38" name="위쪽 화살표 7">
            <a:extLst>
              <a:ext uri="{FF2B5EF4-FFF2-40B4-BE49-F238E27FC236}">
                <a16:creationId xmlns="" xmlns:a16="http://schemas.microsoft.com/office/drawing/2014/main" id="{64AE220E-408A-4AE3-B07B-43BA255E8995}"/>
              </a:ext>
            </a:extLst>
          </p:cNvPr>
          <p:cNvSpPr/>
          <p:nvPr/>
        </p:nvSpPr>
        <p:spPr>
          <a:xfrm rot="5400000">
            <a:off x="5129422" y="3305384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위쪽 화살표 7">
            <a:extLst>
              <a:ext uri="{FF2B5EF4-FFF2-40B4-BE49-F238E27FC236}">
                <a16:creationId xmlns="" xmlns:a16="http://schemas.microsoft.com/office/drawing/2014/main" id="{8C841441-6B88-4BC6-97A2-1862B75F30D2}"/>
              </a:ext>
            </a:extLst>
          </p:cNvPr>
          <p:cNvSpPr/>
          <p:nvPr/>
        </p:nvSpPr>
        <p:spPr>
          <a:xfrm rot="5400000">
            <a:off x="8015428" y="3058480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위쪽 화살표 7">
            <a:extLst>
              <a:ext uri="{FF2B5EF4-FFF2-40B4-BE49-F238E27FC236}">
                <a16:creationId xmlns="" xmlns:a16="http://schemas.microsoft.com/office/drawing/2014/main" id="{CD195F3E-6BFF-4812-88DD-B57A90D4A908}"/>
              </a:ext>
            </a:extLst>
          </p:cNvPr>
          <p:cNvSpPr/>
          <p:nvPr/>
        </p:nvSpPr>
        <p:spPr>
          <a:xfrm rot="16200000">
            <a:off x="7944049" y="3598430"/>
            <a:ext cx="443473" cy="685632"/>
          </a:xfrm>
          <a:prstGeom prst="upArrow">
            <a:avLst>
              <a:gd name="adj1" fmla="val 50000"/>
              <a:gd name="adj2" fmla="val 57114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8C28258-D12D-47DB-BBC3-46E9AAA9416B}"/>
              </a:ext>
            </a:extLst>
          </p:cNvPr>
          <p:cNvSpPr txBox="1"/>
          <p:nvPr/>
        </p:nvSpPr>
        <p:spPr>
          <a:xfrm>
            <a:off x="4123160" y="4515761"/>
            <a:ext cx="254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latin typeface="하나 B" panose="02020603020101020101" pitchFamily="18" charset="-127"/>
              </a:rPr>
              <a:t>②</a:t>
            </a:r>
            <a:r>
              <a:rPr lang="ko-KR" altLang="en-US" sz="1600"/>
              <a:t> </a:t>
            </a:r>
            <a:r>
              <a:rPr lang="en-US" altLang="ko-KR" sz="1600" b="1">
                <a:latin typeface="하나 B" panose="02020603020101020101" pitchFamily="18" charset="-127"/>
                <a:ea typeface="하나 B" panose="02020603020101020101" pitchFamily="18" charset="-127"/>
              </a:rPr>
              <a:t>Spring </a:t>
            </a:r>
            <a:r>
              <a:rPr lang="ko-KR" altLang="en-US" sz="1600" b="1">
                <a:latin typeface="하나 B" panose="02020603020101020101" pitchFamily="18" charset="-127"/>
                <a:ea typeface="하나 B" panose="02020603020101020101" pitchFamily="18" charset="-127"/>
              </a:rPr>
              <a:t>스케줄러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/>
            </a:r>
            <a:b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익일 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04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시 전 날 카드 매출 데이터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 batch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처리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3ED4C3E-C290-4031-8F6A-79E6A23BA352}"/>
              </a:ext>
            </a:extLst>
          </p:cNvPr>
          <p:cNvSpPr txBox="1"/>
          <p:nvPr/>
        </p:nvSpPr>
        <p:spPr>
          <a:xfrm>
            <a:off x="6870577" y="4495502"/>
            <a:ext cx="2950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latin typeface="하나 B" panose="02020603020101020101" pitchFamily="18" charset="-127"/>
              </a:rPr>
              <a:t>③</a:t>
            </a:r>
            <a:r>
              <a:rPr lang="ko-KR" altLang="en-US" sz="1600" b="1"/>
              <a:t>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주간 업데이트 되는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ctr"/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사업용 카드 내역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,(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세금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계산서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/>
            </a:r>
            <a:b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</a:b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주 단위 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batch </a:t>
            </a: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처리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0C76A4A-6BB5-48F3-9F66-D04636CE3EF8}"/>
              </a:ext>
            </a:extLst>
          </p:cNvPr>
          <p:cNvSpPr txBox="1"/>
          <p:nvPr/>
        </p:nvSpPr>
        <p:spPr>
          <a:xfrm>
            <a:off x="6762116" y="2249510"/>
            <a:ext cx="2950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latin typeface="하나 B" panose="02020603020101020101" pitchFamily="18" charset="-127"/>
              </a:rPr>
              <a:t>④</a:t>
            </a:r>
            <a:r>
              <a:rPr lang="ko-KR" altLang="en-US" sz="1600"/>
              <a:t> </a:t>
            </a:r>
            <a:r>
              <a:rPr lang="en-US" altLang="ko-KR" sz="1600" b="1">
                <a:latin typeface="하나 B" panose="02020603020101020101" pitchFamily="18" charset="-127"/>
                <a:ea typeface="하나 B" panose="02020603020101020101" pitchFamily="18" charset="-127"/>
              </a:rPr>
              <a:t>API </a:t>
            </a:r>
            <a:r>
              <a:rPr lang="ko-KR" altLang="en-US" sz="1600" b="1">
                <a:latin typeface="하나 B" panose="02020603020101020101" pitchFamily="18" charset="-127"/>
                <a:ea typeface="하나 B" panose="02020603020101020101" pitchFamily="18" charset="-127"/>
              </a:rPr>
              <a:t>호출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을 통한 실시간 조회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ctr"/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현금영수증 등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3F63E70-4DD0-42AC-94B1-EF6AC1C22D51}"/>
              </a:ext>
            </a:extLst>
          </p:cNvPr>
          <p:cNvSpPr txBox="1"/>
          <p:nvPr/>
        </p:nvSpPr>
        <p:spPr>
          <a:xfrm>
            <a:off x="214737" y="348970"/>
            <a:ext cx="1387560" cy="37196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추가 자료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29427E7D-2753-441D-B424-28866F8DCAF0}"/>
              </a:ext>
            </a:extLst>
          </p:cNvPr>
          <p:cNvCxnSpPr>
            <a:cxnSpLocks/>
          </p:cNvCxnSpPr>
          <p:nvPr/>
        </p:nvCxnSpPr>
        <p:spPr>
          <a:xfrm>
            <a:off x="2525086" y="538900"/>
            <a:ext cx="925859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5E670F0-D0B2-421E-945C-823D27341C9D}"/>
              </a:ext>
            </a:extLst>
          </p:cNvPr>
          <p:cNvCxnSpPr/>
          <p:nvPr/>
        </p:nvCxnSpPr>
        <p:spPr>
          <a:xfrm flipV="1">
            <a:off x="1229974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773" y="1092930"/>
            <a:ext cx="303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사업보고서 업데이트</a:t>
            </a:r>
            <a:endParaRPr lang="ko-KR" altLang="en-US" sz="22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4144" y="3062742"/>
            <a:ext cx="90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Import</a:t>
            </a:r>
            <a:endParaRPr lang="ko-KR" altLang="en-US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1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3F63E70-4DD0-42AC-94B1-EF6AC1C22D51}"/>
              </a:ext>
            </a:extLst>
          </p:cNvPr>
          <p:cNvSpPr txBox="1"/>
          <p:nvPr/>
        </p:nvSpPr>
        <p:spPr>
          <a:xfrm>
            <a:off x="214737" y="348970"/>
            <a:ext cx="1387560" cy="37196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추가 자료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29427E7D-2753-441D-B424-28866F8DCAF0}"/>
              </a:ext>
            </a:extLst>
          </p:cNvPr>
          <p:cNvCxnSpPr>
            <a:cxnSpLocks/>
          </p:cNvCxnSpPr>
          <p:nvPr/>
        </p:nvCxnSpPr>
        <p:spPr>
          <a:xfrm>
            <a:off x="2525086" y="538900"/>
            <a:ext cx="925859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5E670F0-D0B2-421E-945C-823D27341C9D}"/>
              </a:ext>
            </a:extLst>
          </p:cNvPr>
          <p:cNvCxnSpPr/>
          <p:nvPr/>
        </p:nvCxnSpPr>
        <p:spPr>
          <a:xfrm flipV="1">
            <a:off x="1229974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773" y="917670"/>
            <a:ext cx="303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API </a:t>
            </a:r>
            <a:r>
              <a:rPr lang="ko-KR" altLang="en-US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서버 구축 </a:t>
            </a:r>
            <a:endParaRPr lang="ko-KR" altLang="en-US" sz="22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5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3F63E70-4DD0-42AC-94B1-EF6AC1C22D51}"/>
              </a:ext>
            </a:extLst>
          </p:cNvPr>
          <p:cNvSpPr txBox="1"/>
          <p:nvPr/>
        </p:nvSpPr>
        <p:spPr>
          <a:xfrm>
            <a:off x="214737" y="348970"/>
            <a:ext cx="1387560" cy="37196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추가 자료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29427E7D-2753-441D-B424-28866F8DCAF0}"/>
              </a:ext>
            </a:extLst>
          </p:cNvPr>
          <p:cNvCxnSpPr>
            <a:cxnSpLocks/>
          </p:cNvCxnSpPr>
          <p:nvPr/>
        </p:nvCxnSpPr>
        <p:spPr>
          <a:xfrm>
            <a:off x="2525086" y="538900"/>
            <a:ext cx="925859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5E670F0-D0B2-421E-945C-823D27341C9D}"/>
              </a:ext>
            </a:extLst>
          </p:cNvPr>
          <p:cNvCxnSpPr/>
          <p:nvPr/>
        </p:nvCxnSpPr>
        <p:spPr>
          <a:xfrm flipV="1">
            <a:off x="1229974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772" y="917670"/>
            <a:ext cx="3403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 smtClean="0">
                <a:latin typeface="하나 B" panose="02020603020101020101" pitchFamily="18" charset="-127"/>
                <a:ea typeface="하나 B" panose="02020603020101020101" pitchFamily="18" charset="-127"/>
              </a:rPr>
              <a:t>JWT (Json Web Token)</a:t>
            </a:r>
            <a:endParaRPr lang="ko-KR" altLang="en-US" sz="22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5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515968" y="538900"/>
            <a:ext cx="8260095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212933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787" y="348970"/>
            <a:ext cx="2774799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01</a:t>
            </a:r>
            <a:r>
              <a:rPr lang="en-US" altLang="zh-CN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서비스</a:t>
            </a:r>
            <a:r>
              <a:rPr lang="en-US" altLang="zh-CN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개요 </a:t>
            </a:r>
            <a:r>
              <a:rPr lang="en-US" altLang="ko-KR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–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서비스 소개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0530" y="1338286"/>
            <a:ext cx="5370940" cy="7663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ct val="130000"/>
              </a:lnSpc>
              <a:tabLst/>
            </a:pPr>
            <a:r>
              <a:rPr lang="ko-KR" altLang="en-US" sz="3600" b="1">
                <a:latin typeface="하나 B" panose="02020603020101020101" pitchFamily="18" charset="-127"/>
                <a:ea typeface="하나 B" panose="02020603020101020101" pitchFamily="18" charset="-127"/>
              </a:rPr>
              <a:t>하나 </a:t>
            </a:r>
            <a:r>
              <a:rPr lang="en-US" altLang="ko-KR" sz="3600" b="1">
                <a:latin typeface="하나 B" panose="02020603020101020101" pitchFamily="18" charset="-127"/>
                <a:ea typeface="하나 B" panose="02020603020101020101" pitchFamily="18" charset="-127"/>
              </a:rPr>
              <a:t>WITH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395528" y="2870023"/>
            <a:ext cx="3498321" cy="3030213"/>
            <a:chOff x="-670041" y="2194810"/>
            <a:chExt cx="2671631" cy="3244645"/>
          </a:xfrm>
        </p:grpSpPr>
        <p:sp>
          <p:nvSpPr>
            <p:cNvPr id="15" name="직사각형 14"/>
            <p:cNvSpPr/>
            <p:nvPr/>
          </p:nvSpPr>
          <p:spPr>
            <a:xfrm>
              <a:off x="-631547" y="3094581"/>
              <a:ext cx="2633137" cy="2211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highlight>
                    <a:srgbClr val="FFFF00"/>
                  </a:highlight>
                  <a:latin typeface="하나 CM" panose="02020603020101020101" pitchFamily="18" charset="-127"/>
                  <a:ea typeface="하나 CM" panose="02020603020101020101" pitchFamily="18" charset="-127"/>
                </a:rPr>
                <a:t>소상공인</a:t>
              </a: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의 사업장 운영에 도움이 되는 서비스</a:t>
              </a:r>
              <a:endParaRPr lang="en-US" altLang="ko-KR" sz="175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highlight>
                    <a:srgbClr val="FFFF00"/>
                  </a:highlight>
                  <a:latin typeface="하나 CM" panose="02020603020101020101" pitchFamily="18" charset="-127"/>
                  <a:ea typeface="하나 CM" panose="02020603020101020101" pitchFamily="18" charset="-127"/>
                </a:rPr>
                <a:t>세무사</a:t>
              </a: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 업무 효율화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highlight>
                    <a:srgbClr val="FFFF00"/>
                  </a:highlight>
                  <a:latin typeface="하나 CM" panose="02020603020101020101" pitchFamily="18" charset="-127"/>
                  <a:ea typeface="하나 CM" panose="02020603020101020101" pitchFamily="18" charset="-127"/>
                </a:rPr>
                <a:t>은행</a:t>
              </a: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은 소상공인 고객 확보를 통한 비즈니스 기회 창출</a:t>
              </a:r>
              <a:r>
                <a:rPr lang="en-US" altLang="ko-KR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 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-670041" y="2194810"/>
              <a:ext cx="2671631" cy="3244645"/>
            </a:xfrm>
            <a:prstGeom prst="roundRect">
              <a:avLst/>
            </a:prstGeom>
            <a:noFill/>
            <a:ln w="53975">
              <a:solidFill>
                <a:srgbClr val="00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AAA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90781" y="2066878"/>
            <a:ext cx="6610439" cy="5663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26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“</a:t>
            </a:r>
            <a:r>
              <a:rPr lang="ko-KR" altLang="en-US" sz="2600" smtClean="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소상공인을 </a:t>
            </a:r>
            <a:r>
              <a:rPr lang="ko-KR" altLang="en-US" sz="26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위한 경영☞세무 신고 지원 서비스</a:t>
            </a:r>
            <a:r>
              <a:rPr lang="en-US" altLang="ko-KR" sz="26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926686" y="2929119"/>
            <a:ext cx="2424914" cy="58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atin typeface="하나 CM" panose="02020603020101020101" pitchFamily="18" charset="-127"/>
                <a:ea typeface="하나 CM" panose="02020603020101020101" pitchFamily="18" charset="-127"/>
              </a:rPr>
              <a:t>서비스 목적</a:t>
            </a:r>
            <a:endParaRPr lang="ko-KR" altLang="en-US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2693253" y="3637729"/>
            <a:ext cx="2886964" cy="0"/>
          </a:xfrm>
          <a:prstGeom prst="line">
            <a:avLst/>
          </a:prstGeom>
          <a:ln w="38100" cmpd="sng">
            <a:solidFill>
              <a:srgbClr val="00AAA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421413" y="2881565"/>
            <a:ext cx="3517239" cy="3030213"/>
            <a:chOff x="-670041" y="2194810"/>
            <a:chExt cx="2686078" cy="3244645"/>
          </a:xfrm>
        </p:grpSpPr>
        <p:sp>
          <p:nvSpPr>
            <p:cNvPr id="31" name="직사각형 30"/>
            <p:cNvSpPr/>
            <p:nvPr/>
          </p:nvSpPr>
          <p:spPr>
            <a:xfrm>
              <a:off x="-588205" y="3202497"/>
              <a:ext cx="2604242" cy="1829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세금신고에 필요한 증빙 자료 </a:t>
              </a:r>
              <a:r>
                <a:rPr lang="en-US" altLang="ko-KR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/>
              </a:r>
              <a:br>
                <a:rPr lang="en-US" altLang="ko-KR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</a:br>
              <a:r>
                <a:rPr lang="ko-KR" altLang="en-US" sz="1750" b="1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통합 관리</a:t>
              </a:r>
              <a:endParaRPr lang="en-US" altLang="ko-KR" sz="175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한 눈에 파악할 수 있는 사업 현황</a:t>
              </a:r>
              <a:endParaRPr lang="en-US" altLang="ko-KR" sz="175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편리한 세금 신고서 자동 생성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-670041" y="2194810"/>
              <a:ext cx="2671631" cy="3244645"/>
            </a:xfrm>
            <a:prstGeom prst="roundRect">
              <a:avLst/>
            </a:prstGeom>
            <a:noFill/>
            <a:ln w="53975">
              <a:solidFill>
                <a:srgbClr val="00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AAA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7021156" y="2929119"/>
            <a:ext cx="2424914" cy="58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atin typeface="하나 CM" panose="02020603020101020101" pitchFamily="18" charset="-127"/>
                <a:ea typeface="하나 CM" panose="02020603020101020101" pitchFamily="18" charset="-127"/>
              </a:rPr>
              <a:t>서비스 장점</a:t>
            </a:r>
            <a:endParaRPr lang="ko-KR" altLang="en-US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E15EAF70-46E4-43C2-94DE-41A1E338427E}"/>
              </a:ext>
            </a:extLst>
          </p:cNvPr>
          <p:cNvCxnSpPr>
            <a:cxnSpLocks/>
          </p:cNvCxnSpPr>
          <p:nvPr/>
        </p:nvCxnSpPr>
        <p:spPr>
          <a:xfrm>
            <a:off x="6734112" y="3627645"/>
            <a:ext cx="2886964" cy="0"/>
          </a:xfrm>
          <a:prstGeom prst="line">
            <a:avLst/>
          </a:prstGeom>
          <a:ln w="38100" cmpd="sng">
            <a:solidFill>
              <a:srgbClr val="00AAA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2994384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787" y="348970"/>
            <a:ext cx="2566408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01</a:t>
            </a:r>
            <a:r>
              <a:rPr lang="en-US" altLang="zh-CN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서비스</a:t>
            </a:r>
            <a:r>
              <a:rPr lang="en-US" altLang="zh-CN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개요 </a:t>
            </a:r>
            <a:r>
              <a:rPr lang="en-US" altLang="ko-KR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–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기획 배경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1114" y="1319657"/>
            <a:ext cx="2897313" cy="77021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900">
                <a:latin typeface="하나 B" panose="02020603020101020101" pitchFamily="18" charset="-127"/>
                <a:ea typeface="하나 B" panose="02020603020101020101" pitchFamily="18" charset="-127"/>
              </a:rPr>
              <a:t>전국 사업체 중 소상공인 비중 </a:t>
            </a:r>
            <a:r>
              <a:rPr lang="en-US" altLang="ko-KR" sz="19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85% (328</a:t>
            </a:r>
            <a:r>
              <a:rPr lang="ko-KR" altLang="en-US" sz="19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만 개</a:t>
            </a:r>
            <a:r>
              <a:rPr lang="en-US" altLang="ko-KR" sz="19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200739" y="538900"/>
            <a:ext cx="8591909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아래쪽 화살표 5"/>
          <p:cNvSpPr/>
          <p:nvPr/>
        </p:nvSpPr>
        <p:spPr>
          <a:xfrm rot="16200000">
            <a:off x="3237651" y="5377111"/>
            <a:ext cx="573741" cy="925073"/>
          </a:xfrm>
          <a:prstGeom prst="downArrow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25DDE98-52C3-4709-8F12-B95B9FDD0AD7}"/>
              </a:ext>
            </a:extLst>
          </p:cNvPr>
          <p:cNvSpPr txBox="1"/>
          <p:nvPr/>
        </p:nvSpPr>
        <p:spPr>
          <a:xfrm>
            <a:off x="460841" y="1308303"/>
            <a:ext cx="3417160" cy="77021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900">
                <a:latin typeface="하나 B" panose="02020603020101020101" pitchFamily="18" charset="-127"/>
                <a:ea typeface="하나 B" panose="02020603020101020101" pitchFamily="18" charset="-127"/>
              </a:rPr>
              <a:t>국내 경제활동인구의 자영업자 비중 </a:t>
            </a:r>
            <a:r>
              <a:rPr lang="en-US" altLang="ko-KR" sz="19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25% </a:t>
            </a:r>
            <a:r>
              <a:rPr lang="ko-KR" altLang="en-US" sz="19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상회</a:t>
            </a:r>
            <a:endParaRPr lang="en-US" altLang="ko-KR" sz="190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47804B7-44FE-4096-A7F3-784F277516D6}"/>
              </a:ext>
            </a:extLst>
          </p:cNvPr>
          <p:cNvSpPr txBox="1"/>
          <p:nvPr/>
        </p:nvSpPr>
        <p:spPr>
          <a:xfrm>
            <a:off x="8236329" y="1324152"/>
            <a:ext cx="3651703" cy="77021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900">
                <a:latin typeface="하나 B" panose="02020603020101020101" pitchFamily="18" charset="-127"/>
                <a:ea typeface="하나 B" panose="02020603020101020101" pitchFamily="18" charset="-127"/>
              </a:rPr>
              <a:t>개인사업자 시중은행 거래 규모 </a:t>
            </a:r>
            <a:r>
              <a:rPr lang="ko-KR" altLang="en-US" sz="190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증가 추세</a:t>
            </a:r>
            <a:endParaRPr lang="en-US" altLang="ko-KR" sz="190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aphicFrame>
        <p:nvGraphicFramePr>
          <p:cNvPr id="28" name="차트 27">
            <a:extLst>
              <a:ext uri="{FF2B5EF4-FFF2-40B4-BE49-F238E27FC236}">
                <a16:creationId xmlns="" xmlns:a16="http://schemas.microsoft.com/office/drawing/2014/main" id="{04C5F2CC-79F1-4732-B38F-D46D31CBA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901286"/>
              </p:ext>
            </p:extLst>
          </p:nvPr>
        </p:nvGraphicFramePr>
        <p:xfrm>
          <a:off x="4680203" y="2151541"/>
          <a:ext cx="2897313" cy="2762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777813D-71D6-41EF-81B2-A52D6797FA80}"/>
              </a:ext>
            </a:extLst>
          </p:cNvPr>
          <p:cNvSpPr txBox="1"/>
          <p:nvPr/>
        </p:nvSpPr>
        <p:spPr>
          <a:xfrm>
            <a:off x="4950973" y="4709084"/>
            <a:ext cx="2409040" cy="2862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*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자료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: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통계청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전국사업체조사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(2019)</a:t>
            </a:r>
            <a:endParaRPr lang="en-US" altLang="zh-CN" sz="1200">
              <a:solidFill>
                <a:srgbClr val="595959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A8F9978-5F90-4FE8-B0CF-13B55771221C}"/>
              </a:ext>
            </a:extLst>
          </p:cNvPr>
          <p:cNvSpPr txBox="1"/>
          <p:nvPr/>
        </p:nvSpPr>
        <p:spPr>
          <a:xfrm>
            <a:off x="5550945" y="2757083"/>
            <a:ext cx="738269" cy="36625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60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(58</a:t>
            </a:r>
            <a:r>
              <a:rPr lang="ko-KR" altLang="en-US" sz="160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만</a:t>
            </a:r>
            <a:r>
              <a:rPr lang="en-US" altLang="ko-KR" sz="160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endParaRPr lang="en-US" altLang="zh-CN" sz="1600">
              <a:solidFill>
                <a:srgbClr val="404040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264D931-BE2F-4293-9F9A-ED02CF286048}"/>
              </a:ext>
            </a:extLst>
          </p:cNvPr>
          <p:cNvSpPr txBox="1"/>
          <p:nvPr/>
        </p:nvSpPr>
        <p:spPr>
          <a:xfrm>
            <a:off x="6054555" y="3598788"/>
            <a:ext cx="726086" cy="36625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60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(328</a:t>
            </a:r>
            <a:r>
              <a:rPr lang="ko-KR" altLang="en-US" sz="160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만</a:t>
            </a:r>
            <a:r>
              <a:rPr lang="en-US" altLang="ko-KR" sz="160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endParaRPr lang="en-US" altLang="zh-CN" sz="1600">
              <a:solidFill>
                <a:srgbClr val="404040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C554B53-976E-41DD-B3F0-ABCF42E8FB68}"/>
              </a:ext>
            </a:extLst>
          </p:cNvPr>
          <p:cNvSpPr txBox="1"/>
          <p:nvPr/>
        </p:nvSpPr>
        <p:spPr>
          <a:xfrm>
            <a:off x="1021166" y="4750202"/>
            <a:ext cx="2164829" cy="2862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*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자료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: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경제협력개발기구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(OECD)</a:t>
            </a:r>
            <a:endParaRPr lang="en-US" altLang="zh-CN" sz="1200">
              <a:solidFill>
                <a:srgbClr val="595959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A924E84-DA08-4D8C-9FFC-D496E12EDEC4}"/>
              </a:ext>
            </a:extLst>
          </p:cNvPr>
          <p:cNvSpPr txBox="1"/>
          <p:nvPr/>
        </p:nvSpPr>
        <p:spPr>
          <a:xfrm>
            <a:off x="8753677" y="2677737"/>
            <a:ext cx="842034" cy="2814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300"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1300">
                <a:latin typeface="하나 B" panose="02020603020101020101" pitchFamily="18" charset="-127"/>
                <a:ea typeface="하나 B" panose="02020603020101020101" pitchFamily="18" charset="-127"/>
              </a:rPr>
              <a:t>단위</a:t>
            </a:r>
            <a:r>
              <a:rPr lang="en-US" altLang="ko-KR" sz="1300">
                <a:latin typeface="하나 B" panose="02020603020101020101" pitchFamily="18" charset="-127"/>
                <a:ea typeface="하나 B" panose="02020603020101020101" pitchFamily="18" charset="-127"/>
              </a:rPr>
              <a:t>=</a:t>
            </a:r>
            <a:r>
              <a:rPr lang="ko-KR" altLang="en-US" sz="1300">
                <a:latin typeface="하나 B" panose="02020603020101020101" pitchFamily="18" charset="-127"/>
                <a:ea typeface="하나 B" panose="02020603020101020101" pitchFamily="18" charset="-127"/>
              </a:rPr>
              <a:t>조원</a:t>
            </a:r>
            <a:r>
              <a:rPr lang="en-US" altLang="ko-KR" sz="130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endParaRPr lang="en-US" altLang="zh-CN" sz="13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aphicFrame>
        <p:nvGraphicFramePr>
          <p:cNvPr id="40" name="차트 39">
            <a:extLst>
              <a:ext uri="{FF2B5EF4-FFF2-40B4-BE49-F238E27FC236}">
                <a16:creationId xmlns="" xmlns:a16="http://schemas.microsoft.com/office/drawing/2014/main" id="{80EBBE32-E29D-47AA-B704-74DE02520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271007"/>
              </p:ext>
            </p:extLst>
          </p:nvPr>
        </p:nvGraphicFramePr>
        <p:xfrm>
          <a:off x="8060169" y="2143152"/>
          <a:ext cx="3800389" cy="2692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AF7FB7-4D68-4B2E-90F4-A5CF9A0C2046}"/>
              </a:ext>
            </a:extLst>
          </p:cNvPr>
          <p:cNvSpPr txBox="1"/>
          <p:nvPr/>
        </p:nvSpPr>
        <p:spPr>
          <a:xfrm>
            <a:off x="8462015" y="4709084"/>
            <a:ext cx="3069540" cy="2634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*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자료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: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각 사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(KB,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우리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신한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농협 등 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5</a:t>
            </a:r>
            <a:r>
              <a:rPr lang="ko-KR" altLang="en-US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곳</a:t>
            </a:r>
            <a:r>
              <a:rPr lang="en-US" altLang="ko-KR" sz="120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endParaRPr lang="en-US" altLang="zh-CN" sz="1200">
              <a:solidFill>
                <a:srgbClr val="595959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B460E771-1AC5-41A9-BF0D-510BA03E4FD7}"/>
              </a:ext>
            </a:extLst>
          </p:cNvPr>
          <p:cNvGrpSpPr/>
          <p:nvPr/>
        </p:nvGrpSpPr>
        <p:grpSpPr>
          <a:xfrm>
            <a:off x="418495" y="2240408"/>
            <a:ext cx="3544163" cy="2546235"/>
            <a:chOff x="1596101" y="3847383"/>
            <a:chExt cx="3973345" cy="2854573"/>
          </a:xfrm>
        </p:grpSpPr>
        <p:graphicFrame>
          <p:nvGraphicFramePr>
            <p:cNvPr id="43" name="차트 42">
              <a:extLst>
                <a:ext uri="{FF2B5EF4-FFF2-40B4-BE49-F238E27FC236}">
                  <a16:creationId xmlns="" xmlns:a16="http://schemas.microsoft.com/office/drawing/2014/main" id="{F4FEB3C4-DA39-4E67-9775-0D632ABCF4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06478132"/>
                </p:ext>
              </p:extLst>
            </p:nvPr>
          </p:nvGraphicFramePr>
          <p:xfrm>
            <a:off x="1596101" y="3847383"/>
            <a:ext cx="3973345" cy="28545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718BEA15-DD9B-4DAE-8BC9-8034DEED3851}"/>
                </a:ext>
              </a:extLst>
            </p:cNvPr>
            <p:cNvCxnSpPr/>
            <p:nvPr/>
          </p:nvCxnSpPr>
          <p:spPr>
            <a:xfrm>
              <a:off x="1993273" y="5533893"/>
              <a:ext cx="3340009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69">
              <a:extLst>
                <a:ext uri="{FF2B5EF4-FFF2-40B4-BE49-F238E27FC236}">
                  <a16:creationId xmlns="" xmlns:a16="http://schemas.microsoft.com/office/drawing/2014/main" id="{44545A37-2D9D-428B-B49E-6401DFDCC2B5}"/>
                </a:ext>
              </a:extLst>
            </p:cNvPr>
            <p:cNvSpPr/>
            <p:nvPr/>
          </p:nvSpPr>
          <p:spPr>
            <a:xfrm>
              <a:off x="4511421" y="5004203"/>
              <a:ext cx="831911" cy="4482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OECD</a:t>
              </a:r>
              <a:r>
                <a:rPr lang="ko-KR" altLang="en-US" sz="90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평균</a:t>
              </a:r>
              <a:endParaRPr lang="en-US" altLang="ko-KR" sz="9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17.0%</a:t>
              </a:r>
              <a:endParaRPr lang="ko-KR" altLang="en-US" sz="9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D527BBA-FCC0-48BC-8251-125E09358311}"/>
              </a:ext>
            </a:extLst>
          </p:cNvPr>
          <p:cNvSpPr/>
          <p:nvPr/>
        </p:nvSpPr>
        <p:spPr>
          <a:xfrm>
            <a:off x="436811" y="2193486"/>
            <a:ext cx="3491350" cy="2893279"/>
          </a:xfrm>
          <a:prstGeom prst="rect">
            <a:avLst/>
          </a:prstGeom>
          <a:solidFill>
            <a:schemeClr val="bg1">
              <a:lumMod val="6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702E2A59-7C68-45C2-9B09-BE90284DEDD4}"/>
              </a:ext>
            </a:extLst>
          </p:cNvPr>
          <p:cNvSpPr/>
          <p:nvPr/>
        </p:nvSpPr>
        <p:spPr>
          <a:xfrm>
            <a:off x="4333783" y="2196190"/>
            <a:ext cx="3491350" cy="2893277"/>
          </a:xfrm>
          <a:prstGeom prst="rect">
            <a:avLst/>
          </a:prstGeom>
          <a:solidFill>
            <a:schemeClr val="bg1">
              <a:lumMod val="6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94AD6DD-B05A-4490-AAC1-0EBCE1A8576E}"/>
              </a:ext>
            </a:extLst>
          </p:cNvPr>
          <p:cNvSpPr/>
          <p:nvPr/>
        </p:nvSpPr>
        <p:spPr>
          <a:xfrm>
            <a:off x="8230755" y="2185704"/>
            <a:ext cx="3491350" cy="2893279"/>
          </a:xfrm>
          <a:prstGeom prst="rect">
            <a:avLst/>
          </a:prstGeom>
          <a:solidFill>
            <a:schemeClr val="bg1">
              <a:lumMod val="6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04406" y="5631824"/>
            <a:ext cx="3955763" cy="35289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25"/>
          <p:cNvSpPr txBox="1"/>
          <p:nvPr/>
        </p:nvSpPr>
        <p:spPr>
          <a:xfrm>
            <a:off x="4104406" y="5566885"/>
            <a:ext cx="4048905" cy="4805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400" u="sng">
                <a:latin typeface="하나 B" panose="02020603020101020101" pitchFamily="18" charset="-127"/>
                <a:ea typeface="하나 B" panose="02020603020101020101" pitchFamily="18" charset="-127"/>
              </a:rPr>
              <a:t>소상공인 전용 서비스 출시 필요</a:t>
            </a:r>
            <a:endParaRPr lang="en-US" altLang="ko-KR" sz="2400" u="sng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7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47787" y="348970"/>
            <a:ext cx="2774799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01</a:t>
            </a:r>
            <a:r>
              <a:rPr lang="en-US" altLang="zh-CN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서비스</a:t>
            </a:r>
            <a:r>
              <a:rPr lang="en-US" altLang="zh-CN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개요 </a:t>
            </a:r>
            <a:r>
              <a:rPr lang="en-US" altLang="ko-KR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–</a:t>
            </a: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경쟁사 분석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46904" y="538900"/>
            <a:ext cx="8436779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205944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하나은행(HANA BANK)/로고 일러스트레이터(AI) 파일)">
            <a:extLst>
              <a:ext uri="{FF2B5EF4-FFF2-40B4-BE49-F238E27FC236}">
                <a16:creationId xmlns="" xmlns:a16="http://schemas.microsoft.com/office/drawing/2014/main" id="{0A56759F-E49D-4BC0-828D-7B2EE5F4F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363" y="1225474"/>
            <a:ext cx="1400625" cy="83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3433048" y="1493519"/>
            <a:ext cx="1913670" cy="733005"/>
            <a:chOff x="2655881" y="1728066"/>
            <a:chExt cx="1680026" cy="741975"/>
          </a:xfrm>
        </p:grpSpPr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57B90D06-849A-4762-B2F9-F17A70E9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641" y="1728066"/>
              <a:ext cx="1282885" cy="479161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8E03B3F8-0416-45C9-ACC7-C766BA4D385A}"/>
                </a:ext>
              </a:extLst>
            </p:cNvPr>
            <p:cNvSpPr/>
            <p:nvPr/>
          </p:nvSpPr>
          <p:spPr>
            <a:xfrm>
              <a:off x="2655881" y="2077626"/>
              <a:ext cx="1680026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300" u="sng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NH</a:t>
              </a:r>
              <a:r>
                <a:rPr lang="ko-KR" altLang="en-US" sz="1300" u="sng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소상공인 </a:t>
              </a:r>
              <a:r>
                <a:rPr lang="en-US" altLang="ko-KR" sz="1300" u="sng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Partner</a:t>
              </a:r>
              <a:endParaRPr lang="en-US" altLang="ko-KR" sz="1300" u="sng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547200" y="1137428"/>
            <a:ext cx="1562052" cy="1106229"/>
            <a:chOff x="4267474" y="1309303"/>
            <a:chExt cx="1562052" cy="1106229"/>
          </a:xfrm>
        </p:grpSpPr>
        <p:pic>
          <p:nvPicPr>
            <p:cNvPr id="26" name="Picture 2" descr="KB국민은행 로고">
              <a:extLst>
                <a:ext uri="{FF2B5EF4-FFF2-40B4-BE49-F238E27FC236}">
                  <a16:creationId xmlns="" xmlns:a16="http://schemas.microsoft.com/office/drawing/2014/main" id="{F67D676A-0C7B-4804-AC68-BABDC2F75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74" y="1309303"/>
              <a:ext cx="1562052" cy="1106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27DCE15-F4FD-47BC-8D61-6F9ED0F18BE3}"/>
                </a:ext>
              </a:extLst>
            </p:cNvPr>
            <p:cNvSpPr/>
            <p:nvPr/>
          </p:nvSpPr>
          <p:spPr>
            <a:xfrm>
              <a:off x="4289825" y="2017774"/>
              <a:ext cx="1483001" cy="35766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300" u="sng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KB Brigde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452843" y="1207516"/>
            <a:ext cx="1625881" cy="989805"/>
            <a:chOff x="5840796" y="1392477"/>
            <a:chExt cx="1496797" cy="989805"/>
          </a:xfrm>
        </p:grpSpPr>
        <p:pic>
          <p:nvPicPr>
            <p:cNvPr id="29" name="Picture 4" descr="IBK] 기업은행 로고 &amp;gt; 디자인 자료실 | KMUG 케이머그">
              <a:extLst>
                <a:ext uri="{FF2B5EF4-FFF2-40B4-BE49-F238E27FC236}">
                  <a16:creationId xmlns="" xmlns:a16="http://schemas.microsoft.com/office/drawing/2014/main" id="{4EED4628-6D00-4BA8-8B6C-4E5A98204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8131" y="1392477"/>
              <a:ext cx="1449462" cy="834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A153D0C7-E9B5-4C11-8D12-21831612D9AD}"/>
                </a:ext>
              </a:extLst>
            </p:cNvPr>
            <p:cNvSpPr/>
            <p:nvPr/>
          </p:nvSpPr>
          <p:spPr>
            <a:xfrm>
              <a:off x="5840796" y="2024620"/>
              <a:ext cx="1483001" cy="35766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300" u="sng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One </a:t>
              </a:r>
              <a:r>
                <a:rPr lang="ko-KR" altLang="en-US" sz="1300" u="sng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소상공인</a:t>
              </a:r>
              <a:endParaRPr lang="en-US" altLang="ko-KR" sz="1300" u="sng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75608"/>
              </p:ext>
            </p:extLst>
          </p:nvPr>
        </p:nvGraphicFramePr>
        <p:xfrm>
          <a:off x="627562" y="1829740"/>
          <a:ext cx="10601275" cy="348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979"/>
                <a:gridCol w="1954324"/>
                <a:gridCol w="1954324"/>
                <a:gridCol w="1954324"/>
                <a:gridCol w="1954324"/>
              </a:tblGrid>
              <a:tr h="457111">
                <a:tc>
                  <a:txBody>
                    <a:bodyPr/>
                    <a:lstStyle/>
                    <a:p>
                      <a:pPr algn="ctr" latinLnBrk="1"/>
                      <a:endParaRPr lang="en-US" altLang="ko-KR" sz="1450" b="0" baseline="0" smtClean="0">
                        <a:solidFill>
                          <a:schemeClr val="tx1"/>
                        </a:solidFill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1. </a:t>
                      </a:r>
                      <a:r>
                        <a:rPr lang="ko-KR" altLang="en-US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소상공인 전용</a:t>
                      </a:r>
                      <a:r>
                        <a:rPr lang="ko-KR" altLang="en-US" sz="1700" b="1" baseline="0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 서비스</a:t>
                      </a:r>
                      <a:endParaRPr lang="en-US" altLang="ko-KR" sz="1700" b="1" baseline="0" smtClean="0">
                        <a:solidFill>
                          <a:srgbClr val="292929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00AAAA"/>
                          </a:solidFill>
                        </a:rPr>
                        <a:t>O</a:t>
                      </a:r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00AAAA"/>
                          </a:solidFill>
                        </a:rPr>
                        <a:t>O</a:t>
                      </a:r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00AAAA"/>
                          </a:solidFill>
                        </a:rPr>
                        <a:t>O</a:t>
                      </a:r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2. </a:t>
                      </a:r>
                      <a:r>
                        <a:rPr lang="ko-KR" altLang="en-US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매입</a:t>
                      </a:r>
                      <a:r>
                        <a:rPr lang="en-US" altLang="ko-KR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/</a:t>
                      </a:r>
                      <a:r>
                        <a:rPr lang="ko-KR" altLang="en-US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매출 통합 관리</a:t>
                      </a:r>
                      <a:endParaRPr lang="ko-KR" altLang="en-US" sz="1700" b="1">
                        <a:solidFill>
                          <a:srgbClr val="292929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3. </a:t>
                      </a:r>
                      <a:r>
                        <a:rPr lang="ko-KR" altLang="en-US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사업보고서</a:t>
                      </a:r>
                      <a:r>
                        <a:rPr lang="ko-KR" altLang="en-US" sz="1700" b="1" baseline="0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 제공</a:t>
                      </a:r>
                      <a:endParaRPr lang="ko-KR" altLang="en-US" sz="1700" b="1">
                        <a:solidFill>
                          <a:srgbClr val="292929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00AAAA"/>
                          </a:solidFill>
                        </a:rPr>
                        <a:t>O</a:t>
                      </a:r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4. </a:t>
                      </a:r>
                      <a:r>
                        <a:rPr lang="ko-KR" altLang="en-US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세금신고서 생성</a:t>
                      </a:r>
                      <a:endParaRPr lang="ko-KR" altLang="en-US" sz="1700" b="1">
                        <a:solidFill>
                          <a:srgbClr val="292929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 smtClean="0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5. </a:t>
                      </a:r>
                      <a:r>
                        <a:rPr lang="ko-KR" altLang="en-US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수기 영수증 자동 입력</a:t>
                      </a:r>
                      <a:endParaRPr lang="ko-KR" altLang="en-US" sz="1700" b="1">
                        <a:solidFill>
                          <a:srgbClr val="292929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 smtClean="0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r>
                        <a:rPr lang="en-US" altLang="ko-KR" sz="2200" b="1" baseline="0" smtClean="0">
                          <a:solidFill>
                            <a:srgbClr val="FF7171"/>
                          </a:solidFill>
                        </a:rPr>
                        <a:t> 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6. </a:t>
                      </a:r>
                      <a:r>
                        <a:rPr lang="ko-KR" altLang="en-US" sz="1700" b="1" smtClean="0">
                          <a:solidFill>
                            <a:srgbClr val="292929"/>
                          </a:solidFill>
                          <a:latin typeface="하나 CM" panose="02020603020101020101" pitchFamily="18" charset="-127"/>
                          <a:ea typeface="하나 CM" panose="02020603020101020101" pitchFamily="18" charset="-127"/>
                        </a:rPr>
                        <a:t>홈택스 연동</a:t>
                      </a:r>
                      <a:endParaRPr lang="ko-KR" altLang="en-US" sz="1700" b="1">
                        <a:solidFill>
                          <a:srgbClr val="292929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00AAAA"/>
                          </a:solidFill>
                        </a:rPr>
                        <a:t>O</a:t>
                      </a:r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FF7171"/>
                          </a:solidFill>
                        </a:rPr>
                        <a:t>X</a:t>
                      </a:r>
                      <a:endParaRPr lang="ko-KR" altLang="en-US" sz="2200" b="1">
                        <a:solidFill>
                          <a:srgbClr val="FF7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mtClean="0">
                          <a:solidFill>
                            <a:srgbClr val="00AAAA"/>
                          </a:solidFill>
                        </a:rPr>
                        <a:t>O</a:t>
                      </a:r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solidFill>
                          <a:srgbClr val="00AAAA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8E6D34A-ADC1-4B4D-AA20-7E6782604969}"/>
              </a:ext>
            </a:extLst>
          </p:cNvPr>
          <p:cNvSpPr/>
          <p:nvPr/>
        </p:nvSpPr>
        <p:spPr>
          <a:xfrm>
            <a:off x="9541121" y="1791606"/>
            <a:ext cx="1483001" cy="4596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b="1" u="sng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?</a:t>
            </a:r>
            <a:endParaRPr lang="en-US" altLang="ko-KR" b="1" u="sng">
              <a:solidFill>
                <a:prstClr val="black">
                  <a:lumMod val="75000"/>
                  <a:lumOff val="25000"/>
                </a:prstClr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236315" y="2268586"/>
            <a:ext cx="1992522" cy="30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120256" y="2783194"/>
            <a:ext cx="220125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소상공인 현장 지원센터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O</a:t>
            </a:r>
          </a:p>
          <a:p>
            <a:pPr algn="ctr">
              <a:lnSpc>
                <a:spcPct val="200000"/>
              </a:lnSpc>
            </a:pP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소상공인 전용 플랫폼 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X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5680" y="1877760"/>
            <a:ext cx="2297357" cy="354825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EBD7466-F95E-46F6-8E9E-8DBE415E2109}"/>
              </a:ext>
            </a:extLst>
          </p:cNvPr>
          <p:cNvSpPr/>
          <p:nvPr/>
        </p:nvSpPr>
        <p:spPr>
          <a:xfrm>
            <a:off x="8438329" y="5772936"/>
            <a:ext cx="35238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보다 직접적인 소상공인 지원 서비스</a:t>
            </a:r>
            <a:endParaRPr lang="en-US" altLang="ko-KR" b="1">
              <a:solidFill>
                <a:srgbClr val="404040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“</a:t>
            </a:r>
            <a:r>
              <a:rPr lang="ko-KR" altLang="en-US" sz="240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하나 </a:t>
            </a:r>
            <a:r>
              <a:rPr lang="en-US" altLang="ko-KR" sz="240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WITH</a:t>
            </a:r>
            <a:r>
              <a:rPr lang="en-US" altLang="ko-KR" sz="2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”</a:t>
            </a:r>
            <a:endParaRPr lang="ko-KR" altLang="en-US" sz="2400" dirty="0">
              <a:solidFill>
                <a:srgbClr val="404040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42" name="아래쪽 화살표 41">
            <a:extLst>
              <a:ext uri="{FF2B5EF4-FFF2-40B4-BE49-F238E27FC236}">
                <a16:creationId xmlns="" xmlns:lc="http://schemas.openxmlformats.org/drawingml/2006/lockedCanvas" xmlns:a16="http://schemas.microsoft.com/office/drawing/2014/main" id="{CDE19A7B-0A14-4CE3-95FE-083E0296D203}"/>
              </a:ext>
            </a:extLst>
          </p:cNvPr>
          <p:cNvSpPr/>
          <p:nvPr/>
        </p:nvSpPr>
        <p:spPr>
          <a:xfrm>
            <a:off x="9954562" y="5422284"/>
            <a:ext cx="573741" cy="439143"/>
          </a:xfrm>
          <a:prstGeom prst="downArrow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85" y="2513015"/>
            <a:ext cx="1696466" cy="166404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303668" y="538900"/>
            <a:ext cx="8480015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786829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787" y="348970"/>
            <a:ext cx="2399696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02 </a:t>
            </a: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주요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기능 </a:t>
            </a:r>
            <a:r>
              <a:rPr lang="en-US" altLang="ko-KR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&amp;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응용 기술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0498" y="7227195"/>
            <a:ext cx="65" cy="3719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230287" y="2096930"/>
            <a:ext cx="2514823" cy="3697097"/>
          </a:xfrm>
          <a:prstGeom prst="roundRect">
            <a:avLst/>
          </a:prstGeom>
          <a:noFill/>
          <a:ln w="53975"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각 삼각형 81"/>
          <p:cNvSpPr/>
          <p:nvPr/>
        </p:nvSpPr>
        <p:spPr>
          <a:xfrm rot="5400000">
            <a:off x="5224743" y="2050479"/>
            <a:ext cx="632839" cy="668859"/>
          </a:xfrm>
          <a:prstGeom prst="rtTriangle">
            <a:avLst/>
          </a:prstGeom>
          <a:solidFill>
            <a:srgbClr val="00AAAA"/>
          </a:solidFill>
          <a:ln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80">
            <a:extLst>
              <a:ext uri="{FF2B5EF4-FFF2-40B4-BE49-F238E27FC236}">
                <a16:creationId xmlns="" xmlns:a16="http://schemas.microsoft.com/office/drawing/2014/main" id="{40971D11-6B94-4D1A-B24D-AECB0A5812B2}"/>
              </a:ext>
            </a:extLst>
          </p:cNvPr>
          <p:cNvSpPr/>
          <p:nvPr/>
        </p:nvSpPr>
        <p:spPr>
          <a:xfrm>
            <a:off x="8261945" y="2115218"/>
            <a:ext cx="2514823" cy="3697097"/>
          </a:xfrm>
          <a:prstGeom prst="roundRect">
            <a:avLst/>
          </a:prstGeom>
          <a:noFill/>
          <a:ln w="53975"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="" xmlns:a16="http://schemas.microsoft.com/office/drawing/2014/main" id="{353C5F91-48FA-435F-B48A-0AAAB91156F9}"/>
              </a:ext>
            </a:extLst>
          </p:cNvPr>
          <p:cNvSpPr/>
          <p:nvPr/>
        </p:nvSpPr>
        <p:spPr>
          <a:xfrm rot="5400000">
            <a:off x="8258503" y="2070531"/>
            <a:ext cx="632839" cy="668859"/>
          </a:xfrm>
          <a:prstGeom prst="rtTriangle">
            <a:avLst/>
          </a:prstGeom>
          <a:solidFill>
            <a:srgbClr val="00AAAA"/>
          </a:solidFill>
          <a:ln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B8E4BAE-B6CA-4B69-BD1B-1A087AE074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54" y="2818351"/>
            <a:ext cx="1463992" cy="1186338"/>
          </a:xfrm>
          <a:prstGeom prst="rect">
            <a:avLst/>
          </a:prstGeom>
        </p:spPr>
      </p:pic>
      <p:sp>
        <p:nvSpPr>
          <p:cNvPr id="43" name="모서리가 둥근 직사각형 30">
            <a:extLst>
              <a:ext uri="{FF2B5EF4-FFF2-40B4-BE49-F238E27FC236}">
                <a16:creationId xmlns="" xmlns:a16="http://schemas.microsoft.com/office/drawing/2014/main" id="{5E1E4721-BFBC-4FE9-B8C4-DC44AE5A0C15}"/>
              </a:ext>
            </a:extLst>
          </p:cNvPr>
          <p:cNvSpPr/>
          <p:nvPr/>
        </p:nvSpPr>
        <p:spPr>
          <a:xfrm>
            <a:off x="1426129" y="2087961"/>
            <a:ext cx="3287323" cy="3697097"/>
          </a:xfrm>
          <a:prstGeom prst="roundRect">
            <a:avLst/>
          </a:prstGeom>
          <a:noFill/>
          <a:ln w="53975"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="" xmlns:a16="http://schemas.microsoft.com/office/drawing/2014/main" id="{CA462508-4D82-4CFA-9FEB-8FB55E6DD06C}"/>
              </a:ext>
            </a:extLst>
          </p:cNvPr>
          <p:cNvSpPr/>
          <p:nvPr/>
        </p:nvSpPr>
        <p:spPr>
          <a:xfrm rot="5400000">
            <a:off x="1422057" y="2042090"/>
            <a:ext cx="632839" cy="668859"/>
          </a:xfrm>
          <a:prstGeom prst="rtTriangle">
            <a:avLst/>
          </a:prstGeom>
          <a:solidFill>
            <a:srgbClr val="00AAAA"/>
          </a:solidFill>
          <a:ln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617B23D7-E93B-4AA5-9CD2-C02F0F9AE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95" y="2557970"/>
            <a:ext cx="2035224" cy="17303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327762A-E16D-404B-AB46-1B5DA6F72F8D}"/>
              </a:ext>
            </a:extLst>
          </p:cNvPr>
          <p:cNvSpPr txBox="1"/>
          <p:nvPr/>
        </p:nvSpPr>
        <p:spPr>
          <a:xfrm>
            <a:off x="1627286" y="4534247"/>
            <a:ext cx="3021147" cy="11664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ea"/>
              <a:buAutoNum type="circleNumDbPlain"/>
              <a:tabLst/>
            </a:pP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홈택스</a:t>
            </a: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,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여신금융협회 연동을 </a:t>
            </a:r>
            <a:r>
              <a:rPr lang="ko-KR" altLang="en-US" sz="1400" smtClean="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통한</a:t>
            </a:r>
            <a:r>
              <a:rPr lang="en-US" altLang="ko-KR" sz="1400" smtClean="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/>
            </a:r>
            <a:br>
              <a:rPr lang="en-US" altLang="ko-KR" sz="1400" smtClean="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</a:br>
            <a:r>
              <a:rPr lang="ko-KR" altLang="en-US" sz="1400" smtClean="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매입 </a:t>
            </a: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/ </a:t>
            </a:r>
            <a:r>
              <a:rPr lang="ko-KR" altLang="en-US" sz="1400" smtClean="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매출 통합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관리</a:t>
            </a:r>
            <a:endParaRPr lang="en-US" altLang="ko-KR" sz="1400">
              <a:solidFill>
                <a:srgbClr val="404040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circleNumDbPlain"/>
              <a:tabLst/>
            </a:pPr>
            <a:r>
              <a:rPr lang="en-US" altLang="zh-CN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OCR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을 통한 수기 </a:t>
            </a: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/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개인 영수증</a:t>
            </a:r>
            <a:endParaRPr lang="en-US" altLang="ko-KR" sz="1400">
              <a:solidFill>
                <a:srgbClr val="404040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      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전산화</a:t>
            </a:r>
            <a:endParaRPr lang="en-US" altLang="zh-CN" sz="1400">
              <a:solidFill>
                <a:srgbClr val="404040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C82D4C-88C0-4537-B935-2A8CB7D41DE1}"/>
              </a:ext>
            </a:extLst>
          </p:cNvPr>
          <p:cNvSpPr txBox="1"/>
          <p:nvPr/>
        </p:nvSpPr>
        <p:spPr>
          <a:xfrm>
            <a:off x="1637613" y="4078429"/>
            <a:ext cx="2946702" cy="44627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ct val="130000"/>
              </a:lnSpc>
              <a:tabLst/>
            </a:pPr>
            <a:r>
              <a:rPr lang="ko-KR" altLang="en-US" sz="2000" b="1" spc="-150" smtClean="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사업장 매입 </a:t>
            </a:r>
            <a:r>
              <a:rPr lang="en-US" altLang="ko-KR" sz="2000" b="1" spc="-15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/ </a:t>
            </a:r>
            <a:r>
              <a:rPr lang="ko-KR" altLang="en-US" sz="2000" b="1" spc="-150" smtClean="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매출 통합 </a:t>
            </a:r>
            <a:r>
              <a:rPr lang="ko-KR" altLang="en-US" sz="2000" b="1" spc="-15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관리</a:t>
            </a:r>
            <a:endParaRPr lang="en-US" altLang="zh-CN" sz="2000" b="1" spc="-150">
              <a:solidFill>
                <a:srgbClr val="404040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6E357B-C2E9-4D2F-AF5B-F7F372D2FF33}"/>
              </a:ext>
            </a:extLst>
          </p:cNvPr>
          <p:cNvSpPr txBox="1"/>
          <p:nvPr/>
        </p:nvSpPr>
        <p:spPr>
          <a:xfrm>
            <a:off x="9051326" y="2973687"/>
            <a:ext cx="592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solidFill>
                  <a:srgbClr val="FFFFFF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Tax</a:t>
            </a:r>
            <a:endParaRPr lang="ko-KR" altLang="en-US" sz="1700">
              <a:solidFill>
                <a:srgbClr val="FFFFFF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DA0B833-27EA-449B-A1C7-40544BFE2BBA}"/>
              </a:ext>
            </a:extLst>
          </p:cNvPr>
          <p:cNvSpPr txBox="1"/>
          <p:nvPr/>
        </p:nvSpPr>
        <p:spPr>
          <a:xfrm>
            <a:off x="5634878" y="4091908"/>
            <a:ext cx="1696098" cy="4081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ct val="130000"/>
              </a:lnSpc>
              <a:tabLst/>
            </a:pPr>
            <a:r>
              <a:rPr lang="ko-KR" altLang="en-US" sz="2000" b="1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사업보고서 제공</a:t>
            </a:r>
            <a:endParaRPr lang="en-US" altLang="zh-CN" sz="2000" b="1">
              <a:solidFill>
                <a:srgbClr val="404040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5B2FCD2-502B-4E0B-A9E7-9164CA3EC006}"/>
              </a:ext>
            </a:extLst>
          </p:cNvPr>
          <p:cNvSpPr txBox="1"/>
          <p:nvPr/>
        </p:nvSpPr>
        <p:spPr>
          <a:xfrm>
            <a:off x="8738151" y="4084416"/>
            <a:ext cx="1504998" cy="4081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ct val="130000"/>
              </a:lnSpc>
              <a:tabLst/>
            </a:pPr>
            <a:r>
              <a:rPr lang="ko-KR" altLang="en-US" sz="2000" b="1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세금신고</a:t>
            </a:r>
            <a:endParaRPr lang="en-US" altLang="zh-CN" sz="2000" b="1">
              <a:solidFill>
                <a:srgbClr val="404040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B8C468E-C3A8-448A-9223-828682ABF02C}"/>
              </a:ext>
            </a:extLst>
          </p:cNvPr>
          <p:cNvSpPr txBox="1"/>
          <p:nvPr/>
        </p:nvSpPr>
        <p:spPr>
          <a:xfrm>
            <a:off x="5511115" y="4534247"/>
            <a:ext cx="1943623" cy="11397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ea"/>
              <a:buAutoNum type="circleNumDbPlain"/>
              <a:tabLst/>
            </a:pP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매입 </a:t>
            </a: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/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매출 사업보고서 업데이트</a:t>
            </a:r>
            <a:endParaRPr lang="en-US" altLang="ko-KR" sz="1400">
              <a:solidFill>
                <a:srgbClr val="404040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  <a:tabLst/>
            </a:pP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일간</a:t>
            </a: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,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주간</a:t>
            </a: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,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월간</a:t>
            </a: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매입 </a:t>
            </a: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/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매출 현황 파악</a:t>
            </a:r>
            <a:endParaRPr lang="en-US" altLang="ko-KR" sz="1400">
              <a:solidFill>
                <a:srgbClr val="404040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5CD51C3-BA18-4724-885B-E2FE68EA7C6C}"/>
              </a:ext>
            </a:extLst>
          </p:cNvPr>
          <p:cNvSpPr txBox="1"/>
          <p:nvPr/>
        </p:nvSpPr>
        <p:spPr>
          <a:xfrm>
            <a:off x="8596232" y="4505687"/>
            <a:ext cx="1788836" cy="11664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ea"/>
              <a:buAutoNum type="circleNumDbPlain"/>
              <a:tabLst/>
            </a:pP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담당 고객 증빙 자료 조회</a:t>
            </a:r>
            <a:r>
              <a:rPr lang="en-US" altLang="ko-KR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/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수집</a:t>
            </a:r>
            <a:endParaRPr lang="en-US" altLang="ko-KR" sz="1400">
              <a:solidFill>
                <a:srgbClr val="404040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  <a:tabLst/>
            </a:pP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세금신고서 </a:t>
            </a:r>
            <a:r>
              <a:rPr lang="ko-KR" altLang="en-US" sz="1400" smtClean="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자동 생성 </a:t>
            </a:r>
            <a:r>
              <a:rPr lang="ko-KR" altLang="en-US" sz="140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및 파일 변환 기능</a:t>
            </a:r>
            <a:endParaRPr lang="en-US" altLang="ko-KR" sz="1400">
              <a:solidFill>
                <a:srgbClr val="404040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6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="" xmlns:a16="http://schemas.microsoft.com/office/drawing/2014/main" id="{D9E558DC-D510-4F7C-A80E-B5A9907B72D3}"/>
              </a:ext>
            </a:extLst>
          </p:cNvPr>
          <p:cNvSpPr/>
          <p:nvPr/>
        </p:nvSpPr>
        <p:spPr>
          <a:xfrm>
            <a:off x="4636316" y="2567032"/>
            <a:ext cx="2919368" cy="2919368"/>
          </a:xfrm>
          <a:prstGeom prst="flowChartConnector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683A7D7-AB82-4304-A90B-B7FD91C3D4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6316" y="3433479"/>
            <a:ext cx="2928060" cy="1186474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FAED9A4B-BD27-4D85-B77B-33282C645A55}"/>
              </a:ext>
            </a:extLst>
          </p:cNvPr>
          <p:cNvSpPr/>
          <p:nvPr/>
        </p:nvSpPr>
        <p:spPr>
          <a:xfrm flipH="1">
            <a:off x="7013883" y="2866006"/>
            <a:ext cx="283088" cy="285277"/>
          </a:xfrm>
          <a:prstGeom prst="ellipse">
            <a:avLst/>
          </a:prstGeom>
          <a:solidFill>
            <a:srgbClr val="4FBA8C"/>
          </a:solidFill>
          <a:ln>
            <a:solidFill>
              <a:srgbClr val="4FB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2C7D887B-AC57-4401-8BBF-0C3AE3E05458}"/>
              </a:ext>
            </a:extLst>
          </p:cNvPr>
          <p:cNvSpPr/>
          <p:nvPr/>
        </p:nvSpPr>
        <p:spPr>
          <a:xfrm flipH="1">
            <a:off x="4903419" y="2857616"/>
            <a:ext cx="283088" cy="285277"/>
          </a:xfrm>
          <a:prstGeom prst="ellipse">
            <a:avLst/>
          </a:prstGeom>
          <a:solidFill>
            <a:srgbClr val="00B0F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28B2B9B8-1D94-426B-8D3C-E5125BE3448D}"/>
              </a:ext>
            </a:extLst>
          </p:cNvPr>
          <p:cNvGrpSpPr/>
          <p:nvPr/>
        </p:nvGrpSpPr>
        <p:grpSpPr>
          <a:xfrm>
            <a:off x="3087399" y="2106366"/>
            <a:ext cx="1781290" cy="833630"/>
            <a:chOff x="2447781" y="1495669"/>
            <a:chExt cx="1849638" cy="92141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2" name="이등변 삼각형 51">
              <a:extLst>
                <a:ext uri="{FF2B5EF4-FFF2-40B4-BE49-F238E27FC236}">
                  <a16:creationId xmlns="" xmlns:a16="http://schemas.microsoft.com/office/drawing/2014/main" id="{B435AC21-C86E-4798-9EB9-4236729FA7AC}"/>
                </a:ext>
              </a:extLst>
            </p:cNvPr>
            <p:cNvSpPr/>
            <p:nvPr/>
          </p:nvSpPr>
          <p:spPr>
            <a:xfrm rot="8100000">
              <a:off x="4136832" y="1587738"/>
              <a:ext cx="160587" cy="829345"/>
            </a:xfrm>
            <a:prstGeom prst="triangle">
              <a:avLst/>
            </a:prstGeom>
            <a:solidFill>
              <a:srgbClr val="00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15">
              <a:extLst>
                <a:ext uri="{FF2B5EF4-FFF2-40B4-BE49-F238E27FC236}">
                  <a16:creationId xmlns="" xmlns:a16="http://schemas.microsoft.com/office/drawing/2014/main" id="{54CCC30A-4F11-4F2E-B2D5-0CC79C6D98C0}"/>
                </a:ext>
              </a:extLst>
            </p:cNvPr>
            <p:cNvSpPr/>
            <p:nvPr/>
          </p:nvSpPr>
          <p:spPr>
            <a:xfrm>
              <a:off x="2447781" y="1495669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AAAA"/>
            </a:solidFill>
            <a:ln>
              <a:solidFill>
                <a:srgbClr val="00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500" smtClean="0">
                  <a:solidFill>
                    <a:schemeClr val="bg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매입 </a:t>
              </a:r>
              <a:r>
                <a:rPr lang="en-US" altLang="ko-KR" sz="1500">
                  <a:solidFill>
                    <a:schemeClr val="bg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/</a:t>
              </a:r>
              <a:r>
                <a:rPr lang="ko-KR" altLang="en-US" sz="1500">
                  <a:solidFill>
                    <a:schemeClr val="bg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 </a:t>
              </a:r>
              <a:r>
                <a:rPr lang="ko-KR" altLang="en-US" sz="1500" smtClean="0">
                  <a:solidFill>
                    <a:schemeClr val="bg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매출 </a:t>
              </a:r>
              <a:endParaRPr lang="en-US" altLang="ko-KR" sz="150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  <a:p>
              <a:pPr algn="ctr"/>
              <a:r>
                <a:rPr lang="ko-KR" altLang="en-US" sz="1500" smtClean="0">
                  <a:solidFill>
                    <a:schemeClr val="bg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통합 관리</a:t>
              </a:r>
              <a:endParaRPr lang="ko-KR" altLang="en-US" sz="1500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15BA2E9C-6B09-450E-AA4D-3CF32D64B7A9}"/>
              </a:ext>
            </a:extLst>
          </p:cNvPr>
          <p:cNvSpPr/>
          <p:nvPr/>
        </p:nvSpPr>
        <p:spPr>
          <a:xfrm flipH="1">
            <a:off x="4903137" y="2861244"/>
            <a:ext cx="283088" cy="285277"/>
          </a:xfrm>
          <a:prstGeom prst="ellipse">
            <a:avLst/>
          </a:prstGeom>
          <a:solidFill>
            <a:srgbClr val="00AAAA"/>
          </a:solidFill>
          <a:ln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1067AF97-D31E-420E-93C7-000545B9A03C}"/>
              </a:ext>
            </a:extLst>
          </p:cNvPr>
          <p:cNvSpPr/>
          <p:nvPr/>
        </p:nvSpPr>
        <p:spPr>
          <a:xfrm flipH="1">
            <a:off x="7013883" y="4854225"/>
            <a:ext cx="283088" cy="285277"/>
          </a:xfrm>
          <a:prstGeom prst="ellipse">
            <a:avLst/>
          </a:prstGeom>
          <a:solidFill>
            <a:srgbClr val="048A87"/>
          </a:solidFill>
          <a:ln>
            <a:solidFill>
              <a:srgbClr val="048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ADBE2DDC-C9B0-457B-8FE9-F5C3B35B88D9}"/>
              </a:ext>
            </a:extLst>
          </p:cNvPr>
          <p:cNvSpPr/>
          <p:nvPr/>
        </p:nvSpPr>
        <p:spPr>
          <a:xfrm flipH="1">
            <a:off x="4903419" y="4845835"/>
            <a:ext cx="283088" cy="285277"/>
          </a:xfrm>
          <a:prstGeom prst="ellipse">
            <a:avLst/>
          </a:prstGeom>
          <a:solidFill>
            <a:srgbClr val="00B0F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0A6B736F-73BC-4C3A-BB22-4C8BB1710BF2}"/>
              </a:ext>
            </a:extLst>
          </p:cNvPr>
          <p:cNvSpPr/>
          <p:nvPr/>
        </p:nvSpPr>
        <p:spPr>
          <a:xfrm flipH="1">
            <a:off x="4900756" y="4842320"/>
            <a:ext cx="283088" cy="285277"/>
          </a:xfrm>
          <a:prstGeom prst="ellipse">
            <a:avLst/>
          </a:prstGeom>
          <a:solidFill>
            <a:srgbClr val="2B3F3C"/>
          </a:solidFill>
          <a:ln>
            <a:solidFill>
              <a:srgbClr val="2B3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01AA6BFA-F23D-4311-A86B-4B9FD0C9F931}"/>
              </a:ext>
            </a:extLst>
          </p:cNvPr>
          <p:cNvGrpSpPr/>
          <p:nvPr/>
        </p:nvGrpSpPr>
        <p:grpSpPr>
          <a:xfrm>
            <a:off x="3040444" y="4242225"/>
            <a:ext cx="1760253" cy="758874"/>
            <a:chOff x="2447782" y="1495668"/>
            <a:chExt cx="1827793" cy="83878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3" name="이등변 삼각형 72">
              <a:extLst>
                <a:ext uri="{FF2B5EF4-FFF2-40B4-BE49-F238E27FC236}">
                  <a16:creationId xmlns="" xmlns:a16="http://schemas.microsoft.com/office/drawing/2014/main" id="{FF4CB303-EF5A-46C7-92D0-DA3B03D9F760}"/>
                </a:ext>
              </a:extLst>
            </p:cNvPr>
            <p:cNvSpPr/>
            <p:nvPr/>
          </p:nvSpPr>
          <p:spPr>
            <a:xfrm rot="8100000">
              <a:off x="4054844" y="1616241"/>
              <a:ext cx="220731" cy="718213"/>
            </a:xfrm>
            <a:prstGeom prst="triangle">
              <a:avLst/>
            </a:prstGeom>
            <a:solidFill>
              <a:srgbClr val="2B3F3C"/>
            </a:solidFill>
            <a:ln>
              <a:solidFill>
                <a:srgbClr val="2B3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74" name="모서리가 둥근 직사각형 27">
              <a:extLst>
                <a:ext uri="{FF2B5EF4-FFF2-40B4-BE49-F238E27FC236}">
                  <a16:creationId xmlns="" xmlns:a16="http://schemas.microsoft.com/office/drawing/2014/main" id="{2D9B76FF-BF9E-4875-AA59-4ABD17B7707B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2B3F3C"/>
            </a:solidFill>
            <a:ln>
              <a:solidFill>
                <a:srgbClr val="2B3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500" smtClean="0">
                  <a:solidFill>
                    <a:schemeClr val="bg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세금신고</a:t>
              </a:r>
              <a:endParaRPr lang="ko-KR" altLang="en-US" sz="1500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664A569F-91DB-42D7-B850-0BD788D21509}"/>
              </a:ext>
            </a:extLst>
          </p:cNvPr>
          <p:cNvGrpSpPr/>
          <p:nvPr/>
        </p:nvGrpSpPr>
        <p:grpSpPr>
          <a:xfrm flipH="1">
            <a:off x="7391805" y="2114200"/>
            <a:ext cx="1771396" cy="811363"/>
            <a:chOff x="2447782" y="1495668"/>
            <a:chExt cx="1839364" cy="89680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6" name="이등변 삼각형 75">
              <a:extLst>
                <a:ext uri="{FF2B5EF4-FFF2-40B4-BE49-F238E27FC236}">
                  <a16:creationId xmlns="" xmlns:a16="http://schemas.microsoft.com/office/drawing/2014/main" id="{16694AAB-FA7B-4C0A-91BE-5771C3889736}"/>
                </a:ext>
              </a:extLst>
            </p:cNvPr>
            <p:cNvSpPr/>
            <p:nvPr/>
          </p:nvSpPr>
          <p:spPr>
            <a:xfrm rot="8100000">
              <a:off x="4105650" y="1600554"/>
              <a:ext cx="181496" cy="791918"/>
            </a:xfrm>
            <a:prstGeom prst="triangle">
              <a:avLst/>
            </a:prstGeom>
            <a:solidFill>
              <a:srgbClr val="4FBA8C"/>
            </a:solidFill>
            <a:ln>
              <a:solidFill>
                <a:srgbClr val="4FB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77" name="모서리가 둥근 직사각형 32">
              <a:extLst>
                <a:ext uri="{FF2B5EF4-FFF2-40B4-BE49-F238E27FC236}">
                  <a16:creationId xmlns="" xmlns:a16="http://schemas.microsoft.com/office/drawing/2014/main" id="{7F790841-0759-4DB2-A64A-B88F7C5D1FE5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4FBA8C"/>
            </a:solidFill>
            <a:ln>
              <a:solidFill>
                <a:srgbClr val="4FB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500">
                  <a:solidFill>
                    <a:schemeClr val="bg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사업보고서</a:t>
              </a:r>
              <a:endParaRPr lang="ko-KR" altLang="en-US" sz="1500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41255C62-A729-4A30-8B9C-516EDED705EB}"/>
              </a:ext>
            </a:extLst>
          </p:cNvPr>
          <p:cNvGrpSpPr/>
          <p:nvPr/>
        </p:nvGrpSpPr>
        <p:grpSpPr>
          <a:xfrm flipH="1">
            <a:off x="7418158" y="4241803"/>
            <a:ext cx="1749861" cy="762896"/>
            <a:chOff x="2447782" y="1495668"/>
            <a:chExt cx="1817002" cy="84323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9" name="이등변 삼각형 78">
              <a:extLst>
                <a:ext uri="{FF2B5EF4-FFF2-40B4-BE49-F238E27FC236}">
                  <a16:creationId xmlns="" xmlns:a16="http://schemas.microsoft.com/office/drawing/2014/main" id="{CD2E17C5-100F-459C-91D0-E92D97A1DB3F}"/>
                </a:ext>
              </a:extLst>
            </p:cNvPr>
            <p:cNvSpPr/>
            <p:nvPr/>
          </p:nvSpPr>
          <p:spPr>
            <a:xfrm rot="8100000">
              <a:off x="4045658" y="1625215"/>
              <a:ext cx="219126" cy="713685"/>
            </a:xfrm>
            <a:prstGeom prst="triangle">
              <a:avLst/>
            </a:prstGeom>
            <a:solidFill>
              <a:srgbClr val="048A87"/>
            </a:solidFill>
            <a:ln>
              <a:solidFill>
                <a:srgbClr val="048A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80" name="모서리가 둥근 직사각형 37">
              <a:extLst>
                <a:ext uri="{FF2B5EF4-FFF2-40B4-BE49-F238E27FC236}">
                  <a16:creationId xmlns="" xmlns:a16="http://schemas.microsoft.com/office/drawing/2014/main" id="{A7DE3147-D398-4798-BEA3-0F88F39F5B94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48A87"/>
            </a:solidFill>
            <a:ln>
              <a:solidFill>
                <a:srgbClr val="048A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 err="1">
                  <a:solidFill>
                    <a:schemeClr val="bg1"/>
                  </a:solidFill>
                </a:rPr>
                <a:t>Etc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C73F7FAA-941E-46E4-822F-0917C47FE613}"/>
              </a:ext>
            </a:extLst>
          </p:cNvPr>
          <p:cNvGrpSpPr/>
          <p:nvPr/>
        </p:nvGrpSpPr>
        <p:grpSpPr>
          <a:xfrm>
            <a:off x="86364" y="1073637"/>
            <a:ext cx="3411840" cy="930770"/>
            <a:chOff x="86364" y="953045"/>
            <a:chExt cx="3411840" cy="930770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63E440E-1B85-416C-90AC-C84D1815F303}"/>
                </a:ext>
              </a:extLst>
            </p:cNvPr>
            <p:cNvSpPr/>
            <p:nvPr/>
          </p:nvSpPr>
          <p:spPr>
            <a:xfrm>
              <a:off x="255246" y="1311351"/>
              <a:ext cx="324295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등록된 수기 영수증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텍스트 자동추출</a:t>
              </a: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0" i="0">
                  <a:solidFill>
                    <a:srgbClr val="7B7D76"/>
                  </a:solidFill>
                  <a:effectLst/>
                  <a:latin typeface="Apple SD Gothic Neo"/>
                </a:rPr>
                <a:t>➔</a:t>
              </a:r>
              <a:r>
                <a:rPr lang="ko-KR" altLang="en-US" sz="1300">
                  <a:solidFill>
                    <a:srgbClr val="7B7D76"/>
                  </a:solidFill>
                  <a:latin typeface="Apple SD Gothic Neo"/>
                </a:rPr>
                <a:t>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영역 지정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,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이미지 전체 텍스트 </a:t>
              </a:r>
              <a:r>
                <a:rPr lang="ko-KR" altLang="en-US" sz="1300" smtClean="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추출</a:t>
              </a:r>
              <a:endParaRPr lang="en-US" altLang="ko-KR" sz="1300">
                <a:solidFill>
                  <a:srgbClr val="8D8F90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F5DA364C-35FF-45AB-B08E-57531ADA61B2}"/>
                </a:ext>
              </a:extLst>
            </p:cNvPr>
            <p:cNvSpPr/>
            <p:nvPr/>
          </p:nvSpPr>
          <p:spPr>
            <a:xfrm>
              <a:off x="86364" y="953045"/>
              <a:ext cx="2266219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CLOVA OCR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43DAFDB0-9B44-42A0-96E4-755681E7CD4A}"/>
                </a:ext>
              </a:extLst>
            </p:cNvPr>
            <p:cNvSpPr txBox="1"/>
            <p:nvPr/>
          </p:nvSpPr>
          <p:spPr>
            <a:xfrm>
              <a:off x="255246" y="1033049"/>
              <a:ext cx="68344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#1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71130810-6C95-47CF-8695-4AE32D41815C}"/>
              </a:ext>
            </a:extLst>
          </p:cNvPr>
          <p:cNvGrpSpPr/>
          <p:nvPr/>
        </p:nvGrpSpPr>
        <p:grpSpPr>
          <a:xfrm>
            <a:off x="238681" y="2759089"/>
            <a:ext cx="2557091" cy="941199"/>
            <a:chOff x="247286" y="3137339"/>
            <a:chExt cx="2557091" cy="941199"/>
          </a:xfrm>
        </p:grpSpPr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19ECC234-A5CD-42E2-AEAB-F2C08737B28C}"/>
                </a:ext>
              </a:extLst>
            </p:cNvPr>
            <p:cNvSpPr/>
            <p:nvPr/>
          </p:nvSpPr>
          <p:spPr>
            <a:xfrm>
              <a:off x="247286" y="3525823"/>
              <a:ext cx="2557091" cy="552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관리자 수기 영수증 승인 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/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반려 시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실시간 알림</a:t>
              </a: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2274954B-7F8E-4B7F-88E2-83EA2EDDB0D0}"/>
                </a:ext>
              </a:extLst>
            </p:cNvPr>
            <p:cNvSpPr/>
            <p:nvPr/>
          </p:nvSpPr>
          <p:spPr>
            <a:xfrm>
              <a:off x="521017" y="3137339"/>
              <a:ext cx="1483043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Web Socket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73506410-1031-4844-9E1C-A89581B7FB25}"/>
                </a:ext>
              </a:extLst>
            </p:cNvPr>
            <p:cNvSpPr txBox="1"/>
            <p:nvPr/>
          </p:nvSpPr>
          <p:spPr>
            <a:xfrm>
              <a:off x="247286" y="3222683"/>
              <a:ext cx="4490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#3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82ED52E-BCA5-40E9-8341-538AC21F96F1}"/>
              </a:ext>
            </a:extLst>
          </p:cNvPr>
          <p:cNvGrpSpPr/>
          <p:nvPr/>
        </p:nvGrpSpPr>
        <p:grpSpPr>
          <a:xfrm>
            <a:off x="221440" y="1913504"/>
            <a:ext cx="2582937" cy="927895"/>
            <a:chOff x="221440" y="2046854"/>
            <a:chExt cx="2582937" cy="927895"/>
          </a:xfrm>
        </p:grpSpPr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01D73CF5-00A4-4C20-890F-5BA84FF8B41B}"/>
                </a:ext>
              </a:extLst>
            </p:cNvPr>
            <p:cNvSpPr/>
            <p:nvPr/>
          </p:nvSpPr>
          <p:spPr>
            <a:xfrm>
              <a:off x="221440" y="2422034"/>
              <a:ext cx="2155019" cy="552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홈택스 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API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에 액세스하려는 클라이언트 유효성 검증</a:t>
              </a: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DB7AE646-1F7B-42DA-91E2-F35707786A32}"/>
                </a:ext>
              </a:extLst>
            </p:cNvPr>
            <p:cNvSpPr/>
            <p:nvPr/>
          </p:nvSpPr>
          <p:spPr>
            <a:xfrm>
              <a:off x="538158" y="2046854"/>
              <a:ext cx="2266219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JSON Web Token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F391A874-63D9-4929-8B19-B589A87E36AB}"/>
                </a:ext>
              </a:extLst>
            </p:cNvPr>
            <p:cNvSpPr txBox="1"/>
            <p:nvPr/>
          </p:nvSpPr>
          <p:spPr>
            <a:xfrm>
              <a:off x="231125" y="2118521"/>
              <a:ext cx="68344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#2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D30B1A31-370E-490B-9AA5-8E1D38F77D37}"/>
              </a:ext>
            </a:extLst>
          </p:cNvPr>
          <p:cNvGrpSpPr/>
          <p:nvPr/>
        </p:nvGrpSpPr>
        <p:grpSpPr>
          <a:xfrm>
            <a:off x="9205420" y="1086656"/>
            <a:ext cx="2986580" cy="917915"/>
            <a:chOff x="232386" y="953045"/>
            <a:chExt cx="2986580" cy="917915"/>
          </a:xfrm>
        </p:grpSpPr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B4C0D6DA-894A-44E2-94F4-9EC0887233AD}"/>
                </a:ext>
              </a:extLst>
            </p:cNvPr>
            <p:cNvSpPr/>
            <p:nvPr/>
          </p:nvSpPr>
          <p:spPr>
            <a:xfrm>
              <a:off x="255246" y="1318245"/>
              <a:ext cx="2963720" cy="552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카드사 통합 매출 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batch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처리 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익일 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04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시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업데이트 알림 메시지 발송</a:t>
              </a: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8C93A909-3E31-498C-98B6-85401F35C37C}"/>
                </a:ext>
              </a:extLst>
            </p:cNvPr>
            <p:cNvSpPr/>
            <p:nvPr/>
          </p:nvSpPr>
          <p:spPr>
            <a:xfrm>
              <a:off x="338803" y="953045"/>
              <a:ext cx="2266219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Spring Scheduler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D706C4DC-57DB-409F-B233-57A1A2753E24}"/>
                </a:ext>
              </a:extLst>
            </p:cNvPr>
            <p:cNvSpPr txBox="1"/>
            <p:nvPr/>
          </p:nvSpPr>
          <p:spPr>
            <a:xfrm>
              <a:off x="232386" y="1033049"/>
              <a:ext cx="68344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#6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D6A3AFBC-C370-497C-8AD0-17CEBF58C6A3}"/>
              </a:ext>
            </a:extLst>
          </p:cNvPr>
          <p:cNvGrpSpPr/>
          <p:nvPr/>
        </p:nvGrpSpPr>
        <p:grpSpPr>
          <a:xfrm>
            <a:off x="9175546" y="2817005"/>
            <a:ext cx="3242959" cy="701134"/>
            <a:chOff x="247285" y="3137339"/>
            <a:chExt cx="3242959" cy="701134"/>
          </a:xfrm>
        </p:grpSpPr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FA32528C-7BB2-4B28-9498-7DA4FC430921}"/>
                </a:ext>
              </a:extLst>
            </p:cNvPr>
            <p:cNvSpPr/>
            <p:nvPr/>
          </p:nvSpPr>
          <p:spPr>
            <a:xfrm>
              <a:off x="247286" y="3525823"/>
              <a:ext cx="3242958" cy="31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1A1D587F-7C73-42E5-BD48-490B57752D09}"/>
                </a:ext>
              </a:extLst>
            </p:cNvPr>
            <p:cNvSpPr/>
            <p:nvPr/>
          </p:nvSpPr>
          <p:spPr>
            <a:xfrm>
              <a:off x="551497" y="3137339"/>
              <a:ext cx="1051247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SMS</a:t>
              </a:r>
              <a:r>
                <a:rPr lang="ko-KR" altLang="en-US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 </a:t>
              </a: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API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4152B38B-4EEF-4A1C-ACC7-810B796E9173}"/>
                </a:ext>
              </a:extLst>
            </p:cNvPr>
            <p:cNvSpPr txBox="1"/>
            <p:nvPr/>
          </p:nvSpPr>
          <p:spPr>
            <a:xfrm>
              <a:off x="247285" y="3222683"/>
              <a:ext cx="44685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#8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D5383978-B629-4193-BC1F-5FE29CE54705}"/>
              </a:ext>
            </a:extLst>
          </p:cNvPr>
          <p:cNvGrpSpPr/>
          <p:nvPr/>
        </p:nvGrpSpPr>
        <p:grpSpPr>
          <a:xfrm>
            <a:off x="9174937" y="1939505"/>
            <a:ext cx="2778382" cy="918633"/>
            <a:chOff x="231125" y="2022560"/>
            <a:chExt cx="2778382" cy="918633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56C5760E-8431-4D6A-9209-2821F0BAC9C7}"/>
                </a:ext>
              </a:extLst>
            </p:cNvPr>
            <p:cNvSpPr/>
            <p:nvPr/>
          </p:nvSpPr>
          <p:spPr>
            <a:xfrm>
              <a:off x="288552" y="2388478"/>
              <a:ext cx="2720955" cy="552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일간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,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주간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,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월간 매입 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/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매출 보고서 시각화</a:t>
              </a: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C22E9332-59F8-4132-B425-FACD2FAE394D}"/>
                </a:ext>
              </a:extLst>
            </p:cNvPr>
            <p:cNvSpPr/>
            <p:nvPr/>
          </p:nvSpPr>
          <p:spPr>
            <a:xfrm>
              <a:off x="430592" y="2022560"/>
              <a:ext cx="1133741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Chart.Js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E17CA8F3-0437-4679-AABC-CC8B94C70853}"/>
                </a:ext>
              </a:extLst>
            </p:cNvPr>
            <p:cNvSpPr txBox="1"/>
            <p:nvPr/>
          </p:nvSpPr>
          <p:spPr>
            <a:xfrm>
              <a:off x="231125" y="2118521"/>
              <a:ext cx="68344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#7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B8A49174-4A2D-465D-BFFC-04A7BA02F346}"/>
              </a:ext>
            </a:extLst>
          </p:cNvPr>
          <p:cNvSpPr/>
          <p:nvPr/>
        </p:nvSpPr>
        <p:spPr>
          <a:xfrm>
            <a:off x="9273175" y="3219974"/>
            <a:ext cx="2763272" cy="552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300">
              <a:solidFill>
                <a:srgbClr val="7B7D76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>
              <a:solidFill>
                <a:srgbClr val="7B7D76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="" xmlns:a16="http://schemas.microsoft.com/office/drawing/2014/main" id="{14966D1D-B310-43ED-B394-7542FD655600}"/>
              </a:ext>
            </a:extLst>
          </p:cNvPr>
          <p:cNvGrpSpPr/>
          <p:nvPr/>
        </p:nvGrpSpPr>
        <p:grpSpPr>
          <a:xfrm>
            <a:off x="226294" y="5481985"/>
            <a:ext cx="3242958" cy="701134"/>
            <a:chOff x="247286" y="3137339"/>
            <a:chExt cx="3242958" cy="701134"/>
          </a:xfrm>
        </p:grpSpPr>
        <p:sp>
          <p:nvSpPr>
            <p:cNvPr id="134" name="직사각형 133">
              <a:extLst>
                <a:ext uri="{FF2B5EF4-FFF2-40B4-BE49-F238E27FC236}">
                  <a16:creationId xmlns="" xmlns:a16="http://schemas.microsoft.com/office/drawing/2014/main" id="{43BF7F01-9D69-4895-8039-EB1D729864FA}"/>
                </a:ext>
              </a:extLst>
            </p:cNvPr>
            <p:cNvSpPr/>
            <p:nvPr/>
          </p:nvSpPr>
          <p:spPr>
            <a:xfrm>
              <a:off x="247286" y="3525823"/>
              <a:ext cx="3242958" cy="31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세금 신고서 작성 후 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PDF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파일 변환</a:t>
              </a: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="" xmlns:a16="http://schemas.microsoft.com/office/drawing/2014/main" id="{FCAC05E1-E8A8-4D75-A800-9D40F4C9A764}"/>
                </a:ext>
              </a:extLst>
            </p:cNvPr>
            <p:cNvSpPr/>
            <p:nvPr/>
          </p:nvSpPr>
          <p:spPr>
            <a:xfrm>
              <a:off x="545415" y="3137339"/>
              <a:ext cx="2633888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Html2Canvas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DABD90CF-53D5-48CF-80AE-53833D07F366}"/>
                </a:ext>
              </a:extLst>
            </p:cNvPr>
            <p:cNvSpPr txBox="1"/>
            <p:nvPr/>
          </p:nvSpPr>
          <p:spPr>
            <a:xfrm>
              <a:off x="247286" y="3222683"/>
              <a:ext cx="4490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#5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="" xmlns:a16="http://schemas.microsoft.com/office/drawing/2014/main" id="{24A39E97-A4CE-40E3-8F76-96BFE084D20C}"/>
              </a:ext>
            </a:extLst>
          </p:cNvPr>
          <p:cNvGrpSpPr/>
          <p:nvPr/>
        </p:nvGrpSpPr>
        <p:grpSpPr>
          <a:xfrm>
            <a:off x="74530" y="4568542"/>
            <a:ext cx="3010918" cy="943800"/>
            <a:chOff x="95522" y="2030949"/>
            <a:chExt cx="3010918" cy="943800"/>
          </a:xfrm>
        </p:grpSpPr>
        <p:sp>
          <p:nvSpPr>
            <p:cNvPr id="138" name="직사각형 137">
              <a:extLst>
                <a:ext uri="{FF2B5EF4-FFF2-40B4-BE49-F238E27FC236}">
                  <a16:creationId xmlns="" xmlns:a16="http://schemas.microsoft.com/office/drawing/2014/main" id="{2F67D9DD-8F50-4339-BA5F-ACEB54E456C8}"/>
                </a:ext>
              </a:extLst>
            </p:cNvPr>
            <p:cNvSpPr/>
            <p:nvPr/>
          </p:nvSpPr>
          <p:spPr>
            <a:xfrm>
              <a:off x="221440" y="2422034"/>
              <a:ext cx="2885000" cy="552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소상공인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,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세무사에게 필요한 내역 출력</a:t>
              </a: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매입 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/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매출 내역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, </a:t>
              </a: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고객 증빙자료</a:t>
              </a:r>
              <a:r>
                <a:rPr lang="en-US" altLang="ko-KR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="" xmlns:a16="http://schemas.microsoft.com/office/drawing/2014/main" id="{B2170BB0-78B7-455D-AC8E-8CB95087F65A}"/>
                </a:ext>
              </a:extLst>
            </p:cNvPr>
            <p:cNvSpPr/>
            <p:nvPr/>
          </p:nvSpPr>
          <p:spPr>
            <a:xfrm>
              <a:off x="95522" y="2030949"/>
              <a:ext cx="2266219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Apache POI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20A315E-50C8-4FC8-90FA-A2B80987788A}"/>
                </a:ext>
              </a:extLst>
            </p:cNvPr>
            <p:cNvSpPr txBox="1"/>
            <p:nvPr/>
          </p:nvSpPr>
          <p:spPr>
            <a:xfrm>
              <a:off x="231125" y="2118521"/>
              <a:ext cx="68344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#4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68A45C90-E75D-4A5F-874E-76735894B516}"/>
              </a:ext>
            </a:extLst>
          </p:cNvPr>
          <p:cNvSpPr/>
          <p:nvPr/>
        </p:nvSpPr>
        <p:spPr>
          <a:xfrm>
            <a:off x="9231266" y="3195716"/>
            <a:ext cx="2690588" cy="552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매출 내역 전송</a:t>
            </a:r>
            <a:r>
              <a: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, </a:t>
            </a:r>
            <a:r>
              <a:rPr lang="ko-KR" altLang="en-US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사업보고서 업데이트 알림 메시지</a:t>
            </a:r>
            <a:endParaRPr lang="en-US" altLang="ko-KR" sz="1300">
              <a:solidFill>
                <a:srgbClr val="7B7D76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="" xmlns:a16="http://schemas.microsoft.com/office/drawing/2014/main" id="{1C7E5565-3F6A-49F0-AEBF-F4E2A0BE9FEE}"/>
              </a:ext>
            </a:extLst>
          </p:cNvPr>
          <p:cNvGrpSpPr/>
          <p:nvPr/>
        </p:nvGrpSpPr>
        <p:grpSpPr>
          <a:xfrm>
            <a:off x="9254126" y="5481985"/>
            <a:ext cx="2699194" cy="701134"/>
            <a:chOff x="247285" y="3137339"/>
            <a:chExt cx="3242959" cy="701134"/>
          </a:xfrm>
        </p:grpSpPr>
        <p:sp>
          <p:nvSpPr>
            <p:cNvPr id="145" name="직사각형 144">
              <a:extLst>
                <a:ext uri="{FF2B5EF4-FFF2-40B4-BE49-F238E27FC236}">
                  <a16:creationId xmlns="" xmlns:a16="http://schemas.microsoft.com/office/drawing/2014/main" id="{CEC63EDA-FB21-4831-8ED4-CF8CF9FFB6D7}"/>
                </a:ext>
              </a:extLst>
            </p:cNvPr>
            <p:cNvSpPr/>
            <p:nvPr/>
          </p:nvSpPr>
          <p:spPr>
            <a:xfrm>
              <a:off x="247286" y="3525823"/>
              <a:ext cx="3242958" cy="31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비동기 통신을 활용한 화면 갱신</a:t>
              </a: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="" xmlns:a16="http://schemas.microsoft.com/office/drawing/2014/main" id="{ED3513E6-8348-4B1E-B7F4-8DE522B23408}"/>
                </a:ext>
              </a:extLst>
            </p:cNvPr>
            <p:cNvSpPr/>
            <p:nvPr/>
          </p:nvSpPr>
          <p:spPr>
            <a:xfrm>
              <a:off x="751266" y="3137339"/>
              <a:ext cx="814167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Ajax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="" xmlns:a16="http://schemas.microsoft.com/office/drawing/2014/main" id="{DFF0BF10-6DD7-49C8-BA27-47A2B7B77A15}"/>
                </a:ext>
              </a:extLst>
            </p:cNvPr>
            <p:cNvSpPr txBox="1"/>
            <p:nvPr/>
          </p:nvSpPr>
          <p:spPr>
            <a:xfrm>
              <a:off x="247285" y="3222683"/>
              <a:ext cx="72598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#10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="" xmlns:a16="http://schemas.microsoft.com/office/drawing/2014/main" id="{B9135BAB-F634-42DF-AD82-7430B1965BC1}"/>
              </a:ext>
            </a:extLst>
          </p:cNvPr>
          <p:cNvGrpSpPr/>
          <p:nvPr/>
        </p:nvGrpSpPr>
        <p:grpSpPr>
          <a:xfrm>
            <a:off x="9228280" y="4568542"/>
            <a:ext cx="2763272" cy="943800"/>
            <a:chOff x="221440" y="2030949"/>
            <a:chExt cx="2763272" cy="943800"/>
          </a:xfrm>
        </p:grpSpPr>
        <p:sp>
          <p:nvSpPr>
            <p:cNvPr id="149" name="직사각형 148">
              <a:extLst>
                <a:ext uri="{FF2B5EF4-FFF2-40B4-BE49-F238E27FC236}">
                  <a16:creationId xmlns="" xmlns:a16="http://schemas.microsoft.com/office/drawing/2014/main" id="{5781C451-7F98-4BA5-9F5E-6DF8DD883A27}"/>
                </a:ext>
              </a:extLst>
            </p:cNvPr>
            <p:cNvSpPr/>
            <p:nvPr/>
          </p:nvSpPr>
          <p:spPr>
            <a:xfrm>
              <a:off x="221440" y="2422034"/>
              <a:ext cx="2763272" cy="552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>
                  <a:solidFill>
                    <a:srgbClr val="7B7D7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사업자 회원가입 시 사업장 진위여부 확인 및 상태조회 서비스  </a:t>
              </a:r>
              <a:endParaRPr lang="en-US" altLang="ko-KR" sz="1300">
                <a:solidFill>
                  <a:srgbClr val="7B7D7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="" xmlns:a16="http://schemas.microsoft.com/office/drawing/2014/main" id="{CC88DA52-BCF8-4C05-B203-C7AB06B45CF0}"/>
                </a:ext>
              </a:extLst>
            </p:cNvPr>
            <p:cNvSpPr/>
            <p:nvPr/>
          </p:nvSpPr>
          <p:spPr>
            <a:xfrm>
              <a:off x="385082" y="2030949"/>
              <a:ext cx="2266219" cy="439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공공데이터 포털 </a:t>
              </a:r>
              <a:r>
                <a:rPr lang="en-US" altLang="ko-KR" sz="1700" b="1">
                  <a:latin typeface="하나 B" panose="02020603020101020101" pitchFamily="18" charset="-127"/>
                  <a:ea typeface="하나 B" panose="02020603020101020101" pitchFamily="18" charset="-127"/>
                </a:rPr>
                <a:t>API</a:t>
              </a:r>
              <a:endParaRPr lang="ko-KR" altLang="en-US" sz="1700" b="1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B1760D24-3E11-4DA5-822B-EBE1A9E06C33}"/>
                </a:ext>
              </a:extLst>
            </p:cNvPr>
            <p:cNvSpPr txBox="1"/>
            <p:nvPr/>
          </p:nvSpPr>
          <p:spPr>
            <a:xfrm>
              <a:off x="231125" y="2118521"/>
              <a:ext cx="68344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>
                  <a:solidFill>
                    <a:srgbClr val="00AAAA"/>
                  </a:solidFill>
                </a:rPr>
                <a:t>#9</a:t>
              </a:r>
              <a:endParaRPr lang="ko-KR" altLang="en-US" sz="1700" b="1">
                <a:solidFill>
                  <a:srgbClr val="00AAAA"/>
                </a:solidFill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3303668" y="538900"/>
            <a:ext cx="8480015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786829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7787" y="348970"/>
            <a:ext cx="2399696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02 </a:t>
            </a:r>
            <a:r>
              <a:rPr lang="ko-KR" altLang="en-US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주요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기능 </a:t>
            </a:r>
            <a:r>
              <a:rPr lang="en-US" altLang="ko-KR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&amp;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응용 기술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3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  <p:bldP spid="54" grpId="0" animBg="1"/>
      <p:bldP spid="57" grpId="0" animBg="1"/>
      <p:bldP spid="58" grpId="0" animBg="1"/>
      <p:bldP spid="59" grpId="0" animBg="1"/>
      <p:bldP spid="128" grpId="0"/>
      <p:bldP spid="1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8FDCEBD-DBB0-4239-B36D-6734666E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25" y="1135347"/>
            <a:ext cx="6677637" cy="3003517"/>
          </a:xfrm>
          <a:prstGeom prst="rect">
            <a:avLst/>
          </a:prstGeom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5477435" y="429843"/>
            <a:ext cx="6314637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9CFC77F4-65FC-4065-98F3-6FA82A844C71}"/>
              </a:ext>
            </a:extLst>
          </p:cNvPr>
          <p:cNvCxnSpPr/>
          <p:nvPr/>
        </p:nvCxnSpPr>
        <p:spPr>
          <a:xfrm flipV="1">
            <a:off x="4504927" y="429843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E702934-E5EC-4A16-8A09-CBB80239C86E}"/>
              </a:ext>
            </a:extLst>
          </p:cNvPr>
          <p:cNvSpPr txBox="1"/>
          <p:nvPr/>
        </p:nvSpPr>
        <p:spPr>
          <a:xfrm>
            <a:off x="347787" y="239913"/>
            <a:ext cx="4094069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03 </a:t>
            </a:r>
            <a:r>
              <a:rPr lang="ko-KR" altLang="en-US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개발환경 및 </a:t>
            </a:r>
            <a:r>
              <a:rPr lang="ko-KR" altLang="en-US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아키텍처 </a:t>
            </a:r>
            <a:r>
              <a:rPr lang="en-US" altLang="ko-KR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– </a:t>
            </a:r>
            <a:r>
              <a:rPr lang="ko-KR" altLang="en-US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시스템 아키텍처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958E091-3817-42C0-9099-001F60C4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606" y="4288862"/>
            <a:ext cx="3218770" cy="2266279"/>
          </a:xfrm>
          <a:prstGeom prst="rect">
            <a:avLst/>
          </a:prstGeom>
        </p:spPr>
      </p:pic>
      <p:sp>
        <p:nvSpPr>
          <p:cNvPr id="62" name="모서리가 둥근 직사각형 74">
            <a:extLst>
              <a:ext uri="{FF2B5EF4-FFF2-40B4-BE49-F238E27FC236}">
                <a16:creationId xmlns="" xmlns:a16="http://schemas.microsoft.com/office/drawing/2014/main" id="{D2B9AE90-9B83-44C7-832F-19F78E699616}"/>
              </a:ext>
            </a:extLst>
          </p:cNvPr>
          <p:cNvSpPr/>
          <p:nvPr/>
        </p:nvSpPr>
        <p:spPr>
          <a:xfrm>
            <a:off x="5385964" y="772468"/>
            <a:ext cx="2008733" cy="65434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60FC2DFF-9743-454F-8D27-D896614F11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5964" y="692660"/>
            <a:ext cx="2008733" cy="8139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CA9391D-E808-4BCF-B67E-A3EC8E872BEA}"/>
              </a:ext>
            </a:extLst>
          </p:cNvPr>
          <p:cNvSpPr/>
          <p:nvPr/>
        </p:nvSpPr>
        <p:spPr>
          <a:xfrm>
            <a:off x="9453003" y="1331354"/>
            <a:ext cx="1880523" cy="40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4">
            <a:extLst>
              <a:ext uri="{FF2B5EF4-FFF2-40B4-BE49-F238E27FC236}">
                <a16:creationId xmlns="" xmlns:a16="http://schemas.microsoft.com/office/drawing/2014/main" id="{5A491243-E56C-47EA-B504-11404961A2A3}"/>
              </a:ext>
            </a:extLst>
          </p:cNvPr>
          <p:cNvSpPr/>
          <p:nvPr/>
        </p:nvSpPr>
        <p:spPr>
          <a:xfrm>
            <a:off x="8596351" y="4121082"/>
            <a:ext cx="2008733" cy="46939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여신금융협회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5143D6B-FBA5-4E63-8F05-E8659F053B44}"/>
              </a:ext>
            </a:extLst>
          </p:cNvPr>
          <p:cNvSpPr/>
          <p:nvPr/>
        </p:nvSpPr>
        <p:spPr>
          <a:xfrm>
            <a:off x="9392929" y="904357"/>
            <a:ext cx="2399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하나 B" panose="02020603020101020101" pitchFamily="18" charset="-127"/>
                <a:ea typeface="하나 B" panose="02020603020101020101" pitchFamily="18" charset="-127"/>
              </a:rPr>
              <a:t>*GCP : Google Cloud platform</a:t>
            </a:r>
            <a:endParaRPr lang="ko-KR" altLang="en-US" sz="1200" b="1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73" name="모서리가 둥근 직사각형 74">
            <a:extLst>
              <a:ext uri="{FF2B5EF4-FFF2-40B4-BE49-F238E27FC236}">
                <a16:creationId xmlns="" xmlns:a16="http://schemas.microsoft.com/office/drawing/2014/main" id="{7E685EFF-3C05-4B08-A06C-C5AFCB14A9CD}"/>
              </a:ext>
            </a:extLst>
          </p:cNvPr>
          <p:cNvSpPr/>
          <p:nvPr/>
        </p:nvSpPr>
        <p:spPr>
          <a:xfrm>
            <a:off x="347787" y="763439"/>
            <a:ext cx="2008733" cy="46939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개발환경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B1871B78-2B04-4E32-BA72-595C0147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03" y="4288861"/>
            <a:ext cx="3218770" cy="2266279"/>
          </a:xfrm>
          <a:prstGeom prst="rect">
            <a:avLst/>
          </a:prstGeom>
        </p:spPr>
      </p:pic>
      <p:sp>
        <p:nvSpPr>
          <p:cNvPr id="66" name="모서리가 둥근 직사각형 74">
            <a:extLst>
              <a:ext uri="{FF2B5EF4-FFF2-40B4-BE49-F238E27FC236}">
                <a16:creationId xmlns="" xmlns:a16="http://schemas.microsoft.com/office/drawing/2014/main" id="{F1D582A3-61FD-4CFF-9801-D40BD23F41F6}"/>
              </a:ext>
            </a:extLst>
          </p:cNvPr>
          <p:cNvSpPr/>
          <p:nvPr/>
        </p:nvSpPr>
        <p:spPr>
          <a:xfrm>
            <a:off x="5377581" y="4117937"/>
            <a:ext cx="2008733" cy="46939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홈택스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D15F04A-CA11-452D-86D9-6C3524084E9B}"/>
              </a:ext>
            </a:extLst>
          </p:cNvPr>
          <p:cNvSpPr/>
          <p:nvPr/>
        </p:nvSpPr>
        <p:spPr>
          <a:xfrm>
            <a:off x="6283355" y="6132352"/>
            <a:ext cx="106976" cy="176169"/>
          </a:xfrm>
          <a:prstGeom prst="rect">
            <a:avLst/>
          </a:prstGeom>
          <a:solidFill>
            <a:srgbClr val="878982"/>
          </a:solidFill>
          <a:ln>
            <a:solidFill>
              <a:srgbClr val="878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DBA74571-DEB0-4C1A-A801-479A8A623B18}"/>
              </a:ext>
            </a:extLst>
          </p:cNvPr>
          <p:cNvSpPr/>
          <p:nvPr/>
        </p:nvSpPr>
        <p:spPr>
          <a:xfrm>
            <a:off x="7954162" y="5766788"/>
            <a:ext cx="106976" cy="176169"/>
          </a:xfrm>
          <a:prstGeom prst="rect">
            <a:avLst/>
          </a:prstGeom>
          <a:solidFill>
            <a:srgbClr val="878982"/>
          </a:solidFill>
          <a:ln>
            <a:solidFill>
              <a:srgbClr val="878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C9B499FD-E065-4C12-B0E1-41E98DB36CC6}"/>
              </a:ext>
            </a:extLst>
          </p:cNvPr>
          <p:cNvSpPr/>
          <p:nvPr/>
        </p:nvSpPr>
        <p:spPr>
          <a:xfrm>
            <a:off x="6300133" y="6113714"/>
            <a:ext cx="106976" cy="176169"/>
          </a:xfrm>
          <a:prstGeom prst="rect">
            <a:avLst/>
          </a:prstGeom>
          <a:noFill/>
          <a:ln>
            <a:solidFill>
              <a:srgbClr val="878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3</a:t>
            </a:r>
            <a:endParaRPr lang="ko-KR" altLang="en-US" sz="140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F8E268F0-AED8-4D49-987C-859221919935}"/>
              </a:ext>
            </a:extLst>
          </p:cNvPr>
          <p:cNvSpPr/>
          <p:nvPr/>
        </p:nvSpPr>
        <p:spPr>
          <a:xfrm>
            <a:off x="7965319" y="5766249"/>
            <a:ext cx="106976" cy="176169"/>
          </a:xfrm>
          <a:prstGeom prst="rect">
            <a:avLst/>
          </a:prstGeom>
          <a:solidFill>
            <a:srgbClr val="878982"/>
          </a:solidFill>
          <a:ln>
            <a:solidFill>
              <a:srgbClr val="878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하나 CM" panose="02020603020101020101" pitchFamily="18" charset="-127"/>
                <a:ea typeface="하나 CM" panose="02020603020101020101" pitchFamily="18" charset="-127"/>
              </a:rPr>
              <a:t>3</a:t>
            </a:r>
            <a:endParaRPr lang="ko-KR" altLang="en-US" sz="120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55096-4A5F-4A58-8C34-36E0F5F30EEA}"/>
              </a:ext>
            </a:extLst>
          </p:cNvPr>
          <p:cNvSpPr txBox="1"/>
          <p:nvPr/>
        </p:nvSpPr>
        <p:spPr>
          <a:xfrm>
            <a:off x="265152" y="1373299"/>
            <a:ext cx="4296428" cy="533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200" b="1">
                <a:latin typeface="하나 B" panose="02020603020101020101" pitchFamily="18" charset="-127"/>
                <a:ea typeface="하나 B" panose="02020603020101020101" pitchFamily="18" charset="-127"/>
              </a:rPr>
              <a:t>-Language </a:t>
            </a:r>
            <a:r>
              <a:rPr lang="en-US" altLang="ko-KR" sz="2200"/>
              <a:t>		     	</a:t>
            </a:r>
          </a:p>
          <a:p>
            <a:pPr>
              <a:lnSpc>
                <a:spcPct val="130000"/>
              </a:lnSpc>
            </a:pPr>
            <a:endParaRPr lang="en-US" altLang="ko-KR" sz="2200" b="1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200" b="1">
                <a:latin typeface="하나 B" panose="02020603020101020101" pitchFamily="18" charset="-127"/>
                <a:ea typeface="하나 B" panose="02020603020101020101" pitchFamily="18" charset="-127"/>
              </a:rPr>
              <a:t>-DB</a:t>
            </a:r>
            <a:r>
              <a:rPr lang="en-US" altLang="ko-KR" sz="2200"/>
              <a:t>		</a:t>
            </a:r>
            <a:endParaRPr lang="en-US" altLang="ko-KR" sz="2200" b="1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200" b="1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200" b="1">
                <a:latin typeface="하나 B" panose="02020603020101020101" pitchFamily="18" charset="-127"/>
                <a:ea typeface="하나 B" panose="02020603020101020101" pitchFamily="18" charset="-127"/>
              </a:rPr>
              <a:t>-Server</a:t>
            </a:r>
            <a:r>
              <a:rPr lang="en-US" altLang="ko-KR" sz="2200"/>
              <a:t>	</a:t>
            </a:r>
            <a:endParaRPr lang="en-US" altLang="ko-KR" sz="2200">
              <a:solidFill>
                <a:srgbClr val="7B7D76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200" b="1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200" b="1">
                <a:latin typeface="하나 B" panose="02020603020101020101" pitchFamily="18" charset="-127"/>
                <a:ea typeface="하나 B" panose="02020603020101020101" pitchFamily="18" charset="-127"/>
              </a:rPr>
              <a:t>-Framework </a:t>
            </a:r>
            <a:r>
              <a:rPr lang="en-US" altLang="ko-KR" sz="2200"/>
              <a:t>			</a:t>
            </a:r>
          </a:p>
          <a:p>
            <a:pPr>
              <a:lnSpc>
                <a:spcPct val="130000"/>
              </a:lnSpc>
            </a:pPr>
            <a:endParaRPr lang="en-US" altLang="ko-KR" sz="2200" b="1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200" b="1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200" b="1">
                <a:latin typeface="하나 B" panose="02020603020101020101" pitchFamily="18" charset="-127"/>
                <a:ea typeface="하나 B" panose="02020603020101020101" pitchFamily="18" charset="-127"/>
              </a:rPr>
              <a:t>-VCS</a:t>
            </a:r>
          </a:p>
          <a:p>
            <a:pPr>
              <a:lnSpc>
                <a:spcPct val="130000"/>
              </a:lnSpc>
            </a:pPr>
            <a:endParaRPr lang="en-US" altLang="ko-KR" sz="2200" b="1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200" b="1">
                <a:latin typeface="하나 B" panose="02020603020101020101" pitchFamily="18" charset="-127"/>
                <a:ea typeface="하나 B" panose="02020603020101020101" pitchFamily="18" charset="-127"/>
              </a:rPr>
              <a:t>-Etc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AE7E5C4D-F720-4653-B68D-C8756B608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014" y="2207453"/>
            <a:ext cx="1099127" cy="783560"/>
          </a:xfrm>
          <a:prstGeom prst="rect">
            <a:avLst/>
          </a:prstGeom>
        </p:spPr>
      </p:pic>
      <p:pic>
        <p:nvPicPr>
          <p:cNvPr id="80" name="Picture 4" descr="Java] 자바란?, 자바의 역사, 자바의 특징, JVM : 네이버 블로그">
            <a:extLst>
              <a:ext uri="{FF2B5EF4-FFF2-40B4-BE49-F238E27FC236}">
                <a16:creationId xmlns="" xmlns:a16="http://schemas.microsoft.com/office/drawing/2014/main" id="{709D1D03-8A69-4AFE-9811-E8424A52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33" y="1246397"/>
            <a:ext cx="782781" cy="86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💻 프론트엔드 면접 질문 - JS #4">
            <a:extLst>
              <a:ext uri="{FF2B5EF4-FFF2-40B4-BE49-F238E27FC236}">
                <a16:creationId xmlns="" xmlns:a16="http://schemas.microsoft.com/office/drawing/2014/main" id="{266A0AE8-43C6-4501-AD02-54CE69E2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83" b="91837" l="9864" r="89796">
                        <a14:foregroundMark x1="50680" y1="8163" x2="50680" y2="8163"/>
                        <a14:foregroundMark x1="81633" y1="27211" x2="81633" y2="27211"/>
                        <a14:foregroundMark x1="75850" y1="25850" x2="75850" y2="25850"/>
                        <a14:foregroundMark x1="81633" y1="50340" x2="81633" y2="50340"/>
                        <a14:foregroundMark x1="84354" y1="41497" x2="84354" y2="41497"/>
                        <a14:foregroundMark x1="81633" y1="53741" x2="71429" y2="56463"/>
                        <a14:foregroundMark x1="80952" y1="55102" x2="82313" y2="74150"/>
                        <a14:foregroundMark x1="28912" y1="46259" x2="24490" y2="91837"/>
                        <a14:foregroundMark x1="14966" y1="46259" x2="19388" y2="78231"/>
                        <a14:foregroundMark x1="22789" y1="48980" x2="14286" y2="48980"/>
                        <a14:foregroundMark x1="12585" y1="27211" x2="12585" y2="27211"/>
                        <a14:foregroundMark x1="20068" y1="29932" x2="20068" y2="29932"/>
                        <a14:foregroundMark x1="25170" y1="28571" x2="25170" y2="28571"/>
                        <a14:foregroundMark x1="28231" y1="27211" x2="28231" y2="27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84" y="1338935"/>
            <a:ext cx="1223477" cy="61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ia DB 명령어 모음">
            <a:extLst>
              <a:ext uri="{FF2B5EF4-FFF2-40B4-BE49-F238E27FC236}">
                <a16:creationId xmlns="" xmlns:a16="http://schemas.microsoft.com/office/drawing/2014/main" id="{A282F76E-AFF5-4237-A2F2-1041370B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14" y="2060398"/>
            <a:ext cx="1560763" cy="107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0AD59588-023D-4F3D-B396-1573E94D418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767" b="93204" l="10000" r="90204">
                        <a14:foregroundMark x1="67959" y1="33010" x2="67959" y2="39806"/>
                        <a14:foregroundMark x1="64490" y1="32039" x2="64490" y2="44660"/>
                        <a14:foregroundMark x1="63878" y1="15534" x2="63878" y2="15534"/>
                        <a14:foregroundMark x1="57551" y1="34951" x2="57347" y2="53398"/>
                        <a14:foregroundMark x1="45102" y1="35922" x2="45102" y2="48544"/>
                        <a14:foregroundMark x1="37551" y1="43689" x2="38776" y2="45631"/>
                        <a14:foregroundMark x1="18776" y1="7767" x2="17551" y2="21359"/>
                        <a14:foregroundMark x1="10612" y1="39806" x2="10816" y2="54369"/>
                        <a14:foregroundMark x1="10000" y1="38835" x2="10612" y2="59223"/>
                        <a14:foregroundMark x1="16327" y1="93204" x2="19796" y2="92233"/>
                        <a14:foregroundMark x1="28163" y1="12621" x2="29592" y2="29126"/>
                        <a14:foregroundMark x1="29184" y1="27184" x2="28571" y2="75728"/>
                        <a14:foregroundMark x1="28776" y1="76699" x2="29184" y2="74757"/>
                        <a14:foregroundMark x1="88980" y1="29126" x2="90204" y2="330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27" y="4101436"/>
            <a:ext cx="1441628" cy="303036"/>
          </a:xfrm>
          <a:prstGeom prst="rect">
            <a:avLst/>
          </a:prstGeom>
        </p:spPr>
      </p:pic>
      <p:pic>
        <p:nvPicPr>
          <p:cNvPr id="1030" name="Picture 6" descr="Spring Boot - 프로젝트 생성 및 기본개념] : 네이버 블로그">
            <a:extLst>
              <a:ext uri="{FF2B5EF4-FFF2-40B4-BE49-F238E27FC236}">
                <a16:creationId xmlns="" xmlns:a16="http://schemas.microsoft.com/office/drawing/2014/main" id="{44B8AF82-BAD0-48B0-AACC-AE709F851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14" y="3975685"/>
            <a:ext cx="564817" cy="54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프로젝트2] 1. myBatis 설정, CRUD 테스트">
            <a:extLst>
              <a:ext uri="{FF2B5EF4-FFF2-40B4-BE49-F238E27FC236}">
                <a16:creationId xmlns="" xmlns:a16="http://schemas.microsoft.com/office/drawing/2014/main" id="{990D1B5E-98D2-4D83-8E18-E407EA7B0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t="16823" r="16242" b="22956"/>
          <a:stretch/>
        </p:blipFill>
        <p:spPr bwMode="auto">
          <a:xfrm>
            <a:off x="2142185" y="4464887"/>
            <a:ext cx="1393327" cy="5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FFC8E420-D2E9-4792-AAA4-1D0E14ACE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705" y="4652269"/>
            <a:ext cx="596775" cy="229356"/>
          </a:xfrm>
          <a:prstGeom prst="rect">
            <a:avLst/>
          </a:prstGeom>
        </p:spPr>
      </p:pic>
      <p:pic>
        <p:nvPicPr>
          <p:cNvPr id="100" name="Picture 20" descr="Comment installer Tomcat 9 sur Linux • Tutoriels SitedeTout">
            <a:extLst>
              <a:ext uri="{FF2B5EF4-FFF2-40B4-BE49-F238E27FC236}">
                <a16:creationId xmlns="" xmlns:a16="http://schemas.microsoft.com/office/drawing/2014/main" id="{7DE4F69A-84AE-4E45-AECA-BFCA77E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8F3E4"/>
              </a:clrFrom>
              <a:clrTo>
                <a:srgbClr val="F8F3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39" y="3184479"/>
            <a:ext cx="1246291" cy="59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loud Platform Overview - BESPINGLOBAL">
            <a:extLst>
              <a:ext uri="{FF2B5EF4-FFF2-40B4-BE49-F238E27FC236}">
                <a16:creationId xmlns="" xmlns:a16="http://schemas.microsoft.com/office/drawing/2014/main" id="{F0B18A19-9195-4D1A-A366-ADE53850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56" y="3047172"/>
            <a:ext cx="1246291" cy="78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1EBCBB3-81B3-4401-8E5B-DB31AFE753C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24494" y="5313871"/>
            <a:ext cx="777744" cy="4993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1E69B7EF-EFF0-47BA-970E-1C4AA33345B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61" y="4046841"/>
            <a:ext cx="538009" cy="4286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1FC1CB3-C3DA-4B4C-951B-C8746331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85" y="6107374"/>
            <a:ext cx="569728" cy="5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D380823-6332-4ED9-9D79-B43C76C889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38848" y="6144762"/>
            <a:ext cx="663779" cy="521541"/>
          </a:xfrm>
          <a:prstGeom prst="rect">
            <a:avLst/>
          </a:prstGeom>
        </p:spPr>
      </p:pic>
      <p:pic>
        <p:nvPicPr>
          <p:cNvPr id="7" name="Picture 4" descr="Notion - 메모, 프로젝트, 문서 - Google Play 앱">
            <a:extLst>
              <a:ext uri="{FF2B5EF4-FFF2-40B4-BE49-F238E27FC236}">
                <a16:creationId xmlns="" xmlns:a16="http://schemas.microsoft.com/office/drawing/2014/main" id="{CF6228C7-FEBB-4344-801D-A53E68DF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88" y="6119957"/>
            <a:ext cx="559133" cy="55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CDD1664B-4BDC-45B4-9235-89614A660551}"/>
              </a:ext>
            </a:extLst>
          </p:cNvPr>
          <p:cNvSpPr/>
          <p:nvPr/>
        </p:nvSpPr>
        <p:spPr>
          <a:xfrm>
            <a:off x="7589919" y="3622194"/>
            <a:ext cx="1627464" cy="2727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하나 B" panose="02020603020101020101" pitchFamily="18" charset="-127"/>
                <a:ea typeface="하나 B" panose="02020603020101020101" pitchFamily="18" charset="-127"/>
              </a:rPr>
              <a:t>GCP - 1</a:t>
            </a:r>
            <a:endParaRPr lang="ko-KR" altLang="en-US" sz="14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F1D72D87-0486-44EB-92D8-0A1164EA2D65}"/>
              </a:ext>
            </a:extLst>
          </p:cNvPr>
          <p:cNvSpPr/>
          <p:nvPr/>
        </p:nvSpPr>
        <p:spPr>
          <a:xfrm>
            <a:off x="9980602" y="3154846"/>
            <a:ext cx="1070122" cy="2727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하나 B" panose="02020603020101020101" pitchFamily="18" charset="-127"/>
                <a:ea typeface="하나 B" panose="02020603020101020101" pitchFamily="18" charset="-127"/>
              </a:rPr>
              <a:t>GCP - 2</a:t>
            </a:r>
            <a:endParaRPr lang="ko-KR" altLang="en-US" sz="14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742E4F-ACBF-4895-B5A4-510753984296}"/>
              </a:ext>
            </a:extLst>
          </p:cNvPr>
          <p:cNvSpPr/>
          <p:nvPr/>
        </p:nvSpPr>
        <p:spPr>
          <a:xfrm>
            <a:off x="5410900" y="6060889"/>
            <a:ext cx="1300293" cy="2895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하나 B" panose="02020603020101020101" pitchFamily="18" charset="-127"/>
                <a:ea typeface="하나 B" panose="02020603020101020101" pitchFamily="18" charset="-127"/>
              </a:rPr>
              <a:t>GCP - 3</a:t>
            </a:r>
            <a:endParaRPr lang="ko-KR" altLang="en-US" sz="14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D9829F70-241A-4188-94E3-FAE3CF3FD880}"/>
              </a:ext>
            </a:extLst>
          </p:cNvPr>
          <p:cNvSpPr/>
          <p:nvPr/>
        </p:nvSpPr>
        <p:spPr>
          <a:xfrm>
            <a:off x="7394213" y="5689097"/>
            <a:ext cx="785053" cy="34662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하나 B" panose="02020603020101020101" pitchFamily="18" charset="-127"/>
                <a:ea typeface="하나 B" panose="02020603020101020101" pitchFamily="18" charset="-127"/>
              </a:rPr>
              <a:t>GCP - 3</a:t>
            </a:r>
            <a:endParaRPr lang="ko-KR" altLang="en-US" sz="12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F7BBE49F-39D5-4B74-82B0-20F215E09808}"/>
              </a:ext>
            </a:extLst>
          </p:cNvPr>
          <p:cNvSpPr/>
          <p:nvPr/>
        </p:nvSpPr>
        <p:spPr>
          <a:xfrm>
            <a:off x="8742072" y="6060716"/>
            <a:ext cx="1300293" cy="2895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하나 B" panose="02020603020101020101" pitchFamily="18" charset="-127"/>
                <a:ea typeface="하나 B" panose="02020603020101020101" pitchFamily="18" charset="-127"/>
              </a:rPr>
              <a:t>GCP - 4</a:t>
            </a:r>
            <a:endParaRPr lang="ko-KR" altLang="en-US" sz="14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A3ADC0-00F6-4BAC-912A-2730B5DD4D69}"/>
              </a:ext>
            </a:extLst>
          </p:cNvPr>
          <p:cNvSpPr/>
          <p:nvPr/>
        </p:nvSpPr>
        <p:spPr>
          <a:xfrm>
            <a:off x="10709263" y="5692945"/>
            <a:ext cx="785053" cy="34662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하나 B" panose="02020603020101020101" pitchFamily="18" charset="-127"/>
                <a:ea typeface="하나 B" panose="02020603020101020101" pitchFamily="18" charset="-127"/>
              </a:rPr>
              <a:t>GCP - 4</a:t>
            </a:r>
            <a:endParaRPr lang="ko-KR" altLang="en-US" sz="12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9665" y="6183355"/>
            <a:ext cx="490170" cy="417355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3430BE6-410E-4C95-97F5-E62B80A1EB91}"/>
              </a:ext>
            </a:extLst>
          </p:cNvPr>
          <p:cNvCxnSpPr>
            <a:cxnSpLocks/>
          </p:cNvCxnSpPr>
          <p:nvPr/>
        </p:nvCxnSpPr>
        <p:spPr>
          <a:xfrm>
            <a:off x="4989781" y="799447"/>
            <a:ext cx="0" cy="5819193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사각형: 둥근 모서리 33">
            <a:extLst>
              <a:ext uri="{FF2B5EF4-FFF2-40B4-BE49-F238E27FC236}">
                <a16:creationId xmlns="" xmlns:a16="http://schemas.microsoft.com/office/drawing/2014/main" id="{34CA9970-2816-4BEF-BA12-805EC4159181}"/>
              </a:ext>
            </a:extLst>
          </p:cNvPr>
          <p:cNvSpPr/>
          <p:nvPr/>
        </p:nvSpPr>
        <p:spPr>
          <a:xfrm>
            <a:off x="5402340" y="5255048"/>
            <a:ext cx="2138761" cy="1295928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4238" y="926275"/>
            <a:ext cx="6350246" cy="5710745"/>
          </a:xfrm>
          <a:prstGeom prst="rect">
            <a:avLst/>
          </a:prstGeom>
          <a:noFill/>
          <a:ln w="25400">
            <a:solidFill>
              <a:srgbClr val="30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85">
            <a:extLst>
              <a:ext uri="{FF2B5EF4-FFF2-40B4-BE49-F238E27FC236}">
                <a16:creationId xmlns="" xmlns:a16="http://schemas.microsoft.com/office/drawing/2014/main" id="{CD4DAC0A-9B62-423A-9342-B327581F7700}"/>
              </a:ext>
            </a:extLst>
          </p:cNvPr>
          <p:cNvSpPr/>
          <p:nvPr/>
        </p:nvSpPr>
        <p:spPr>
          <a:xfrm>
            <a:off x="4939104" y="622337"/>
            <a:ext cx="2583121" cy="497131"/>
          </a:xfrm>
          <a:prstGeom prst="roundRect">
            <a:avLst/>
          </a:prstGeom>
          <a:solidFill>
            <a:srgbClr val="008C8C"/>
          </a:solidFill>
          <a:ln>
            <a:solidFill>
              <a:srgbClr val="00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>
                <a:solidFill>
                  <a:srgbClr val="FFFFFF"/>
                </a:solidFill>
              </a:rPr>
              <a:t>하나</a:t>
            </a:r>
            <a:r>
              <a:rPr lang="en-US" altLang="ko-KR" sz="3000" b="1">
                <a:solidFill>
                  <a:srgbClr val="FFFFFF"/>
                </a:solidFill>
              </a:rPr>
              <a:t>WITH</a:t>
            </a:r>
            <a:endParaRPr lang="ko-KR" altLang="en-US" sz="3000" b="1">
              <a:solidFill>
                <a:srgbClr val="FFFFFF"/>
              </a:solidFill>
            </a:endParaRPr>
          </a:p>
        </p:txBody>
      </p:sp>
      <p:sp>
        <p:nvSpPr>
          <p:cNvPr id="65" name="사각형: 둥근 모서리 138">
            <a:extLst>
              <a:ext uri="{FF2B5EF4-FFF2-40B4-BE49-F238E27FC236}">
                <a16:creationId xmlns="" xmlns:a16="http://schemas.microsoft.com/office/drawing/2014/main" id="{63FC5C3B-7473-4B86-BAB4-52B53D5C9F8E}"/>
              </a:ext>
            </a:extLst>
          </p:cNvPr>
          <p:cNvSpPr/>
          <p:nvPr/>
        </p:nvSpPr>
        <p:spPr>
          <a:xfrm>
            <a:off x="1366543" y="3767004"/>
            <a:ext cx="1214688" cy="502819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사각형: 둥근 모서리 121">
            <a:extLst>
              <a:ext uri="{FF2B5EF4-FFF2-40B4-BE49-F238E27FC236}">
                <a16:creationId xmlns="" xmlns:a16="http://schemas.microsoft.com/office/drawing/2014/main" id="{978C9197-AD62-450D-A332-6701D28457D0}"/>
              </a:ext>
            </a:extLst>
          </p:cNvPr>
          <p:cNvSpPr/>
          <p:nvPr/>
        </p:nvSpPr>
        <p:spPr>
          <a:xfrm>
            <a:off x="1436598" y="3871496"/>
            <a:ext cx="1079005" cy="29647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Template OCR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D88A5FA3-6C4F-42B9-81A1-20FEA0AA65CE}"/>
              </a:ext>
            </a:extLst>
          </p:cNvPr>
          <p:cNvSpPr/>
          <p:nvPr/>
        </p:nvSpPr>
        <p:spPr>
          <a:xfrm>
            <a:off x="1275346" y="2409126"/>
            <a:ext cx="1376787" cy="1150946"/>
          </a:xfrm>
          <a:prstGeom prst="ellipse">
            <a:avLst/>
          </a:prstGeom>
          <a:noFill/>
          <a:ln w="38100">
            <a:solidFill>
              <a:srgbClr val="00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CLOVAR OCR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9" name="사각형: 둥근 모서리 163">
            <a:extLst>
              <a:ext uri="{FF2B5EF4-FFF2-40B4-BE49-F238E27FC236}">
                <a16:creationId xmlns="" xmlns:a16="http://schemas.microsoft.com/office/drawing/2014/main" id="{6ACBFA3D-46DC-4F4E-9D09-0CA6B07158BB}"/>
              </a:ext>
            </a:extLst>
          </p:cNvPr>
          <p:cNvSpPr/>
          <p:nvPr/>
        </p:nvSpPr>
        <p:spPr>
          <a:xfrm>
            <a:off x="1367680" y="4324705"/>
            <a:ext cx="1214688" cy="502819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사각형: 둥근 모서리 164">
            <a:extLst>
              <a:ext uri="{FF2B5EF4-FFF2-40B4-BE49-F238E27FC236}">
                <a16:creationId xmlns="" xmlns:a16="http://schemas.microsoft.com/office/drawing/2014/main" id="{3DAC7A6E-2784-45A9-A54F-3D0198DD42B6}"/>
              </a:ext>
            </a:extLst>
          </p:cNvPr>
          <p:cNvSpPr/>
          <p:nvPr/>
        </p:nvSpPr>
        <p:spPr>
          <a:xfrm>
            <a:off x="1437735" y="4429197"/>
            <a:ext cx="1079005" cy="29647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General OCR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07BC1FA-6EF8-41EB-9DD0-0BC85431F59C}"/>
              </a:ext>
            </a:extLst>
          </p:cNvPr>
          <p:cNvSpPr txBox="1"/>
          <p:nvPr/>
        </p:nvSpPr>
        <p:spPr>
          <a:xfrm>
            <a:off x="26520" y="3696276"/>
            <a:ext cx="167408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050">
                <a:latin typeface="하나 B" panose="02020603020101020101" pitchFamily="18" charset="-127"/>
                <a:ea typeface="하나 B" panose="02020603020101020101" pitchFamily="18" charset="-127"/>
              </a:rPr>
              <a:t>전자 </a:t>
            </a:r>
            <a:r>
              <a:rPr lang="en-US" altLang="ko-KR" sz="1050"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1050">
                <a:latin typeface="하나 B" panose="02020603020101020101" pitchFamily="18" charset="-127"/>
                <a:ea typeface="하나 B" panose="02020603020101020101" pitchFamily="18" charset="-127"/>
              </a:rPr>
              <a:t>세금</a:t>
            </a:r>
            <a:r>
              <a:rPr lang="en-US" altLang="ko-KR" sz="105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r>
              <a:rPr lang="ko-KR" altLang="en-US" sz="1050">
                <a:latin typeface="하나 B" panose="02020603020101020101" pitchFamily="18" charset="-127"/>
                <a:ea typeface="하나 B" panose="02020603020101020101" pitchFamily="18" charset="-127"/>
              </a:rPr>
              <a:t>계산서</a:t>
            </a:r>
            <a:endParaRPr lang="en-US" altLang="ko-KR" sz="105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50">
                <a:latin typeface="하나 B" panose="02020603020101020101" pitchFamily="18" charset="-127"/>
                <a:ea typeface="하나 B" panose="02020603020101020101" pitchFamily="18" charset="-127"/>
              </a:rPr>
              <a:t>현금영수증</a:t>
            </a:r>
            <a:endParaRPr lang="en-US" altLang="ko-KR" sz="105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50" smtClean="0">
                <a:latin typeface="하나 B" panose="02020603020101020101" pitchFamily="18" charset="-127"/>
                <a:ea typeface="하나 B" panose="02020603020101020101" pitchFamily="18" charset="-127"/>
              </a:rPr>
              <a:t>간이영수증</a:t>
            </a:r>
            <a:endParaRPr lang="en-US" altLang="ko-KR" sz="1050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E8574F1-5EEF-4B26-B65B-D54E896FFCF7}"/>
              </a:ext>
            </a:extLst>
          </p:cNvPr>
          <p:cNvSpPr txBox="1"/>
          <p:nvPr/>
        </p:nvSpPr>
        <p:spPr>
          <a:xfrm>
            <a:off x="26520" y="4458692"/>
            <a:ext cx="11414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ea"/>
              <a:buAutoNum type="circleNumDbPlain" startAt="4"/>
            </a:pPr>
            <a:r>
              <a:rPr lang="ko-KR" altLang="en-US" sz="1050">
                <a:latin typeface="하나 B" panose="02020603020101020101" pitchFamily="18" charset="-127"/>
                <a:ea typeface="하나 B" panose="02020603020101020101" pitchFamily="18" charset="-127"/>
              </a:rPr>
              <a:t>카드 영수증</a:t>
            </a:r>
            <a:endParaRPr lang="en-US" altLang="ko-KR" sz="105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83" name="사각형: 둥근 모서리 33">
            <a:extLst>
              <a:ext uri="{FF2B5EF4-FFF2-40B4-BE49-F238E27FC236}">
                <a16:creationId xmlns="" xmlns:a16="http://schemas.microsoft.com/office/drawing/2014/main" id="{34CA9970-2816-4BEF-BA12-805EC4159181}"/>
              </a:ext>
            </a:extLst>
          </p:cNvPr>
          <p:cNvSpPr/>
          <p:nvPr/>
        </p:nvSpPr>
        <p:spPr>
          <a:xfrm>
            <a:off x="3216627" y="1400439"/>
            <a:ext cx="2119230" cy="3547139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3409937" y="1738867"/>
            <a:ext cx="1735771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영수증 등록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17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3347944" y="1215323"/>
            <a:ext cx="1871836" cy="4144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smtClean="0">
                <a:solidFill>
                  <a:srgbClr val="FF000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수기</a:t>
            </a:r>
            <a:r>
              <a:rPr lang="ko-KR" altLang="en-US" sz="1600" spc="-15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영수증 등록 모듈</a:t>
            </a:r>
            <a:endParaRPr lang="ko-KR" altLang="en-US" sz="1600" spc="-15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18" name="사각형: 둥근 모서리 33">
            <a:extLst>
              <a:ext uri="{FF2B5EF4-FFF2-40B4-BE49-F238E27FC236}">
                <a16:creationId xmlns="" xmlns:a16="http://schemas.microsoft.com/office/drawing/2014/main" id="{34CA9970-2816-4BEF-BA12-805EC4159181}"/>
              </a:ext>
            </a:extLst>
          </p:cNvPr>
          <p:cNvSpPr/>
          <p:nvPr/>
        </p:nvSpPr>
        <p:spPr>
          <a:xfrm>
            <a:off x="3166735" y="5258574"/>
            <a:ext cx="2138761" cy="1295928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3276359" y="5051347"/>
            <a:ext cx="1930895" cy="4144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알림 모듈</a:t>
            </a:r>
            <a:endParaRPr lang="ko-KR" altLang="en-US" sz="160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0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3409937" y="2203120"/>
            <a:ext cx="1735771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영수증 상세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1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3409937" y="2667373"/>
            <a:ext cx="1735771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처리 대기 목록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2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3409937" y="3125737"/>
            <a:ext cx="1735771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처리 완료 목록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3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3445837" y="3584101"/>
            <a:ext cx="1735771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영수증 처리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7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3445837" y="4037648"/>
            <a:ext cx="1735771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증빙 승인</a:t>
            </a:r>
            <a:r>
              <a:rPr lang="en-US" altLang="ko-KR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/</a:t>
            </a:r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반려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8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3409937" y="4491343"/>
            <a:ext cx="1735771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반려 목록 </a:t>
            </a:r>
            <a:r>
              <a:rPr lang="en-US" altLang="ko-KR" sz="1500" spc="-15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/ </a:t>
            </a:r>
            <a:r>
              <a:rPr lang="ko-KR" altLang="en-US" sz="1500" spc="-15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반려 상세</a:t>
            </a:r>
            <a:endParaRPr lang="ko-KR" altLang="en-US" sz="1500" spc="-15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0" name="사각형: 둥근 모서리 79">
            <a:extLst>
              <a:ext uri="{FF2B5EF4-FFF2-40B4-BE49-F238E27FC236}">
                <a16:creationId xmlns="" xmlns:a16="http://schemas.microsoft.com/office/drawing/2014/main" id="{90F2F926-509C-4FDD-A6F7-728879E39F64}"/>
              </a:ext>
            </a:extLst>
          </p:cNvPr>
          <p:cNvSpPr/>
          <p:nvPr/>
        </p:nvSpPr>
        <p:spPr>
          <a:xfrm>
            <a:off x="9694228" y="1456664"/>
            <a:ext cx="2221371" cy="756325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9815824" y="1292487"/>
            <a:ext cx="2029137" cy="4144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spc="-15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회원 인증 모듈</a:t>
            </a:r>
            <a:endParaRPr lang="ko-KR" altLang="en-US" sz="1700" spc="-15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1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9814297" y="1752842"/>
            <a:ext cx="2030664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회원 검증</a:t>
            </a:r>
            <a:endParaRPr lang="en-US" altLang="ko-KR" sz="1500" smtClean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2" name="사각형: 둥근 모서리 79">
            <a:extLst>
              <a:ext uri="{FF2B5EF4-FFF2-40B4-BE49-F238E27FC236}">
                <a16:creationId xmlns="" xmlns:a16="http://schemas.microsoft.com/office/drawing/2014/main" id="{90F2F926-509C-4FDD-A6F7-728879E39F64}"/>
              </a:ext>
            </a:extLst>
          </p:cNvPr>
          <p:cNvSpPr/>
          <p:nvPr/>
        </p:nvSpPr>
        <p:spPr>
          <a:xfrm>
            <a:off x="9699105" y="2506624"/>
            <a:ext cx="2221371" cy="1637687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9820701" y="2342447"/>
            <a:ext cx="2029137" cy="4144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spc="-15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매입 조회 모듈</a:t>
            </a:r>
            <a:endParaRPr lang="ko-KR" altLang="en-US" sz="1700" spc="-15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5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9816623" y="2797018"/>
            <a:ext cx="2030664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전자</a:t>
            </a:r>
            <a:r>
              <a:rPr lang="en-US" altLang="ko-KR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세금</a:t>
            </a:r>
            <a:r>
              <a:rPr lang="en-US" altLang="ko-KR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계산서</a:t>
            </a:r>
            <a:r>
              <a:rPr lang="en-US" altLang="ko-KR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조회</a:t>
            </a:r>
            <a:endParaRPr lang="en-US" altLang="ko-KR" sz="1500" smtClean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6" name="사각형: 둥근 모서리 82">
            <a:extLst>
              <a:ext uri="{FF2B5EF4-FFF2-40B4-BE49-F238E27FC236}">
                <a16:creationId xmlns="" xmlns:a16="http://schemas.microsoft.com/office/drawing/2014/main" id="{AEB47DBD-81D7-4EF1-86BB-B42559EA2C93}"/>
              </a:ext>
            </a:extLst>
          </p:cNvPr>
          <p:cNvSpPr/>
          <p:nvPr/>
        </p:nvSpPr>
        <p:spPr>
          <a:xfrm>
            <a:off x="9799115" y="3244657"/>
            <a:ext cx="2030664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현금영수증 </a:t>
            </a:r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조회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7" name="사각형: 둥근 모서리 83">
            <a:extLst>
              <a:ext uri="{FF2B5EF4-FFF2-40B4-BE49-F238E27FC236}">
                <a16:creationId xmlns="" xmlns:a16="http://schemas.microsoft.com/office/drawing/2014/main" id="{CC172D4D-850C-4032-A2AC-F925A432C600}"/>
              </a:ext>
            </a:extLst>
          </p:cNvPr>
          <p:cNvSpPr/>
          <p:nvPr/>
        </p:nvSpPr>
        <p:spPr>
          <a:xfrm>
            <a:off x="9783812" y="3686165"/>
            <a:ext cx="2030663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사업용 신용카드 </a:t>
            </a:r>
            <a:r>
              <a:rPr lang="ko-KR" altLang="en-US" sz="1500" spc="-15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조회</a:t>
            </a:r>
            <a:endParaRPr lang="ko-KR" altLang="en-US" sz="1500" spc="-15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8" name="사각형: 둥근 모서리 33">
            <a:extLst>
              <a:ext uri="{FF2B5EF4-FFF2-40B4-BE49-F238E27FC236}">
                <a16:creationId xmlns="" xmlns:a16="http://schemas.microsoft.com/office/drawing/2014/main" id="{34CA9970-2816-4BEF-BA12-805EC4159181}"/>
              </a:ext>
            </a:extLst>
          </p:cNvPr>
          <p:cNvSpPr/>
          <p:nvPr/>
        </p:nvSpPr>
        <p:spPr>
          <a:xfrm>
            <a:off x="6989259" y="1372060"/>
            <a:ext cx="2247579" cy="1753678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7313404" y="1157570"/>
            <a:ext cx="1609995" cy="4144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통합 조회 모듈</a:t>
            </a:r>
            <a:endParaRPr lang="ko-KR" altLang="en-US" sz="160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40" name="사각형: 둥근 모서리 79">
            <a:extLst>
              <a:ext uri="{FF2B5EF4-FFF2-40B4-BE49-F238E27FC236}">
                <a16:creationId xmlns="" xmlns:a16="http://schemas.microsoft.com/office/drawing/2014/main" id="{90F2F926-509C-4FDD-A6F7-728879E39F64}"/>
              </a:ext>
            </a:extLst>
          </p:cNvPr>
          <p:cNvSpPr/>
          <p:nvPr/>
        </p:nvSpPr>
        <p:spPr>
          <a:xfrm>
            <a:off x="9702557" y="5678136"/>
            <a:ext cx="2221371" cy="756325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9824153" y="5513959"/>
            <a:ext cx="2029137" cy="4144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spc="-15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매출 조회 모듈</a:t>
            </a:r>
            <a:endParaRPr lang="ko-KR" altLang="en-US" sz="1700" spc="-15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42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9822626" y="5974314"/>
            <a:ext cx="2030664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카드사 통합 매출 조회</a:t>
            </a:r>
          </a:p>
        </p:txBody>
      </p:sp>
      <p:sp>
        <p:nvSpPr>
          <p:cNvPr id="143" name="사각형: 둥근 모서리 33">
            <a:extLst>
              <a:ext uri="{FF2B5EF4-FFF2-40B4-BE49-F238E27FC236}">
                <a16:creationId xmlns="" xmlns:a16="http://schemas.microsoft.com/office/drawing/2014/main" id="{34CA9970-2816-4BEF-BA12-805EC4159181}"/>
              </a:ext>
            </a:extLst>
          </p:cNvPr>
          <p:cNvSpPr/>
          <p:nvPr/>
        </p:nvSpPr>
        <p:spPr>
          <a:xfrm>
            <a:off x="5420564" y="3483129"/>
            <a:ext cx="1811229" cy="1181257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5529785" y="3233738"/>
            <a:ext cx="1635196" cy="4144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사업보고서 모듈</a:t>
            </a:r>
            <a:endParaRPr lang="ko-KR" altLang="en-US" sz="160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50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3274832" y="5566495"/>
            <a:ext cx="1932348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pc="-15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1500" spc="-15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실시간 알림</a:t>
            </a:r>
            <a:r>
              <a:rPr lang="en-US" altLang="ko-KR" sz="1500" spc="-15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(WebSocket)</a:t>
            </a:r>
            <a:endParaRPr lang="ko-KR" altLang="en-US" sz="1500" spc="-15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51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3274832" y="6038545"/>
            <a:ext cx="1932348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SMS </a:t>
            </a:r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알림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592439" y="930968"/>
            <a:ext cx="2432854" cy="3319271"/>
          </a:xfrm>
          <a:prstGeom prst="rect">
            <a:avLst/>
          </a:prstGeom>
          <a:noFill/>
          <a:ln w="25400">
            <a:solidFill>
              <a:srgbClr val="30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9609243" y="5176618"/>
            <a:ext cx="2432854" cy="1433978"/>
          </a:xfrm>
          <a:prstGeom prst="rect">
            <a:avLst/>
          </a:prstGeom>
          <a:noFill/>
          <a:ln w="25400">
            <a:solidFill>
              <a:srgbClr val="30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33">
            <a:extLst>
              <a:ext uri="{FF2B5EF4-FFF2-40B4-BE49-F238E27FC236}">
                <a16:creationId xmlns="" xmlns:a16="http://schemas.microsoft.com/office/drawing/2014/main" id="{34CA9970-2816-4BEF-BA12-805EC4159181}"/>
              </a:ext>
            </a:extLst>
          </p:cNvPr>
          <p:cNvSpPr/>
          <p:nvPr/>
        </p:nvSpPr>
        <p:spPr>
          <a:xfrm>
            <a:off x="7626846" y="5363891"/>
            <a:ext cx="1609813" cy="1176086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7705922" y="5086275"/>
            <a:ext cx="1469101" cy="4144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Bactch </a:t>
            </a:r>
            <a:r>
              <a:rPr lang="ko-KR" altLang="en-US" sz="1400" spc="-15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처리 모듈</a:t>
            </a:r>
            <a:endParaRPr lang="ko-KR" altLang="en-US" sz="1400" spc="-15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77" name="화살표: 왼쪽 182">
            <a:extLst>
              <a:ext uri="{FF2B5EF4-FFF2-40B4-BE49-F238E27FC236}">
                <a16:creationId xmlns="" xmlns:a16="http://schemas.microsoft.com/office/drawing/2014/main" id="{1F226184-9847-487E-9B9A-555CC501B851}"/>
              </a:ext>
            </a:extLst>
          </p:cNvPr>
          <p:cNvSpPr/>
          <p:nvPr/>
        </p:nvSpPr>
        <p:spPr>
          <a:xfrm rot="19785145">
            <a:off x="2576099" y="2006458"/>
            <a:ext cx="670597" cy="502819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7683003" y="5562086"/>
            <a:ext cx="1492020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전자 증빙 처리</a:t>
            </a:r>
            <a:endParaRPr lang="ko-KR" altLang="en-US" sz="13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0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7683003" y="6018072"/>
            <a:ext cx="1492020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pc="-15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카드사 통합 매출 처리</a:t>
            </a:r>
            <a:endParaRPr lang="ko-KR" altLang="en-US" sz="1300" spc="-15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5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5577104" y="3715057"/>
            <a:ext cx="1503104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매출 보고서</a:t>
            </a:r>
            <a:endParaRPr lang="ko-KR" altLang="en-US" sz="13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6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5574626" y="4171047"/>
            <a:ext cx="1503104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매입 보고서</a:t>
            </a:r>
            <a:endParaRPr lang="ko-KR" altLang="en-US" sz="13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7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7201518" y="1656665"/>
            <a:ext cx="1840896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홈택스 연동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8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7201518" y="2120918"/>
            <a:ext cx="1840896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사업자번호 검색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9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7201518" y="2585171"/>
            <a:ext cx="1840896" cy="369333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전자</a:t>
            </a:r>
            <a:r>
              <a:rPr lang="en-US" altLang="ko-KR" sz="15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/</a:t>
            </a:r>
            <a:r>
              <a:rPr lang="ko-KR" altLang="en-US" sz="15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수기 통합 조회</a:t>
            </a:r>
          </a:p>
        </p:txBody>
      </p:sp>
      <p:sp>
        <p:nvSpPr>
          <p:cNvPr id="93" name="사각형: 둥근 모서리 86">
            <a:extLst>
              <a:ext uri="{FF2B5EF4-FFF2-40B4-BE49-F238E27FC236}">
                <a16:creationId xmlns="" xmlns:a16="http://schemas.microsoft.com/office/drawing/2014/main" id="{6F999933-E174-409E-A36B-531534BB8432}"/>
              </a:ext>
            </a:extLst>
          </p:cNvPr>
          <p:cNvSpPr/>
          <p:nvPr/>
        </p:nvSpPr>
        <p:spPr>
          <a:xfrm>
            <a:off x="9996128" y="740178"/>
            <a:ext cx="1694340" cy="385891"/>
          </a:xfrm>
          <a:prstGeom prst="roundRect">
            <a:avLst/>
          </a:prstGeom>
          <a:solidFill>
            <a:srgbClr val="008C8C"/>
          </a:solidFill>
          <a:ln>
            <a:solidFill>
              <a:srgbClr val="00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FFFFFF"/>
                </a:solidFill>
              </a:rPr>
              <a:t>홈택스</a:t>
            </a:r>
            <a:endParaRPr lang="ko-KR" altLang="en-US" b="1">
              <a:solidFill>
                <a:srgbClr val="FFFFFF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97735" y="4327444"/>
            <a:ext cx="11414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83AD2ED-10E2-4EAF-A59E-CB23CF067B73}"/>
              </a:ext>
            </a:extLst>
          </p:cNvPr>
          <p:cNvSpPr txBox="1"/>
          <p:nvPr/>
        </p:nvSpPr>
        <p:spPr>
          <a:xfrm>
            <a:off x="2529816" y="2511960"/>
            <a:ext cx="114190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0" b="1">
                <a:solidFill>
                  <a:srgbClr val="1F6B6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이미지 </a:t>
            </a:r>
            <a:r>
              <a:rPr lang="en-US" altLang="ko-KR" sz="1450" b="1">
                <a:solidFill>
                  <a:srgbClr val="1F6B6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URL</a:t>
            </a:r>
            <a:endParaRPr lang="ko-KR" altLang="en-US" sz="1450" b="1">
              <a:solidFill>
                <a:srgbClr val="1F6B69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71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5489612" y="5054556"/>
            <a:ext cx="1930895" cy="4144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세무신고 모듈</a:t>
            </a:r>
            <a:endParaRPr lang="ko-KR" altLang="en-US" sz="160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72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5488085" y="5569704"/>
            <a:ext cx="1932348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고객  증빙자료 집계</a:t>
            </a:r>
            <a:endParaRPr lang="ko-KR" altLang="en-US" sz="1500" spc="-15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73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5488085" y="6041754"/>
            <a:ext cx="1932348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부가세 신고서 작성</a:t>
            </a:r>
            <a:endParaRPr lang="ko-KR" altLang="en-US" sz="15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 rot="13599972">
            <a:off x="7113916" y="4632332"/>
            <a:ext cx="788503" cy="4765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위쪽/아래쪽 화살표 30">
            <a:extLst>
              <a:ext uri="{FF2B5EF4-FFF2-40B4-BE49-F238E27FC236}">
                <a16:creationId xmlns="" xmlns:a16="http://schemas.microsoft.com/office/drawing/2014/main" id="{F3FBB56C-4C31-45B4-B5AB-C0BFC4AF147B}"/>
              </a:ext>
            </a:extLst>
          </p:cNvPr>
          <p:cNvSpPr/>
          <p:nvPr/>
        </p:nvSpPr>
        <p:spPr>
          <a:xfrm rot="1849933">
            <a:off x="8954508" y="3752100"/>
            <a:ext cx="505664" cy="14784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76" name="위쪽/아래쪽 화살표 30">
            <a:extLst>
              <a:ext uri="{FF2B5EF4-FFF2-40B4-BE49-F238E27FC236}">
                <a16:creationId xmlns="" xmlns:a16="http://schemas.microsoft.com/office/drawing/2014/main" id="{F3FBB56C-4C31-45B4-B5AB-C0BFC4AF147B}"/>
              </a:ext>
            </a:extLst>
          </p:cNvPr>
          <p:cNvSpPr/>
          <p:nvPr/>
        </p:nvSpPr>
        <p:spPr>
          <a:xfrm rot="5400000">
            <a:off x="9151970" y="5321546"/>
            <a:ext cx="505664" cy="7941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77" name="사각형: 둥근 모서리 33">
            <a:extLst>
              <a:ext uri="{FF2B5EF4-FFF2-40B4-BE49-F238E27FC236}">
                <a16:creationId xmlns="" xmlns:a16="http://schemas.microsoft.com/office/drawing/2014/main" id="{34CA9970-2816-4BEF-BA12-805EC4159181}"/>
              </a:ext>
            </a:extLst>
          </p:cNvPr>
          <p:cNvSpPr/>
          <p:nvPr/>
        </p:nvSpPr>
        <p:spPr>
          <a:xfrm>
            <a:off x="5443050" y="1508188"/>
            <a:ext cx="1460236" cy="1173225"/>
          </a:xfrm>
          <a:prstGeom prst="roundRect">
            <a:avLst/>
          </a:prstGeom>
          <a:solidFill>
            <a:srgbClr val="E6E7E8"/>
          </a:solidFill>
          <a:ln>
            <a:solidFill>
              <a:srgbClr val="E6E7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사각형: 둥근 모서리 57">
            <a:extLst>
              <a:ext uri="{FF2B5EF4-FFF2-40B4-BE49-F238E27FC236}">
                <a16:creationId xmlns="" xmlns:a16="http://schemas.microsoft.com/office/drawing/2014/main" id="{580F8645-0D9E-46D0-BB27-A6929158ED84}"/>
              </a:ext>
            </a:extLst>
          </p:cNvPr>
          <p:cNvSpPr/>
          <p:nvPr/>
        </p:nvSpPr>
        <p:spPr>
          <a:xfrm>
            <a:off x="5611650" y="1264572"/>
            <a:ext cx="1156272" cy="38269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회원관리 모듈</a:t>
            </a:r>
            <a:endParaRPr lang="ko-KR" altLang="en-US" sz="120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80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5598935" y="1728058"/>
            <a:ext cx="1156272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사업장  진위  확인</a:t>
            </a:r>
          </a:p>
        </p:txBody>
      </p:sp>
      <p:sp>
        <p:nvSpPr>
          <p:cNvPr id="82" name="화살표: 왼쪽 182">
            <a:extLst>
              <a:ext uri="{FF2B5EF4-FFF2-40B4-BE49-F238E27FC236}">
                <a16:creationId xmlns="" xmlns:a16="http://schemas.microsoft.com/office/drawing/2014/main" id="{1F226184-9847-487E-9B9A-555CC501B851}"/>
              </a:ext>
            </a:extLst>
          </p:cNvPr>
          <p:cNvSpPr/>
          <p:nvPr/>
        </p:nvSpPr>
        <p:spPr>
          <a:xfrm rot="9262874">
            <a:off x="2705525" y="3817607"/>
            <a:ext cx="730824" cy="502819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DAE823A-8C4E-41E1-ACBC-05F38812FA38}"/>
              </a:ext>
            </a:extLst>
          </p:cNvPr>
          <p:cNvSpPr txBox="1"/>
          <p:nvPr/>
        </p:nvSpPr>
        <p:spPr>
          <a:xfrm>
            <a:off x="2482175" y="4370508"/>
            <a:ext cx="1141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50" b="1">
                <a:solidFill>
                  <a:srgbClr val="1F6B6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Text</a:t>
            </a:r>
            <a:r>
              <a:rPr lang="ko-KR" altLang="en-US" sz="1450" b="1">
                <a:solidFill>
                  <a:srgbClr val="1F6B6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추출</a:t>
            </a:r>
          </a:p>
        </p:txBody>
      </p:sp>
      <p:sp>
        <p:nvSpPr>
          <p:cNvPr id="182" name="사각형: 둥근 모서리 81">
            <a:extLst>
              <a:ext uri="{FF2B5EF4-FFF2-40B4-BE49-F238E27FC236}">
                <a16:creationId xmlns="" xmlns:a16="http://schemas.microsoft.com/office/drawing/2014/main" id="{D4731EF6-6B14-420D-88E7-1B62F8EA454E}"/>
              </a:ext>
            </a:extLst>
          </p:cNvPr>
          <p:cNvSpPr/>
          <p:nvPr/>
        </p:nvSpPr>
        <p:spPr>
          <a:xfrm>
            <a:off x="5592590" y="2193407"/>
            <a:ext cx="1156272" cy="389124"/>
          </a:xfrm>
          <a:prstGeom prst="roundRect">
            <a:avLst/>
          </a:prstGeom>
          <a:solidFill>
            <a:srgbClr val="F3F4F4"/>
          </a:solidFill>
          <a:ln>
            <a:solidFill>
              <a:srgbClr val="F3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일반</a:t>
            </a:r>
            <a:r>
              <a:rPr lang="en-US" altLang="ko-KR" sz="1100" spc="-15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/</a:t>
            </a:r>
            <a:r>
              <a:rPr lang="ko-KR" altLang="en-US" sz="1100" spc="-15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카카오 로그인</a:t>
            </a:r>
          </a:p>
        </p:txBody>
      </p:sp>
      <p:sp>
        <p:nvSpPr>
          <p:cNvPr id="94" name="사각형: 둥근 모서리 87">
            <a:extLst>
              <a:ext uri="{FF2B5EF4-FFF2-40B4-BE49-F238E27FC236}">
                <a16:creationId xmlns="" xmlns:a16="http://schemas.microsoft.com/office/drawing/2014/main" id="{88B3EA51-D14C-45B8-9766-3946E3D1CFAE}"/>
              </a:ext>
            </a:extLst>
          </p:cNvPr>
          <p:cNvSpPr/>
          <p:nvPr/>
        </p:nvSpPr>
        <p:spPr>
          <a:xfrm>
            <a:off x="9982224" y="4994208"/>
            <a:ext cx="1665609" cy="385891"/>
          </a:xfrm>
          <a:prstGeom prst="roundRect">
            <a:avLst/>
          </a:prstGeom>
          <a:solidFill>
            <a:srgbClr val="008C8C"/>
          </a:solidFill>
          <a:ln>
            <a:solidFill>
              <a:srgbClr val="00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FF"/>
                </a:solidFill>
              </a:rPr>
              <a:t>여신금융협회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5970494" y="429843"/>
            <a:ext cx="5821578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9CFC77F4-65FC-4065-98F3-6FA82A844C71}"/>
              </a:ext>
            </a:extLst>
          </p:cNvPr>
          <p:cNvCxnSpPr/>
          <p:nvPr/>
        </p:nvCxnSpPr>
        <p:spPr>
          <a:xfrm flipV="1">
            <a:off x="4528736" y="429843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E702934-E5EC-4A16-8A09-CBB80239C86E}"/>
              </a:ext>
            </a:extLst>
          </p:cNvPr>
          <p:cNvSpPr txBox="1"/>
          <p:nvPr/>
        </p:nvSpPr>
        <p:spPr>
          <a:xfrm>
            <a:off x="347787" y="239913"/>
            <a:ext cx="4094069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03 </a:t>
            </a:r>
            <a:r>
              <a:rPr lang="ko-KR" altLang="en-US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개발환경 및 </a:t>
            </a:r>
            <a:r>
              <a:rPr lang="ko-KR" altLang="en-US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아키텍처 </a:t>
            </a:r>
            <a:r>
              <a:rPr lang="en-US" altLang="ko-KR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– </a:t>
            </a:r>
            <a:r>
              <a:rPr lang="ko-KR" altLang="en-US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서비스 아키텍처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78" name="위쪽/아래쪽 화살표 30">
            <a:extLst>
              <a:ext uri="{FF2B5EF4-FFF2-40B4-BE49-F238E27FC236}">
                <a16:creationId xmlns="" xmlns:a16="http://schemas.microsoft.com/office/drawing/2014/main" id="{F3FBB56C-4C31-45B4-B5AB-C0BFC4AF147B}"/>
              </a:ext>
            </a:extLst>
          </p:cNvPr>
          <p:cNvSpPr/>
          <p:nvPr/>
        </p:nvSpPr>
        <p:spPr>
          <a:xfrm rot="5400000">
            <a:off x="9144097" y="1427058"/>
            <a:ext cx="505664" cy="7941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81" name="위쪽/아래쪽 화살표 30">
            <a:extLst>
              <a:ext uri="{FF2B5EF4-FFF2-40B4-BE49-F238E27FC236}">
                <a16:creationId xmlns="" xmlns:a16="http://schemas.microsoft.com/office/drawing/2014/main" id="{F3FBB56C-4C31-45B4-B5AB-C0BFC4AF147B}"/>
              </a:ext>
            </a:extLst>
          </p:cNvPr>
          <p:cNvSpPr/>
          <p:nvPr/>
        </p:nvSpPr>
        <p:spPr>
          <a:xfrm rot="4493811">
            <a:off x="5896528" y="1900549"/>
            <a:ext cx="505664" cy="2303383"/>
          </a:xfrm>
          <a:prstGeom prst="upDownArrow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1809" y="900138"/>
            <a:ext cx="2853634" cy="965168"/>
            <a:chOff x="141809" y="900138"/>
            <a:chExt cx="2853634" cy="965168"/>
          </a:xfrm>
        </p:grpSpPr>
        <p:sp>
          <p:nvSpPr>
            <p:cNvPr id="3" name="타원 2"/>
            <p:cNvSpPr/>
            <p:nvPr/>
          </p:nvSpPr>
          <p:spPr>
            <a:xfrm>
              <a:off x="144780" y="967068"/>
              <a:ext cx="205740" cy="205740"/>
            </a:xfrm>
            <a:prstGeom prst="ellipse">
              <a:avLst/>
            </a:pr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4780" y="1271636"/>
              <a:ext cx="205740" cy="20574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141809" y="1575658"/>
              <a:ext cx="205740" cy="205740"/>
            </a:xfrm>
            <a:prstGeom prst="ellipse">
              <a:avLst/>
            </a:prstGeom>
            <a:solidFill>
              <a:srgbClr val="F4B183"/>
            </a:solidFill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57">
              <a:extLst>
                <a:ext uri="{FF2B5EF4-FFF2-40B4-BE49-F238E27FC236}">
                  <a16:creationId xmlns="" xmlns:a16="http://schemas.microsoft.com/office/drawing/2014/main" id="{580F8645-0D9E-46D0-BB27-A6929158ED84}"/>
                </a:ext>
              </a:extLst>
            </p:cNvPr>
            <p:cNvSpPr/>
            <p:nvPr/>
          </p:nvSpPr>
          <p:spPr>
            <a:xfrm>
              <a:off x="368136" y="900138"/>
              <a:ext cx="1491143" cy="3693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: </a:t>
              </a:r>
              <a:r>
                <a:rPr lang="ko-KR" altLang="en-US" sz="12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내부 인터페이스</a:t>
              </a:r>
              <a:endParaRPr lang="ko-KR" altLang="en-US" sz="12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88" name="사각형: 둥근 모서리 57">
              <a:extLst>
                <a:ext uri="{FF2B5EF4-FFF2-40B4-BE49-F238E27FC236}">
                  <a16:creationId xmlns="" xmlns:a16="http://schemas.microsoft.com/office/drawing/2014/main" id="{580F8645-0D9E-46D0-BB27-A6929158ED84}"/>
                </a:ext>
              </a:extLst>
            </p:cNvPr>
            <p:cNvSpPr/>
            <p:nvPr/>
          </p:nvSpPr>
          <p:spPr>
            <a:xfrm>
              <a:off x="368136" y="1197318"/>
              <a:ext cx="2115952" cy="3693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: OCR </a:t>
              </a:r>
              <a:r>
                <a:rPr lang="ko-KR" altLang="en-US" sz="12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외부 인터페이스</a:t>
              </a:r>
              <a:endParaRPr lang="ko-KR" altLang="en-US" sz="12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89" name="사각형: 둥근 모서리 57">
              <a:extLst>
                <a:ext uri="{FF2B5EF4-FFF2-40B4-BE49-F238E27FC236}">
                  <a16:creationId xmlns="" xmlns:a16="http://schemas.microsoft.com/office/drawing/2014/main" id="{580F8645-0D9E-46D0-BB27-A6929158ED84}"/>
                </a:ext>
              </a:extLst>
            </p:cNvPr>
            <p:cNvSpPr/>
            <p:nvPr/>
          </p:nvSpPr>
          <p:spPr>
            <a:xfrm>
              <a:off x="362133" y="1495973"/>
              <a:ext cx="2633310" cy="3693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: </a:t>
              </a:r>
              <a:r>
                <a:rPr lang="ko-KR" altLang="en-US" sz="12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홈택스</a:t>
              </a:r>
              <a:r>
                <a:rPr lang="en-US" altLang="ko-KR" sz="12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여신금융 </a:t>
              </a:r>
              <a:r>
                <a:rPr lang="ko-KR" altLang="en-US" sz="120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외부 인터페이스</a:t>
              </a:r>
              <a:r>
                <a:rPr lang="ko-KR" altLang="en-US" sz="12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 </a:t>
              </a:r>
              <a:endParaRPr lang="ko-KR" altLang="en-US" sz="120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783AD2ED-10E2-4EAF-A59E-CB23CF067B73}"/>
              </a:ext>
            </a:extLst>
          </p:cNvPr>
          <p:cNvSpPr txBox="1"/>
          <p:nvPr/>
        </p:nvSpPr>
        <p:spPr>
          <a:xfrm>
            <a:off x="8919579" y="2044073"/>
            <a:ext cx="114190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0" b="1" smtClean="0">
                <a:solidFill>
                  <a:srgbClr val="1F6B69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전자 영수증</a:t>
            </a:r>
            <a:endParaRPr lang="ko-KR" altLang="en-US" sz="1450" b="1">
              <a:solidFill>
                <a:srgbClr val="1F6B69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0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7961</TotalTime>
  <Words>1179</Words>
  <Application>Microsoft Office PowerPoint</Application>
  <PresentationFormat>와이드스크린</PresentationFormat>
  <Paragraphs>357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하나 M</vt:lpstr>
      <vt:lpstr>Wingdings</vt:lpstr>
      <vt:lpstr>Arial</vt:lpstr>
      <vt:lpstr>맑은 고딕</vt:lpstr>
      <vt:lpstr>하나 B</vt:lpstr>
      <vt:lpstr>하나 CM</vt:lpstr>
      <vt:lpstr>Times New Roman</vt:lpstr>
      <vt:lpstr>Apple SD Gothic Neo</vt:lpstr>
      <vt:lpstr>하나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박종진</dc:creator>
  <cp:lastModifiedBy>박종진</cp:lastModifiedBy>
  <cp:revision>1121</cp:revision>
  <dcterms:created xsi:type="dcterms:W3CDTF">2021-08-14T15:16:42Z</dcterms:created>
  <dcterms:modified xsi:type="dcterms:W3CDTF">2021-10-03T11:46:32Z</dcterms:modified>
</cp:coreProperties>
</file>