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76" r:id="rId3"/>
    <p:sldId id="281" r:id="rId4"/>
    <p:sldId id="280" r:id="rId5"/>
    <p:sldId id="277" r:id="rId6"/>
    <p:sldId id="284" r:id="rId7"/>
    <p:sldId id="283" r:id="rId8"/>
    <p:sldId id="288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90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60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FDB957-AE85-47BE-B7F9-D0A8D81C56D9}" type="datetimeFigureOut">
              <a:rPr lang="ko-KR" altLang="en-US" smtClean="0"/>
              <a:t>2022-10-22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27BC78-0DE8-4AB1-8166-7D882FE8CB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7442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안녕하세요 펀하게 저축하자</a:t>
            </a:r>
            <a:r>
              <a:rPr lang="en-US" altLang="ko-KR" dirty="0"/>
              <a:t>, </a:t>
            </a:r>
            <a:r>
              <a:rPr lang="ko-KR" altLang="en-US" dirty="0" err="1"/>
              <a:t>하나챌린지를</a:t>
            </a:r>
            <a:r>
              <a:rPr lang="ko-KR" altLang="en-US" dirty="0"/>
              <a:t> 발표하게 된 박수민입니다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A646BF-0B9A-472D-B348-526A41BAF3B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53193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하나챌린지는</a:t>
            </a:r>
            <a:r>
              <a:rPr lang="ko-KR" altLang="en-US" dirty="0"/>
              <a:t> 쉽고 재미있는 방식으로</a:t>
            </a:r>
            <a:r>
              <a:rPr lang="en-US" altLang="ko-KR" dirty="0"/>
              <a:t>^</a:t>
            </a:r>
            <a:r>
              <a:rPr lang="ko-KR" altLang="en-US" dirty="0"/>
              <a:t> 저축을 할 수 있는</a:t>
            </a:r>
            <a:r>
              <a:rPr lang="en-US" altLang="ko-KR" dirty="0"/>
              <a:t>^</a:t>
            </a:r>
            <a:r>
              <a:rPr lang="ko-KR" altLang="en-US" dirty="0"/>
              <a:t> </a:t>
            </a:r>
            <a:r>
              <a:rPr lang="ko-KR" altLang="en-US" dirty="0" err="1"/>
              <a:t>금융서비스입니다</a:t>
            </a:r>
            <a:r>
              <a:rPr lang="en-US" altLang="ko-KR" dirty="0"/>
              <a:t>.</a:t>
            </a:r>
          </a:p>
          <a:p>
            <a:r>
              <a:rPr lang="ko-KR" altLang="en-US" b="0" i="0" dirty="0">
                <a:solidFill>
                  <a:srgbClr val="555555"/>
                </a:solidFill>
                <a:effectLst/>
                <a:latin typeface="Nanum Gothic"/>
              </a:rPr>
              <a:t>최근 </a:t>
            </a:r>
            <a:r>
              <a:rPr lang="ko-KR" altLang="en-US" b="0" i="0" dirty="0" err="1">
                <a:solidFill>
                  <a:srgbClr val="555555"/>
                </a:solidFill>
                <a:effectLst/>
                <a:latin typeface="Nanum Gothic"/>
              </a:rPr>
              <a:t>펀세이빙이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anum Gothic"/>
              </a:rPr>
              <a:t> 부상하고 있습니다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anum Gothic"/>
              </a:rPr>
              <a:t>.</a:t>
            </a:r>
            <a:r>
              <a:rPr lang="en-US" altLang="ko-KR" dirty="0"/>
              <a:t> ^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anum Gothic"/>
              </a:rPr>
              <a:t>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anum Gothic"/>
              </a:rPr>
              <a:t>저축은 지루하고 유지하기 힘들다는 인식에서 벗어나 </a:t>
            </a:r>
            <a:r>
              <a:rPr lang="en-US" altLang="ko-KR" dirty="0"/>
              <a:t>^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anum Gothic"/>
              </a:rPr>
              <a:t>원하는 소비를 하면서도 저축을 할 수 있는 금융서비스를 기획하였습니다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anum Gothic"/>
              </a:rPr>
              <a:t>.</a:t>
            </a:r>
            <a:endParaRPr lang="en-US" altLang="ko-KR" dirty="0"/>
          </a:p>
          <a:p>
            <a:r>
              <a:rPr lang="ko-KR" altLang="en-US" dirty="0" err="1"/>
              <a:t>하나챌린지</a:t>
            </a:r>
            <a:r>
              <a:rPr lang="ko-KR" altLang="en-US" dirty="0"/>
              <a:t> 서비스는 손님들의 선호에 맞는</a:t>
            </a:r>
            <a:r>
              <a:rPr lang="en-US" altLang="ko-KR" dirty="0"/>
              <a:t>^</a:t>
            </a:r>
            <a:r>
              <a:rPr lang="ko-KR" altLang="en-US" dirty="0"/>
              <a:t> 금융상품 소개를 위한 소비패턴 분석과</a:t>
            </a:r>
            <a:r>
              <a:rPr lang="en-US" altLang="ko-KR" dirty="0"/>
              <a:t>^</a:t>
            </a:r>
            <a:r>
              <a:rPr lang="ko-KR" altLang="en-US" dirty="0"/>
              <a:t> 도전을 통한 절약</a:t>
            </a:r>
            <a:r>
              <a:rPr lang="en-US" altLang="ko-KR" dirty="0"/>
              <a:t>, ^</a:t>
            </a:r>
            <a:r>
              <a:rPr lang="ko-KR" altLang="en-US" dirty="0"/>
              <a:t>다양한 기업간의 제휴를 통해</a:t>
            </a:r>
            <a:r>
              <a:rPr lang="en-US" altLang="ko-KR" dirty="0"/>
              <a:t>^</a:t>
            </a:r>
            <a:r>
              <a:rPr lang="ko-KR" altLang="en-US" dirty="0"/>
              <a:t> 적금 만기를 위한 동기를 부여합니다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A646BF-0B9A-472D-B348-526A41BAF3B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85212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A646BF-0B9A-472D-B348-526A41BAF3B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3815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저의 시스템 아키텍처입니다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프론트 </a:t>
            </a:r>
            <a:r>
              <a:rPr lang="ko-KR" altLang="en-US" dirty="0" err="1"/>
              <a:t>앤드</a:t>
            </a:r>
            <a:r>
              <a:rPr lang="en-US" altLang="ko-KR" dirty="0"/>
              <a:t>, </a:t>
            </a:r>
            <a:r>
              <a:rPr lang="ko-KR" altLang="en-US" dirty="0" err="1"/>
              <a:t>백앤드</a:t>
            </a:r>
            <a:r>
              <a:rPr lang="en-US" altLang="ko-KR" dirty="0"/>
              <a:t>, </a:t>
            </a:r>
            <a:r>
              <a:rPr lang="ko-KR" altLang="en-US" dirty="0"/>
              <a:t>데이터 베이스는 다음과 같습니다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프론트 </a:t>
            </a:r>
            <a:r>
              <a:rPr lang="ko-KR" altLang="en-US" dirty="0" err="1"/>
              <a:t>앤드에는</a:t>
            </a:r>
            <a:r>
              <a:rPr lang="ko-KR" altLang="en-US" dirty="0"/>
              <a:t> </a:t>
            </a:r>
            <a:r>
              <a:rPr lang="en-US" altLang="ko-KR" dirty="0"/>
              <a:t>HTML, CSS, JS, </a:t>
            </a:r>
            <a:r>
              <a:rPr lang="en-US" altLang="ko-KR" dirty="0" err="1"/>
              <a:t>Jquery</a:t>
            </a:r>
            <a:r>
              <a:rPr lang="en-US" altLang="ko-KR" dirty="0"/>
              <a:t>, </a:t>
            </a:r>
            <a:r>
              <a:rPr lang="ko-KR" altLang="en-US" dirty="0"/>
              <a:t>부트스트랩을 사용하였고 </a:t>
            </a:r>
            <a:r>
              <a:rPr lang="ko-KR" altLang="en-US" dirty="0" err="1"/>
              <a:t>백앤드에는</a:t>
            </a:r>
            <a:r>
              <a:rPr lang="ko-KR" altLang="en-US" dirty="0"/>
              <a:t> 스프링 부트와 자바를 사용하였습니다</a:t>
            </a:r>
            <a:r>
              <a:rPr lang="en-US" altLang="ko-KR" dirty="0"/>
              <a:t>. </a:t>
            </a:r>
            <a:r>
              <a:rPr lang="ko-KR" altLang="en-US" dirty="0"/>
              <a:t>데이터베이스에는 오라클을 사용하였습니다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A646BF-0B9A-472D-B348-526A41BAF3B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49469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다음은 저의 서비스 아키텍처입니다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하나 </a:t>
            </a:r>
            <a:r>
              <a:rPr lang="ko-KR" altLang="en-US" dirty="0" err="1"/>
              <a:t>챌린지</a:t>
            </a:r>
            <a:r>
              <a:rPr lang="ko-KR" altLang="en-US" dirty="0"/>
              <a:t> 서비스 안에는 크게 소비내역분석</a:t>
            </a:r>
            <a:r>
              <a:rPr lang="en-US" altLang="ko-KR" dirty="0"/>
              <a:t>, ^ </a:t>
            </a:r>
            <a:r>
              <a:rPr lang="ko-KR" altLang="en-US" dirty="0"/>
              <a:t>도전하기</a:t>
            </a:r>
            <a:r>
              <a:rPr lang="en-US" altLang="ko-KR" dirty="0"/>
              <a:t>, ^ </a:t>
            </a:r>
            <a:r>
              <a:rPr lang="ko-KR" altLang="en-US" dirty="0"/>
              <a:t>적금</a:t>
            </a:r>
            <a:r>
              <a:rPr lang="en-US" altLang="ko-KR" dirty="0"/>
              <a:t>^</a:t>
            </a:r>
            <a:r>
              <a:rPr lang="ko-KR" altLang="en-US" dirty="0"/>
              <a:t> 세가지로 나누어져 있으며</a:t>
            </a:r>
            <a:r>
              <a:rPr lang="en-US" altLang="ko-KR" dirty="0"/>
              <a:t>, </a:t>
            </a:r>
            <a:r>
              <a:rPr lang="ko-KR" altLang="en-US" dirty="0"/>
              <a:t>하나카드에서 소비내역을 가져오고 </a:t>
            </a:r>
            <a:r>
              <a:rPr lang="en-US" altLang="ko-KR" dirty="0"/>
              <a:t>^</a:t>
            </a:r>
            <a:r>
              <a:rPr lang="ko-KR" altLang="en-US" dirty="0"/>
              <a:t>카카오를 통해 메시지를 전송합니다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A646BF-0B9A-472D-B348-526A41BAF3B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68581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제가 </a:t>
            </a:r>
            <a:r>
              <a:rPr lang="ko-KR" altLang="en-US" dirty="0" err="1"/>
              <a:t>하나챌린지에서</a:t>
            </a:r>
            <a:r>
              <a:rPr lang="ko-KR" altLang="en-US" dirty="0"/>
              <a:t> 제공하는 서비스 구현을 위해 사용한 기술에는 </a:t>
            </a:r>
            <a:r>
              <a:rPr lang="ko-KR" altLang="en-US" dirty="0" err="1"/>
              <a:t>웹소켓</a:t>
            </a:r>
            <a:r>
              <a:rPr lang="en-US" altLang="ko-KR" dirty="0"/>
              <a:t>, </a:t>
            </a:r>
            <a:r>
              <a:rPr lang="ko-KR" altLang="en-US" dirty="0"/>
              <a:t>카카오</a:t>
            </a:r>
            <a:r>
              <a:rPr lang="en-US" altLang="ko-KR" dirty="0" err="1"/>
              <a:t>api</a:t>
            </a:r>
            <a:r>
              <a:rPr lang="en-US" altLang="ko-KR" dirty="0"/>
              <a:t>, PL/SQL, </a:t>
            </a:r>
            <a:r>
              <a:rPr lang="ko-KR" altLang="en-US" dirty="0" err="1"/>
              <a:t>자바스케줄러</a:t>
            </a:r>
            <a:r>
              <a:rPr lang="en-US" altLang="ko-KR" dirty="0"/>
              <a:t>, COOLSMS</a:t>
            </a:r>
            <a:r>
              <a:rPr lang="ko-KR" altLang="en-US" dirty="0"/>
              <a:t>가 있습니다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A646BF-0B9A-472D-B348-526A41BAF3B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67970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하나챌린지의</a:t>
            </a:r>
            <a:r>
              <a:rPr lang="ko-KR" altLang="en-US" dirty="0"/>
              <a:t> 기능입니다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기능은 소비내역분석</a:t>
            </a:r>
            <a:r>
              <a:rPr lang="en-US" altLang="ko-KR" dirty="0"/>
              <a:t>,</a:t>
            </a:r>
            <a:r>
              <a:rPr lang="ko-KR" altLang="en-US" dirty="0"/>
              <a:t> 도전하기</a:t>
            </a:r>
            <a:r>
              <a:rPr lang="en-US" altLang="ko-KR" dirty="0"/>
              <a:t>, </a:t>
            </a:r>
            <a:r>
              <a:rPr lang="ko-KR" altLang="en-US" dirty="0"/>
              <a:t>적금 관리자로 나누어져 있습니다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A646BF-0B9A-472D-B348-526A41BAF3B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87947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하나챌린지</a:t>
            </a:r>
            <a:r>
              <a:rPr lang="ko-KR" altLang="en-US" dirty="0"/>
              <a:t> 서비스를 사용하는 손님은</a:t>
            </a:r>
            <a:r>
              <a:rPr lang="en-US" altLang="ko-KR" dirty="0"/>
              <a:t>^</a:t>
            </a:r>
            <a:r>
              <a:rPr lang="ko-KR" altLang="en-US" dirty="0"/>
              <a:t> 자신의 소비패턴에 맞는</a:t>
            </a:r>
            <a:r>
              <a:rPr lang="en-US" altLang="ko-KR" dirty="0"/>
              <a:t>^</a:t>
            </a:r>
            <a:r>
              <a:rPr lang="ko-KR" altLang="en-US" dirty="0"/>
              <a:t> 다양한 상품을 선택할 수 있고 </a:t>
            </a:r>
            <a:r>
              <a:rPr lang="en-US" altLang="ko-KR" dirty="0"/>
              <a:t>^</a:t>
            </a:r>
            <a:r>
              <a:rPr lang="ko-KR" altLang="en-US" dirty="0"/>
              <a:t>저축을 위한 동기부여를 받을 수 있습니다</a:t>
            </a:r>
            <a:r>
              <a:rPr lang="en-US" altLang="ko-KR" dirty="0"/>
              <a:t>. ^</a:t>
            </a:r>
          </a:p>
          <a:p>
            <a:r>
              <a:rPr lang="ko-KR" altLang="en-US" dirty="0"/>
              <a:t>하나은행은</a:t>
            </a:r>
            <a:r>
              <a:rPr lang="en-US" altLang="ko-KR" dirty="0"/>
              <a:t>^</a:t>
            </a:r>
            <a:r>
              <a:rPr lang="ko-KR" altLang="en-US" dirty="0"/>
              <a:t> 손님들의 소비 패턴 분석을 통해</a:t>
            </a:r>
            <a:r>
              <a:rPr lang="en-US" altLang="ko-KR" dirty="0"/>
              <a:t>^</a:t>
            </a:r>
            <a:r>
              <a:rPr lang="ko-KR" altLang="en-US" dirty="0"/>
              <a:t> 맞춤 상품을 제공하면서</a:t>
            </a:r>
            <a:r>
              <a:rPr lang="en-US" altLang="ko-KR" dirty="0"/>
              <a:t>^</a:t>
            </a:r>
            <a:r>
              <a:rPr lang="ko-KR" altLang="en-US" dirty="0"/>
              <a:t> 손님을 유치할 수 있고</a:t>
            </a:r>
            <a:r>
              <a:rPr lang="en-US" altLang="ko-KR" dirty="0"/>
              <a:t>^</a:t>
            </a:r>
            <a:r>
              <a:rPr lang="ko-KR" altLang="en-US" dirty="0"/>
              <a:t> 제휴 적금을 통해</a:t>
            </a:r>
            <a:r>
              <a:rPr lang="en-US" altLang="ko-KR" dirty="0"/>
              <a:t>^</a:t>
            </a:r>
            <a:r>
              <a:rPr lang="ko-KR" altLang="en-US" dirty="0"/>
              <a:t> 하나카드의 거래량의 증가를 기대할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마지막으로 제휴사는</a:t>
            </a:r>
            <a:r>
              <a:rPr lang="en-US" altLang="ko-KR" dirty="0"/>
              <a:t>^</a:t>
            </a:r>
            <a:r>
              <a:rPr lang="ko-KR" altLang="en-US" dirty="0"/>
              <a:t> 고객 증가 및 브랜드 노출</a:t>
            </a:r>
            <a:r>
              <a:rPr lang="en-US" altLang="ko-KR" dirty="0"/>
              <a:t>^ </a:t>
            </a:r>
            <a:r>
              <a:rPr lang="ko-KR" altLang="en-US" dirty="0"/>
              <a:t>그리고 매출의 증가를 기대할 수 있습니다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A646BF-0B9A-472D-B348-526A41BAF3B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6231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AF8025-C9BC-4A1E-8F05-6FEF8A1D1E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4C87A5F-2575-494B-8F9E-B896049AAE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3C42EB-EA4F-4350-B136-8A9D2823C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5F4EB-031E-470E-A0DE-E75B0ACD8A11}" type="datetimeFigureOut">
              <a:rPr lang="ko-KR" altLang="en-US" smtClean="0"/>
              <a:t>2022-10-22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4CA1A6-F261-4E49-8288-4E0EC9264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8136DF-950A-402E-9DAB-3F8170B8B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B824F-4C1D-47E6-9F83-C9D230C2EC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6252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07F843-D3F6-4DC5-BD80-B735583D6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53093E8-0DD5-4B1E-B263-79807EB55D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2DD93A-60E8-4073-8B22-81C149DB3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5F4EB-031E-470E-A0DE-E75B0ACD8A11}" type="datetimeFigureOut">
              <a:rPr lang="ko-KR" altLang="en-US" smtClean="0"/>
              <a:t>2022-10-22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8FB819-838A-4FD2-A684-21576CDDC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A202DB-84D4-4EF3-AB24-FFF265777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B824F-4C1D-47E6-9F83-C9D230C2EC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6787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7004C35-FD22-4AE7-A80A-1906584FD8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1C76DEB-59D4-4866-84E4-BBCFAB5875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CFB519-FAB7-4DE9-A5CB-8FC278E55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5F4EB-031E-470E-A0DE-E75B0ACD8A11}" type="datetimeFigureOut">
              <a:rPr lang="ko-KR" altLang="en-US" smtClean="0"/>
              <a:t>2022-10-22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2A3843-A6E0-40AD-B29C-4AB6A2DD0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0A0791-3FA6-4D8D-A09E-E26866EEF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B824F-4C1D-47E6-9F83-C9D230C2EC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3463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ADB13B-37A5-43D9-88D7-6C84A83FD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DE2049-762D-48AC-9830-2FE6FD255C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9AA92A-7AB5-41F6-BD26-ABB6A0157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5F4EB-031E-470E-A0DE-E75B0ACD8A11}" type="datetimeFigureOut">
              <a:rPr lang="ko-KR" altLang="en-US" smtClean="0"/>
              <a:t>2022-10-22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5CAC66-99C1-4275-B058-576D75B02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F5782C-ABF6-49C1-80CC-922C79224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B824F-4C1D-47E6-9F83-C9D230C2EC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033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A38572-0C3A-4760-BE0B-DA5D70A01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54E935-5104-4E2B-9C9D-E2020D25A5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2CD01E-4068-4BBB-B869-C37806F58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5F4EB-031E-470E-A0DE-E75B0ACD8A11}" type="datetimeFigureOut">
              <a:rPr lang="ko-KR" altLang="en-US" smtClean="0"/>
              <a:t>2022-10-22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33E9F4-9440-439F-BF27-247633CD6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9E8DC3-E097-447A-B40D-3DCA62974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B824F-4C1D-47E6-9F83-C9D230C2EC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107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EE3E11-1BC0-4AC3-9991-533AD429D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EF5EC1-BBB8-44FD-826A-3E44C28D4E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3DCE954-2478-4521-80CE-E7796C57B1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45B6A37-E947-41C3-ACBD-56C621550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5F4EB-031E-470E-A0DE-E75B0ACD8A11}" type="datetimeFigureOut">
              <a:rPr lang="ko-KR" altLang="en-US" smtClean="0"/>
              <a:t>2022-10-22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2EF9DEA-69AC-433E-A985-B1AAC191C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6EA3E20-09F8-4DBC-9270-927B9EEAE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B824F-4C1D-47E6-9F83-C9D230C2EC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6276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F8C5D4-2B06-4988-BBC8-4457BE8BD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338201E-35E9-4D9B-A96B-EF0500D5D5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56C0A2B-F19A-46F1-B0EC-F55F979F01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BC744CE-7AE1-4D97-83FA-BBFB71C27D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46D3DB2-A124-4EF9-BD1F-25A1B107D7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FE551A3-5631-4581-9C5F-7B718D79B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5F4EB-031E-470E-A0DE-E75B0ACD8A11}" type="datetimeFigureOut">
              <a:rPr lang="ko-KR" altLang="en-US" smtClean="0"/>
              <a:t>2022-10-22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BDEB83E-D944-4AD2-A13E-2A40D0687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6C948ED-DBD6-474B-A2CE-140277508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B824F-4C1D-47E6-9F83-C9D230C2EC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4084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CB86BE-8B42-4AC0-BE1B-9B58334F5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BA5322D-166D-4415-8077-6FEF6AD34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5F4EB-031E-470E-A0DE-E75B0ACD8A11}" type="datetimeFigureOut">
              <a:rPr lang="ko-KR" altLang="en-US" smtClean="0"/>
              <a:t>2022-10-22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F36BA64-C491-4F97-B385-CFB272B2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3D3F864-EF4F-4872-87B3-92ED5D513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B824F-4C1D-47E6-9F83-C9D230C2EC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9433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13F49A6-3A18-4CA7-9A84-498E53F41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5F4EB-031E-470E-A0DE-E75B0ACD8A11}" type="datetimeFigureOut">
              <a:rPr lang="ko-KR" altLang="en-US" smtClean="0"/>
              <a:t>2022-10-22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8EED91F-CE2A-40A8-B3BE-4ED8B1075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BF3856F-366A-49FD-9FDD-75C51E9E4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B824F-4C1D-47E6-9F83-C9D230C2EC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2037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DA98DB-F6CD-4221-BFA5-4A3F41452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1F32D0-6F99-457B-A05D-467CBF531A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7B8AA97-E85B-4E03-8A24-E9D761EB22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B0780CB-6AA2-40F6-A8DD-4E6F3304C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5F4EB-031E-470E-A0DE-E75B0ACD8A11}" type="datetimeFigureOut">
              <a:rPr lang="ko-KR" altLang="en-US" smtClean="0"/>
              <a:t>2022-10-22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7EFB82-7B89-41A6-B73D-1498EF8AB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E3BAEDD-77D0-402F-87C5-D93EB6161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B824F-4C1D-47E6-9F83-C9D230C2EC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4193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0B0DE3-6300-4CE7-9A6E-6046C7BD9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02E54F0-A5E9-4B1C-9CFE-1ACCEAB6DF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ABA09A8-3182-41F2-8BAC-4CBBE4E104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8999C11-CBE6-4462-AE5C-BDF06399C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5F4EB-031E-470E-A0DE-E75B0ACD8A11}" type="datetimeFigureOut">
              <a:rPr lang="ko-KR" altLang="en-US" smtClean="0"/>
              <a:t>2022-10-22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A15F19A-09EF-4238-960A-199BAA381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1E4813-1233-420C-A3B8-90CA4CAF2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B824F-4C1D-47E6-9F83-C9D230C2EC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0111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7C42443-F4C9-47B5-ACAC-74E853A50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1A00549-0116-4A6F-B11E-3E5258ECB6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FF3E4F-7F2A-49BD-A225-E80EE7A572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15F4EB-031E-470E-A0DE-E75B0ACD8A11}" type="datetimeFigureOut">
              <a:rPr lang="ko-KR" altLang="en-US" smtClean="0"/>
              <a:t>2022-10-22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A05822-2351-4994-B18A-7584B6E487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BE793B-57E3-42A4-A800-013F19ACC6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3B824F-4C1D-47E6-9F83-C9D230C2EC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400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microsoft.com/office/2007/relationships/hdphoto" Target="../media/hdphoto2.wd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3.png"/><Relationship Id="rId5" Type="http://schemas.openxmlformats.org/officeDocument/2006/relationships/image" Target="../media/image8.png"/><Relationship Id="rId10" Type="http://schemas.microsoft.com/office/2007/relationships/hdphoto" Target="../media/hdphoto1.wdp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5154592" y="1918975"/>
            <a:ext cx="1882816" cy="1660806"/>
            <a:chOff x="5673524" y="2071868"/>
            <a:chExt cx="1668763" cy="1471994"/>
          </a:xfrm>
          <a:solidFill>
            <a:schemeClr val="bg1">
              <a:lumMod val="75000"/>
              <a:alpha val="20000"/>
            </a:schemeClr>
          </a:solidFill>
        </p:grpSpPr>
        <p:sp>
          <p:nvSpPr>
            <p:cNvPr id="13" name="다이아몬드 12"/>
            <p:cNvSpPr/>
            <p:nvPr/>
          </p:nvSpPr>
          <p:spPr>
            <a:xfrm>
              <a:off x="5673524" y="2071868"/>
              <a:ext cx="1471994" cy="1471994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다이아몬드 13"/>
            <p:cNvSpPr/>
            <p:nvPr/>
          </p:nvSpPr>
          <p:spPr>
            <a:xfrm>
              <a:off x="5870293" y="2071868"/>
              <a:ext cx="1471994" cy="1471994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직사각형 4"/>
          <p:cNvSpPr/>
          <p:nvPr/>
        </p:nvSpPr>
        <p:spPr>
          <a:xfrm>
            <a:off x="0" y="6080289"/>
            <a:ext cx="12192000" cy="777711"/>
          </a:xfrm>
          <a:prstGeom prst="rect">
            <a:avLst/>
          </a:prstGeom>
          <a:solidFill>
            <a:srgbClr val="1AB2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580762" y="6315255"/>
            <a:ext cx="1030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9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BY SUMIN</a:t>
            </a:r>
            <a:endParaRPr lang="ko-KR" altLang="en-US" sz="1400" dirty="0">
              <a:ln>
                <a:solidFill>
                  <a:schemeClr val="bg1">
                    <a:lumMod val="9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3E92CFD-BD8F-4C6B-97B0-8BBC23C449ED}"/>
              </a:ext>
            </a:extLst>
          </p:cNvPr>
          <p:cNvSpPr txBox="1"/>
          <p:nvPr/>
        </p:nvSpPr>
        <p:spPr>
          <a:xfrm>
            <a:off x="2195329" y="3603454"/>
            <a:ext cx="8023350" cy="8415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FUN</a:t>
            </a:r>
            <a:r>
              <a:rPr lang="ko-KR" altLang="en-US" sz="36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하게 저축하자</a:t>
            </a:r>
            <a:r>
              <a:rPr lang="en-US" altLang="ko-KR" sz="36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: HANA</a:t>
            </a:r>
            <a:r>
              <a:rPr lang="ko-KR" altLang="en-US" sz="36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en-US" altLang="ko-KR" sz="3600" dirty="0">
                <a:solidFill>
                  <a:srgbClr val="1AB29D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CHALLENGE</a:t>
            </a:r>
            <a:endParaRPr lang="ko-KR" altLang="en-US" sz="3600" dirty="0">
              <a:solidFill>
                <a:srgbClr val="1AB29D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10" name="직선 연결선 9"/>
          <p:cNvCxnSpPr>
            <a:cxnSpLocks/>
          </p:cNvCxnSpPr>
          <p:nvPr/>
        </p:nvCxnSpPr>
        <p:spPr>
          <a:xfrm>
            <a:off x="5440099" y="2098947"/>
            <a:ext cx="1311799" cy="0"/>
          </a:xfrm>
          <a:prstGeom prst="line">
            <a:avLst/>
          </a:prstGeom>
          <a:ln w="25400">
            <a:solidFill>
              <a:srgbClr val="1AB2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60765878-4255-4CE2-A24F-DA55B448ED1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714"/>
          <a:stretch/>
        </p:blipFill>
        <p:spPr>
          <a:xfrm>
            <a:off x="4454071" y="1936592"/>
            <a:ext cx="3388028" cy="1341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839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id="{0893C328-26CA-4FC9-8879-6D523AB7CD69}"/>
              </a:ext>
            </a:extLst>
          </p:cNvPr>
          <p:cNvSpPr txBox="1"/>
          <p:nvPr/>
        </p:nvSpPr>
        <p:spPr>
          <a:xfrm>
            <a:off x="472408" y="692353"/>
            <a:ext cx="38811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ABOUT</a:t>
            </a:r>
            <a:r>
              <a:rPr lang="en-US" altLang="ko-KR" sz="36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ko-KR" altLang="en-US" sz="3600" dirty="0" err="1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하나챌린지</a:t>
            </a:r>
            <a:endParaRPr lang="ko-KR" altLang="en-US" sz="3600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rgbClr val="1AB29D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C7AA0201-CCC6-4C07-A64A-CEA6B14F0415}"/>
              </a:ext>
            </a:extLst>
          </p:cNvPr>
          <p:cNvCxnSpPr/>
          <p:nvPr/>
        </p:nvCxnSpPr>
        <p:spPr>
          <a:xfrm rot="5400000">
            <a:off x="862758" y="394705"/>
            <a:ext cx="0" cy="530500"/>
          </a:xfrm>
          <a:prstGeom prst="line">
            <a:avLst/>
          </a:prstGeom>
          <a:ln w="25400">
            <a:solidFill>
              <a:srgbClr val="1AB2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>
            <a:extLst>
              <a:ext uri="{FF2B5EF4-FFF2-40B4-BE49-F238E27FC236}">
                <a16:creationId xmlns:a16="http://schemas.microsoft.com/office/drawing/2014/main" id="{0BB5A215-4A60-4078-BDAC-762699D56BED}"/>
              </a:ext>
            </a:extLst>
          </p:cNvPr>
          <p:cNvGrpSpPr/>
          <p:nvPr/>
        </p:nvGrpSpPr>
        <p:grpSpPr>
          <a:xfrm>
            <a:off x="597508" y="3272746"/>
            <a:ext cx="10654148" cy="3171472"/>
            <a:chOff x="780909" y="2314368"/>
            <a:chExt cx="10956742" cy="3261547"/>
          </a:xfrm>
        </p:grpSpPr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7209D3DC-2F89-4C23-A39C-4C8CA3576B6C}"/>
                </a:ext>
              </a:extLst>
            </p:cNvPr>
            <p:cNvGrpSpPr/>
            <p:nvPr/>
          </p:nvGrpSpPr>
          <p:grpSpPr>
            <a:xfrm>
              <a:off x="3288291" y="2314368"/>
              <a:ext cx="8449360" cy="3261547"/>
              <a:chOff x="1729170" y="2349269"/>
              <a:chExt cx="8449360" cy="3261547"/>
            </a:xfrm>
          </p:grpSpPr>
          <p:cxnSp>
            <p:nvCxnSpPr>
              <p:cNvPr id="51" name="직선 연결선 50">
                <a:extLst>
                  <a:ext uri="{FF2B5EF4-FFF2-40B4-BE49-F238E27FC236}">
                    <a16:creationId xmlns:a16="http://schemas.microsoft.com/office/drawing/2014/main" id="{8FC83E41-9B0E-4170-A649-44D79723AD9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69324" y="3602020"/>
                <a:ext cx="5718883" cy="8518"/>
              </a:xfrm>
              <a:prstGeom prst="line">
                <a:avLst/>
              </a:prstGeom>
              <a:ln w="12700">
                <a:solidFill>
                  <a:srgbClr val="1AB29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3" name="그룹 42">
                <a:extLst>
                  <a:ext uri="{FF2B5EF4-FFF2-40B4-BE49-F238E27FC236}">
                    <a16:creationId xmlns:a16="http://schemas.microsoft.com/office/drawing/2014/main" id="{A90ADF59-3AB0-41E5-8E14-FD1041CCB2C0}"/>
                  </a:ext>
                </a:extLst>
              </p:cNvPr>
              <p:cNvGrpSpPr/>
              <p:nvPr/>
            </p:nvGrpSpPr>
            <p:grpSpPr>
              <a:xfrm>
                <a:off x="1729170" y="2349395"/>
                <a:ext cx="2440549" cy="2772933"/>
                <a:chOff x="1729170" y="2505645"/>
                <a:chExt cx="2440549" cy="2772933"/>
              </a:xfrm>
            </p:grpSpPr>
            <p:cxnSp>
              <p:nvCxnSpPr>
                <p:cNvPr id="20" name="직선 연결선 19">
                  <a:extLst>
                    <a:ext uri="{FF2B5EF4-FFF2-40B4-BE49-F238E27FC236}">
                      <a16:creationId xmlns:a16="http://schemas.microsoft.com/office/drawing/2014/main" id="{6E0DFBF7-E340-44EC-A008-1C169280C43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63202" y="5278578"/>
                  <a:ext cx="572484" cy="0"/>
                </a:xfrm>
                <a:prstGeom prst="line">
                  <a:avLst/>
                </a:prstGeom>
                <a:ln w="28575">
                  <a:solidFill>
                    <a:srgbClr val="1AB29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2" name="그룹 41">
                  <a:extLst>
                    <a:ext uri="{FF2B5EF4-FFF2-40B4-BE49-F238E27FC236}">
                      <a16:creationId xmlns:a16="http://schemas.microsoft.com/office/drawing/2014/main" id="{7B004000-A7BE-455F-8B5D-31E9E5877B9C}"/>
                    </a:ext>
                  </a:extLst>
                </p:cNvPr>
                <p:cNvGrpSpPr/>
                <p:nvPr/>
              </p:nvGrpSpPr>
              <p:grpSpPr>
                <a:xfrm>
                  <a:off x="1729170" y="2505645"/>
                  <a:ext cx="2440549" cy="2440549"/>
                  <a:chOff x="1729170" y="2505645"/>
                  <a:chExt cx="2440549" cy="2440549"/>
                </a:xfrm>
              </p:grpSpPr>
              <p:sp>
                <p:nvSpPr>
                  <p:cNvPr id="36" name="타원 35">
                    <a:extLst>
                      <a:ext uri="{FF2B5EF4-FFF2-40B4-BE49-F238E27FC236}">
                        <a16:creationId xmlns:a16="http://schemas.microsoft.com/office/drawing/2014/main" id="{00C8B72A-1D88-4529-B962-5C5E4704DD69}"/>
                      </a:ext>
                    </a:extLst>
                  </p:cNvPr>
                  <p:cNvSpPr/>
                  <p:nvPr/>
                </p:nvSpPr>
                <p:spPr>
                  <a:xfrm>
                    <a:off x="1729170" y="2505645"/>
                    <a:ext cx="2440549" cy="2440549"/>
                  </a:xfrm>
                  <a:prstGeom prst="ellipse">
                    <a:avLst/>
                  </a:prstGeom>
                  <a:solidFill>
                    <a:srgbClr val="1AB29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pic>
                <p:nvPicPr>
                  <p:cNvPr id="39" name="그림 38">
                    <a:extLst>
                      <a:ext uri="{FF2B5EF4-FFF2-40B4-BE49-F238E27FC236}">
                        <a16:creationId xmlns:a16="http://schemas.microsoft.com/office/drawing/2014/main" id="{88A9AEB1-71ED-4C4F-A3D6-455E051EAD3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260760" y="2984662"/>
                    <a:ext cx="1377368" cy="1377368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45" name="그룹 44">
                <a:extLst>
                  <a:ext uri="{FF2B5EF4-FFF2-40B4-BE49-F238E27FC236}">
                    <a16:creationId xmlns:a16="http://schemas.microsoft.com/office/drawing/2014/main" id="{E82F9A5F-63F3-46A8-9CA1-A8ADFBB482DA}"/>
                  </a:ext>
                </a:extLst>
              </p:cNvPr>
              <p:cNvGrpSpPr/>
              <p:nvPr/>
            </p:nvGrpSpPr>
            <p:grpSpPr>
              <a:xfrm>
                <a:off x="4889068" y="2349269"/>
                <a:ext cx="2440800" cy="2773059"/>
                <a:chOff x="4889068" y="2505519"/>
                <a:chExt cx="2440800" cy="2773059"/>
              </a:xfrm>
            </p:grpSpPr>
            <p:sp>
              <p:nvSpPr>
                <p:cNvPr id="13" name="타원 12">
                  <a:extLst>
                    <a:ext uri="{FF2B5EF4-FFF2-40B4-BE49-F238E27FC236}">
                      <a16:creationId xmlns:a16="http://schemas.microsoft.com/office/drawing/2014/main" id="{A5F126BD-B582-4EED-BADB-CE35B4996A1D}"/>
                    </a:ext>
                  </a:extLst>
                </p:cNvPr>
                <p:cNvSpPr/>
                <p:nvPr/>
              </p:nvSpPr>
              <p:spPr>
                <a:xfrm>
                  <a:off x="4889068" y="2505519"/>
                  <a:ext cx="2440800" cy="2440800"/>
                </a:xfrm>
                <a:prstGeom prst="ellipse">
                  <a:avLst/>
                </a:prstGeom>
                <a:solidFill>
                  <a:srgbClr val="1AB29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40" name="직선 연결선 39">
                  <a:extLst>
                    <a:ext uri="{FF2B5EF4-FFF2-40B4-BE49-F238E27FC236}">
                      <a16:creationId xmlns:a16="http://schemas.microsoft.com/office/drawing/2014/main" id="{B739BD6E-ADB0-44F5-9F80-46CD6FE9C4E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02286" y="5278578"/>
                  <a:ext cx="572484" cy="0"/>
                </a:xfrm>
                <a:prstGeom prst="line">
                  <a:avLst/>
                </a:prstGeom>
                <a:ln w="28575">
                  <a:solidFill>
                    <a:srgbClr val="1AB29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7" name="그룹 46">
                <a:extLst>
                  <a:ext uri="{FF2B5EF4-FFF2-40B4-BE49-F238E27FC236}">
                    <a16:creationId xmlns:a16="http://schemas.microsoft.com/office/drawing/2014/main" id="{4825C71F-3648-44D7-85FA-D6110CF69856}"/>
                  </a:ext>
                </a:extLst>
              </p:cNvPr>
              <p:cNvGrpSpPr/>
              <p:nvPr/>
            </p:nvGrpSpPr>
            <p:grpSpPr>
              <a:xfrm>
                <a:off x="7737981" y="2349395"/>
                <a:ext cx="2440549" cy="2772933"/>
                <a:chOff x="7737981" y="2505645"/>
                <a:chExt cx="2440549" cy="2772933"/>
              </a:xfrm>
            </p:grpSpPr>
            <p:grpSp>
              <p:nvGrpSpPr>
                <p:cNvPr id="46" name="그룹 45">
                  <a:extLst>
                    <a:ext uri="{FF2B5EF4-FFF2-40B4-BE49-F238E27FC236}">
                      <a16:creationId xmlns:a16="http://schemas.microsoft.com/office/drawing/2014/main" id="{56D7FCCA-EB8D-4D56-B675-C86F2D2F537C}"/>
                    </a:ext>
                  </a:extLst>
                </p:cNvPr>
                <p:cNvGrpSpPr/>
                <p:nvPr/>
              </p:nvGrpSpPr>
              <p:grpSpPr>
                <a:xfrm>
                  <a:off x="7737981" y="2505645"/>
                  <a:ext cx="2440549" cy="2440549"/>
                  <a:chOff x="7737981" y="2505645"/>
                  <a:chExt cx="2440549" cy="2440549"/>
                </a:xfrm>
              </p:grpSpPr>
              <p:sp>
                <p:nvSpPr>
                  <p:cNvPr id="15" name="타원 14">
                    <a:extLst>
                      <a:ext uri="{FF2B5EF4-FFF2-40B4-BE49-F238E27FC236}">
                        <a16:creationId xmlns:a16="http://schemas.microsoft.com/office/drawing/2014/main" id="{7F61FB1D-06AA-4760-869B-9CDFE7216A34}"/>
                      </a:ext>
                    </a:extLst>
                  </p:cNvPr>
                  <p:cNvSpPr/>
                  <p:nvPr/>
                </p:nvSpPr>
                <p:spPr>
                  <a:xfrm>
                    <a:off x="7737981" y="2505645"/>
                    <a:ext cx="2440549" cy="2440549"/>
                  </a:xfrm>
                  <a:prstGeom prst="ellipse">
                    <a:avLst/>
                  </a:prstGeom>
                  <a:solidFill>
                    <a:srgbClr val="1AB29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pic>
                <p:nvPicPr>
                  <p:cNvPr id="31" name="그림 30">
                    <a:extLst>
                      <a:ext uri="{FF2B5EF4-FFF2-40B4-BE49-F238E27FC236}">
                        <a16:creationId xmlns:a16="http://schemas.microsoft.com/office/drawing/2014/main" id="{CB850710-A069-45C4-A698-7CD06AA3B11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270098" y="2903409"/>
                    <a:ext cx="1376314" cy="1376314"/>
                  </a:xfrm>
                  <a:prstGeom prst="rect">
                    <a:avLst/>
                  </a:prstGeom>
                </p:spPr>
              </p:pic>
            </p:grpSp>
            <p:cxnSp>
              <p:nvCxnSpPr>
                <p:cNvPr id="41" name="직선 연결선 40">
                  <a:extLst>
                    <a:ext uri="{FF2B5EF4-FFF2-40B4-BE49-F238E27FC236}">
                      <a16:creationId xmlns:a16="http://schemas.microsoft.com/office/drawing/2014/main" id="{242C05ED-CDA5-49BB-A76A-67461E303BE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672013" y="5278578"/>
                  <a:ext cx="572484" cy="0"/>
                </a:xfrm>
                <a:prstGeom prst="line">
                  <a:avLst/>
                </a:prstGeom>
                <a:ln w="28575">
                  <a:solidFill>
                    <a:srgbClr val="1AB29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7F273DD-11C5-4839-8BD8-60AE3AC6173B}"/>
                  </a:ext>
                </a:extLst>
              </p:cNvPr>
              <p:cNvSpPr txBox="1"/>
              <p:nvPr/>
            </p:nvSpPr>
            <p:spPr>
              <a:xfrm>
                <a:off x="5199313" y="5209654"/>
                <a:ext cx="19459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도전을 통한 절약 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0388CE7-F8F3-40CB-AACE-5F1B6D04910E}"/>
                  </a:ext>
                </a:extLst>
              </p:cNvPr>
              <p:cNvSpPr txBox="1"/>
              <p:nvPr/>
            </p:nvSpPr>
            <p:spPr>
              <a:xfrm>
                <a:off x="2179396" y="5207781"/>
                <a:ext cx="1658513" cy="4030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소비 패턴 분석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A37CF28F-5C26-45EE-8435-D60CB14C66BB}"/>
                  </a:ext>
                </a:extLst>
              </p:cNvPr>
              <p:cNvSpPr txBox="1"/>
              <p:nvPr/>
            </p:nvSpPr>
            <p:spPr>
              <a:xfrm>
                <a:off x="8188207" y="5180090"/>
                <a:ext cx="1658513" cy="4030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제휴 적금 상품</a:t>
                </a:r>
              </a:p>
            </p:txBody>
          </p:sp>
        </p:grpSp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2A25C0C0-83E7-49D0-AC35-B9830BE331B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0909" y="2844015"/>
              <a:ext cx="1381506" cy="1381506"/>
            </a:xfrm>
            <a:prstGeom prst="rect">
              <a:avLst/>
            </a:prstGeom>
          </p:spPr>
        </p:pic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A17CBBD6-30B9-4152-8E32-B82739879D1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17537" y="2725360"/>
              <a:ext cx="1462118" cy="1462118"/>
            </a:xfrm>
            <a:prstGeom prst="rect">
              <a:avLst/>
            </a:prstGeom>
          </p:spPr>
        </p:pic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5569129-3725-4754-A34E-FE486469287A}"/>
              </a:ext>
            </a:extLst>
          </p:cNvPr>
          <p:cNvSpPr txBox="1"/>
          <p:nvPr/>
        </p:nvSpPr>
        <p:spPr>
          <a:xfrm>
            <a:off x="2115583" y="1921224"/>
            <a:ext cx="805060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0" i="0" dirty="0" err="1">
                <a:solidFill>
                  <a:srgbClr val="1AB29D"/>
                </a:solidFill>
                <a:effectLst/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펀세이빙</a:t>
            </a:r>
            <a:r>
              <a:rPr lang="ko-KR" altLang="en-US" sz="2400" b="0" i="0" dirty="0">
                <a:solidFill>
                  <a:srgbClr val="1AB29D"/>
                </a:solidFill>
                <a:effectLst/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en-US" altLang="ko-KR" sz="2400" b="0" i="0" dirty="0">
                <a:solidFill>
                  <a:srgbClr val="4D5156"/>
                </a:solidFill>
                <a:effectLst/>
                <a:latin typeface="KoPub돋움체 Bold" panose="00000800000000000000" pitchFamily="2" charset="-127"/>
                <a:ea typeface="KoPub돋움체 Bold" panose="00000800000000000000" pitchFamily="2" charset="-127"/>
              </a:rPr>
              <a:t>: </a:t>
            </a:r>
            <a:r>
              <a:rPr lang="ko-KR" altLang="en-US" sz="2400" b="0" i="0" dirty="0">
                <a:solidFill>
                  <a:srgbClr val="4D5156"/>
                </a:solidFill>
                <a:effectLst/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쉽고 재미있는 방식으로 저축을 할 수 있는 금융서비스</a:t>
            </a:r>
            <a:endParaRPr lang="en-US" altLang="ko-KR" sz="24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marR="46160" algn="just"/>
            <a:endParaRPr lang="en-US" altLang="ko-KR" sz="28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marR="46160" algn="just"/>
            <a:endParaRPr lang="ko-KR" altLang="en-US" sz="28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0620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47806" y="686608"/>
            <a:ext cx="27334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프로젝트 일정</a:t>
            </a:r>
          </a:p>
        </p:txBody>
      </p:sp>
      <p:cxnSp>
        <p:nvCxnSpPr>
          <p:cNvPr id="80" name="직선 연결선 79"/>
          <p:cNvCxnSpPr/>
          <p:nvPr/>
        </p:nvCxnSpPr>
        <p:spPr>
          <a:xfrm rot="5400000">
            <a:off x="862758" y="394705"/>
            <a:ext cx="0" cy="530500"/>
          </a:xfrm>
          <a:prstGeom prst="line">
            <a:avLst/>
          </a:prstGeom>
          <a:ln w="25400">
            <a:solidFill>
              <a:srgbClr val="1AB2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표 14">
            <a:extLst>
              <a:ext uri="{FF2B5EF4-FFF2-40B4-BE49-F238E27FC236}">
                <a16:creationId xmlns:a16="http://schemas.microsoft.com/office/drawing/2014/main" id="{72B4EA91-8795-430D-BC41-466470AD1844}"/>
              </a:ext>
            </a:extLst>
          </p:cNvPr>
          <p:cNvGraphicFramePr>
            <a:graphicFrameLocks noGrp="1"/>
          </p:cNvGraphicFramePr>
          <p:nvPr/>
        </p:nvGraphicFramePr>
        <p:xfrm>
          <a:off x="597508" y="1452187"/>
          <a:ext cx="11232000" cy="505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3176">
                  <a:extLst>
                    <a:ext uri="{9D8B030D-6E8A-4147-A177-3AD203B41FA5}">
                      <a16:colId xmlns:a16="http://schemas.microsoft.com/office/drawing/2014/main" val="3580788723"/>
                    </a:ext>
                  </a:extLst>
                </a:gridCol>
                <a:gridCol w="2846824">
                  <a:extLst>
                    <a:ext uri="{9D8B030D-6E8A-4147-A177-3AD203B41FA5}">
                      <a16:colId xmlns:a16="http://schemas.microsoft.com/office/drawing/2014/main" val="1874468388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398463654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3991666429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27775140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495919277"/>
                    </a:ext>
                  </a:extLst>
                </a:gridCol>
                <a:gridCol w="420335">
                  <a:extLst>
                    <a:ext uri="{9D8B030D-6E8A-4147-A177-3AD203B41FA5}">
                      <a16:colId xmlns:a16="http://schemas.microsoft.com/office/drawing/2014/main" val="937533114"/>
                    </a:ext>
                  </a:extLst>
                </a:gridCol>
                <a:gridCol w="515665">
                  <a:extLst>
                    <a:ext uri="{9D8B030D-6E8A-4147-A177-3AD203B41FA5}">
                      <a16:colId xmlns:a16="http://schemas.microsoft.com/office/drawing/2014/main" val="1064115805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846360213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3216592791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3183066811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1492642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356065144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194113057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1290824295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1846997929"/>
                    </a:ext>
                  </a:extLst>
                </a:gridCol>
              </a:tblGrid>
              <a:tr h="14425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개발 프로세스</a:t>
                      </a:r>
                    </a:p>
                  </a:txBody>
                  <a:tcPr>
                    <a:solidFill>
                      <a:srgbClr val="1AB29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1AB29D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9</a:t>
                      </a:r>
                      <a:r>
                        <a:rPr lang="ko-KR" altLang="en-US" sz="1800" dirty="0"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월</a:t>
                      </a:r>
                    </a:p>
                  </a:txBody>
                  <a:tcPr>
                    <a:solidFill>
                      <a:srgbClr val="1AB29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1AB29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1AB29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1AB29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1AB29D"/>
                    </a:solidFill>
                  </a:tcPr>
                </a:tc>
                <a:tc gridSpan="9"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10</a:t>
                      </a:r>
                      <a:r>
                        <a:rPr lang="ko-KR" altLang="en-US" sz="1800" dirty="0"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월</a:t>
                      </a:r>
                    </a:p>
                  </a:txBody>
                  <a:tcPr>
                    <a:solidFill>
                      <a:srgbClr val="1AB29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1AB29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1AB29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1AB29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1AB29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1AB29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1AB29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1AB29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1AB29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3759189"/>
                  </a:ext>
                </a:extLst>
              </a:tr>
              <a:tr h="1311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프로세스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분류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16</a:t>
                      </a:r>
                      <a:endParaRPr lang="ko-KR" altLang="en-US" sz="1600" dirty="0"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19</a:t>
                      </a:r>
                      <a:endParaRPr lang="ko-KR" altLang="en-US" sz="1600" dirty="0"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22</a:t>
                      </a:r>
                      <a:endParaRPr lang="ko-KR" altLang="en-US" sz="1600" dirty="0"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25</a:t>
                      </a:r>
                      <a:endParaRPr lang="ko-KR" altLang="en-US" sz="1600" dirty="0"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28</a:t>
                      </a:r>
                      <a:endParaRPr lang="ko-KR" altLang="en-US" sz="1600" dirty="0"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1</a:t>
                      </a:r>
                      <a:endParaRPr lang="ko-KR" altLang="en-US" sz="1600" dirty="0"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3</a:t>
                      </a:r>
                      <a:endParaRPr lang="ko-KR" altLang="en-US" sz="1600" dirty="0"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6</a:t>
                      </a:r>
                      <a:endParaRPr lang="ko-KR" altLang="en-US" sz="1600" dirty="0"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9</a:t>
                      </a:r>
                      <a:endParaRPr lang="ko-KR" altLang="en-US" sz="1600" dirty="0"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12</a:t>
                      </a:r>
                      <a:endParaRPr lang="ko-KR" altLang="en-US" sz="1600" dirty="0"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15</a:t>
                      </a:r>
                      <a:endParaRPr lang="ko-KR" altLang="en-US" sz="1600" dirty="0"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18</a:t>
                      </a:r>
                      <a:endParaRPr lang="ko-KR" altLang="en-US" sz="1600" dirty="0"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21</a:t>
                      </a:r>
                      <a:endParaRPr lang="ko-KR" altLang="en-US" sz="1600" dirty="0"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24</a:t>
                      </a:r>
                      <a:endParaRPr lang="ko-KR" altLang="en-US" sz="1600" dirty="0"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8871382"/>
                  </a:ext>
                </a:extLst>
              </a:tr>
              <a:tr h="15736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분석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주제 선정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DFD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7264479"/>
                  </a:ext>
                </a:extLst>
              </a:tr>
              <a:tr h="15736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요구사항 분석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DFD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DFD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8501682"/>
                  </a:ext>
                </a:extLst>
              </a:tr>
              <a:tr h="157367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설계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기능 설계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EC7B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EC7B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7062557"/>
                  </a:ext>
                </a:extLst>
              </a:tr>
              <a:tr h="15736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데이터베이스 설계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EC7B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EC7B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3361986"/>
                  </a:ext>
                </a:extLst>
              </a:tr>
              <a:tr h="15736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아키텍처 설계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EC7B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696399"/>
                  </a:ext>
                </a:extLst>
              </a:tr>
              <a:tr h="15736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화면 설계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EC7B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6141081"/>
                  </a:ext>
                </a:extLst>
              </a:tr>
              <a:tr h="157367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구현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개발환경 설정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EA39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5347907"/>
                  </a:ext>
                </a:extLst>
              </a:tr>
              <a:tr h="15736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화면 디자인 및 구현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EA39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EA39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EA39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EA39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EA39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EA39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EA39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EA39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EA39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EA39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7827884"/>
                  </a:ext>
                </a:extLst>
              </a:tr>
              <a:tr h="15736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일반 손님 기능 구현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EA39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EA39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EA39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EA39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EA39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EA39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EA39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EA39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EA39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EA39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5359469"/>
                  </a:ext>
                </a:extLst>
              </a:tr>
              <a:tr h="15736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관리자 기능 구현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EA39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EA39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EA39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7718097"/>
                  </a:ext>
                </a:extLst>
              </a:tr>
              <a:tr h="1573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테스트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기능 테스트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B907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B907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B907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B907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B907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B907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B907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B907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B907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B907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B907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0449091"/>
                  </a:ext>
                </a:extLst>
              </a:tr>
              <a:tr h="15736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발표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PPT </a:t>
                      </a:r>
                      <a:r>
                        <a:rPr lang="ko-KR" altLang="en-US" sz="1600" dirty="0"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제작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B907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B907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B907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B90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756781"/>
                  </a:ext>
                </a:extLst>
              </a:tr>
              <a:tr h="15736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영상 제작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B907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B907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B90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24479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8195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0" name="직선 연결선 79"/>
          <p:cNvCxnSpPr/>
          <p:nvPr/>
        </p:nvCxnSpPr>
        <p:spPr>
          <a:xfrm rot="5400000">
            <a:off x="862758" y="394705"/>
            <a:ext cx="0" cy="530500"/>
          </a:xfrm>
          <a:prstGeom prst="line">
            <a:avLst/>
          </a:prstGeom>
          <a:ln w="25400">
            <a:solidFill>
              <a:srgbClr val="1AB2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3E652755-8B81-4BAF-8E17-5F22B29D1FA1}"/>
              </a:ext>
            </a:extLst>
          </p:cNvPr>
          <p:cNvSpPr txBox="1"/>
          <p:nvPr/>
        </p:nvSpPr>
        <p:spPr>
          <a:xfrm>
            <a:off x="447806" y="686608"/>
            <a:ext cx="31357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시스템 아키텍처</a:t>
            </a:r>
            <a:endParaRPr lang="ko-KR" altLang="en-US" sz="3600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rgbClr val="1AB29D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405783E0-1E52-4AD8-A68D-C353BB5763E0}"/>
              </a:ext>
            </a:extLst>
          </p:cNvPr>
          <p:cNvGrpSpPr/>
          <p:nvPr/>
        </p:nvGrpSpPr>
        <p:grpSpPr>
          <a:xfrm>
            <a:off x="524677" y="1739072"/>
            <a:ext cx="3191376" cy="4023778"/>
            <a:chOff x="449446" y="1716972"/>
            <a:chExt cx="3191376" cy="4023778"/>
          </a:xfrm>
        </p:grpSpPr>
        <p:pic>
          <p:nvPicPr>
            <p:cNvPr id="63" name="그림 62">
              <a:extLst>
                <a:ext uri="{FF2B5EF4-FFF2-40B4-BE49-F238E27FC236}">
                  <a16:creationId xmlns:a16="http://schemas.microsoft.com/office/drawing/2014/main" id="{1AFB8BAA-B4BB-4B26-BB4E-E6C16A6510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41136" y="2358329"/>
              <a:ext cx="2225111" cy="935347"/>
            </a:xfrm>
            <a:prstGeom prst="rect">
              <a:avLst/>
            </a:prstGeom>
          </p:spPr>
        </p:pic>
        <p:pic>
          <p:nvPicPr>
            <p:cNvPr id="69" name="그림 68">
              <a:extLst>
                <a:ext uri="{FF2B5EF4-FFF2-40B4-BE49-F238E27FC236}">
                  <a16:creationId xmlns:a16="http://schemas.microsoft.com/office/drawing/2014/main" id="{ACE1941B-CF77-4978-959D-CF1175A488C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34818" y="3566670"/>
              <a:ext cx="1321339" cy="754781"/>
            </a:xfrm>
            <a:prstGeom prst="rect">
              <a:avLst/>
            </a:prstGeom>
          </p:spPr>
        </p:pic>
        <p:sp>
          <p:nvSpPr>
            <p:cNvPr id="70" name="사각형: 둥근 모서리 69">
              <a:extLst>
                <a:ext uri="{FF2B5EF4-FFF2-40B4-BE49-F238E27FC236}">
                  <a16:creationId xmlns:a16="http://schemas.microsoft.com/office/drawing/2014/main" id="{D037C60A-B0BA-47F6-B383-DEA40BDE25CF}"/>
                </a:ext>
              </a:extLst>
            </p:cNvPr>
            <p:cNvSpPr/>
            <p:nvPr/>
          </p:nvSpPr>
          <p:spPr>
            <a:xfrm>
              <a:off x="449446" y="1940735"/>
              <a:ext cx="3191376" cy="3800015"/>
            </a:xfrm>
            <a:prstGeom prst="roundRect">
              <a:avLst/>
            </a:prstGeom>
            <a:noFill/>
            <a:ln w="38100">
              <a:solidFill>
                <a:srgbClr val="1AB29D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F77782AF-5101-4E04-83E6-908EEE36AE64}"/>
                </a:ext>
              </a:extLst>
            </p:cNvPr>
            <p:cNvSpPr/>
            <p:nvPr/>
          </p:nvSpPr>
          <p:spPr>
            <a:xfrm>
              <a:off x="1208589" y="1716972"/>
              <a:ext cx="1666178" cy="4041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chemeClr val="tx1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FRONTEND</a:t>
              </a:r>
              <a:endParaRPr lang="ko-KR" altLang="en-US" sz="2000" dirty="0">
                <a:solidFill>
                  <a:schemeClr val="tx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pic>
          <p:nvPicPr>
            <p:cNvPr id="73" name="Picture 2" descr="Bootstrap의 기본">
              <a:extLst>
                <a:ext uri="{FF2B5EF4-FFF2-40B4-BE49-F238E27FC236}">
                  <a16:creationId xmlns:a16="http://schemas.microsoft.com/office/drawing/2014/main" id="{78F56E2E-0C1C-4487-AD6F-58012BF6C7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3345" y="4546110"/>
              <a:ext cx="1036663" cy="8552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CC7C009F-7656-416D-BFD2-B4548BF86DD8}"/>
              </a:ext>
            </a:extLst>
          </p:cNvPr>
          <p:cNvGrpSpPr/>
          <p:nvPr/>
        </p:nvGrpSpPr>
        <p:grpSpPr>
          <a:xfrm>
            <a:off x="8455078" y="1739072"/>
            <a:ext cx="3191376" cy="4023778"/>
            <a:chOff x="8379847" y="1610711"/>
            <a:chExt cx="3191376" cy="4023778"/>
          </a:xfrm>
        </p:grpSpPr>
        <p:sp>
          <p:nvSpPr>
            <p:cNvPr id="79" name="사각형: 둥근 모서리 78">
              <a:extLst>
                <a:ext uri="{FF2B5EF4-FFF2-40B4-BE49-F238E27FC236}">
                  <a16:creationId xmlns:a16="http://schemas.microsoft.com/office/drawing/2014/main" id="{6F0DC059-CD44-4C76-809E-45F2605C22D6}"/>
                </a:ext>
              </a:extLst>
            </p:cNvPr>
            <p:cNvSpPr/>
            <p:nvPr/>
          </p:nvSpPr>
          <p:spPr>
            <a:xfrm>
              <a:off x="8379847" y="1834474"/>
              <a:ext cx="3191376" cy="3800015"/>
            </a:xfrm>
            <a:prstGeom prst="roundRect">
              <a:avLst/>
            </a:prstGeom>
            <a:noFill/>
            <a:ln w="38100">
              <a:solidFill>
                <a:srgbClr val="1AB29D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82FA35B7-5425-447A-89E9-92466922E5D9}"/>
                </a:ext>
              </a:extLst>
            </p:cNvPr>
            <p:cNvSpPr/>
            <p:nvPr/>
          </p:nvSpPr>
          <p:spPr>
            <a:xfrm>
              <a:off x="9138990" y="1610711"/>
              <a:ext cx="1666178" cy="4041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DATABASE</a:t>
              </a:r>
              <a:endParaRPr lang="ko-KR" altLang="en-US" dirty="0">
                <a:solidFill>
                  <a:schemeClr val="tx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pic>
          <p:nvPicPr>
            <p:cNvPr id="84" name="그림 83" descr="텍스트, 도박장이(가) 표시된 사진&#10;&#10;자동 생성된 설명">
              <a:extLst>
                <a:ext uri="{FF2B5EF4-FFF2-40B4-BE49-F238E27FC236}">
                  <a16:creationId xmlns:a16="http://schemas.microsoft.com/office/drawing/2014/main" id="{D8DBF815-BBA6-457A-8AD2-4194A092B6A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8894" y="2638019"/>
              <a:ext cx="1944512" cy="1944512"/>
            </a:xfrm>
            <a:prstGeom prst="rect">
              <a:avLst/>
            </a:prstGeom>
          </p:spPr>
        </p:pic>
      </p:grp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D9040460-8587-41C0-8D5E-62BE7D913133}"/>
              </a:ext>
            </a:extLst>
          </p:cNvPr>
          <p:cNvGrpSpPr/>
          <p:nvPr/>
        </p:nvGrpSpPr>
        <p:grpSpPr>
          <a:xfrm>
            <a:off x="4519239" y="1739072"/>
            <a:ext cx="3191376" cy="3986028"/>
            <a:chOff x="4444008" y="1663841"/>
            <a:chExt cx="3191376" cy="3986028"/>
          </a:xfrm>
        </p:grpSpPr>
        <p:sp>
          <p:nvSpPr>
            <p:cNvPr id="88" name="사각형: 둥근 모서리 87">
              <a:extLst>
                <a:ext uri="{FF2B5EF4-FFF2-40B4-BE49-F238E27FC236}">
                  <a16:creationId xmlns:a16="http://schemas.microsoft.com/office/drawing/2014/main" id="{EF05790D-70CE-49BF-A212-E2732F5DAAB8}"/>
                </a:ext>
              </a:extLst>
            </p:cNvPr>
            <p:cNvSpPr/>
            <p:nvPr/>
          </p:nvSpPr>
          <p:spPr>
            <a:xfrm>
              <a:off x="4444008" y="1849854"/>
              <a:ext cx="3191376" cy="3800015"/>
            </a:xfrm>
            <a:prstGeom prst="roundRect">
              <a:avLst/>
            </a:prstGeom>
            <a:noFill/>
            <a:ln w="38100">
              <a:solidFill>
                <a:srgbClr val="1AB29D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2D43F3D4-C88E-4DB5-AC63-DCF378DC0752}"/>
                </a:ext>
              </a:extLst>
            </p:cNvPr>
            <p:cNvSpPr/>
            <p:nvPr/>
          </p:nvSpPr>
          <p:spPr>
            <a:xfrm>
              <a:off x="5203151" y="1663841"/>
              <a:ext cx="1666178" cy="4041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chemeClr val="tx1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BACKEND</a:t>
              </a:r>
              <a:endParaRPr lang="ko-KR" altLang="en-US" sz="2000" dirty="0">
                <a:solidFill>
                  <a:schemeClr val="tx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pic>
        <p:nvPicPr>
          <p:cNvPr id="15" name="그림 14">
            <a:extLst>
              <a:ext uri="{FF2B5EF4-FFF2-40B4-BE49-F238E27FC236}">
                <a16:creationId xmlns:a16="http://schemas.microsoft.com/office/drawing/2014/main" id="{3FBA85B0-CDB7-40C9-8B38-D33D7E1A65F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1511" y="3946980"/>
            <a:ext cx="1792354" cy="1020316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644F9EF9-F3BC-4963-994E-5264CB59E61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953" y="3528980"/>
            <a:ext cx="1440809" cy="1629141"/>
          </a:xfrm>
          <a:prstGeom prst="rect">
            <a:avLst/>
          </a:prstGeom>
        </p:spPr>
      </p:pic>
      <p:sp>
        <p:nvSpPr>
          <p:cNvPr id="30" name="화살표: 오른쪽 29">
            <a:extLst>
              <a:ext uri="{FF2B5EF4-FFF2-40B4-BE49-F238E27FC236}">
                <a16:creationId xmlns:a16="http://schemas.microsoft.com/office/drawing/2014/main" id="{E2421565-712F-400B-A1ED-1C3CCAC53AAB}"/>
              </a:ext>
            </a:extLst>
          </p:cNvPr>
          <p:cNvSpPr/>
          <p:nvPr/>
        </p:nvSpPr>
        <p:spPr>
          <a:xfrm>
            <a:off x="3860153" y="3183591"/>
            <a:ext cx="600363" cy="416688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화살표: 오른쪽 95">
            <a:extLst>
              <a:ext uri="{FF2B5EF4-FFF2-40B4-BE49-F238E27FC236}">
                <a16:creationId xmlns:a16="http://schemas.microsoft.com/office/drawing/2014/main" id="{73EDE0BC-2895-4840-A35B-AAD4E04AE26F}"/>
              </a:ext>
            </a:extLst>
          </p:cNvPr>
          <p:cNvSpPr/>
          <p:nvPr/>
        </p:nvSpPr>
        <p:spPr>
          <a:xfrm>
            <a:off x="7824923" y="3183591"/>
            <a:ext cx="600363" cy="416688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화살표: 오른쪽 96">
            <a:extLst>
              <a:ext uri="{FF2B5EF4-FFF2-40B4-BE49-F238E27FC236}">
                <a16:creationId xmlns:a16="http://schemas.microsoft.com/office/drawing/2014/main" id="{C3F4B855-35ED-40B2-A2F8-F358D79B316D}"/>
              </a:ext>
            </a:extLst>
          </p:cNvPr>
          <p:cNvSpPr/>
          <p:nvPr/>
        </p:nvSpPr>
        <p:spPr>
          <a:xfrm rot="10800000">
            <a:off x="3808439" y="3738636"/>
            <a:ext cx="600363" cy="416688"/>
          </a:xfrm>
          <a:prstGeom prst="rightArrow">
            <a:avLst/>
          </a:prstGeom>
          <a:solidFill>
            <a:srgbClr val="FF8E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화살표: 오른쪽 97">
            <a:extLst>
              <a:ext uri="{FF2B5EF4-FFF2-40B4-BE49-F238E27FC236}">
                <a16:creationId xmlns:a16="http://schemas.microsoft.com/office/drawing/2014/main" id="{80867C59-7C49-4A0F-9E44-267E68066F8E}"/>
              </a:ext>
            </a:extLst>
          </p:cNvPr>
          <p:cNvSpPr/>
          <p:nvPr/>
        </p:nvSpPr>
        <p:spPr>
          <a:xfrm rot="10800000">
            <a:off x="7782364" y="3738636"/>
            <a:ext cx="600363" cy="416688"/>
          </a:xfrm>
          <a:prstGeom prst="rightArrow">
            <a:avLst/>
          </a:prstGeom>
          <a:solidFill>
            <a:srgbClr val="FF8E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A451D61-C00E-49C8-9DAB-6FD2A9C0705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0" b="89691" l="9653" r="94208">
                        <a14:foregroundMark x1="87259" y1="1031" x2="89575" y2="58763"/>
                        <a14:foregroundMark x1="89575" y1="58763" x2="51351" y2="89691"/>
                        <a14:foregroundMark x1="51351" y1="89691" x2="13127" y2="86082"/>
                        <a14:foregroundMark x1="13127" y1="86082" x2="10811" y2="28866"/>
                        <a14:foregroundMark x1="10811" y1="28866" x2="49421" y2="515"/>
                        <a14:foregroundMark x1="49421" y1="515" x2="81081" y2="1031"/>
                        <a14:foregroundMark x1="81081" y1="1031" x2="87259" y2="515"/>
                        <a14:foregroundMark x1="46718" y1="66495" x2="46718" y2="71649"/>
                        <a14:foregroundMark x1="61776" y1="83505" x2="88417" y2="60309"/>
                        <a14:foregroundMark x1="88417" y1="60309" x2="88417" y2="59278"/>
                        <a14:foregroundMark x1="54054" y1="87629" x2="85328" y2="84536"/>
                        <a14:foregroundMark x1="85328" y1="84536" x2="94208" y2="59794"/>
                        <a14:foregroundMark x1="31660" y1="69588" x2="40541" y2="69588"/>
                        <a14:foregroundMark x1="11583" y1="52062" x2="25483" y2="8866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3189" y="2536620"/>
            <a:ext cx="1514691" cy="113455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FE786B3-8CFC-4332-9A33-BF1478BCECB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10000" b="90000" l="10000" r="90000">
                        <a14:foregroundMark x1="24468" y1="75978" x2="50000" y2="73184"/>
                        <a14:foregroundMark x1="50000" y1="73184" x2="71986" y2="73743"/>
                        <a14:foregroundMark x1="71986" y1="73743" x2="26950" y2="82123"/>
                        <a14:foregroundMark x1="26950" y1="82123" x2="23404" y2="78212"/>
                        <a14:foregroundMark x1="25532" y1="73184" x2="69149" y2="81564"/>
                        <a14:foregroundMark x1="69149" y1="81564" x2="73759" y2="42458"/>
                        <a14:foregroundMark x1="73759" y1="42458" x2="65957" y2="11732"/>
                        <a14:foregroundMark x1="65957" y1="11732" x2="39716" y2="19553"/>
                        <a14:foregroundMark x1="39716" y1="19553" x2="24113" y2="46369"/>
                        <a14:foregroundMark x1="24113" y1="46369" x2="21986" y2="82682"/>
                        <a14:foregroundMark x1="21986" y1="82682" x2="63830" y2="86034"/>
                        <a14:foregroundMark x1="63830" y1="86034" x2="77305" y2="81006"/>
                        <a14:foregroundMark x1="41844" y1="32402" x2="42908" y2="37430"/>
                        <a14:foregroundMark x1="43617" y1="29050" x2="26596" y2="45810"/>
                        <a14:foregroundMark x1="38652" y1="19553" x2="24113" y2="37989"/>
                        <a14:foregroundMark x1="24113" y1="37989" x2="23050" y2="48045"/>
                        <a14:foregroundMark x1="75532" y1="83240" x2="76596" y2="46369"/>
                        <a14:foregroundMark x1="76596" y1="46369" x2="74113" y2="4245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0058" y="2300625"/>
            <a:ext cx="2134406" cy="1354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171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271989B1-B5FE-4844-81C8-BC2BCB291A44}"/>
              </a:ext>
            </a:extLst>
          </p:cNvPr>
          <p:cNvSpPr/>
          <p:nvPr/>
        </p:nvSpPr>
        <p:spPr>
          <a:xfrm>
            <a:off x="499129" y="1730419"/>
            <a:ext cx="6564130" cy="4799959"/>
          </a:xfrm>
          <a:prstGeom prst="roundRect">
            <a:avLst>
              <a:gd name="adj" fmla="val 5592"/>
            </a:avLst>
          </a:prstGeom>
          <a:noFill/>
          <a:ln w="28575">
            <a:solidFill>
              <a:srgbClr val="1AB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447806" y="686608"/>
            <a:ext cx="31357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서비스 아키텍처</a:t>
            </a:r>
            <a:endParaRPr lang="ko-KR" altLang="en-US" sz="3600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rgbClr val="1AB29D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80" name="직선 연결선 79"/>
          <p:cNvCxnSpPr/>
          <p:nvPr/>
        </p:nvCxnSpPr>
        <p:spPr>
          <a:xfrm rot="5400000">
            <a:off x="862758" y="394705"/>
            <a:ext cx="0" cy="530500"/>
          </a:xfrm>
          <a:prstGeom prst="line">
            <a:avLst/>
          </a:prstGeom>
          <a:ln w="25400">
            <a:solidFill>
              <a:srgbClr val="1AB2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FC2D75C5-E1B4-4827-8904-BB661E98C42E}"/>
              </a:ext>
            </a:extLst>
          </p:cNvPr>
          <p:cNvSpPr/>
          <p:nvPr/>
        </p:nvSpPr>
        <p:spPr>
          <a:xfrm>
            <a:off x="500195" y="1559723"/>
            <a:ext cx="1452622" cy="470912"/>
          </a:xfrm>
          <a:prstGeom prst="roundRect">
            <a:avLst>
              <a:gd name="adj" fmla="val 48281"/>
            </a:avLst>
          </a:prstGeom>
          <a:solidFill>
            <a:schemeClr val="bg1"/>
          </a:solidFill>
          <a:ln w="28575" cap="sq">
            <a:solidFill>
              <a:srgbClr val="1AB29D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하나 </a:t>
            </a:r>
            <a:r>
              <a:rPr lang="ko-KR" altLang="en-US" dirty="0" err="1">
                <a:solidFill>
                  <a:schemeClr val="tx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챌린지</a:t>
            </a:r>
            <a:endParaRPr lang="ko-KR" altLang="en-US" dirty="0">
              <a:solidFill>
                <a:schemeClr val="tx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0936B06-E6DD-4BC7-967F-61D9CBE1317A}"/>
              </a:ext>
            </a:extLst>
          </p:cNvPr>
          <p:cNvSpPr/>
          <p:nvPr/>
        </p:nvSpPr>
        <p:spPr>
          <a:xfrm>
            <a:off x="780106" y="2187658"/>
            <a:ext cx="1452623" cy="1260000"/>
          </a:xfrm>
          <a:prstGeom prst="rect">
            <a:avLst/>
          </a:prstGeom>
          <a:solidFill>
            <a:srgbClr val="1AB29D"/>
          </a:solidFill>
          <a:ln w="28575">
            <a:solidFill>
              <a:srgbClr val="1AB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소비내역분석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A418E91-573F-49B8-9BEF-002C1B49692E}"/>
              </a:ext>
            </a:extLst>
          </p:cNvPr>
          <p:cNvSpPr/>
          <p:nvPr/>
        </p:nvSpPr>
        <p:spPr>
          <a:xfrm>
            <a:off x="2232729" y="2187659"/>
            <a:ext cx="4500660" cy="1260000"/>
          </a:xfrm>
          <a:prstGeom prst="rect">
            <a:avLst/>
          </a:prstGeom>
          <a:noFill/>
          <a:ln w="28575">
            <a:solidFill>
              <a:srgbClr val="1AB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95739981-9191-410F-A0AA-86FF0AB7C63E}"/>
              </a:ext>
            </a:extLst>
          </p:cNvPr>
          <p:cNvSpPr/>
          <p:nvPr/>
        </p:nvSpPr>
        <p:spPr>
          <a:xfrm>
            <a:off x="787086" y="3572897"/>
            <a:ext cx="1454400" cy="1260000"/>
          </a:xfrm>
          <a:prstGeom prst="rect">
            <a:avLst/>
          </a:prstGeom>
          <a:solidFill>
            <a:srgbClr val="1AB29D"/>
          </a:solidFill>
          <a:ln w="28575">
            <a:solidFill>
              <a:srgbClr val="1AB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도전하기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6A88AAC8-7B24-4BA4-A0FE-37D15612210D}"/>
              </a:ext>
            </a:extLst>
          </p:cNvPr>
          <p:cNvSpPr/>
          <p:nvPr/>
        </p:nvSpPr>
        <p:spPr>
          <a:xfrm>
            <a:off x="2232001" y="3579336"/>
            <a:ext cx="4501388" cy="1260000"/>
          </a:xfrm>
          <a:prstGeom prst="rect">
            <a:avLst/>
          </a:prstGeom>
          <a:solidFill>
            <a:schemeClr val="bg1"/>
          </a:solidFill>
          <a:ln w="28575">
            <a:solidFill>
              <a:srgbClr val="1AB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C3325163-EBF8-4FB1-9D99-29EC901F83C4}"/>
              </a:ext>
            </a:extLst>
          </p:cNvPr>
          <p:cNvSpPr/>
          <p:nvPr/>
        </p:nvSpPr>
        <p:spPr>
          <a:xfrm>
            <a:off x="787086" y="4968980"/>
            <a:ext cx="1454400" cy="1260000"/>
          </a:xfrm>
          <a:prstGeom prst="rect">
            <a:avLst/>
          </a:prstGeom>
          <a:solidFill>
            <a:srgbClr val="1AB29D"/>
          </a:solidFill>
          <a:ln w="28575">
            <a:solidFill>
              <a:srgbClr val="1AB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적금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DCCEB077-3BD6-4C8A-9445-11E88AB03808}"/>
              </a:ext>
            </a:extLst>
          </p:cNvPr>
          <p:cNvSpPr/>
          <p:nvPr/>
        </p:nvSpPr>
        <p:spPr>
          <a:xfrm>
            <a:off x="2232000" y="4968980"/>
            <a:ext cx="4501389" cy="1260000"/>
          </a:xfrm>
          <a:prstGeom prst="rect">
            <a:avLst/>
          </a:prstGeom>
          <a:solidFill>
            <a:schemeClr val="bg1"/>
          </a:solidFill>
          <a:ln w="28575">
            <a:solidFill>
              <a:srgbClr val="1AB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A3D9FEA2-DAE1-499C-A093-8B8124DDC43F}"/>
              </a:ext>
            </a:extLst>
          </p:cNvPr>
          <p:cNvGrpSpPr/>
          <p:nvPr/>
        </p:nvGrpSpPr>
        <p:grpSpPr>
          <a:xfrm>
            <a:off x="3087096" y="2361914"/>
            <a:ext cx="1141659" cy="939241"/>
            <a:chOff x="2476524" y="2457289"/>
            <a:chExt cx="1141659" cy="939241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CC4C1178-605B-4750-B7C4-60B5808CB86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5270" y="2457289"/>
              <a:ext cx="540000" cy="540000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60E3DC9-D335-4376-8097-2752E5CF4116}"/>
                </a:ext>
              </a:extLst>
            </p:cNvPr>
            <p:cNvSpPr txBox="1"/>
            <p:nvPr/>
          </p:nvSpPr>
          <p:spPr>
            <a:xfrm>
              <a:off x="2476524" y="3057976"/>
              <a:ext cx="114165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소비 리포트</a:t>
              </a: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FF7E3E49-3EC8-466F-8430-7CCEDCCD75A7}"/>
              </a:ext>
            </a:extLst>
          </p:cNvPr>
          <p:cNvGrpSpPr/>
          <p:nvPr/>
        </p:nvGrpSpPr>
        <p:grpSpPr>
          <a:xfrm>
            <a:off x="4876217" y="2339701"/>
            <a:ext cx="962123" cy="984842"/>
            <a:chOff x="3925370" y="2411688"/>
            <a:chExt cx="962123" cy="984842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7D235798-719F-46DF-86DF-39401EAC639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18675" y="2411688"/>
              <a:ext cx="612000" cy="612000"/>
            </a:xfrm>
            <a:prstGeom prst="rect">
              <a:avLst/>
            </a:prstGeom>
          </p:spPr>
        </p:pic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9D233F37-B96E-4A95-9476-8F7C3F2EBFEC}"/>
                </a:ext>
              </a:extLst>
            </p:cNvPr>
            <p:cNvSpPr txBox="1"/>
            <p:nvPr/>
          </p:nvSpPr>
          <p:spPr>
            <a:xfrm>
              <a:off x="3925370" y="3057976"/>
              <a:ext cx="96212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맞춤 상품</a:t>
              </a: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077E2867-AEF8-4DA9-A4F4-66FEA22BAA71}"/>
              </a:ext>
            </a:extLst>
          </p:cNvPr>
          <p:cNvGrpSpPr/>
          <p:nvPr/>
        </p:nvGrpSpPr>
        <p:grpSpPr>
          <a:xfrm>
            <a:off x="4526834" y="5074949"/>
            <a:ext cx="902811" cy="1024387"/>
            <a:chOff x="5362292" y="5193006"/>
            <a:chExt cx="902811" cy="1024387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EBE5C466-7A04-45A6-9ADE-9908587B976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3697" y="5193006"/>
              <a:ext cx="720000" cy="720000"/>
            </a:xfrm>
            <a:prstGeom prst="rect">
              <a:avLst/>
            </a:prstGeom>
          </p:spPr>
        </p:pic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2B59CF86-9FB3-4B21-90F9-A48C844F1AA9}"/>
                </a:ext>
              </a:extLst>
            </p:cNvPr>
            <p:cNvSpPr txBox="1"/>
            <p:nvPr/>
          </p:nvSpPr>
          <p:spPr>
            <a:xfrm>
              <a:off x="5362292" y="5878839"/>
              <a:ext cx="90281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적금가입</a:t>
              </a: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3C8D47F4-9031-4E7D-8D6F-4516B38AED0B}"/>
              </a:ext>
            </a:extLst>
          </p:cNvPr>
          <p:cNvGrpSpPr/>
          <p:nvPr/>
        </p:nvGrpSpPr>
        <p:grpSpPr>
          <a:xfrm>
            <a:off x="2997327" y="3771798"/>
            <a:ext cx="1321196" cy="942637"/>
            <a:chOff x="2350755" y="3863172"/>
            <a:chExt cx="1321196" cy="942637"/>
          </a:xfrm>
        </p:grpSpPr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B858F9D8-6E7C-47EC-961C-193CE0BDB42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77353" y="3863172"/>
              <a:ext cx="468000" cy="468000"/>
            </a:xfrm>
            <a:prstGeom prst="rect">
              <a:avLst/>
            </a:prstGeom>
          </p:spPr>
        </p:pic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7A0C3EF6-1D4D-4B97-B224-2DCF7876C53B}"/>
                </a:ext>
              </a:extLst>
            </p:cNvPr>
            <p:cNvSpPr txBox="1"/>
            <p:nvPr/>
          </p:nvSpPr>
          <p:spPr>
            <a:xfrm>
              <a:off x="2350755" y="4467255"/>
              <a:ext cx="132119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혼자 도전하기</a:t>
              </a: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EBB65796-9D3C-4EF9-9B36-9A3751C0B751}"/>
              </a:ext>
            </a:extLst>
          </p:cNvPr>
          <p:cNvGrpSpPr/>
          <p:nvPr/>
        </p:nvGrpSpPr>
        <p:grpSpPr>
          <a:xfrm>
            <a:off x="4618239" y="3750031"/>
            <a:ext cx="1500732" cy="962045"/>
            <a:chOff x="3671951" y="3843764"/>
            <a:chExt cx="1500732" cy="962045"/>
          </a:xfrm>
        </p:grpSpPr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52D257CD-C91C-4BEC-94A0-AB409BE546D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00675" y="3843764"/>
              <a:ext cx="576000" cy="576000"/>
            </a:xfrm>
            <a:prstGeom prst="rect">
              <a:avLst/>
            </a:prstGeom>
          </p:spPr>
        </p:pic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7C8FB778-91C7-4B06-9A4D-AB372CF9C7E1}"/>
                </a:ext>
              </a:extLst>
            </p:cNvPr>
            <p:cNvSpPr txBox="1"/>
            <p:nvPr/>
          </p:nvSpPr>
          <p:spPr>
            <a:xfrm>
              <a:off x="3671951" y="4467255"/>
              <a:ext cx="150073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친구와 도전하기</a:t>
              </a: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580C3A16-A357-46F0-811C-F8388423E226}"/>
              </a:ext>
            </a:extLst>
          </p:cNvPr>
          <p:cNvGrpSpPr/>
          <p:nvPr/>
        </p:nvGrpSpPr>
        <p:grpSpPr>
          <a:xfrm>
            <a:off x="2291313" y="5127113"/>
            <a:ext cx="962123" cy="966355"/>
            <a:chOff x="2532306" y="5248042"/>
            <a:chExt cx="962123" cy="966355"/>
          </a:xfrm>
        </p:grpSpPr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E2B0E0B1-C5C9-458C-A715-34420754F47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23353" y="5248042"/>
              <a:ext cx="576000" cy="576000"/>
            </a:xfrm>
            <a:prstGeom prst="rect">
              <a:avLst/>
            </a:prstGeom>
          </p:spPr>
        </p:pic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C859F423-B577-40E2-9532-DA8F2DE5DE13}"/>
                </a:ext>
              </a:extLst>
            </p:cNvPr>
            <p:cNvSpPr txBox="1"/>
            <p:nvPr/>
          </p:nvSpPr>
          <p:spPr>
            <a:xfrm>
              <a:off x="2532306" y="5875843"/>
              <a:ext cx="96212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적금 검색</a:t>
              </a: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958CFE5A-D9B6-4153-A84E-9CF588A39ECA}"/>
              </a:ext>
            </a:extLst>
          </p:cNvPr>
          <p:cNvGrpSpPr/>
          <p:nvPr/>
        </p:nvGrpSpPr>
        <p:grpSpPr>
          <a:xfrm>
            <a:off x="3348961" y="5116093"/>
            <a:ext cx="1082348" cy="988395"/>
            <a:chOff x="3781194" y="5226002"/>
            <a:chExt cx="1082348" cy="988395"/>
          </a:xfrm>
        </p:grpSpPr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4D7985BA-919E-461E-9494-3840B56FAB8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82675" y="5226002"/>
              <a:ext cx="612000" cy="612000"/>
            </a:xfrm>
            <a:prstGeom prst="rect">
              <a:avLst/>
            </a:prstGeom>
          </p:spPr>
        </p:pic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6E2A1F96-0B80-4CA0-82E8-4C8CF3AAFA51}"/>
                </a:ext>
              </a:extLst>
            </p:cNvPr>
            <p:cNvSpPr txBox="1"/>
            <p:nvPr/>
          </p:nvSpPr>
          <p:spPr>
            <a:xfrm>
              <a:off x="3781194" y="5875843"/>
              <a:ext cx="108234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이자계산기</a:t>
              </a:r>
            </a:p>
          </p:txBody>
        </p:sp>
      </p:grp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8A3EC60F-F8A6-4509-923E-9DC115599450}"/>
              </a:ext>
            </a:extLst>
          </p:cNvPr>
          <p:cNvSpPr/>
          <p:nvPr/>
        </p:nvSpPr>
        <p:spPr>
          <a:xfrm>
            <a:off x="8494123" y="2377330"/>
            <a:ext cx="2969944" cy="1113019"/>
          </a:xfrm>
          <a:prstGeom prst="roundRect">
            <a:avLst>
              <a:gd name="adj" fmla="val 5592"/>
            </a:avLst>
          </a:prstGeom>
          <a:noFill/>
          <a:ln w="28575">
            <a:solidFill>
              <a:srgbClr val="1AB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00047947-4F46-47FD-8451-CD8D6DBED2B3}"/>
              </a:ext>
            </a:extLst>
          </p:cNvPr>
          <p:cNvSpPr/>
          <p:nvPr/>
        </p:nvSpPr>
        <p:spPr>
          <a:xfrm>
            <a:off x="8494122" y="2206635"/>
            <a:ext cx="1356526" cy="470912"/>
          </a:xfrm>
          <a:prstGeom prst="roundRect">
            <a:avLst>
              <a:gd name="adj" fmla="val 48281"/>
            </a:avLst>
          </a:prstGeom>
          <a:solidFill>
            <a:schemeClr val="bg1"/>
          </a:solidFill>
          <a:ln w="28575" cap="sq">
            <a:solidFill>
              <a:srgbClr val="1AB29D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하나카드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870C8ED-E3DE-45FD-B9FC-55E062C8B126}"/>
              </a:ext>
            </a:extLst>
          </p:cNvPr>
          <p:cNvSpPr txBox="1"/>
          <p:nvPr/>
        </p:nvSpPr>
        <p:spPr>
          <a:xfrm>
            <a:off x="9426561" y="2900203"/>
            <a:ext cx="13211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카드 소비내역</a:t>
            </a: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18CFAA28-981A-4833-9AD7-4110D15F8D3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3615" y="2822628"/>
            <a:ext cx="540000" cy="540000"/>
          </a:xfrm>
          <a:prstGeom prst="rect">
            <a:avLst/>
          </a:prstGeom>
        </p:spPr>
      </p:pic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360BE5C2-BBFF-46F0-9C8B-1F77598D2B11}"/>
              </a:ext>
            </a:extLst>
          </p:cNvPr>
          <p:cNvSpPr/>
          <p:nvPr/>
        </p:nvSpPr>
        <p:spPr>
          <a:xfrm>
            <a:off x="8494123" y="4241658"/>
            <a:ext cx="2969944" cy="1766739"/>
          </a:xfrm>
          <a:prstGeom prst="roundRect">
            <a:avLst>
              <a:gd name="adj" fmla="val 5592"/>
            </a:avLst>
          </a:prstGeom>
          <a:solidFill>
            <a:srgbClr val="1AB29D"/>
          </a:solidFill>
          <a:ln w="28575">
            <a:solidFill>
              <a:srgbClr val="1AB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D523412C-6BBC-4813-88D9-B528F92BD21D}"/>
              </a:ext>
            </a:extLst>
          </p:cNvPr>
          <p:cNvSpPr/>
          <p:nvPr/>
        </p:nvSpPr>
        <p:spPr>
          <a:xfrm>
            <a:off x="8494122" y="4069157"/>
            <a:ext cx="1356526" cy="470912"/>
          </a:xfrm>
          <a:prstGeom prst="roundRect">
            <a:avLst>
              <a:gd name="adj" fmla="val 48281"/>
            </a:avLst>
          </a:prstGeom>
          <a:solidFill>
            <a:srgbClr val="1AB29D"/>
          </a:solidFill>
          <a:ln w="28575" cap="sq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카카오</a:t>
            </a: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E51BFB68-5A16-4553-AEE2-A307AFDE652B}"/>
              </a:ext>
            </a:extLst>
          </p:cNvPr>
          <p:cNvPicPr>
            <a:picLocks noChangeAspect="1"/>
          </p:cNvPicPr>
          <p:nvPr/>
        </p:nvPicPr>
        <p:blipFill>
          <a:blip r:embed="rId11"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9749" y="4644173"/>
            <a:ext cx="576000" cy="576000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D4793F12-C600-4BBA-9706-95EBBA2129C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8175" y="5347484"/>
            <a:ext cx="540000" cy="540000"/>
          </a:xfrm>
          <a:prstGeom prst="rect">
            <a:avLst/>
          </a:prstGeom>
        </p:spPr>
      </p:pic>
      <p:sp>
        <p:nvSpPr>
          <p:cNvPr id="90" name="TextBox 89">
            <a:extLst>
              <a:ext uri="{FF2B5EF4-FFF2-40B4-BE49-F238E27FC236}">
                <a16:creationId xmlns:a16="http://schemas.microsoft.com/office/drawing/2014/main" id="{093A2A0D-B1AB-400D-9253-61416E94B8E5}"/>
              </a:ext>
            </a:extLst>
          </p:cNvPr>
          <p:cNvSpPr txBox="1"/>
          <p:nvPr/>
        </p:nvSpPr>
        <p:spPr>
          <a:xfrm>
            <a:off x="9546773" y="4762896"/>
            <a:ext cx="16802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카카오톡 초대하기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567919B3-CFEB-46BA-A5BD-85547549CA51}"/>
              </a:ext>
            </a:extLst>
          </p:cNvPr>
          <p:cNvSpPr txBox="1"/>
          <p:nvPr/>
        </p:nvSpPr>
        <p:spPr>
          <a:xfrm>
            <a:off x="9457005" y="5448207"/>
            <a:ext cx="19191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카카오톡 알림 보내기</a:t>
            </a:r>
          </a:p>
        </p:txBody>
      </p:sp>
      <p:sp>
        <p:nvSpPr>
          <p:cNvPr id="93" name="화살표: 오른쪽 92">
            <a:extLst>
              <a:ext uri="{FF2B5EF4-FFF2-40B4-BE49-F238E27FC236}">
                <a16:creationId xmlns:a16="http://schemas.microsoft.com/office/drawing/2014/main" id="{8C63F3E2-862F-4D2A-B848-616A4EE2855B}"/>
              </a:ext>
            </a:extLst>
          </p:cNvPr>
          <p:cNvSpPr/>
          <p:nvPr/>
        </p:nvSpPr>
        <p:spPr>
          <a:xfrm>
            <a:off x="7334338" y="4804148"/>
            <a:ext cx="1006997" cy="289327"/>
          </a:xfrm>
          <a:prstGeom prst="rightArrow">
            <a:avLst/>
          </a:prstGeom>
          <a:solidFill>
            <a:srgbClr val="47B3FF"/>
          </a:solidFill>
          <a:ln>
            <a:solidFill>
              <a:srgbClr val="47B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화살표: 오른쪽 93">
            <a:extLst>
              <a:ext uri="{FF2B5EF4-FFF2-40B4-BE49-F238E27FC236}">
                <a16:creationId xmlns:a16="http://schemas.microsoft.com/office/drawing/2014/main" id="{93F36B75-6D23-4FAC-849D-990C17B03E97}"/>
              </a:ext>
            </a:extLst>
          </p:cNvPr>
          <p:cNvSpPr/>
          <p:nvPr/>
        </p:nvSpPr>
        <p:spPr>
          <a:xfrm rot="10800000">
            <a:off x="7334338" y="5177057"/>
            <a:ext cx="1006997" cy="289327"/>
          </a:xfrm>
          <a:prstGeom prst="rightArrow">
            <a:avLst/>
          </a:prstGeom>
          <a:solidFill>
            <a:srgbClr val="FF8EA6"/>
          </a:solidFill>
          <a:ln>
            <a:solidFill>
              <a:srgbClr val="FF8E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화살표: 오른쪽 98">
            <a:extLst>
              <a:ext uri="{FF2B5EF4-FFF2-40B4-BE49-F238E27FC236}">
                <a16:creationId xmlns:a16="http://schemas.microsoft.com/office/drawing/2014/main" id="{31091171-65EF-4CA9-BB9D-A780A0A1F170}"/>
              </a:ext>
            </a:extLst>
          </p:cNvPr>
          <p:cNvSpPr/>
          <p:nvPr/>
        </p:nvSpPr>
        <p:spPr>
          <a:xfrm>
            <a:off x="7332737" y="2670198"/>
            <a:ext cx="1006997" cy="289327"/>
          </a:xfrm>
          <a:prstGeom prst="rightArrow">
            <a:avLst/>
          </a:prstGeom>
          <a:solidFill>
            <a:srgbClr val="47B3FF"/>
          </a:solidFill>
          <a:ln>
            <a:solidFill>
              <a:srgbClr val="47B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화살표: 오른쪽 99">
            <a:extLst>
              <a:ext uri="{FF2B5EF4-FFF2-40B4-BE49-F238E27FC236}">
                <a16:creationId xmlns:a16="http://schemas.microsoft.com/office/drawing/2014/main" id="{65EBF0AE-DBF5-4FD4-B509-EDF254012D73}"/>
              </a:ext>
            </a:extLst>
          </p:cNvPr>
          <p:cNvSpPr/>
          <p:nvPr/>
        </p:nvSpPr>
        <p:spPr>
          <a:xfrm rot="10800000">
            <a:off x="7332737" y="3043107"/>
            <a:ext cx="1006997" cy="289327"/>
          </a:xfrm>
          <a:prstGeom prst="rightArrow">
            <a:avLst/>
          </a:prstGeom>
          <a:solidFill>
            <a:srgbClr val="FF8EA6"/>
          </a:solidFill>
          <a:ln>
            <a:solidFill>
              <a:srgbClr val="FF8E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362A5D57-F12E-41B3-B766-CA803E238A57}"/>
              </a:ext>
            </a:extLst>
          </p:cNvPr>
          <p:cNvGrpSpPr/>
          <p:nvPr/>
        </p:nvGrpSpPr>
        <p:grpSpPr>
          <a:xfrm>
            <a:off x="5525170" y="5125028"/>
            <a:ext cx="1141659" cy="970524"/>
            <a:chOff x="5434788" y="3746052"/>
            <a:chExt cx="1141659" cy="970524"/>
          </a:xfrm>
        </p:grpSpPr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6A2B1C70-33B1-432F-B197-2F75EDD0173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35617" y="3746052"/>
              <a:ext cx="540000" cy="540000"/>
            </a:xfrm>
            <a:prstGeom prst="rect">
              <a:avLst/>
            </a:prstGeom>
          </p:spPr>
        </p:pic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48BB8EA9-B83F-462E-9FD7-5D23D4EFE99A}"/>
                </a:ext>
              </a:extLst>
            </p:cNvPr>
            <p:cNvSpPr txBox="1"/>
            <p:nvPr/>
          </p:nvSpPr>
          <p:spPr>
            <a:xfrm>
              <a:off x="5434788" y="4378022"/>
              <a:ext cx="114165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err="1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룰렛</a:t>
              </a:r>
              <a:r>
                <a:rPr lang="ko-KR" altLang="en-US" sz="1600" dirty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 돌리기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28943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타원 107">
            <a:extLst>
              <a:ext uri="{FF2B5EF4-FFF2-40B4-BE49-F238E27FC236}">
                <a16:creationId xmlns:a16="http://schemas.microsoft.com/office/drawing/2014/main" id="{7D9DD668-CD51-4231-8D26-B7117F830B7E}"/>
              </a:ext>
            </a:extLst>
          </p:cNvPr>
          <p:cNvSpPr/>
          <p:nvPr/>
        </p:nvSpPr>
        <p:spPr>
          <a:xfrm>
            <a:off x="6304414" y="3716856"/>
            <a:ext cx="2354596" cy="2354596"/>
          </a:xfrm>
          <a:prstGeom prst="ellipse">
            <a:avLst/>
          </a:prstGeom>
          <a:solidFill>
            <a:srgbClr val="BEBADA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타원 106">
            <a:extLst>
              <a:ext uri="{FF2B5EF4-FFF2-40B4-BE49-F238E27FC236}">
                <a16:creationId xmlns:a16="http://schemas.microsoft.com/office/drawing/2014/main" id="{1506A2CA-3F7C-40F4-9B60-CE191D411FFD}"/>
              </a:ext>
            </a:extLst>
          </p:cNvPr>
          <p:cNvSpPr/>
          <p:nvPr/>
        </p:nvSpPr>
        <p:spPr>
          <a:xfrm>
            <a:off x="6266082" y="1660435"/>
            <a:ext cx="2354596" cy="2354596"/>
          </a:xfrm>
          <a:prstGeom prst="ellipse">
            <a:avLst/>
          </a:prstGeom>
          <a:solidFill>
            <a:srgbClr val="FFFF9B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타원 105">
            <a:extLst>
              <a:ext uri="{FF2B5EF4-FFF2-40B4-BE49-F238E27FC236}">
                <a16:creationId xmlns:a16="http://schemas.microsoft.com/office/drawing/2014/main" id="{1B41FEE6-2C0B-478C-8D47-7950B9A6C495}"/>
              </a:ext>
            </a:extLst>
          </p:cNvPr>
          <p:cNvSpPr/>
          <p:nvPr/>
        </p:nvSpPr>
        <p:spPr>
          <a:xfrm>
            <a:off x="4213784" y="1662722"/>
            <a:ext cx="2354596" cy="2354596"/>
          </a:xfrm>
          <a:prstGeom prst="ellipse">
            <a:avLst/>
          </a:prstGeom>
          <a:solidFill>
            <a:srgbClr val="8DD3C7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F481475-07C9-4A1A-8BAA-446F553D8048}"/>
              </a:ext>
            </a:extLst>
          </p:cNvPr>
          <p:cNvSpPr/>
          <p:nvPr/>
        </p:nvSpPr>
        <p:spPr>
          <a:xfrm>
            <a:off x="4198701" y="3716856"/>
            <a:ext cx="2354596" cy="2354596"/>
          </a:xfrm>
          <a:prstGeom prst="ellipse">
            <a:avLst/>
          </a:prstGeom>
          <a:solidFill>
            <a:srgbClr val="FB8072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447806" y="686608"/>
            <a:ext cx="19287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적용 기술</a:t>
            </a:r>
            <a:endParaRPr lang="ko-KR" altLang="en-US" sz="3600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rgbClr val="1AB29D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80" name="직선 연결선 79"/>
          <p:cNvCxnSpPr/>
          <p:nvPr/>
        </p:nvCxnSpPr>
        <p:spPr>
          <a:xfrm rot="5400000">
            <a:off x="862758" y="394705"/>
            <a:ext cx="0" cy="530500"/>
          </a:xfrm>
          <a:prstGeom prst="line">
            <a:avLst/>
          </a:prstGeom>
          <a:ln w="25400">
            <a:solidFill>
              <a:srgbClr val="1AB2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1006">
            <a:extLst>
              <a:ext uri="{FF2B5EF4-FFF2-40B4-BE49-F238E27FC236}">
                <a16:creationId xmlns:a16="http://schemas.microsoft.com/office/drawing/2014/main" id="{10B9D81D-46FF-435E-A9A6-C24908A42B9B}"/>
              </a:ext>
            </a:extLst>
          </p:cNvPr>
          <p:cNvGrpSpPr/>
          <p:nvPr/>
        </p:nvGrpSpPr>
        <p:grpSpPr>
          <a:xfrm>
            <a:off x="3135988" y="5033000"/>
            <a:ext cx="1203334" cy="199452"/>
            <a:chOff x="5269761" y="7803111"/>
            <a:chExt cx="1319219" cy="218659"/>
          </a:xfrm>
        </p:grpSpPr>
        <p:pic>
          <p:nvPicPr>
            <p:cNvPr id="11" name="Object 19">
              <a:extLst>
                <a:ext uri="{FF2B5EF4-FFF2-40B4-BE49-F238E27FC236}">
                  <a16:creationId xmlns:a16="http://schemas.microsoft.com/office/drawing/2014/main" id="{3E91D1AD-171B-4B65-B4A8-F457D2E9DB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5269761" y="7803111"/>
              <a:ext cx="1319219" cy="218659"/>
            </a:xfrm>
            <a:prstGeom prst="rect">
              <a:avLst/>
            </a:prstGeom>
          </p:spPr>
        </p:pic>
      </p:grpSp>
      <p:grpSp>
        <p:nvGrpSpPr>
          <p:cNvPr id="12" name="그룹 1007">
            <a:extLst>
              <a:ext uri="{FF2B5EF4-FFF2-40B4-BE49-F238E27FC236}">
                <a16:creationId xmlns:a16="http://schemas.microsoft.com/office/drawing/2014/main" id="{684CD25C-2254-4907-A108-DF08A089DCF3}"/>
              </a:ext>
            </a:extLst>
          </p:cNvPr>
          <p:cNvGrpSpPr/>
          <p:nvPr/>
        </p:nvGrpSpPr>
        <p:grpSpPr>
          <a:xfrm>
            <a:off x="8506199" y="2400081"/>
            <a:ext cx="893887" cy="148136"/>
            <a:chOff x="12599078" y="3869558"/>
            <a:chExt cx="1319444" cy="218659"/>
          </a:xfrm>
        </p:grpSpPr>
        <p:pic>
          <p:nvPicPr>
            <p:cNvPr id="13" name="Object 22">
              <a:extLst>
                <a:ext uri="{FF2B5EF4-FFF2-40B4-BE49-F238E27FC236}">
                  <a16:creationId xmlns:a16="http://schemas.microsoft.com/office/drawing/2014/main" id="{07B977D9-71CE-4418-82EC-2C4BB524D81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953628" y="3774501"/>
              <a:ext cx="2638889" cy="437317"/>
            </a:xfrm>
            <a:prstGeom prst="rect">
              <a:avLst/>
            </a:prstGeom>
          </p:spPr>
        </p:pic>
        <p:pic>
          <p:nvPicPr>
            <p:cNvPr id="14" name="Object 23">
              <a:extLst>
                <a:ext uri="{FF2B5EF4-FFF2-40B4-BE49-F238E27FC236}">
                  <a16:creationId xmlns:a16="http://schemas.microsoft.com/office/drawing/2014/main" id="{127A9E84-08F8-473B-AA17-168AB368A1B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599078" y="3869558"/>
              <a:ext cx="1319444" cy="218659"/>
            </a:xfrm>
            <a:prstGeom prst="rect">
              <a:avLst/>
            </a:prstGeom>
          </p:spPr>
        </p:pic>
      </p:grpSp>
      <p:grpSp>
        <p:nvGrpSpPr>
          <p:cNvPr id="15" name="그룹 1008">
            <a:extLst>
              <a:ext uri="{FF2B5EF4-FFF2-40B4-BE49-F238E27FC236}">
                <a16:creationId xmlns:a16="http://schemas.microsoft.com/office/drawing/2014/main" id="{8BA2E791-DEDC-4572-82BE-6CD977AA3386}"/>
              </a:ext>
            </a:extLst>
          </p:cNvPr>
          <p:cNvGrpSpPr/>
          <p:nvPr/>
        </p:nvGrpSpPr>
        <p:grpSpPr>
          <a:xfrm>
            <a:off x="8552053" y="5064956"/>
            <a:ext cx="875240" cy="148136"/>
            <a:chOff x="12724648" y="7803111"/>
            <a:chExt cx="1291919" cy="218659"/>
          </a:xfrm>
        </p:grpSpPr>
        <p:pic>
          <p:nvPicPr>
            <p:cNvPr id="16" name="Object 26">
              <a:extLst>
                <a:ext uri="{FF2B5EF4-FFF2-40B4-BE49-F238E27FC236}">
                  <a16:creationId xmlns:a16="http://schemas.microsoft.com/office/drawing/2014/main" id="{3945762F-A96B-4898-9AA8-1C95BC3CD66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724648" y="7803111"/>
              <a:ext cx="1291919" cy="218659"/>
            </a:xfrm>
            <a:prstGeom prst="rect">
              <a:avLst/>
            </a:prstGeom>
          </p:spPr>
        </p:pic>
      </p:grpSp>
      <p:grpSp>
        <p:nvGrpSpPr>
          <p:cNvPr id="27" name="그룹 1010">
            <a:extLst>
              <a:ext uri="{FF2B5EF4-FFF2-40B4-BE49-F238E27FC236}">
                <a16:creationId xmlns:a16="http://schemas.microsoft.com/office/drawing/2014/main" id="{77B614F6-4F77-4B4A-B26F-1B23C07942D7}"/>
              </a:ext>
            </a:extLst>
          </p:cNvPr>
          <p:cNvGrpSpPr/>
          <p:nvPr/>
        </p:nvGrpSpPr>
        <p:grpSpPr>
          <a:xfrm>
            <a:off x="3514085" y="2400081"/>
            <a:ext cx="893735" cy="148136"/>
            <a:chOff x="5288234" y="3869558"/>
            <a:chExt cx="1319219" cy="218659"/>
          </a:xfrm>
        </p:grpSpPr>
        <p:pic>
          <p:nvPicPr>
            <p:cNvPr id="28" name="Object 39">
              <a:extLst>
                <a:ext uri="{FF2B5EF4-FFF2-40B4-BE49-F238E27FC236}">
                  <a16:creationId xmlns:a16="http://schemas.microsoft.com/office/drawing/2014/main" id="{CDE1EB26-E997-4946-AFE2-3B74CCC4C41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5288234" y="3869558"/>
              <a:ext cx="1319219" cy="218659"/>
            </a:xfrm>
            <a:prstGeom prst="rect">
              <a:avLst/>
            </a:prstGeom>
          </p:spPr>
        </p:pic>
      </p:grpSp>
      <p:pic>
        <p:nvPicPr>
          <p:cNvPr id="33" name="Object 46">
            <a:extLst>
              <a:ext uri="{FF2B5EF4-FFF2-40B4-BE49-F238E27FC236}">
                <a16:creationId xmlns:a16="http://schemas.microsoft.com/office/drawing/2014/main" id="{23385D1B-EA85-4AFA-8343-FDA84C3D4A32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671113" y="3649317"/>
            <a:ext cx="169073" cy="53656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E31E9D6-CCC5-4B90-AE06-4D2FC87528D0}"/>
              </a:ext>
            </a:extLst>
          </p:cNvPr>
          <p:cNvSpPr txBox="1"/>
          <p:nvPr/>
        </p:nvSpPr>
        <p:spPr>
          <a:xfrm>
            <a:off x="4389012" y="2622289"/>
            <a:ext cx="202010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WEBSOCKET</a:t>
            </a:r>
            <a:endParaRPr lang="ko-KR" altLang="en-US" sz="22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4F9F290D-D97A-4FBC-B06F-D5BEDC292E73}"/>
              </a:ext>
            </a:extLst>
          </p:cNvPr>
          <p:cNvSpPr txBox="1"/>
          <p:nvPr/>
        </p:nvSpPr>
        <p:spPr>
          <a:xfrm>
            <a:off x="6852370" y="2487816"/>
            <a:ext cx="125271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2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KAKAO</a:t>
            </a:r>
          </a:p>
          <a:p>
            <a:pPr algn="ctr"/>
            <a:r>
              <a:rPr lang="en-US" altLang="ko-KR" sz="22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API</a:t>
            </a:r>
            <a:endParaRPr lang="ko-KR" altLang="en-US" sz="22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018467FB-7DB2-4A97-BC64-C4937C42CFEC}"/>
              </a:ext>
            </a:extLst>
          </p:cNvPr>
          <p:cNvSpPr txBox="1"/>
          <p:nvPr/>
        </p:nvSpPr>
        <p:spPr>
          <a:xfrm>
            <a:off x="6993658" y="4567568"/>
            <a:ext cx="9701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2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COOL</a:t>
            </a:r>
          </a:p>
          <a:p>
            <a:pPr algn="ctr"/>
            <a:r>
              <a:rPr lang="en-US" altLang="ko-KR" sz="22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SMS</a:t>
            </a:r>
            <a:endParaRPr lang="ko-KR" altLang="en-US" sz="22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3D5EF4CA-697E-4FCB-B6E8-D96654040976}"/>
              </a:ext>
            </a:extLst>
          </p:cNvPr>
          <p:cNvSpPr txBox="1"/>
          <p:nvPr/>
        </p:nvSpPr>
        <p:spPr>
          <a:xfrm>
            <a:off x="4401212" y="4474428"/>
            <a:ext cx="194957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2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JAVA</a:t>
            </a:r>
          </a:p>
          <a:p>
            <a:pPr algn="ctr"/>
            <a:r>
              <a:rPr lang="en-US" altLang="ko-KR" sz="22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SCHEDULER</a:t>
            </a:r>
            <a:endParaRPr lang="ko-KR" altLang="en-US" sz="22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C84F9F38-A742-447A-8D0F-3D526BF5C703}"/>
              </a:ext>
            </a:extLst>
          </p:cNvPr>
          <p:cNvSpPr txBox="1"/>
          <p:nvPr/>
        </p:nvSpPr>
        <p:spPr>
          <a:xfrm>
            <a:off x="8550338" y="3420111"/>
            <a:ext cx="24256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도전하기 실패 시</a:t>
            </a:r>
            <a:endParaRPr lang="en-US" altLang="ko-KR" sz="20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r>
              <a:rPr lang="ko-KR" altLang="en-US" sz="2000" dirty="0" err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패널티</a:t>
            </a:r>
            <a:r>
              <a:rPr lang="ko-KR" altLang="en-US" sz="20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금액</a:t>
            </a:r>
            <a:r>
              <a:rPr lang="en-US" altLang="ko-KR" sz="20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ko-KR" altLang="en-US" sz="20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자동 이체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A389F7E8-52CD-4A25-95A5-9EA6939BA306}"/>
              </a:ext>
            </a:extLst>
          </p:cNvPr>
          <p:cNvSpPr txBox="1"/>
          <p:nvPr/>
        </p:nvSpPr>
        <p:spPr>
          <a:xfrm>
            <a:off x="9547544" y="2283762"/>
            <a:ext cx="16049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도전하기 공유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DCE3BA3E-C063-4B16-AE63-259124B6AE94}"/>
              </a:ext>
            </a:extLst>
          </p:cNvPr>
          <p:cNvSpPr txBox="1"/>
          <p:nvPr/>
        </p:nvSpPr>
        <p:spPr>
          <a:xfrm>
            <a:off x="9547544" y="4889926"/>
            <a:ext cx="22012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도전하기 실패 시</a:t>
            </a:r>
            <a:endParaRPr lang="en-US" altLang="ko-KR" sz="20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r>
              <a:rPr lang="ko-KR" altLang="en-US" sz="20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실패 알림 문자 전송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DB9E3F50-DBC1-4076-819A-C4C034E8B0D6}"/>
              </a:ext>
            </a:extLst>
          </p:cNvPr>
          <p:cNvSpPr txBox="1"/>
          <p:nvPr/>
        </p:nvSpPr>
        <p:spPr>
          <a:xfrm>
            <a:off x="1248721" y="2058530"/>
            <a:ext cx="22653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0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상담원과 손님의</a:t>
            </a:r>
            <a:endParaRPr lang="en-US" altLang="ko-KR" sz="20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algn="r"/>
            <a:r>
              <a:rPr lang="en-US" altLang="ko-KR" sz="20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1</a:t>
            </a:r>
            <a:r>
              <a:rPr lang="ko-KR" altLang="en-US" sz="20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대</a:t>
            </a:r>
            <a:r>
              <a:rPr lang="en-US" altLang="ko-KR" sz="20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1 </a:t>
            </a:r>
            <a:r>
              <a:rPr lang="ko-KR" altLang="en-US" sz="20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채팅 상담 구현</a:t>
            </a:r>
          </a:p>
        </p:txBody>
      </p:sp>
      <p:grpSp>
        <p:nvGrpSpPr>
          <p:cNvPr id="26" name="그룹 1012">
            <a:extLst>
              <a:ext uri="{FF2B5EF4-FFF2-40B4-BE49-F238E27FC236}">
                <a16:creationId xmlns:a16="http://schemas.microsoft.com/office/drawing/2014/main" id="{3CCB5E3F-ABB3-4B18-B7B4-7E10151014A0}"/>
              </a:ext>
            </a:extLst>
          </p:cNvPr>
          <p:cNvGrpSpPr/>
          <p:nvPr/>
        </p:nvGrpSpPr>
        <p:grpSpPr>
          <a:xfrm>
            <a:off x="7119928" y="3680822"/>
            <a:ext cx="1264164" cy="213962"/>
            <a:chOff x="10624194" y="5775916"/>
            <a:chExt cx="1532951" cy="259454"/>
          </a:xfrm>
        </p:grpSpPr>
        <p:pic>
          <p:nvPicPr>
            <p:cNvPr id="29" name="Object 48">
              <a:extLst>
                <a:ext uri="{FF2B5EF4-FFF2-40B4-BE49-F238E27FC236}">
                  <a16:creationId xmlns:a16="http://schemas.microsoft.com/office/drawing/2014/main" id="{AD101332-3BEA-453B-9F94-8C7B202C75D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624194" y="5775916"/>
              <a:ext cx="1532951" cy="259454"/>
            </a:xfrm>
            <a:prstGeom prst="rect">
              <a:avLst/>
            </a:prstGeom>
          </p:spPr>
        </p:pic>
      </p:grpSp>
      <p:sp>
        <p:nvSpPr>
          <p:cNvPr id="30" name="타원 29">
            <a:extLst>
              <a:ext uri="{FF2B5EF4-FFF2-40B4-BE49-F238E27FC236}">
                <a16:creationId xmlns:a16="http://schemas.microsoft.com/office/drawing/2014/main" id="{B300A847-E241-497B-BF58-CC6E43517A26}"/>
              </a:ext>
            </a:extLst>
          </p:cNvPr>
          <p:cNvSpPr/>
          <p:nvPr/>
        </p:nvSpPr>
        <p:spPr>
          <a:xfrm>
            <a:off x="5786579" y="3210753"/>
            <a:ext cx="1338738" cy="1338738"/>
          </a:xfrm>
          <a:prstGeom prst="ellipse">
            <a:avLst/>
          </a:prstGeom>
          <a:solidFill>
            <a:schemeClr val="accent6">
              <a:lumMod val="60000"/>
              <a:lumOff val="40000"/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0359418-FF37-43C4-92ED-4F9B95C52C44}"/>
              </a:ext>
            </a:extLst>
          </p:cNvPr>
          <p:cNvSpPr txBox="1"/>
          <p:nvPr/>
        </p:nvSpPr>
        <p:spPr>
          <a:xfrm>
            <a:off x="5882172" y="3680822"/>
            <a:ext cx="11705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PL/SQL</a:t>
            </a:r>
            <a:endParaRPr lang="ko-KR" altLang="en-US" sz="20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CF2E2D4-7DC5-45FA-9EAD-12CC8FEA0DE3}"/>
              </a:ext>
            </a:extLst>
          </p:cNvPr>
          <p:cNvSpPr txBox="1"/>
          <p:nvPr/>
        </p:nvSpPr>
        <p:spPr>
          <a:xfrm>
            <a:off x="187744" y="4778783"/>
            <a:ext cx="29482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0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월 말마다 도전하기 실패 시</a:t>
            </a:r>
            <a:endParaRPr lang="en-US" altLang="ko-KR" sz="20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algn="r"/>
            <a:r>
              <a:rPr lang="ko-KR" altLang="en-US" sz="20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자동 이체 실행</a:t>
            </a:r>
          </a:p>
        </p:txBody>
      </p:sp>
    </p:spTree>
    <p:extLst>
      <p:ext uri="{BB962C8B-B14F-4D97-AF65-F5344CB8AC3E}">
        <p14:creationId xmlns:p14="http://schemas.microsoft.com/office/powerpoint/2010/main" val="4294316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47806" y="686608"/>
            <a:ext cx="21964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기능리스트</a:t>
            </a:r>
            <a:endParaRPr lang="ko-KR" altLang="en-US" sz="3600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rgbClr val="1AB29D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80" name="직선 연결선 79"/>
          <p:cNvCxnSpPr/>
          <p:nvPr/>
        </p:nvCxnSpPr>
        <p:spPr>
          <a:xfrm rot="5400000">
            <a:off x="862758" y="394705"/>
            <a:ext cx="0" cy="530500"/>
          </a:xfrm>
          <a:prstGeom prst="line">
            <a:avLst/>
          </a:prstGeom>
          <a:ln w="25400">
            <a:solidFill>
              <a:srgbClr val="1AB2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E62BF052-97DE-4979-A551-F089AF7B71D2}"/>
              </a:ext>
            </a:extLst>
          </p:cNvPr>
          <p:cNvGrpSpPr/>
          <p:nvPr/>
        </p:nvGrpSpPr>
        <p:grpSpPr>
          <a:xfrm>
            <a:off x="593831" y="1359591"/>
            <a:ext cx="2103220" cy="2103220"/>
            <a:chOff x="597508" y="1459553"/>
            <a:chExt cx="2340000" cy="2340000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263D942D-87BE-45B7-9AF4-34BBB2BD395C}"/>
                </a:ext>
              </a:extLst>
            </p:cNvPr>
            <p:cNvSpPr/>
            <p:nvPr/>
          </p:nvSpPr>
          <p:spPr>
            <a:xfrm>
              <a:off x="597508" y="1459553"/>
              <a:ext cx="2340000" cy="2340000"/>
            </a:xfrm>
            <a:prstGeom prst="ellipse">
              <a:avLst/>
            </a:prstGeom>
            <a:solidFill>
              <a:srgbClr val="99CFC7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E321DE23-5FF0-4F41-A68B-5F8C07B0536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4493" y="1938318"/>
              <a:ext cx="1440000" cy="1440000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8B39304E-C199-4C61-83BD-063777589842}"/>
              </a:ext>
            </a:extLst>
          </p:cNvPr>
          <p:cNvSpPr txBox="1"/>
          <p:nvPr/>
        </p:nvSpPr>
        <p:spPr>
          <a:xfrm>
            <a:off x="660236" y="3662297"/>
            <a:ext cx="19704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소비 내역 분석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4AAE6D-D233-49AF-A736-2094567B699E}"/>
              </a:ext>
            </a:extLst>
          </p:cNvPr>
          <p:cNvSpPr txBox="1"/>
          <p:nvPr/>
        </p:nvSpPr>
        <p:spPr>
          <a:xfrm>
            <a:off x="363680" y="4839206"/>
            <a:ext cx="2563522" cy="22457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월별 소비 </a:t>
            </a:r>
            <a:r>
              <a:rPr lang="ko-KR" altLang="en-US" sz="1400" dirty="0" err="1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레포트</a:t>
            </a:r>
            <a:r>
              <a:rPr lang="ko-KR" altLang="en-US" sz="14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제공</a:t>
            </a:r>
            <a:endParaRPr lang="en-US" altLang="ko-KR" sz="14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285750" indent="-285750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카테고리 별 소비 내역</a:t>
            </a:r>
            <a:endParaRPr lang="en-US" altLang="ko-KR" sz="14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285750" indent="-285750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전월 대비 사용 금액 표시</a:t>
            </a:r>
            <a:endParaRPr lang="en-US" altLang="ko-KR" sz="14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285750" indent="-285750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많이 소비한 날짜와 금액 표시</a:t>
            </a:r>
            <a:endParaRPr lang="en-US" altLang="ko-KR" sz="14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285750" indent="-285750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많이 소비한 카테고리 표시</a:t>
            </a:r>
            <a:endParaRPr lang="en-US" altLang="ko-KR" sz="14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14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ACFAF4E5-8CBE-4510-BC18-D907B86C27A6}"/>
              </a:ext>
            </a:extLst>
          </p:cNvPr>
          <p:cNvGrpSpPr/>
          <p:nvPr/>
        </p:nvGrpSpPr>
        <p:grpSpPr>
          <a:xfrm>
            <a:off x="3632353" y="1359591"/>
            <a:ext cx="2103220" cy="2103220"/>
            <a:chOff x="3449914" y="1459553"/>
            <a:chExt cx="2340000" cy="2340000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3E040F26-855C-45C6-85C1-98CAA6B790ED}"/>
                </a:ext>
              </a:extLst>
            </p:cNvPr>
            <p:cNvSpPr/>
            <p:nvPr/>
          </p:nvSpPr>
          <p:spPr>
            <a:xfrm>
              <a:off x="3449914" y="1459553"/>
              <a:ext cx="2340000" cy="2340000"/>
            </a:xfrm>
            <a:prstGeom prst="ellipse">
              <a:avLst/>
            </a:prstGeom>
            <a:solidFill>
              <a:srgbClr val="99CFC7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63D6DB2E-7F8A-4F0E-984F-E0AA65BF64A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34012" y="1938318"/>
              <a:ext cx="1440000" cy="1440000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781E4DF4-9338-4263-AC7F-955396C244BC}"/>
              </a:ext>
            </a:extLst>
          </p:cNvPr>
          <p:cNvSpPr txBox="1"/>
          <p:nvPr/>
        </p:nvSpPr>
        <p:spPr>
          <a:xfrm>
            <a:off x="4056227" y="3662297"/>
            <a:ext cx="12554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도전하기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8EA4240-AC46-4280-92F9-9FDFE8323B57}"/>
              </a:ext>
            </a:extLst>
          </p:cNvPr>
          <p:cNvSpPr txBox="1"/>
          <p:nvPr/>
        </p:nvSpPr>
        <p:spPr>
          <a:xfrm>
            <a:off x="3653874" y="4731485"/>
            <a:ext cx="2060179" cy="24611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카테고리 별 선택 도전</a:t>
            </a:r>
            <a:endParaRPr lang="en-US" altLang="ko-KR" sz="14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285750" indent="-285750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혼자 도전하기</a:t>
            </a:r>
            <a:endParaRPr lang="en-US" altLang="ko-KR" sz="14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285750" indent="-285750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친구와 함께 도전하기</a:t>
            </a:r>
            <a:endParaRPr lang="en-US" altLang="ko-KR" sz="14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285750" indent="-285750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도전 실패 시 </a:t>
            </a:r>
            <a:endParaRPr lang="en-US" altLang="ko-KR" sz="14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r>
              <a:rPr lang="en-US" altLang="ko-KR" sz="14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     </a:t>
            </a:r>
            <a:r>
              <a:rPr lang="ko-KR" altLang="en-US" sz="1400" dirty="0" err="1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패널티</a:t>
            </a:r>
            <a:r>
              <a:rPr lang="ko-KR" altLang="en-US" sz="14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금액 자동 이체</a:t>
            </a:r>
            <a:endParaRPr lang="en-US" altLang="ko-KR" sz="14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285750" indent="-285750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도전 현황 확인</a:t>
            </a:r>
            <a:endParaRPr lang="en-US" altLang="ko-KR" sz="14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14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89645B0A-5B98-49CE-B989-1109B472D3CC}"/>
              </a:ext>
            </a:extLst>
          </p:cNvPr>
          <p:cNvGrpSpPr/>
          <p:nvPr/>
        </p:nvGrpSpPr>
        <p:grpSpPr>
          <a:xfrm>
            <a:off x="6843055" y="1359591"/>
            <a:ext cx="2103220" cy="2103220"/>
            <a:chOff x="6302320" y="1459553"/>
            <a:chExt cx="2340000" cy="2340000"/>
          </a:xfrm>
        </p:grpSpPr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4BF3E647-D31A-4402-AC02-E9CDF96E6E38}"/>
                </a:ext>
              </a:extLst>
            </p:cNvPr>
            <p:cNvSpPr/>
            <p:nvPr/>
          </p:nvSpPr>
          <p:spPr>
            <a:xfrm>
              <a:off x="6302320" y="1459553"/>
              <a:ext cx="2340000" cy="2340000"/>
            </a:xfrm>
            <a:prstGeom prst="ellipse">
              <a:avLst/>
            </a:prstGeom>
            <a:solidFill>
              <a:srgbClr val="99CFC7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B99CB7A8-AA6A-4404-AFDB-081AB7AD8E5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52320" y="1909553"/>
              <a:ext cx="1440000" cy="1440000"/>
            </a:xfrm>
            <a:prstGeom prst="rect">
              <a:avLst/>
            </a:prstGeom>
          </p:spPr>
        </p:pic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E3BC883D-8DCC-48E3-B22E-60AE730593EC}"/>
              </a:ext>
            </a:extLst>
          </p:cNvPr>
          <p:cNvSpPr txBox="1"/>
          <p:nvPr/>
        </p:nvSpPr>
        <p:spPr>
          <a:xfrm>
            <a:off x="7534631" y="3662297"/>
            <a:ext cx="7200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적금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063AAD0-EBEC-4D7B-96C6-A5F8C5421AB9}"/>
              </a:ext>
            </a:extLst>
          </p:cNvPr>
          <p:cNvSpPr txBox="1"/>
          <p:nvPr/>
        </p:nvSpPr>
        <p:spPr>
          <a:xfrm>
            <a:off x="6587256" y="4731485"/>
            <a:ext cx="2614818" cy="25535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카테고리 별 맞춤 상품 제공</a:t>
            </a:r>
            <a:endParaRPr lang="en-US" altLang="ko-KR" sz="14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285750" indent="-285750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적금 상품 검색 및 </a:t>
            </a:r>
            <a:r>
              <a:rPr lang="ko-KR" altLang="en-US" sz="1400" dirty="0" err="1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찜하기</a:t>
            </a:r>
            <a:endParaRPr lang="en-US" altLang="ko-KR" sz="14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285750" indent="-285750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적금 이자 계산기</a:t>
            </a:r>
            <a:endParaRPr lang="en-US" altLang="ko-KR" sz="14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285750" indent="-285750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가입 상품 우대 금리 확인</a:t>
            </a:r>
            <a:endParaRPr lang="en-US" altLang="ko-KR" sz="14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285750" indent="-285750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가입 현황 확인</a:t>
            </a:r>
            <a:endParaRPr lang="en-US" altLang="ko-KR" sz="14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285750" indent="-285750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적금 가입자 대상 </a:t>
            </a:r>
            <a:r>
              <a:rPr lang="ko-KR" altLang="en-US" sz="1400" dirty="0" err="1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룰렛</a:t>
            </a:r>
            <a:r>
              <a:rPr lang="ko-KR" altLang="en-US" sz="14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이벤트 </a:t>
            </a:r>
            <a:endParaRPr lang="en-US" altLang="ko-KR" sz="14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14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CB0CF71A-6886-4A68-BC77-3F7FADCD469C}"/>
              </a:ext>
            </a:extLst>
          </p:cNvPr>
          <p:cNvGrpSpPr/>
          <p:nvPr/>
        </p:nvGrpSpPr>
        <p:grpSpPr>
          <a:xfrm>
            <a:off x="9523623" y="1359591"/>
            <a:ext cx="2103220" cy="2103220"/>
            <a:chOff x="9154726" y="1459553"/>
            <a:chExt cx="2340000" cy="2340000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D4CB7233-E989-4AE5-A66D-E557439B8CBA}"/>
                </a:ext>
              </a:extLst>
            </p:cNvPr>
            <p:cNvSpPr/>
            <p:nvPr/>
          </p:nvSpPr>
          <p:spPr>
            <a:xfrm>
              <a:off x="9154726" y="1459553"/>
              <a:ext cx="2340000" cy="2340000"/>
            </a:xfrm>
            <a:prstGeom prst="ellipse">
              <a:avLst/>
            </a:prstGeom>
            <a:solidFill>
              <a:srgbClr val="99CFC7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08455D80-811C-4C25-9ADE-FD002E550F5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53050" y="1938318"/>
              <a:ext cx="1440000" cy="1440000"/>
            </a:xfrm>
            <a:prstGeom prst="rect">
              <a:avLst/>
            </a:prstGeom>
          </p:spPr>
        </p:pic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346AC189-4EB2-4BA9-AD73-349C42BA26AF}"/>
              </a:ext>
            </a:extLst>
          </p:cNvPr>
          <p:cNvSpPr txBox="1"/>
          <p:nvPr/>
        </p:nvSpPr>
        <p:spPr>
          <a:xfrm>
            <a:off x="10081348" y="3662297"/>
            <a:ext cx="9877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관리자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FDD2EA6-E678-4094-9CA5-BF2A80022BBF}"/>
              </a:ext>
            </a:extLst>
          </p:cNvPr>
          <p:cNvSpPr txBox="1"/>
          <p:nvPr/>
        </p:nvSpPr>
        <p:spPr>
          <a:xfrm>
            <a:off x="9767961" y="4731485"/>
            <a:ext cx="1614545" cy="13070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상품 등록</a:t>
            </a:r>
            <a:endParaRPr lang="en-US" altLang="ko-KR" sz="14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285750" indent="-285750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상품 수정</a:t>
            </a:r>
            <a:endParaRPr lang="en-US" altLang="ko-KR" sz="14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285750" indent="-285750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1</a:t>
            </a:r>
            <a:r>
              <a:rPr lang="ko-KR" altLang="en-US" sz="14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대</a:t>
            </a:r>
            <a:r>
              <a:rPr lang="en-US" altLang="ko-KR" sz="14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1 </a:t>
            </a:r>
            <a:r>
              <a:rPr lang="ko-KR" altLang="en-US" sz="14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채팅 상담 </a:t>
            </a:r>
            <a:endParaRPr lang="en-US" altLang="ko-KR" sz="14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14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0DD11D2-EDD5-4B27-A95F-DB974FDADED2}"/>
              </a:ext>
            </a:extLst>
          </p:cNvPr>
          <p:cNvSpPr txBox="1"/>
          <p:nvPr/>
        </p:nvSpPr>
        <p:spPr>
          <a:xfrm>
            <a:off x="594513" y="4106759"/>
            <a:ext cx="21018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: </a:t>
            </a:r>
            <a:r>
              <a:rPr lang="ko-KR" altLang="en-US" sz="16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월별 소비 </a:t>
            </a:r>
            <a:r>
              <a:rPr lang="ko-KR" altLang="en-US" sz="1600" dirty="0" err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레포트</a:t>
            </a:r>
            <a:r>
              <a:rPr lang="ko-KR" altLang="en-US" sz="16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제공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EE27C22-7DB9-4216-89A8-4C91DC035B33}"/>
              </a:ext>
            </a:extLst>
          </p:cNvPr>
          <p:cNvSpPr txBox="1"/>
          <p:nvPr/>
        </p:nvSpPr>
        <p:spPr>
          <a:xfrm>
            <a:off x="3219460" y="4106759"/>
            <a:ext cx="29290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: FUN하게</a:t>
            </a:r>
            <a:r>
              <a:rPr lang="ko-KR" altLang="en-US" sz="160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ko-KR" altLang="en-US" sz="16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절약을 하기 위한 도전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20FB7B2-23E4-4CE5-8C93-0CAF6D5AB250}"/>
              </a:ext>
            </a:extLst>
          </p:cNvPr>
          <p:cNvSpPr txBox="1"/>
          <p:nvPr/>
        </p:nvSpPr>
        <p:spPr>
          <a:xfrm>
            <a:off x="6515121" y="4106759"/>
            <a:ext cx="27590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: </a:t>
            </a:r>
            <a:r>
              <a:rPr lang="ko-KR" altLang="en-US" sz="16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소비 습관 맞춤 제휴 적금 찾기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95005E4-E36D-43E5-80E4-D421D34BDE0B}"/>
              </a:ext>
            </a:extLst>
          </p:cNvPr>
          <p:cNvSpPr txBox="1"/>
          <p:nvPr/>
        </p:nvSpPr>
        <p:spPr>
          <a:xfrm>
            <a:off x="9793609" y="4106759"/>
            <a:ext cx="15632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: </a:t>
            </a:r>
            <a:r>
              <a:rPr lang="ko-KR" altLang="en-US" sz="16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적금 상품 관리 </a:t>
            </a:r>
          </a:p>
        </p:txBody>
      </p:sp>
    </p:spTree>
    <p:extLst>
      <p:ext uri="{BB962C8B-B14F-4D97-AF65-F5344CB8AC3E}">
        <p14:creationId xmlns:p14="http://schemas.microsoft.com/office/powerpoint/2010/main" val="4260882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93349" y="659955"/>
            <a:ext cx="17940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기대효과</a:t>
            </a:r>
          </a:p>
        </p:txBody>
      </p:sp>
      <p:cxnSp>
        <p:nvCxnSpPr>
          <p:cNvPr id="80" name="직선 연결선 79"/>
          <p:cNvCxnSpPr/>
          <p:nvPr/>
        </p:nvCxnSpPr>
        <p:spPr>
          <a:xfrm rot="5400000">
            <a:off x="862758" y="394705"/>
            <a:ext cx="0" cy="530500"/>
          </a:xfrm>
          <a:prstGeom prst="line">
            <a:avLst/>
          </a:prstGeom>
          <a:ln w="25400">
            <a:solidFill>
              <a:srgbClr val="1AB2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" name="Group 169"/>
          <p:cNvGrpSpPr>
            <a:grpSpLocks noChangeAspect="1"/>
          </p:cNvGrpSpPr>
          <p:nvPr/>
        </p:nvGrpSpPr>
        <p:grpSpPr bwMode="auto">
          <a:xfrm>
            <a:off x="7384179" y="4392216"/>
            <a:ext cx="329294" cy="489345"/>
            <a:chOff x="1781" y="1888"/>
            <a:chExt cx="609" cy="905"/>
          </a:xfrm>
          <a:solidFill>
            <a:schemeClr val="bg1"/>
          </a:solidFill>
        </p:grpSpPr>
        <p:sp>
          <p:nvSpPr>
            <p:cNvPr id="103" name="Freeform 171"/>
            <p:cNvSpPr>
              <a:spLocks noEditPoints="1"/>
            </p:cNvSpPr>
            <p:nvPr/>
          </p:nvSpPr>
          <p:spPr bwMode="auto">
            <a:xfrm>
              <a:off x="1781" y="1888"/>
              <a:ext cx="609" cy="905"/>
            </a:xfrm>
            <a:custGeom>
              <a:avLst/>
              <a:gdLst>
                <a:gd name="T0" fmla="*/ 717 w 2434"/>
                <a:gd name="T1" fmla="*/ 1444 h 3618"/>
                <a:gd name="T2" fmla="*/ 573 w 2434"/>
                <a:gd name="T3" fmla="*/ 1926 h 3618"/>
                <a:gd name="T4" fmla="*/ 302 w 2434"/>
                <a:gd name="T5" fmla="*/ 2495 h 3618"/>
                <a:gd name="T6" fmla="*/ 244 w 2434"/>
                <a:gd name="T7" fmla="*/ 2738 h 3618"/>
                <a:gd name="T8" fmla="*/ 249 w 2434"/>
                <a:gd name="T9" fmla="*/ 3061 h 3618"/>
                <a:gd name="T10" fmla="*/ 301 w 2434"/>
                <a:gd name="T11" fmla="*/ 3138 h 3618"/>
                <a:gd name="T12" fmla="*/ 378 w 2434"/>
                <a:gd name="T13" fmla="*/ 3224 h 3618"/>
                <a:gd name="T14" fmla="*/ 450 w 2434"/>
                <a:gd name="T15" fmla="*/ 3299 h 3618"/>
                <a:gd name="T16" fmla="*/ 491 w 2434"/>
                <a:gd name="T17" fmla="*/ 3339 h 3618"/>
                <a:gd name="T18" fmla="*/ 554 w 2434"/>
                <a:gd name="T19" fmla="*/ 3374 h 3618"/>
                <a:gd name="T20" fmla="*/ 1878 w 2434"/>
                <a:gd name="T21" fmla="*/ 3366 h 3618"/>
                <a:gd name="T22" fmla="*/ 1963 w 2434"/>
                <a:gd name="T23" fmla="*/ 3304 h 3618"/>
                <a:gd name="T24" fmla="*/ 2074 w 2434"/>
                <a:gd name="T25" fmla="*/ 3210 h 3618"/>
                <a:gd name="T26" fmla="*/ 2166 w 2434"/>
                <a:gd name="T27" fmla="*/ 3106 h 3618"/>
                <a:gd name="T28" fmla="*/ 2192 w 2434"/>
                <a:gd name="T29" fmla="*/ 2801 h 3618"/>
                <a:gd name="T30" fmla="*/ 2154 w 2434"/>
                <a:gd name="T31" fmla="*/ 2554 h 3618"/>
                <a:gd name="T32" fmla="*/ 1910 w 2434"/>
                <a:gd name="T33" fmla="*/ 2041 h 3618"/>
                <a:gd name="T34" fmla="*/ 1745 w 2434"/>
                <a:gd name="T35" fmla="*/ 1566 h 3618"/>
                <a:gd name="T36" fmla="*/ 1611 w 2434"/>
                <a:gd name="T37" fmla="*/ 668 h 3618"/>
                <a:gd name="T38" fmla="*/ 678 w 2434"/>
                <a:gd name="T39" fmla="*/ 251 h 3618"/>
                <a:gd name="T40" fmla="*/ 643 w 2434"/>
                <a:gd name="T41" fmla="*/ 314 h 3618"/>
                <a:gd name="T42" fmla="*/ 663 w 2434"/>
                <a:gd name="T43" fmla="*/ 404 h 3618"/>
                <a:gd name="T44" fmla="*/ 1719 w 2434"/>
                <a:gd name="T45" fmla="*/ 427 h 3618"/>
                <a:gd name="T46" fmla="*/ 1780 w 2434"/>
                <a:gd name="T47" fmla="*/ 391 h 3618"/>
                <a:gd name="T48" fmla="*/ 1788 w 2434"/>
                <a:gd name="T49" fmla="*/ 295 h 3618"/>
                <a:gd name="T50" fmla="*/ 1738 w 2434"/>
                <a:gd name="T51" fmla="*/ 244 h 3618"/>
                <a:gd name="T52" fmla="*/ 1719 w 2434"/>
                <a:gd name="T53" fmla="*/ 0 h 3618"/>
                <a:gd name="T54" fmla="*/ 1889 w 2434"/>
                <a:gd name="T55" fmla="*/ 51 h 3618"/>
                <a:gd name="T56" fmla="*/ 2004 w 2434"/>
                <a:gd name="T57" fmla="*/ 182 h 3618"/>
                <a:gd name="T58" fmla="*/ 2033 w 2434"/>
                <a:gd name="T59" fmla="*/ 354 h 3618"/>
                <a:gd name="T60" fmla="*/ 1982 w 2434"/>
                <a:gd name="T61" fmla="*/ 525 h 3618"/>
                <a:gd name="T62" fmla="*/ 1851 w 2434"/>
                <a:gd name="T63" fmla="*/ 639 h 3618"/>
                <a:gd name="T64" fmla="*/ 1992 w 2434"/>
                <a:gd name="T65" fmla="*/ 1555 h 3618"/>
                <a:gd name="T66" fmla="*/ 2181 w 2434"/>
                <a:gd name="T67" fmla="*/ 2048 h 3618"/>
                <a:gd name="T68" fmla="*/ 2406 w 2434"/>
                <a:gd name="T69" fmla="*/ 2559 h 3618"/>
                <a:gd name="T70" fmla="*/ 2434 w 2434"/>
                <a:gd name="T71" fmla="*/ 3032 h 3618"/>
                <a:gd name="T72" fmla="*/ 2396 w 2434"/>
                <a:gd name="T73" fmla="*/ 3230 h 3618"/>
                <a:gd name="T74" fmla="*/ 2287 w 2434"/>
                <a:gd name="T75" fmla="*/ 3399 h 3618"/>
                <a:gd name="T76" fmla="*/ 2084 w 2434"/>
                <a:gd name="T77" fmla="*/ 3581 h 3618"/>
                <a:gd name="T78" fmla="*/ 1926 w 2434"/>
                <a:gd name="T79" fmla="*/ 3618 h 3618"/>
                <a:gd name="T80" fmla="*/ 386 w 2434"/>
                <a:gd name="T81" fmla="*/ 3596 h 3618"/>
                <a:gd name="T82" fmla="*/ 250 w 2434"/>
                <a:gd name="T83" fmla="*/ 3507 h 3618"/>
                <a:gd name="T84" fmla="*/ 58 w 2434"/>
                <a:gd name="T85" fmla="*/ 3275 h 3618"/>
                <a:gd name="T86" fmla="*/ 2 w 2434"/>
                <a:gd name="T87" fmla="*/ 3083 h 3618"/>
                <a:gd name="T88" fmla="*/ 12 w 2434"/>
                <a:gd name="T89" fmla="*/ 2639 h 3618"/>
                <a:gd name="T90" fmla="*/ 111 w 2434"/>
                <a:gd name="T91" fmla="*/ 2329 h 3618"/>
                <a:gd name="T92" fmla="*/ 403 w 2434"/>
                <a:gd name="T93" fmla="*/ 1682 h 3618"/>
                <a:gd name="T94" fmla="*/ 518 w 2434"/>
                <a:gd name="T95" fmla="*/ 1166 h 3618"/>
                <a:gd name="T96" fmla="*/ 478 w 2434"/>
                <a:gd name="T97" fmla="*/ 560 h 3618"/>
                <a:gd name="T98" fmla="*/ 404 w 2434"/>
                <a:gd name="T99" fmla="*/ 400 h 3618"/>
                <a:gd name="T100" fmla="*/ 414 w 2434"/>
                <a:gd name="T101" fmla="*/ 223 h 3618"/>
                <a:gd name="T102" fmla="*/ 509 w 2434"/>
                <a:gd name="T103" fmla="*/ 77 h 3618"/>
                <a:gd name="T104" fmla="*/ 669 w 2434"/>
                <a:gd name="T105" fmla="*/ 3 h 36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434" h="3618">
                  <a:moveTo>
                    <a:pt x="823" y="668"/>
                  </a:moveTo>
                  <a:lnTo>
                    <a:pt x="759" y="1196"/>
                  </a:lnTo>
                  <a:lnTo>
                    <a:pt x="740" y="1320"/>
                  </a:lnTo>
                  <a:lnTo>
                    <a:pt x="717" y="1444"/>
                  </a:lnTo>
                  <a:lnTo>
                    <a:pt x="688" y="1566"/>
                  </a:lnTo>
                  <a:lnTo>
                    <a:pt x="655" y="1688"/>
                  </a:lnTo>
                  <a:lnTo>
                    <a:pt x="617" y="1807"/>
                  </a:lnTo>
                  <a:lnTo>
                    <a:pt x="573" y="1926"/>
                  </a:lnTo>
                  <a:lnTo>
                    <a:pt x="523" y="2041"/>
                  </a:lnTo>
                  <a:lnTo>
                    <a:pt x="469" y="2156"/>
                  </a:lnTo>
                  <a:lnTo>
                    <a:pt x="327" y="2438"/>
                  </a:lnTo>
                  <a:lnTo>
                    <a:pt x="302" y="2495"/>
                  </a:lnTo>
                  <a:lnTo>
                    <a:pt x="281" y="2554"/>
                  </a:lnTo>
                  <a:lnTo>
                    <a:pt x="263" y="2614"/>
                  </a:lnTo>
                  <a:lnTo>
                    <a:pt x="251" y="2677"/>
                  </a:lnTo>
                  <a:lnTo>
                    <a:pt x="244" y="2738"/>
                  </a:lnTo>
                  <a:lnTo>
                    <a:pt x="241" y="2801"/>
                  </a:lnTo>
                  <a:lnTo>
                    <a:pt x="241" y="3032"/>
                  </a:lnTo>
                  <a:lnTo>
                    <a:pt x="243" y="3045"/>
                  </a:lnTo>
                  <a:lnTo>
                    <a:pt x="249" y="3061"/>
                  </a:lnTo>
                  <a:lnTo>
                    <a:pt x="259" y="3078"/>
                  </a:lnTo>
                  <a:lnTo>
                    <a:pt x="271" y="3097"/>
                  </a:lnTo>
                  <a:lnTo>
                    <a:pt x="285" y="3117"/>
                  </a:lnTo>
                  <a:lnTo>
                    <a:pt x="301" y="3138"/>
                  </a:lnTo>
                  <a:lnTo>
                    <a:pt x="319" y="3160"/>
                  </a:lnTo>
                  <a:lnTo>
                    <a:pt x="338" y="3182"/>
                  </a:lnTo>
                  <a:lnTo>
                    <a:pt x="358" y="3204"/>
                  </a:lnTo>
                  <a:lnTo>
                    <a:pt x="378" y="3224"/>
                  </a:lnTo>
                  <a:lnTo>
                    <a:pt x="397" y="3245"/>
                  </a:lnTo>
                  <a:lnTo>
                    <a:pt x="416" y="3265"/>
                  </a:lnTo>
                  <a:lnTo>
                    <a:pt x="434" y="3283"/>
                  </a:lnTo>
                  <a:lnTo>
                    <a:pt x="450" y="3299"/>
                  </a:lnTo>
                  <a:lnTo>
                    <a:pt x="465" y="3314"/>
                  </a:lnTo>
                  <a:lnTo>
                    <a:pt x="477" y="3325"/>
                  </a:lnTo>
                  <a:lnTo>
                    <a:pt x="486" y="3333"/>
                  </a:lnTo>
                  <a:lnTo>
                    <a:pt x="491" y="3339"/>
                  </a:lnTo>
                  <a:lnTo>
                    <a:pt x="493" y="3341"/>
                  </a:lnTo>
                  <a:lnTo>
                    <a:pt x="511" y="3355"/>
                  </a:lnTo>
                  <a:lnTo>
                    <a:pt x="532" y="3366"/>
                  </a:lnTo>
                  <a:lnTo>
                    <a:pt x="554" y="3374"/>
                  </a:lnTo>
                  <a:lnTo>
                    <a:pt x="577" y="3376"/>
                  </a:lnTo>
                  <a:lnTo>
                    <a:pt x="1833" y="3376"/>
                  </a:lnTo>
                  <a:lnTo>
                    <a:pt x="1856" y="3374"/>
                  </a:lnTo>
                  <a:lnTo>
                    <a:pt x="1878" y="3366"/>
                  </a:lnTo>
                  <a:lnTo>
                    <a:pt x="1898" y="3354"/>
                  </a:lnTo>
                  <a:lnTo>
                    <a:pt x="1917" y="3341"/>
                  </a:lnTo>
                  <a:lnTo>
                    <a:pt x="1939" y="3323"/>
                  </a:lnTo>
                  <a:lnTo>
                    <a:pt x="1963" y="3304"/>
                  </a:lnTo>
                  <a:lnTo>
                    <a:pt x="1990" y="3282"/>
                  </a:lnTo>
                  <a:lnTo>
                    <a:pt x="2018" y="3260"/>
                  </a:lnTo>
                  <a:lnTo>
                    <a:pt x="2046" y="3235"/>
                  </a:lnTo>
                  <a:lnTo>
                    <a:pt x="2074" y="3210"/>
                  </a:lnTo>
                  <a:lnTo>
                    <a:pt x="2101" y="3185"/>
                  </a:lnTo>
                  <a:lnTo>
                    <a:pt x="2125" y="3159"/>
                  </a:lnTo>
                  <a:lnTo>
                    <a:pt x="2147" y="3132"/>
                  </a:lnTo>
                  <a:lnTo>
                    <a:pt x="2166" y="3106"/>
                  </a:lnTo>
                  <a:lnTo>
                    <a:pt x="2180" y="3080"/>
                  </a:lnTo>
                  <a:lnTo>
                    <a:pt x="2189" y="3056"/>
                  </a:lnTo>
                  <a:lnTo>
                    <a:pt x="2192" y="3032"/>
                  </a:lnTo>
                  <a:lnTo>
                    <a:pt x="2192" y="2801"/>
                  </a:lnTo>
                  <a:lnTo>
                    <a:pt x="2190" y="2738"/>
                  </a:lnTo>
                  <a:lnTo>
                    <a:pt x="2182" y="2677"/>
                  </a:lnTo>
                  <a:lnTo>
                    <a:pt x="2170" y="2614"/>
                  </a:lnTo>
                  <a:lnTo>
                    <a:pt x="2154" y="2554"/>
                  </a:lnTo>
                  <a:lnTo>
                    <a:pt x="2132" y="2495"/>
                  </a:lnTo>
                  <a:lnTo>
                    <a:pt x="2106" y="2438"/>
                  </a:lnTo>
                  <a:lnTo>
                    <a:pt x="1964" y="2156"/>
                  </a:lnTo>
                  <a:lnTo>
                    <a:pt x="1910" y="2041"/>
                  </a:lnTo>
                  <a:lnTo>
                    <a:pt x="1862" y="1926"/>
                  </a:lnTo>
                  <a:lnTo>
                    <a:pt x="1818" y="1807"/>
                  </a:lnTo>
                  <a:lnTo>
                    <a:pt x="1778" y="1688"/>
                  </a:lnTo>
                  <a:lnTo>
                    <a:pt x="1745" y="1566"/>
                  </a:lnTo>
                  <a:lnTo>
                    <a:pt x="1717" y="1444"/>
                  </a:lnTo>
                  <a:lnTo>
                    <a:pt x="1693" y="1320"/>
                  </a:lnTo>
                  <a:lnTo>
                    <a:pt x="1676" y="1196"/>
                  </a:lnTo>
                  <a:lnTo>
                    <a:pt x="1611" y="668"/>
                  </a:lnTo>
                  <a:lnTo>
                    <a:pt x="823" y="668"/>
                  </a:lnTo>
                  <a:close/>
                  <a:moveTo>
                    <a:pt x="716" y="241"/>
                  </a:moveTo>
                  <a:lnTo>
                    <a:pt x="696" y="244"/>
                  </a:lnTo>
                  <a:lnTo>
                    <a:pt x="678" y="251"/>
                  </a:lnTo>
                  <a:lnTo>
                    <a:pt x="664" y="263"/>
                  </a:lnTo>
                  <a:lnTo>
                    <a:pt x="653" y="277"/>
                  </a:lnTo>
                  <a:lnTo>
                    <a:pt x="645" y="295"/>
                  </a:lnTo>
                  <a:lnTo>
                    <a:pt x="643" y="314"/>
                  </a:lnTo>
                  <a:lnTo>
                    <a:pt x="643" y="354"/>
                  </a:lnTo>
                  <a:lnTo>
                    <a:pt x="645" y="373"/>
                  </a:lnTo>
                  <a:lnTo>
                    <a:pt x="652" y="389"/>
                  </a:lnTo>
                  <a:lnTo>
                    <a:pt x="663" y="404"/>
                  </a:lnTo>
                  <a:lnTo>
                    <a:pt x="677" y="415"/>
                  </a:lnTo>
                  <a:lnTo>
                    <a:pt x="694" y="422"/>
                  </a:lnTo>
                  <a:lnTo>
                    <a:pt x="712" y="426"/>
                  </a:lnTo>
                  <a:lnTo>
                    <a:pt x="1719" y="427"/>
                  </a:lnTo>
                  <a:lnTo>
                    <a:pt x="1738" y="423"/>
                  </a:lnTo>
                  <a:lnTo>
                    <a:pt x="1755" y="417"/>
                  </a:lnTo>
                  <a:lnTo>
                    <a:pt x="1769" y="405"/>
                  </a:lnTo>
                  <a:lnTo>
                    <a:pt x="1780" y="391"/>
                  </a:lnTo>
                  <a:lnTo>
                    <a:pt x="1788" y="373"/>
                  </a:lnTo>
                  <a:lnTo>
                    <a:pt x="1790" y="354"/>
                  </a:lnTo>
                  <a:lnTo>
                    <a:pt x="1790" y="314"/>
                  </a:lnTo>
                  <a:lnTo>
                    <a:pt x="1788" y="295"/>
                  </a:lnTo>
                  <a:lnTo>
                    <a:pt x="1780" y="277"/>
                  </a:lnTo>
                  <a:lnTo>
                    <a:pt x="1769" y="263"/>
                  </a:lnTo>
                  <a:lnTo>
                    <a:pt x="1755" y="251"/>
                  </a:lnTo>
                  <a:lnTo>
                    <a:pt x="1738" y="244"/>
                  </a:lnTo>
                  <a:lnTo>
                    <a:pt x="1719" y="241"/>
                  </a:lnTo>
                  <a:lnTo>
                    <a:pt x="716" y="241"/>
                  </a:lnTo>
                  <a:close/>
                  <a:moveTo>
                    <a:pt x="716" y="0"/>
                  </a:moveTo>
                  <a:lnTo>
                    <a:pt x="1719" y="0"/>
                  </a:lnTo>
                  <a:lnTo>
                    <a:pt x="1765" y="3"/>
                  </a:lnTo>
                  <a:lnTo>
                    <a:pt x="1809" y="13"/>
                  </a:lnTo>
                  <a:lnTo>
                    <a:pt x="1851" y="29"/>
                  </a:lnTo>
                  <a:lnTo>
                    <a:pt x="1889" y="51"/>
                  </a:lnTo>
                  <a:lnTo>
                    <a:pt x="1925" y="77"/>
                  </a:lnTo>
                  <a:lnTo>
                    <a:pt x="1956" y="108"/>
                  </a:lnTo>
                  <a:lnTo>
                    <a:pt x="1982" y="143"/>
                  </a:lnTo>
                  <a:lnTo>
                    <a:pt x="2004" y="182"/>
                  </a:lnTo>
                  <a:lnTo>
                    <a:pt x="2019" y="223"/>
                  </a:lnTo>
                  <a:lnTo>
                    <a:pt x="2029" y="267"/>
                  </a:lnTo>
                  <a:lnTo>
                    <a:pt x="2033" y="314"/>
                  </a:lnTo>
                  <a:lnTo>
                    <a:pt x="2033" y="354"/>
                  </a:lnTo>
                  <a:lnTo>
                    <a:pt x="2029" y="400"/>
                  </a:lnTo>
                  <a:lnTo>
                    <a:pt x="2019" y="444"/>
                  </a:lnTo>
                  <a:lnTo>
                    <a:pt x="2004" y="486"/>
                  </a:lnTo>
                  <a:lnTo>
                    <a:pt x="1982" y="525"/>
                  </a:lnTo>
                  <a:lnTo>
                    <a:pt x="1956" y="560"/>
                  </a:lnTo>
                  <a:lnTo>
                    <a:pt x="1925" y="591"/>
                  </a:lnTo>
                  <a:lnTo>
                    <a:pt x="1889" y="617"/>
                  </a:lnTo>
                  <a:lnTo>
                    <a:pt x="1851" y="639"/>
                  </a:lnTo>
                  <a:lnTo>
                    <a:pt x="1916" y="1166"/>
                  </a:lnTo>
                  <a:lnTo>
                    <a:pt x="1935" y="1297"/>
                  </a:lnTo>
                  <a:lnTo>
                    <a:pt x="1960" y="1426"/>
                  </a:lnTo>
                  <a:lnTo>
                    <a:pt x="1992" y="1555"/>
                  </a:lnTo>
                  <a:lnTo>
                    <a:pt x="2030" y="1682"/>
                  </a:lnTo>
                  <a:lnTo>
                    <a:pt x="2074" y="1806"/>
                  </a:lnTo>
                  <a:lnTo>
                    <a:pt x="2125" y="1928"/>
                  </a:lnTo>
                  <a:lnTo>
                    <a:pt x="2181" y="2048"/>
                  </a:lnTo>
                  <a:lnTo>
                    <a:pt x="2322" y="2329"/>
                  </a:lnTo>
                  <a:lnTo>
                    <a:pt x="2356" y="2404"/>
                  </a:lnTo>
                  <a:lnTo>
                    <a:pt x="2384" y="2481"/>
                  </a:lnTo>
                  <a:lnTo>
                    <a:pt x="2406" y="2559"/>
                  </a:lnTo>
                  <a:lnTo>
                    <a:pt x="2421" y="2639"/>
                  </a:lnTo>
                  <a:lnTo>
                    <a:pt x="2431" y="2720"/>
                  </a:lnTo>
                  <a:lnTo>
                    <a:pt x="2434" y="2801"/>
                  </a:lnTo>
                  <a:lnTo>
                    <a:pt x="2434" y="3032"/>
                  </a:lnTo>
                  <a:lnTo>
                    <a:pt x="2431" y="3083"/>
                  </a:lnTo>
                  <a:lnTo>
                    <a:pt x="2425" y="3133"/>
                  </a:lnTo>
                  <a:lnTo>
                    <a:pt x="2412" y="3183"/>
                  </a:lnTo>
                  <a:lnTo>
                    <a:pt x="2396" y="3230"/>
                  </a:lnTo>
                  <a:lnTo>
                    <a:pt x="2375" y="3275"/>
                  </a:lnTo>
                  <a:lnTo>
                    <a:pt x="2350" y="3319"/>
                  </a:lnTo>
                  <a:lnTo>
                    <a:pt x="2321" y="3360"/>
                  </a:lnTo>
                  <a:lnTo>
                    <a:pt x="2287" y="3399"/>
                  </a:lnTo>
                  <a:lnTo>
                    <a:pt x="2183" y="3507"/>
                  </a:lnTo>
                  <a:lnTo>
                    <a:pt x="2154" y="3536"/>
                  </a:lnTo>
                  <a:lnTo>
                    <a:pt x="2121" y="3560"/>
                  </a:lnTo>
                  <a:lnTo>
                    <a:pt x="2084" y="3581"/>
                  </a:lnTo>
                  <a:lnTo>
                    <a:pt x="2047" y="3596"/>
                  </a:lnTo>
                  <a:lnTo>
                    <a:pt x="2007" y="3608"/>
                  </a:lnTo>
                  <a:lnTo>
                    <a:pt x="1967" y="3615"/>
                  </a:lnTo>
                  <a:lnTo>
                    <a:pt x="1926" y="3618"/>
                  </a:lnTo>
                  <a:lnTo>
                    <a:pt x="509" y="3618"/>
                  </a:lnTo>
                  <a:lnTo>
                    <a:pt x="467" y="3615"/>
                  </a:lnTo>
                  <a:lnTo>
                    <a:pt x="426" y="3608"/>
                  </a:lnTo>
                  <a:lnTo>
                    <a:pt x="386" y="3596"/>
                  </a:lnTo>
                  <a:lnTo>
                    <a:pt x="349" y="3581"/>
                  </a:lnTo>
                  <a:lnTo>
                    <a:pt x="314" y="3560"/>
                  </a:lnTo>
                  <a:lnTo>
                    <a:pt x="280" y="3536"/>
                  </a:lnTo>
                  <a:lnTo>
                    <a:pt x="250" y="3507"/>
                  </a:lnTo>
                  <a:lnTo>
                    <a:pt x="146" y="3398"/>
                  </a:lnTo>
                  <a:lnTo>
                    <a:pt x="113" y="3360"/>
                  </a:lnTo>
                  <a:lnTo>
                    <a:pt x="84" y="3319"/>
                  </a:lnTo>
                  <a:lnTo>
                    <a:pt x="58" y="3275"/>
                  </a:lnTo>
                  <a:lnTo>
                    <a:pt x="37" y="3230"/>
                  </a:lnTo>
                  <a:lnTo>
                    <a:pt x="21" y="3183"/>
                  </a:lnTo>
                  <a:lnTo>
                    <a:pt x="9" y="3133"/>
                  </a:lnTo>
                  <a:lnTo>
                    <a:pt x="2" y="3083"/>
                  </a:lnTo>
                  <a:lnTo>
                    <a:pt x="0" y="3032"/>
                  </a:lnTo>
                  <a:lnTo>
                    <a:pt x="0" y="2802"/>
                  </a:lnTo>
                  <a:lnTo>
                    <a:pt x="3" y="2720"/>
                  </a:lnTo>
                  <a:lnTo>
                    <a:pt x="12" y="2639"/>
                  </a:lnTo>
                  <a:lnTo>
                    <a:pt x="28" y="2559"/>
                  </a:lnTo>
                  <a:lnTo>
                    <a:pt x="50" y="2481"/>
                  </a:lnTo>
                  <a:lnTo>
                    <a:pt x="77" y="2404"/>
                  </a:lnTo>
                  <a:lnTo>
                    <a:pt x="111" y="2329"/>
                  </a:lnTo>
                  <a:lnTo>
                    <a:pt x="252" y="2048"/>
                  </a:lnTo>
                  <a:lnTo>
                    <a:pt x="309" y="1928"/>
                  </a:lnTo>
                  <a:lnTo>
                    <a:pt x="359" y="1806"/>
                  </a:lnTo>
                  <a:lnTo>
                    <a:pt x="403" y="1682"/>
                  </a:lnTo>
                  <a:lnTo>
                    <a:pt x="442" y="1555"/>
                  </a:lnTo>
                  <a:lnTo>
                    <a:pt x="473" y="1426"/>
                  </a:lnTo>
                  <a:lnTo>
                    <a:pt x="499" y="1297"/>
                  </a:lnTo>
                  <a:lnTo>
                    <a:pt x="518" y="1166"/>
                  </a:lnTo>
                  <a:lnTo>
                    <a:pt x="582" y="639"/>
                  </a:lnTo>
                  <a:lnTo>
                    <a:pt x="544" y="617"/>
                  </a:lnTo>
                  <a:lnTo>
                    <a:pt x="509" y="591"/>
                  </a:lnTo>
                  <a:lnTo>
                    <a:pt x="478" y="560"/>
                  </a:lnTo>
                  <a:lnTo>
                    <a:pt x="451" y="525"/>
                  </a:lnTo>
                  <a:lnTo>
                    <a:pt x="431" y="486"/>
                  </a:lnTo>
                  <a:lnTo>
                    <a:pt x="414" y="444"/>
                  </a:lnTo>
                  <a:lnTo>
                    <a:pt x="404" y="400"/>
                  </a:lnTo>
                  <a:lnTo>
                    <a:pt x="401" y="354"/>
                  </a:lnTo>
                  <a:lnTo>
                    <a:pt x="401" y="314"/>
                  </a:lnTo>
                  <a:lnTo>
                    <a:pt x="404" y="267"/>
                  </a:lnTo>
                  <a:lnTo>
                    <a:pt x="414" y="223"/>
                  </a:lnTo>
                  <a:lnTo>
                    <a:pt x="431" y="182"/>
                  </a:lnTo>
                  <a:lnTo>
                    <a:pt x="451" y="143"/>
                  </a:lnTo>
                  <a:lnTo>
                    <a:pt x="478" y="108"/>
                  </a:lnTo>
                  <a:lnTo>
                    <a:pt x="509" y="77"/>
                  </a:lnTo>
                  <a:lnTo>
                    <a:pt x="544" y="51"/>
                  </a:lnTo>
                  <a:lnTo>
                    <a:pt x="582" y="29"/>
                  </a:lnTo>
                  <a:lnTo>
                    <a:pt x="624" y="13"/>
                  </a:lnTo>
                  <a:lnTo>
                    <a:pt x="669" y="3"/>
                  </a:lnTo>
                  <a:lnTo>
                    <a:pt x="71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172"/>
            <p:cNvSpPr>
              <a:spLocks/>
            </p:cNvSpPr>
            <p:nvPr/>
          </p:nvSpPr>
          <p:spPr bwMode="auto">
            <a:xfrm>
              <a:off x="1887" y="2455"/>
              <a:ext cx="397" cy="239"/>
            </a:xfrm>
            <a:custGeom>
              <a:avLst/>
              <a:gdLst>
                <a:gd name="T0" fmla="*/ 176 w 1588"/>
                <a:gd name="T1" fmla="*/ 0 h 953"/>
                <a:gd name="T2" fmla="*/ 1411 w 1588"/>
                <a:gd name="T3" fmla="*/ 0 h 953"/>
                <a:gd name="T4" fmla="*/ 1414 w 1588"/>
                <a:gd name="T5" fmla="*/ 5 h 953"/>
                <a:gd name="T6" fmla="*/ 1516 w 1588"/>
                <a:gd name="T7" fmla="*/ 197 h 953"/>
                <a:gd name="T8" fmla="*/ 1541 w 1588"/>
                <a:gd name="T9" fmla="*/ 250 h 953"/>
                <a:gd name="T10" fmla="*/ 1561 w 1588"/>
                <a:gd name="T11" fmla="*/ 307 h 953"/>
                <a:gd name="T12" fmla="*/ 1575 w 1588"/>
                <a:gd name="T13" fmla="*/ 364 h 953"/>
                <a:gd name="T14" fmla="*/ 1584 w 1588"/>
                <a:gd name="T15" fmla="*/ 422 h 953"/>
                <a:gd name="T16" fmla="*/ 1588 w 1588"/>
                <a:gd name="T17" fmla="*/ 480 h 953"/>
                <a:gd name="T18" fmla="*/ 1588 w 1588"/>
                <a:gd name="T19" fmla="*/ 636 h 953"/>
                <a:gd name="T20" fmla="*/ 1585 w 1588"/>
                <a:gd name="T21" fmla="*/ 673 h 953"/>
                <a:gd name="T22" fmla="*/ 1578 w 1588"/>
                <a:gd name="T23" fmla="*/ 707 h 953"/>
                <a:gd name="T24" fmla="*/ 1567 w 1588"/>
                <a:gd name="T25" fmla="*/ 741 h 953"/>
                <a:gd name="T26" fmla="*/ 1550 w 1588"/>
                <a:gd name="T27" fmla="*/ 773 h 953"/>
                <a:gd name="T28" fmla="*/ 1529 w 1588"/>
                <a:gd name="T29" fmla="*/ 803 h 953"/>
                <a:gd name="T30" fmla="*/ 1505 w 1588"/>
                <a:gd name="T31" fmla="*/ 830 h 953"/>
                <a:gd name="T32" fmla="*/ 1430 w 1588"/>
                <a:gd name="T33" fmla="*/ 904 h 953"/>
                <a:gd name="T34" fmla="*/ 1409 w 1588"/>
                <a:gd name="T35" fmla="*/ 920 h 953"/>
                <a:gd name="T36" fmla="*/ 1386 w 1588"/>
                <a:gd name="T37" fmla="*/ 935 h 953"/>
                <a:gd name="T38" fmla="*/ 1361 w 1588"/>
                <a:gd name="T39" fmla="*/ 944 h 953"/>
                <a:gd name="T40" fmla="*/ 1334 w 1588"/>
                <a:gd name="T41" fmla="*/ 951 h 953"/>
                <a:gd name="T42" fmla="*/ 1307 w 1588"/>
                <a:gd name="T43" fmla="*/ 953 h 953"/>
                <a:gd name="T44" fmla="*/ 281 w 1588"/>
                <a:gd name="T45" fmla="*/ 953 h 953"/>
                <a:gd name="T46" fmla="*/ 253 w 1588"/>
                <a:gd name="T47" fmla="*/ 951 h 953"/>
                <a:gd name="T48" fmla="*/ 227 w 1588"/>
                <a:gd name="T49" fmla="*/ 944 h 953"/>
                <a:gd name="T50" fmla="*/ 201 w 1588"/>
                <a:gd name="T51" fmla="*/ 935 h 953"/>
                <a:gd name="T52" fmla="*/ 178 w 1588"/>
                <a:gd name="T53" fmla="*/ 920 h 953"/>
                <a:gd name="T54" fmla="*/ 157 w 1588"/>
                <a:gd name="T55" fmla="*/ 904 h 953"/>
                <a:gd name="T56" fmla="*/ 82 w 1588"/>
                <a:gd name="T57" fmla="*/ 830 h 953"/>
                <a:gd name="T58" fmla="*/ 58 w 1588"/>
                <a:gd name="T59" fmla="*/ 803 h 953"/>
                <a:gd name="T60" fmla="*/ 37 w 1588"/>
                <a:gd name="T61" fmla="*/ 773 h 953"/>
                <a:gd name="T62" fmla="*/ 22 w 1588"/>
                <a:gd name="T63" fmla="*/ 741 h 953"/>
                <a:gd name="T64" fmla="*/ 10 w 1588"/>
                <a:gd name="T65" fmla="*/ 707 h 953"/>
                <a:gd name="T66" fmla="*/ 2 w 1588"/>
                <a:gd name="T67" fmla="*/ 673 h 953"/>
                <a:gd name="T68" fmla="*/ 0 w 1588"/>
                <a:gd name="T69" fmla="*/ 636 h 953"/>
                <a:gd name="T70" fmla="*/ 0 w 1588"/>
                <a:gd name="T71" fmla="*/ 480 h 953"/>
                <a:gd name="T72" fmla="*/ 3 w 1588"/>
                <a:gd name="T73" fmla="*/ 422 h 953"/>
                <a:gd name="T74" fmla="*/ 12 w 1588"/>
                <a:gd name="T75" fmla="*/ 364 h 953"/>
                <a:gd name="T76" fmla="*/ 26 w 1588"/>
                <a:gd name="T77" fmla="*/ 307 h 953"/>
                <a:gd name="T78" fmla="*/ 46 w 1588"/>
                <a:gd name="T79" fmla="*/ 250 h 953"/>
                <a:gd name="T80" fmla="*/ 71 w 1588"/>
                <a:gd name="T81" fmla="*/ 197 h 953"/>
                <a:gd name="T82" fmla="*/ 174 w 1588"/>
                <a:gd name="T83" fmla="*/ 5 h 953"/>
                <a:gd name="T84" fmla="*/ 176 w 1588"/>
                <a:gd name="T85" fmla="*/ 0 h 9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588" h="953">
                  <a:moveTo>
                    <a:pt x="176" y="0"/>
                  </a:moveTo>
                  <a:lnTo>
                    <a:pt x="1411" y="0"/>
                  </a:lnTo>
                  <a:lnTo>
                    <a:pt x="1414" y="5"/>
                  </a:lnTo>
                  <a:lnTo>
                    <a:pt x="1516" y="197"/>
                  </a:lnTo>
                  <a:lnTo>
                    <a:pt x="1541" y="250"/>
                  </a:lnTo>
                  <a:lnTo>
                    <a:pt x="1561" y="307"/>
                  </a:lnTo>
                  <a:lnTo>
                    <a:pt x="1575" y="364"/>
                  </a:lnTo>
                  <a:lnTo>
                    <a:pt x="1584" y="422"/>
                  </a:lnTo>
                  <a:lnTo>
                    <a:pt x="1588" y="480"/>
                  </a:lnTo>
                  <a:lnTo>
                    <a:pt x="1588" y="636"/>
                  </a:lnTo>
                  <a:lnTo>
                    <a:pt x="1585" y="673"/>
                  </a:lnTo>
                  <a:lnTo>
                    <a:pt x="1578" y="707"/>
                  </a:lnTo>
                  <a:lnTo>
                    <a:pt x="1567" y="741"/>
                  </a:lnTo>
                  <a:lnTo>
                    <a:pt x="1550" y="773"/>
                  </a:lnTo>
                  <a:lnTo>
                    <a:pt x="1529" y="803"/>
                  </a:lnTo>
                  <a:lnTo>
                    <a:pt x="1505" y="830"/>
                  </a:lnTo>
                  <a:lnTo>
                    <a:pt x="1430" y="904"/>
                  </a:lnTo>
                  <a:lnTo>
                    <a:pt x="1409" y="920"/>
                  </a:lnTo>
                  <a:lnTo>
                    <a:pt x="1386" y="935"/>
                  </a:lnTo>
                  <a:lnTo>
                    <a:pt x="1361" y="944"/>
                  </a:lnTo>
                  <a:lnTo>
                    <a:pt x="1334" y="951"/>
                  </a:lnTo>
                  <a:lnTo>
                    <a:pt x="1307" y="953"/>
                  </a:lnTo>
                  <a:lnTo>
                    <a:pt x="281" y="953"/>
                  </a:lnTo>
                  <a:lnTo>
                    <a:pt x="253" y="951"/>
                  </a:lnTo>
                  <a:lnTo>
                    <a:pt x="227" y="944"/>
                  </a:lnTo>
                  <a:lnTo>
                    <a:pt x="201" y="935"/>
                  </a:lnTo>
                  <a:lnTo>
                    <a:pt x="178" y="920"/>
                  </a:lnTo>
                  <a:lnTo>
                    <a:pt x="157" y="904"/>
                  </a:lnTo>
                  <a:lnTo>
                    <a:pt x="82" y="830"/>
                  </a:lnTo>
                  <a:lnTo>
                    <a:pt x="58" y="803"/>
                  </a:lnTo>
                  <a:lnTo>
                    <a:pt x="37" y="773"/>
                  </a:lnTo>
                  <a:lnTo>
                    <a:pt x="22" y="741"/>
                  </a:lnTo>
                  <a:lnTo>
                    <a:pt x="10" y="707"/>
                  </a:lnTo>
                  <a:lnTo>
                    <a:pt x="2" y="673"/>
                  </a:lnTo>
                  <a:lnTo>
                    <a:pt x="0" y="636"/>
                  </a:lnTo>
                  <a:lnTo>
                    <a:pt x="0" y="480"/>
                  </a:lnTo>
                  <a:lnTo>
                    <a:pt x="3" y="422"/>
                  </a:lnTo>
                  <a:lnTo>
                    <a:pt x="12" y="364"/>
                  </a:lnTo>
                  <a:lnTo>
                    <a:pt x="26" y="307"/>
                  </a:lnTo>
                  <a:lnTo>
                    <a:pt x="46" y="250"/>
                  </a:lnTo>
                  <a:lnTo>
                    <a:pt x="71" y="197"/>
                  </a:lnTo>
                  <a:lnTo>
                    <a:pt x="174" y="5"/>
                  </a:lnTo>
                  <a:lnTo>
                    <a:pt x="17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5" name="Group 4"/>
          <p:cNvGrpSpPr>
            <a:grpSpLocks noChangeAspect="1"/>
          </p:cNvGrpSpPr>
          <p:nvPr/>
        </p:nvGrpSpPr>
        <p:grpSpPr bwMode="auto">
          <a:xfrm>
            <a:off x="1487479" y="4489025"/>
            <a:ext cx="545602" cy="420768"/>
            <a:chOff x="744" y="1160"/>
            <a:chExt cx="625" cy="482"/>
          </a:xfrm>
          <a:solidFill>
            <a:schemeClr val="bg1"/>
          </a:solidFill>
        </p:grpSpPr>
        <p:sp>
          <p:nvSpPr>
            <p:cNvPr id="106" name="Freeform 6"/>
            <p:cNvSpPr>
              <a:spLocks/>
            </p:cNvSpPr>
            <p:nvPr/>
          </p:nvSpPr>
          <p:spPr bwMode="auto">
            <a:xfrm>
              <a:off x="1011" y="1299"/>
              <a:ext cx="92" cy="44"/>
            </a:xfrm>
            <a:custGeom>
              <a:avLst/>
              <a:gdLst>
                <a:gd name="T0" fmla="*/ 106 w 551"/>
                <a:gd name="T1" fmla="*/ 0 h 265"/>
                <a:gd name="T2" fmla="*/ 446 w 551"/>
                <a:gd name="T3" fmla="*/ 0 h 265"/>
                <a:gd name="T4" fmla="*/ 500 w 551"/>
                <a:gd name="T5" fmla="*/ 2 h 265"/>
                <a:gd name="T6" fmla="*/ 551 w 551"/>
                <a:gd name="T7" fmla="*/ 10 h 265"/>
                <a:gd name="T8" fmla="*/ 525 w 551"/>
                <a:gd name="T9" fmla="*/ 53 h 265"/>
                <a:gd name="T10" fmla="*/ 502 w 551"/>
                <a:gd name="T11" fmla="*/ 98 h 265"/>
                <a:gd name="T12" fmla="*/ 486 w 551"/>
                <a:gd name="T13" fmla="*/ 145 h 265"/>
                <a:gd name="T14" fmla="*/ 475 w 551"/>
                <a:gd name="T15" fmla="*/ 196 h 265"/>
                <a:gd name="T16" fmla="*/ 469 w 551"/>
                <a:gd name="T17" fmla="*/ 248 h 265"/>
                <a:gd name="T18" fmla="*/ 428 w 551"/>
                <a:gd name="T19" fmla="*/ 232 h 265"/>
                <a:gd name="T20" fmla="*/ 384 w 551"/>
                <a:gd name="T21" fmla="*/ 220 h 265"/>
                <a:gd name="T22" fmla="*/ 341 w 551"/>
                <a:gd name="T23" fmla="*/ 213 h 265"/>
                <a:gd name="T24" fmla="*/ 295 w 551"/>
                <a:gd name="T25" fmla="*/ 211 h 265"/>
                <a:gd name="T26" fmla="*/ 238 w 551"/>
                <a:gd name="T27" fmla="*/ 215 h 265"/>
                <a:gd name="T28" fmla="*/ 184 w 551"/>
                <a:gd name="T29" fmla="*/ 225 h 265"/>
                <a:gd name="T30" fmla="*/ 132 w 551"/>
                <a:gd name="T31" fmla="*/ 242 h 265"/>
                <a:gd name="T32" fmla="*/ 83 w 551"/>
                <a:gd name="T33" fmla="*/ 265 h 265"/>
                <a:gd name="T34" fmla="*/ 80 w 551"/>
                <a:gd name="T35" fmla="*/ 209 h 265"/>
                <a:gd name="T36" fmla="*/ 69 w 551"/>
                <a:gd name="T37" fmla="*/ 156 h 265"/>
                <a:gd name="T38" fmla="*/ 52 w 551"/>
                <a:gd name="T39" fmla="*/ 104 h 265"/>
                <a:gd name="T40" fmla="*/ 29 w 551"/>
                <a:gd name="T41" fmla="*/ 55 h 265"/>
                <a:gd name="T42" fmla="*/ 0 w 551"/>
                <a:gd name="T43" fmla="*/ 10 h 265"/>
                <a:gd name="T44" fmla="*/ 52 w 551"/>
                <a:gd name="T45" fmla="*/ 2 h 265"/>
                <a:gd name="T46" fmla="*/ 106 w 551"/>
                <a:gd name="T47" fmla="*/ 0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51" h="265">
                  <a:moveTo>
                    <a:pt x="106" y="0"/>
                  </a:moveTo>
                  <a:lnTo>
                    <a:pt x="446" y="0"/>
                  </a:lnTo>
                  <a:lnTo>
                    <a:pt x="500" y="2"/>
                  </a:lnTo>
                  <a:lnTo>
                    <a:pt x="551" y="10"/>
                  </a:lnTo>
                  <a:lnTo>
                    <a:pt x="525" y="53"/>
                  </a:lnTo>
                  <a:lnTo>
                    <a:pt x="502" y="98"/>
                  </a:lnTo>
                  <a:lnTo>
                    <a:pt x="486" y="145"/>
                  </a:lnTo>
                  <a:lnTo>
                    <a:pt x="475" y="196"/>
                  </a:lnTo>
                  <a:lnTo>
                    <a:pt x="469" y="248"/>
                  </a:lnTo>
                  <a:lnTo>
                    <a:pt x="428" y="232"/>
                  </a:lnTo>
                  <a:lnTo>
                    <a:pt x="384" y="220"/>
                  </a:lnTo>
                  <a:lnTo>
                    <a:pt x="341" y="213"/>
                  </a:lnTo>
                  <a:lnTo>
                    <a:pt x="295" y="211"/>
                  </a:lnTo>
                  <a:lnTo>
                    <a:pt x="238" y="215"/>
                  </a:lnTo>
                  <a:lnTo>
                    <a:pt x="184" y="225"/>
                  </a:lnTo>
                  <a:lnTo>
                    <a:pt x="132" y="242"/>
                  </a:lnTo>
                  <a:lnTo>
                    <a:pt x="83" y="265"/>
                  </a:lnTo>
                  <a:lnTo>
                    <a:pt x="80" y="209"/>
                  </a:lnTo>
                  <a:lnTo>
                    <a:pt x="69" y="156"/>
                  </a:lnTo>
                  <a:lnTo>
                    <a:pt x="52" y="104"/>
                  </a:lnTo>
                  <a:lnTo>
                    <a:pt x="29" y="55"/>
                  </a:lnTo>
                  <a:lnTo>
                    <a:pt x="0" y="10"/>
                  </a:lnTo>
                  <a:lnTo>
                    <a:pt x="52" y="2"/>
                  </a:lnTo>
                  <a:lnTo>
                    <a:pt x="10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7"/>
            <p:cNvSpPr>
              <a:spLocks/>
            </p:cNvSpPr>
            <p:nvPr/>
          </p:nvSpPr>
          <p:spPr bwMode="auto">
            <a:xfrm>
              <a:off x="990" y="1160"/>
              <a:ext cx="134" cy="135"/>
            </a:xfrm>
            <a:custGeom>
              <a:avLst/>
              <a:gdLst>
                <a:gd name="T0" fmla="*/ 401 w 803"/>
                <a:gd name="T1" fmla="*/ 0 h 810"/>
                <a:gd name="T2" fmla="*/ 452 w 803"/>
                <a:gd name="T3" fmla="*/ 3 h 810"/>
                <a:gd name="T4" fmla="*/ 501 w 803"/>
                <a:gd name="T5" fmla="*/ 13 h 810"/>
                <a:gd name="T6" fmla="*/ 547 w 803"/>
                <a:gd name="T7" fmla="*/ 28 h 810"/>
                <a:gd name="T8" fmla="*/ 590 w 803"/>
                <a:gd name="T9" fmla="*/ 47 h 810"/>
                <a:gd name="T10" fmla="*/ 632 w 803"/>
                <a:gd name="T11" fmla="*/ 73 h 810"/>
                <a:gd name="T12" fmla="*/ 668 w 803"/>
                <a:gd name="T13" fmla="*/ 103 h 810"/>
                <a:gd name="T14" fmla="*/ 702 w 803"/>
                <a:gd name="T15" fmla="*/ 136 h 810"/>
                <a:gd name="T16" fmla="*/ 731 w 803"/>
                <a:gd name="T17" fmla="*/ 173 h 810"/>
                <a:gd name="T18" fmla="*/ 756 w 803"/>
                <a:gd name="T19" fmla="*/ 215 h 810"/>
                <a:gd name="T20" fmla="*/ 776 w 803"/>
                <a:gd name="T21" fmla="*/ 259 h 810"/>
                <a:gd name="T22" fmla="*/ 791 w 803"/>
                <a:gd name="T23" fmla="*/ 306 h 810"/>
                <a:gd name="T24" fmla="*/ 800 w 803"/>
                <a:gd name="T25" fmla="*/ 354 h 810"/>
                <a:gd name="T26" fmla="*/ 803 w 803"/>
                <a:gd name="T27" fmla="*/ 405 h 810"/>
                <a:gd name="T28" fmla="*/ 800 w 803"/>
                <a:gd name="T29" fmla="*/ 456 h 810"/>
                <a:gd name="T30" fmla="*/ 791 w 803"/>
                <a:gd name="T31" fmla="*/ 504 h 810"/>
                <a:gd name="T32" fmla="*/ 776 w 803"/>
                <a:gd name="T33" fmla="*/ 552 h 810"/>
                <a:gd name="T34" fmla="*/ 756 w 803"/>
                <a:gd name="T35" fmla="*/ 596 h 810"/>
                <a:gd name="T36" fmla="*/ 731 w 803"/>
                <a:gd name="T37" fmla="*/ 636 h 810"/>
                <a:gd name="T38" fmla="*/ 702 w 803"/>
                <a:gd name="T39" fmla="*/ 674 h 810"/>
                <a:gd name="T40" fmla="*/ 668 w 803"/>
                <a:gd name="T41" fmla="*/ 707 h 810"/>
                <a:gd name="T42" fmla="*/ 632 w 803"/>
                <a:gd name="T43" fmla="*/ 737 h 810"/>
                <a:gd name="T44" fmla="*/ 590 w 803"/>
                <a:gd name="T45" fmla="*/ 762 h 810"/>
                <a:gd name="T46" fmla="*/ 547 w 803"/>
                <a:gd name="T47" fmla="*/ 782 h 810"/>
                <a:gd name="T48" fmla="*/ 501 w 803"/>
                <a:gd name="T49" fmla="*/ 798 h 810"/>
                <a:gd name="T50" fmla="*/ 452 w 803"/>
                <a:gd name="T51" fmla="*/ 807 h 810"/>
                <a:gd name="T52" fmla="*/ 401 w 803"/>
                <a:gd name="T53" fmla="*/ 810 h 810"/>
                <a:gd name="T54" fmla="*/ 351 w 803"/>
                <a:gd name="T55" fmla="*/ 807 h 810"/>
                <a:gd name="T56" fmla="*/ 303 w 803"/>
                <a:gd name="T57" fmla="*/ 798 h 810"/>
                <a:gd name="T58" fmla="*/ 256 w 803"/>
                <a:gd name="T59" fmla="*/ 782 h 810"/>
                <a:gd name="T60" fmla="*/ 212 w 803"/>
                <a:gd name="T61" fmla="*/ 762 h 810"/>
                <a:gd name="T62" fmla="*/ 172 w 803"/>
                <a:gd name="T63" fmla="*/ 737 h 810"/>
                <a:gd name="T64" fmla="*/ 135 w 803"/>
                <a:gd name="T65" fmla="*/ 707 h 810"/>
                <a:gd name="T66" fmla="*/ 101 w 803"/>
                <a:gd name="T67" fmla="*/ 674 h 810"/>
                <a:gd name="T68" fmla="*/ 72 w 803"/>
                <a:gd name="T69" fmla="*/ 636 h 810"/>
                <a:gd name="T70" fmla="*/ 47 w 803"/>
                <a:gd name="T71" fmla="*/ 596 h 810"/>
                <a:gd name="T72" fmla="*/ 27 w 803"/>
                <a:gd name="T73" fmla="*/ 552 h 810"/>
                <a:gd name="T74" fmla="*/ 12 w 803"/>
                <a:gd name="T75" fmla="*/ 504 h 810"/>
                <a:gd name="T76" fmla="*/ 3 w 803"/>
                <a:gd name="T77" fmla="*/ 456 h 810"/>
                <a:gd name="T78" fmla="*/ 0 w 803"/>
                <a:gd name="T79" fmla="*/ 405 h 810"/>
                <a:gd name="T80" fmla="*/ 3 w 803"/>
                <a:gd name="T81" fmla="*/ 354 h 810"/>
                <a:gd name="T82" fmla="*/ 12 w 803"/>
                <a:gd name="T83" fmla="*/ 306 h 810"/>
                <a:gd name="T84" fmla="*/ 27 w 803"/>
                <a:gd name="T85" fmla="*/ 259 h 810"/>
                <a:gd name="T86" fmla="*/ 47 w 803"/>
                <a:gd name="T87" fmla="*/ 215 h 810"/>
                <a:gd name="T88" fmla="*/ 72 w 803"/>
                <a:gd name="T89" fmla="*/ 173 h 810"/>
                <a:gd name="T90" fmla="*/ 101 w 803"/>
                <a:gd name="T91" fmla="*/ 136 h 810"/>
                <a:gd name="T92" fmla="*/ 135 w 803"/>
                <a:gd name="T93" fmla="*/ 103 h 810"/>
                <a:gd name="T94" fmla="*/ 172 w 803"/>
                <a:gd name="T95" fmla="*/ 73 h 810"/>
                <a:gd name="T96" fmla="*/ 212 w 803"/>
                <a:gd name="T97" fmla="*/ 47 h 810"/>
                <a:gd name="T98" fmla="*/ 256 w 803"/>
                <a:gd name="T99" fmla="*/ 28 h 810"/>
                <a:gd name="T100" fmla="*/ 303 w 803"/>
                <a:gd name="T101" fmla="*/ 13 h 810"/>
                <a:gd name="T102" fmla="*/ 351 w 803"/>
                <a:gd name="T103" fmla="*/ 3 h 810"/>
                <a:gd name="T104" fmla="*/ 401 w 803"/>
                <a:gd name="T105" fmla="*/ 0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03" h="810">
                  <a:moveTo>
                    <a:pt x="401" y="0"/>
                  </a:moveTo>
                  <a:lnTo>
                    <a:pt x="452" y="3"/>
                  </a:lnTo>
                  <a:lnTo>
                    <a:pt x="501" y="13"/>
                  </a:lnTo>
                  <a:lnTo>
                    <a:pt x="547" y="28"/>
                  </a:lnTo>
                  <a:lnTo>
                    <a:pt x="590" y="47"/>
                  </a:lnTo>
                  <a:lnTo>
                    <a:pt x="632" y="73"/>
                  </a:lnTo>
                  <a:lnTo>
                    <a:pt x="668" y="103"/>
                  </a:lnTo>
                  <a:lnTo>
                    <a:pt x="702" y="136"/>
                  </a:lnTo>
                  <a:lnTo>
                    <a:pt x="731" y="173"/>
                  </a:lnTo>
                  <a:lnTo>
                    <a:pt x="756" y="215"/>
                  </a:lnTo>
                  <a:lnTo>
                    <a:pt x="776" y="259"/>
                  </a:lnTo>
                  <a:lnTo>
                    <a:pt x="791" y="306"/>
                  </a:lnTo>
                  <a:lnTo>
                    <a:pt x="800" y="354"/>
                  </a:lnTo>
                  <a:lnTo>
                    <a:pt x="803" y="405"/>
                  </a:lnTo>
                  <a:lnTo>
                    <a:pt x="800" y="456"/>
                  </a:lnTo>
                  <a:lnTo>
                    <a:pt x="791" y="504"/>
                  </a:lnTo>
                  <a:lnTo>
                    <a:pt x="776" y="552"/>
                  </a:lnTo>
                  <a:lnTo>
                    <a:pt x="756" y="596"/>
                  </a:lnTo>
                  <a:lnTo>
                    <a:pt x="731" y="636"/>
                  </a:lnTo>
                  <a:lnTo>
                    <a:pt x="702" y="674"/>
                  </a:lnTo>
                  <a:lnTo>
                    <a:pt x="668" y="707"/>
                  </a:lnTo>
                  <a:lnTo>
                    <a:pt x="632" y="737"/>
                  </a:lnTo>
                  <a:lnTo>
                    <a:pt x="590" y="762"/>
                  </a:lnTo>
                  <a:lnTo>
                    <a:pt x="547" y="782"/>
                  </a:lnTo>
                  <a:lnTo>
                    <a:pt x="501" y="798"/>
                  </a:lnTo>
                  <a:lnTo>
                    <a:pt x="452" y="807"/>
                  </a:lnTo>
                  <a:lnTo>
                    <a:pt x="401" y="810"/>
                  </a:lnTo>
                  <a:lnTo>
                    <a:pt x="351" y="807"/>
                  </a:lnTo>
                  <a:lnTo>
                    <a:pt x="303" y="798"/>
                  </a:lnTo>
                  <a:lnTo>
                    <a:pt x="256" y="782"/>
                  </a:lnTo>
                  <a:lnTo>
                    <a:pt x="212" y="762"/>
                  </a:lnTo>
                  <a:lnTo>
                    <a:pt x="172" y="737"/>
                  </a:lnTo>
                  <a:lnTo>
                    <a:pt x="135" y="707"/>
                  </a:lnTo>
                  <a:lnTo>
                    <a:pt x="101" y="674"/>
                  </a:lnTo>
                  <a:lnTo>
                    <a:pt x="72" y="636"/>
                  </a:lnTo>
                  <a:lnTo>
                    <a:pt x="47" y="596"/>
                  </a:lnTo>
                  <a:lnTo>
                    <a:pt x="27" y="552"/>
                  </a:lnTo>
                  <a:lnTo>
                    <a:pt x="12" y="504"/>
                  </a:lnTo>
                  <a:lnTo>
                    <a:pt x="3" y="456"/>
                  </a:lnTo>
                  <a:lnTo>
                    <a:pt x="0" y="405"/>
                  </a:lnTo>
                  <a:lnTo>
                    <a:pt x="3" y="354"/>
                  </a:lnTo>
                  <a:lnTo>
                    <a:pt x="12" y="306"/>
                  </a:lnTo>
                  <a:lnTo>
                    <a:pt x="27" y="259"/>
                  </a:lnTo>
                  <a:lnTo>
                    <a:pt x="47" y="215"/>
                  </a:lnTo>
                  <a:lnTo>
                    <a:pt x="72" y="173"/>
                  </a:lnTo>
                  <a:lnTo>
                    <a:pt x="101" y="136"/>
                  </a:lnTo>
                  <a:lnTo>
                    <a:pt x="135" y="103"/>
                  </a:lnTo>
                  <a:lnTo>
                    <a:pt x="172" y="73"/>
                  </a:lnTo>
                  <a:lnTo>
                    <a:pt x="212" y="47"/>
                  </a:lnTo>
                  <a:lnTo>
                    <a:pt x="256" y="28"/>
                  </a:lnTo>
                  <a:lnTo>
                    <a:pt x="303" y="13"/>
                  </a:lnTo>
                  <a:lnTo>
                    <a:pt x="351" y="3"/>
                  </a:lnTo>
                  <a:lnTo>
                    <a:pt x="40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8"/>
            <p:cNvSpPr>
              <a:spLocks/>
            </p:cNvSpPr>
            <p:nvPr/>
          </p:nvSpPr>
          <p:spPr bwMode="auto">
            <a:xfrm>
              <a:off x="1100" y="1285"/>
              <a:ext cx="124" cy="125"/>
            </a:xfrm>
            <a:custGeom>
              <a:avLst/>
              <a:gdLst>
                <a:gd name="T0" fmla="*/ 370 w 740"/>
                <a:gd name="T1" fmla="*/ 0 h 745"/>
                <a:gd name="T2" fmla="*/ 420 w 740"/>
                <a:gd name="T3" fmla="*/ 3 h 745"/>
                <a:gd name="T4" fmla="*/ 468 w 740"/>
                <a:gd name="T5" fmla="*/ 12 h 745"/>
                <a:gd name="T6" fmla="*/ 514 w 740"/>
                <a:gd name="T7" fmla="*/ 29 h 745"/>
                <a:gd name="T8" fmla="*/ 556 w 740"/>
                <a:gd name="T9" fmla="*/ 51 h 745"/>
                <a:gd name="T10" fmla="*/ 596 w 740"/>
                <a:gd name="T11" fmla="*/ 77 h 745"/>
                <a:gd name="T12" fmla="*/ 632 w 740"/>
                <a:gd name="T13" fmla="*/ 108 h 745"/>
                <a:gd name="T14" fmla="*/ 663 w 740"/>
                <a:gd name="T15" fmla="*/ 144 h 745"/>
                <a:gd name="T16" fmla="*/ 689 w 740"/>
                <a:gd name="T17" fmla="*/ 184 h 745"/>
                <a:gd name="T18" fmla="*/ 711 w 740"/>
                <a:gd name="T19" fmla="*/ 227 h 745"/>
                <a:gd name="T20" fmla="*/ 727 w 740"/>
                <a:gd name="T21" fmla="*/ 273 h 745"/>
                <a:gd name="T22" fmla="*/ 736 w 740"/>
                <a:gd name="T23" fmla="*/ 322 h 745"/>
                <a:gd name="T24" fmla="*/ 740 w 740"/>
                <a:gd name="T25" fmla="*/ 373 h 745"/>
                <a:gd name="T26" fmla="*/ 736 w 740"/>
                <a:gd name="T27" fmla="*/ 423 h 745"/>
                <a:gd name="T28" fmla="*/ 727 w 740"/>
                <a:gd name="T29" fmla="*/ 472 h 745"/>
                <a:gd name="T30" fmla="*/ 711 w 740"/>
                <a:gd name="T31" fmla="*/ 518 h 745"/>
                <a:gd name="T32" fmla="*/ 689 w 740"/>
                <a:gd name="T33" fmla="*/ 561 h 745"/>
                <a:gd name="T34" fmla="*/ 663 w 740"/>
                <a:gd name="T35" fmla="*/ 600 h 745"/>
                <a:gd name="T36" fmla="*/ 632 w 740"/>
                <a:gd name="T37" fmla="*/ 636 h 745"/>
                <a:gd name="T38" fmla="*/ 596 w 740"/>
                <a:gd name="T39" fmla="*/ 668 h 745"/>
                <a:gd name="T40" fmla="*/ 556 w 740"/>
                <a:gd name="T41" fmla="*/ 695 h 745"/>
                <a:gd name="T42" fmla="*/ 514 w 740"/>
                <a:gd name="T43" fmla="*/ 717 h 745"/>
                <a:gd name="T44" fmla="*/ 468 w 740"/>
                <a:gd name="T45" fmla="*/ 733 h 745"/>
                <a:gd name="T46" fmla="*/ 420 w 740"/>
                <a:gd name="T47" fmla="*/ 742 h 745"/>
                <a:gd name="T48" fmla="*/ 370 w 740"/>
                <a:gd name="T49" fmla="*/ 745 h 745"/>
                <a:gd name="T50" fmla="*/ 328 w 740"/>
                <a:gd name="T51" fmla="*/ 743 h 745"/>
                <a:gd name="T52" fmla="*/ 288 w 740"/>
                <a:gd name="T53" fmla="*/ 736 h 745"/>
                <a:gd name="T54" fmla="*/ 250 w 740"/>
                <a:gd name="T55" fmla="*/ 726 h 745"/>
                <a:gd name="T56" fmla="*/ 214 w 740"/>
                <a:gd name="T57" fmla="*/ 711 h 745"/>
                <a:gd name="T58" fmla="*/ 205 w 740"/>
                <a:gd name="T59" fmla="*/ 656 h 745"/>
                <a:gd name="T60" fmla="*/ 190 w 740"/>
                <a:gd name="T61" fmla="*/ 606 h 745"/>
                <a:gd name="T62" fmla="*/ 170 w 740"/>
                <a:gd name="T63" fmla="*/ 557 h 745"/>
                <a:gd name="T64" fmla="*/ 145 w 740"/>
                <a:gd name="T65" fmla="*/ 512 h 745"/>
                <a:gd name="T66" fmla="*/ 115 w 740"/>
                <a:gd name="T67" fmla="*/ 470 h 745"/>
                <a:gd name="T68" fmla="*/ 81 w 740"/>
                <a:gd name="T69" fmla="*/ 431 h 745"/>
                <a:gd name="T70" fmla="*/ 42 w 740"/>
                <a:gd name="T71" fmla="*/ 397 h 745"/>
                <a:gd name="T72" fmla="*/ 0 w 740"/>
                <a:gd name="T73" fmla="*/ 367 h 745"/>
                <a:gd name="T74" fmla="*/ 4 w 740"/>
                <a:gd name="T75" fmla="*/ 317 h 745"/>
                <a:gd name="T76" fmla="*/ 14 w 740"/>
                <a:gd name="T77" fmla="*/ 269 h 745"/>
                <a:gd name="T78" fmla="*/ 30 w 740"/>
                <a:gd name="T79" fmla="*/ 224 h 745"/>
                <a:gd name="T80" fmla="*/ 52 w 740"/>
                <a:gd name="T81" fmla="*/ 181 h 745"/>
                <a:gd name="T82" fmla="*/ 79 w 740"/>
                <a:gd name="T83" fmla="*/ 142 h 745"/>
                <a:gd name="T84" fmla="*/ 110 w 740"/>
                <a:gd name="T85" fmla="*/ 107 h 745"/>
                <a:gd name="T86" fmla="*/ 145 w 740"/>
                <a:gd name="T87" fmla="*/ 76 h 745"/>
                <a:gd name="T88" fmla="*/ 184 w 740"/>
                <a:gd name="T89" fmla="*/ 49 h 745"/>
                <a:gd name="T90" fmla="*/ 226 w 740"/>
                <a:gd name="T91" fmla="*/ 29 h 745"/>
                <a:gd name="T92" fmla="*/ 272 w 740"/>
                <a:gd name="T93" fmla="*/ 12 h 745"/>
                <a:gd name="T94" fmla="*/ 320 w 740"/>
                <a:gd name="T95" fmla="*/ 3 h 745"/>
                <a:gd name="T96" fmla="*/ 370 w 740"/>
                <a:gd name="T97" fmla="*/ 0 h 7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40" h="745">
                  <a:moveTo>
                    <a:pt x="370" y="0"/>
                  </a:moveTo>
                  <a:lnTo>
                    <a:pt x="420" y="3"/>
                  </a:lnTo>
                  <a:lnTo>
                    <a:pt x="468" y="12"/>
                  </a:lnTo>
                  <a:lnTo>
                    <a:pt x="514" y="29"/>
                  </a:lnTo>
                  <a:lnTo>
                    <a:pt x="556" y="51"/>
                  </a:lnTo>
                  <a:lnTo>
                    <a:pt x="596" y="77"/>
                  </a:lnTo>
                  <a:lnTo>
                    <a:pt x="632" y="108"/>
                  </a:lnTo>
                  <a:lnTo>
                    <a:pt x="663" y="144"/>
                  </a:lnTo>
                  <a:lnTo>
                    <a:pt x="689" y="184"/>
                  </a:lnTo>
                  <a:lnTo>
                    <a:pt x="711" y="227"/>
                  </a:lnTo>
                  <a:lnTo>
                    <a:pt x="727" y="273"/>
                  </a:lnTo>
                  <a:lnTo>
                    <a:pt x="736" y="322"/>
                  </a:lnTo>
                  <a:lnTo>
                    <a:pt x="740" y="373"/>
                  </a:lnTo>
                  <a:lnTo>
                    <a:pt x="736" y="423"/>
                  </a:lnTo>
                  <a:lnTo>
                    <a:pt x="727" y="472"/>
                  </a:lnTo>
                  <a:lnTo>
                    <a:pt x="711" y="518"/>
                  </a:lnTo>
                  <a:lnTo>
                    <a:pt x="689" y="561"/>
                  </a:lnTo>
                  <a:lnTo>
                    <a:pt x="663" y="600"/>
                  </a:lnTo>
                  <a:lnTo>
                    <a:pt x="632" y="636"/>
                  </a:lnTo>
                  <a:lnTo>
                    <a:pt x="596" y="668"/>
                  </a:lnTo>
                  <a:lnTo>
                    <a:pt x="556" y="695"/>
                  </a:lnTo>
                  <a:lnTo>
                    <a:pt x="514" y="717"/>
                  </a:lnTo>
                  <a:lnTo>
                    <a:pt x="468" y="733"/>
                  </a:lnTo>
                  <a:lnTo>
                    <a:pt x="420" y="742"/>
                  </a:lnTo>
                  <a:lnTo>
                    <a:pt x="370" y="745"/>
                  </a:lnTo>
                  <a:lnTo>
                    <a:pt x="328" y="743"/>
                  </a:lnTo>
                  <a:lnTo>
                    <a:pt x="288" y="736"/>
                  </a:lnTo>
                  <a:lnTo>
                    <a:pt x="250" y="726"/>
                  </a:lnTo>
                  <a:lnTo>
                    <a:pt x="214" y="711"/>
                  </a:lnTo>
                  <a:lnTo>
                    <a:pt x="205" y="656"/>
                  </a:lnTo>
                  <a:lnTo>
                    <a:pt x="190" y="606"/>
                  </a:lnTo>
                  <a:lnTo>
                    <a:pt x="170" y="557"/>
                  </a:lnTo>
                  <a:lnTo>
                    <a:pt x="145" y="512"/>
                  </a:lnTo>
                  <a:lnTo>
                    <a:pt x="115" y="470"/>
                  </a:lnTo>
                  <a:lnTo>
                    <a:pt x="81" y="431"/>
                  </a:lnTo>
                  <a:lnTo>
                    <a:pt x="42" y="397"/>
                  </a:lnTo>
                  <a:lnTo>
                    <a:pt x="0" y="367"/>
                  </a:lnTo>
                  <a:lnTo>
                    <a:pt x="4" y="317"/>
                  </a:lnTo>
                  <a:lnTo>
                    <a:pt x="14" y="269"/>
                  </a:lnTo>
                  <a:lnTo>
                    <a:pt x="30" y="224"/>
                  </a:lnTo>
                  <a:lnTo>
                    <a:pt x="52" y="181"/>
                  </a:lnTo>
                  <a:lnTo>
                    <a:pt x="79" y="142"/>
                  </a:lnTo>
                  <a:lnTo>
                    <a:pt x="110" y="107"/>
                  </a:lnTo>
                  <a:lnTo>
                    <a:pt x="145" y="76"/>
                  </a:lnTo>
                  <a:lnTo>
                    <a:pt x="184" y="49"/>
                  </a:lnTo>
                  <a:lnTo>
                    <a:pt x="226" y="29"/>
                  </a:lnTo>
                  <a:lnTo>
                    <a:pt x="272" y="12"/>
                  </a:lnTo>
                  <a:lnTo>
                    <a:pt x="320" y="3"/>
                  </a:lnTo>
                  <a:lnTo>
                    <a:pt x="37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9"/>
            <p:cNvSpPr>
              <a:spLocks/>
            </p:cNvSpPr>
            <p:nvPr/>
          </p:nvSpPr>
          <p:spPr bwMode="auto">
            <a:xfrm>
              <a:off x="890" y="1285"/>
              <a:ext cx="124" cy="125"/>
            </a:xfrm>
            <a:custGeom>
              <a:avLst/>
              <a:gdLst>
                <a:gd name="T0" fmla="*/ 371 w 741"/>
                <a:gd name="T1" fmla="*/ 0 h 745"/>
                <a:gd name="T2" fmla="*/ 421 w 741"/>
                <a:gd name="T3" fmla="*/ 3 h 745"/>
                <a:gd name="T4" fmla="*/ 469 w 741"/>
                <a:gd name="T5" fmla="*/ 12 h 745"/>
                <a:gd name="T6" fmla="*/ 515 w 741"/>
                <a:gd name="T7" fmla="*/ 29 h 745"/>
                <a:gd name="T8" fmla="*/ 558 w 741"/>
                <a:gd name="T9" fmla="*/ 51 h 745"/>
                <a:gd name="T10" fmla="*/ 597 w 741"/>
                <a:gd name="T11" fmla="*/ 77 h 745"/>
                <a:gd name="T12" fmla="*/ 633 w 741"/>
                <a:gd name="T13" fmla="*/ 108 h 745"/>
                <a:gd name="T14" fmla="*/ 663 w 741"/>
                <a:gd name="T15" fmla="*/ 144 h 745"/>
                <a:gd name="T16" fmla="*/ 690 w 741"/>
                <a:gd name="T17" fmla="*/ 184 h 745"/>
                <a:gd name="T18" fmla="*/ 712 w 741"/>
                <a:gd name="T19" fmla="*/ 227 h 745"/>
                <a:gd name="T20" fmla="*/ 728 w 741"/>
                <a:gd name="T21" fmla="*/ 273 h 745"/>
                <a:gd name="T22" fmla="*/ 738 w 741"/>
                <a:gd name="T23" fmla="*/ 322 h 745"/>
                <a:gd name="T24" fmla="*/ 741 w 741"/>
                <a:gd name="T25" fmla="*/ 373 h 745"/>
                <a:gd name="T26" fmla="*/ 740 w 741"/>
                <a:gd name="T27" fmla="*/ 393 h 745"/>
                <a:gd name="T28" fmla="*/ 702 w 741"/>
                <a:gd name="T29" fmla="*/ 426 h 745"/>
                <a:gd name="T30" fmla="*/ 669 w 741"/>
                <a:gd name="T31" fmla="*/ 463 h 745"/>
                <a:gd name="T32" fmla="*/ 639 w 741"/>
                <a:gd name="T33" fmla="*/ 502 h 745"/>
                <a:gd name="T34" fmla="*/ 614 w 741"/>
                <a:gd name="T35" fmla="*/ 545 h 745"/>
                <a:gd name="T36" fmla="*/ 594 w 741"/>
                <a:gd name="T37" fmla="*/ 590 h 745"/>
                <a:gd name="T38" fmla="*/ 579 w 741"/>
                <a:gd name="T39" fmla="*/ 638 h 745"/>
                <a:gd name="T40" fmla="*/ 567 w 741"/>
                <a:gd name="T41" fmla="*/ 688 h 745"/>
                <a:gd name="T42" fmla="*/ 532 w 741"/>
                <a:gd name="T43" fmla="*/ 707 h 745"/>
                <a:gd name="T44" fmla="*/ 494 w 741"/>
                <a:gd name="T45" fmla="*/ 723 h 745"/>
                <a:gd name="T46" fmla="*/ 455 w 741"/>
                <a:gd name="T47" fmla="*/ 736 h 745"/>
                <a:gd name="T48" fmla="*/ 414 w 741"/>
                <a:gd name="T49" fmla="*/ 743 h 745"/>
                <a:gd name="T50" fmla="*/ 371 w 741"/>
                <a:gd name="T51" fmla="*/ 745 h 745"/>
                <a:gd name="T52" fmla="*/ 321 w 741"/>
                <a:gd name="T53" fmla="*/ 742 h 745"/>
                <a:gd name="T54" fmla="*/ 273 w 741"/>
                <a:gd name="T55" fmla="*/ 733 h 745"/>
                <a:gd name="T56" fmla="*/ 227 w 741"/>
                <a:gd name="T57" fmla="*/ 717 h 745"/>
                <a:gd name="T58" fmla="*/ 184 w 741"/>
                <a:gd name="T59" fmla="*/ 695 h 745"/>
                <a:gd name="T60" fmla="*/ 145 w 741"/>
                <a:gd name="T61" fmla="*/ 668 h 745"/>
                <a:gd name="T62" fmla="*/ 109 w 741"/>
                <a:gd name="T63" fmla="*/ 636 h 745"/>
                <a:gd name="T64" fmla="*/ 78 w 741"/>
                <a:gd name="T65" fmla="*/ 600 h 745"/>
                <a:gd name="T66" fmla="*/ 51 w 741"/>
                <a:gd name="T67" fmla="*/ 561 h 745"/>
                <a:gd name="T68" fmla="*/ 30 w 741"/>
                <a:gd name="T69" fmla="*/ 518 h 745"/>
                <a:gd name="T70" fmla="*/ 14 w 741"/>
                <a:gd name="T71" fmla="*/ 472 h 745"/>
                <a:gd name="T72" fmla="*/ 4 w 741"/>
                <a:gd name="T73" fmla="*/ 423 h 745"/>
                <a:gd name="T74" fmla="*/ 0 w 741"/>
                <a:gd name="T75" fmla="*/ 373 h 745"/>
                <a:gd name="T76" fmla="*/ 4 w 741"/>
                <a:gd name="T77" fmla="*/ 322 h 745"/>
                <a:gd name="T78" fmla="*/ 14 w 741"/>
                <a:gd name="T79" fmla="*/ 273 h 745"/>
                <a:gd name="T80" fmla="*/ 30 w 741"/>
                <a:gd name="T81" fmla="*/ 227 h 745"/>
                <a:gd name="T82" fmla="*/ 51 w 741"/>
                <a:gd name="T83" fmla="*/ 184 h 745"/>
                <a:gd name="T84" fmla="*/ 78 w 741"/>
                <a:gd name="T85" fmla="*/ 144 h 745"/>
                <a:gd name="T86" fmla="*/ 109 w 741"/>
                <a:gd name="T87" fmla="*/ 108 h 745"/>
                <a:gd name="T88" fmla="*/ 145 w 741"/>
                <a:gd name="T89" fmla="*/ 77 h 745"/>
                <a:gd name="T90" fmla="*/ 184 w 741"/>
                <a:gd name="T91" fmla="*/ 51 h 745"/>
                <a:gd name="T92" fmla="*/ 227 w 741"/>
                <a:gd name="T93" fmla="*/ 29 h 745"/>
                <a:gd name="T94" fmla="*/ 273 w 741"/>
                <a:gd name="T95" fmla="*/ 12 h 745"/>
                <a:gd name="T96" fmla="*/ 321 w 741"/>
                <a:gd name="T97" fmla="*/ 3 h 745"/>
                <a:gd name="T98" fmla="*/ 371 w 741"/>
                <a:gd name="T99" fmla="*/ 0 h 7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41" h="745">
                  <a:moveTo>
                    <a:pt x="371" y="0"/>
                  </a:moveTo>
                  <a:lnTo>
                    <a:pt x="421" y="3"/>
                  </a:lnTo>
                  <a:lnTo>
                    <a:pt x="469" y="12"/>
                  </a:lnTo>
                  <a:lnTo>
                    <a:pt x="515" y="29"/>
                  </a:lnTo>
                  <a:lnTo>
                    <a:pt x="558" y="51"/>
                  </a:lnTo>
                  <a:lnTo>
                    <a:pt x="597" y="77"/>
                  </a:lnTo>
                  <a:lnTo>
                    <a:pt x="633" y="108"/>
                  </a:lnTo>
                  <a:lnTo>
                    <a:pt x="663" y="144"/>
                  </a:lnTo>
                  <a:lnTo>
                    <a:pt x="690" y="184"/>
                  </a:lnTo>
                  <a:lnTo>
                    <a:pt x="712" y="227"/>
                  </a:lnTo>
                  <a:lnTo>
                    <a:pt x="728" y="273"/>
                  </a:lnTo>
                  <a:lnTo>
                    <a:pt x="738" y="322"/>
                  </a:lnTo>
                  <a:lnTo>
                    <a:pt x="741" y="373"/>
                  </a:lnTo>
                  <a:lnTo>
                    <a:pt x="740" y="393"/>
                  </a:lnTo>
                  <a:lnTo>
                    <a:pt x="702" y="426"/>
                  </a:lnTo>
                  <a:lnTo>
                    <a:pt x="669" y="463"/>
                  </a:lnTo>
                  <a:lnTo>
                    <a:pt x="639" y="502"/>
                  </a:lnTo>
                  <a:lnTo>
                    <a:pt x="614" y="545"/>
                  </a:lnTo>
                  <a:lnTo>
                    <a:pt x="594" y="590"/>
                  </a:lnTo>
                  <a:lnTo>
                    <a:pt x="579" y="638"/>
                  </a:lnTo>
                  <a:lnTo>
                    <a:pt x="567" y="688"/>
                  </a:lnTo>
                  <a:lnTo>
                    <a:pt x="532" y="707"/>
                  </a:lnTo>
                  <a:lnTo>
                    <a:pt x="494" y="723"/>
                  </a:lnTo>
                  <a:lnTo>
                    <a:pt x="455" y="736"/>
                  </a:lnTo>
                  <a:lnTo>
                    <a:pt x="414" y="743"/>
                  </a:lnTo>
                  <a:lnTo>
                    <a:pt x="371" y="745"/>
                  </a:lnTo>
                  <a:lnTo>
                    <a:pt x="321" y="742"/>
                  </a:lnTo>
                  <a:lnTo>
                    <a:pt x="273" y="733"/>
                  </a:lnTo>
                  <a:lnTo>
                    <a:pt x="227" y="717"/>
                  </a:lnTo>
                  <a:lnTo>
                    <a:pt x="184" y="695"/>
                  </a:lnTo>
                  <a:lnTo>
                    <a:pt x="145" y="668"/>
                  </a:lnTo>
                  <a:lnTo>
                    <a:pt x="109" y="636"/>
                  </a:lnTo>
                  <a:lnTo>
                    <a:pt x="78" y="600"/>
                  </a:lnTo>
                  <a:lnTo>
                    <a:pt x="51" y="561"/>
                  </a:lnTo>
                  <a:lnTo>
                    <a:pt x="30" y="518"/>
                  </a:lnTo>
                  <a:lnTo>
                    <a:pt x="14" y="472"/>
                  </a:lnTo>
                  <a:lnTo>
                    <a:pt x="4" y="423"/>
                  </a:lnTo>
                  <a:lnTo>
                    <a:pt x="0" y="373"/>
                  </a:lnTo>
                  <a:lnTo>
                    <a:pt x="4" y="322"/>
                  </a:lnTo>
                  <a:lnTo>
                    <a:pt x="14" y="273"/>
                  </a:lnTo>
                  <a:lnTo>
                    <a:pt x="30" y="227"/>
                  </a:lnTo>
                  <a:lnTo>
                    <a:pt x="51" y="184"/>
                  </a:lnTo>
                  <a:lnTo>
                    <a:pt x="78" y="144"/>
                  </a:lnTo>
                  <a:lnTo>
                    <a:pt x="109" y="108"/>
                  </a:lnTo>
                  <a:lnTo>
                    <a:pt x="145" y="77"/>
                  </a:lnTo>
                  <a:lnTo>
                    <a:pt x="184" y="51"/>
                  </a:lnTo>
                  <a:lnTo>
                    <a:pt x="227" y="29"/>
                  </a:lnTo>
                  <a:lnTo>
                    <a:pt x="273" y="12"/>
                  </a:lnTo>
                  <a:lnTo>
                    <a:pt x="321" y="3"/>
                  </a:lnTo>
                  <a:lnTo>
                    <a:pt x="37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10"/>
            <p:cNvSpPr>
              <a:spLocks/>
            </p:cNvSpPr>
            <p:nvPr/>
          </p:nvSpPr>
          <p:spPr bwMode="auto">
            <a:xfrm>
              <a:off x="1202" y="1223"/>
              <a:ext cx="124" cy="124"/>
            </a:xfrm>
            <a:custGeom>
              <a:avLst/>
              <a:gdLst>
                <a:gd name="T0" fmla="*/ 370 w 740"/>
                <a:gd name="T1" fmla="*/ 0 h 745"/>
                <a:gd name="T2" fmla="*/ 420 w 740"/>
                <a:gd name="T3" fmla="*/ 3 h 745"/>
                <a:gd name="T4" fmla="*/ 469 w 740"/>
                <a:gd name="T5" fmla="*/ 12 h 745"/>
                <a:gd name="T6" fmla="*/ 514 w 740"/>
                <a:gd name="T7" fmla="*/ 29 h 745"/>
                <a:gd name="T8" fmla="*/ 557 w 740"/>
                <a:gd name="T9" fmla="*/ 50 h 745"/>
                <a:gd name="T10" fmla="*/ 596 w 740"/>
                <a:gd name="T11" fmla="*/ 77 h 745"/>
                <a:gd name="T12" fmla="*/ 632 w 740"/>
                <a:gd name="T13" fmla="*/ 108 h 745"/>
                <a:gd name="T14" fmla="*/ 663 w 740"/>
                <a:gd name="T15" fmla="*/ 144 h 745"/>
                <a:gd name="T16" fmla="*/ 690 w 740"/>
                <a:gd name="T17" fmla="*/ 184 h 745"/>
                <a:gd name="T18" fmla="*/ 711 w 740"/>
                <a:gd name="T19" fmla="*/ 227 h 745"/>
                <a:gd name="T20" fmla="*/ 727 w 740"/>
                <a:gd name="T21" fmla="*/ 273 h 745"/>
                <a:gd name="T22" fmla="*/ 737 w 740"/>
                <a:gd name="T23" fmla="*/ 322 h 745"/>
                <a:gd name="T24" fmla="*/ 740 w 740"/>
                <a:gd name="T25" fmla="*/ 372 h 745"/>
                <a:gd name="T26" fmla="*/ 737 w 740"/>
                <a:gd name="T27" fmla="*/ 423 h 745"/>
                <a:gd name="T28" fmla="*/ 727 w 740"/>
                <a:gd name="T29" fmla="*/ 472 h 745"/>
                <a:gd name="T30" fmla="*/ 711 w 740"/>
                <a:gd name="T31" fmla="*/ 518 h 745"/>
                <a:gd name="T32" fmla="*/ 690 w 740"/>
                <a:gd name="T33" fmla="*/ 561 h 745"/>
                <a:gd name="T34" fmla="*/ 663 w 740"/>
                <a:gd name="T35" fmla="*/ 600 h 745"/>
                <a:gd name="T36" fmla="*/ 632 w 740"/>
                <a:gd name="T37" fmla="*/ 636 h 745"/>
                <a:gd name="T38" fmla="*/ 596 w 740"/>
                <a:gd name="T39" fmla="*/ 668 h 745"/>
                <a:gd name="T40" fmla="*/ 557 w 740"/>
                <a:gd name="T41" fmla="*/ 694 h 745"/>
                <a:gd name="T42" fmla="*/ 514 w 740"/>
                <a:gd name="T43" fmla="*/ 715 h 745"/>
                <a:gd name="T44" fmla="*/ 469 w 740"/>
                <a:gd name="T45" fmla="*/ 731 h 745"/>
                <a:gd name="T46" fmla="*/ 420 w 740"/>
                <a:gd name="T47" fmla="*/ 742 h 745"/>
                <a:gd name="T48" fmla="*/ 370 w 740"/>
                <a:gd name="T49" fmla="*/ 745 h 745"/>
                <a:gd name="T50" fmla="*/ 329 w 740"/>
                <a:gd name="T51" fmla="*/ 743 h 745"/>
                <a:gd name="T52" fmla="*/ 289 w 740"/>
                <a:gd name="T53" fmla="*/ 736 h 745"/>
                <a:gd name="T54" fmla="*/ 250 w 740"/>
                <a:gd name="T55" fmla="*/ 724 h 745"/>
                <a:gd name="T56" fmla="*/ 213 w 740"/>
                <a:gd name="T57" fmla="*/ 709 h 745"/>
                <a:gd name="T58" fmla="*/ 205 w 740"/>
                <a:gd name="T59" fmla="*/ 656 h 745"/>
                <a:gd name="T60" fmla="*/ 190 w 740"/>
                <a:gd name="T61" fmla="*/ 606 h 745"/>
                <a:gd name="T62" fmla="*/ 171 w 740"/>
                <a:gd name="T63" fmla="*/ 557 h 745"/>
                <a:gd name="T64" fmla="*/ 146 w 740"/>
                <a:gd name="T65" fmla="*/ 512 h 745"/>
                <a:gd name="T66" fmla="*/ 115 w 740"/>
                <a:gd name="T67" fmla="*/ 469 h 745"/>
                <a:gd name="T68" fmla="*/ 80 w 740"/>
                <a:gd name="T69" fmla="*/ 431 h 745"/>
                <a:gd name="T70" fmla="*/ 42 w 740"/>
                <a:gd name="T71" fmla="*/ 397 h 745"/>
                <a:gd name="T72" fmla="*/ 0 w 740"/>
                <a:gd name="T73" fmla="*/ 367 h 745"/>
                <a:gd name="T74" fmla="*/ 5 w 740"/>
                <a:gd name="T75" fmla="*/ 317 h 745"/>
                <a:gd name="T76" fmla="*/ 15 w 740"/>
                <a:gd name="T77" fmla="*/ 269 h 745"/>
                <a:gd name="T78" fmla="*/ 31 w 740"/>
                <a:gd name="T79" fmla="*/ 224 h 745"/>
                <a:gd name="T80" fmla="*/ 53 w 740"/>
                <a:gd name="T81" fmla="*/ 181 h 745"/>
                <a:gd name="T82" fmla="*/ 79 w 740"/>
                <a:gd name="T83" fmla="*/ 142 h 745"/>
                <a:gd name="T84" fmla="*/ 110 w 740"/>
                <a:gd name="T85" fmla="*/ 107 h 745"/>
                <a:gd name="T86" fmla="*/ 146 w 740"/>
                <a:gd name="T87" fmla="*/ 76 h 745"/>
                <a:gd name="T88" fmla="*/ 185 w 740"/>
                <a:gd name="T89" fmla="*/ 49 h 745"/>
                <a:gd name="T90" fmla="*/ 227 w 740"/>
                <a:gd name="T91" fmla="*/ 29 h 745"/>
                <a:gd name="T92" fmla="*/ 273 w 740"/>
                <a:gd name="T93" fmla="*/ 12 h 745"/>
                <a:gd name="T94" fmla="*/ 321 w 740"/>
                <a:gd name="T95" fmla="*/ 3 h 745"/>
                <a:gd name="T96" fmla="*/ 370 w 740"/>
                <a:gd name="T97" fmla="*/ 0 h 7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40" h="745">
                  <a:moveTo>
                    <a:pt x="370" y="0"/>
                  </a:moveTo>
                  <a:lnTo>
                    <a:pt x="420" y="3"/>
                  </a:lnTo>
                  <a:lnTo>
                    <a:pt x="469" y="12"/>
                  </a:lnTo>
                  <a:lnTo>
                    <a:pt x="514" y="29"/>
                  </a:lnTo>
                  <a:lnTo>
                    <a:pt x="557" y="50"/>
                  </a:lnTo>
                  <a:lnTo>
                    <a:pt x="596" y="77"/>
                  </a:lnTo>
                  <a:lnTo>
                    <a:pt x="632" y="108"/>
                  </a:lnTo>
                  <a:lnTo>
                    <a:pt x="663" y="144"/>
                  </a:lnTo>
                  <a:lnTo>
                    <a:pt x="690" y="184"/>
                  </a:lnTo>
                  <a:lnTo>
                    <a:pt x="711" y="227"/>
                  </a:lnTo>
                  <a:lnTo>
                    <a:pt x="727" y="273"/>
                  </a:lnTo>
                  <a:lnTo>
                    <a:pt x="737" y="322"/>
                  </a:lnTo>
                  <a:lnTo>
                    <a:pt x="740" y="372"/>
                  </a:lnTo>
                  <a:lnTo>
                    <a:pt x="737" y="423"/>
                  </a:lnTo>
                  <a:lnTo>
                    <a:pt x="727" y="472"/>
                  </a:lnTo>
                  <a:lnTo>
                    <a:pt x="711" y="518"/>
                  </a:lnTo>
                  <a:lnTo>
                    <a:pt x="690" y="561"/>
                  </a:lnTo>
                  <a:lnTo>
                    <a:pt x="663" y="600"/>
                  </a:lnTo>
                  <a:lnTo>
                    <a:pt x="632" y="636"/>
                  </a:lnTo>
                  <a:lnTo>
                    <a:pt x="596" y="668"/>
                  </a:lnTo>
                  <a:lnTo>
                    <a:pt x="557" y="694"/>
                  </a:lnTo>
                  <a:lnTo>
                    <a:pt x="514" y="715"/>
                  </a:lnTo>
                  <a:lnTo>
                    <a:pt x="469" y="731"/>
                  </a:lnTo>
                  <a:lnTo>
                    <a:pt x="420" y="742"/>
                  </a:lnTo>
                  <a:lnTo>
                    <a:pt x="370" y="745"/>
                  </a:lnTo>
                  <a:lnTo>
                    <a:pt x="329" y="743"/>
                  </a:lnTo>
                  <a:lnTo>
                    <a:pt x="289" y="736"/>
                  </a:lnTo>
                  <a:lnTo>
                    <a:pt x="250" y="724"/>
                  </a:lnTo>
                  <a:lnTo>
                    <a:pt x="213" y="709"/>
                  </a:lnTo>
                  <a:lnTo>
                    <a:pt x="205" y="656"/>
                  </a:lnTo>
                  <a:lnTo>
                    <a:pt x="190" y="606"/>
                  </a:lnTo>
                  <a:lnTo>
                    <a:pt x="171" y="557"/>
                  </a:lnTo>
                  <a:lnTo>
                    <a:pt x="146" y="512"/>
                  </a:lnTo>
                  <a:lnTo>
                    <a:pt x="115" y="469"/>
                  </a:lnTo>
                  <a:lnTo>
                    <a:pt x="80" y="431"/>
                  </a:lnTo>
                  <a:lnTo>
                    <a:pt x="42" y="397"/>
                  </a:lnTo>
                  <a:lnTo>
                    <a:pt x="0" y="367"/>
                  </a:lnTo>
                  <a:lnTo>
                    <a:pt x="5" y="317"/>
                  </a:lnTo>
                  <a:lnTo>
                    <a:pt x="15" y="269"/>
                  </a:lnTo>
                  <a:lnTo>
                    <a:pt x="31" y="224"/>
                  </a:lnTo>
                  <a:lnTo>
                    <a:pt x="53" y="181"/>
                  </a:lnTo>
                  <a:lnTo>
                    <a:pt x="79" y="142"/>
                  </a:lnTo>
                  <a:lnTo>
                    <a:pt x="110" y="107"/>
                  </a:lnTo>
                  <a:lnTo>
                    <a:pt x="146" y="76"/>
                  </a:lnTo>
                  <a:lnTo>
                    <a:pt x="185" y="49"/>
                  </a:lnTo>
                  <a:lnTo>
                    <a:pt x="227" y="29"/>
                  </a:lnTo>
                  <a:lnTo>
                    <a:pt x="273" y="12"/>
                  </a:lnTo>
                  <a:lnTo>
                    <a:pt x="321" y="3"/>
                  </a:lnTo>
                  <a:lnTo>
                    <a:pt x="37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11"/>
            <p:cNvSpPr>
              <a:spLocks/>
            </p:cNvSpPr>
            <p:nvPr/>
          </p:nvSpPr>
          <p:spPr bwMode="auto">
            <a:xfrm>
              <a:off x="998" y="1349"/>
              <a:ext cx="124" cy="125"/>
            </a:xfrm>
            <a:custGeom>
              <a:avLst/>
              <a:gdLst>
                <a:gd name="T0" fmla="*/ 371 w 741"/>
                <a:gd name="T1" fmla="*/ 0 h 747"/>
                <a:gd name="T2" fmla="*/ 420 w 741"/>
                <a:gd name="T3" fmla="*/ 4 h 747"/>
                <a:gd name="T4" fmla="*/ 468 w 741"/>
                <a:gd name="T5" fmla="*/ 14 h 747"/>
                <a:gd name="T6" fmla="*/ 514 w 741"/>
                <a:gd name="T7" fmla="*/ 30 h 747"/>
                <a:gd name="T8" fmla="*/ 558 w 741"/>
                <a:gd name="T9" fmla="*/ 52 h 747"/>
                <a:gd name="T10" fmla="*/ 597 w 741"/>
                <a:gd name="T11" fmla="*/ 79 h 747"/>
                <a:gd name="T12" fmla="*/ 632 w 741"/>
                <a:gd name="T13" fmla="*/ 110 h 747"/>
                <a:gd name="T14" fmla="*/ 663 w 741"/>
                <a:gd name="T15" fmla="*/ 146 h 747"/>
                <a:gd name="T16" fmla="*/ 690 w 741"/>
                <a:gd name="T17" fmla="*/ 185 h 747"/>
                <a:gd name="T18" fmla="*/ 711 w 741"/>
                <a:gd name="T19" fmla="*/ 229 h 747"/>
                <a:gd name="T20" fmla="*/ 727 w 741"/>
                <a:gd name="T21" fmla="*/ 275 h 747"/>
                <a:gd name="T22" fmla="*/ 737 w 741"/>
                <a:gd name="T23" fmla="*/ 323 h 747"/>
                <a:gd name="T24" fmla="*/ 741 w 741"/>
                <a:gd name="T25" fmla="*/ 374 h 747"/>
                <a:gd name="T26" fmla="*/ 737 w 741"/>
                <a:gd name="T27" fmla="*/ 424 h 747"/>
                <a:gd name="T28" fmla="*/ 727 w 741"/>
                <a:gd name="T29" fmla="*/ 472 h 747"/>
                <a:gd name="T30" fmla="*/ 711 w 741"/>
                <a:gd name="T31" fmla="*/ 518 h 747"/>
                <a:gd name="T32" fmla="*/ 690 w 741"/>
                <a:gd name="T33" fmla="*/ 562 h 747"/>
                <a:gd name="T34" fmla="*/ 663 w 741"/>
                <a:gd name="T35" fmla="*/ 601 h 747"/>
                <a:gd name="T36" fmla="*/ 632 w 741"/>
                <a:gd name="T37" fmla="*/ 637 h 747"/>
                <a:gd name="T38" fmla="*/ 597 w 741"/>
                <a:gd name="T39" fmla="*/ 668 h 747"/>
                <a:gd name="T40" fmla="*/ 558 w 741"/>
                <a:gd name="T41" fmla="*/ 696 h 747"/>
                <a:gd name="T42" fmla="*/ 514 w 741"/>
                <a:gd name="T43" fmla="*/ 717 h 747"/>
                <a:gd name="T44" fmla="*/ 468 w 741"/>
                <a:gd name="T45" fmla="*/ 733 h 747"/>
                <a:gd name="T46" fmla="*/ 420 w 741"/>
                <a:gd name="T47" fmla="*/ 743 h 747"/>
                <a:gd name="T48" fmla="*/ 371 w 741"/>
                <a:gd name="T49" fmla="*/ 747 h 747"/>
                <a:gd name="T50" fmla="*/ 320 w 741"/>
                <a:gd name="T51" fmla="*/ 743 h 747"/>
                <a:gd name="T52" fmla="*/ 272 w 741"/>
                <a:gd name="T53" fmla="*/ 733 h 747"/>
                <a:gd name="T54" fmla="*/ 227 w 741"/>
                <a:gd name="T55" fmla="*/ 717 h 747"/>
                <a:gd name="T56" fmla="*/ 183 w 741"/>
                <a:gd name="T57" fmla="*/ 696 h 747"/>
                <a:gd name="T58" fmla="*/ 144 w 741"/>
                <a:gd name="T59" fmla="*/ 668 h 747"/>
                <a:gd name="T60" fmla="*/ 109 w 741"/>
                <a:gd name="T61" fmla="*/ 637 h 747"/>
                <a:gd name="T62" fmla="*/ 78 w 741"/>
                <a:gd name="T63" fmla="*/ 601 h 747"/>
                <a:gd name="T64" fmla="*/ 50 w 741"/>
                <a:gd name="T65" fmla="*/ 562 h 747"/>
                <a:gd name="T66" fmla="*/ 30 w 741"/>
                <a:gd name="T67" fmla="*/ 518 h 747"/>
                <a:gd name="T68" fmla="*/ 13 w 741"/>
                <a:gd name="T69" fmla="*/ 472 h 747"/>
                <a:gd name="T70" fmla="*/ 3 w 741"/>
                <a:gd name="T71" fmla="*/ 424 h 747"/>
                <a:gd name="T72" fmla="*/ 0 w 741"/>
                <a:gd name="T73" fmla="*/ 374 h 747"/>
                <a:gd name="T74" fmla="*/ 3 w 741"/>
                <a:gd name="T75" fmla="*/ 323 h 747"/>
                <a:gd name="T76" fmla="*/ 13 w 741"/>
                <a:gd name="T77" fmla="*/ 275 h 747"/>
                <a:gd name="T78" fmla="*/ 30 w 741"/>
                <a:gd name="T79" fmla="*/ 229 h 747"/>
                <a:gd name="T80" fmla="*/ 50 w 741"/>
                <a:gd name="T81" fmla="*/ 185 h 747"/>
                <a:gd name="T82" fmla="*/ 78 w 741"/>
                <a:gd name="T83" fmla="*/ 146 h 747"/>
                <a:gd name="T84" fmla="*/ 109 w 741"/>
                <a:gd name="T85" fmla="*/ 110 h 747"/>
                <a:gd name="T86" fmla="*/ 144 w 741"/>
                <a:gd name="T87" fmla="*/ 79 h 747"/>
                <a:gd name="T88" fmla="*/ 183 w 741"/>
                <a:gd name="T89" fmla="*/ 52 h 747"/>
                <a:gd name="T90" fmla="*/ 227 w 741"/>
                <a:gd name="T91" fmla="*/ 30 h 747"/>
                <a:gd name="T92" fmla="*/ 272 w 741"/>
                <a:gd name="T93" fmla="*/ 14 h 747"/>
                <a:gd name="T94" fmla="*/ 320 w 741"/>
                <a:gd name="T95" fmla="*/ 4 h 747"/>
                <a:gd name="T96" fmla="*/ 371 w 741"/>
                <a:gd name="T97" fmla="*/ 0 h 7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41" h="747">
                  <a:moveTo>
                    <a:pt x="371" y="0"/>
                  </a:moveTo>
                  <a:lnTo>
                    <a:pt x="420" y="4"/>
                  </a:lnTo>
                  <a:lnTo>
                    <a:pt x="468" y="14"/>
                  </a:lnTo>
                  <a:lnTo>
                    <a:pt x="514" y="30"/>
                  </a:lnTo>
                  <a:lnTo>
                    <a:pt x="558" y="52"/>
                  </a:lnTo>
                  <a:lnTo>
                    <a:pt x="597" y="79"/>
                  </a:lnTo>
                  <a:lnTo>
                    <a:pt x="632" y="110"/>
                  </a:lnTo>
                  <a:lnTo>
                    <a:pt x="663" y="146"/>
                  </a:lnTo>
                  <a:lnTo>
                    <a:pt x="690" y="185"/>
                  </a:lnTo>
                  <a:lnTo>
                    <a:pt x="711" y="229"/>
                  </a:lnTo>
                  <a:lnTo>
                    <a:pt x="727" y="275"/>
                  </a:lnTo>
                  <a:lnTo>
                    <a:pt x="737" y="323"/>
                  </a:lnTo>
                  <a:lnTo>
                    <a:pt x="741" y="374"/>
                  </a:lnTo>
                  <a:lnTo>
                    <a:pt x="737" y="424"/>
                  </a:lnTo>
                  <a:lnTo>
                    <a:pt x="727" y="472"/>
                  </a:lnTo>
                  <a:lnTo>
                    <a:pt x="711" y="518"/>
                  </a:lnTo>
                  <a:lnTo>
                    <a:pt x="690" y="562"/>
                  </a:lnTo>
                  <a:lnTo>
                    <a:pt x="663" y="601"/>
                  </a:lnTo>
                  <a:lnTo>
                    <a:pt x="632" y="637"/>
                  </a:lnTo>
                  <a:lnTo>
                    <a:pt x="597" y="668"/>
                  </a:lnTo>
                  <a:lnTo>
                    <a:pt x="558" y="696"/>
                  </a:lnTo>
                  <a:lnTo>
                    <a:pt x="514" y="717"/>
                  </a:lnTo>
                  <a:lnTo>
                    <a:pt x="468" y="733"/>
                  </a:lnTo>
                  <a:lnTo>
                    <a:pt x="420" y="743"/>
                  </a:lnTo>
                  <a:lnTo>
                    <a:pt x="371" y="747"/>
                  </a:lnTo>
                  <a:lnTo>
                    <a:pt x="320" y="743"/>
                  </a:lnTo>
                  <a:lnTo>
                    <a:pt x="272" y="733"/>
                  </a:lnTo>
                  <a:lnTo>
                    <a:pt x="227" y="717"/>
                  </a:lnTo>
                  <a:lnTo>
                    <a:pt x="183" y="696"/>
                  </a:lnTo>
                  <a:lnTo>
                    <a:pt x="144" y="668"/>
                  </a:lnTo>
                  <a:lnTo>
                    <a:pt x="109" y="637"/>
                  </a:lnTo>
                  <a:lnTo>
                    <a:pt x="78" y="601"/>
                  </a:lnTo>
                  <a:lnTo>
                    <a:pt x="50" y="562"/>
                  </a:lnTo>
                  <a:lnTo>
                    <a:pt x="30" y="518"/>
                  </a:lnTo>
                  <a:lnTo>
                    <a:pt x="13" y="472"/>
                  </a:lnTo>
                  <a:lnTo>
                    <a:pt x="3" y="424"/>
                  </a:lnTo>
                  <a:lnTo>
                    <a:pt x="0" y="374"/>
                  </a:lnTo>
                  <a:lnTo>
                    <a:pt x="3" y="323"/>
                  </a:lnTo>
                  <a:lnTo>
                    <a:pt x="13" y="275"/>
                  </a:lnTo>
                  <a:lnTo>
                    <a:pt x="30" y="229"/>
                  </a:lnTo>
                  <a:lnTo>
                    <a:pt x="50" y="185"/>
                  </a:lnTo>
                  <a:lnTo>
                    <a:pt x="78" y="146"/>
                  </a:lnTo>
                  <a:lnTo>
                    <a:pt x="109" y="110"/>
                  </a:lnTo>
                  <a:lnTo>
                    <a:pt x="144" y="79"/>
                  </a:lnTo>
                  <a:lnTo>
                    <a:pt x="183" y="52"/>
                  </a:lnTo>
                  <a:lnTo>
                    <a:pt x="227" y="30"/>
                  </a:lnTo>
                  <a:lnTo>
                    <a:pt x="272" y="14"/>
                  </a:lnTo>
                  <a:lnTo>
                    <a:pt x="320" y="4"/>
                  </a:lnTo>
                  <a:lnTo>
                    <a:pt x="37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12"/>
            <p:cNvSpPr>
              <a:spLocks/>
            </p:cNvSpPr>
            <p:nvPr/>
          </p:nvSpPr>
          <p:spPr bwMode="auto">
            <a:xfrm>
              <a:off x="1113" y="1414"/>
              <a:ext cx="154" cy="163"/>
            </a:xfrm>
            <a:custGeom>
              <a:avLst/>
              <a:gdLst>
                <a:gd name="T0" fmla="*/ 141 w 927"/>
                <a:gd name="T1" fmla="*/ 0 h 982"/>
                <a:gd name="T2" fmla="*/ 452 w 927"/>
                <a:gd name="T3" fmla="*/ 0 h 982"/>
                <a:gd name="T4" fmla="*/ 509 w 927"/>
                <a:gd name="T5" fmla="*/ 3 h 982"/>
                <a:gd name="T6" fmla="*/ 561 w 927"/>
                <a:gd name="T7" fmla="*/ 12 h 982"/>
                <a:gd name="T8" fmla="*/ 613 w 927"/>
                <a:gd name="T9" fmla="*/ 27 h 982"/>
                <a:gd name="T10" fmla="*/ 661 w 927"/>
                <a:gd name="T11" fmla="*/ 48 h 982"/>
                <a:gd name="T12" fmla="*/ 707 w 927"/>
                <a:gd name="T13" fmla="*/ 75 h 982"/>
                <a:gd name="T14" fmla="*/ 749 w 927"/>
                <a:gd name="T15" fmla="*/ 105 h 982"/>
                <a:gd name="T16" fmla="*/ 788 w 927"/>
                <a:gd name="T17" fmla="*/ 139 h 982"/>
                <a:gd name="T18" fmla="*/ 822 w 927"/>
                <a:gd name="T19" fmla="*/ 179 h 982"/>
                <a:gd name="T20" fmla="*/ 852 w 927"/>
                <a:gd name="T21" fmla="*/ 221 h 982"/>
                <a:gd name="T22" fmla="*/ 879 w 927"/>
                <a:gd name="T23" fmla="*/ 268 h 982"/>
                <a:gd name="T24" fmla="*/ 899 w 927"/>
                <a:gd name="T25" fmla="*/ 317 h 982"/>
                <a:gd name="T26" fmla="*/ 914 w 927"/>
                <a:gd name="T27" fmla="*/ 368 h 982"/>
                <a:gd name="T28" fmla="*/ 923 w 927"/>
                <a:gd name="T29" fmla="*/ 422 h 982"/>
                <a:gd name="T30" fmla="*/ 927 w 927"/>
                <a:gd name="T31" fmla="*/ 478 h 982"/>
                <a:gd name="T32" fmla="*/ 927 w 927"/>
                <a:gd name="T33" fmla="*/ 864 h 982"/>
                <a:gd name="T34" fmla="*/ 924 w 927"/>
                <a:gd name="T35" fmla="*/ 864 h 982"/>
                <a:gd name="T36" fmla="*/ 899 w 927"/>
                <a:gd name="T37" fmla="*/ 877 h 982"/>
                <a:gd name="T38" fmla="*/ 893 w 927"/>
                <a:gd name="T39" fmla="*/ 880 h 982"/>
                <a:gd name="T40" fmla="*/ 882 w 927"/>
                <a:gd name="T41" fmla="*/ 885 h 982"/>
                <a:gd name="T42" fmla="*/ 865 w 927"/>
                <a:gd name="T43" fmla="*/ 892 h 982"/>
                <a:gd name="T44" fmla="*/ 843 w 927"/>
                <a:gd name="T45" fmla="*/ 901 h 982"/>
                <a:gd name="T46" fmla="*/ 814 w 927"/>
                <a:gd name="T47" fmla="*/ 911 h 982"/>
                <a:gd name="T48" fmla="*/ 781 w 927"/>
                <a:gd name="T49" fmla="*/ 922 h 982"/>
                <a:gd name="T50" fmla="*/ 742 w 927"/>
                <a:gd name="T51" fmla="*/ 933 h 982"/>
                <a:gd name="T52" fmla="*/ 698 w 927"/>
                <a:gd name="T53" fmla="*/ 944 h 982"/>
                <a:gd name="T54" fmla="*/ 648 w 927"/>
                <a:gd name="T55" fmla="*/ 954 h 982"/>
                <a:gd name="T56" fmla="*/ 595 w 927"/>
                <a:gd name="T57" fmla="*/ 965 h 982"/>
                <a:gd name="T58" fmla="*/ 535 w 927"/>
                <a:gd name="T59" fmla="*/ 973 h 982"/>
                <a:gd name="T60" fmla="*/ 471 w 927"/>
                <a:gd name="T61" fmla="*/ 978 h 982"/>
                <a:gd name="T62" fmla="*/ 402 w 927"/>
                <a:gd name="T63" fmla="*/ 982 h 982"/>
                <a:gd name="T64" fmla="*/ 402 w 927"/>
                <a:gd name="T65" fmla="*/ 863 h 982"/>
                <a:gd name="T66" fmla="*/ 399 w 927"/>
                <a:gd name="T67" fmla="*/ 800 h 982"/>
                <a:gd name="T68" fmla="*/ 388 w 927"/>
                <a:gd name="T69" fmla="*/ 738 h 982"/>
                <a:gd name="T70" fmla="*/ 372 w 927"/>
                <a:gd name="T71" fmla="*/ 680 h 982"/>
                <a:gd name="T72" fmla="*/ 349 w 927"/>
                <a:gd name="T73" fmla="*/ 624 h 982"/>
                <a:gd name="T74" fmla="*/ 322 w 927"/>
                <a:gd name="T75" fmla="*/ 571 h 982"/>
                <a:gd name="T76" fmla="*/ 289 w 927"/>
                <a:gd name="T77" fmla="*/ 521 h 982"/>
                <a:gd name="T78" fmla="*/ 251 w 927"/>
                <a:gd name="T79" fmla="*/ 476 h 982"/>
                <a:gd name="T80" fmla="*/ 207 w 927"/>
                <a:gd name="T81" fmla="*/ 435 h 982"/>
                <a:gd name="T82" fmla="*/ 162 w 927"/>
                <a:gd name="T83" fmla="*/ 398 h 982"/>
                <a:gd name="T84" fmla="*/ 111 w 927"/>
                <a:gd name="T85" fmla="*/ 367 h 982"/>
                <a:gd name="T86" fmla="*/ 57 w 927"/>
                <a:gd name="T87" fmla="*/ 340 h 982"/>
                <a:gd name="T88" fmla="*/ 0 w 927"/>
                <a:gd name="T89" fmla="*/ 319 h 982"/>
                <a:gd name="T90" fmla="*/ 34 w 927"/>
                <a:gd name="T91" fmla="*/ 284 h 982"/>
                <a:gd name="T92" fmla="*/ 64 w 927"/>
                <a:gd name="T93" fmla="*/ 243 h 982"/>
                <a:gd name="T94" fmla="*/ 91 w 927"/>
                <a:gd name="T95" fmla="*/ 199 h 982"/>
                <a:gd name="T96" fmla="*/ 111 w 927"/>
                <a:gd name="T97" fmla="*/ 153 h 982"/>
                <a:gd name="T98" fmla="*/ 126 w 927"/>
                <a:gd name="T99" fmla="*/ 104 h 982"/>
                <a:gd name="T100" fmla="*/ 136 w 927"/>
                <a:gd name="T101" fmla="*/ 53 h 982"/>
                <a:gd name="T102" fmla="*/ 141 w 927"/>
                <a:gd name="T103" fmla="*/ 0 h 9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27" h="982">
                  <a:moveTo>
                    <a:pt x="141" y="0"/>
                  </a:moveTo>
                  <a:lnTo>
                    <a:pt x="452" y="0"/>
                  </a:lnTo>
                  <a:lnTo>
                    <a:pt x="509" y="3"/>
                  </a:lnTo>
                  <a:lnTo>
                    <a:pt x="561" y="12"/>
                  </a:lnTo>
                  <a:lnTo>
                    <a:pt x="613" y="27"/>
                  </a:lnTo>
                  <a:lnTo>
                    <a:pt x="661" y="48"/>
                  </a:lnTo>
                  <a:lnTo>
                    <a:pt x="707" y="75"/>
                  </a:lnTo>
                  <a:lnTo>
                    <a:pt x="749" y="105"/>
                  </a:lnTo>
                  <a:lnTo>
                    <a:pt x="788" y="139"/>
                  </a:lnTo>
                  <a:lnTo>
                    <a:pt x="822" y="179"/>
                  </a:lnTo>
                  <a:lnTo>
                    <a:pt x="852" y="221"/>
                  </a:lnTo>
                  <a:lnTo>
                    <a:pt x="879" y="268"/>
                  </a:lnTo>
                  <a:lnTo>
                    <a:pt x="899" y="317"/>
                  </a:lnTo>
                  <a:lnTo>
                    <a:pt x="914" y="368"/>
                  </a:lnTo>
                  <a:lnTo>
                    <a:pt x="923" y="422"/>
                  </a:lnTo>
                  <a:lnTo>
                    <a:pt x="927" y="478"/>
                  </a:lnTo>
                  <a:lnTo>
                    <a:pt x="927" y="864"/>
                  </a:lnTo>
                  <a:lnTo>
                    <a:pt x="924" y="864"/>
                  </a:lnTo>
                  <a:lnTo>
                    <a:pt x="899" y="877"/>
                  </a:lnTo>
                  <a:lnTo>
                    <a:pt x="893" y="880"/>
                  </a:lnTo>
                  <a:lnTo>
                    <a:pt x="882" y="885"/>
                  </a:lnTo>
                  <a:lnTo>
                    <a:pt x="865" y="892"/>
                  </a:lnTo>
                  <a:lnTo>
                    <a:pt x="843" y="901"/>
                  </a:lnTo>
                  <a:lnTo>
                    <a:pt x="814" y="911"/>
                  </a:lnTo>
                  <a:lnTo>
                    <a:pt x="781" y="922"/>
                  </a:lnTo>
                  <a:lnTo>
                    <a:pt x="742" y="933"/>
                  </a:lnTo>
                  <a:lnTo>
                    <a:pt x="698" y="944"/>
                  </a:lnTo>
                  <a:lnTo>
                    <a:pt x="648" y="954"/>
                  </a:lnTo>
                  <a:lnTo>
                    <a:pt x="595" y="965"/>
                  </a:lnTo>
                  <a:lnTo>
                    <a:pt x="535" y="973"/>
                  </a:lnTo>
                  <a:lnTo>
                    <a:pt x="471" y="978"/>
                  </a:lnTo>
                  <a:lnTo>
                    <a:pt x="402" y="982"/>
                  </a:lnTo>
                  <a:lnTo>
                    <a:pt x="402" y="863"/>
                  </a:lnTo>
                  <a:lnTo>
                    <a:pt x="399" y="800"/>
                  </a:lnTo>
                  <a:lnTo>
                    <a:pt x="388" y="738"/>
                  </a:lnTo>
                  <a:lnTo>
                    <a:pt x="372" y="680"/>
                  </a:lnTo>
                  <a:lnTo>
                    <a:pt x="349" y="624"/>
                  </a:lnTo>
                  <a:lnTo>
                    <a:pt x="322" y="571"/>
                  </a:lnTo>
                  <a:lnTo>
                    <a:pt x="289" y="521"/>
                  </a:lnTo>
                  <a:lnTo>
                    <a:pt x="251" y="476"/>
                  </a:lnTo>
                  <a:lnTo>
                    <a:pt x="207" y="435"/>
                  </a:lnTo>
                  <a:lnTo>
                    <a:pt x="162" y="398"/>
                  </a:lnTo>
                  <a:lnTo>
                    <a:pt x="111" y="367"/>
                  </a:lnTo>
                  <a:lnTo>
                    <a:pt x="57" y="340"/>
                  </a:lnTo>
                  <a:lnTo>
                    <a:pt x="0" y="319"/>
                  </a:lnTo>
                  <a:lnTo>
                    <a:pt x="34" y="284"/>
                  </a:lnTo>
                  <a:lnTo>
                    <a:pt x="64" y="243"/>
                  </a:lnTo>
                  <a:lnTo>
                    <a:pt x="91" y="199"/>
                  </a:lnTo>
                  <a:lnTo>
                    <a:pt x="111" y="153"/>
                  </a:lnTo>
                  <a:lnTo>
                    <a:pt x="126" y="104"/>
                  </a:lnTo>
                  <a:lnTo>
                    <a:pt x="136" y="53"/>
                  </a:lnTo>
                  <a:lnTo>
                    <a:pt x="14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13"/>
            <p:cNvSpPr>
              <a:spLocks/>
            </p:cNvSpPr>
            <p:nvPr/>
          </p:nvSpPr>
          <p:spPr bwMode="auto">
            <a:xfrm>
              <a:off x="1215" y="1351"/>
              <a:ext cx="154" cy="164"/>
            </a:xfrm>
            <a:custGeom>
              <a:avLst/>
              <a:gdLst>
                <a:gd name="T0" fmla="*/ 140 w 926"/>
                <a:gd name="T1" fmla="*/ 0 h 982"/>
                <a:gd name="T2" fmla="*/ 452 w 926"/>
                <a:gd name="T3" fmla="*/ 0 h 982"/>
                <a:gd name="T4" fmla="*/ 507 w 926"/>
                <a:gd name="T5" fmla="*/ 3 h 982"/>
                <a:gd name="T6" fmla="*/ 561 w 926"/>
                <a:gd name="T7" fmla="*/ 12 h 982"/>
                <a:gd name="T8" fmla="*/ 611 w 926"/>
                <a:gd name="T9" fmla="*/ 27 h 982"/>
                <a:gd name="T10" fmla="*/ 660 w 926"/>
                <a:gd name="T11" fmla="*/ 48 h 982"/>
                <a:gd name="T12" fmla="*/ 706 w 926"/>
                <a:gd name="T13" fmla="*/ 74 h 982"/>
                <a:gd name="T14" fmla="*/ 749 w 926"/>
                <a:gd name="T15" fmla="*/ 105 h 982"/>
                <a:gd name="T16" fmla="*/ 788 w 926"/>
                <a:gd name="T17" fmla="*/ 139 h 982"/>
                <a:gd name="T18" fmla="*/ 822 w 926"/>
                <a:gd name="T19" fmla="*/ 179 h 982"/>
                <a:gd name="T20" fmla="*/ 852 w 926"/>
                <a:gd name="T21" fmla="*/ 221 h 982"/>
                <a:gd name="T22" fmla="*/ 878 w 926"/>
                <a:gd name="T23" fmla="*/ 267 h 982"/>
                <a:gd name="T24" fmla="*/ 899 w 926"/>
                <a:gd name="T25" fmla="*/ 316 h 982"/>
                <a:gd name="T26" fmla="*/ 914 w 926"/>
                <a:gd name="T27" fmla="*/ 368 h 982"/>
                <a:gd name="T28" fmla="*/ 923 w 926"/>
                <a:gd name="T29" fmla="*/ 422 h 982"/>
                <a:gd name="T30" fmla="*/ 926 w 926"/>
                <a:gd name="T31" fmla="*/ 477 h 982"/>
                <a:gd name="T32" fmla="*/ 926 w 926"/>
                <a:gd name="T33" fmla="*/ 864 h 982"/>
                <a:gd name="T34" fmla="*/ 924 w 926"/>
                <a:gd name="T35" fmla="*/ 864 h 982"/>
                <a:gd name="T36" fmla="*/ 899 w 926"/>
                <a:gd name="T37" fmla="*/ 877 h 982"/>
                <a:gd name="T38" fmla="*/ 893 w 926"/>
                <a:gd name="T39" fmla="*/ 880 h 982"/>
                <a:gd name="T40" fmla="*/ 882 w 926"/>
                <a:gd name="T41" fmla="*/ 885 h 982"/>
                <a:gd name="T42" fmla="*/ 864 w 926"/>
                <a:gd name="T43" fmla="*/ 892 h 982"/>
                <a:gd name="T44" fmla="*/ 841 w 926"/>
                <a:gd name="T45" fmla="*/ 901 h 982"/>
                <a:gd name="T46" fmla="*/ 814 w 926"/>
                <a:gd name="T47" fmla="*/ 911 h 982"/>
                <a:gd name="T48" fmla="*/ 780 w 926"/>
                <a:gd name="T49" fmla="*/ 922 h 982"/>
                <a:gd name="T50" fmla="*/ 741 w 926"/>
                <a:gd name="T51" fmla="*/ 933 h 982"/>
                <a:gd name="T52" fmla="*/ 697 w 926"/>
                <a:gd name="T53" fmla="*/ 944 h 982"/>
                <a:gd name="T54" fmla="*/ 648 w 926"/>
                <a:gd name="T55" fmla="*/ 954 h 982"/>
                <a:gd name="T56" fmla="*/ 594 w 926"/>
                <a:gd name="T57" fmla="*/ 965 h 982"/>
                <a:gd name="T58" fmla="*/ 534 w 926"/>
                <a:gd name="T59" fmla="*/ 971 h 982"/>
                <a:gd name="T60" fmla="*/ 470 w 926"/>
                <a:gd name="T61" fmla="*/ 978 h 982"/>
                <a:gd name="T62" fmla="*/ 402 w 926"/>
                <a:gd name="T63" fmla="*/ 982 h 982"/>
                <a:gd name="T64" fmla="*/ 402 w 926"/>
                <a:gd name="T65" fmla="*/ 863 h 982"/>
                <a:gd name="T66" fmla="*/ 398 w 926"/>
                <a:gd name="T67" fmla="*/ 799 h 982"/>
                <a:gd name="T68" fmla="*/ 388 w 926"/>
                <a:gd name="T69" fmla="*/ 738 h 982"/>
                <a:gd name="T70" fmla="*/ 372 w 926"/>
                <a:gd name="T71" fmla="*/ 679 h 982"/>
                <a:gd name="T72" fmla="*/ 349 w 926"/>
                <a:gd name="T73" fmla="*/ 624 h 982"/>
                <a:gd name="T74" fmla="*/ 321 w 926"/>
                <a:gd name="T75" fmla="*/ 571 h 982"/>
                <a:gd name="T76" fmla="*/ 288 w 926"/>
                <a:gd name="T77" fmla="*/ 521 h 982"/>
                <a:gd name="T78" fmla="*/ 249 w 926"/>
                <a:gd name="T79" fmla="*/ 476 h 982"/>
                <a:gd name="T80" fmla="*/ 207 w 926"/>
                <a:gd name="T81" fmla="*/ 435 h 982"/>
                <a:gd name="T82" fmla="*/ 160 w 926"/>
                <a:gd name="T83" fmla="*/ 398 h 982"/>
                <a:gd name="T84" fmla="*/ 110 w 926"/>
                <a:gd name="T85" fmla="*/ 367 h 982"/>
                <a:gd name="T86" fmla="*/ 57 w 926"/>
                <a:gd name="T87" fmla="*/ 340 h 982"/>
                <a:gd name="T88" fmla="*/ 0 w 926"/>
                <a:gd name="T89" fmla="*/ 319 h 982"/>
                <a:gd name="T90" fmla="*/ 34 w 926"/>
                <a:gd name="T91" fmla="*/ 284 h 982"/>
                <a:gd name="T92" fmla="*/ 64 w 926"/>
                <a:gd name="T93" fmla="*/ 243 h 982"/>
                <a:gd name="T94" fmla="*/ 89 w 926"/>
                <a:gd name="T95" fmla="*/ 199 h 982"/>
                <a:gd name="T96" fmla="*/ 110 w 926"/>
                <a:gd name="T97" fmla="*/ 153 h 982"/>
                <a:gd name="T98" fmla="*/ 126 w 926"/>
                <a:gd name="T99" fmla="*/ 104 h 982"/>
                <a:gd name="T100" fmla="*/ 136 w 926"/>
                <a:gd name="T101" fmla="*/ 53 h 982"/>
                <a:gd name="T102" fmla="*/ 140 w 926"/>
                <a:gd name="T103" fmla="*/ 0 h 9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26" h="982">
                  <a:moveTo>
                    <a:pt x="140" y="0"/>
                  </a:moveTo>
                  <a:lnTo>
                    <a:pt x="452" y="0"/>
                  </a:lnTo>
                  <a:lnTo>
                    <a:pt x="507" y="3"/>
                  </a:lnTo>
                  <a:lnTo>
                    <a:pt x="561" y="12"/>
                  </a:lnTo>
                  <a:lnTo>
                    <a:pt x="611" y="27"/>
                  </a:lnTo>
                  <a:lnTo>
                    <a:pt x="660" y="48"/>
                  </a:lnTo>
                  <a:lnTo>
                    <a:pt x="706" y="74"/>
                  </a:lnTo>
                  <a:lnTo>
                    <a:pt x="749" y="105"/>
                  </a:lnTo>
                  <a:lnTo>
                    <a:pt x="788" y="139"/>
                  </a:lnTo>
                  <a:lnTo>
                    <a:pt x="822" y="179"/>
                  </a:lnTo>
                  <a:lnTo>
                    <a:pt x="852" y="221"/>
                  </a:lnTo>
                  <a:lnTo>
                    <a:pt x="878" y="267"/>
                  </a:lnTo>
                  <a:lnTo>
                    <a:pt x="899" y="316"/>
                  </a:lnTo>
                  <a:lnTo>
                    <a:pt x="914" y="368"/>
                  </a:lnTo>
                  <a:lnTo>
                    <a:pt x="923" y="422"/>
                  </a:lnTo>
                  <a:lnTo>
                    <a:pt x="926" y="477"/>
                  </a:lnTo>
                  <a:lnTo>
                    <a:pt x="926" y="864"/>
                  </a:lnTo>
                  <a:lnTo>
                    <a:pt x="924" y="864"/>
                  </a:lnTo>
                  <a:lnTo>
                    <a:pt x="899" y="877"/>
                  </a:lnTo>
                  <a:lnTo>
                    <a:pt x="893" y="880"/>
                  </a:lnTo>
                  <a:lnTo>
                    <a:pt x="882" y="885"/>
                  </a:lnTo>
                  <a:lnTo>
                    <a:pt x="864" y="892"/>
                  </a:lnTo>
                  <a:lnTo>
                    <a:pt x="841" y="901"/>
                  </a:lnTo>
                  <a:lnTo>
                    <a:pt x="814" y="911"/>
                  </a:lnTo>
                  <a:lnTo>
                    <a:pt x="780" y="922"/>
                  </a:lnTo>
                  <a:lnTo>
                    <a:pt x="741" y="933"/>
                  </a:lnTo>
                  <a:lnTo>
                    <a:pt x="697" y="944"/>
                  </a:lnTo>
                  <a:lnTo>
                    <a:pt x="648" y="954"/>
                  </a:lnTo>
                  <a:lnTo>
                    <a:pt x="594" y="965"/>
                  </a:lnTo>
                  <a:lnTo>
                    <a:pt x="534" y="971"/>
                  </a:lnTo>
                  <a:lnTo>
                    <a:pt x="470" y="978"/>
                  </a:lnTo>
                  <a:lnTo>
                    <a:pt x="402" y="982"/>
                  </a:lnTo>
                  <a:lnTo>
                    <a:pt x="402" y="863"/>
                  </a:lnTo>
                  <a:lnTo>
                    <a:pt x="398" y="799"/>
                  </a:lnTo>
                  <a:lnTo>
                    <a:pt x="388" y="738"/>
                  </a:lnTo>
                  <a:lnTo>
                    <a:pt x="372" y="679"/>
                  </a:lnTo>
                  <a:lnTo>
                    <a:pt x="349" y="624"/>
                  </a:lnTo>
                  <a:lnTo>
                    <a:pt x="321" y="571"/>
                  </a:lnTo>
                  <a:lnTo>
                    <a:pt x="288" y="521"/>
                  </a:lnTo>
                  <a:lnTo>
                    <a:pt x="249" y="476"/>
                  </a:lnTo>
                  <a:lnTo>
                    <a:pt x="207" y="435"/>
                  </a:lnTo>
                  <a:lnTo>
                    <a:pt x="160" y="398"/>
                  </a:lnTo>
                  <a:lnTo>
                    <a:pt x="110" y="367"/>
                  </a:lnTo>
                  <a:lnTo>
                    <a:pt x="57" y="340"/>
                  </a:lnTo>
                  <a:lnTo>
                    <a:pt x="0" y="319"/>
                  </a:lnTo>
                  <a:lnTo>
                    <a:pt x="34" y="284"/>
                  </a:lnTo>
                  <a:lnTo>
                    <a:pt x="64" y="243"/>
                  </a:lnTo>
                  <a:lnTo>
                    <a:pt x="89" y="199"/>
                  </a:lnTo>
                  <a:lnTo>
                    <a:pt x="110" y="153"/>
                  </a:lnTo>
                  <a:lnTo>
                    <a:pt x="126" y="104"/>
                  </a:lnTo>
                  <a:lnTo>
                    <a:pt x="136" y="53"/>
                  </a:lnTo>
                  <a:lnTo>
                    <a:pt x="14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14"/>
            <p:cNvSpPr>
              <a:spLocks/>
            </p:cNvSpPr>
            <p:nvPr/>
          </p:nvSpPr>
          <p:spPr bwMode="auto">
            <a:xfrm>
              <a:off x="847" y="1414"/>
              <a:ext cx="160" cy="163"/>
            </a:xfrm>
            <a:custGeom>
              <a:avLst/>
              <a:gdLst>
                <a:gd name="T0" fmla="*/ 474 w 965"/>
                <a:gd name="T1" fmla="*/ 0 h 980"/>
                <a:gd name="T2" fmla="*/ 788 w 965"/>
                <a:gd name="T3" fmla="*/ 0 h 980"/>
                <a:gd name="T4" fmla="*/ 824 w 965"/>
                <a:gd name="T5" fmla="*/ 2 h 980"/>
                <a:gd name="T6" fmla="*/ 828 w 965"/>
                <a:gd name="T7" fmla="*/ 54 h 980"/>
                <a:gd name="T8" fmla="*/ 839 w 965"/>
                <a:gd name="T9" fmla="*/ 105 h 980"/>
                <a:gd name="T10" fmla="*/ 855 w 965"/>
                <a:gd name="T11" fmla="*/ 154 h 980"/>
                <a:gd name="T12" fmla="*/ 875 w 965"/>
                <a:gd name="T13" fmla="*/ 201 h 980"/>
                <a:gd name="T14" fmla="*/ 900 w 965"/>
                <a:gd name="T15" fmla="*/ 243 h 980"/>
                <a:gd name="T16" fmla="*/ 930 w 965"/>
                <a:gd name="T17" fmla="*/ 284 h 980"/>
                <a:gd name="T18" fmla="*/ 965 w 965"/>
                <a:gd name="T19" fmla="*/ 319 h 980"/>
                <a:gd name="T20" fmla="*/ 907 w 965"/>
                <a:gd name="T21" fmla="*/ 340 h 980"/>
                <a:gd name="T22" fmla="*/ 853 w 965"/>
                <a:gd name="T23" fmla="*/ 367 h 980"/>
                <a:gd name="T24" fmla="*/ 803 w 965"/>
                <a:gd name="T25" fmla="*/ 398 h 980"/>
                <a:gd name="T26" fmla="*/ 756 w 965"/>
                <a:gd name="T27" fmla="*/ 435 h 980"/>
                <a:gd name="T28" fmla="*/ 714 w 965"/>
                <a:gd name="T29" fmla="*/ 476 h 980"/>
                <a:gd name="T30" fmla="*/ 676 w 965"/>
                <a:gd name="T31" fmla="*/ 521 h 980"/>
                <a:gd name="T32" fmla="*/ 643 w 965"/>
                <a:gd name="T33" fmla="*/ 571 h 980"/>
                <a:gd name="T34" fmla="*/ 614 w 965"/>
                <a:gd name="T35" fmla="*/ 624 h 980"/>
                <a:gd name="T36" fmla="*/ 592 w 965"/>
                <a:gd name="T37" fmla="*/ 680 h 980"/>
                <a:gd name="T38" fmla="*/ 575 w 965"/>
                <a:gd name="T39" fmla="*/ 738 h 980"/>
                <a:gd name="T40" fmla="*/ 566 w 965"/>
                <a:gd name="T41" fmla="*/ 800 h 980"/>
                <a:gd name="T42" fmla="*/ 563 w 965"/>
                <a:gd name="T43" fmla="*/ 863 h 980"/>
                <a:gd name="T44" fmla="*/ 563 w 965"/>
                <a:gd name="T45" fmla="*/ 980 h 980"/>
                <a:gd name="T46" fmla="*/ 494 w 965"/>
                <a:gd name="T47" fmla="*/ 975 h 980"/>
                <a:gd name="T48" fmla="*/ 423 w 965"/>
                <a:gd name="T49" fmla="*/ 967 h 980"/>
                <a:gd name="T50" fmla="*/ 349 w 965"/>
                <a:gd name="T51" fmla="*/ 957 h 980"/>
                <a:gd name="T52" fmla="*/ 274 w 965"/>
                <a:gd name="T53" fmla="*/ 943 h 980"/>
                <a:gd name="T54" fmla="*/ 195 w 965"/>
                <a:gd name="T55" fmla="*/ 925 h 980"/>
                <a:gd name="T56" fmla="*/ 112 w 965"/>
                <a:gd name="T57" fmla="*/ 903 h 980"/>
                <a:gd name="T58" fmla="*/ 28 w 965"/>
                <a:gd name="T59" fmla="*/ 879 h 980"/>
                <a:gd name="T60" fmla="*/ 1 w 965"/>
                <a:gd name="T61" fmla="*/ 870 h 980"/>
                <a:gd name="T62" fmla="*/ 0 w 965"/>
                <a:gd name="T63" fmla="*/ 864 h 980"/>
                <a:gd name="T64" fmla="*/ 0 w 965"/>
                <a:gd name="T65" fmla="*/ 478 h 980"/>
                <a:gd name="T66" fmla="*/ 4 w 965"/>
                <a:gd name="T67" fmla="*/ 422 h 980"/>
                <a:gd name="T68" fmla="*/ 13 w 965"/>
                <a:gd name="T69" fmla="*/ 368 h 980"/>
                <a:gd name="T70" fmla="*/ 29 w 965"/>
                <a:gd name="T71" fmla="*/ 317 h 980"/>
                <a:gd name="T72" fmla="*/ 49 w 965"/>
                <a:gd name="T73" fmla="*/ 268 h 980"/>
                <a:gd name="T74" fmla="*/ 75 w 965"/>
                <a:gd name="T75" fmla="*/ 221 h 980"/>
                <a:gd name="T76" fmla="*/ 105 w 965"/>
                <a:gd name="T77" fmla="*/ 179 h 980"/>
                <a:gd name="T78" fmla="*/ 140 w 965"/>
                <a:gd name="T79" fmla="*/ 139 h 980"/>
                <a:gd name="T80" fmla="*/ 179 w 965"/>
                <a:gd name="T81" fmla="*/ 105 h 980"/>
                <a:gd name="T82" fmla="*/ 221 w 965"/>
                <a:gd name="T83" fmla="*/ 75 h 980"/>
                <a:gd name="T84" fmla="*/ 266 w 965"/>
                <a:gd name="T85" fmla="*/ 48 h 980"/>
                <a:gd name="T86" fmla="*/ 315 w 965"/>
                <a:gd name="T87" fmla="*/ 27 h 980"/>
                <a:gd name="T88" fmla="*/ 367 w 965"/>
                <a:gd name="T89" fmla="*/ 12 h 980"/>
                <a:gd name="T90" fmla="*/ 419 w 965"/>
                <a:gd name="T91" fmla="*/ 3 h 980"/>
                <a:gd name="T92" fmla="*/ 474 w 965"/>
                <a:gd name="T93" fmla="*/ 0 h 9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965" h="980">
                  <a:moveTo>
                    <a:pt x="474" y="0"/>
                  </a:moveTo>
                  <a:lnTo>
                    <a:pt x="788" y="0"/>
                  </a:lnTo>
                  <a:lnTo>
                    <a:pt x="824" y="2"/>
                  </a:lnTo>
                  <a:lnTo>
                    <a:pt x="828" y="54"/>
                  </a:lnTo>
                  <a:lnTo>
                    <a:pt x="839" y="105"/>
                  </a:lnTo>
                  <a:lnTo>
                    <a:pt x="855" y="154"/>
                  </a:lnTo>
                  <a:lnTo>
                    <a:pt x="875" y="201"/>
                  </a:lnTo>
                  <a:lnTo>
                    <a:pt x="900" y="243"/>
                  </a:lnTo>
                  <a:lnTo>
                    <a:pt x="930" y="284"/>
                  </a:lnTo>
                  <a:lnTo>
                    <a:pt x="965" y="319"/>
                  </a:lnTo>
                  <a:lnTo>
                    <a:pt x="907" y="340"/>
                  </a:lnTo>
                  <a:lnTo>
                    <a:pt x="853" y="367"/>
                  </a:lnTo>
                  <a:lnTo>
                    <a:pt x="803" y="398"/>
                  </a:lnTo>
                  <a:lnTo>
                    <a:pt x="756" y="435"/>
                  </a:lnTo>
                  <a:lnTo>
                    <a:pt x="714" y="476"/>
                  </a:lnTo>
                  <a:lnTo>
                    <a:pt x="676" y="521"/>
                  </a:lnTo>
                  <a:lnTo>
                    <a:pt x="643" y="571"/>
                  </a:lnTo>
                  <a:lnTo>
                    <a:pt x="614" y="624"/>
                  </a:lnTo>
                  <a:lnTo>
                    <a:pt x="592" y="680"/>
                  </a:lnTo>
                  <a:lnTo>
                    <a:pt x="575" y="738"/>
                  </a:lnTo>
                  <a:lnTo>
                    <a:pt x="566" y="800"/>
                  </a:lnTo>
                  <a:lnTo>
                    <a:pt x="563" y="863"/>
                  </a:lnTo>
                  <a:lnTo>
                    <a:pt x="563" y="980"/>
                  </a:lnTo>
                  <a:lnTo>
                    <a:pt x="494" y="975"/>
                  </a:lnTo>
                  <a:lnTo>
                    <a:pt x="423" y="967"/>
                  </a:lnTo>
                  <a:lnTo>
                    <a:pt x="349" y="957"/>
                  </a:lnTo>
                  <a:lnTo>
                    <a:pt x="274" y="943"/>
                  </a:lnTo>
                  <a:lnTo>
                    <a:pt x="195" y="925"/>
                  </a:lnTo>
                  <a:lnTo>
                    <a:pt x="112" y="903"/>
                  </a:lnTo>
                  <a:lnTo>
                    <a:pt x="28" y="879"/>
                  </a:lnTo>
                  <a:lnTo>
                    <a:pt x="1" y="870"/>
                  </a:lnTo>
                  <a:lnTo>
                    <a:pt x="0" y="864"/>
                  </a:lnTo>
                  <a:lnTo>
                    <a:pt x="0" y="478"/>
                  </a:lnTo>
                  <a:lnTo>
                    <a:pt x="4" y="422"/>
                  </a:lnTo>
                  <a:lnTo>
                    <a:pt x="13" y="368"/>
                  </a:lnTo>
                  <a:lnTo>
                    <a:pt x="29" y="317"/>
                  </a:lnTo>
                  <a:lnTo>
                    <a:pt x="49" y="268"/>
                  </a:lnTo>
                  <a:lnTo>
                    <a:pt x="75" y="221"/>
                  </a:lnTo>
                  <a:lnTo>
                    <a:pt x="105" y="179"/>
                  </a:lnTo>
                  <a:lnTo>
                    <a:pt x="140" y="139"/>
                  </a:lnTo>
                  <a:lnTo>
                    <a:pt x="179" y="105"/>
                  </a:lnTo>
                  <a:lnTo>
                    <a:pt x="221" y="75"/>
                  </a:lnTo>
                  <a:lnTo>
                    <a:pt x="266" y="48"/>
                  </a:lnTo>
                  <a:lnTo>
                    <a:pt x="315" y="27"/>
                  </a:lnTo>
                  <a:lnTo>
                    <a:pt x="367" y="12"/>
                  </a:lnTo>
                  <a:lnTo>
                    <a:pt x="419" y="3"/>
                  </a:lnTo>
                  <a:lnTo>
                    <a:pt x="47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15"/>
            <p:cNvSpPr>
              <a:spLocks/>
            </p:cNvSpPr>
            <p:nvPr/>
          </p:nvSpPr>
          <p:spPr bwMode="auto">
            <a:xfrm>
              <a:off x="955" y="1478"/>
              <a:ext cx="210" cy="164"/>
            </a:xfrm>
            <a:custGeom>
              <a:avLst/>
              <a:gdLst>
                <a:gd name="T0" fmla="*/ 474 w 1262"/>
                <a:gd name="T1" fmla="*/ 0 h 984"/>
                <a:gd name="T2" fmla="*/ 789 w 1262"/>
                <a:gd name="T3" fmla="*/ 0 h 984"/>
                <a:gd name="T4" fmla="*/ 844 w 1262"/>
                <a:gd name="T5" fmla="*/ 4 h 984"/>
                <a:gd name="T6" fmla="*/ 896 w 1262"/>
                <a:gd name="T7" fmla="*/ 13 h 984"/>
                <a:gd name="T8" fmla="*/ 948 w 1262"/>
                <a:gd name="T9" fmla="*/ 28 h 984"/>
                <a:gd name="T10" fmla="*/ 996 w 1262"/>
                <a:gd name="T11" fmla="*/ 49 h 984"/>
                <a:gd name="T12" fmla="*/ 1042 w 1262"/>
                <a:gd name="T13" fmla="*/ 74 h 984"/>
                <a:gd name="T14" fmla="*/ 1084 w 1262"/>
                <a:gd name="T15" fmla="*/ 105 h 984"/>
                <a:gd name="T16" fmla="*/ 1123 w 1262"/>
                <a:gd name="T17" fmla="*/ 140 h 984"/>
                <a:gd name="T18" fmla="*/ 1158 w 1262"/>
                <a:gd name="T19" fmla="*/ 179 h 984"/>
                <a:gd name="T20" fmla="*/ 1189 w 1262"/>
                <a:gd name="T21" fmla="*/ 222 h 984"/>
                <a:gd name="T22" fmla="*/ 1214 w 1262"/>
                <a:gd name="T23" fmla="*/ 268 h 984"/>
                <a:gd name="T24" fmla="*/ 1234 w 1262"/>
                <a:gd name="T25" fmla="*/ 316 h 984"/>
                <a:gd name="T26" fmla="*/ 1249 w 1262"/>
                <a:gd name="T27" fmla="*/ 368 h 984"/>
                <a:gd name="T28" fmla="*/ 1258 w 1262"/>
                <a:gd name="T29" fmla="*/ 421 h 984"/>
                <a:gd name="T30" fmla="*/ 1262 w 1262"/>
                <a:gd name="T31" fmla="*/ 478 h 984"/>
                <a:gd name="T32" fmla="*/ 1262 w 1262"/>
                <a:gd name="T33" fmla="*/ 865 h 984"/>
                <a:gd name="T34" fmla="*/ 1260 w 1262"/>
                <a:gd name="T35" fmla="*/ 865 h 984"/>
                <a:gd name="T36" fmla="*/ 1234 w 1262"/>
                <a:gd name="T37" fmla="*/ 877 h 984"/>
                <a:gd name="T38" fmla="*/ 1230 w 1262"/>
                <a:gd name="T39" fmla="*/ 880 h 984"/>
                <a:gd name="T40" fmla="*/ 1218 w 1262"/>
                <a:gd name="T41" fmla="*/ 885 h 984"/>
                <a:gd name="T42" fmla="*/ 1201 w 1262"/>
                <a:gd name="T43" fmla="*/ 892 h 984"/>
                <a:gd name="T44" fmla="*/ 1178 w 1262"/>
                <a:gd name="T45" fmla="*/ 902 h 984"/>
                <a:gd name="T46" fmla="*/ 1151 w 1262"/>
                <a:gd name="T47" fmla="*/ 911 h 984"/>
                <a:gd name="T48" fmla="*/ 1118 w 1262"/>
                <a:gd name="T49" fmla="*/ 922 h 984"/>
                <a:gd name="T50" fmla="*/ 1080 w 1262"/>
                <a:gd name="T51" fmla="*/ 933 h 984"/>
                <a:gd name="T52" fmla="*/ 1036 w 1262"/>
                <a:gd name="T53" fmla="*/ 944 h 984"/>
                <a:gd name="T54" fmla="*/ 987 w 1262"/>
                <a:gd name="T55" fmla="*/ 955 h 984"/>
                <a:gd name="T56" fmla="*/ 934 w 1262"/>
                <a:gd name="T57" fmla="*/ 964 h 984"/>
                <a:gd name="T58" fmla="*/ 876 w 1262"/>
                <a:gd name="T59" fmla="*/ 972 h 984"/>
                <a:gd name="T60" fmla="*/ 813 w 1262"/>
                <a:gd name="T61" fmla="*/ 978 h 984"/>
                <a:gd name="T62" fmla="*/ 744 w 1262"/>
                <a:gd name="T63" fmla="*/ 982 h 984"/>
                <a:gd name="T64" fmla="*/ 672 w 1262"/>
                <a:gd name="T65" fmla="*/ 984 h 984"/>
                <a:gd name="T66" fmla="*/ 603 w 1262"/>
                <a:gd name="T67" fmla="*/ 982 h 984"/>
                <a:gd name="T68" fmla="*/ 531 w 1262"/>
                <a:gd name="T69" fmla="*/ 979 h 984"/>
                <a:gd name="T70" fmla="*/ 455 w 1262"/>
                <a:gd name="T71" fmla="*/ 971 h 984"/>
                <a:gd name="T72" fmla="*/ 376 w 1262"/>
                <a:gd name="T73" fmla="*/ 960 h 984"/>
                <a:gd name="T74" fmla="*/ 294 w 1262"/>
                <a:gd name="T75" fmla="*/ 947 h 984"/>
                <a:gd name="T76" fmla="*/ 208 w 1262"/>
                <a:gd name="T77" fmla="*/ 928 h 984"/>
                <a:gd name="T78" fmla="*/ 120 w 1262"/>
                <a:gd name="T79" fmla="*/ 906 h 984"/>
                <a:gd name="T80" fmla="*/ 28 w 1262"/>
                <a:gd name="T81" fmla="*/ 879 h 984"/>
                <a:gd name="T82" fmla="*/ 1 w 1262"/>
                <a:gd name="T83" fmla="*/ 870 h 984"/>
                <a:gd name="T84" fmla="*/ 0 w 1262"/>
                <a:gd name="T85" fmla="*/ 865 h 984"/>
                <a:gd name="T86" fmla="*/ 0 w 1262"/>
                <a:gd name="T87" fmla="*/ 478 h 984"/>
                <a:gd name="T88" fmla="*/ 3 w 1262"/>
                <a:gd name="T89" fmla="*/ 421 h 984"/>
                <a:gd name="T90" fmla="*/ 12 w 1262"/>
                <a:gd name="T91" fmla="*/ 368 h 984"/>
                <a:gd name="T92" fmla="*/ 28 w 1262"/>
                <a:gd name="T93" fmla="*/ 316 h 984"/>
                <a:gd name="T94" fmla="*/ 49 w 1262"/>
                <a:gd name="T95" fmla="*/ 268 h 984"/>
                <a:gd name="T96" fmla="*/ 74 w 1262"/>
                <a:gd name="T97" fmla="*/ 222 h 984"/>
                <a:gd name="T98" fmla="*/ 105 w 1262"/>
                <a:gd name="T99" fmla="*/ 179 h 984"/>
                <a:gd name="T100" fmla="*/ 139 w 1262"/>
                <a:gd name="T101" fmla="*/ 140 h 984"/>
                <a:gd name="T102" fmla="*/ 178 w 1262"/>
                <a:gd name="T103" fmla="*/ 105 h 984"/>
                <a:gd name="T104" fmla="*/ 221 w 1262"/>
                <a:gd name="T105" fmla="*/ 74 h 984"/>
                <a:gd name="T106" fmla="*/ 266 w 1262"/>
                <a:gd name="T107" fmla="*/ 49 h 984"/>
                <a:gd name="T108" fmla="*/ 315 w 1262"/>
                <a:gd name="T109" fmla="*/ 28 h 984"/>
                <a:gd name="T110" fmla="*/ 366 w 1262"/>
                <a:gd name="T111" fmla="*/ 13 h 984"/>
                <a:gd name="T112" fmla="*/ 419 w 1262"/>
                <a:gd name="T113" fmla="*/ 4 h 984"/>
                <a:gd name="T114" fmla="*/ 474 w 1262"/>
                <a:gd name="T115" fmla="*/ 0 h 9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262" h="984">
                  <a:moveTo>
                    <a:pt x="474" y="0"/>
                  </a:moveTo>
                  <a:lnTo>
                    <a:pt x="789" y="0"/>
                  </a:lnTo>
                  <a:lnTo>
                    <a:pt x="844" y="4"/>
                  </a:lnTo>
                  <a:lnTo>
                    <a:pt x="896" y="13"/>
                  </a:lnTo>
                  <a:lnTo>
                    <a:pt x="948" y="28"/>
                  </a:lnTo>
                  <a:lnTo>
                    <a:pt x="996" y="49"/>
                  </a:lnTo>
                  <a:lnTo>
                    <a:pt x="1042" y="74"/>
                  </a:lnTo>
                  <a:lnTo>
                    <a:pt x="1084" y="105"/>
                  </a:lnTo>
                  <a:lnTo>
                    <a:pt x="1123" y="140"/>
                  </a:lnTo>
                  <a:lnTo>
                    <a:pt x="1158" y="179"/>
                  </a:lnTo>
                  <a:lnTo>
                    <a:pt x="1189" y="222"/>
                  </a:lnTo>
                  <a:lnTo>
                    <a:pt x="1214" y="268"/>
                  </a:lnTo>
                  <a:lnTo>
                    <a:pt x="1234" y="316"/>
                  </a:lnTo>
                  <a:lnTo>
                    <a:pt x="1249" y="368"/>
                  </a:lnTo>
                  <a:lnTo>
                    <a:pt x="1258" y="421"/>
                  </a:lnTo>
                  <a:lnTo>
                    <a:pt x="1262" y="478"/>
                  </a:lnTo>
                  <a:lnTo>
                    <a:pt x="1262" y="865"/>
                  </a:lnTo>
                  <a:lnTo>
                    <a:pt x="1260" y="865"/>
                  </a:lnTo>
                  <a:lnTo>
                    <a:pt x="1234" y="877"/>
                  </a:lnTo>
                  <a:lnTo>
                    <a:pt x="1230" y="880"/>
                  </a:lnTo>
                  <a:lnTo>
                    <a:pt x="1218" y="885"/>
                  </a:lnTo>
                  <a:lnTo>
                    <a:pt x="1201" y="892"/>
                  </a:lnTo>
                  <a:lnTo>
                    <a:pt x="1178" y="902"/>
                  </a:lnTo>
                  <a:lnTo>
                    <a:pt x="1151" y="911"/>
                  </a:lnTo>
                  <a:lnTo>
                    <a:pt x="1118" y="922"/>
                  </a:lnTo>
                  <a:lnTo>
                    <a:pt x="1080" y="933"/>
                  </a:lnTo>
                  <a:lnTo>
                    <a:pt x="1036" y="944"/>
                  </a:lnTo>
                  <a:lnTo>
                    <a:pt x="987" y="955"/>
                  </a:lnTo>
                  <a:lnTo>
                    <a:pt x="934" y="964"/>
                  </a:lnTo>
                  <a:lnTo>
                    <a:pt x="876" y="972"/>
                  </a:lnTo>
                  <a:lnTo>
                    <a:pt x="813" y="978"/>
                  </a:lnTo>
                  <a:lnTo>
                    <a:pt x="744" y="982"/>
                  </a:lnTo>
                  <a:lnTo>
                    <a:pt x="672" y="984"/>
                  </a:lnTo>
                  <a:lnTo>
                    <a:pt x="603" y="982"/>
                  </a:lnTo>
                  <a:lnTo>
                    <a:pt x="531" y="979"/>
                  </a:lnTo>
                  <a:lnTo>
                    <a:pt x="455" y="971"/>
                  </a:lnTo>
                  <a:lnTo>
                    <a:pt x="376" y="960"/>
                  </a:lnTo>
                  <a:lnTo>
                    <a:pt x="294" y="947"/>
                  </a:lnTo>
                  <a:lnTo>
                    <a:pt x="208" y="928"/>
                  </a:lnTo>
                  <a:lnTo>
                    <a:pt x="120" y="906"/>
                  </a:lnTo>
                  <a:lnTo>
                    <a:pt x="28" y="879"/>
                  </a:lnTo>
                  <a:lnTo>
                    <a:pt x="1" y="870"/>
                  </a:lnTo>
                  <a:lnTo>
                    <a:pt x="0" y="865"/>
                  </a:lnTo>
                  <a:lnTo>
                    <a:pt x="0" y="478"/>
                  </a:lnTo>
                  <a:lnTo>
                    <a:pt x="3" y="421"/>
                  </a:lnTo>
                  <a:lnTo>
                    <a:pt x="12" y="368"/>
                  </a:lnTo>
                  <a:lnTo>
                    <a:pt x="28" y="316"/>
                  </a:lnTo>
                  <a:lnTo>
                    <a:pt x="49" y="268"/>
                  </a:lnTo>
                  <a:lnTo>
                    <a:pt x="74" y="222"/>
                  </a:lnTo>
                  <a:lnTo>
                    <a:pt x="105" y="179"/>
                  </a:lnTo>
                  <a:lnTo>
                    <a:pt x="139" y="140"/>
                  </a:lnTo>
                  <a:lnTo>
                    <a:pt x="178" y="105"/>
                  </a:lnTo>
                  <a:lnTo>
                    <a:pt x="221" y="74"/>
                  </a:lnTo>
                  <a:lnTo>
                    <a:pt x="266" y="49"/>
                  </a:lnTo>
                  <a:lnTo>
                    <a:pt x="315" y="28"/>
                  </a:lnTo>
                  <a:lnTo>
                    <a:pt x="366" y="13"/>
                  </a:lnTo>
                  <a:lnTo>
                    <a:pt x="419" y="4"/>
                  </a:lnTo>
                  <a:lnTo>
                    <a:pt x="47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16"/>
            <p:cNvSpPr>
              <a:spLocks/>
            </p:cNvSpPr>
            <p:nvPr/>
          </p:nvSpPr>
          <p:spPr bwMode="auto">
            <a:xfrm>
              <a:off x="788" y="1225"/>
              <a:ext cx="123" cy="124"/>
            </a:xfrm>
            <a:custGeom>
              <a:avLst/>
              <a:gdLst>
                <a:gd name="T0" fmla="*/ 370 w 740"/>
                <a:gd name="T1" fmla="*/ 0 h 746"/>
                <a:gd name="T2" fmla="*/ 419 w 740"/>
                <a:gd name="T3" fmla="*/ 4 h 746"/>
                <a:gd name="T4" fmla="*/ 468 w 740"/>
                <a:gd name="T5" fmla="*/ 13 h 746"/>
                <a:gd name="T6" fmla="*/ 513 w 740"/>
                <a:gd name="T7" fmla="*/ 29 h 746"/>
                <a:gd name="T8" fmla="*/ 556 w 740"/>
                <a:gd name="T9" fmla="*/ 50 h 746"/>
                <a:gd name="T10" fmla="*/ 595 w 740"/>
                <a:gd name="T11" fmla="*/ 76 h 746"/>
                <a:gd name="T12" fmla="*/ 630 w 740"/>
                <a:gd name="T13" fmla="*/ 108 h 746"/>
                <a:gd name="T14" fmla="*/ 661 w 740"/>
                <a:gd name="T15" fmla="*/ 142 h 746"/>
                <a:gd name="T16" fmla="*/ 687 w 740"/>
                <a:gd name="T17" fmla="*/ 181 h 746"/>
                <a:gd name="T18" fmla="*/ 709 w 740"/>
                <a:gd name="T19" fmla="*/ 224 h 746"/>
                <a:gd name="T20" fmla="*/ 725 w 740"/>
                <a:gd name="T21" fmla="*/ 269 h 746"/>
                <a:gd name="T22" fmla="*/ 736 w 740"/>
                <a:gd name="T23" fmla="*/ 318 h 746"/>
                <a:gd name="T24" fmla="*/ 740 w 740"/>
                <a:gd name="T25" fmla="*/ 367 h 746"/>
                <a:gd name="T26" fmla="*/ 698 w 740"/>
                <a:gd name="T27" fmla="*/ 397 h 746"/>
                <a:gd name="T28" fmla="*/ 660 w 740"/>
                <a:gd name="T29" fmla="*/ 432 h 746"/>
                <a:gd name="T30" fmla="*/ 626 w 740"/>
                <a:gd name="T31" fmla="*/ 470 h 746"/>
                <a:gd name="T32" fmla="*/ 595 w 740"/>
                <a:gd name="T33" fmla="*/ 513 h 746"/>
                <a:gd name="T34" fmla="*/ 569 w 740"/>
                <a:gd name="T35" fmla="*/ 558 h 746"/>
                <a:gd name="T36" fmla="*/ 550 w 740"/>
                <a:gd name="T37" fmla="*/ 606 h 746"/>
                <a:gd name="T38" fmla="*/ 535 w 740"/>
                <a:gd name="T39" fmla="*/ 657 h 746"/>
                <a:gd name="T40" fmla="*/ 526 w 740"/>
                <a:gd name="T41" fmla="*/ 711 h 746"/>
                <a:gd name="T42" fmla="*/ 490 w 740"/>
                <a:gd name="T43" fmla="*/ 726 h 746"/>
                <a:gd name="T44" fmla="*/ 451 w 740"/>
                <a:gd name="T45" fmla="*/ 737 h 746"/>
                <a:gd name="T46" fmla="*/ 411 w 740"/>
                <a:gd name="T47" fmla="*/ 744 h 746"/>
                <a:gd name="T48" fmla="*/ 370 w 740"/>
                <a:gd name="T49" fmla="*/ 746 h 746"/>
                <a:gd name="T50" fmla="*/ 320 w 740"/>
                <a:gd name="T51" fmla="*/ 742 h 746"/>
                <a:gd name="T52" fmla="*/ 272 w 740"/>
                <a:gd name="T53" fmla="*/ 733 h 746"/>
                <a:gd name="T54" fmla="*/ 226 w 740"/>
                <a:gd name="T55" fmla="*/ 717 h 746"/>
                <a:gd name="T56" fmla="*/ 183 w 740"/>
                <a:gd name="T57" fmla="*/ 695 h 746"/>
                <a:gd name="T58" fmla="*/ 143 w 740"/>
                <a:gd name="T59" fmla="*/ 668 h 746"/>
                <a:gd name="T60" fmla="*/ 108 w 740"/>
                <a:gd name="T61" fmla="*/ 637 h 746"/>
                <a:gd name="T62" fmla="*/ 77 w 740"/>
                <a:gd name="T63" fmla="*/ 602 h 746"/>
                <a:gd name="T64" fmla="*/ 51 w 740"/>
                <a:gd name="T65" fmla="*/ 561 h 746"/>
                <a:gd name="T66" fmla="*/ 29 w 740"/>
                <a:gd name="T67" fmla="*/ 518 h 746"/>
                <a:gd name="T68" fmla="*/ 13 w 740"/>
                <a:gd name="T69" fmla="*/ 472 h 746"/>
                <a:gd name="T70" fmla="*/ 4 w 740"/>
                <a:gd name="T71" fmla="*/ 424 h 746"/>
                <a:gd name="T72" fmla="*/ 0 w 740"/>
                <a:gd name="T73" fmla="*/ 373 h 746"/>
                <a:gd name="T74" fmla="*/ 4 w 740"/>
                <a:gd name="T75" fmla="*/ 322 h 746"/>
                <a:gd name="T76" fmla="*/ 13 w 740"/>
                <a:gd name="T77" fmla="*/ 274 h 746"/>
                <a:gd name="T78" fmla="*/ 29 w 740"/>
                <a:gd name="T79" fmla="*/ 228 h 746"/>
                <a:gd name="T80" fmla="*/ 51 w 740"/>
                <a:gd name="T81" fmla="*/ 185 h 746"/>
                <a:gd name="T82" fmla="*/ 77 w 740"/>
                <a:gd name="T83" fmla="*/ 146 h 746"/>
                <a:gd name="T84" fmla="*/ 108 w 740"/>
                <a:gd name="T85" fmla="*/ 110 h 746"/>
                <a:gd name="T86" fmla="*/ 143 w 740"/>
                <a:gd name="T87" fmla="*/ 78 h 746"/>
                <a:gd name="T88" fmla="*/ 183 w 740"/>
                <a:gd name="T89" fmla="*/ 51 h 746"/>
                <a:gd name="T90" fmla="*/ 226 w 740"/>
                <a:gd name="T91" fmla="*/ 29 h 746"/>
                <a:gd name="T92" fmla="*/ 272 w 740"/>
                <a:gd name="T93" fmla="*/ 13 h 746"/>
                <a:gd name="T94" fmla="*/ 320 w 740"/>
                <a:gd name="T95" fmla="*/ 4 h 746"/>
                <a:gd name="T96" fmla="*/ 370 w 740"/>
                <a:gd name="T97" fmla="*/ 0 h 7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40" h="746">
                  <a:moveTo>
                    <a:pt x="370" y="0"/>
                  </a:moveTo>
                  <a:lnTo>
                    <a:pt x="419" y="4"/>
                  </a:lnTo>
                  <a:lnTo>
                    <a:pt x="468" y="13"/>
                  </a:lnTo>
                  <a:lnTo>
                    <a:pt x="513" y="29"/>
                  </a:lnTo>
                  <a:lnTo>
                    <a:pt x="556" y="50"/>
                  </a:lnTo>
                  <a:lnTo>
                    <a:pt x="595" y="76"/>
                  </a:lnTo>
                  <a:lnTo>
                    <a:pt x="630" y="108"/>
                  </a:lnTo>
                  <a:lnTo>
                    <a:pt x="661" y="142"/>
                  </a:lnTo>
                  <a:lnTo>
                    <a:pt x="687" y="181"/>
                  </a:lnTo>
                  <a:lnTo>
                    <a:pt x="709" y="224"/>
                  </a:lnTo>
                  <a:lnTo>
                    <a:pt x="725" y="269"/>
                  </a:lnTo>
                  <a:lnTo>
                    <a:pt x="736" y="318"/>
                  </a:lnTo>
                  <a:lnTo>
                    <a:pt x="740" y="367"/>
                  </a:lnTo>
                  <a:lnTo>
                    <a:pt x="698" y="397"/>
                  </a:lnTo>
                  <a:lnTo>
                    <a:pt x="660" y="432"/>
                  </a:lnTo>
                  <a:lnTo>
                    <a:pt x="626" y="470"/>
                  </a:lnTo>
                  <a:lnTo>
                    <a:pt x="595" y="513"/>
                  </a:lnTo>
                  <a:lnTo>
                    <a:pt x="569" y="558"/>
                  </a:lnTo>
                  <a:lnTo>
                    <a:pt x="550" y="606"/>
                  </a:lnTo>
                  <a:lnTo>
                    <a:pt x="535" y="657"/>
                  </a:lnTo>
                  <a:lnTo>
                    <a:pt x="526" y="711"/>
                  </a:lnTo>
                  <a:lnTo>
                    <a:pt x="490" y="726"/>
                  </a:lnTo>
                  <a:lnTo>
                    <a:pt x="451" y="737"/>
                  </a:lnTo>
                  <a:lnTo>
                    <a:pt x="411" y="744"/>
                  </a:lnTo>
                  <a:lnTo>
                    <a:pt x="370" y="746"/>
                  </a:lnTo>
                  <a:lnTo>
                    <a:pt x="320" y="742"/>
                  </a:lnTo>
                  <a:lnTo>
                    <a:pt x="272" y="733"/>
                  </a:lnTo>
                  <a:lnTo>
                    <a:pt x="226" y="717"/>
                  </a:lnTo>
                  <a:lnTo>
                    <a:pt x="183" y="695"/>
                  </a:lnTo>
                  <a:lnTo>
                    <a:pt x="143" y="668"/>
                  </a:lnTo>
                  <a:lnTo>
                    <a:pt x="108" y="637"/>
                  </a:lnTo>
                  <a:lnTo>
                    <a:pt x="77" y="602"/>
                  </a:lnTo>
                  <a:lnTo>
                    <a:pt x="51" y="561"/>
                  </a:lnTo>
                  <a:lnTo>
                    <a:pt x="29" y="518"/>
                  </a:lnTo>
                  <a:lnTo>
                    <a:pt x="13" y="472"/>
                  </a:lnTo>
                  <a:lnTo>
                    <a:pt x="4" y="424"/>
                  </a:lnTo>
                  <a:lnTo>
                    <a:pt x="0" y="373"/>
                  </a:lnTo>
                  <a:lnTo>
                    <a:pt x="4" y="322"/>
                  </a:lnTo>
                  <a:lnTo>
                    <a:pt x="13" y="274"/>
                  </a:lnTo>
                  <a:lnTo>
                    <a:pt x="29" y="228"/>
                  </a:lnTo>
                  <a:lnTo>
                    <a:pt x="51" y="185"/>
                  </a:lnTo>
                  <a:lnTo>
                    <a:pt x="77" y="146"/>
                  </a:lnTo>
                  <a:lnTo>
                    <a:pt x="108" y="110"/>
                  </a:lnTo>
                  <a:lnTo>
                    <a:pt x="143" y="78"/>
                  </a:lnTo>
                  <a:lnTo>
                    <a:pt x="183" y="51"/>
                  </a:lnTo>
                  <a:lnTo>
                    <a:pt x="226" y="29"/>
                  </a:lnTo>
                  <a:lnTo>
                    <a:pt x="272" y="13"/>
                  </a:lnTo>
                  <a:lnTo>
                    <a:pt x="320" y="4"/>
                  </a:lnTo>
                  <a:lnTo>
                    <a:pt x="37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17"/>
            <p:cNvSpPr>
              <a:spLocks/>
            </p:cNvSpPr>
            <p:nvPr/>
          </p:nvSpPr>
          <p:spPr bwMode="auto">
            <a:xfrm>
              <a:off x="744" y="1353"/>
              <a:ext cx="154" cy="164"/>
            </a:xfrm>
            <a:custGeom>
              <a:avLst/>
              <a:gdLst>
                <a:gd name="T0" fmla="*/ 474 w 927"/>
                <a:gd name="T1" fmla="*/ 0 h 984"/>
                <a:gd name="T2" fmla="*/ 786 w 927"/>
                <a:gd name="T3" fmla="*/ 0 h 984"/>
                <a:gd name="T4" fmla="*/ 790 w 927"/>
                <a:gd name="T5" fmla="*/ 53 h 984"/>
                <a:gd name="T6" fmla="*/ 801 w 927"/>
                <a:gd name="T7" fmla="*/ 105 h 984"/>
                <a:gd name="T8" fmla="*/ 816 w 927"/>
                <a:gd name="T9" fmla="*/ 154 h 984"/>
                <a:gd name="T10" fmla="*/ 837 w 927"/>
                <a:gd name="T11" fmla="*/ 200 h 984"/>
                <a:gd name="T12" fmla="*/ 863 w 927"/>
                <a:gd name="T13" fmla="*/ 244 h 984"/>
                <a:gd name="T14" fmla="*/ 892 w 927"/>
                <a:gd name="T15" fmla="*/ 284 h 984"/>
                <a:gd name="T16" fmla="*/ 927 w 927"/>
                <a:gd name="T17" fmla="*/ 321 h 984"/>
                <a:gd name="T18" fmla="*/ 869 w 927"/>
                <a:gd name="T19" fmla="*/ 341 h 984"/>
                <a:gd name="T20" fmla="*/ 816 w 927"/>
                <a:gd name="T21" fmla="*/ 367 h 984"/>
                <a:gd name="T22" fmla="*/ 765 w 927"/>
                <a:gd name="T23" fmla="*/ 398 h 984"/>
                <a:gd name="T24" fmla="*/ 719 w 927"/>
                <a:gd name="T25" fmla="*/ 435 h 984"/>
                <a:gd name="T26" fmla="*/ 676 w 927"/>
                <a:gd name="T27" fmla="*/ 477 h 984"/>
                <a:gd name="T28" fmla="*/ 638 w 927"/>
                <a:gd name="T29" fmla="*/ 522 h 984"/>
                <a:gd name="T30" fmla="*/ 605 w 927"/>
                <a:gd name="T31" fmla="*/ 571 h 984"/>
                <a:gd name="T32" fmla="*/ 577 w 927"/>
                <a:gd name="T33" fmla="*/ 625 h 984"/>
                <a:gd name="T34" fmla="*/ 554 w 927"/>
                <a:gd name="T35" fmla="*/ 681 h 984"/>
                <a:gd name="T36" fmla="*/ 538 w 927"/>
                <a:gd name="T37" fmla="*/ 740 h 984"/>
                <a:gd name="T38" fmla="*/ 528 w 927"/>
                <a:gd name="T39" fmla="*/ 801 h 984"/>
                <a:gd name="T40" fmla="*/ 525 w 927"/>
                <a:gd name="T41" fmla="*/ 863 h 984"/>
                <a:gd name="T42" fmla="*/ 525 w 927"/>
                <a:gd name="T43" fmla="*/ 984 h 984"/>
                <a:gd name="T44" fmla="*/ 456 w 927"/>
                <a:gd name="T45" fmla="*/ 979 h 984"/>
                <a:gd name="T46" fmla="*/ 392 w 927"/>
                <a:gd name="T47" fmla="*/ 973 h 984"/>
                <a:gd name="T48" fmla="*/ 332 w 927"/>
                <a:gd name="T49" fmla="*/ 965 h 984"/>
                <a:gd name="T50" fmla="*/ 278 w 927"/>
                <a:gd name="T51" fmla="*/ 956 h 984"/>
                <a:gd name="T52" fmla="*/ 229 w 927"/>
                <a:gd name="T53" fmla="*/ 945 h 984"/>
                <a:gd name="T54" fmla="*/ 184 w 927"/>
                <a:gd name="T55" fmla="*/ 934 h 984"/>
                <a:gd name="T56" fmla="*/ 145 w 927"/>
                <a:gd name="T57" fmla="*/ 922 h 984"/>
                <a:gd name="T58" fmla="*/ 112 w 927"/>
                <a:gd name="T59" fmla="*/ 912 h 984"/>
                <a:gd name="T60" fmla="*/ 84 w 927"/>
                <a:gd name="T61" fmla="*/ 902 h 984"/>
                <a:gd name="T62" fmla="*/ 62 w 927"/>
                <a:gd name="T63" fmla="*/ 893 h 984"/>
                <a:gd name="T64" fmla="*/ 45 w 927"/>
                <a:gd name="T65" fmla="*/ 885 h 984"/>
                <a:gd name="T66" fmla="*/ 33 w 927"/>
                <a:gd name="T67" fmla="*/ 881 h 984"/>
                <a:gd name="T68" fmla="*/ 27 w 927"/>
                <a:gd name="T69" fmla="*/ 877 h 984"/>
                <a:gd name="T70" fmla="*/ 2 w 927"/>
                <a:gd name="T71" fmla="*/ 865 h 984"/>
                <a:gd name="T72" fmla="*/ 0 w 927"/>
                <a:gd name="T73" fmla="*/ 865 h 984"/>
                <a:gd name="T74" fmla="*/ 0 w 927"/>
                <a:gd name="T75" fmla="*/ 478 h 984"/>
                <a:gd name="T76" fmla="*/ 3 w 927"/>
                <a:gd name="T77" fmla="*/ 423 h 984"/>
                <a:gd name="T78" fmla="*/ 13 w 927"/>
                <a:gd name="T79" fmla="*/ 368 h 984"/>
                <a:gd name="T80" fmla="*/ 27 w 927"/>
                <a:gd name="T81" fmla="*/ 318 h 984"/>
                <a:gd name="T82" fmla="*/ 48 w 927"/>
                <a:gd name="T83" fmla="*/ 268 h 984"/>
                <a:gd name="T84" fmla="*/ 73 w 927"/>
                <a:gd name="T85" fmla="*/ 222 h 984"/>
                <a:gd name="T86" fmla="*/ 104 w 927"/>
                <a:gd name="T87" fmla="*/ 179 h 984"/>
                <a:gd name="T88" fmla="*/ 139 w 927"/>
                <a:gd name="T89" fmla="*/ 141 h 984"/>
                <a:gd name="T90" fmla="*/ 178 w 927"/>
                <a:gd name="T91" fmla="*/ 105 h 984"/>
                <a:gd name="T92" fmla="*/ 220 w 927"/>
                <a:gd name="T93" fmla="*/ 75 h 984"/>
                <a:gd name="T94" fmla="*/ 266 w 927"/>
                <a:gd name="T95" fmla="*/ 49 h 984"/>
                <a:gd name="T96" fmla="*/ 314 w 927"/>
                <a:gd name="T97" fmla="*/ 28 h 984"/>
                <a:gd name="T98" fmla="*/ 365 w 927"/>
                <a:gd name="T99" fmla="*/ 13 h 984"/>
                <a:gd name="T100" fmla="*/ 419 w 927"/>
                <a:gd name="T101" fmla="*/ 4 h 984"/>
                <a:gd name="T102" fmla="*/ 474 w 927"/>
                <a:gd name="T103" fmla="*/ 0 h 9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27" h="984">
                  <a:moveTo>
                    <a:pt x="474" y="0"/>
                  </a:moveTo>
                  <a:lnTo>
                    <a:pt x="786" y="0"/>
                  </a:lnTo>
                  <a:lnTo>
                    <a:pt x="790" y="53"/>
                  </a:lnTo>
                  <a:lnTo>
                    <a:pt x="801" y="105"/>
                  </a:lnTo>
                  <a:lnTo>
                    <a:pt x="816" y="154"/>
                  </a:lnTo>
                  <a:lnTo>
                    <a:pt x="837" y="200"/>
                  </a:lnTo>
                  <a:lnTo>
                    <a:pt x="863" y="244"/>
                  </a:lnTo>
                  <a:lnTo>
                    <a:pt x="892" y="284"/>
                  </a:lnTo>
                  <a:lnTo>
                    <a:pt x="927" y="321"/>
                  </a:lnTo>
                  <a:lnTo>
                    <a:pt x="869" y="341"/>
                  </a:lnTo>
                  <a:lnTo>
                    <a:pt x="816" y="367"/>
                  </a:lnTo>
                  <a:lnTo>
                    <a:pt x="765" y="398"/>
                  </a:lnTo>
                  <a:lnTo>
                    <a:pt x="719" y="435"/>
                  </a:lnTo>
                  <a:lnTo>
                    <a:pt x="676" y="477"/>
                  </a:lnTo>
                  <a:lnTo>
                    <a:pt x="638" y="522"/>
                  </a:lnTo>
                  <a:lnTo>
                    <a:pt x="605" y="571"/>
                  </a:lnTo>
                  <a:lnTo>
                    <a:pt x="577" y="625"/>
                  </a:lnTo>
                  <a:lnTo>
                    <a:pt x="554" y="681"/>
                  </a:lnTo>
                  <a:lnTo>
                    <a:pt x="538" y="740"/>
                  </a:lnTo>
                  <a:lnTo>
                    <a:pt x="528" y="801"/>
                  </a:lnTo>
                  <a:lnTo>
                    <a:pt x="525" y="863"/>
                  </a:lnTo>
                  <a:lnTo>
                    <a:pt x="525" y="984"/>
                  </a:lnTo>
                  <a:lnTo>
                    <a:pt x="456" y="979"/>
                  </a:lnTo>
                  <a:lnTo>
                    <a:pt x="392" y="973"/>
                  </a:lnTo>
                  <a:lnTo>
                    <a:pt x="332" y="965"/>
                  </a:lnTo>
                  <a:lnTo>
                    <a:pt x="278" y="956"/>
                  </a:lnTo>
                  <a:lnTo>
                    <a:pt x="229" y="945"/>
                  </a:lnTo>
                  <a:lnTo>
                    <a:pt x="184" y="934"/>
                  </a:lnTo>
                  <a:lnTo>
                    <a:pt x="145" y="922"/>
                  </a:lnTo>
                  <a:lnTo>
                    <a:pt x="112" y="912"/>
                  </a:lnTo>
                  <a:lnTo>
                    <a:pt x="84" y="902"/>
                  </a:lnTo>
                  <a:lnTo>
                    <a:pt x="62" y="893"/>
                  </a:lnTo>
                  <a:lnTo>
                    <a:pt x="45" y="885"/>
                  </a:lnTo>
                  <a:lnTo>
                    <a:pt x="33" y="881"/>
                  </a:lnTo>
                  <a:lnTo>
                    <a:pt x="27" y="877"/>
                  </a:lnTo>
                  <a:lnTo>
                    <a:pt x="2" y="865"/>
                  </a:lnTo>
                  <a:lnTo>
                    <a:pt x="0" y="865"/>
                  </a:lnTo>
                  <a:lnTo>
                    <a:pt x="0" y="478"/>
                  </a:lnTo>
                  <a:lnTo>
                    <a:pt x="3" y="423"/>
                  </a:lnTo>
                  <a:lnTo>
                    <a:pt x="13" y="368"/>
                  </a:lnTo>
                  <a:lnTo>
                    <a:pt x="27" y="318"/>
                  </a:lnTo>
                  <a:lnTo>
                    <a:pt x="48" y="268"/>
                  </a:lnTo>
                  <a:lnTo>
                    <a:pt x="73" y="222"/>
                  </a:lnTo>
                  <a:lnTo>
                    <a:pt x="104" y="179"/>
                  </a:lnTo>
                  <a:lnTo>
                    <a:pt x="139" y="141"/>
                  </a:lnTo>
                  <a:lnTo>
                    <a:pt x="178" y="105"/>
                  </a:lnTo>
                  <a:lnTo>
                    <a:pt x="220" y="75"/>
                  </a:lnTo>
                  <a:lnTo>
                    <a:pt x="266" y="49"/>
                  </a:lnTo>
                  <a:lnTo>
                    <a:pt x="314" y="28"/>
                  </a:lnTo>
                  <a:lnTo>
                    <a:pt x="365" y="13"/>
                  </a:lnTo>
                  <a:lnTo>
                    <a:pt x="419" y="4"/>
                  </a:lnTo>
                  <a:lnTo>
                    <a:pt x="47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18"/>
            <p:cNvSpPr>
              <a:spLocks/>
            </p:cNvSpPr>
            <p:nvPr/>
          </p:nvSpPr>
          <p:spPr bwMode="auto">
            <a:xfrm>
              <a:off x="885" y="1176"/>
              <a:ext cx="108" cy="106"/>
            </a:xfrm>
            <a:custGeom>
              <a:avLst/>
              <a:gdLst>
                <a:gd name="T0" fmla="*/ 354 w 651"/>
                <a:gd name="T1" fmla="*/ 0 h 632"/>
                <a:gd name="T2" fmla="*/ 400 w 651"/>
                <a:gd name="T3" fmla="*/ 2 h 632"/>
                <a:gd name="T4" fmla="*/ 444 w 651"/>
                <a:gd name="T5" fmla="*/ 10 h 632"/>
                <a:gd name="T6" fmla="*/ 486 w 651"/>
                <a:gd name="T7" fmla="*/ 24 h 632"/>
                <a:gd name="T8" fmla="*/ 526 w 651"/>
                <a:gd name="T9" fmla="*/ 42 h 632"/>
                <a:gd name="T10" fmla="*/ 564 w 651"/>
                <a:gd name="T11" fmla="*/ 65 h 632"/>
                <a:gd name="T12" fmla="*/ 599 w 651"/>
                <a:gd name="T13" fmla="*/ 94 h 632"/>
                <a:gd name="T14" fmla="*/ 580 w 651"/>
                <a:gd name="T15" fmla="*/ 143 h 632"/>
                <a:gd name="T16" fmla="*/ 566 w 651"/>
                <a:gd name="T17" fmla="*/ 193 h 632"/>
                <a:gd name="T18" fmla="*/ 557 w 651"/>
                <a:gd name="T19" fmla="*/ 244 h 632"/>
                <a:gd name="T20" fmla="*/ 555 w 651"/>
                <a:gd name="T21" fmla="*/ 297 h 632"/>
                <a:gd name="T22" fmla="*/ 557 w 651"/>
                <a:gd name="T23" fmla="*/ 349 h 632"/>
                <a:gd name="T24" fmla="*/ 565 w 651"/>
                <a:gd name="T25" fmla="*/ 400 h 632"/>
                <a:gd name="T26" fmla="*/ 579 w 651"/>
                <a:gd name="T27" fmla="*/ 449 h 632"/>
                <a:gd name="T28" fmla="*/ 598 w 651"/>
                <a:gd name="T29" fmla="*/ 497 h 632"/>
                <a:gd name="T30" fmla="*/ 622 w 651"/>
                <a:gd name="T31" fmla="*/ 542 h 632"/>
                <a:gd name="T32" fmla="*/ 651 w 651"/>
                <a:gd name="T33" fmla="*/ 585 h 632"/>
                <a:gd name="T34" fmla="*/ 631 w 651"/>
                <a:gd name="T35" fmla="*/ 609 h 632"/>
                <a:gd name="T36" fmla="*/ 611 w 651"/>
                <a:gd name="T37" fmla="*/ 632 h 632"/>
                <a:gd name="T38" fmla="*/ 570 w 651"/>
                <a:gd name="T39" fmla="*/ 612 h 632"/>
                <a:gd name="T40" fmla="*/ 528 w 651"/>
                <a:gd name="T41" fmla="*/ 596 h 632"/>
                <a:gd name="T42" fmla="*/ 485 w 651"/>
                <a:gd name="T43" fmla="*/ 585 h 632"/>
                <a:gd name="T44" fmla="*/ 441 w 651"/>
                <a:gd name="T45" fmla="*/ 578 h 632"/>
                <a:gd name="T46" fmla="*/ 396 w 651"/>
                <a:gd name="T47" fmla="*/ 575 h 632"/>
                <a:gd name="T48" fmla="*/ 357 w 651"/>
                <a:gd name="T49" fmla="*/ 578 h 632"/>
                <a:gd name="T50" fmla="*/ 319 w 651"/>
                <a:gd name="T51" fmla="*/ 585 h 632"/>
                <a:gd name="T52" fmla="*/ 282 w 651"/>
                <a:gd name="T53" fmla="*/ 594 h 632"/>
                <a:gd name="T54" fmla="*/ 248 w 651"/>
                <a:gd name="T55" fmla="*/ 604 h 632"/>
                <a:gd name="T56" fmla="*/ 219 w 651"/>
                <a:gd name="T57" fmla="*/ 616 h 632"/>
                <a:gd name="T58" fmla="*/ 211 w 651"/>
                <a:gd name="T59" fmla="*/ 563 h 632"/>
                <a:gd name="T60" fmla="*/ 197 w 651"/>
                <a:gd name="T61" fmla="*/ 512 h 632"/>
                <a:gd name="T62" fmla="*/ 177 w 651"/>
                <a:gd name="T63" fmla="*/ 464 h 632"/>
                <a:gd name="T64" fmla="*/ 152 w 651"/>
                <a:gd name="T65" fmla="*/ 417 h 632"/>
                <a:gd name="T66" fmla="*/ 121 w 651"/>
                <a:gd name="T67" fmla="*/ 376 h 632"/>
                <a:gd name="T68" fmla="*/ 85 w 651"/>
                <a:gd name="T69" fmla="*/ 337 h 632"/>
                <a:gd name="T70" fmla="*/ 45 w 651"/>
                <a:gd name="T71" fmla="*/ 302 h 632"/>
                <a:gd name="T72" fmla="*/ 0 w 651"/>
                <a:gd name="T73" fmla="*/ 272 h 632"/>
                <a:gd name="T74" fmla="*/ 16 w 651"/>
                <a:gd name="T75" fmla="*/ 226 h 632"/>
                <a:gd name="T76" fmla="*/ 38 w 651"/>
                <a:gd name="T77" fmla="*/ 183 h 632"/>
                <a:gd name="T78" fmla="*/ 64 w 651"/>
                <a:gd name="T79" fmla="*/ 143 h 632"/>
                <a:gd name="T80" fmla="*/ 95 w 651"/>
                <a:gd name="T81" fmla="*/ 107 h 632"/>
                <a:gd name="T82" fmla="*/ 131 w 651"/>
                <a:gd name="T83" fmla="*/ 76 h 632"/>
                <a:gd name="T84" fmla="*/ 170 w 651"/>
                <a:gd name="T85" fmla="*/ 49 h 632"/>
                <a:gd name="T86" fmla="*/ 212 w 651"/>
                <a:gd name="T87" fmla="*/ 28 h 632"/>
                <a:gd name="T88" fmla="*/ 258 w 651"/>
                <a:gd name="T89" fmla="*/ 12 h 632"/>
                <a:gd name="T90" fmla="*/ 305 w 651"/>
                <a:gd name="T91" fmla="*/ 3 h 632"/>
                <a:gd name="T92" fmla="*/ 354 w 651"/>
                <a:gd name="T93" fmla="*/ 0 h 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51" h="632">
                  <a:moveTo>
                    <a:pt x="354" y="0"/>
                  </a:moveTo>
                  <a:lnTo>
                    <a:pt x="400" y="2"/>
                  </a:lnTo>
                  <a:lnTo>
                    <a:pt x="444" y="10"/>
                  </a:lnTo>
                  <a:lnTo>
                    <a:pt x="486" y="24"/>
                  </a:lnTo>
                  <a:lnTo>
                    <a:pt x="526" y="42"/>
                  </a:lnTo>
                  <a:lnTo>
                    <a:pt x="564" y="65"/>
                  </a:lnTo>
                  <a:lnTo>
                    <a:pt x="599" y="94"/>
                  </a:lnTo>
                  <a:lnTo>
                    <a:pt x="580" y="143"/>
                  </a:lnTo>
                  <a:lnTo>
                    <a:pt x="566" y="193"/>
                  </a:lnTo>
                  <a:lnTo>
                    <a:pt x="557" y="244"/>
                  </a:lnTo>
                  <a:lnTo>
                    <a:pt x="555" y="297"/>
                  </a:lnTo>
                  <a:lnTo>
                    <a:pt x="557" y="349"/>
                  </a:lnTo>
                  <a:lnTo>
                    <a:pt x="565" y="400"/>
                  </a:lnTo>
                  <a:lnTo>
                    <a:pt x="579" y="449"/>
                  </a:lnTo>
                  <a:lnTo>
                    <a:pt x="598" y="497"/>
                  </a:lnTo>
                  <a:lnTo>
                    <a:pt x="622" y="542"/>
                  </a:lnTo>
                  <a:lnTo>
                    <a:pt x="651" y="585"/>
                  </a:lnTo>
                  <a:lnTo>
                    <a:pt x="631" y="609"/>
                  </a:lnTo>
                  <a:lnTo>
                    <a:pt x="611" y="632"/>
                  </a:lnTo>
                  <a:lnTo>
                    <a:pt x="570" y="612"/>
                  </a:lnTo>
                  <a:lnTo>
                    <a:pt x="528" y="596"/>
                  </a:lnTo>
                  <a:lnTo>
                    <a:pt x="485" y="585"/>
                  </a:lnTo>
                  <a:lnTo>
                    <a:pt x="441" y="578"/>
                  </a:lnTo>
                  <a:lnTo>
                    <a:pt x="396" y="575"/>
                  </a:lnTo>
                  <a:lnTo>
                    <a:pt x="357" y="578"/>
                  </a:lnTo>
                  <a:lnTo>
                    <a:pt x="319" y="585"/>
                  </a:lnTo>
                  <a:lnTo>
                    <a:pt x="282" y="594"/>
                  </a:lnTo>
                  <a:lnTo>
                    <a:pt x="248" y="604"/>
                  </a:lnTo>
                  <a:lnTo>
                    <a:pt x="219" y="616"/>
                  </a:lnTo>
                  <a:lnTo>
                    <a:pt x="211" y="563"/>
                  </a:lnTo>
                  <a:lnTo>
                    <a:pt x="197" y="512"/>
                  </a:lnTo>
                  <a:lnTo>
                    <a:pt x="177" y="464"/>
                  </a:lnTo>
                  <a:lnTo>
                    <a:pt x="152" y="417"/>
                  </a:lnTo>
                  <a:lnTo>
                    <a:pt x="121" y="376"/>
                  </a:lnTo>
                  <a:lnTo>
                    <a:pt x="85" y="337"/>
                  </a:lnTo>
                  <a:lnTo>
                    <a:pt x="45" y="302"/>
                  </a:lnTo>
                  <a:lnTo>
                    <a:pt x="0" y="272"/>
                  </a:lnTo>
                  <a:lnTo>
                    <a:pt x="16" y="226"/>
                  </a:lnTo>
                  <a:lnTo>
                    <a:pt x="38" y="183"/>
                  </a:lnTo>
                  <a:lnTo>
                    <a:pt x="64" y="143"/>
                  </a:lnTo>
                  <a:lnTo>
                    <a:pt x="95" y="107"/>
                  </a:lnTo>
                  <a:lnTo>
                    <a:pt x="131" y="76"/>
                  </a:lnTo>
                  <a:lnTo>
                    <a:pt x="170" y="49"/>
                  </a:lnTo>
                  <a:lnTo>
                    <a:pt x="212" y="28"/>
                  </a:lnTo>
                  <a:lnTo>
                    <a:pt x="258" y="12"/>
                  </a:lnTo>
                  <a:lnTo>
                    <a:pt x="305" y="3"/>
                  </a:lnTo>
                  <a:lnTo>
                    <a:pt x="3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19"/>
            <p:cNvSpPr>
              <a:spLocks/>
            </p:cNvSpPr>
            <p:nvPr/>
          </p:nvSpPr>
          <p:spPr bwMode="auto">
            <a:xfrm>
              <a:off x="1121" y="1176"/>
              <a:ext cx="109" cy="104"/>
            </a:xfrm>
            <a:custGeom>
              <a:avLst/>
              <a:gdLst>
                <a:gd name="T0" fmla="*/ 311 w 656"/>
                <a:gd name="T1" fmla="*/ 0 h 622"/>
                <a:gd name="T2" fmla="*/ 357 w 656"/>
                <a:gd name="T3" fmla="*/ 2 h 622"/>
                <a:gd name="T4" fmla="*/ 401 w 656"/>
                <a:gd name="T5" fmla="*/ 11 h 622"/>
                <a:gd name="T6" fmla="*/ 445 w 656"/>
                <a:gd name="T7" fmla="*/ 25 h 622"/>
                <a:gd name="T8" fmla="*/ 485 w 656"/>
                <a:gd name="T9" fmla="*/ 43 h 622"/>
                <a:gd name="T10" fmla="*/ 523 w 656"/>
                <a:gd name="T11" fmla="*/ 68 h 622"/>
                <a:gd name="T12" fmla="*/ 557 w 656"/>
                <a:gd name="T13" fmla="*/ 95 h 622"/>
                <a:gd name="T14" fmla="*/ 588 w 656"/>
                <a:gd name="T15" fmla="*/ 128 h 622"/>
                <a:gd name="T16" fmla="*/ 616 w 656"/>
                <a:gd name="T17" fmla="*/ 163 h 622"/>
                <a:gd name="T18" fmla="*/ 638 w 656"/>
                <a:gd name="T19" fmla="*/ 204 h 622"/>
                <a:gd name="T20" fmla="*/ 656 w 656"/>
                <a:gd name="T21" fmla="*/ 245 h 622"/>
                <a:gd name="T22" fmla="*/ 611 w 656"/>
                <a:gd name="T23" fmla="*/ 272 h 622"/>
                <a:gd name="T24" fmla="*/ 571 w 656"/>
                <a:gd name="T25" fmla="*/ 302 h 622"/>
                <a:gd name="T26" fmla="*/ 533 w 656"/>
                <a:gd name="T27" fmla="*/ 335 h 622"/>
                <a:gd name="T28" fmla="*/ 501 w 656"/>
                <a:gd name="T29" fmla="*/ 374 h 622"/>
                <a:gd name="T30" fmla="*/ 472 w 656"/>
                <a:gd name="T31" fmla="*/ 415 h 622"/>
                <a:gd name="T32" fmla="*/ 449 w 656"/>
                <a:gd name="T33" fmla="*/ 460 h 622"/>
                <a:gd name="T34" fmla="*/ 431 w 656"/>
                <a:gd name="T35" fmla="*/ 506 h 622"/>
                <a:gd name="T36" fmla="*/ 419 w 656"/>
                <a:gd name="T37" fmla="*/ 556 h 622"/>
                <a:gd name="T38" fmla="*/ 412 w 656"/>
                <a:gd name="T39" fmla="*/ 607 h 622"/>
                <a:gd name="T40" fmla="*/ 376 w 656"/>
                <a:gd name="T41" fmla="*/ 595 h 622"/>
                <a:gd name="T42" fmla="*/ 335 w 656"/>
                <a:gd name="T43" fmla="*/ 586 h 622"/>
                <a:gd name="T44" fmla="*/ 289 w 656"/>
                <a:gd name="T45" fmla="*/ 578 h 622"/>
                <a:gd name="T46" fmla="*/ 240 w 656"/>
                <a:gd name="T47" fmla="*/ 575 h 622"/>
                <a:gd name="T48" fmla="*/ 189 w 656"/>
                <a:gd name="T49" fmla="*/ 578 h 622"/>
                <a:gd name="T50" fmla="*/ 140 w 656"/>
                <a:gd name="T51" fmla="*/ 587 h 622"/>
                <a:gd name="T52" fmla="*/ 92 w 656"/>
                <a:gd name="T53" fmla="*/ 602 h 622"/>
                <a:gd name="T54" fmla="*/ 45 w 656"/>
                <a:gd name="T55" fmla="*/ 622 h 622"/>
                <a:gd name="T56" fmla="*/ 21 w 656"/>
                <a:gd name="T57" fmla="*/ 594 h 622"/>
                <a:gd name="T58" fmla="*/ 0 w 656"/>
                <a:gd name="T59" fmla="*/ 564 h 622"/>
                <a:gd name="T60" fmla="*/ 29 w 656"/>
                <a:gd name="T61" fmla="*/ 515 h 622"/>
                <a:gd name="T62" fmla="*/ 52 w 656"/>
                <a:gd name="T63" fmla="*/ 464 h 622"/>
                <a:gd name="T64" fmla="*/ 68 w 656"/>
                <a:gd name="T65" fmla="*/ 409 h 622"/>
                <a:gd name="T66" fmla="*/ 78 w 656"/>
                <a:gd name="T67" fmla="*/ 354 h 622"/>
                <a:gd name="T68" fmla="*/ 82 w 656"/>
                <a:gd name="T69" fmla="*/ 297 h 622"/>
                <a:gd name="T70" fmla="*/ 79 w 656"/>
                <a:gd name="T71" fmla="*/ 250 h 622"/>
                <a:gd name="T72" fmla="*/ 73 w 656"/>
                <a:gd name="T73" fmla="*/ 204 h 622"/>
                <a:gd name="T74" fmla="*/ 61 w 656"/>
                <a:gd name="T75" fmla="*/ 159 h 622"/>
                <a:gd name="T76" fmla="*/ 45 w 656"/>
                <a:gd name="T77" fmla="*/ 115 h 622"/>
                <a:gd name="T78" fmla="*/ 76 w 656"/>
                <a:gd name="T79" fmla="*/ 85 h 622"/>
                <a:gd name="T80" fmla="*/ 110 w 656"/>
                <a:gd name="T81" fmla="*/ 60 h 622"/>
                <a:gd name="T82" fmla="*/ 147 w 656"/>
                <a:gd name="T83" fmla="*/ 38 h 622"/>
                <a:gd name="T84" fmla="*/ 185 w 656"/>
                <a:gd name="T85" fmla="*/ 22 h 622"/>
                <a:gd name="T86" fmla="*/ 226 w 656"/>
                <a:gd name="T87" fmla="*/ 9 h 622"/>
                <a:gd name="T88" fmla="*/ 267 w 656"/>
                <a:gd name="T89" fmla="*/ 2 h 622"/>
                <a:gd name="T90" fmla="*/ 311 w 656"/>
                <a:gd name="T91" fmla="*/ 0 h 6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56" h="622">
                  <a:moveTo>
                    <a:pt x="311" y="0"/>
                  </a:moveTo>
                  <a:lnTo>
                    <a:pt x="357" y="2"/>
                  </a:lnTo>
                  <a:lnTo>
                    <a:pt x="401" y="11"/>
                  </a:lnTo>
                  <a:lnTo>
                    <a:pt x="445" y="25"/>
                  </a:lnTo>
                  <a:lnTo>
                    <a:pt x="485" y="43"/>
                  </a:lnTo>
                  <a:lnTo>
                    <a:pt x="523" y="68"/>
                  </a:lnTo>
                  <a:lnTo>
                    <a:pt x="557" y="95"/>
                  </a:lnTo>
                  <a:lnTo>
                    <a:pt x="588" y="128"/>
                  </a:lnTo>
                  <a:lnTo>
                    <a:pt x="616" y="163"/>
                  </a:lnTo>
                  <a:lnTo>
                    <a:pt x="638" y="204"/>
                  </a:lnTo>
                  <a:lnTo>
                    <a:pt x="656" y="245"/>
                  </a:lnTo>
                  <a:lnTo>
                    <a:pt x="611" y="272"/>
                  </a:lnTo>
                  <a:lnTo>
                    <a:pt x="571" y="302"/>
                  </a:lnTo>
                  <a:lnTo>
                    <a:pt x="533" y="335"/>
                  </a:lnTo>
                  <a:lnTo>
                    <a:pt x="501" y="374"/>
                  </a:lnTo>
                  <a:lnTo>
                    <a:pt x="472" y="415"/>
                  </a:lnTo>
                  <a:lnTo>
                    <a:pt x="449" y="460"/>
                  </a:lnTo>
                  <a:lnTo>
                    <a:pt x="431" y="506"/>
                  </a:lnTo>
                  <a:lnTo>
                    <a:pt x="419" y="556"/>
                  </a:lnTo>
                  <a:lnTo>
                    <a:pt x="412" y="607"/>
                  </a:lnTo>
                  <a:lnTo>
                    <a:pt x="376" y="595"/>
                  </a:lnTo>
                  <a:lnTo>
                    <a:pt x="335" y="586"/>
                  </a:lnTo>
                  <a:lnTo>
                    <a:pt x="289" y="578"/>
                  </a:lnTo>
                  <a:lnTo>
                    <a:pt x="240" y="575"/>
                  </a:lnTo>
                  <a:lnTo>
                    <a:pt x="189" y="578"/>
                  </a:lnTo>
                  <a:lnTo>
                    <a:pt x="140" y="587"/>
                  </a:lnTo>
                  <a:lnTo>
                    <a:pt x="92" y="602"/>
                  </a:lnTo>
                  <a:lnTo>
                    <a:pt x="45" y="622"/>
                  </a:lnTo>
                  <a:lnTo>
                    <a:pt x="21" y="594"/>
                  </a:lnTo>
                  <a:lnTo>
                    <a:pt x="0" y="564"/>
                  </a:lnTo>
                  <a:lnTo>
                    <a:pt x="29" y="515"/>
                  </a:lnTo>
                  <a:lnTo>
                    <a:pt x="52" y="464"/>
                  </a:lnTo>
                  <a:lnTo>
                    <a:pt x="68" y="409"/>
                  </a:lnTo>
                  <a:lnTo>
                    <a:pt x="78" y="354"/>
                  </a:lnTo>
                  <a:lnTo>
                    <a:pt x="82" y="297"/>
                  </a:lnTo>
                  <a:lnTo>
                    <a:pt x="79" y="250"/>
                  </a:lnTo>
                  <a:lnTo>
                    <a:pt x="73" y="204"/>
                  </a:lnTo>
                  <a:lnTo>
                    <a:pt x="61" y="159"/>
                  </a:lnTo>
                  <a:lnTo>
                    <a:pt x="45" y="115"/>
                  </a:lnTo>
                  <a:lnTo>
                    <a:pt x="76" y="85"/>
                  </a:lnTo>
                  <a:lnTo>
                    <a:pt x="110" y="60"/>
                  </a:lnTo>
                  <a:lnTo>
                    <a:pt x="147" y="38"/>
                  </a:lnTo>
                  <a:lnTo>
                    <a:pt x="185" y="22"/>
                  </a:lnTo>
                  <a:lnTo>
                    <a:pt x="226" y="9"/>
                  </a:lnTo>
                  <a:lnTo>
                    <a:pt x="267" y="2"/>
                  </a:lnTo>
                  <a:lnTo>
                    <a:pt x="3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20" name="Freeform 58"/>
          <p:cNvSpPr>
            <a:spLocks noEditPoints="1"/>
          </p:cNvSpPr>
          <p:nvPr/>
        </p:nvSpPr>
        <p:spPr bwMode="auto">
          <a:xfrm>
            <a:off x="4423369" y="4403670"/>
            <a:ext cx="479372" cy="479372"/>
          </a:xfrm>
          <a:custGeom>
            <a:avLst/>
            <a:gdLst>
              <a:gd name="T0" fmla="*/ 982 w 3416"/>
              <a:gd name="T1" fmla="*/ 1585 h 2400"/>
              <a:gd name="T2" fmla="*/ 846 w 3416"/>
              <a:gd name="T3" fmla="*/ 1433 h 2400"/>
              <a:gd name="T4" fmla="*/ 623 w 3416"/>
              <a:gd name="T5" fmla="*/ 1678 h 2400"/>
              <a:gd name="T6" fmla="*/ 772 w 3416"/>
              <a:gd name="T7" fmla="*/ 1820 h 2400"/>
              <a:gd name="T8" fmla="*/ 898 w 3416"/>
              <a:gd name="T9" fmla="*/ 1902 h 2400"/>
              <a:gd name="T10" fmla="*/ 1121 w 3416"/>
              <a:gd name="T11" fmla="*/ 1989 h 2400"/>
              <a:gd name="T12" fmla="*/ 1256 w 3416"/>
              <a:gd name="T13" fmla="*/ 2137 h 2400"/>
              <a:gd name="T14" fmla="*/ 1454 w 3416"/>
              <a:gd name="T15" fmla="*/ 2207 h 2400"/>
              <a:gd name="T16" fmla="*/ 1616 w 3416"/>
              <a:gd name="T17" fmla="*/ 2337 h 2400"/>
              <a:gd name="T18" fmla="*/ 1754 w 3416"/>
              <a:gd name="T19" fmla="*/ 2203 h 2400"/>
              <a:gd name="T20" fmla="*/ 1914 w 3416"/>
              <a:gd name="T21" fmla="*/ 1924 h 2400"/>
              <a:gd name="T22" fmla="*/ 1864 w 3416"/>
              <a:gd name="T23" fmla="*/ 1722 h 2400"/>
              <a:gd name="T24" fmla="*/ 1705 w 3416"/>
              <a:gd name="T25" fmla="*/ 1700 h 2400"/>
              <a:gd name="T26" fmla="*/ 1561 w 3416"/>
              <a:gd name="T27" fmla="*/ 1521 h 2400"/>
              <a:gd name="T28" fmla="*/ 1360 w 3416"/>
              <a:gd name="T29" fmla="*/ 1601 h 2400"/>
              <a:gd name="T30" fmla="*/ 1170 w 3416"/>
              <a:gd name="T31" fmla="*/ 1427 h 2400"/>
              <a:gd name="T32" fmla="*/ 1656 w 3416"/>
              <a:gd name="T33" fmla="*/ 143 h 2400"/>
              <a:gd name="T34" fmla="*/ 1411 w 3416"/>
              <a:gd name="T35" fmla="*/ 314 h 2400"/>
              <a:gd name="T36" fmla="*/ 1335 w 3416"/>
              <a:gd name="T37" fmla="*/ 566 h 2400"/>
              <a:gd name="T38" fmla="*/ 1285 w 3416"/>
              <a:gd name="T39" fmla="*/ 888 h 2400"/>
              <a:gd name="T40" fmla="*/ 1509 w 3416"/>
              <a:gd name="T41" fmla="*/ 1028 h 2400"/>
              <a:gd name="T42" fmla="*/ 1654 w 3416"/>
              <a:gd name="T43" fmla="*/ 963 h 2400"/>
              <a:gd name="T44" fmla="*/ 1737 w 3416"/>
              <a:gd name="T45" fmla="*/ 651 h 2400"/>
              <a:gd name="T46" fmla="*/ 1849 w 3416"/>
              <a:gd name="T47" fmla="*/ 508 h 2400"/>
              <a:gd name="T48" fmla="*/ 2344 w 3416"/>
              <a:gd name="T49" fmla="*/ 694 h 2400"/>
              <a:gd name="T50" fmla="*/ 2760 w 3416"/>
              <a:gd name="T51" fmla="*/ 938 h 2400"/>
              <a:gd name="T52" fmla="*/ 2920 w 3416"/>
              <a:gd name="T53" fmla="*/ 1030 h 2400"/>
              <a:gd name="T54" fmla="*/ 2965 w 3416"/>
              <a:gd name="T55" fmla="*/ 1293 h 2400"/>
              <a:gd name="T56" fmla="*/ 2790 w 3416"/>
              <a:gd name="T57" fmla="*/ 1519 h 2400"/>
              <a:gd name="T58" fmla="*/ 3042 w 3416"/>
              <a:gd name="T59" fmla="*/ 290 h 2400"/>
              <a:gd name="T60" fmla="*/ 2704 w 3416"/>
              <a:gd name="T61" fmla="*/ 378 h 2400"/>
              <a:gd name="T62" fmla="*/ 2533 w 3416"/>
              <a:gd name="T63" fmla="*/ 419 h 2400"/>
              <a:gd name="T64" fmla="*/ 2277 w 3416"/>
              <a:gd name="T65" fmla="*/ 306 h 2400"/>
              <a:gd name="T66" fmla="*/ 1960 w 3416"/>
              <a:gd name="T67" fmla="*/ 118 h 2400"/>
              <a:gd name="T68" fmla="*/ 1864 w 3416"/>
              <a:gd name="T69" fmla="*/ 3 h 2400"/>
              <a:gd name="T70" fmla="*/ 2085 w 3416"/>
              <a:gd name="T71" fmla="*/ 119 h 2400"/>
              <a:gd name="T72" fmla="*/ 2371 w 3416"/>
              <a:gd name="T73" fmla="*/ 287 h 2400"/>
              <a:gd name="T74" fmla="*/ 3221 w 3416"/>
              <a:gd name="T75" fmla="*/ 180 h 2400"/>
              <a:gd name="T76" fmla="*/ 2615 w 3416"/>
              <a:gd name="T77" fmla="*/ 1634 h 2400"/>
              <a:gd name="T78" fmla="*/ 2549 w 3416"/>
              <a:gd name="T79" fmla="*/ 1758 h 2400"/>
              <a:gd name="T80" fmla="*/ 2379 w 3416"/>
              <a:gd name="T81" fmla="*/ 1904 h 2400"/>
              <a:gd name="T82" fmla="*/ 2230 w 3416"/>
              <a:gd name="T83" fmla="*/ 1964 h 2400"/>
              <a:gd name="T84" fmla="*/ 2091 w 3416"/>
              <a:gd name="T85" fmla="*/ 2105 h 2400"/>
              <a:gd name="T86" fmla="*/ 1917 w 3416"/>
              <a:gd name="T87" fmla="*/ 2042 h 2400"/>
              <a:gd name="T88" fmla="*/ 1759 w 3416"/>
              <a:gd name="T89" fmla="*/ 2316 h 2400"/>
              <a:gd name="T90" fmla="*/ 1548 w 3416"/>
              <a:gd name="T91" fmla="*/ 2389 h 2400"/>
              <a:gd name="T92" fmla="*/ 1337 w 3416"/>
              <a:gd name="T93" fmla="*/ 2232 h 2400"/>
              <a:gd name="T94" fmla="*/ 1109 w 3416"/>
              <a:gd name="T95" fmla="*/ 2055 h 2400"/>
              <a:gd name="T96" fmla="*/ 853 w 3416"/>
              <a:gd name="T97" fmla="*/ 1946 h 2400"/>
              <a:gd name="T98" fmla="*/ 618 w 3416"/>
              <a:gd name="T99" fmla="*/ 1804 h 2400"/>
              <a:gd name="T100" fmla="*/ 640 w 3416"/>
              <a:gd name="T101" fmla="*/ 1521 h 2400"/>
              <a:gd name="T102" fmla="*/ 308 w 3416"/>
              <a:gd name="T103" fmla="*/ 1432 h 2400"/>
              <a:gd name="T104" fmla="*/ 25 w 3416"/>
              <a:gd name="T105" fmla="*/ 1355 h 2400"/>
              <a:gd name="T106" fmla="*/ 236 w 3416"/>
              <a:gd name="T107" fmla="*/ 284 h 2400"/>
              <a:gd name="T108" fmla="*/ 569 w 3416"/>
              <a:gd name="T109" fmla="*/ 370 h 2400"/>
              <a:gd name="T110" fmla="*/ 852 w 3416"/>
              <a:gd name="T111" fmla="*/ 445 h 2400"/>
              <a:gd name="T112" fmla="*/ 1047 w 3416"/>
              <a:gd name="T113" fmla="*/ 365 h 2400"/>
              <a:gd name="T114" fmla="*/ 1342 w 3416"/>
              <a:gd name="T115" fmla="*/ 180 h 2400"/>
              <a:gd name="T116" fmla="*/ 1516 w 3416"/>
              <a:gd name="T117" fmla="*/ 155 h 2400"/>
              <a:gd name="T118" fmla="*/ 1788 w 3416"/>
              <a:gd name="T119" fmla="*/ 12 h 2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3416" h="2400">
                <a:moveTo>
                  <a:pt x="1170" y="1427"/>
                </a:moveTo>
                <a:lnTo>
                  <a:pt x="1139" y="1430"/>
                </a:lnTo>
                <a:lnTo>
                  <a:pt x="1113" y="1438"/>
                </a:lnTo>
                <a:lnTo>
                  <a:pt x="1089" y="1452"/>
                </a:lnTo>
                <a:lnTo>
                  <a:pt x="1067" y="1471"/>
                </a:lnTo>
                <a:lnTo>
                  <a:pt x="1045" y="1494"/>
                </a:lnTo>
                <a:lnTo>
                  <a:pt x="1023" y="1521"/>
                </a:lnTo>
                <a:lnTo>
                  <a:pt x="1003" y="1552"/>
                </a:lnTo>
                <a:lnTo>
                  <a:pt x="982" y="1585"/>
                </a:lnTo>
                <a:lnTo>
                  <a:pt x="982" y="1563"/>
                </a:lnTo>
                <a:lnTo>
                  <a:pt x="976" y="1541"/>
                </a:lnTo>
                <a:lnTo>
                  <a:pt x="966" y="1520"/>
                </a:lnTo>
                <a:lnTo>
                  <a:pt x="952" y="1500"/>
                </a:lnTo>
                <a:lnTo>
                  <a:pt x="934" y="1481"/>
                </a:lnTo>
                <a:lnTo>
                  <a:pt x="914" y="1463"/>
                </a:lnTo>
                <a:lnTo>
                  <a:pt x="892" y="1450"/>
                </a:lnTo>
                <a:lnTo>
                  <a:pt x="870" y="1439"/>
                </a:lnTo>
                <a:lnTo>
                  <a:pt x="846" y="1433"/>
                </a:lnTo>
                <a:lnTo>
                  <a:pt x="823" y="1430"/>
                </a:lnTo>
                <a:lnTo>
                  <a:pt x="805" y="1432"/>
                </a:lnTo>
                <a:lnTo>
                  <a:pt x="789" y="1436"/>
                </a:lnTo>
                <a:lnTo>
                  <a:pt x="773" y="1444"/>
                </a:lnTo>
                <a:lnTo>
                  <a:pt x="759" y="1457"/>
                </a:lnTo>
                <a:lnTo>
                  <a:pt x="748" y="1473"/>
                </a:lnTo>
                <a:lnTo>
                  <a:pt x="635" y="1640"/>
                </a:lnTo>
                <a:lnTo>
                  <a:pt x="626" y="1658"/>
                </a:lnTo>
                <a:lnTo>
                  <a:pt x="623" y="1678"/>
                </a:lnTo>
                <a:lnTo>
                  <a:pt x="626" y="1698"/>
                </a:lnTo>
                <a:lnTo>
                  <a:pt x="633" y="1718"/>
                </a:lnTo>
                <a:lnTo>
                  <a:pt x="644" y="1737"/>
                </a:lnTo>
                <a:lnTo>
                  <a:pt x="659" y="1756"/>
                </a:lnTo>
                <a:lnTo>
                  <a:pt x="677" y="1775"/>
                </a:lnTo>
                <a:lnTo>
                  <a:pt x="698" y="1791"/>
                </a:lnTo>
                <a:lnTo>
                  <a:pt x="722" y="1803"/>
                </a:lnTo>
                <a:lnTo>
                  <a:pt x="746" y="1813"/>
                </a:lnTo>
                <a:lnTo>
                  <a:pt x="772" y="1820"/>
                </a:lnTo>
                <a:lnTo>
                  <a:pt x="798" y="1823"/>
                </a:lnTo>
                <a:lnTo>
                  <a:pt x="819" y="1820"/>
                </a:lnTo>
                <a:lnTo>
                  <a:pt x="841" y="1815"/>
                </a:lnTo>
                <a:lnTo>
                  <a:pt x="862" y="1807"/>
                </a:lnTo>
                <a:lnTo>
                  <a:pt x="881" y="1794"/>
                </a:lnTo>
                <a:lnTo>
                  <a:pt x="876" y="1823"/>
                </a:lnTo>
                <a:lnTo>
                  <a:pt x="877" y="1851"/>
                </a:lnTo>
                <a:lnTo>
                  <a:pt x="885" y="1877"/>
                </a:lnTo>
                <a:lnTo>
                  <a:pt x="898" y="1902"/>
                </a:lnTo>
                <a:lnTo>
                  <a:pt x="915" y="1925"/>
                </a:lnTo>
                <a:lnTo>
                  <a:pt x="937" y="1945"/>
                </a:lnTo>
                <a:lnTo>
                  <a:pt x="962" y="1962"/>
                </a:lnTo>
                <a:lnTo>
                  <a:pt x="988" y="1976"/>
                </a:lnTo>
                <a:lnTo>
                  <a:pt x="1016" y="1987"/>
                </a:lnTo>
                <a:lnTo>
                  <a:pt x="1046" y="1993"/>
                </a:lnTo>
                <a:lnTo>
                  <a:pt x="1075" y="1995"/>
                </a:lnTo>
                <a:lnTo>
                  <a:pt x="1099" y="1994"/>
                </a:lnTo>
                <a:lnTo>
                  <a:pt x="1121" y="1989"/>
                </a:lnTo>
                <a:lnTo>
                  <a:pt x="1143" y="1980"/>
                </a:lnTo>
                <a:lnTo>
                  <a:pt x="1162" y="1968"/>
                </a:lnTo>
                <a:lnTo>
                  <a:pt x="1161" y="1997"/>
                </a:lnTo>
                <a:lnTo>
                  <a:pt x="1165" y="2025"/>
                </a:lnTo>
                <a:lnTo>
                  <a:pt x="1174" y="2052"/>
                </a:lnTo>
                <a:lnTo>
                  <a:pt x="1189" y="2077"/>
                </a:lnTo>
                <a:lnTo>
                  <a:pt x="1208" y="2100"/>
                </a:lnTo>
                <a:lnTo>
                  <a:pt x="1230" y="2120"/>
                </a:lnTo>
                <a:lnTo>
                  <a:pt x="1256" y="2137"/>
                </a:lnTo>
                <a:lnTo>
                  <a:pt x="1283" y="2152"/>
                </a:lnTo>
                <a:lnTo>
                  <a:pt x="1312" y="2162"/>
                </a:lnTo>
                <a:lnTo>
                  <a:pt x="1342" y="2169"/>
                </a:lnTo>
                <a:lnTo>
                  <a:pt x="1372" y="2171"/>
                </a:lnTo>
                <a:lnTo>
                  <a:pt x="1401" y="2169"/>
                </a:lnTo>
                <a:lnTo>
                  <a:pt x="1428" y="2162"/>
                </a:lnTo>
                <a:lnTo>
                  <a:pt x="1455" y="2151"/>
                </a:lnTo>
                <a:lnTo>
                  <a:pt x="1451" y="2179"/>
                </a:lnTo>
                <a:lnTo>
                  <a:pt x="1454" y="2207"/>
                </a:lnTo>
                <a:lnTo>
                  <a:pt x="1461" y="2233"/>
                </a:lnTo>
                <a:lnTo>
                  <a:pt x="1472" y="2256"/>
                </a:lnTo>
                <a:lnTo>
                  <a:pt x="1486" y="2276"/>
                </a:lnTo>
                <a:lnTo>
                  <a:pt x="1504" y="2295"/>
                </a:lnTo>
                <a:lnTo>
                  <a:pt x="1524" y="2309"/>
                </a:lnTo>
                <a:lnTo>
                  <a:pt x="1546" y="2321"/>
                </a:lnTo>
                <a:lnTo>
                  <a:pt x="1569" y="2331"/>
                </a:lnTo>
                <a:lnTo>
                  <a:pt x="1593" y="2336"/>
                </a:lnTo>
                <a:lnTo>
                  <a:pt x="1616" y="2337"/>
                </a:lnTo>
                <a:lnTo>
                  <a:pt x="1635" y="2336"/>
                </a:lnTo>
                <a:lnTo>
                  <a:pt x="1653" y="2332"/>
                </a:lnTo>
                <a:lnTo>
                  <a:pt x="1668" y="2324"/>
                </a:lnTo>
                <a:lnTo>
                  <a:pt x="1683" y="2314"/>
                </a:lnTo>
                <a:lnTo>
                  <a:pt x="1695" y="2300"/>
                </a:lnTo>
                <a:lnTo>
                  <a:pt x="1707" y="2282"/>
                </a:lnTo>
                <a:lnTo>
                  <a:pt x="1721" y="2259"/>
                </a:lnTo>
                <a:lnTo>
                  <a:pt x="1737" y="2233"/>
                </a:lnTo>
                <a:lnTo>
                  <a:pt x="1754" y="2203"/>
                </a:lnTo>
                <a:lnTo>
                  <a:pt x="1772" y="2171"/>
                </a:lnTo>
                <a:lnTo>
                  <a:pt x="1791" y="2138"/>
                </a:lnTo>
                <a:lnTo>
                  <a:pt x="1811" y="2104"/>
                </a:lnTo>
                <a:lnTo>
                  <a:pt x="1830" y="2070"/>
                </a:lnTo>
                <a:lnTo>
                  <a:pt x="1849" y="2037"/>
                </a:lnTo>
                <a:lnTo>
                  <a:pt x="1867" y="2005"/>
                </a:lnTo>
                <a:lnTo>
                  <a:pt x="1884" y="1975"/>
                </a:lnTo>
                <a:lnTo>
                  <a:pt x="1899" y="1947"/>
                </a:lnTo>
                <a:lnTo>
                  <a:pt x="1914" y="1924"/>
                </a:lnTo>
                <a:lnTo>
                  <a:pt x="1928" y="1896"/>
                </a:lnTo>
                <a:lnTo>
                  <a:pt x="1935" y="1868"/>
                </a:lnTo>
                <a:lnTo>
                  <a:pt x="1937" y="1843"/>
                </a:lnTo>
                <a:lnTo>
                  <a:pt x="1934" y="1818"/>
                </a:lnTo>
                <a:lnTo>
                  <a:pt x="1927" y="1795"/>
                </a:lnTo>
                <a:lnTo>
                  <a:pt x="1916" y="1774"/>
                </a:lnTo>
                <a:lnTo>
                  <a:pt x="1901" y="1753"/>
                </a:lnTo>
                <a:lnTo>
                  <a:pt x="1883" y="1736"/>
                </a:lnTo>
                <a:lnTo>
                  <a:pt x="1864" y="1722"/>
                </a:lnTo>
                <a:lnTo>
                  <a:pt x="1843" y="1711"/>
                </a:lnTo>
                <a:lnTo>
                  <a:pt x="1821" y="1702"/>
                </a:lnTo>
                <a:lnTo>
                  <a:pt x="1798" y="1697"/>
                </a:lnTo>
                <a:lnTo>
                  <a:pt x="1775" y="1695"/>
                </a:lnTo>
                <a:lnTo>
                  <a:pt x="1754" y="1696"/>
                </a:lnTo>
                <a:lnTo>
                  <a:pt x="1734" y="1701"/>
                </a:lnTo>
                <a:lnTo>
                  <a:pt x="1716" y="1711"/>
                </a:lnTo>
                <a:lnTo>
                  <a:pt x="1699" y="1723"/>
                </a:lnTo>
                <a:lnTo>
                  <a:pt x="1705" y="1700"/>
                </a:lnTo>
                <a:lnTo>
                  <a:pt x="1705" y="1677"/>
                </a:lnTo>
                <a:lnTo>
                  <a:pt x="1701" y="1653"/>
                </a:lnTo>
                <a:lnTo>
                  <a:pt x="1691" y="1629"/>
                </a:lnTo>
                <a:lnTo>
                  <a:pt x="1677" y="1606"/>
                </a:lnTo>
                <a:lnTo>
                  <a:pt x="1659" y="1584"/>
                </a:lnTo>
                <a:lnTo>
                  <a:pt x="1638" y="1565"/>
                </a:lnTo>
                <a:lnTo>
                  <a:pt x="1615" y="1547"/>
                </a:lnTo>
                <a:lnTo>
                  <a:pt x="1588" y="1533"/>
                </a:lnTo>
                <a:lnTo>
                  <a:pt x="1561" y="1521"/>
                </a:lnTo>
                <a:lnTo>
                  <a:pt x="1533" y="1515"/>
                </a:lnTo>
                <a:lnTo>
                  <a:pt x="1504" y="1511"/>
                </a:lnTo>
                <a:lnTo>
                  <a:pt x="1481" y="1514"/>
                </a:lnTo>
                <a:lnTo>
                  <a:pt x="1459" y="1518"/>
                </a:lnTo>
                <a:lnTo>
                  <a:pt x="1437" y="1526"/>
                </a:lnTo>
                <a:lnTo>
                  <a:pt x="1416" y="1539"/>
                </a:lnTo>
                <a:lnTo>
                  <a:pt x="1396" y="1555"/>
                </a:lnTo>
                <a:lnTo>
                  <a:pt x="1377" y="1576"/>
                </a:lnTo>
                <a:lnTo>
                  <a:pt x="1360" y="1601"/>
                </a:lnTo>
                <a:lnTo>
                  <a:pt x="1358" y="1575"/>
                </a:lnTo>
                <a:lnTo>
                  <a:pt x="1349" y="1548"/>
                </a:lnTo>
                <a:lnTo>
                  <a:pt x="1335" y="1522"/>
                </a:lnTo>
                <a:lnTo>
                  <a:pt x="1316" y="1496"/>
                </a:lnTo>
                <a:lnTo>
                  <a:pt x="1292" y="1474"/>
                </a:lnTo>
                <a:lnTo>
                  <a:pt x="1265" y="1455"/>
                </a:lnTo>
                <a:lnTo>
                  <a:pt x="1236" y="1440"/>
                </a:lnTo>
                <a:lnTo>
                  <a:pt x="1204" y="1430"/>
                </a:lnTo>
                <a:lnTo>
                  <a:pt x="1170" y="1427"/>
                </a:lnTo>
                <a:close/>
                <a:moveTo>
                  <a:pt x="1841" y="62"/>
                </a:moveTo>
                <a:lnTo>
                  <a:pt x="1830" y="63"/>
                </a:lnTo>
                <a:lnTo>
                  <a:pt x="1813" y="68"/>
                </a:lnTo>
                <a:lnTo>
                  <a:pt x="1793" y="75"/>
                </a:lnTo>
                <a:lnTo>
                  <a:pt x="1770" y="85"/>
                </a:lnTo>
                <a:lnTo>
                  <a:pt x="1743" y="96"/>
                </a:lnTo>
                <a:lnTo>
                  <a:pt x="1716" y="110"/>
                </a:lnTo>
                <a:lnTo>
                  <a:pt x="1686" y="126"/>
                </a:lnTo>
                <a:lnTo>
                  <a:pt x="1656" y="143"/>
                </a:lnTo>
                <a:lnTo>
                  <a:pt x="1624" y="160"/>
                </a:lnTo>
                <a:lnTo>
                  <a:pt x="1594" y="180"/>
                </a:lnTo>
                <a:lnTo>
                  <a:pt x="1562" y="199"/>
                </a:lnTo>
                <a:lnTo>
                  <a:pt x="1533" y="219"/>
                </a:lnTo>
                <a:lnTo>
                  <a:pt x="1503" y="239"/>
                </a:lnTo>
                <a:lnTo>
                  <a:pt x="1477" y="258"/>
                </a:lnTo>
                <a:lnTo>
                  <a:pt x="1451" y="278"/>
                </a:lnTo>
                <a:lnTo>
                  <a:pt x="1429" y="297"/>
                </a:lnTo>
                <a:lnTo>
                  <a:pt x="1411" y="314"/>
                </a:lnTo>
                <a:lnTo>
                  <a:pt x="1396" y="331"/>
                </a:lnTo>
                <a:lnTo>
                  <a:pt x="1385" y="346"/>
                </a:lnTo>
                <a:lnTo>
                  <a:pt x="1380" y="360"/>
                </a:lnTo>
                <a:lnTo>
                  <a:pt x="1374" y="381"/>
                </a:lnTo>
                <a:lnTo>
                  <a:pt x="1367" y="410"/>
                </a:lnTo>
                <a:lnTo>
                  <a:pt x="1360" y="444"/>
                </a:lnTo>
                <a:lnTo>
                  <a:pt x="1351" y="481"/>
                </a:lnTo>
                <a:lnTo>
                  <a:pt x="1344" y="523"/>
                </a:lnTo>
                <a:lnTo>
                  <a:pt x="1335" y="566"/>
                </a:lnTo>
                <a:lnTo>
                  <a:pt x="1326" y="610"/>
                </a:lnTo>
                <a:lnTo>
                  <a:pt x="1318" y="655"/>
                </a:lnTo>
                <a:lnTo>
                  <a:pt x="1309" y="698"/>
                </a:lnTo>
                <a:lnTo>
                  <a:pt x="1301" y="741"/>
                </a:lnTo>
                <a:lnTo>
                  <a:pt x="1293" y="781"/>
                </a:lnTo>
                <a:lnTo>
                  <a:pt x="1286" y="816"/>
                </a:lnTo>
                <a:lnTo>
                  <a:pt x="1280" y="847"/>
                </a:lnTo>
                <a:lnTo>
                  <a:pt x="1279" y="867"/>
                </a:lnTo>
                <a:lnTo>
                  <a:pt x="1285" y="888"/>
                </a:lnTo>
                <a:lnTo>
                  <a:pt x="1298" y="908"/>
                </a:lnTo>
                <a:lnTo>
                  <a:pt x="1315" y="929"/>
                </a:lnTo>
                <a:lnTo>
                  <a:pt x="1336" y="948"/>
                </a:lnTo>
                <a:lnTo>
                  <a:pt x="1360" y="966"/>
                </a:lnTo>
                <a:lnTo>
                  <a:pt x="1388" y="982"/>
                </a:lnTo>
                <a:lnTo>
                  <a:pt x="1418" y="997"/>
                </a:lnTo>
                <a:lnTo>
                  <a:pt x="1448" y="1010"/>
                </a:lnTo>
                <a:lnTo>
                  <a:pt x="1479" y="1020"/>
                </a:lnTo>
                <a:lnTo>
                  <a:pt x="1509" y="1028"/>
                </a:lnTo>
                <a:lnTo>
                  <a:pt x="1539" y="1033"/>
                </a:lnTo>
                <a:lnTo>
                  <a:pt x="1566" y="1035"/>
                </a:lnTo>
                <a:lnTo>
                  <a:pt x="1586" y="1034"/>
                </a:lnTo>
                <a:lnTo>
                  <a:pt x="1604" y="1030"/>
                </a:lnTo>
                <a:lnTo>
                  <a:pt x="1619" y="1024"/>
                </a:lnTo>
                <a:lnTo>
                  <a:pt x="1632" y="1016"/>
                </a:lnTo>
                <a:lnTo>
                  <a:pt x="1641" y="1005"/>
                </a:lnTo>
                <a:lnTo>
                  <a:pt x="1646" y="991"/>
                </a:lnTo>
                <a:lnTo>
                  <a:pt x="1654" y="963"/>
                </a:lnTo>
                <a:lnTo>
                  <a:pt x="1662" y="931"/>
                </a:lnTo>
                <a:lnTo>
                  <a:pt x="1672" y="897"/>
                </a:lnTo>
                <a:lnTo>
                  <a:pt x="1681" y="859"/>
                </a:lnTo>
                <a:lnTo>
                  <a:pt x="1691" y="822"/>
                </a:lnTo>
                <a:lnTo>
                  <a:pt x="1701" y="785"/>
                </a:lnTo>
                <a:lnTo>
                  <a:pt x="1711" y="747"/>
                </a:lnTo>
                <a:lnTo>
                  <a:pt x="1721" y="712"/>
                </a:lnTo>
                <a:lnTo>
                  <a:pt x="1730" y="680"/>
                </a:lnTo>
                <a:lnTo>
                  <a:pt x="1737" y="651"/>
                </a:lnTo>
                <a:lnTo>
                  <a:pt x="1744" y="625"/>
                </a:lnTo>
                <a:lnTo>
                  <a:pt x="1750" y="605"/>
                </a:lnTo>
                <a:lnTo>
                  <a:pt x="1754" y="590"/>
                </a:lnTo>
                <a:lnTo>
                  <a:pt x="1761" y="575"/>
                </a:lnTo>
                <a:lnTo>
                  <a:pt x="1774" y="559"/>
                </a:lnTo>
                <a:lnTo>
                  <a:pt x="1791" y="545"/>
                </a:lnTo>
                <a:lnTo>
                  <a:pt x="1810" y="531"/>
                </a:lnTo>
                <a:lnTo>
                  <a:pt x="1830" y="518"/>
                </a:lnTo>
                <a:lnTo>
                  <a:pt x="1849" y="508"/>
                </a:lnTo>
                <a:lnTo>
                  <a:pt x="1867" y="498"/>
                </a:lnTo>
                <a:lnTo>
                  <a:pt x="1880" y="492"/>
                </a:lnTo>
                <a:lnTo>
                  <a:pt x="2002" y="488"/>
                </a:lnTo>
                <a:lnTo>
                  <a:pt x="2060" y="523"/>
                </a:lnTo>
                <a:lnTo>
                  <a:pt x="2117" y="558"/>
                </a:lnTo>
                <a:lnTo>
                  <a:pt x="2175" y="593"/>
                </a:lnTo>
                <a:lnTo>
                  <a:pt x="2232" y="628"/>
                </a:lnTo>
                <a:lnTo>
                  <a:pt x="2288" y="661"/>
                </a:lnTo>
                <a:lnTo>
                  <a:pt x="2344" y="694"/>
                </a:lnTo>
                <a:lnTo>
                  <a:pt x="2397" y="726"/>
                </a:lnTo>
                <a:lnTo>
                  <a:pt x="2450" y="758"/>
                </a:lnTo>
                <a:lnTo>
                  <a:pt x="2501" y="788"/>
                </a:lnTo>
                <a:lnTo>
                  <a:pt x="2550" y="817"/>
                </a:lnTo>
                <a:lnTo>
                  <a:pt x="2598" y="844"/>
                </a:lnTo>
                <a:lnTo>
                  <a:pt x="2642" y="870"/>
                </a:lnTo>
                <a:lnTo>
                  <a:pt x="2684" y="895"/>
                </a:lnTo>
                <a:lnTo>
                  <a:pt x="2724" y="917"/>
                </a:lnTo>
                <a:lnTo>
                  <a:pt x="2760" y="938"/>
                </a:lnTo>
                <a:lnTo>
                  <a:pt x="2792" y="957"/>
                </a:lnTo>
                <a:lnTo>
                  <a:pt x="2822" y="973"/>
                </a:lnTo>
                <a:lnTo>
                  <a:pt x="2847" y="988"/>
                </a:lnTo>
                <a:lnTo>
                  <a:pt x="2869" y="1001"/>
                </a:lnTo>
                <a:lnTo>
                  <a:pt x="2886" y="1011"/>
                </a:lnTo>
                <a:lnTo>
                  <a:pt x="2900" y="1018"/>
                </a:lnTo>
                <a:lnTo>
                  <a:pt x="2907" y="1022"/>
                </a:lnTo>
                <a:lnTo>
                  <a:pt x="2910" y="1024"/>
                </a:lnTo>
                <a:lnTo>
                  <a:pt x="2920" y="1030"/>
                </a:lnTo>
                <a:lnTo>
                  <a:pt x="2943" y="1052"/>
                </a:lnTo>
                <a:lnTo>
                  <a:pt x="2962" y="1077"/>
                </a:lnTo>
                <a:lnTo>
                  <a:pt x="2977" y="1104"/>
                </a:lnTo>
                <a:lnTo>
                  <a:pt x="2986" y="1133"/>
                </a:lnTo>
                <a:lnTo>
                  <a:pt x="2993" y="1163"/>
                </a:lnTo>
                <a:lnTo>
                  <a:pt x="2994" y="1195"/>
                </a:lnTo>
                <a:lnTo>
                  <a:pt x="2989" y="1227"/>
                </a:lnTo>
                <a:lnTo>
                  <a:pt x="2981" y="1259"/>
                </a:lnTo>
                <a:lnTo>
                  <a:pt x="2965" y="1293"/>
                </a:lnTo>
                <a:lnTo>
                  <a:pt x="2945" y="1325"/>
                </a:lnTo>
                <a:lnTo>
                  <a:pt x="2922" y="1353"/>
                </a:lnTo>
                <a:lnTo>
                  <a:pt x="2895" y="1376"/>
                </a:lnTo>
                <a:lnTo>
                  <a:pt x="2864" y="1395"/>
                </a:lnTo>
                <a:lnTo>
                  <a:pt x="2831" y="1410"/>
                </a:lnTo>
                <a:lnTo>
                  <a:pt x="2798" y="1419"/>
                </a:lnTo>
                <a:lnTo>
                  <a:pt x="2800" y="1451"/>
                </a:lnTo>
                <a:lnTo>
                  <a:pt x="2798" y="1485"/>
                </a:lnTo>
                <a:lnTo>
                  <a:pt x="2790" y="1519"/>
                </a:lnTo>
                <a:lnTo>
                  <a:pt x="3346" y="1360"/>
                </a:lnTo>
                <a:lnTo>
                  <a:pt x="3171" y="257"/>
                </a:lnTo>
                <a:lnTo>
                  <a:pt x="3167" y="257"/>
                </a:lnTo>
                <a:lnTo>
                  <a:pt x="3159" y="261"/>
                </a:lnTo>
                <a:lnTo>
                  <a:pt x="3144" y="264"/>
                </a:lnTo>
                <a:lnTo>
                  <a:pt x="3124" y="269"/>
                </a:lnTo>
                <a:lnTo>
                  <a:pt x="3101" y="275"/>
                </a:lnTo>
                <a:lnTo>
                  <a:pt x="3074" y="282"/>
                </a:lnTo>
                <a:lnTo>
                  <a:pt x="3042" y="290"/>
                </a:lnTo>
                <a:lnTo>
                  <a:pt x="3008" y="299"/>
                </a:lnTo>
                <a:lnTo>
                  <a:pt x="2973" y="307"/>
                </a:lnTo>
                <a:lnTo>
                  <a:pt x="2936" y="318"/>
                </a:lnTo>
                <a:lnTo>
                  <a:pt x="2897" y="328"/>
                </a:lnTo>
                <a:lnTo>
                  <a:pt x="2857" y="337"/>
                </a:lnTo>
                <a:lnTo>
                  <a:pt x="2818" y="348"/>
                </a:lnTo>
                <a:lnTo>
                  <a:pt x="2779" y="358"/>
                </a:lnTo>
                <a:lnTo>
                  <a:pt x="2741" y="368"/>
                </a:lnTo>
                <a:lnTo>
                  <a:pt x="2704" y="378"/>
                </a:lnTo>
                <a:lnTo>
                  <a:pt x="2669" y="386"/>
                </a:lnTo>
                <a:lnTo>
                  <a:pt x="2638" y="395"/>
                </a:lnTo>
                <a:lnTo>
                  <a:pt x="2608" y="402"/>
                </a:lnTo>
                <a:lnTo>
                  <a:pt x="2583" y="409"/>
                </a:lnTo>
                <a:lnTo>
                  <a:pt x="2562" y="414"/>
                </a:lnTo>
                <a:lnTo>
                  <a:pt x="2545" y="418"/>
                </a:lnTo>
                <a:lnTo>
                  <a:pt x="2542" y="419"/>
                </a:lnTo>
                <a:lnTo>
                  <a:pt x="2537" y="419"/>
                </a:lnTo>
                <a:lnTo>
                  <a:pt x="2533" y="419"/>
                </a:lnTo>
                <a:lnTo>
                  <a:pt x="2516" y="418"/>
                </a:lnTo>
                <a:lnTo>
                  <a:pt x="2495" y="413"/>
                </a:lnTo>
                <a:lnTo>
                  <a:pt x="2471" y="404"/>
                </a:lnTo>
                <a:lnTo>
                  <a:pt x="2444" y="394"/>
                </a:lnTo>
                <a:lnTo>
                  <a:pt x="2414" y="380"/>
                </a:lnTo>
                <a:lnTo>
                  <a:pt x="2382" y="364"/>
                </a:lnTo>
                <a:lnTo>
                  <a:pt x="2348" y="346"/>
                </a:lnTo>
                <a:lnTo>
                  <a:pt x="2313" y="327"/>
                </a:lnTo>
                <a:lnTo>
                  <a:pt x="2277" y="306"/>
                </a:lnTo>
                <a:lnTo>
                  <a:pt x="2240" y="285"/>
                </a:lnTo>
                <a:lnTo>
                  <a:pt x="2203" y="263"/>
                </a:lnTo>
                <a:lnTo>
                  <a:pt x="2166" y="241"/>
                </a:lnTo>
                <a:lnTo>
                  <a:pt x="2129" y="219"/>
                </a:lnTo>
                <a:lnTo>
                  <a:pt x="2092" y="197"/>
                </a:lnTo>
                <a:lnTo>
                  <a:pt x="2057" y="175"/>
                </a:lnTo>
                <a:lnTo>
                  <a:pt x="2022" y="155"/>
                </a:lnTo>
                <a:lnTo>
                  <a:pt x="1991" y="136"/>
                </a:lnTo>
                <a:lnTo>
                  <a:pt x="1960" y="118"/>
                </a:lnTo>
                <a:lnTo>
                  <a:pt x="1932" y="102"/>
                </a:lnTo>
                <a:lnTo>
                  <a:pt x="1908" y="89"/>
                </a:lnTo>
                <a:lnTo>
                  <a:pt x="1885" y="77"/>
                </a:lnTo>
                <a:lnTo>
                  <a:pt x="1867" y="69"/>
                </a:lnTo>
                <a:lnTo>
                  <a:pt x="1852" y="63"/>
                </a:lnTo>
                <a:lnTo>
                  <a:pt x="1841" y="62"/>
                </a:lnTo>
                <a:close/>
                <a:moveTo>
                  <a:pt x="1841" y="0"/>
                </a:moveTo>
                <a:lnTo>
                  <a:pt x="1853" y="1"/>
                </a:lnTo>
                <a:lnTo>
                  <a:pt x="1864" y="3"/>
                </a:lnTo>
                <a:lnTo>
                  <a:pt x="1878" y="7"/>
                </a:lnTo>
                <a:lnTo>
                  <a:pt x="1894" y="13"/>
                </a:lnTo>
                <a:lnTo>
                  <a:pt x="1912" y="21"/>
                </a:lnTo>
                <a:lnTo>
                  <a:pt x="1932" y="31"/>
                </a:lnTo>
                <a:lnTo>
                  <a:pt x="1955" y="44"/>
                </a:lnTo>
                <a:lnTo>
                  <a:pt x="1981" y="59"/>
                </a:lnTo>
                <a:lnTo>
                  <a:pt x="2012" y="76"/>
                </a:lnTo>
                <a:lnTo>
                  <a:pt x="2046" y="96"/>
                </a:lnTo>
                <a:lnTo>
                  <a:pt x="2085" y="119"/>
                </a:lnTo>
                <a:lnTo>
                  <a:pt x="2127" y="145"/>
                </a:lnTo>
                <a:lnTo>
                  <a:pt x="2153" y="160"/>
                </a:lnTo>
                <a:lnTo>
                  <a:pt x="2181" y="177"/>
                </a:lnTo>
                <a:lnTo>
                  <a:pt x="2211" y="196"/>
                </a:lnTo>
                <a:lnTo>
                  <a:pt x="2243" y="215"/>
                </a:lnTo>
                <a:lnTo>
                  <a:pt x="2275" y="233"/>
                </a:lnTo>
                <a:lnTo>
                  <a:pt x="2307" y="252"/>
                </a:lnTo>
                <a:lnTo>
                  <a:pt x="2339" y="270"/>
                </a:lnTo>
                <a:lnTo>
                  <a:pt x="2371" y="287"/>
                </a:lnTo>
                <a:lnTo>
                  <a:pt x="2402" y="304"/>
                </a:lnTo>
                <a:lnTo>
                  <a:pt x="2430" y="319"/>
                </a:lnTo>
                <a:lnTo>
                  <a:pt x="2456" y="332"/>
                </a:lnTo>
                <a:lnTo>
                  <a:pt x="2480" y="343"/>
                </a:lnTo>
                <a:lnTo>
                  <a:pt x="2501" y="350"/>
                </a:lnTo>
                <a:lnTo>
                  <a:pt x="2517" y="355"/>
                </a:lnTo>
                <a:lnTo>
                  <a:pt x="2530" y="358"/>
                </a:lnTo>
                <a:lnTo>
                  <a:pt x="3155" y="197"/>
                </a:lnTo>
                <a:lnTo>
                  <a:pt x="3221" y="180"/>
                </a:lnTo>
                <a:lnTo>
                  <a:pt x="3232" y="247"/>
                </a:lnTo>
                <a:lnTo>
                  <a:pt x="3408" y="1351"/>
                </a:lnTo>
                <a:lnTo>
                  <a:pt x="3416" y="1406"/>
                </a:lnTo>
                <a:lnTo>
                  <a:pt x="3363" y="1421"/>
                </a:lnTo>
                <a:lnTo>
                  <a:pt x="2807" y="1579"/>
                </a:lnTo>
                <a:lnTo>
                  <a:pt x="2664" y="1608"/>
                </a:lnTo>
                <a:lnTo>
                  <a:pt x="2664" y="1608"/>
                </a:lnTo>
                <a:lnTo>
                  <a:pt x="2641" y="1623"/>
                </a:lnTo>
                <a:lnTo>
                  <a:pt x="2615" y="1634"/>
                </a:lnTo>
                <a:lnTo>
                  <a:pt x="2589" y="1640"/>
                </a:lnTo>
                <a:lnTo>
                  <a:pt x="2561" y="1642"/>
                </a:lnTo>
                <a:lnTo>
                  <a:pt x="2531" y="1638"/>
                </a:lnTo>
                <a:lnTo>
                  <a:pt x="2501" y="1628"/>
                </a:lnTo>
                <a:lnTo>
                  <a:pt x="2522" y="1652"/>
                </a:lnTo>
                <a:lnTo>
                  <a:pt x="2536" y="1678"/>
                </a:lnTo>
                <a:lnTo>
                  <a:pt x="2546" y="1703"/>
                </a:lnTo>
                <a:lnTo>
                  <a:pt x="2550" y="1731"/>
                </a:lnTo>
                <a:lnTo>
                  <a:pt x="2549" y="1758"/>
                </a:lnTo>
                <a:lnTo>
                  <a:pt x="2544" y="1783"/>
                </a:lnTo>
                <a:lnTo>
                  <a:pt x="2533" y="1808"/>
                </a:lnTo>
                <a:lnTo>
                  <a:pt x="2520" y="1831"/>
                </a:lnTo>
                <a:lnTo>
                  <a:pt x="2503" y="1851"/>
                </a:lnTo>
                <a:lnTo>
                  <a:pt x="2483" y="1869"/>
                </a:lnTo>
                <a:lnTo>
                  <a:pt x="2460" y="1884"/>
                </a:lnTo>
                <a:lnTo>
                  <a:pt x="2435" y="1895"/>
                </a:lnTo>
                <a:lnTo>
                  <a:pt x="2408" y="1901"/>
                </a:lnTo>
                <a:lnTo>
                  <a:pt x="2379" y="1904"/>
                </a:lnTo>
                <a:lnTo>
                  <a:pt x="2349" y="1899"/>
                </a:lnTo>
                <a:lnTo>
                  <a:pt x="2318" y="1891"/>
                </a:lnTo>
                <a:lnTo>
                  <a:pt x="2207" y="1850"/>
                </a:lnTo>
                <a:lnTo>
                  <a:pt x="2218" y="1863"/>
                </a:lnTo>
                <a:lnTo>
                  <a:pt x="2227" y="1880"/>
                </a:lnTo>
                <a:lnTo>
                  <a:pt x="2232" y="1898"/>
                </a:lnTo>
                <a:lnTo>
                  <a:pt x="2234" y="1919"/>
                </a:lnTo>
                <a:lnTo>
                  <a:pt x="2234" y="1942"/>
                </a:lnTo>
                <a:lnTo>
                  <a:pt x="2230" y="1964"/>
                </a:lnTo>
                <a:lnTo>
                  <a:pt x="2225" y="1988"/>
                </a:lnTo>
                <a:lnTo>
                  <a:pt x="2216" y="2010"/>
                </a:lnTo>
                <a:lnTo>
                  <a:pt x="2205" y="2031"/>
                </a:lnTo>
                <a:lnTo>
                  <a:pt x="2191" y="2051"/>
                </a:lnTo>
                <a:lnTo>
                  <a:pt x="2175" y="2069"/>
                </a:lnTo>
                <a:lnTo>
                  <a:pt x="2157" y="2084"/>
                </a:lnTo>
                <a:lnTo>
                  <a:pt x="2137" y="2094"/>
                </a:lnTo>
                <a:lnTo>
                  <a:pt x="2115" y="2102"/>
                </a:lnTo>
                <a:lnTo>
                  <a:pt x="2091" y="2105"/>
                </a:lnTo>
                <a:lnTo>
                  <a:pt x="2065" y="2102"/>
                </a:lnTo>
                <a:lnTo>
                  <a:pt x="2037" y="2094"/>
                </a:lnTo>
                <a:lnTo>
                  <a:pt x="2034" y="2093"/>
                </a:lnTo>
                <a:lnTo>
                  <a:pt x="2027" y="2089"/>
                </a:lnTo>
                <a:lnTo>
                  <a:pt x="2013" y="2084"/>
                </a:lnTo>
                <a:lnTo>
                  <a:pt x="1996" y="2076"/>
                </a:lnTo>
                <a:lnTo>
                  <a:pt x="1974" y="2067"/>
                </a:lnTo>
                <a:lnTo>
                  <a:pt x="1948" y="2055"/>
                </a:lnTo>
                <a:lnTo>
                  <a:pt x="1917" y="2042"/>
                </a:lnTo>
                <a:lnTo>
                  <a:pt x="1900" y="2071"/>
                </a:lnTo>
                <a:lnTo>
                  <a:pt x="1883" y="2102"/>
                </a:lnTo>
                <a:lnTo>
                  <a:pt x="1863" y="2137"/>
                </a:lnTo>
                <a:lnTo>
                  <a:pt x="1843" y="2171"/>
                </a:lnTo>
                <a:lnTo>
                  <a:pt x="1824" y="2205"/>
                </a:lnTo>
                <a:lnTo>
                  <a:pt x="1806" y="2237"/>
                </a:lnTo>
                <a:lnTo>
                  <a:pt x="1789" y="2266"/>
                </a:lnTo>
                <a:lnTo>
                  <a:pt x="1773" y="2292"/>
                </a:lnTo>
                <a:lnTo>
                  <a:pt x="1759" y="2316"/>
                </a:lnTo>
                <a:lnTo>
                  <a:pt x="1746" y="2334"/>
                </a:lnTo>
                <a:lnTo>
                  <a:pt x="1731" y="2354"/>
                </a:lnTo>
                <a:lnTo>
                  <a:pt x="1713" y="2370"/>
                </a:lnTo>
                <a:lnTo>
                  <a:pt x="1692" y="2383"/>
                </a:lnTo>
                <a:lnTo>
                  <a:pt x="1667" y="2393"/>
                </a:lnTo>
                <a:lnTo>
                  <a:pt x="1642" y="2398"/>
                </a:lnTo>
                <a:lnTo>
                  <a:pt x="1616" y="2400"/>
                </a:lnTo>
                <a:lnTo>
                  <a:pt x="1582" y="2397"/>
                </a:lnTo>
                <a:lnTo>
                  <a:pt x="1548" y="2389"/>
                </a:lnTo>
                <a:lnTo>
                  <a:pt x="1517" y="2377"/>
                </a:lnTo>
                <a:lnTo>
                  <a:pt x="1486" y="2358"/>
                </a:lnTo>
                <a:lnTo>
                  <a:pt x="1459" y="2337"/>
                </a:lnTo>
                <a:lnTo>
                  <a:pt x="1436" y="2312"/>
                </a:lnTo>
                <a:lnTo>
                  <a:pt x="1418" y="2287"/>
                </a:lnTo>
                <a:lnTo>
                  <a:pt x="1405" y="2260"/>
                </a:lnTo>
                <a:lnTo>
                  <a:pt x="1396" y="2233"/>
                </a:lnTo>
                <a:lnTo>
                  <a:pt x="1372" y="2234"/>
                </a:lnTo>
                <a:lnTo>
                  <a:pt x="1337" y="2232"/>
                </a:lnTo>
                <a:lnTo>
                  <a:pt x="1302" y="2224"/>
                </a:lnTo>
                <a:lnTo>
                  <a:pt x="1267" y="2212"/>
                </a:lnTo>
                <a:lnTo>
                  <a:pt x="1235" y="2198"/>
                </a:lnTo>
                <a:lnTo>
                  <a:pt x="1204" y="2178"/>
                </a:lnTo>
                <a:lnTo>
                  <a:pt x="1176" y="2155"/>
                </a:lnTo>
                <a:lnTo>
                  <a:pt x="1150" y="2129"/>
                </a:lnTo>
                <a:lnTo>
                  <a:pt x="1133" y="2105"/>
                </a:lnTo>
                <a:lnTo>
                  <a:pt x="1120" y="2080"/>
                </a:lnTo>
                <a:lnTo>
                  <a:pt x="1109" y="2055"/>
                </a:lnTo>
                <a:lnTo>
                  <a:pt x="1092" y="2057"/>
                </a:lnTo>
                <a:lnTo>
                  <a:pt x="1075" y="2058"/>
                </a:lnTo>
                <a:lnTo>
                  <a:pt x="1039" y="2055"/>
                </a:lnTo>
                <a:lnTo>
                  <a:pt x="1003" y="2047"/>
                </a:lnTo>
                <a:lnTo>
                  <a:pt x="968" y="2035"/>
                </a:lnTo>
                <a:lnTo>
                  <a:pt x="934" y="2019"/>
                </a:lnTo>
                <a:lnTo>
                  <a:pt x="904" y="1997"/>
                </a:lnTo>
                <a:lnTo>
                  <a:pt x="876" y="1974"/>
                </a:lnTo>
                <a:lnTo>
                  <a:pt x="853" y="1946"/>
                </a:lnTo>
                <a:lnTo>
                  <a:pt x="834" y="1915"/>
                </a:lnTo>
                <a:lnTo>
                  <a:pt x="822" y="1883"/>
                </a:lnTo>
                <a:lnTo>
                  <a:pt x="798" y="1884"/>
                </a:lnTo>
                <a:lnTo>
                  <a:pt x="766" y="1882"/>
                </a:lnTo>
                <a:lnTo>
                  <a:pt x="733" y="1875"/>
                </a:lnTo>
                <a:lnTo>
                  <a:pt x="702" y="1863"/>
                </a:lnTo>
                <a:lnTo>
                  <a:pt x="671" y="1847"/>
                </a:lnTo>
                <a:lnTo>
                  <a:pt x="644" y="1827"/>
                </a:lnTo>
                <a:lnTo>
                  <a:pt x="618" y="1804"/>
                </a:lnTo>
                <a:lnTo>
                  <a:pt x="597" y="1779"/>
                </a:lnTo>
                <a:lnTo>
                  <a:pt x="579" y="1751"/>
                </a:lnTo>
                <a:lnTo>
                  <a:pt x="569" y="1726"/>
                </a:lnTo>
                <a:lnTo>
                  <a:pt x="562" y="1699"/>
                </a:lnTo>
                <a:lnTo>
                  <a:pt x="561" y="1674"/>
                </a:lnTo>
                <a:lnTo>
                  <a:pt x="565" y="1650"/>
                </a:lnTo>
                <a:lnTo>
                  <a:pt x="572" y="1626"/>
                </a:lnTo>
                <a:lnTo>
                  <a:pt x="584" y="1605"/>
                </a:lnTo>
                <a:lnTo>
                  <a:pt x="640" y="1521"/>
                </a:lnTo>
                <a:lnTo>
                  <a:pt x="611" y="1514"/>
                </a:lnTo>
                <a:lnTo>
                  <a:pt x="579" y="1504"/>
                </a:lnTo>
                <a:lnTo>
                  <a:pt x="545" y="1495"/>
                </a:lnTo>
                <a:lnTo>
                  <a:pt x="508" y="1485"/>
                </a:lnTo>
                <a:lnTo>
                  <a:pt x="469" y="1475"/>
                </a:lnTo>
                <a:lnTo>
                  <a:pt x="430" y="1463"/>
                </a:lnTo>
                <a:lnTo>
                  <a:pt x="389" y="1453"/>
                </a:lnTo>
                <a:lnTo>
                  <a:pt x="349" y="1442"/>
                </a:lnTo>
                <a:lnTo>
                  <a:pt x="308" y="1432"/>
                </a:lnTo>
                <a:lnTo>
                  <a:pt x="268" y="1420"/>
                </a:lnTo>
                <a:lnTo>
                  <a:pt x="229" y="1409"/>
                </a:lnTo>
                <a:lnTo>
                  <a:pt x="192" y="1400"/>
                </a:lnTo>
                <a:lnTo>
                  <a:pt x="156" y="1390"/>
                </a:lnTo>
                <a:lnTo>
                  <a:pt x="123" y="1381"/>
                </a:lnTo>
                <a:lnTo>
                  <a:pt x="94" y="1373"/>
                </a:lnTo>
                <a:lnTo>
                  <a:pt x="66" y="1365"/>
                </a:lnTo>
                <a:lnTo>
                  <a:pt x="44" y="1359"/>
                </a:lnTo>
                <a:lnTo>
                  <a:pt x="25" y="1355"/>
                </a:lnTo>
                <a:lnTo>
                  <a:pt x="12" y="1351"/>
                </a:lnTo>
                <a:lnTo>
                  <a:pt x="3" y="1348"/>
                </a:lnTo>
                <a:lnTo>
                  <a:pt x="0" y="1347"/>
                </a:lnTo>
                <a:lnTo>
                  <a:pt x="166" y="265"/>
                </a:lnTo>
                <a:lnTo>
                  <a:pt x="170" y="266"/>
                </a:lnTo>
                <a:lnTo>
                  <a:pt x="178" y="268"/>
                </a:lnTo>
                <a:lnTo>
                  <a:pt x="193" y="272"/>
                </a:lnTo>
                <a:lnTo>
                  <a:pt x="213" y="278"/>
                </a:lnTo>
                <a:lnTo>
                  <a:pt x="236" y="284"/>
                </a:lnTo>
                <a:lnTo>
                  <a:pt x="264" y="291"/>
                </a:lnTo>
                <a:lnTo>
                  <a:pt x="296" y="299"/>
                </a:lnTo>
                <a:lnTo>
                  <a:pt x="330" y="309"/>
                </a:lnTo>
                <a:lnTo>
                  <a:pt x="367" y="318"/>
                </a:lnTo>
                <a:lnTo>
                  <a:pt x="406" y="328"/>
                </a:lnTo>
                <a:lnTo>
                  <a:pt x="446" y="338"/>
                </a:lnTo>
                <a:lnTo>
                  <a:pt x="486" y="349"/>
                </a:lnTo>
                <a:lnTo>
                  <a:pt x="528" y="360"/>
                </a:lnTo>
                <a:lnTo>
                  <a:pt x="569" y="370"/>
                </a:lnTo>
                <a:lnTo>
                  <a:pt x="609" y="381"/>
                </a:lnTo>
                <a:lnTo>
                  <a:pt x="649" y="392"/>
                </a:lnTo>
                <a:lnTo>
                  <a:pt x="687" y="401"/>
                </a:lnTo>
                <a:lnTo>
                  <a:pt x="723" y="411"/>
                </a:lnTo>
                <a:lnTo>
                  <a:pt x="756" y="419"/>
                </a:lnTo>
                <a:lnTo>
                  <a:pt x="786" y="428"/>
                </a:lnTo>
                <a:lnTo>
                  <a:pt x="812" y="434"/>
                </a:lnTo>
                <a:lnTo>
                  <a:pt x="834" y="440"/>
                </a:lnTo>
                <a:lnTo>
                  <a:pt x="852" y="445"/>
                </a:lnTo>
                <a:lnTo>
                  <a:pt x="865" y="448"/>
                </a:lnTo>
                <a:lnTo>
                  <a:pt x="877" y="448"/>
                </a:lnTo>
                <a:lnTo>
                  <a:pt x="893" y="445"/>
                </a:lnTo>
                <a:lnTo>
                  <a:pt x="913" y="438"/>
                </a:lnTo>
                <a:lnTo>
                  <a:pt x="935" y="429"/>
                </a:lnTo>
                <a:lnTo>
                  <a:pt x="960" y="416"/>
                </a:lnTo>
                <a:lnTo>
                  <a:pt x="987" y="401"/>
                </a:lnTo>
                <a:lnTo>
                  <a:pt x="1016" y="384"/>
                </a:lnTo>
                <a:lnTo>
                  <a:pt x="1047" y="365"/>
                </a:lnTo>
                <a:lnTo>
                  <a:pt x="1079" y="346"/>
                </a:lnTo>
                <a:lnTo>
                  <a:pt x="1111" y="324"/>
                </a:lnTo>
                <a:lnTo>
                  <a:pt x="1145" y="302"/>
                </a:lnTo>
                <a:lnTo>
                  <a:pt x="1179" y="281"/>
                </a:lnTo>
                <a:lnTo>
                  <a:pt x="1212" y="258"/>
                </a:lnTo>
                <a:lnTo>
                  <a:pt x="1246" y="237"/>
                </a:lnTo>
                <a:lnTo>
                  <a:pt x="1280" y="217"/>
                </a:lnTo>
                <a:lnTo>
                  <a:pt x="1311" y="198"/>
                </a:lnTo>
                <a:lnTo>
                  <a:pt x="1342" y="180"/>
                </a:lnTo>
                <a:lnTo>
                  <a:pt x="1371" y="164"/>
                </a:lnTo>
                <a:lnTo>
                  <a:pt x="1399" y="151"/>
                </a:lnTo>
                <a:lnTo>
                  <a:pt x="1423" y="139"/>
                </a:lnTo>
                <a:lnTo>
                  <a:pt x="1446" y="132"/>
                </a:lnTo>
                <a:lnTo>
                  <a:pt x="1465" y="126"/>
                </a:lnTo>
                <a:lnTo>
                  <a:pt x="1475" y="127"/>
                </a:lnTo>
                <a:lnTo>
                  <a:pt x="1486" y="133"/>
                </a:lnTo>
                <a:lnTo>
                  <a:pt x="1500" y="142"/>
                </a:lnTo>
                <a:lnTo>
                  <a:pt x="1516" y="155"/>
                </a:lnTo>
                <a:lnTo>
                  <a:pt x="1548" y="135"/>
                </a:lnTo>
                <a:lnTo>
                  <a:pt x="1581" y="115"/>
                </a:lnTo>
                <a:lnTo>
                  <a:pt x="1614" y="95"/>
                </a:lnTo>
                <a:lnTo>
                  <a:pt x="1646" y="77"/>
                </a:lnTo>
                <a:lnTo>
                  <a:pt x="1678" y="61"/>
                </a:lnTo>
                <a:lnTo>
                  <a:pt x="1709" y="46"/>
                </a:lnTo>
                <a:lnTo>
                  <a:pt x="1737" y="33"/>
                </a:lnTo>
                <a:lnTo>
                  <a:pt x="1763" y="22"/>
                </a:lnTo>
                <a:lnTo>
                  <a:pt x="1788" y="12"/>
                </a:lnTo>
                <a:lnTo>
                  <a:pt x="1810" y="6"/>
                </a:lnTo>
                <a:lnTo>
                  <a:pt x="1828" y="2"/>
                </a:lnTo>
                <a:lnTo>
                  <a:pt x="1841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" name="직사각형 90"/>
          <p:cNvSpPr/>
          <p:nvPr/>
        </p:nvSpPr>
        <p:spPr>
          <a:xfrm>
            <a:off x="1136455" y="5010230"/>
            <a:ext cx="12939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BUSINESS</a:t>
            </a:r>
            <a:endParaRPr lang="ko-KR" altLang="en-US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22" name="직사각형 121"/>
          <p:cNvSpPr/>
          <p:nvPr/>
        </p:nvSpPr>
        <p:spPr>
          <a:xfrm>
            <a:off x="4019154" y="5010230"/>
            <a:ext cx="12939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BUSINESS</a:t>
            </a:r>
            <a:endParaRPr lang="ko-KR" altLang="en-US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23" name="직사각형 122"/>
          <p:cNvSpPr/>
          <p:nvPr/>
        </p:nvSpPr>
        <p:spPr>
          <a:xfrm>
            <a:off x="6901854" y="5010230"/>
            <a:ext cx="12939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BUSINESS</a:t>
            </a:r>
            <a:endParaRPr lang="ko-KR" altLang="en-US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24" name="직사각형 123"/>
          <p:cNvSpPr/>
          <p:nvPr/>
        </p:nvSpPr>
        <p:spPr>
          <a:xfrm>
            <a:off x="9804116" y="5010230"/>
            <a:ext cx="12939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BUSINESS</a:t>
            </a:r>
            <a:endParaRPr lang="ko-KR" altLang="en-US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3078B11E-17CC-4DD9-825C-72A94BB5B368}"/>
              </a:ext>
            </a:extLst>
          </p:cNvPr>
          <p:cNvGrpSpPr/>
          <p:nvPr/>
        </p:nvGrpSpPr>
        <p:grpSpPr>
          <a:xfrm>
            <a:off x="897242" y="1716202"/>
            <a:ext cx="3181689" cy="5528325"/>
            <a:chOff x="897242" y="1745551"/>
            <a:chExt cx="3181689" cy="5528325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82C0D61-0031-4DEE-BF47-B8727FFB3572}"/>
                </a:ext>
              </a:extLst>
            </p:cNvPr>
            <p:cNvSpPr txBox="1"/>
            <p:nvPr/>
          </p:nvSpPr>
          <p:spPr>
            <a:xfrm>
              <a:off x="897242" y="4620842"/>
              <a:ext cx="3181689" cy="26530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just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ko-KR" altLang="en-US" sz="1600" dirty="0"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자신의 소비 패턴에 맞는 다양한 상품 선택 가능</a:t>
              </a:r>
              <a:endParaRPr lang="en-US" altLang="ko-KR" sz="1600" dirty="0"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  <a:p>
              <a:pPr marL="285750" indent="-28575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600" dirty="0"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안전하고 높은 금리</a:t>
              </a:r>
              <a:endParaRPr lang="en-US" altLang="ko-KR" sz="1600" dirty="0"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  <a:p>
              <a:pPr marL="285750" indent="-28575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600" dirty="0"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저축을 위한 동기부여</a:t>
              </a:r>
              <a:endParaRPr lang="en-US" altLang="ko-KR" sz="1600" dirty="0"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  <a:p>
              <a:pPr marL="285750" indent="-28575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sz="1600" dirty="0"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  <a:p>
              <a:pPr algn="just">
                <a:lnSpc>
                  <a:spcPct val="150000"/>
                </a:lnSpc>
              </a:pPr>
              <a:endParaRPr lang="en-US" altLang="ko-KR" sz="1600" dirty="0"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endParaRPr lang="en-US" altLang="ko-KR" sz="1600" dirty="0"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endParaRPr lang="ko-KR" altLang="en-US" sz="1600" dirty="0"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B930836A-B55B-4DF1-A0C4-45508D9598F8}"/>
                </a:ext>
              </a:extLst>
            </p:cNvPr>
            <p:cNvGrpSpPr/>
            <p:nvPr/>
          </p:nvGrpSpPr>
          <p:grpSpPr>
            <a:xfrm>
              <a:off x="2190569" y="3786720"/>
              <a:ext cx="595035" cy="495731"/>
              <a:chOff x="2715557" y="4140200"/>
              <a:chExt cx="595035" cy="495731"/>
            </a:xfrm>
          </p:grpSpPr>
          <p:cxnSp>
            <p:nvCxnSpPr>
              <p:cNvPr id="32" name="직선 연결선 31">
                <a:extLst>
                  <a:ext uri="{FF2B5EF4-FFF2-40B4-BE49-F238E27FC236}">
                    <a16:creationId xmlns:a16="http://schemas.microsoft.com/office/drawing/2014/main" id="{5D207654-F50D-4043-B4EF-3B8053307473}"/>
                  </a:ext>
                </a:extLst>
              </p:cNvPr>
              <p:cNvCxnSpPr/>
              <p:nvPr/>
            </p:nvCxnSpPr>
            <p:spPr>
              <a:xfrm>
                <a:off x="2726831" y="4140200"/>
                <a:ext cx="572484" cy="0"/>
              </a:xfrm>
              <a:prstGeom prst="line">
                <a:avLst/>
              </a:prstGeom>
              <a:ln w="28575">
                <a:solidFill>
                  <a:srgbClr val="1AB29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FDDDEA69-013B-4BD0-BF5B-55ECC3415983}"/>
                  </a:ext>
                </a:extLst>
              </p:cNvPr>
              <p:cNvSpPr txBox="1"/>
              <p:nvPr/>
            </p:nvSpPr>
            <p:spPr>
              <a:xfrm>
                <a:off x="2715557" y="4235821"/>
                <a:ext cx="59503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2000" spc="-1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손님</a:t>
                </a:r>
              </a:p>
            </p:txBody>
          </p:sp>
        </p:grpSp>
        <p:pic>
          <p:nvPicPr>
            <p:cNvPr id="45" name="그림 44">
              <a:extLst>
                <a:ext uri="{FF2B5EF4-FFF2-40B4-BE49-F238E27FC236}">
                  <a16:creationId xmlns:a16="http://schemas.microsoft.com/office/drawing/2014/main" id="{EF3C6A4F-DA09-4B07-92E6-C30DF9D026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2456" y="1745551"/>
              <a:ext cx="1531260" cy="1531260"/>
            </a:xfrm>
            <a:prstGeom prst="rect">
              <a:avLst/>
            </a:prstGeom>
          </p:spPr>
        </p:pic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ACB064BA-DE27-4F92-9651-23E2C0F1103E}"/>
              </a:ext>
            </a:extLst>
          </p:cNvPr>
          <p:cNvGrpSpPr/>
          <p:nvPr/>
        </p:nvGrpSpPr>
        <p:grpSpPr>
          <a:xfrm>
            <a:off x="4603892" y="1716202"/>
            <a:ext cx="3181689" cy="4172362"/>
            <a:chOff x="4667287" y="1806480"/>
            <a:chExt cx="3181689" cy="4172362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FE231CD-1AD5-410A-8A19-F6343EFDCFA3}"/>
                </a:ext>
              </a:extLst>
            </p:cNvPr>
            <p:cNvSpPr txBox="1"/>
            <p:nvPr/>
          </p:nvSpPr>
          <p:spPr>
            <a:xfrm>
              <a:off x="4667287" y="4593270"/>
              <a:ext cx="3181689" cy="13855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600" dirty="0"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다양한 연령대의 고객 유치</a:t>
              </a:r>
              <a:endParaRPr lang="en-US" altLang="ko-KR" sz="1600" dirty="0"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  <a:p>
              <a:pPr marL="285750" indent="-285750" algn="just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ko-KR" altLang="en-US" sz="1600" dirty="0"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손님들의 소비 패턴 분석을 통해 맞춤 상품을 통한 손님 유치</a:t>
              </a:r>
              <a:endParaRPr lang="en-US" altLang="ko-KR" sz="1600" dirty="0"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  <a:p>
              <a:pPr marL="285750" indent="-28575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600" dirty="0"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하나카드 거래량 증가</a:t>
              </a:r>
              <a:endParaRPr lang="en-US" altLang="ko-KR" sz="1600" dirty="0"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B52AC9A9-0695-435E-8023-AF08B8298CED}"/>
                </a:ext>
              </a:extLst>
            </p:cNvPr>
            <p:cNvGrpSpPr/>
            <p:nvPr/>
          </p:nvGrpSpPr>
          <p:grpSpPr>
            <a:xfrm>
              <a:off x="5960615" y="3786720"/>
              <a:ext cx="595035" cy="495731"/>
              <a:chOff x="5798482" y="4163349"/>
              <a:chExt cx="595035" cy="495731"/>
            </a:xfrm>
          </p:grpSpPr>
          <p:cxnSp>
            <p:nvCxnSpPr>
              <p:cNvPr id="37" name="직선 연결선 36">
                <a:extLst>
                  <a:ext uri="{FF2B5EF4-FFF2-40B4-BE49-F238E27FC236}">
                    <a16:creationId xmlns:a16="http://schemas.microsoft.com/office/drawing/2014/main" id="{07900048-0808-4065-AB96-717B260D7917}"/>
                  </a:ext>
                </a:extLst>
              </p:cNvPr>
              <p:cNvCxnSpPr/>
              <p:nvPr/>
            </p:nvCxnSpPr>
            <p:spPr>
              <a:xfrm>
                <a:off x="5809757" y="4163349"/>
                <a:ext cx="572484" cy="0"/>
              </a:xfrm>
              <a:prstGeom prst="line">
                <a:avLst/>
              </a:prstGeom>
              <a:ln w="28575">
                <a:solidFill>
                  <a:srgbClr val="1AB29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873A283E-B015-4704-B821-542817E84266}"/>
                  </a:ext>
                </a:extLst>
              </p:cNvPr>
              <p:cNvSpPr txBox="1"/>
              <p:nvPr/>
            </p:nvSpPr>
            <p:spPr>
              <a:xfrm>
                <a:off x="5798482" y="4258970"/>
                <a:ext cx="59503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2000" spc="-1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은행</a:t>
                </a:r>
              </a:p>
            </p:txBody>
          </p:sp>
        </p:grpSp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402F6F3D-2D86-45C5-BF21-125C25FC042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50812" y="1806480"/>
              <a:ext cx="1414640" cy="1414640"/>
            </a:xfrm>
            <a:prstGeom prst="rect">
              <a:avLst/>
            </a:prstGeom>
          </p:spPr>
        </p:pic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F85B8B6E-A8C7-4DC6-B6EB-8513ADFEB2D2}"/>
              </a:ext>
            </a:extLst>
          </p:cNvPr>
          <p:cNvGrpSpPr/>
          <p:nvPr/>
        </p:nvGrpSpPr>
        <p:grpSpPr>
          <a:xfrm>
            <a:off x="8310544" y="1508713"/>
            <a:ext cx="2794077" cy="4071497"/>
            <a:chOff x="8253114" y="1565737"/>
            <a:chExt cx="2794077" cy="4071497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B2A1A369-63E8-4F7B-B86D-4308C27D51F3}"/>
                </a:ext>
              </a:extLst>
            </p:cNvPr>
            <p:cNvSpPr txBox="1"/>
            <p:nvPr/>
          </p:nvSpPr>
          <p:spPr>
            <a:xfrm>
              <a:off x="8253114" y="4560016"/>
              <a:ext cx="2794077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600" dirty="0"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고객 증가 및 브랜드 노출</a:t>
              </a:r>
              <a:endParaRPr lang="en-US" altLang="ko-KR" sz="1600" dirty="0"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  <a:p>
              <a:pPr marL="285750" indent="-28575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600" dirty="0"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당사 매출의 증가</a:t>
              </a:r>
              <a:endParaRPr lang="en-US" altLang="ko-KR" sz="1600" dirty="0"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  <a:p>
              <a:pPr algn="just"/>
              <a:endParaRPr lang="ko-KR" altLang="en-US" sz="1600" dirty="0"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491A6A14-62D9-4FC5-A22B-EB9D1AEFAD5F}"/>
                </a:ext>
              </a:extLst>
            </p:cNvPr>
            <p:cNvGrpSpPr/>
            <p:nvPr/>
          </p:nvGrpSpPr>
          <p:grpSpPr>
            <a:xfrm>
              <a:off x="9250042" y="3786720"/>
              <a:ext cx="800220" cy="495731"/>
              <a:chOff x="9303804" y="4163349"/>
              <a:chExt cx="800220" cy="495731"/>
            </a:xfrm>
          </p:grpSpPr>
          <p:cxnSp>
            <p:nvCxnSpPr>
              <p:cNvPr id="42" name="직선 연결선 41">
                <a:extLst>
                  <a:ext uri="{FF2B5EF4-FFF2-40B4-BE49-F238E27FC236}">
                    <a16:creationId xmlns:a16="http://schemas.microsoft.com/office/drawing/2014/main" id="{A5DC0CBF-BD3E-4B21-8D57-D8D692643FEF}"/>
                  </a:ext>
                </a:extLst>
              </p:cNvPr>
              <p:cNvCxnSpPr/>
              <p:nvPr/>
            </p:nvCxnSpPr>
            <p:spPr>
              <a:xfrm>
                <a:off x="9417669" y="4163349"/>
                <a:ext cx="572484" cy="0"/>
              </a:xfrm>
              <a:prstGeom prst="line">
                <a:avLst/>
              </a:prstGeom>
              <a:ln w="28575">
                <a:solidFill>
                  <a:srgbClr val="1AB29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F374B01F-9F96-470A-875C-6512F694254A}"/>
                  </a:ext>
                </a:extLst>
              </p:cNvPr>
              <p:cNvSpPr txBox="1"/>
              <p:nvPr/>
            </p:nvSpPr>
            <p:spPr>
              <a:xfrm>
                <a:off x="9303804" y="4258970"/>
                <a:ext cx="80022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2000" spc="-1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제휴사</a:t>
                </a:r>
              </a:p>
            </p:txBody>
          </p:sp>
        </p:grpSp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6847C0D9-F31A-4ECA-9301-54F7CCBB0D8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84762" y="1565737"/>
              <a:ext cx="1730774" cy="173077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146553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571</Words>
  <Application>Microsoft Office PowerPoint</Application>
  <PresentationFormat>와이드스크린</PresentationFormat>
  <Paragraphs>159</Paragraphs>
  <Slides>8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5" baseType="lpstr">
      <vt:lpstr>KoPub돋움체 Bold</vt:lpstr>
      <vt:lpstr>KoPub돋움체 Medium</vt:lpstr>
      <vt:lpstr>Nanum Gothic</vt:lpstr>
      <vt:lpstr>맑은 고딕</vt:lpstr>
      <vt:lpstr>여기어때 잘난체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PRO</dc:creator>
  <cp:lastModifiedBy>PRO</cp:lastModifiedBy>
  <cp:revision>1</cp:revision>
  <dcterms:created xsi:type="dcterms:W3CDTF">2022-10-22T08:21:41Z</dcterms:created>
  <dcterms:modified xsi:type="dcterms:W3CDTF">2022-10-22T08:23:15Z</dcterms:modified>
</cp:coreProperties>
</file>