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0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76" r:id="rId15"/>
  </p:sldIdLst>
  <p:sldSz cx="16256000" cy="1016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4"/>
    <p:restoredTop sz="94681"/>
  </p:normalViewPr>
  <p:slideViewPr>
    <p:cSldViewPr snapToGrid="0">
      <p:cViewPr varScale="1">
        <p:scale>
          <a:sx n="61" d="100"/>
          <a:sy n="61" d="100"/>
        </p:scale>
        <p:origin x="105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922344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98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4FBD9F1B-1BB7-4004-820E-6CAD847E2F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14" name="标题文本"/>
          <p:cNvSpPr txBox="1">
            <a:spLocks noGrp="1"/>
          </p:cNvSpPr>
          <p:nvPr>
            <p:ph type="title"/>
          </p:nvPr>
        </p:nvSpPr>
        <p:spPr>
          <a:xfrm>
            <a:off x="437621" y="5531991"/>
            <a:ext cx="10900834" cy="1054018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38812E40-B381-432E-8170-694247DA52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076" y="4780580"/>
            <a:ext cx="4216573" cy="4856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从小白到大牛"/>
          <p:cNvSpPr txBox="1"/>
          <p:nvPr userDrawn="1"/>
        </p:nvSpPr>
        <p:spPr>
          <a:xfrm>
            <a:off x="351711" y="3449611"/>
            <a:ext cx="7140842" cy="103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2916" tIns="52916" rIns="52916" bIns="52916" anchor="ctr">
            <a:spAutoFit/>
          </a:bodyPr>
          <a:lstStyle>
            <a:lvl1pPr>
              <a:defRPr sz="6400"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r>
              <a:rPr lang="en-US" altLang="zh-CN" sz="6000" spc="600" dirty="0" smtClean="0"/>
              <a:t>Python</a:t>
            </a:r>
            <a:r>
              <a:rPr lang="zh-CN" altLang="en-US" sz="6000" spc="600" dirty="0" smtClean="0"/>
              <a:t>编程指南</a:t>
            </a:r>
            <a:endParaRPr sz="6000" spc="600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677583" y="6627812"/>
            <a:ext cx="10900834" cy="4953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7" name="“在此键入引文。”"/>
          <p:cNvSpPr>
            <a:spLocks noGrp="1"/>
          </p:cNvSpPr>
          <p:nvPr>
            <p:ph type="body" sz="quarter" idx="14"/>
          </p:nvPr>
        </p:nvSpPr>
        <p:spPr>
          <a:xfrm>
            <a:off x="2677583" y="4412720"/>
            <a:ext cx="10900834" cy="77893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图像"/>
          <p:cNvSpPr>
            <a:spLocks noGrp="1"/>
          </p:cNvSpPr>
          <p:nvPr>
            <p:ph type="pic" idx="13"/>
          </p:nvPr>
        </p:nvSpPr>
        <p:spPr>
          <a:xfrm>
            <a:off x="1354666" y="0"/>
            <a:ext cx="13541060" cy="10160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00411BA6-DAD3-4828-A878-C7DC61DDE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pic>
        <p:nvPicPr>
          <p:cNvPr id="114" name="矩形" descr="矩形"/>
          <p:cNvPicPr>
            <a:picLocks/>
          </p:cNvPicPr>
          <p:nvPr/>
        </p:nvPicPr>
        <p:blipFill>
          <a:blip r:embed="rId3">
            <a:alphaModFix amt="83528"/>
            <a:extLst/>
          </a:blip>
          <a:stretch>
            <a:fillRect/>
          </a:stretch>
        </p:blipFill>
        <p:spPr>
          <a:xfrm>
            <a:off x="797454" y="1940414"/>
            <a:ext cx="13118570" cy="6967710"/>
          </a:xfrm>
          <a:prstGeom prst="rect">
            <a:avLst/>
          </a:prstGeom>
          <a:effectLst>
            <a:outerShdw blurRad="38100" dist="12700" dir="3685043" rotWithShape="0">
              <a:srgbClr val="000000">
                <a:alpha val="0"/>
              </a:srgbClr>
            </a:outerShdw>
          </a:effectLst>
        </p:spPr>
      </p:pic>
      <p:sp>
        <p:nvSpPr>
          <p:cNvPr id="11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67920" y="1951302"/>
            <a:ext cx="5556251" cy="427302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SzTx/>
              <a:buNone/>
              <a:defRPr sz="2800"/>
            </a:lvl1pPr>
            <a:lvl2pPr marL="0" indent="228600">
              <a:spcBef>
                <a:spcPts val="1000"/>
              </a:spcBef>
              <a:buSzTx/>
              <a:buNone/>
              <a:defRPr sz="2800"/>
            </a:lvl2pPr>
            <a:lvl3pPr marL="0" indent="457200">
              <a:spcBef>
                <a:spcPts val="1000"/>
              </a:spcBef>
              <a:buSzTx/>
              <a:buNone/>
              <a:defRPr sz="2800"/>
            </a:lvl3pPr>
            <a:lvl4pPr marL="0" indent="685800">
              <a:spcBef>
                <a:spcPts val="1000"/>
              </a:spcBef>
              <a:buSzTx/>
              <a:buNone/>
              <a:defRPr sz="2800"/>
            </a:lvl4pPr>
            <a:lvl5pPr marL="0" indent="914400">
              <a:spcBef>
                <a:spcPts val="1000"/>
              </a:spcBef>
              <a:buSzTx/>
              <a:buNone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6" name="线条"/>
          <p:cNvSpPr/>
          <p:nvPr/>
        </p:nvSpPr>
        <p:spPr>
          <a:xfrm>
            <a:off x="820930" y="1719791"/>
            <a:ext cx="14614140" cy="1"/>
          </a:xfrm>
          <a:prstGeom prst="lin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52916" tIns="52916" rIns="52916" bIns="52916" anchor="ctr"/>
          <a:lstStyle/>
          <a:p>
            <a:pPr>
              <a:defRPr sz="2400"/>
            </a:pPr>
            <a:endParaRPr/>
          </a:p>
        </p:txBody>
      </p:sp>
      <p:sp>
        <p:nvSpPr>
          <p:cNvPr id="117" name="标题文本"/>
          <p:cNvSpPr txBox="1"/>
          <p:nvPr/>
        </p:nvSpPr>
        <p:spPr>
          <a:xfrm>
            <a:off x="728133" y="704585"/>
            <a:ext cx="11562292" cy="2182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916" tIns="52916" rIns="52916" bIns="52916">
            <a:normAutofit/>
          </a:bodyPr>
          <a:lstStyle>
            <a:lvl1pPr algn="l">
              <a:defRPr sz="6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标题文本</a:t>
            </a:r>
          </a:p>
        </p:txBody>
      </p:sp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4DE05C81-B015-4055-8380-27B5978086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1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PT-3的副本副本.jpg" descr="PPT-3的副本副本.jp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四级（标题＋详细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线条"/>
          <p:cNvSpPr/>
          <p:nvPr/>
        </p:nvSpPr>
        <p:spPr>
          <a:xfrm>
            <a:off x="1857438" y="1514739"/>
            <a:ext cx="12417508" cy="37"/>
          </a:xfrm>
          <a:prstGeom prst="line">
            <a:avLst/>
          </a:prstGeom>
          <a:ln w="127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52916" tIns="52916" rIns="52916" bIns="52916" anchor="ctr"/>
          <a:lstStyle/>
          <a:p>
            <a:pPr algn="l" defTabSz="4762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" name="国际化与本地化是相反的过程"/>
          <p:cNvSpPr txBox="1">
            <a:spLocks noGrp="1"/>
          </p:cNvSpPr>
          <p:nvPr>
            <p:ph type="body" sz="quarter" idx="13"/>
          </p:nvPr>
        </p:nvSpPr>
        <p:spPr>
          <a:xfrm>
            <a:off x="1857375" y="509323"/>
            <a:ext cx="11509375" cy="952501"/>
          </a:xfrm>
          <a:prstGeom prst="rect">
            <a:avLst/>
          </a:prstGeom>
        </p:spPr>
        <p:txBody>
          <a:bodyPr>
            <a:spAutoFit/>
          </a:bodyPr>
          <a:lstStyle>
            <a:lvl1pPr marL="357187" indent="-357187" defTabSz="476250">
              <a:spcBef>
                <a:spcPts val="0"/>
              </a:spcBef>
              <a:buSzTx/>
              <a:buNone/>
              <a:defRPr sz="66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国际化与本地化是相反的过程</a:t>
            </a:r>
          </a:p>
        </p:txBody>
      </p:sp>
      <p:sp>
        <p:nvSpPr>
          <p:cNvPr id="143" name="❖ UIBarButtonSystemItemDone"/>
          <p:cNvSpPr txBox="1">
            <a:spLocks noGrp="1"/>
          </p:cNvSpPr>
          <p:nvPr>
            <p:ph type="body" sz="quarter" idx="14"/>
          </p:nvPr>
        </p:nvSpPr>
        <p:spPr>
          <a:xfrm>
            <a:off x="1473729" y="1561041"/>
            <a:ext cx="9154584" cy="1071564"/>
          </a:xfrm>
          <a:prstGeom prst="rect">
            <a:avLst/>
          </a:prstGeom>
        </p:spPr>
        <p:txBody>
          <a:bodyPr>
            <a:spAutoFit/>
          </a:bodyPr>
          <a:lstStyle>
            <a:lvl1pPr marL="773906" indent="-297656" defTabSz="476250">
              <a:lnSpc>
                <a:spcPct val="150000"/>
              </a:lnSpc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❖ UIBarButtonSystemItemDone</a:t>
            </a:r>
          </a:p>
        </p:txBody>
      </p:sp>
      <p:sp>
        <p:nvSpPr>
          <p:cNvPr id="14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862402" y="9458853"/>
            <a:ext cx="347134" cy="372534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8E5A2983-C60A-4F3A-9C0F-1F296DDA5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25" name="标题文本"/>
          <p:cNvSpPr txBox="1">
            <a:spLocks noGrp="1"/>
          </p:cNvSpPr>
          <p:nvPr>
            <p:ph type="title"/>
          </p:nvPr>
        </p:nvSpPr>
        <p:spPr>
          <a:xfrm>
            <a:off x="3014927" y="2700602"/>
            <a:ext cx="10226146" cy="3439584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04023B6A-0B51-40E6-B173-ED1BF67CAB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1982" y="8110088"/>
            <a:ext cx="1326003" cy="1527359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  <p:sp>
        <p:nvSpPr>
          <p:cNvPr id="6" name="矩形 5"/>
          <p:cNvSpPr/>
          <p:nvPr userDrawn="1"/>
        </p:nvSpPr>
        <p:spPr>
          <a:xfrm>
            <a:off x="10097312" y="8617527"/>
            <a:ext cx="4271327" cy="637309"/>
          </a:xfrm>
          <a:prstGeom prst="rect">
            <a:avLst/>
          </a:prstGeom>
          <a:solidFill>
            <a:srgbClr val="A2B3B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2916" tIns="52916" rIns="52916" bIns="52916" numCol="1" spcCol="38100" rtlCol="0" anchor="ctr">
            <a:spAutoFit/>
          </a:bodyPr>
          <a:lstStyle/>
          <a:p>
            <a:pPr marL="0" marR="0" indent="0" algn="ctr" defTabSz="60854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文本"/>
          <p:cNvSpPr txBox="1">
            <a:spLocks noGrp="1"/>
          </p:cNvSpPr>
          <p:nvPr>
            <p:ph type="title"/>
          </p:nvPr>
        </p:nvSpPr>
        <p:spPr>
          <a:xfrm>
            <a:off x="3014927" y="3327135"/>
            <a:ext cx="10226146" cy="3439584"/>
          </a:xfrm>
          <a:prstGeom prst="rect">
            <a:avLst/>
          </a:prstGeom>
        </p:spPr>
        <p:txBody>
          <a:bodyPr anchor="ctr"/>
          <a:lstStyle>
            <a:lvl1pPr algn="ctr"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3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2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CCF50273-6659-432A-A27F-1FA21AF744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42" name="标题文本"/>
          <p:cNvSpPr txBox="1">
            <a:spLocks noGrp="1"/>
          </p:cNvSpPr>
          <p:nvPr>
            <p:ph type="title"/>
          </p:nvPr>
        </p:nvSpPr>
        <p:spPr>
          <a:xfrm>
            <a:off x="3014927" y="3327135"/>
            <a:ext cx="10226146" cy="3439584"/>
          </a:xfrm>
          <a:prstGeom prst="rect">
            <a:avLst/>
          </a:prstGeom>
        </p:spPr>
        <p:txBody>
          <a:bodyPr anchor="ctr"/>
          <a:lstStyle>
            <a:lvl1pPr algn="ctr"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矩形 4"/>
          <p:cNvSpPr/>
          <p:nvPr userDrawn="1"/>
        </p:nvSpPr>
        <p:spPr>
          <a:xfrm>
            <a:off x="10097312" y="8617527"/>
            <a:ext cx="4271327" cy="637309"/>
          </a:xfrm>
          <a:prstGeom prst="rect">
            <a:avLst/>
          </a:prstGeom>
          <a:solidFill>
            <a:srgbClr val="A2B3B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2916" tIns="52916" rIns="52916" bIns="52916" numCol="1" spcCol="38100" rtlCol="0" anchor="ctr">
            <a:spAutoFit/>
          </a:bodyPr>
          <a:lstStyle/>
          <a:p>
            <a:pPr marL="0" marR="0" indent="0" algn="ctr" defTabSz="60854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04023B6A-0B51-40E6-B173-ED1BF67CAB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1982" y="8110088"/>
            <a:ext cx="1326003" cy="1527359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/>
          </p:nvPr>
        </p:nvSpPr>
        <p:spPr>
          <a:xfrm>
            <a:off x="2706687" y="1805781"/>
            <a:ext cx="11562292" cy="654843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rgbClr val="FF9300"/>
              </a:buClr>
              <a:buSzPct val="120000"/>
              <a:buChar char="๏"/>
            </a:lvl1pPr>
            <a:lvl2pPr>
              <a:spcBef>
                <a:spcPts val="2600"/>
              </a:spcBef>
              <a:buClr>
                <a:srgbClr val="FF9300"/>
              </a:buClr>
              <a:buChar char="๏"/>
            </a:lvl2pPr>
            <a:lvl3pPr>
              <a:spcBef>
                <a:spcPts val="2600"/>
              </a:spcBef>
              <a:buClr>
                <a:srgbClr val="FF9300"/>
              </a:buClr>
              <a:buChar char="๏"/>
            </a:lvl3pPr>
            <a:lvl4pPr>
              <a:spcBef>
                <a:spcPts val="2600"/>
              </a:spcBef>
              <a:buClr>
                <a:srgbClr val="FF9300"/>
              </a:buClr>
              <a:buChar char="๏"/>
            </a:lvl4pPr>
            <a:lvl5pPr>
              <a:spcBef>
                <a:spcPts val="2600"/>
              </a:spcBef>
              <a:buClr>
                <a:srgbClr val="FF9300"/>
              </a:buClr>
              <a:buChar char="๏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标题文本"/>
          <p:cNvSpPr txBox="1">
            <a:spLocks noGrp="1"/>
          </p:cNvSpPr>
          <p:nvPr>
            <p:ph type="title"/>
          </p:nvPr>
        </p:nvSpPr>
        <p:spPr>
          <a:xfrm>
            <a:off x="747183" y="551127"/>
            <a:ext cx="11562292" cy="1174949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图像"/>
          <p:cNvSpPr>
            <a:spLocks noGrp="1"/>
          </p:cNvSpPr>
          <p:nvPr>
            <p:ph type="pic" sz="half" idx="13"/>
          </p:nvPr>
        </p:nvSpPr>
        <p:spPr>
          <a:xfrm>
            <a:off x="8437562" y="2051579"/>
            <a:ext cx="5556251" cy="65484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2414587" y="3270779"/>
            <a:ext cx="5556251" cy="6548438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600"/>
              </a:spcBef>
              <a:buClr>
                <a:srgbClr val="FF9300"/>
              </a:buClr>
              <a:buSzPct val="120000"/>
              <a:buChar char="๏"/>
              <a:defRPr sz="2800"/>
            </a:lvl1pPr>
            <a:lvl2pPr marL="6858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2pPr>
            <a:lvl3pPr marL="10287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3pPr>
            <a:lvl4pPr marL="13716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4pPr>
            <a:lvl5pPr marL="17145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705379" y="603018"/>
            <a:ext cx="13095750" cy="109154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D00CA457-706D-4A81-9077-E81835A1B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78" name="正文级别 1…"/>
          <p:cNvSpPr txBox="1">
            <a:spLocks noGrp="1"/>
          </p:cNvSpPr>
          <p:nvPr>
            <p:ph type="body" idx="1"/>
          </p:nvPr>
        </p:nvSpPr>
        <p:spPr>
          <a:xfrm>
            <a:off x="3352270" y="1230312"/>
            <a:ext cx="11562293" cy="7514167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rgbClr val="FF9300"/>
              </a:buClr>
              <a:buSzPct val="120000"/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图像"/>
          <p:cNvSpPr>
            <a:spLocks noGrp="1"/>
          </p:cNvSpPr>
          <p:nvPr>
            <p:ph type="pic" sz="half" idx="13"/>
          </p:nvPr>
        </p:nvSpPr>
        <p:spPr>
          <a:xfrm>
            <a:off x="2346854" y="926041"/>
            <a:ext cx="5556251" cy="83079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图像"/>
          <p:cNvSpPr>
            <a:spLocks noGrp="1"/>
          </p:cNvSpPr>
          <p:nvPr>
            <p:ph type="pic" sz="quarter" idx="14"/>
          </p:nvPr>
        </p:nvSpPr>
        <p:spPr>
          <a:xfrm>
            <a:off x="8352895" y="5304895"/>
            <a:ext cx="5556251" cy="39290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图像"/>
          <p:cNvSpPr>
            <a:spLocks noGrp="1"/>
          </p:cNvSpPr>
          <p:nvPr>
            <p:ph type="pic" sz="quarter" idx="15"/>
          </p:nvPr>
        </p:nvSpPr>
        <p:spPr>
          <a:xfrm>
            <a:off x="8359373" y="926041"/>
            <a:ext cx="5556250" cy="39290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2.jp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D7D78142-210F-432E-B8B4-0321545944F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28133" y="569118"/>
            <a:ext cx="13704028" cy="1016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916" tIns="52916" rIns="52916" bIns="52916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线条"/>
          <p:cNvSpPr/>
          <p:nvPr/>
        </p:nvSpPr>
        <p:spPr>
          <a:xfrm>
            <a:off x="820930" y="1719791"/>
            <a:ext cx="14614140" cy="1"/>
          </a:xfrm>
          <a:prstGeom prst="lin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52916" tIns="52916" rIns="52916" bIns="52916" anchor="ctr"/>
          <a:lstStyle/>
          <a:p>
            <a:pPr>
              <a:defRPr sz="2400"/>
            </a:pPr>
            <a:endParaRPr/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2346854" y="2711979"/>
            <a:ext cx="11562292" cy="6548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916" tIns="52916" rIns="52916" bIns="52916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935017" y="9637447"/>
            <a:ext cx="372737" cy="385234"/>
          </a:xfrm>
          <a:prstGeom prst="rect">
            <a:avLst/>
          </a:prstGeom>
          <a:ln w="12700">
            <a:miter lim="400000"/>
          </a:ln>
        </p:spPr>
        <p:txBody>
          <a:bodyPr wrap="none" lIns="52916" tIns="52916" rIns="52916" bIns="52916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1pPr>
      <a:lvl2pPr marL="0" marR="0" indent="2286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2pPr>
      <a:lvl3pPr marL="0" marR="0" indent="4572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3pPr>
      <a:lvl4pPr marL="0" marR="0" indent="6858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4pPr>
      <a:lvl5pPr marL="0" marR="0" indent="9144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5pPr>
      <a:lvl6pPr marL="0" marR="0" indent="11430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6pPr>
      <a:lvl7pPr marL="0" marR="0" indent="13716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7pPr>
      <a:lvl8pPr marL="0" marR="0" indent="16002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8pPr>
      <a:lvl9pPr marL="0" marR="0" indent="18288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9pPr>
    </p:titleStyle>
    <p:bodyStyle>
      <a:lvl1pPr marL="444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第10章 函数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 开篇综述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10.2  返回特殊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1.4 	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语言应用前景</a:t>
            </a:r>
          </a:p>
        </p:txBody>
      </p:sp>
    </p:spTree>
    <p:extLst>
      <p:ext uri="{BB962C8B-B14F-4D97-AF65-F5344CB8AC3E}">
        <p14:creationId xmlns:p14="http://schemas.microsoft.com/office/powerpoint/2010/main" val="36092753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桌面应用开发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Web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应用开发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自动化运维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科学计算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网络爬虫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前景</a:t>
            </a:r>
          </a:p>
        </p:txBody>
      </p:sp>
    </p:spTree>
    <p:extLst>
      <p:ext uri="{BB962C8B-B14F-4D97-AF65-F5344CB8AC3E}">
        <p14:creationId xmlns:p14="http://schemas.microsoft.com/office/powerpoint/2010/main" val="29439529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10.2  返回特殊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如何获得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帮助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31298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44930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标准库：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docs.python.org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/3/library/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index.html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Python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HOWTO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docs.python.org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/3/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howto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index.html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Python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教程：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docs.python.org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/3/tutorial/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index.html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PEP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 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www.python.org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/peps/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初学者</a:t>
            </a:r>
            <a:r>
              <a: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rPr>
              <a:t>必须要熟悉如下几个</a:t>
            </a:r>
            <a:r>
              <a:rPr lang="en-US" altLang="zh-CN" sz="44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rPr>
              <a:t>相关网址</a:t>
            </a:r>
            <a:r>
              <a:rPr lang="zh-CN" altLang="en-US" sz="4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5339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QQ20180624-0.png" descr="QQ20180624-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4384" y="5870986"/>
            <a:ext cx="2133568" cy="29014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QQ20180624-1.png" descr="QQ20180624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42268" y="5890941"/>
            <a:ext cx="2076248" cy="2861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QQ20180624-2.png" descr="QQ20180624-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12832" y="5890941"/>
            <a:ext cx="2112266" cy="2861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QQ20180624-3.png" descr="QQ20180624-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19414" y="5870986"/>
            <a:ext cx="2105598" cy="29014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logo.png" descr="log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142453" y="4697367"/>
            <a:ext cx="3447314" cy="1280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语言历史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语言设计哲学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之禅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语言特点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语言应用前景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如何获得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帮助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10.1  函数声明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历史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要使用函数首先需要声明函数，然后在需要的地方进行调用。函数的语法格式如下：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79929">
              <a:defRPr sz="2852"/>
            </a:lvl1pPr>
          </a:lstStyle>
          <a:p>
            <a:endParaRPr dirty="0"/>
          </a:p>
        </p:txBody>
      </p:sp>
      <p:sp>
        <p:nvSpPr>
          <p:cNvPr id="163" name="fun 函数名(参数列表) : 返回值类型 {…"/>
          <p:cNvSpPr/>
          <p:nvPr/>
        </p:nvSpPr>
        <p:spPr>
          <a:xfrm>
            <a:off x="2212888" y="2658399"/>
            <a:ext cx="12078527" cy="4672988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lnSpc>
                <a:spcPct val="150000"/>
              </a:lnSpc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kern="200" spc="11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kern="200" spc="11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之父荷兰人吉多 范</a:t>
            </a:r>
            <a:r>
              <a:rPr lang="en-US" altLang="zh-CN" kern="200" spc="11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•</a:t>
            </a:r>
            <a:r>
              <a:rPr lang="zh-CN" altLang="en-US" kern="200" spc="11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罗苏姆（</a:t>
            </a:r>
            <a:r>
              <a:rPr lang="en-US" altLang="zh-CN" kern="200" spc="11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Guido van </a:t>
            </a:r>
            <a:r>
              <a:rPr lang="en-US" altLang="zh-CN" kern="200" spc="11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Rossum</a:t>
            </a:r>
            <a:r>
              <a:rPr lang="zh-CN" altLang="en-US" kern="200" spc="11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）在</a:t>
            </a:r>
            <a:r>
              <a:rPr lang="en-US" altLang="zh-CN" kern="200" spc="11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1989</a:t>
            </a:r>
            <a:r>
              <a:rPr lang="zh-CN" altLang="en-US" kern="200" spc="11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年圣诞节期间，在阿姆斯特丹，为了打发圣诞节的无聊时间，决心开发一门解释程序语言。</a:t>
            </a:r>
            <a:r>
              <a:rPr lang="en-US" altLang="zh-CN" kern="200" spc="11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1991</a:t>
            </a:r>
            <a:r>
              <a:rPr lang="zh-CN" altLang="en-US" kern="200" spc="11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年第一个</a:t>
            </a:r>
            <a:r>
              <a:rPr lang="en-US" altLang="zh-CN" kern="200" spc="11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kern="200" spc="11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解释器公开版发布，它是用</a:t>
            </a:r>
            <a:r>
              <a:rPr lang="en-US" altLang="zh-CN" kern="200" spc="11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r>
              <a:rPr lang="zh-CN" altLang="en-US" kern="200" spc="11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语言编写实现的，并能够调用</a:t>
            </a:r>
            <a:r>
              <a:rPr lang="en-US" altLang="zh-CN" kern="200" spc="11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r>
              <a:rPr lang="zh-CN" altLang="en-US" kern="200" spc="11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语言的库文件。</a:t>
            </a:r>
            <a:r>
              <a:rPr lang="en-US" altLang="zh-CN" kern="200" spc="11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kern="200" spc="11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一诞生就已经具有了类、函数和异常处理等内容；包含字典、列表等核心数据结构；以及模块为基础的拓展系统。</a:t>
            </a:r>
            <a:endParaRPr lang="en-US" altLang="zh-CN" kern="200" spc="11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476250">
              <a:lnSpc>
                <a:spcPct val="150000"/>
              </a:lnSpc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kern="200" spc="11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kern="200" spc="11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单词翻译为“蟒蛇”，想到这种动物不会有很愉快的感觉。那为什么这种新语言取名为</a:t>
            </a:r>
            <a:r>
              <a:rPr lang="en-US" altLang="zh-CN" kern="200" spc="11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kern="200" spc="11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呢？那是因为吉多喜欢看英国电视秀节目蒙提</a:t>
            </a:r>
            <a:r>
              <a:rPr lang="en-US" altLang="zh-CN" kern="200" spc="11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•</a:t>
            </a:r>
            <a:r>
              <a:rPr lang="zh-CN" altLang="en-US" kern="200" spc="11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派森的飞行马戏团（</a:t>
            </a:r>
            <a:r>
              <a:rPr lang="en-US" altLang="zh-CN" kern="200" spc="11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Monty Python’s Flying Circus</a:t>
            </a:r>
            <a:r>
              <a:rPr lang="zh-CN" altLang="en-US" kern="200" spc="11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），于是他将这种新语言起名为</a:t>
            </a:r>
            <a:r>
              <a:rPr lang="en-US" altLang="zh-CN" kern="200" spc="11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kern="200" spc="11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kern="200" spc="11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10.2  返回特殊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语言设计哲学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禅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参数列表语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之禅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989" y="1726076"/>
            <a:ext cx="7824331" cy="733829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要使用函数首先需要声明函数，然后在需要的地方进行调用。函数的语法格式如下：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79929">
              <a:defRPr sz="2852"/>
            </a:lvl1pPr>
          </a:lstStyle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之禅翻译解释如下：</a:t>
            </a:r>
            <a:endParaRPr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fun 函数名(参数列表) : 返回值类型 {…"/>
          <p:cNvSpPr/>
          <p:nvPr/>
        </p:nvSpPr>
        <p:spPr>
          <a:xfrm>
            <a:off x="2199240" y="2294255"/>
            <a:ext cx="12078527" cy="5592343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sz="2000" kern="200" spc="11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冬青黑体简体中文 W3"/>
              </a:rPr>
              <a:t>Python</a:t>
            </a:r>
            <a:r>
              <a:rPr lang="zh-CN" altLang="en-US" sz="2000" kern="200" spc="11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冬青黑体简体中文 W3"/>
              </a:rPr>
              <a:t>之禅 </a:t>
            </a:r>
            <a:r>
              <a:rPr lang="en-US" altLang="zh-CN" sz="2000" kern="200" spc="11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冬青黑体简体中文 W3"/>
              </a:rPr>
              <a:t>by Tim Peters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sz="2000" kern="200" spc="11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冬青黑体简体中文 W3"/>
              </a:rPr>
              <a:t>优美胜于丑陋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sz="2000" kern="200" spc="11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冬青黑体简体中文 W3"/>
              </a:rPr>
              <a:t>明了胜于晦涩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sz="2000" kern="200" spc="11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冬青黑体简体中文 W3"/>
              </a:rPr>
              <a:t>简洁胜于复杂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sz="2000" kern="200" spc="11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冬青黑体简体中文 W3"/>
              </a:rPr>
              <a:t>复杂胜于凌乱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sz="2000" kern="200" spc="11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冬青黑体简体中文 W3"/>
              </a:rPr>
              <a:t>扁平胜于嵌套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sz="2000" kern="200" spc="11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冬青黑体简体中文 W3"/>
              </a:rPr>
              <a:t>宽松胜于紧凑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sz="2000" kern="200" spc="11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冬青黑体简体中文 W3"/>
              </a:rPr>
              <a:t>可读性很重要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sz="2000" kern="200" spc="11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冬青黑体简体中文 W3"/>
              </a:rPr>
              <a:t>即便是特例，也不可违背这些规则 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sz="2000" kern="200" spc="11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冬青黑体简体中文 W3"/>
              </a:rPr>
              <a:t>不要捕获所有错误，除非你确定需要这样做  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sz="2000" kern="200" spc="11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冬青黑体简体中文 W3"/>
              </a:rPr>
              <a:t>如果存在多种可能，不要猜测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sz="2000" kern="200" spc="11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冬青黑体简体中文 W3"/>
              </a:rPr>
              <a:t>通常只有唯一一种是最佳的解决方案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sz="2000" kern="200" spc="11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冬青黑体简体中文 W3"/>
              </a:rPr>
              <a:t>虽然这并不容易，因为你不是</a:t>
            </a:r>
            <a:r>
              <a:rPr lang="en-US" altLang="zh-CN" sz="2000" kern="200" spc="11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冬青黑体简体中文 W3"/>
              </a:rPr>
              <a:t>Python</a:t>
            </a:r>
            <a:r>
              <a:rPr lang="zh-CN" altLang="en-US" sz="2000" kern="200" spc="11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冬青黑体简体中文 W3"/>
              </a:rPr>
              <a:t>之父  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sz="2000" kern="200" spc="11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冬青黑体简体中文 W3"/>
              </a:rPr>
              <a:t>做比不做要好，但不假思索就动手还不如不做  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sz="2000" kern="200" spc="11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冬青黑体简体中文 W3"/>
              </a:rPr>
              <a:t>如果你的方案很难懂，那肯定不是一个好方案，反之亦然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sz="2000" kern="200" spc="11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冬青黑体简体中文 W3"/>
              </a:rPr>
              <a:t>命名空间非常有用，应当多加利用</a:t>
            </a:r>
          </a:p>
        </p:txBody>
      </p:sp>
    </p:spTree>
    <p:extLst>
      <p:ext uri="{BB962C8B-B14F-4D97-AF65-F5344CB8AC3E}">
        <p14:creationId xmlns:p14="http://schemas.microsoft.com/office/powerpoint/2010/main" val="4721161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10.2  返回特殊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	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语言特点</a:t>
            </a:r>
          </a:p>
        </p:txBody>
      </p:sp>
    </p:spTree>
    <p:extLst>
      <p:ext uri="{BB962C8B-B14F-4D97-AF65-F5344CB8AC3E}">
        <p14:creationId xmlns:p14="http://schemas.microsoft.com/office/powerpoint/2010/main" val="8897782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易学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解释性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免费开源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可移植性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胶水语言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丰富的库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规范的代码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支持函数式编程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</a:p>
        </p:txBody>
      </p:sp>
    </p:spTree>
    <p:extLst>
      <p:ext uri="{BB962C8B-B14F-4D97-AF65-F5344CB8AC3E}">
        <p14:creationId xmlns:p14="http://schemas.microsoft.com/office/powerpoint/2010/main" val="12463673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397</Words>
  <Application>Microsoft Macintosh PowerPoint</Application>
  <PresentationFormat>自定义</PresentationFormat>
  <Paragraphs>58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Avenir Roman</vt:lpstr>
      <vt:lpstr>Gill Sans</vt:lpstr>
      <vt:lpstr>Helvetica</vt:lpstr>
      <vt:lpstr>Helvetica Light</vt:lpstr>
      <vt:lpstr>Lantinghei SC Heavy</vt:lpstr>
      <vt:lpstr>冬青黑体简体中文 W3</vt:lpstr>
      <vt:lpstr>微软雅黑</vt:lpstr>
      <vt:lpstr>微软雅黑 Light</vt:lpstr>
      <vt:lpstr>White</vt:lpstr>
      <vt:lpstr>第1章 开篇综述</vt:lpstr>
      <vt:lpstr>课程内容</vt:lpstr>
      <vt:lpstr>1.1  Python语言历史</vt:lpstr>
      <vt:lpstr>PowerPoint 演示文稿</vt:lpstr>
      <vt:lpstr>1.2  Python语言设计哲学——Python之禅</vt:lpstr>
      <vt:lpstr>IDLE中Python之禅</vt:lpstr>
      <vt:lpstr>Python之禅翻译解释如下：</vt:lpstr>
      <vt:lpstr>1.3  Python语言特点</vt:lpstr>
      <vt:lpstr>特点</vt:lpstr>
      <vt:lpstr>1.4  Python语言应用前景</vt:lpstr>
      <vt:lpstr>前景</vt:lpstr>
      <vt:lpstr>1.5  如何获得帮助</vt:lpstr>
      <vt:lpstr>初学者必须要熟悉如下几个Python相关网址：</vt:lpstr>
      <vt:lpstr>PowerPoint 演示文稿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函数</dc:title>
  <cp:lastModifiedBy>Microsoft Office 用户</cp:lastModifiedBy>
  <cp:revision>12</cp:revision>
  <dcterms:modified xsi:type="dcterms:W3CDTF">2019-07-29T10:10:01Z</dcterms:modified>
</cp:coreProperties>
</file>