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7" r:id="rId5"/>
    <p:sldId id="259" r:id="rId6"/>
    <p:sldId id="278" r:id="rId7"/>
    <p:sldId id="260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61" r:id="rId18"/>
    <p:sldId id="262" r:id="rId19"/>
    <p:sldId id="288" r:id="rId20"/>
    <p:sldId id="263" r:id="rId21"/>
    <p:sldId id="276" r:id="rId22"/>
  </p:sldIdLst>
  <p:sldSz cx="16256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68"/>
    <p:restoredTop sz="94681"/>
  </p:normalViewPr>
  <p:slideViewPr>
    <p:cSldViewPr snapToGrid="0">
      <p:cViewPr varScale="1">
        <p:scale>
          <a:sx n="44" d="100"/>
          <a:sy n="44" d="100"/>
        </p:scale>
        <p:origin x="24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08606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FBD9F1B-1BB7-4004-820E-6CAD847E2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437621" y="5531991"/>
            <a:ext cx="10900834" cy="1054018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从小白到大牛"/>
          <p:cNvSpPr txBox="1"/>
          <p:nvPr userDrawn="1"/>
        </p:nvSpPr>
        <p:spPr>
          <a:xfrm>
            <a:off x="351711" y="3449611"/>
            <a:ext cx="7140842" cy="103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>
              <a:defRPr sz="6400"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r>
              <a:rPr lang="en-US" altLang="zh-CN" sz="6000" spc="600" dirty="0" smtClean="0"/>
              <a:t>Python</a:t>
            </a:r>
            <a:r>
              <a:rPr lang="zh-CN" altLang="en-US" sz="6000" spc="600" dirty="0" smtClean="0"/>
              <a:t>编程指南</a:t>
            </a:r>
            <a:endParaRPr sz="6000" spc="600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8812E40-B381-432E-8170-694247DA52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076" y="4780580"/>
            <a:ext cx="4216573" cy="4856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677583" y="6627812"/>
            <a:ext cx="10900834" cy="495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7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2677583" y="4412720"/>
            <a:ext cx="10900834" cy="7789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图像"/>
          <p:cNvSpPr>
            <a:spLocks noGrp="1"/>
          </p:cNvSpPr>
          <p:nvPr>
            <p:ph type="pic" idx="13"/>
          </p:nvPr>
        </p:nvSpPr>
        <p:spPr>
          <a:xfrm>
            <a:off x="1354666" y="0"/>
            <a:ext cx="13541060" cy="1016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0411BA6-DAD3-4828-A878-C7DC61DDE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pic>
        <p:nvPicPr>
          <p:cNvPr id="114" name="矩形" descr="矩形"/>
          <p:cNvPicPr>
            <a:picLocks/>
          </p:cNvPicPr>
          <p:nvPr/>
        </p:nvPicPr>
        <p:blipFill>
          <a:blip r:embed="rId3">
            <a:alphaModFix amt="83528"/>
            <a:extLst/>
          </a:blip>
          <a:stretch>
            <a:fillRect/>
          </a:stretch>
        </p:blipFill>
        <p:spPr>
          <a:xfrm>
            <a:off x="797454" y="1940414"/>
            <a:ext cx="13118570" cy="6967710"/>
          </a:xfrm>
          <a:prstGeom prst="rect">
            <a:avLst/>
          </a:prstGeom>
          <a:effectLst>
            <a:outerShdw blurRad="38100" dist="12700" dir="3685043" rotWithShape="0">
              <a:srgbClr val="000000">
                <a:alpha val="0"/>
              </a:srgbClr>
            </a:outerShdw>
          </a:effectLst>
        </p:spPr>
      </p:pic>
      <p:sp>
        <p:nvSpPr>
          <p:cNvPr id="1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67920" y="1951302"/>
            <a:ext cx="5556251" cy="42730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2800"/>
            </a:lvl1pPr>
            <a:lvl2pPr marL="0" indent="228600">
              <a:spcBef>
                <a:spcPts val="1000"/>
              </a:spcBef>
              <a:buSzTx/>
              <a:buNone/>
              <a:defRPr sz="2800"/>
            </a:lvl2pPr>
            <a:lvl3pPr marL="0" indent="457200">
              <a:spcBef>
                <a:spcPts val="1000"/>
              </a:spcBef>
              <a:buSzTx/>
              <a:buNone/>
              <a:defRPr sz="2800"/>
            </a:lvl3pPr>
            <a:lvl4pPr marL="0" indent="685800">
              <a:spcBef>
                <a:spcPts val="1000"/>
              </a:spcBef>
              <a:buSzTx/>
              <a:buNone/>
              <a:defRPr sz="2800"/>
            </a:lvl4pPr>
            <a:lvl5pPr marL="0" indent="914400">
              <a:spcBef>
                <a:spcPts val="1000"/>
              </a:spcBef>
              <a:buSz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117" name="标题文本"/>
          <p:cNvSpPr txBox="1"/>
          <p:nvPr/>
        </p:nvSpPr>
        <p:spPr>
          <a:xfrm>
            <a:off x="728133" y="704585"/>
            <a:ext cx="11562292" cy="218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>
            <a:lvl1pPr algn="l">
              <a:defRPr sz="6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DE05C81-B015-4055-8380-27B5978086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PT-3的副本副本.jpg" descr="PPT-3的副本副本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四级（标题＋详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线条"/>
          <p:cNvSpPr/>
          <p:nvPr/>
        </p:nvSpPr>
        <p:spPr>
          <a:xfrm>
            <a:off x="1857438" y="1514739"/>
            <a:ext cx="12417508" cy="37"/>
          </a:xfrm>
          <a:prstGeom prst="line">
            <a:avLst/>
          </a:prstGeom>
          <a:ln w="127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52916" tIns="52916" rIns="52916" bIns="52916" anchor="ctr"/>
          <a:lstStyle/>
          <a:p>
            <a:pPr algn="l" defTabSz="4762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国际化与本地化是相反的过程"/>
          <p:cNvSpPr txBox="1">
            <a:spLocks noGrp="1"/>
          </p:cNvSpPr>
          <p:nvPr>
            <p:ph type="body" sz="quarter" idx="13"/>
          </p:nvPr>
        </p:nvSpPr>
        <p:spPr>
          <a:xfrm>
            <a:off x="1857375" y="509323"/>
            <a:ext cx="11509375" cy="952501"/>
          </a:xfrm>
          <a:prstGeom prst="rect">
            <a:avLst/>
          </a:prstGeom>
        </p:spPr>
        <p:txBody>
          <a:bodyPr>
            <a:spAutoFit/>
          </a:bodyPr>
          <a:lstStyle>
            <a:lvl1pPr marL="357187" indent="-357187" defTabSz="476250">
              <a:spcBef>
                <a:spcPts val="0"/>
              </a:spcBef>
              <a:buSzTx/>
              <a:buNone/>
              <a:defRPr sz="6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国际化与本地化是相反的过程</a:t>
            </a:r>
          </a:p>
        </p:txBody>
      </p:sp>
      <p:sp>
        <p:nvSpPr>
          <p:cNvPr id="143" name="❖ UIBarButtonSystemItemDone"/>
          <p:cNvSpPr txBox="1">
            <a:spLocks noGrp="1"/>
          </p:cNvSpPr>
          <p:nvPr>
            <p:ph type="body" sz="quarter" idx="14"/>
          </p:nvPr>
        </p:nvSpPr>
        <p:spPr>
          <a:xfrm>
            <a:off x="1473729" y="1561041"/>
            <a:ext cx="9154584" cy="1071564"/>
          </a:xfrm>
          <a:prstGeom prst="rect">
            <a:avLst/>
          </a:prstGeom>
        </p:spPr>
        <p:txBody>
          <a:bodyPr>
            <a:spAutoFit/>
          </a:bodyPr>
          <a:lstStyle>
            <a:lvl1pPr marL="773906" indent="-297656" defTabSz="47625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❖ UIBarButtonSystemItemDone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862402" y="9458853"/>
            <a:ext cx="347134" cy="372534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文本"/>
          <p:cNvSpPr txBox="1">
            <a:spLocks noGrp="1"/>
          </p:cNvSpPr>
          <p:nvPr>
            <p:ph type="title"/>
          </p:nvPr>
        </p:nvSpPr>
        <p:spPr>
          <a:xfrm>
            <a:off x="3014927" y="2700602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8E5A2983-C60A-4F3A-9C0F-1F296DDA55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CCF50273-6659-432A-A27F-1FA21AF744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2706687" y="1805781"/>
            <a:ext cx="11562292" cy="654843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标题文本"/>
          <p:cNvSpPr txBox="1">
            <a:spLocks noGrp="1"/>
          </p:cNvSpPr>
          <p:nvPr>
            <p:ph type="title"/>
          </p:nvPr>
        </p:nvSpPr>
        <p:spPr>
          <a:xfrm>
            <a:off x="747183" y="551127"/>
            <a:ext cx="11562292" cy="117494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图像"/>
          <p:cNvSpPr>
            <a:spLocks noGrp="1"/>
          </p:cNvSpPr>
          <p:nvPr>
            <p:ph type="pic" sz="half" idx="13"/>
          </p:nvPr>
        </p:nvSpPr>
        <p:spPr>
          <a:xfrm>
            <a:off x="8437562" y="2051579"/>
            <a:ext cx="5556251" cy="6548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414587" y="3270779"/>
            <a:ext cx="5556251" cy="65484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 sz="2800"/>
            </a:lvl1pPr>
            <a:lvl2pPr marL="6858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2pPr>
            <a:lvl3pPr marL="10287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3pPr>
            <a:lvl4pPr marL="13716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4pPr>
            <a:lvl5pPr marL="17145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705379" y="603018"/>
            <a:ext cx="13095750" cy="109154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00CA457-706D-4A81-9077-E81835A1B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78" name="正文级别 1…"/>
          <p:cNvSpPr txBox="1">
            <a:spLocks noGrp="1"/>
          </p:cNvSpPr>
          <p:nvPr>
            <p:ph type="body" idx="1"/>
          </p:nvPr>
        </p:nvSpPr>
        <p:spPr>
          <a:xfrm>
            <a:off x="3352270" y="1230312"/>
            <a:ext cx="11562293" cy="7514167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图像"/>
          <p:cNvSpPr>
            <a:spLocks noGrp="1"/>
          </p:cNvSpPr>
          <p:nvPr>
            <p:ph type="pic" sz="half" idx="13"/>
          </p:nvPr>
        </p:nvSpPr>
        <p:spPr>
          <a:xfrm>
            <a:off x="2346854" y="926041"/>
            <a:ext cx="5556251" cy="83079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图像"/>
          <p:cNvSpPr>
            <a:spLocks noGrp="1"/>
          </p:cNvSpPr>
          <p:nvPr>
            <p:ph type="pic" sz="quarter" idx="14"/>
          </p:nvPr>
        </p:nvSpPr>
        <p:spPr>
          <a:xfrm>
            <a:off x="8352895" y="5304895"/>
            <a:ext cx="5556251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图像"/>
          <p:cNvSpPr>
            <a:spLocks noGrp="1"/>
          </p:cNvSpPr>
          <p:nvPr>
            <p:ph type="pic" sz="quarter" idx="15"/>
          </p:nvPr>
        </p:nvSpPr>
        <p:spPr>
          <a:xfrm>
            <a:off x="8359373" y="926041"/>
            <a:ext cx="5556250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jp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7D78142-210F-432E-B8B4-0321545944F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28133" y="569118"/>
            <a:ext cx="13704028" cy="101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2346854" y="2711979"/>
            <a:ext cx="11562292" cy="6548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935017" y="9637447"/>
            <a:ext cx="372737" cy="385234"/>
          </a:xfrm>
          <a:prstGeom prst="rect">
            <a:avLst/>
          </a:prstGeom>
          <a:ln w="12700">
            <a:miter lim="400000"/>
          </a:ln>
        </p:spPr>
        <p:txBody>
          <a:bodyPr wrap="none" lIns="52916" tIns="52916" rIns="52916" bIns="52916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1pPr>
      <a:lvl2pPr marL="0" marR="0" indent="228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2pPr>
      <a:lvl3pPr marL="0" marR="0" indent="457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3pPr>
      <a:lvl4pPr marL="0" marR="0" indent="685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4pPr>
      <a:lvl5pPr marL="0" marR="0" indent="9144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5pPr>
      <a:lvl6pPr marL="0" marR="0" indent="11430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6pPr>
      <a:lvl7pPr marL="0" marR="0" indent="1371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7pPr>
      <a:lvl8pPr marL="0" marR="0" indent="1600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8pPr>
      <a:lvl9pPr marL="0" marR="0" indent="1828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9pPr>
    </p:titleStyle>
    <p:bodyStyle>
      <a:lvl1pPr marL="444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第10章 函数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语法基础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参数列表语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//代码文件：chapter10/src/com/a51work6/section2/ch10.2.1.kt…"/>
          <p:cNvSpPr txBox="1"/>
          <p:nvPr/>
        </p:nvSpPr>
        <p:spPr>
          <a:xfrm>
            <a:off x="2267479" y="3450781"/>
            <a:ext cx="11721042" cy="389957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-8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chapter4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/4.3/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hello.py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_hello = 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HelloWorld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score_for_student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0.0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 = 20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 = "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大家好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print(y)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打印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变量 ⑤</a:t>
            </a:r>
          </a:p>
        </p:txBody>
      </p:sp>
    </p:spTree>
    <p:extLst>
      <p:ext uri="{BB962C8B-B14F-4D97-AF65-F5344CB8AC3E}">
        <p14:creationId xmlns:p14="http://schemas.microsoft.com/office/powerpoint/2010/main" val="402117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 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238783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参数列表语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//代码文件：chapter10/src/com/a51work6/section2/ch10.2.1.kt…"/>
          <p:cNvSpPr txBox="1"/>
          <p:nvPr/>
        </p:nvSpPr>
        <p:spPr>
          <a:xfrm>
            <a:off x="2267479" y="3773946"/>
            <a:ext cx="11721042" cy="325324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chapter4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/4.4/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hello.py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_hello = 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HelloWorld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score_for_student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0.0;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没有错误发生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 = 20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name1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"Tom";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name2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"Tony" ①</a:t>
            </a:r>
          </a:p>
        </p:txBody>
      </p:sp>
    </p:spTree>
    <p:extLst>
      <p:ext uri="{BB962C8B-B14F-4D97-AF65-F5344CB8AC3E}">
        <p14:creationId xmlns:p14="http://schemas.microsoft.com/office/powerpoint/2010/main" val="701842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4.5 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920924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参数列表语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现有两个模块：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module1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module1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模块代码：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//代码文件：chapter10/src/com/a51work6/section2/ch10.2.1.kt…"/>
          <p:cNvSpPr txBox="1"/>
          <p:nvPr/>
        </p:nvSpPr>
        <p:spPr>
          <a:xfrm>
            <a:off x="2267479" y="3935529"/>
            <a:ext cx="11721042" cy="293007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chapter4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/4.5/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module1.py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 = True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 = 10.10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进入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module1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模块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475643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参数列表语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模块会访问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module1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模块的变量，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模块代码：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//代码文件：chapter10/src/com/a51work6/section2/ch10.2.1.kt…"/>
          <p:cNvSpPr txBox="1"/>
          <p:nvPr/>
        </p:nvSpPr>
        <p:spPr>
          <a:xfrm>
            <a:off x="2267479" y="3289198"/>
            <a:ext cx="11721042" cy="422273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chapter4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/4.5/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hello.py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module1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module1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import z  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 = 20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print(y)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访问当前模块变量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module1.y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访问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module1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模块变量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 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print(z)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访问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module1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模块变量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          ⑤</a:t>
            </a:r>
          </a:p>
        </p:txBody>
      </p:sp>
    </p:spTree>
    <p:extLst>
      <p:ext uri="{BB962C8B-B14F-4D97-AF65-F5344CB8AC3E}">
        <p14:creationId xmlns:p14="http://schemas.microsoft.com/office/powerpoint/2010/main" val="2125932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&lt;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模块名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。代码第①行，这种方式会导入模块所有代码元素，访问时需要加“模块名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，见代码第④行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module1.y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module1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是模块名，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是模块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module1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中的变量。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from &lt;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模块名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 import &lt;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代码元素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。代码第②行，这种方式会只是导入特定的代码元素，访问时不需要加“模块名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，见代码第⑤行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变量，但是需要注意如果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变量在当前模块中也有时，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不能导入，即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是当前模块中的变量。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可以通过两种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语句导入模块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module1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中的代码元素：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786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4.6 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4.6.1 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创建包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60" y="2324607"/>
            <a:ext cx="8634959" cy="518276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项目中创建包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317" y="3027978"/>
            <a:ext cx="8089214" cy="28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12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4.1 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标识符和关键字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4.2 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变量和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常量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4.3 	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注释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4.4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语句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4.5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4.6 	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4.6.2 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包导入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99581" y="2125506"/>
            <a:ext cx="11721042" cy="6808060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# coding=</a:t>
            </a:r>
            <a:r>
              <a:rPr lang="en-US" dirty="0" err="1"/>
              <a:t>utf</a:t>
            </a:r>
            <a:r>
              <a:rPr lang="en-US" dirty="0"/>
              <a:t>-8</a:t>
            </a:r>
          </a:p>
          <a:p>
            <a:pPr lvl="3"/>
            <a:r>
              <a:rPr lang="en-US" dirty="0"/>
              <a:t># </a:t>
            </a:r>
            <a:r>
              <a:rPr lang="zh-CN" altLang="en-US" dirty="0"/>
              <a:t>代码文件：</a:t>
            </a:r>
            <a:r>
              <a:rPr lang="en-US" dirty="0" err="1"/>
              <a:t>chapter4</a:t>
            </a:r>
            <a:r>
              <a:rPr lang="en-US" dirty="0"/>
              <a:t>/4.5/com/</a:t>
            </a:r>
            <a:r>
              <a:rPr lang="en-US" dirty="0" err="1"/>
              <a:t>pkg2</a:t>
            </a:r>
            <a:r>
              <a:rPr lang="en-US" dirty="0"/>
              <a:t>/</a:t>
            </a:r>
            <a:r>
              <a:rPr lang="en-US" dirty="0" err="1"/>
              <a:t>hello.py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y = True</a:t>
            </a:r>
          </a:p>
          <a:p>
            <a:pPr lvl="3"/>
            <a:r>
              <a:rPr lang="en-US" dirty="0"/>
              <a:t>z = 10.10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print('</a:t>
            </a:r>
            <a:r>
              <a:rPr lang="zh-CN" altLang="en-US" dirty="0"/>
              <a:t>进入</a:t>
            </a:r>
            <a:r>
              <a:rPr lang="en-US" dirty="0" err="1"/>
              <a:t>com.pkg2.hello</a:t>
            </a:r>
            <a:r>
              <a:rPr lang="zh-CN" altLang="en-US" dirty="0"/>
              <a:t>模块</a:t>
            </a:r>
            <a:r>
              <a:rPr lang="en-US" altLang="zh-CN" dirty="0"/>
              <a:t>')</a:t>
            </a:r>
          </a:p>
          <a:p>
            <a:pPr lvl="3"/>
            <a:r>
              <a:rPr lang="en-US" dirty="0" err="1"/>
              <a:t>com.pkg1</a:t>
            </a:r>
            <a:r>
              <a:rPr lang="zh-CN" altLang="en-US" dirty="0"/>
              <a:t>的</a:t>
            </a:r>
            <a:r>
              <a:rPr lang="en-US" dirty="0"/>
              <a:t>hello</a:t>
            </a:r>
            <a:r>
              <a:rPr lang="zh-CN" altLang="en-US" dirty="0"/>
              <a:t>模块代码：</a:t>
            </a:r>
          </a:p>
          <a:p>
            <a:pPr lvl="3"/>
            <a:r>
              <a:rPr lang="en-US" altLang="zh-CN" dirty="0"/>
              <a:t># </a:t>
            </a:r>
            <a:r>
              <a:rPr lang="en-US" dirty="0"/>
              <a:t>coding=</a:t>
            </a:r>
            <a:r>
              <a:rPr lang="en-US" dirty="0" err="1"/>
              <a:t>utf</a:t>
            </a:r>
            <a:r>
              <a:rPr lang="en-US" dirty="0"/>
              <a:t>-8</a:t>
            </a:r>
          </a:p>
          <a:p>
            <a:pPr lvl="3"/>
            <a:r>
              <a:rPr lang="en-US" dirty="0"/>
              <a:t># </a:t>
            </a:r>
            <a:r>
              <a:rPr lang="zh-CN" altLang="en-US" dirty="0"/>
              <a:t>代码文件：</a:t>
            </a:r>
            <a:r>
              <a:rPr lang="en-US" dirty="0" err="1"/>
              <a:t>chapter4</a:t>
            </a:r>
            <a:r>
              <a:rPr lang="en-US" dirty="0"/>
              <a:t>/4.5/com/</a:t>
            </a:r>
            <a:r>
              <a:rPr lang="en-US" dirty="0" err="1"/>
              <a:t>pkg1</a:t>
            </a:r>
            <a:r>
              <a:rPr lang="en-US" dirty="0"/>
              <a:t>/</a:t>
            </a:r>
            <a:r>
              <a:rPr lang="en-US" dirty="0" err="1"/>
              <a:t>hello.py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import </a:t>
            </a:r>
            <a:r>
              <a:rPr lang="en-US" dirty="0" err="1"/>
              <a:t>com.pkg2.hello</a:t>
            </a:r>
            <a:r>
              <a:rPr lang="en-US" dirty="0"/>
              <a:t> as </a:t>
            </a:r>
            <a:r>
              <a:rPr lang="en-US" dirty="0" err="1"/>
              <a:t>module1</a:t>
            </a:r>
            <a:r>
              <a:rPr lang="en-US" dirty="0"/>
              <a:t>		①</a:t>
            </a:r>
          </a:p>
          <a:p>
            <a:pPr lvl="3"/>
            <a:r>
              <a:rPr lang="en-US" dirty="0"/>
              <a:t>from </a:t>
            </a:r>
            <a:r>
              <a:rPr lang="en-US" dirty="0" err="1"/>
              <a:t>com.pkg2.hello</a:t>
            </a:r>
            <a:r>
              <a:rPr lang="en-US" dirty="0"/>
              <a:t> import z			②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y = 20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print(y)  # </a:t>
            </a:r>
            <a:r>
              <a:rPr lang="zh-CN" altLang="en-US" dirty="0"/>
              <a:t>访问当前模块变量</a:t>
            </a:r>
            <a:r>
              <a:rPr lang="en-US" dirty="0"/>
              <a:t>y</a:t>
            </a:r>
          </a:p>
          <a:p>
            <a:pPr lvl="3"/>
            <a:r>
              <a:rPr lang="en-US" dirty="0"/>
              <a:t>print(</a:t>
            </a:r>
            <a:r>
              <a:rPr lang="en-US" dirty="0" err="1"/>
              <a:t>module1.y</a:t>
            </a:r>
            <a:r>
              <a:rPr lang="en-US" dirty="0"/>
              <a:t>)  # </a:t>
            </a:r>
            <a:r>
              <a:rPr lang="zh-CN" altLang="en-US" dirty="0"/>
              <a:t>访问</a:t>
            </a:r>
            <a:r>
              <a:rPr lang="en-US" dirty="0" err="1"/>
              <a:t>com.pkg2.hello</a:t>
            </a:r>
            <a:r>
              <a:rPr lang="zh-CN" altLang="en-US" dirty="0"/>
              <a:t>模块变量</a:t>
            </a:r>
            <a:r>
              <a:rPr lang="en-US" dirty="0"/>
              <a:t>y	③</a:t>
            </a:r>
          </a:p>
          <a:p>
            <a:pPr lvl="3"/>
            <a:r>
              <a:rPr lang="en-US" dirty="0"/>
              <a:t>print(z)  # </a:t>
            </a:r>
            <a:r>
              <a:rPr lang="zh-CN" altLang="en-US" dirty="0"/>
              <a:t>访问</a:t>
            </a:r>
            <a:r>
              <a:rPr lang="en-US" dirty="0" err="1"/>
              <a:t>com.pkg2.hello</a:t>
            </a:r>
            <a:r>
              <a:rPr lang="zh-CN" altLang="en-US" dirty="0"/>
              <a:t>模块变量</a:t>
            </a:r>
            <a:r>
              <a:rPr lang="en-US" dirty="0"/>
              <a:t>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QQ20180624-0.png" descr="QQ20180624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384" y="5870986"/>
            <a:ext cx="2133568" cy="2901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QQ20180624-1.png" descr="QQ20180624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2268" y="5890941"/>
            <a:ext cx="2076248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QQ20180624-2.png" descr="QQ20180624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2832" y="5890941"/>
            <a:ext cx="2112266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QQ20180624-3.png" descr="QQ20180624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19414" y="5870986"/>
            <a:ext cx="2105598" cy="2901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logo.png" descr="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42453" y="4697367"/>
            <a:ext cx="3447314" cy="1280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标识符和关键字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语言中标识符的命名规则如下：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区分大小写：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Myname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myname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是两个不同的标识符。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首字符，可以是下划线（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）或字母，但不能是数字。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除首字符外其他字符，可以是下划线（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）、字母和数字。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关键字不能作为标识符。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不要使用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内置函数作为自己的标识符。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4.1.1 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146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4.1.2 	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77" y="2877820"/>
            <a:ext cx="9372829" cy="52146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变量和常量</a:t>
            </a:r>
          </a:p>
        </p:txBody>
      </p:sp>
    </p:spTree>
    <p:extLst>
      <p:ext uri="{BB962C8B-B14F-4D97-AF65-F5344CB8AC3E}">
        <p14:creationId xmlns:p14="http://schemas.microsoft.com/office/powerpoint/2010/main" val="3589444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参数列表语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4.2.1 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//代码文件：chapter10/src/com/a51work6/section2/ch10.2.1.kt…"/>
          <p:cNvSpPr txBox="1"/>
          <p:nvPr/>
        </p:nvSpPr>
        <p:spPr>
          <a:xfrm>
            <a:off x="2267479" y="4097111"/>
            <a:ext cx="11721042" cy="2606910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ch4.2.1.kt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_hello =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HelloWorld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		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score_for_student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	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 = 20				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 = True			④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参数列表语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4.2.2 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un 函数名(参数列表) : 返回值类型 {…"/>
          <p:cNvSpPr/>
          <p:nvPr/>
        </p:nvSpPr>
        <p:spPr>
          <a:xfrm>
            <a:off x="2267479" y="3759956"/>
            <a:ext cx="12078527" cy="2360689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在很多语言中常量的定义是一旦初始化后就不能再被修改。而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不能从语法层面上定义常量，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没有提供一个关键字使得变量不能被修改。所以在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中只能将变量当成常量使用，只是不要修改它。那么这就带来了一个安全隐患，可能会在无意中被修改，从而引发程序错误。解决此问题要么靠程序员自律和自查；要么通过一些技术手段使变量不能修改。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882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24151883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371</Words>
  <Application>Microsoft Macintosh PowerPoint</Application>
  <PresentationFormat>自定义</PresentationFormat>
  <Paragraphs>97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Avenir Roman</vt:lpstr>
      <vt:lpstr>Gill Sans</vt:lpstr>
      <vt:lpstr>Helvetica</vt:lpstr>
      <vt:lpstr>Helvetica Light</vt:lpstr>
      <vt:lpstr>Lantinghei SC Heavy</vt:lpstr>
      <vt:lpstr>Menlo</vt:lpstr>
      <vt:lpstr>Microsoft YaHei UI</vt:lpstr>
      <vt:lpstr>冬青黑体简体中文 W3</vt:lpstr>
      <vt:lpstr>微软雅黑</vt:lpstr>
      <vt:lpstr>微软雅黑 Light</vt:lpstr>
      <vt:lpstr>White</vt:lpstr>
      <vt:lpstr>第4章 Python语法基础</vt:lpstr>
      <vt:lpstr>课程内容</vt:lpstr>
      <vt:lpstr>4.1  标识符和关键字</vt:lpstr>
      <vt:lpstr>4.1.1  标识符</vt:lpstr>
      <vt:lpstr>4.1.2  关键字</vt:lpstr>
      <vt:lpstr>4.2  变量和常量</vt:lpstr>
      <vt:lpstr>4.2.1  变量</vt:lpstr>
      <vt:lpstr>4.2.2  常量</vt:lpstr>
      <vt:lpstr>4.3  注释</vt:lpstr>
      <vt:lpstr>注释示例代码如下：</vt:lpstr>
      <vt:lpstr>4.4  语句</vt:lpstr>
      <vt:lpstr>示例代码：</vt:lpstr>
      <vt:lpstr>4.5  模块</vt:lpstr>
      <vt:lpstr>现有两个模块：module1和hello。module1模块代码：</vt:lpstr>
      <vt:lpstr>hello模块会访问module1模块的变量，hello模块代码：</vt:lpstr>
      <vt:lpstr>可以通过两种import语句导入模块module1中的代码元素：</vt:lpstr>
      <vt:lpstr>4.6  包</vt:lpstr>
      <vt:lpstr>4.6.1  创建包</vt:lpstr>
      <vt:lpstr>PyCharm项目中创建包</vt:lpstr>
      <vt:lpstr>4.6.2  包导入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函数</dc:title>
  <cp:lastModifiedBy>Microsoft Office 用户</cp:lastModifiedBy>
  <cp:revision>21</cp:revision>
  <dcterms:modified xsi:type="dcterms:W3CDTF">2019-07-29T10:46:34Z</dcterms:modified>
</cp:coreProperties>
</file>