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7" r:id="rId5"/>
    <p:sldId id="278" r:id="rId6"/>
    <p:sldId id="279" r:id="rId7"/>
    <p:sldId id="280" r:id="rId8"/>
    <p:sldId id="281" r:id="rId9"/>
    <p:sldId id="259" r:id="rId10"/>
    <p:sldId id="282" r:id="rId11"/>
    <p:sldId id="283" r:id="rId12"/>
    <p:sldId id="261" r:id="rId13"/>
    <p:sldId id="284" r:id="rId14"/>
    <p:sldId id="260" r:id="rId15"/>
    <p:sldId id="262" r:id="rId16"/>
    <p:sldId id="263" r:id="rId17"/>
    <p:sldId id="285" r:id="rId18"/>
    <p:sldId id="286" r:id="rId19"/>
    <p:sldId id="287" r:id="rId20"/>
    <p:sldId id="288" r:id="rId21"/>
    <p:sldId id="289" r:id="rId22"/>
    <p:sldId id="290" r:id="rId23"/>
    <p:sldId id="276" r:id="rId24"/>
  </p:sldIdLst>
  <p:sldSz cx="16256000" cy="1016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1"/>
    <p:restoredTop sz="94681"/>
  </p:normalViewPr>
  <p:slideViewPr>
    <p:cSldViewPr snapToGrid="0">
      <p:cViewPr varScale="1">
        <p:scale>
          <a:sx n="61" d="100"/>
          <a:sy n="61" d="100"/>
        </p:scale>
        <p:origin x="84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507419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4FBD9F1B-1BB7-4004-820E-6CAD847E2F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14" name="标题文本"/>
          <p:cNvSpPr txBox="1">
            <a:spLocks noGrp="1"/>
          </p:cNvSpPr>
          <p:nvPr>
            <p:ph type="title"/>
          </p:nvPr>
        </p:nvSpPr>
        <p:spPr>
          <a:xfrm>
            <a:off x="437621" y="5531991"/>
            <a:ext cx="10900834" cy="1054018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从小白到大牛"/>
          <p:cNvSpPr txBox="1"/>
          <p:nvPr userDrawn="1"/>
        </p:nvSpPr>
        <p:spPr>
          <a:xfrm>
            <a:off x="351711" y="3449611"/>
            <a:ext cx="7140842" cy="103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2916" tIns="52916" rIns="52916" bIns="52916" anchor="ctr">
            <a:spAutoFit/>
          </a:bodyPr>
          <a:lstStyle>
            <a:lvl1pPr>
              <a:defRPr sz="6400"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r>
              <a:rPr lang="en-US" altLang="zh-CN" sz="6000" spc="600" dirty="0" smtClean="0"/>
              <a:t>Python</a:t>
            </a:r>
            <a:r>
              <a:rPr lang="zh-CN" altLang="en-US" sz="6000" spc="600" dirty="0" smtClean="0"/>
              <a:t>编程指南</a:t>
            </a:r>
            <a:endParaRPr sz="6000" spc="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38812E40-B381-432E-8170-694247DA52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076" y="4780580"/>
            <a:ext cx="4216573" cy="4856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677583" y="6627812"/>
            <a:ext cx="10900834" cy="4953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7" name="“在此键入引文。”"/>
          <p:cNvSpPr>
            <a:spLocks noGrp="1"/>
          </p:cNvSpPr>
          <p:nvPr>
            <p:ph type="body" sz="quarter" idx="14"/>
          </p:nvPr>
        </p:nvSpPr>
        <p:spPr>
          <a:xfrm>
            <a:off x="2677583" y="4412720"/>
            <a:ext cx="10900834" cy="77893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图像"/>
          <p:cNvSpPr>
            <a:spLocks noGrp="1"/>
          </p:cNvSpPr>
          <p:nvPr>
            <p:ph type="pic" idx="13"/>
          </p:nvPr>
        </p:nvSpPr>
        <p:spPr>
          <a:xfrm>
            <a:off x="1354666" y="0"/>
            <a:ext cx="13541060" cy="10160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00411BA6-DAD3-4828-A878-C7DC61DDE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pic>
        <p:nvPicPr>
          <p:cNvPr id="114" name="矩形" descr="矩形"/>
          <p:cNvPicPr>
            <a:picLocks/>
          </p:cNvPicPr>
          <p:nvPr/>
        </p:nvPicPr>
        <p:blipFill>
          <a:blip r:embed="rId3">
            <a:alphaModFix amt="83528"/>
            <a:extLst/>
          </a:blip>
          <a:stretch>
            <a:fillRect/>
          </a:stretch>
        </p:blipFill>
        <p:spPr>
          <a:xfrm>
            <a:off x="797454" y="1940414"/>
            <a:ext cx="13118570" cy="6967710"/>
          </a:xfrm>
          <a:prstGeom prst="rect">
            <a:avLst/>
          </a:prstGeom>
          <a:effectLst>
            <a:outerShdw blurRad="38100" dist="12700" dir="3685043" rotWithShape="0">
              <a:srgbClr val="000000">
                <a:alpha val="0"/>
              </a:srgbClr>
            </a:outerShdw>
          </a:effectLst>
        </p:spPr>
      </p:pic>
      <p:sp>
        <p:nvSpPr>
          <p:cNvPr id="11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67920" y="1951302"/>
            <a:ext cx="5556251" cy="427302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SzTx/>
              <a:buNone/>
              <a:defRPr sz="2800"/>
            </a:lvl1pPr>
            <a:lvl2pPr marL="0" indent="228600">
              <a:spcBef>
                <a:spcPts val="1000"/>
              </a:spcBef>
              <a:buSzTx/>
              <a:buNone/>
              <a:defRPr sz="2800"/>
            </a:lvl2pPr>
            <a:lvl3pPr marL="0" indent="457200">
              <a:spcBef>
                <a:spcPts val="1000"/>
              </a:spcBef>
              <a:buSzTx/>
              <a:buNone/>
              <a:defRPr sz="2800"/>
            </a:lvl3pPr>
            <a:lvl4pPr marL="0" indent="685800">
              <a:spcBef>
                <a:spcPts val="1000"/>
              </a:spcBef>
              <a:buSzTx/>
              <a:buNone/>
              <a:defRPr sz="2800"/>
            </a:lvl4pPr>
            <a:lvl5pPr marL="0" indent="914400">
              <a:spcBef>
                <a:spcPts val="1000"/>
              </a:spcBef>
              <a:buSzTx/>
              <a:buNone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6" name="线条"/>
          <p:cNvSpPr/>
          <p:nvPr/>
        </p:nvSpPr>
        <p:spPr>
          <a:xfrm>
            <a:off x="820930" y="1719791"/>
            <a:ext cx="14614140" cy="1"/>
          </a:xfrm>
          <a:prstGeom prst="lin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52916" tIns="52916" rIns="52916" bIns="52916" anchor="ctr"/>
          <a:lstStyle/>
          <a:p>
            <a:pPr>
              <a:defRPr sz="2400"/>
            </a:pPr>
            <a:endParaRPr/>
          </a:p>
        </p:txBody>
      </p:sp>
      <p:sp>
        <p:nvSpPr>
          <p:cNvPr id="117" name="标题文本"/>
          <p:cNvSpPr txBox="1"/>
          <p:nvPr/>
        </p:nvSpPr>
        <p:spPr>
          <a:xfrm>
            <a:off x="728133" y="704585"/>
            <a:ext cx="11562292" cy="2182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916" tIns="52916" rIns="52916" bIns="52916">
            <a:normAutofit/>
          </a:bodyPr>
          <a:lstStyle>
            <a:lvl1pPr algn="l">
              <a:defRPr sz="6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标题文本</a:t>
            </a:r>
          </a:p>
        </p:txBody>
      </p:sp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4DE05C81-B015-4055-8380-27B5978086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1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PT-3的副本副本.jpg" descr="PPT-3的副本副本.jp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四级（标题＋详细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线条"/>
          <p:cNvSpPr/>
          <p:nvPr/>
        </p:nvSpPr>
        <p:spPr>
          <a:xfrm>
            <a:off x="1857438" y="1514739"/>
            <a:ext cx="12417508" cy="37"/>
          </a:xfrm>
          <a:prstGeom prst="line">
            <a:avLst/>
          </a:prstGeom>
          <a:ln w="127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52916" tIns="52916" rIns="52916" bIns="52916" anchor="ctr"/>
          <a:lstStyle/>
          <a:p>
            <a:pPr algn="l" defTabSz="4762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" name="国际化与本地化是相反的过程"/>
          <p:cNvSpPr txBox="1">
            <a:spLocks noGrp="1"/>
          </p:cNvSpPr>
          <p:nvPr>
            <p:ph type="body" sz="quarter" idx="13"/>
          </p:nvPr>
        </p:nvSpPr>
        <p:spPr>
          <a:xfrm>
            <a:off x="1857375" y="509323"/>
            <a:ext cx="11509375" cy="952501"/>
          </a:xfrm>
          <a:prstGeom prst="rect">
            <a:avLst/>
          </a:prstGeom>
        </p:spPr>
        <p:txBody>
          <a:bodyPr>
            <a:spAutoFit/>
          </a:bodyPr>
          <a:lstStyle>
            <a:lvl1pPr marL="357187" indent="-357187" defTabSz="476250">
              <a:spcBef>
                <a:spcPts val="0"/>
              </a:spcBef>
              <a:buSzTx/>
              <a:buNone/>
              <a:defRPr sz="66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国际化与本地化是相反的过程</a:t>
            </a:r>
          </a:p>
        </p:txBody>
      </p:sp>
      <p:sp>
        <p:nvSpPr>
          <p:cNvPr id="143" name="❖ UIBarButtonSystemItemDone"/>
          <p:cNvSpPr txBox="1">
            <a:spLocks noGrp="1"/>
          </p:cNvSpPr>
          <p:nvPr>
            <p:ph type="body" sz="quarter" idx="14"/>
          </p:nvPr>
        </p:nvSpPr>
        <p:spPr>
          <a:xfrm>
            <a:off x="1473729" y="1561041"/>
            <a:ext cx="9154584" cy="1071564"/>
          </a:xfrm>
          <a:prstGeom prst="rect">
            <a:avLst/>
          </a:prstGeom>
        </p:spPr>
        <p:txBody>
          <a:bodyPr>
            <a:spAutoFit/>
          </a:bodyPr>
          <a:lstStyle>
            <a:lvl1pPr marL="773906" indent="-297656" defTabSz="476250">
              <a:lnSpc>
                <a:spcPct val="150000"/>
              </a:lnSpc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❖ UIBarButtonSystemItemDone</a:t>
            </a:r>
          </a:p>
        </p:txBody>
      </p:sp>
      <p:sp>
        <p:nvSpPr>
          <p:cNvPr id="14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862402" y="9458853"/>
            <a:ext cx="347134" cy="372534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文本"/>
          <p:cNvSpPr txBox="1">
            <a:spLocks noGrp="1"/>
          </p:cNvSpPr>
          <p:nvPr>
            <p:ph type="title"/>
          </p:nvPr>
        </p:nvSpPr>
        <p:spPr>
          <a:xfrm>
            <a:off x="3014927" y="2700602"/>
            <a:ext cx="10226146" cy="3439584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" name="组 1"/>
          <p:cNvGrpSpPr/>
          <p:nvPr userDrawn="1"/>
        </p:nvGrpSpPr>
        <p:grpSpPr>
          <a:xfrm>
            <a:off x="0" y="0"/>
            <a:ext cx="16256000" cy="10160000"/>
            <a:chOff x="0" y="0"/>
            <a:chExt cx="16256000" cy="10160000"/>
          </a:xfrm>
        </p:grpSpPr>
        <p:pic>
          <p:nvPicPr>
            <p:cNvPr id="3" name="图片 2">
              <a:extLst>
                <a:ext uri="{FF2B5EF4-FFF2-40B4-BE49-F238E27FC236}">
                  <a16:creationId xmlns="" xmlns:a16="http://schemas.microsoft.com/office/drawing/2014/main" id="{8E5A2983-C60A-4F3A-9C0F-1F296DDA55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256000" cy="10160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04023B6A-0B51-40E6-B173-ED1BF67CAB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31982" y="8110088"/>
              <a:ext cx="1326003" cy="1527359"/>
            </a:xfrm>
            <a:prstGeom prst="rect">
              <a:avLst/>
            </a:prstGeom>
            <a:ln>
              <a:noFill/>
            </a:ln>
            <a:effectLst>
              <a:outerShdw blurRad="292100" dist="139700" dir="2700000" sx="89000" sy="89000" algn="tl" rotWithShape="0">
                <a:srgbClr val="333333">
                  <a:alpha val="47000"/>
                </a:srgbClr>
              </a:outerShdw>
            </a:effectLst>
          </p:spPr>
        </p:pic>
        <p:sp>
          <p:nvSpPr>
            <p:cNvPr id="6" name="矩形 5"/>
            <p:cNvSpPr/>
            <p:nvPr userDrawn="1"/>
          </p:nvSpPr>
          <p:spPr>
            <a:xfrm>
              <a:off x="10097312" y="8617527"/>
              <a:ext cx="4271327" cy="637309"/>
            </a:xfrm>
            <a:prstGeom prst="rect">
              <a:avLst/>
            </a:prstGeom>
            <a:solidFill>
              <a:srgbClr val="A2B3B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2916" tIns="52916" rIns="52916" bIns="52916" numCol="1" spcCol="38100" rtlCol="0" anchor="ctr">
              <a:spAutoFit/>
            </a:bodyPr>
            <a:lstStyle/>
            <a:p>
              <a:pPr marL="0" marR="0" indent="0" algn="ctr" defTabSz="60854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文本"/>
          <p:cNvSpPr txBox="1">
            <a:spLocks noGrp="1"/>
          </p:cNvSpPr>
          <p:nvPr>
            <p:ph type="title"/>
          </p:nvPr>
        </p:nvSpPr>
        <p:spPr>
          <a:xfrm>
            <a:off x="3014927" y="3327135"/>
            <a:ext cx="10226146" cy="3439584"/>
          </a:xfrm>
          <a:prstGeom prst="rect">
            <a:avLst/>
          </a:prstGeom>
        </p:spPr>
        <p:txBody>
          <a:bodyPr anchor="ctr"/>
          <a:lstStyle>
            <a:lvl1pPr algn="ctr"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3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2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文本"/>
          <p:cNvSpPr txBox="1">
            <a:spLocks noGrp="1"/>
          </p:cNvSpPr>
          <p:nvPr>
            <p:ph type="title"/>
          </p:nvPr>
        </p:nvSpPr>
        <p:spPr>
          <a:xfrm>
            <a:off x="3014927" y="3327135"/>
            <a:ext cx="10226146" cy="3439584"/>
          </a:xfrm>
          <a:prstGeom prst="rect">
            <a:avLst/>
          </a:prstGeom>
        </p:spPr>
        <p:txBody>
          <a:bodyPr anchor="ctr"/>
          <a:lstStyle>
            <a:lvl1pPr algn="ctr"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" name="组 1"/>
          <p:cNvGrpSpPr/>
          <p:nvPr userDrawn="1"/>
        </p:nvGrpSpPr>
        <p:grpSpPr>
          <a:xfrm>
            <a:off x="0" y="0"/>
            <a:ext cx="16256000" cy="10160000"/>
            <a:chOff x="0" y="0"/>
            <a:chExt cx="16256000" cy="10160000"/>
          </a:xfrm>
        </p:grpSpPr>
        <p:pic>
          <p:nvPicPr>
            <p:cNvPr id="3" name="图片 2">
              <a:extLst>
                <a:ext uri="{FF2B5EF4-FFF2-40B4-BE49-F238E27FC236}">
                  <a16:creationId xmlns="" xmlns:a16="http://schemas.microsoft.com/office/drawing/2014/main" id="{CCF50273-6659-432A-A27F-1FA21AF744D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256000" cy="10160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04023B6A-0B51-40E6-B173-ED1BF67CAB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31982" y="8110088"/>
              <a:ext cx="1326003" cy="1527359"/>
            </a:xfrm>
            <a:prstGeom prst="rect">
              <a:avLst/>
            </a:prstGeom>
            <a:ln>
              <a:noFill/>
            </a:ln>
            <a:effectLst>
              <a:outerShdw blurRad="292100" dist="139700" dir="2700000" sx="89000" sy="89000" algn="tl" rotWithShape="0">
                <a:srgbClr val="333333">
                  <a:alpha val="47000"/>
                </a:srgbClr>
              </a:outerShdw>
            </a:effectLst>
          </p:spPr>
        </p:pic>
        <p:sp>
          <p:nvSpPr>
            <p:cNvPr id="6" name="矩形 5"/>
            <p:cNvSpPr/>
            <p:nvPr userDrawn="1"/>
          </p:nvSpPr>
          <p:spPr>
            <a:xfrm>
              <a:off x="10097312" y="8617527"/>
              <a:ext cx="4271327" cy="637309"/>
            </a:xfrm>
            <a:prstGeom prst="rect">
              <a:avLst/>
            </a:prstGeom>
            <a:solidFill>
              <a:srgbClr val="A2B3B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2916" tIns="52916" rIns="52916" bIns="52916" numCol="1" spcCol="38100" rtlCol="0" anchor="ctr">
              <a:spAutoFit/>
            </a:bodyPr>
            <a:lstStyle/>
            <a:p>
              <a:pPr marL="0" marR="0" indent="0" algn="ctr" defTabSz="60854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/>
          </p:nvPr>
        </p:nvSpPr>
        <p:spPr>
          <a:xfrm>
            <a:off x="2706687" y="1805781"/>
            <a:ext cx="11562292" cy="654843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rgbClr val="FF9300"/>
              </a:buClr>
              <a:buSzPct val="120000"/>
              <a:buChar char="๏"/>
            </a:lvl1pPr>
            <a:lvl2pPr>
              <a:spcBef>
                <a:spcPts val="2600"/>
              </a:spcBef>
              <a:buClr>
                <a:srgbClr val="FF9300"/>
              </a:buClr>
              <a:buChar char="๏"/>
            </a:lvl2pPr>
            <a:lvl3pPr>
              <a:spcBef>
                <a:spcPts val="2600"/>
              </a:spcBef>
              <a:buClr>
                <a:srgbClr val="FF9300"/>
              </a:buClr>
              <a:buChar char="๏"/>
            </a:lvl3pPr>
            <a:lvl4pPr>
              <a:spcBef>
                <a:spcPts val="2600"/>
              </a:spcBef>
              <a:buClr>
                <a:srgbClr val="FF9300"/>
              </a:buClr>
              <a:buChar char="๏"/>
            </a:lvl4pPr>
            <a:lvl5pPr>
              <a:spcBef>
                <a:spcPts val="2600"/>
              </a:spcBef>
              <a:buClr>
                <a:srgbClr val="FF9300"/>
              </a:buClr>
              <a:buChar char="๏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标题文本"/>
          <p:cNvSpPr txBox="1">
            <a:spLocks noGrp="1"/>
          </p:cNvSpPr>
          <p:nvPr>
            <p:ph type="title"/>
          </p:nvPr>
        </p:nvSpPr>
        <p:spPr>
          <a:xfrm>
            <a:off x="747183" y="551127"/>
            <a:ext cx="11562292" cy="1174949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图像"/>
          <p:cNvSpPr>
            <a:spLocks noGrp="1"/>
          </p:cNvSpPr>
          <p:nvPr>
            <p:ph type="pic" sz="half" idx="13"/>
          </p:nvPr>
        </p:nvSpPr>
        <p:spPr>
          <a:xfrm>
            <a:off x="8437562" y="2051579"/>
            <a:ext cx="5556251" cy="65484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2414587" y="3270779"/>
            <a:ext cx="5556251" cy="6548438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600"/>
              </a:spcBef>
              <a:buClr>
                <a:srgbClr val="FF9300"/>
              </a:buClr>
              <a:buSzPct val="120000"/>
              <a:buChar char="๏"/>
              <a:defRPr sz="2800"/>
            </a:lvl1pPr>
            <a:lvl2pPr marL="6858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2pPr>
            <a:lvl3pPr marL="10287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3pPr>
            <a:lvl4pPr marL="13716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4pPr>
            <a:lvl5pPr marL="17145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705379" y="603018"/>
            <a:ext cx="13095750" cy="109154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D00CA457-706D-4A81-9077-E81835A1B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78" name="正文级别 1…"/>
          <p:cNvSpPr txBox="1">
            <a:spLocks noGrp="1"/>
          </p:cNvSpPr>
          <p:nvPr>
            <p:ph type="body" idx="1"/>
          </p:nvPr>
        </p:nvSpPr>
        <p:spPr>
          <a:xfrm>
            <a:off x="3352270" y="1230312"/>
            <a:ext cx="11562293" cy="7514167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rgbClr val="FF9300"/>
              </a:buClr>
              <a:buSzPct val="120000"/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图像"/>
          <p:cNvSpPr>
            <a:spLocks noGrp="1"/>
          </p:cNvSpPr>
          <p:nvPr>
            <p:ph type="pic" sz="half" idx="13"/>
          </p:nvPr>
        </p:nvSpPr>
        <p:spPr>
          <a:xfrm>
            <a:off x="2346854" y="926041"/>
            <a:ext cx="5556251" cy="83079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图像"/>
          <p:cNvSpPr>
            <a:spLocks noGrp="1"/>
          </p:cNvSpPr>
          <p:nvPr>
            <p:ph type="pic" sz="quarter" idx="14"/>
          </p:nvPr>
        </p:nvSpPr>
        <p:spPr>
          <a:xfrm>
            <a:off x="8352895" y="5304895"/>
            <a:ext cx="5556251" cy="39290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图像"/>
          <p:cNvSpPr>
            <a:spLocks noGrp="1"/>
          </p:cNvSpPr>
          <p:nvPr>
            <p:ph type="pic" sz="quarter" idx="15"/>
          </p:nvPr>
        </p:nvSpPr>
        <p:spPr>
          <a:xfrm>
            <a:off x="8359373" y="926041"/>
            <a:ext cx="5556250" cy="39290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2.jp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D7D78142-210F-432E-B8B4-0321545944F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28133" y="569118"/>
            <a:ext cx="13704028" cy="1016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916" tIns="52916" rIns="52916" bIns="52916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线条"/>
          <p:cNvSpPr/>
          <p:nvPr/>
        </p:nvSpPr>
        <p:spPr>
          <a:xfrm>
            <a:off x="820930" y="1719791"/>
            <a:ext cx="14614140" cy="1"/>
          </a:xfrm>
          <a:prstGeom prst="lin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52916" tIns="52916" rIns="52916" bIns="52916" anchor="ctr"/>
          <a:lstStyle/>
          <a:p>
            <a:pPr>
              <a:defRPr sz="2400"/>
            </a:pPr>
            <a:endParaRPr/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2346854" y="2711979"/>
            <a:ext cx="11562292" cy="6548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916" tIns="52916" rIns="52916" bIns="52916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935017" y="9637447"/>
            <a:ext cx="372737" cy="385234"/>
          </a:xfrm>
          <a:prstGeom prst="rect">
            <a:avLst/>
          </a:prstGeom>
          <a:ln w="12700">
            <a:miter lim="400000"/>
          </a:ln>
        </p:spPr>
        <p:txBody>
          <a:bodyPr wrap="none" lIns="52916" tIns="52916" rIns="52916" bIns="52916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1pPr>
      <a:lvl2pPr marL="0" marR="0" indent="2286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2pPr>
      <a:lvl3pPr marL="0" marR="0" indent="4572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3pPr>
      <a:lvl4pPr marL="0" marR="0" indent="6858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4pPr>
      <a:lvl5pPr marL="0" marR="0" indent="9144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5pPr>
      <a:lvl6pPr marL="0" marR="0" indent="11430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6pPr>
      <a:lvl7pPr marL="0" marR="0" indent="13716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7pPr>
      <a:lvl8pPr marL="0" marR="0" indent="16002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8pPr>
      <a:lvl9pPr marL="0" marR="0" indent="18288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9pPr>
    </p:titleStyle>
    <p:bodyStyle>
      <a:lvl1pPr marL="444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第10章 函数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3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布尔数值可以隐式转换为整数类型，布尔值</a:t>
            </a:r>
            <a:r>
              <a:rPr lang="en-US" altLang="zh-CN" sz="3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3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转换为整数</a:t>
            </a:r>
            <a:r>
              <a:rPr lang="en-US" altLang="zh-CN" sz="3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，布尔值</a:t>
            </a:r>
            <a:r>
              <a:rPr lang="en-US" altLang="zh-CN" sz="3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3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转换整数</a:t>
            </a:r>
            <a:r>
              <a:rPr lang="en-US" altLang="zh-CN" sz="3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。在</a:t>
            </a:r>
            <a:r>
              <a:rPr lang="en-US" altLang="zh-CN" sz="3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Shell</a:t>
            </a:r>
            <a:r>
              <a:rPr lang="zh-CN" altLang="en-US" sz="3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中运行示例如下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2804449"/>
            <a:ext cx="11721042" cy="5192233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a = 1 + True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print(a)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a = 1.0 + 1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type(a)			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&lt;class 'float'&gt;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print(a)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a = 1.0 + True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print(a)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a = 1.0 + 1 + False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print(a)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</p:spTree>
    <p:extLst>
      <p:ext uri="{BB962C8B-B14F-4D97-AF65-F5344CB8AC3E}">
        <p14:creationId xmlns:p14="http://schemas.microsoft.com/office/powerpoint/2010/main" val="3136557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5.2.2 </a:t>
            </a:r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显式类型转换</a:t>
            </a:r>
            <a:endParaRPr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3127614"/>
            <a:ext cx="11721042" cy="4545902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&gt;&gt;&gt; int(False)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&gt;&gt;&gt; int(True)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&gt;&gt;&gt; int(19.6)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&gt;&gt;&gt; float(5)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5.0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&gt;&gt;&gt; float(False)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0.0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&gt;&gt;&gt; float(True)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40117035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10.2  返回特殊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字符串类型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中字符串表示方式三种：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普通字符串。采用单引号（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'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）或双引号（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"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）包裹起来的字符串。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原始字符串（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raw string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）。在普通字符串前加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，字符串中的特殊字符不需要转义，按照字符串的本来“面目”呈现。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长字符串。字符串中包含了换行缩进等排版字符，可以使用三重单引号（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'''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）或三重双引号（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"""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）包裹起来，这就是长字符串。</a:t>
            </a: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5.3.1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字符串表示方式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91084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参数列表语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常用的几个转义符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945" y="2589212"/>
            <a:ext cx="8871594" cy="413162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1511788"/>
            <a:ext cx="11721042" cy="7777556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s = 'Hello\n World'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print(s)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World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s = 'Hello\t World'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print(s)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Hello	 World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s = 'Hello\' World'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print(s)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Hello' World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s = "Hello' World"	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print(s)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Hello' World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s = 'Hello" World'		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print(s)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Hello" World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s = 'Hello\\ World'	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print(s)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Hello\ World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s = 'Hello\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u005c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World'	④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print(s)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Hello\ World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10.2.2  永远不会正常返回数据与Nothing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5089">
              <a:defRPr sz="5146"/>
            </a:lvl1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5.3.2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字符串格式化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//代码文件：chapter10/src/com/a51work6/section2/ch10.2.2.kt…"/>
          <p:cNvSpPr txBox="1"/>
          <p:nvPr/>
        </p:nvSpPr>
        <p:spPr>
          <a:xfrm>
            <a:off x="2131001" y="3527780"/>
            <a:ext cx="11721042" cy="5192233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4pPr lvl="3" indent="0" algn="l" defTabSz="476250">
              <a:tabLst>
                <a:tab pos="342900" algn="l"/>
              </a:tabLst>
              <a:defRPr sz="2100">
                <a:latin typeface="Arial" panose="020B0604020202020204" pitchFamily="34" charset="0"/>
                <a:ea typeface="Menlo"/>
                <a:cs typeface="Arial" panose="020B0604020202020204" pitchFamily="34" charset="0"/>
              </a:defRPr>
            </a:lvl4pPr>
          </a:lstStyle>
          <a:p>
            <a:pPr lvl="3"/>
            <a:r>
              <a:rPr lang="en-US" dirty="0"/>
              <a:t>&gt;&gt;&gt; name = 'Mary'</a:t>
            </a:r>
          </a:p>
          <a:p>
            <a:pPr lvl="3"/>
            <a:r>
              <a:rPr lang="en-US" dirty="0"/>
              <a:t>&gt;&gt;&gt; age = 18</a:t>
            </a:r>
          </a:p>
          <a:p>
            <a:pPr lvl="3"/>
            <a:r>
              <a:rPr lang="en-US" dirty="0"/>
              <a:t>&gt;&gt;&gt; s = '</a:t>
            </a:r>
            <a:r>
              <a:rPr lang="zh-CN" altLang="en-US" dirty="0"/>
              <a:t>她的年龄是</a:t>
            </a:r>
            <a:r>
              <a:rPr lang="en-US" altLang="zh-CN" dirty="0"/>
              <a:t>{0}</a:t>
            </a:r>
            <a:r>
              <a:rPr lang="zh-CN" altLang="en-US" dirty="0"/>
              <a:t>岁。</a:t>
            </a:r>
            <a:r>
              <a:rPr lang="en-US" altLang="zh-CN" dirty="0"/>
              <a:t>'.</a:t>
            </a:r>
            <a:r>
              <a:rPr lang="en-US" dirty="0"/>
              <a:t>format(age)		①</a:t>
            </a:r>
          </a:p>
          <a:p>
            <a:pPr lvl="3"/>
            <a:r>
              <a:rPr lang="en-US" dirty="0"/>
              <a:t>&gt;&gt;&gt; print(s)</a:t>
            </a:r>
          </a:p>
          <a:p>
            <a:pPr lvl="3"/>
            <a:r>
              <a:rPr lang="zh-CN" altLang="en-US" dirty="0"/>
              <a:t>她的年龄是</a:t>
            </a:r>
            <a:r>
              <a:rPr lang="en-US" altLang="zh-CN" dirty="0"/>
              <a:t>18</a:t>
            </a:r>
            <a:r>
              <a:rPr lang="zh-CN" altLang="en-US" dirty="0"/>
              <a:t>岁。</a:t>
            </a:r>
          </a:p>
          <a:p>
            <a:pPr lvl="3"/>
            <a:r>
              <a:rPr lang="en-US" altLang="zh-CN" dirty="0"/>
              <a:t>&gt;&gt;&gt; </a:t>
            </a:r>
            <a:r>
              <a:rPr lang="en-US" dirty="0"/>
              <a:t>s = '{0}</a:t>
            </a:r>
            <a:r>
              <a:rPr lang="zh-CN" altLang="en-US" dirty="0"/>
              <a:t>芳龄是</a:t>
            </a:r>
            <a:r>
              <a:rPr lang="en-US" altLang="zh-CN" dirty="0"/>
              <a:t>{1}</a:t>
            </a:r>
            <a:r>
              <a:rPr lang="zh-CN" altLang="en-US" dirty="0"/>
              <a:t>岁。</a:t>
            </a:r>
            <a:r>
              <a:rPr lang="en-US" altLang="zh-CN" dirty="0"/>
              <a:t>'.</a:t>
            </a:r>
            <a:r>
              <a:rPr lang="en-US" dirty="0"/>
              <a:t>format(name, age)	②</a:t>
            </a:r>
          </a:p>
          <a:p>
            <a:pPr lvl="3"/>
            <a:r>
              <a:rPr lang="en-US" dirty="0"/>
              <a:t>&gt;&gt;&gt; print(s)</a:t>
            </a:r>
          </a:p>
          <a:p>
            <a:pPr lvl="3"/>
            <a:r>
              <a:rPr lang="en-US" dirty="0"/>
              <a:t>Mary</a:t>
            </a:r>
            <a:r>
              <a:rPr lang="zh-CN" altLang="en-US" dirty="0"/>
              <a:t>芳龄是</a:t>
            </a:r>
            <a:r>
              <a:rPr lang="en-US" altLang="zh-CN" dirty="0"/>
              <a:t>18</a:t>
            </a:r>
            <a:r>
              <a:rPr lang="zh-CN" altLang="en-US" dirty="0"/>
              <a:t>岁。</a:t>
            </a:r>
          </a:p>
          <a:p>
            <a:pPr lvl="3"/>
            <a:r>
              <a:rPr lang="en-US" altLang="zh-CN" dirty="0"/>
              <a:t>&gt;&gt;&gt; </a:t>
            </a:r>
            <a:r>
              <a:rPr lang="en-US" dirty="0"/>
              <a:t>s = '{1}</a:t>
            </a:r>
            <a:r>
              <a:rPr lang="zh-CN" altLang="en-US" dirty="0"/>
              <a:t>芳龄是</a:t>
            </a:r>
            <a:r>
              <a:rPr lang="en-US" altLang="zh-CN" dirty="0"/>
              <a:t>{0}</a:t>
            </a:r>
            <a:r>
              <a:rPr lang="zh-CN" altLang="en-US" dirty="0"/>
              <a:t>岁。</a:t>
            </a:r>
            <a:r>
              <a:rPr lang="en-US" altLang="zh-CN" dirty="0"/>
              <a:t>'.</a:t>
            </a:r>
            <a:r>
              <a:rPr lang="en-US" dirty="0"/>
              <a:t>format(age, name)	③</a:t>
            </a:r>
          </a:p>
          <a:p>
            <a:pPr lvl="3"/>
            <a:r>
              <a:rPr lang="en-US" dirty="0"/>
              <a:t>&gt;&gt;&gt; print(s)</a:t>
            </a:r>
          </a:p>
          <a:p>
            <a:pPr lvl="3"/>
            <a:r>
              <a:rPr lang="en-US" dirty="0"/>
              <a:t>Mary</a:t>
            </a:r>
            <a:r>
              <a:rPr lang="zh-CN" altLang="en-US" dirty="0"/>
              <a:t>芳龄是</a:t>
            </a:r>
            <a:r>
              <a:rPr lang="en-US" altLang="zh-CN" dirty="0"/>
              <a:t>18</a:t>
            </a:r>
            <a:r>
              <a:rPr lang="zh-CN" altLang="en-US" dirty="0"/>
              <a:t>岁。</a:t>
            </a:r>
          </a:p>
          <a:p>
            <a:pPr lvl="3"/>
            <a:r>
              <a:rPr lang="en-US" altLang="zh-CN" dirty="0"/>
              <a:t>&gt;&gt;&gt; </a:t>
            </a:r>
            <a:r>
              <a:rPr lang="en-US" dirty="0"/>
              <a:t>s = '{n}</a:t>
            </a:r>
            <a:r>
              <a:rPr lang="zh-CN" altLang="en-US" dirty="0"/>
              <a:t>芳龄是</a:t>
            </a:r>
            <a:r>
              <a:rPr lang="en-US" altLang="zh-CN" dirty="0"/>
              <a:t>{</a:t>
            </a:r>
            <a:r>
              <a:rPr lang="en-US" dirty="0"/>
              <a:t>a}</a:t>
            </a:r>
            <a:r>
              <a:rPr lang="zh-CN" altLang="en-US" dirty="0"/>
              <a:t>岁。</a:t>
            </a:r>
            <a:r>
              <a:rPr lang="en-US" altLang="zh-CN" dirty="0"/>
              <a:t>'.</a:t>
            </a:r>
            <a:r>
              <a:rPr lang="en-US" dirty="0"/>
              <a:t>format(n=name,  a=age)	④</a:t>
            </a:r>
          </a:p>
          <a:p>
            <a:pPr lvl="3"/>
            <a:r>
              <a:rPr lang="en-US" dirty="0"/>
              <a:t>&gt;&gt;&gt; print(s)</a:t>
            </a:r>
          </a:p>
          <a:p>
            <a:pPr lvl="3"/>
            <a:r>
              <a:rPr lang="en-US" dirty="0"/>
              <a:t>Mary</a:t>
            </a:r>
            <a:r>
              <a:rPr lang="zh-CN" altLang="en-US" dirty="0"/>
              <a:t>芳龄是</a:t>
            </a:r>
            <a:r>
              <a:rPr lang="en-US" altLang="zh-CN" dirty="0"/>
              <a:t>18</a:t>
            </a:r>
            <a:r>
              <a:rPr lang="zh-CN" altLang="en-US" dirty="0"/>
              <a:t>岁。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10.2.2  永远不会正常返回数据与Nothing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5089">
              <a:defRPr sz="5146"/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字符串格式化控制符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422" y="2590164"/>
            <a:ext cx="8936219" cy="463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872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//代码文件：chapter10/src/com/a51work6/section2/ch10.2.2.kt…"/>
          <p:cNvSpPr txBox="1"/>
          <p:nvPr/>
        </p:nvSpPr>
        <p:spPr>
          <a:xfrm>
            <a:off x="2062421" y="1296296"/>
            <a:ext cx="11721042" cy="8100722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4pPr lvl="3" indent="0" algn="l" defTabSz="476250">
              <a:tabLst>
                <a:tab pos="342900" algn="l"/>
              </a:tabLst>
              <a:defRPr sz="2100">
                <a:latin typeface="Arial" panose="020B0604020202020204" pitchFamily="34" charset="0"/>
                <a:ea typeface="Menlo"/>
                <a:cs typeface="Arial" panose="020B0604020202020204" pitchFamily="34" charset="0"/>
              </a:defRPr>
            </a:lvl4pPr>
          </a:lstStyle>
          <a:p>
            <a:pPr lvl="3"/>
            <a:r>
              <a:rPr lang="en-US" dirty="0"/>
              <a:t>&gt;&gt;&gt; name = 'Mary'</a:t>
            </a:r>
          </a:p>
          <a:p>
            <a:pPr lvl="3"/>
            <a:r>
              <a:rPr lang="en-US" dirty="0"/>
              <a:t>&gt;&gt;&gt; age = 18</a:t>
            </a:r>
          </a:p>
          <a:p>
            <a:pPr lvl="3"/>
            <a:r>
              <a:rPr lang="en-US" dirty="0"/>
              <a:t>&gt;&gt;&gt; money = 1234.5678</a:t>
            </a:r>
          </a:p>
          <a:p>
            <a:pPr lvl="3"/>
            <a:r>
              <a:rPr lang="en-US" dirty="0"/>
              <a:t>&gt;&gt;&gt; "{0}</a:t>
            </a:r>
            <a:r>
              <a:rPr lang="zh-CN" altLang="en-US" dirty="0"/>
              <a:t>芳龄是</a:t>
            </a:r>
            <a:r>
              <a:rPr lang="en-US" altLang="zh-CN" dirty="0"/>
              <a:t>{</a:t>
            </a:r>
            <a:r>
              <a:rPr lang="en-US" altLang="zh-CN" dirty="0" err="1"/>
              <a:t>1:</a:t>
            </a:r>
            <a:r>
              <a:rPr lang="en-US" dirty="0" err="1"/>
              <a:t>d</a:t>
            </a:r>
            <a:r>
              <a:rPr lang="en-US" dirty="0"/>
              <a:t>}</a:t>
            </a:r>
            <a:r>
              <a:rPr lang="zh-CN" altLang="en-US" dirty="0"/>
              <a:t>岁。</a:t>
            </a:r>
            <a:r>
              <a:rPr lang="en-US" altLang="zh-CN" dirty="0"/>
              <a:t>".</a:t>
            </a:r>
            <a:r>
              <a:rPr lang="en-US" dirty="0"/>
              <a:t>format(name, age)	①		</a:t>
            </a:r>
          </a:p>
          <a:p>
            <a:pPr lvl="3"/>
            <a:r>
              <a:rPr lang="en-US" dirty="0"/>
              <a:t>'Mary</a:t>
            </a:r>
            <a:r>
              <a:rPr lang="zh-CN" altLang="en-US" dirty="0"/>
              <a:t>芳龄是</a:t>
            </a:r>
            <a:r>
              <a:rPr lang="en-US" altLang="zh-CN" dirty="0"/>
              <a:t>18</a:t>
            </a:r>
            <a:r>
              <a:rPr lang="zh-CN" altLang="en-US" dirty="0"/>
              <a:t>岁。</a:t>
            </a:r>
            <a:r>
              <a:rPr lang="en-US" altLang="zh-CN" dirty="0"/>
              <a:t>'</a:t>
            </a:r>
          </a:p>
          <a:p>
            <a:pPr lvl="3"/>
            <a:r>
              <a:rPr lang="en-US" altLang="zh-CN" dirty="0"/>
              <a:t>&gt;&gt;&gt; "{1}</a:t>
            </a:r>
            <a:r>
              <a:rPr lang="zh-CN" altLang="en-US" dirty="0"/>
              <a:t>芳龄是</a:t>
            </a:r>
            <a:r>
              <a:rPr lang="en-US" altLang="zh-CN" dirty="0"/>
              <a:t>{</a:t>
            </a:r>
            <a:r>
              <a:rPr lang="en-US" altLang="zh-CN" dirty="0" err="1"/>
              <a:t>0:5</a:t>
            </a:r>
            <a:r>
              <a:rPr lang="en-US" dirty="0" err="1"/>
              <a:t>d</a:t>
            </a:r>
            <a:r>
              <a:rPr lang="en-US" dirty="0"/>
              <a:t>}</a:t>
            </a:r>
            <a:r>
              <a:rPr lang="zh-CN" altLang="en-US" dirty="0"/>
              <a:t>岁。</a:t>
            </a:r>
            <a:r>
              <a:rPr lang="en-US" altLang="zh-CN" dirty="0"/>
              <a:t>".</a:t>
            </a:r>
            <a:r>
              <a:rPr lang="en-US" dirty="0"/>
              <a:t>format(age, name)	②</a:t>
            </a:r>
          </a:p>
          <a:p>
            <a:pPr lvl="3"/>
            <a:r>
              <a:rPr lang="en-US" dirty="0"/>
              <a:t>'Mary</a:t>
            </a:r>
            <a:r>
              <a:rPr lang="zh-CN" altLang="en-US" dirty="0"/>
              <a:t>芳龄是   </a:t>
            </a:r>
            <a:r>
              <a:rPr lang="en-US" altLang="zh-CN" dirty="0"/>
              <a:t>18</a:t>
            </a:r>
            <a:r>
              <a:rPr lang="zh-CN" altLang="en-US" dirty="0"/>
              <a:t>岁。</a:t>
            </a:r>
            <a:r>
              <a:rPr lang="en-US" altLang="zh-CN" dirty="0"/>
              <a:t>'</a:t>
            </a:r>
          </a:p>
          <a:p>
            <a:pPr lvl="3"/>
            <a:r>
              <a:rPr lang="en-US" altLang="zh-CN" dirty="0"/>
              <a:t>&gt;&gt;&gt; "{0}</a:t>
            </a:r>
            <a:r>
              <a:rPr lang="zh-CN" altLang="en-US" dirty="0"/>
              <a:t>今天收入是</a:t>
            </a:r>
            <a:r>
              <a:rPr lang="en-US" altLang="zh-CN" dirty="0"/>
              <a:t>{</a:t>
            </a:r>
            <a:r>
              <a:rPr lang="en-US" altLang="zh-CN" dirty="0" err="1"/>
              <a:t>1:</a:t>
            </a:r>
            <a:r>
              <a:rPr lang="en-US" dirty="0" err="1"/>
              <a:t>f</a:t>
            </a:r>
            <a:r>
              <a:rPr lang="en-US" dirty="0"/>
              <a:t>}</a:t>
            </a:r>
            <a:r>
              <a:rPr lang="zh-CN" altLang="en-US" dirty="0"/>
              <a:t>元。</a:t>
            </a:r>
            <a:r>
              <a:rPr lang="en-US" altLang="zh-CN" dirty="0"/>
              <a:t>".</a:t>
            </a:r>
            <a:r>
              <a:rPr lang="en-US" dirty="0"/>
              <a:t>format(name, money)		③</a:t>
            </a:r>
          </a:p>
          <a:p>
            <a:pPr lvl="3"/>
            <a:r>
              <a:rPr lang="en-US" dirty="0"/>
              <a:t>'Mary</a:t>
            </a:r>
            <a:r>
              <a:rPr lang="zh-CN" altLang="en-US" dirty="0"/>
              <a:t>今天收入是</a:t>
            </a:r>
            <a:r>
              <a:rPr lang="en-US" altLang="zh-CN" dirty="0"/>
              <a:t>1234.567800</a:t>
            </a:r>
            <a:r>
              <a:rPr lang="zh-CN" altLang="en-US" dirty="0"/>
              <a:t>元。</a:t>
            </a:r>
            <a:r>
              <a:rPr lang="en-US" altLang="zh-CN" dirty="0"/>
              <a:t>'</a:t>
            </a:r>
          </a:p>
          <a:p>
            <a:pPr lvl="3"/>
            <a:r>
              <a:rPr lang="en-US" altLang="zh-CN" dirty="0"/>
              <a:t>&gt;&gt;&gt; "{0}</a:t>
            </a:r>
            <a:r>
              <a:rPr lang="zh-CN" altLang="en-US" dirty="0"/>
              <a:t>今天收入是</a:t>
            </a:r>
            <a:r>
              <a:rPr lang="en-US" altLang="zh-CN" dirty="0"/>
              <a:t>{1:.</a:t>
            </a:r>
            <a:r>
              <a:rPr lang="en-US" altLang="zh-CN" dirty="0" err="1"/>
              <a:t>2</a:t>
            </a:r>
            <a:r>
              <a:rPr lang="en-US" dirty="0" err="1"/>
              <a:t>f</a:t>
            </a:r>
            <a:r>
              <a:rPr lang="en-US" dirty="0"/>
              <a:t>}</a:t>
            </a:r>
            <a:r>
              <a:rPr lang="zh-CN" altLang="en-US" dirty="0"/>
              <a:t>元。</a:t>
            </a:r>
            <a:r>
              <a:rPr lang="en-US" altLang="zh-CN" dirty="0"/>
              <a:t>".</a:t>
            </a:r>
            <a:r>
              <a:rPr lang="en-US" dirty="0"/>
              <a:t>format(name, money)		④</a:t>
            </a:r>
          </a:p>
          <a:p>
            <a:pPr lvl="3"/>
            <a:r>
              <a:rPr lang="en-US" dirty="0"/>
              <a:t>'Mary</a:t>
            </a:r>
            <a:r>
              <a:rPr lang="zh-CN" altLang="en-US" dirty="0"/>
              <a:t>今天收入是</a:t>
            </a:r>
            <a:r>
              <a:rPr lang="en-US" altLang="zh-CN" dirty="0"/>
              <a:t>1234.57</a:t>
            </a:r>
            <a:r>
              <a:rPr lang="zh-CN" altLang="en-US" dirty="0"/>
              <a:t>元。</a:t>
            </a:r>
            <a:r>
              <a:rPr lang="en-US" altLang="zh-CN" dirty="0"/>
              <a:t>'</a:t>
            </a:r>
          </a:p>
          <a:p>
            <a:pPr lvl="3"/>
            <a:r>
              <a:rPr lang="en-US" altLang="zh-CN" dirty="0"/>
              <a:t>&gt;&gt;&gt; "{0}</a:t>
            </a:r>
            <a:r>
              <a:rPr lang="zh-CN" altLang="en-US" dirty="0"/>
              <a:t>今天收入是</a:t>
            </a:r>
            <a:r>
              <a:rPr lang="en-US" altLang="zh-CN" dirty="0"/>
              <a:t>{</a:t>
            </a:r>
            <a:r>
              <a:rPr lang="en-US" altLang="zh-CN" dirty="0" err="1"/>
              <a:t>1:10.2</a:t>
            </a:r>
            <a:r>
              <a:rPr lang="en-US" dirty="0" err="1"/>
              <a:t>f</a:t>
            </a:r>
            <a:r>
              <a:rPr lang="en-US" dirty="0"/>
              <a:t>}</a:t>
            </a:r>
            <a:r>
              <a:rPr lang="zh-CN" altLang="en-US" dirty="0"/>
              <a:t>元。</a:t>
            </a:r>
            <a:r>
              <a:rPr lang="en-US" altLang="zh-CN" dirty="0"/>
              <a:t>".</a:t>
            </a:r>
            <a:r>
              <a:rPr lang="en-US" dirty="0"/>
              <a:t>format(name, money)	⑤</a:t>
            </a:r>
          </a:p>
          <a:p>
            <a:pPr lvl="3"/>
            <a:r>
              <a:rPr lang="en-US" dirty="0"/>
              <a:t>'Mary</a:t>
            </a:r>
            <a:r>
              <a:rPr lang="zh-CN" altLang="en-US" dirty="0"/>
              <a:t>今天收入是   </a:t>
            </a:r>
            <a:r>
              <a:rPr lang="en-US" altLang="zh-CN" dirty="0"/>
              <a:t>1234.57</a:t>
            </a:r>
            <a:r>
              <a:rPr lang="zh-CN" altLang="en-US" dirty="0"/>
              <a:t>元。</a:t>
            </a:r>
            <a:r>
              <a:rPr lang="en-US" altLang="zh-CN" dirty="0"/>
              <a:t>'</a:t>
            </a:r>
          </a:p>
          <a:p>
            <a:pPr lvl="3"/>
            <a:r>
              <a:rPr lang="en-US" altLang="zh-CN" dirty="0"/>
              <a:t>&gt;&gt;&gt; "{0}</a:t>
            </a:r>
            <a:r>
              <a:rPr lang="zh-CN" altLang="en-US" dirty="0"/>
              <a:t>今天收入是</a:t>
            </a:r>
            <a:r>
              <a:rPr lang="en-US" altLang="zh-CN" dirty="0"/>
              <a:t>{</a:t>
            </a:r>
            <a:r>
              <a:rPr lang="en-US" altLang="zh-CN" dirty="0" err="1"/>
              <a:t>1:</a:t>
            </a:r>
            <a:r>
              <a:rPr lang="en-US" dirty="0" err="1"/>
              <a:t>g</a:t>
            </a:r>
            <a:r>
              <a:rPr lang="en-US" dirty="0"/>
              <a:t>}</a:t>
            </a:r>
            <a:r>
              <a:rPr lang="zh-CN" altLang="en-US" dirty="0"/>
              <a:t>元。</a:t>
            </a:r>
            <a:r>
              <a:rPr lang="en-US" altLang="zh-CN" dirty="0"/>
              <a:t>".</a:t>
            </a:r>
            <a:r>
              <a:rPr lang="en-US" dirty="0"/>
              <a:t>format(name, money)		</a:t>
            </a:r>
          </a:p>
          <a:p>
            <a:pPr lvl="3"/>
            <a:r>
              <a:rPr lang="en-US" dirty="0"/>
              <a:t>'Mary</a:t>
            </a:r>
            <a:r>
              <a:rPr lang="zh-CN" altLang="en-US" dirty="0"/>
              <a:t>今天收入是</a:t>
            </a:r>
            <a:r>
              <a:rPr lang="en-US" altLang="zh-CN" dirty="0"/>
              <a:t>1234.57</a:t>
            </a:r>
            <a:r>
              <a:rPr lang="zh-CN" altLang="en-US" dirty="0"/>
              <a:t>元。</a:t>
            </a:r>
            <a:r>
              <a:rPr lang="en-US" altLang="zh-CN" dirty="0"/>
              <a:t>'</a:t>
            </a:r>
          </a:p>
          <a:p>
            <a:pPr lvl="3"/>
            <a:r>
              <a:rPr lang="en-US" altLang="zh-CN" dirty="0"/>
              <a:t>&gt;&gt;&gt; "{0}</a:t>
            </a:r>
            <a:r>
              <a:rPr lang="zh-CN" altLang="en-US" dirty="0"/>
              <a:t>今天收入是</a:t>
            </a:r>
            <a:r>
              <a:rPr lang="en-US" altLang="zh-CN" dirty="0"/>
              <a:t>{</a:t>
            </a:r>
            <a:r>
              <a:rPr lang="en-US" altLang="zh-CN" dirty="0" err="1"/>
              <a:t>1:</a:t>
            </a:r>
            <a:r>
              <a:rPr lang="en-US" dirty="0" err="1"/>
              <a:t>G</a:t>
            </a:r>
            <a:r>
              <a:rPr lang="en-US" dirty="0"/>
              <a:t>}</a:t>
            </a:r>
            <a:r>
              <a:rPr lang="zh-CN" altLang="en-US" dirty="0"/>
              <a:t>元。</a:t>
            </a:r>
            <a:r>
              <a:rPr lang="en-US" altLang="zh-CN" dirty="0"/>
              <a:t>".</a:t>
            </a:r>
            <a:r>
              <a:rPr lang="en-US" dirty="0"/>
              <a:t>format(name, money)		</a:t>
            </a:r>
          </a:p>
          <a:p>
            <a:pPr lvl="3"/>
            <a:r>
              <a:rPr lang="en-US" dirty="0"/>
              <a:t>'Mary</a:t>
            </a:r>
            <a:r>
              <a:rPr lang="zh-CN" altLang="en-US" dirty="0"/>
              <a:t>今天收入是</a:t>
            </a:r>
            <a:r>
              <a:rPr lang="en-US" altLang="zh-CN" dirty="0"/>
              <a:t>1234.57</a:t>
            </a:r>
            <a:r>
              <a:rPr lang="zh-CN" altLang="en-US" dirty="0"/>
              <a:t>元。</a:t>
            </a:r>
            <a:r>
              <a:rPr lang="en-US" altLang="zh-CN" dirty="0"/>
              <a:t>'</a:t>
            </a:r>
          </a:p>
          <a:p>
            <a:pPr lvl="3"/>
            <a:r>
              <a:rPr lang="en-US" altLang="zh-CN" dirty="0"/>
              <a:t>&gt;&gt;&gt; "{0}</a:t>
            </a:r>
            <a:r>
              <a:rPr lang="zh-CN" altLang="en-US" dirty="0"/>
              <a:t>今天收入是</a:t>
            </a:r>
            <a:r>
              <a:rPr lang="en-US" altLang="zh-CN" dirty="0"/>
              <a:t>{</a:t>
            </a:r>
            <a:r>
              <a:rPr lang="en-US" altLang="zh-CN" dirty="0" err="1"/>
              <a:t>1:</a:t>
            </a:r>
            <a:r>
              <a:rPr lang="en-US" dirty="0" err="1"/>
              <a:t>e</a:t>
            </a:r>
            <a:r>
              <a:rPr lang="en-US" dirty="0"/>
              <a:t>}</a:t>
            </a:r>
            <a:r>
              <a:rPr lang="zh-CN" altLang="en-US" dirty="0"/>
              <a:t>元。</a:t>
            </a:r>
            <a:r>
              <a:rPr lang="en-US" altLang="zh-CN" dirty="0"/>
              <a:t>".</a:t>
            </a:r>
            <a:r>
              <a:rPr lang="en-US" dirty="0"/>
              <a:t>format(name, money)		</a:t>
            </a:r>
          </a:p>
          <a:p>
            <a:pPr lvl="3"/>
            <a:r>
              <a:rPr lang="en-US" dirty="0"/>
              <a:t>'Mary</a:t>
            </a:r>
            <a:r>
              <a:rPr lang="zh-CN" altLang="en-US" dirty="0"/>
              <a:t>今天收入是</a:t>
            </a:r>
            <a:r>
              <a:rPr lang="en-US" altLang="zh-CN" dirty="0" err="1"/>
              <a:t>1.234568</a:t>
            </a:r>
            <a:r>
              <a:rPr lang="en-US" dirty="0" err="1"/>
              <a:t>e+03</a:t>
            </a:r>
            <a:r>
              <a:rPr lang="zh-CN" altLang="en-US" dirty="0"/>
              <a:t>元。</a:t>
            </a:r>
            <a:r>
              <a:rPr lang="en-US" altLang="zh-CN" dirty="0"/>
              <a:t>'</a:t>
            </a:r>
          </a:p>
          <a:p>
            <a:pPr lvl="3"/>
            <a:r>
              <a:rPr lang="en-US" altLang="zh-CN" dirty="0"/>
              <a:t>&gt;&gt;&gt; "{0}</a:t>
            </a:r>
            <a:r>
              <a:rPr lang="zh-CN" altLang="en-US" dirty="0"/>
              <a:t>今天收入是</a:t>
            </a:r>
            <a:r>
              <a:rPr lang="en-US" altLang="zh-CN" dirty="0"/>
              <a:t>{</a:t>
            </a:r>
            <a:r>
              <a:rPr lang="en-US" altLang="zh-CN" dirty="0" err="1"/>
              <a:t>1:</a:t>
            </a:r>
            <a:r>
              <a:rPr lang="en-US" dirty="0" err="1"/>
              <a:t>E</a:t>
            </a:r>
            <a:r>
              <a:rPr lang="en-US" dirty="0"/>
              <a:t>}</a:t>
            </a:r>
            <a:r>
              <a:rPr lang="zh-CN" altLang="en-US" dirty="0"/>
              <a:t>元。</a:t>
            </a:r>
            <a:r>
              <a:rPr lang="en-US" altLang="zh-CN" dirty="0"/>
              <a:t>".</a:t>
            </a:r>
            <a:r>
              <a:rPr lang="en-US" dirty="0"/>
              <a:t>format(name, money)		</a:t>
            </a:r>
          </a:p>
          <a:p>
            <a:pPr lvl="3"/>
            <a:r>
              <a:rPr lang="en-US" dirty="0"/>
              <a:t>'Mary</a:t>
            </a:r>
            <a:r>
              <a:rPr lang="zh-CN" altLang="en-US" dirty="0"/>
              <a:t>今天收入是</a:t>
            </a:r>
            <a:r>
              <a:rPr lang="en-US" altLang="zh-CN" dirty="0" err="1"/>
              <a:t>1.234568</a:t>
            </a:r>
            <a:r>
              <a:rPr lang="en-US" dirty="0" err="1"/>
              <a:t>E+03</a:t>
            </a:r>
            <a:r>
              <a:rPr lang="zh-CN" altLang="en-US" dirty="0"/>
              <a:t>元。</a:t>
            </a:r>
            <a:r>
              <a:rPr lang="en-US" altLang="zh-CN" dirty="0"/>
              <a:t>'</a:t>
            </a:r>
          </a:p>
          <a:p>
            <a:pPr lvl="3"/>
            <a:r>
              <a:rPr lang="en-US" altLang="zh-CN" dirty="0"/>
              <a:t>&gt;&gt;&gt; '</a:t>
            </a:r>
            <a:r>
              <a:rPr lang="zh-CN" altLang="en-US" dirty="0"/>
              <a:t>十进制数</a:t>
            </a:r>
            <a:r>
              <a:rPr lang="en-US" altLang="zh-CN" dirty="0"/>
              <a:t>{</a:t>
            </a:r>
            <a:r>
              <a:rPr lang="en-US" altLang="zh-CN" dirty="0" err="1"/>
              <a:t>0:</a:t>
            </a:r>
            <a:r>
              <a:rPr lang="en-US" dirty="0" err="1"/>
              <a:t>d</a:t>
            </a:r>
            <a:r>
              <a:rPr lang="en-US" dirty="0"/>
              <a:t>}</a:t>
            </a:r>
            <a:r>
              <a:rPr lang="zh-CN" altLang="en-US" dirty="0"/>
              <a:t>的八进制表示为</a:t>
            </a:r>
            <a:r>
              <a:rPr lang="en-US" altLang="zh-CN" dirty="0"/>
              <a:t>{</a:t>
            </a:r>
            <a:r>
              <a:rPr lang="en-US" altLang="zh-CN" dirty="0" err="1"/>
              <a:t>0:</a:t>
            </a:r>
            <a:r>
              <a:rPr lang="en-US" dirty="0" err="1"/>
              <a:t>o</a:t>
            </a:r>
            <a:r>
              <a:rPr lang="en-US" dirty="0"/>
              <a:t>}，</a:t>
            </a:r>
            <a:r>
              <a:rPr lang="zh-CN" altLang="en-US" dirty="0"/>
              <a:t>十六进制表示为</a:t>
            </a:r>
            <a:r>
              <a:rPr lang="en-US" altLang="zh-CN" dirty="0"/>
              <a:t>{</a:t>
            </a:r>
            <a:r>
              <a:rPr lang="en-US" altLang="zh-CN" dirty="0" err="1"/>
              <a:t>0:</a:t>
            </a:r>
            <a:r>
              <a:rPr lang="en-US" dirty="0" err="1"/>
              <a:t>x</a:t>
            </a:r>
            <a:r>
              <a:rPr lang="en-US" dirty="0"/>
              <a:t>}'.format(28)	</a:t>
            </a:r>
          </a:p>
          <a:p>
            <a:pPr lvl="3"/>
            <a:r>
              <a:rPr lang="en-US" dirty="0"/>
              <a:t>'</a:t>
            </a:r>
            <a:r>
              <a:rPr lang="zh-CN" altLang="en-US" dirty="0"/>
              <a:t>十进制数</a:t>
            </a:r>
            <a:r>
              <a:rPr lang="en-US" altLang="zh-CN" dirty="0"/>
              <a:t>28</a:t>
            </a:r>
            <a:r>
              <a:rPr lang="zh-CN" altLang="en-US" dirty="0"/>
              <a:t>的八进制表示为</a:t>
            </a:r>
            <a:r>
              <a:rPr lang="en-US" altLang="zh-CN" dirty="0"/>
              <a:t>34</a:t>
            </a:r>
            <a:r>
              <a:rPr lang="zh-CN" altLang="en-US" dirty="0"/>
              <a:t>，十六进制表示为</a:t>
            </a:r>
            <a:r>
              <a:rPr lang="en-US" altLang="zh-CN" dirty="0" err="1"/>
              <a:t>1</a:t>
            </a:r>
            <a:r>
              <a:rPr lang="en-US" dirty="0" err="1"/>
              <a:t>c</a:t>
            </a:r>
            <a:r>
              <a:rPr lang="en-US" dirty="0"/>
              <a:t>'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1034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给定的字符串中查找子字符串是比较常见的操作。字符串类（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）中提供了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find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rfind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方法用于查找子字符串，返回值是查找子字符串所在的位置，没有找到返回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-1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。下面只具体说明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find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rfind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str.find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(sub[, start[, end]])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。在索引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start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到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end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之间查找子字符串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sub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，如果找到返回最左端位置的索引，如果没有找到返回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-1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start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是开始索引，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end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是结束索引，这两个参数都可以省略，如果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start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省略说明查找从字符串头开始；如果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end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省略说明查找到字符串尾结束；如果全部省略就是查找全部字符串。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str.rfind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(sub[, start[, end]])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。与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find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方法类似，区别是如果找到返回最右端位置的索引。如果在查找的范围内只找到一处子字符串，那么这里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find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rfind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方法返回值相同的。</a:t>
            </a: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5.3.3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字符串查找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655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5.1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数字类型</a:t>
            </a: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5.2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数字类型相互转换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5.3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字符串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类型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10.2.2  永远不会正常返回数据与Nothing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5089">
              <a:defRPr sz="5146"/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Shell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中运行示例代码如下：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//代码文件：chapter10/src/com/a51work6/section2/ch10.2.2.kt…"/>
          <p:cNvSpPr txBox="1"/>
          <p:nvPr/>
        </p:nvSpPr>
        <p:spPr>
          <a:xfrm>
            <a:off x="2108141" y="1412948"/>
            <a:ext cx="11721042" cy="8747052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4pPr lvl="3" indent="0" algn="l" defTabSz="476250">
              <a:tabLst>
                <a:tab pos="342900" algn="l"/>
              </a:tabLst>
              <a:defRPr sz="2100">
                <a:latin typeface="Arial" panose="020B0604020202020204" pitchFamily="34" charset="0"/>
                <a:ea typeface="Menlo"/>
                <a:cs typeface="Arial" panose="020B0604020202020204" pitchFamily="34" charset="0"/>
              </a:defRPr>
            </a:lvl4pPr>
          </a:lstStyle>
          <a:p>
            <a:pPr lvl="3"/>
            <a:r>
              <a:rPr lang="en-US" dirty="0"/>
              <a:t>&gt;&gt;&gt; </a:t>
            </a:r>
            <a:r>
              <a:rPr lang="en-US" dirty="0" err="1"/>
              <a:t>source_str</a:t>
            </a:r>
            <a:r>
              <a:rPr lang="en-US" dirty="0"/>
              <a:t> = "There is a string accessing example."</a:t>
            </a:r>
          </a:p>
          <a:p>
            <a:pPr lvl="3"/>
            <a:r>
              <a:rPr lang="en-US" dirty="0"/>
              <a:t>&gt;&gt;&gt;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source_str</a:t>
            </a:r>
            <a:r>
              <a:rPr lang="en-US" dirty="0"/>
              <a:t>)				①</a:t>
            </a:r>
          </a:p>
          <a:p>
            <a:pPr lvl="3"/>
            <a:r>
              <a:rPr lang="en-US" dirty="0"/>
              <a:t>36</a:t>
            </a:r>
          </a:p>
          <a:p>
            <a:pPr lvl="3"/>
            <a:r>
              <a:rPr lang="en-US" dirty="0"/>
              <a:t>&gt;&gt;&gt; </a:t>
            </a:r>
            <a:r>
              <a:rPr lang="en-US" dirty="0" err="1"/>
              <a:t>source_str</a:t>
            </a:r>
            <a:r>
              <a:rPr lang="en-US" dirty="0"/>
              <a:t>[16]				②</a:t>
            </a:r>
          </a:p>
          <a:p>
            <a:pPr lvl="3"/>
            <a:r>
              <a:rPr lang="en-US" dirty="0"/>
              <a:t>'g'</a:t>
            </a:r>
          </a:p>
          <a:p>
            <a:pPr lvl="3"/>
            <a:r>
              <a:rPr lang="en-US" dirty="0"/>
              <a:t>&gt;&gt;&gt; </a:t>
            </a:r>
            <a:r>
              <a:rPr lang="en-US" dirty="0" err="1"/>
              <a:t>source_str.find</a:t>
            </a:r>
            <a:r>
              <a:rPr lang="en-US" dirty="0"/>
              <a:t>('r')			</a:t>
            </a:r>
          </a:p>
          <a:p>
            <a:pPr lvl="3"/>
            <a:r>
              <a:rPr lang="en-US" dirty="0"/>
              <a:t>3</a:t>
            </a:r>
          </a:p>
          <a:p>
            <a:pPr lvl="3"/>
            <a:r>
              <a:rPr lang="en-US" dirty="0"/>
              <a:t>&gt;&gt;&gt; </a:t>
            </a:r>
            <a:r>
              <a:rPr lang="en-US" dirty="0" err="1"/>
              <a:t>source_str.rfind</a:t>
            </a:r>
            <a:r>
              <a:rPr lang="en-US" dirty="0"/>
              <a:t>('r')</a:t>
            </a:r>
          </a:p>
          <a:p>
            <a:pPr lvl="3"/>
            <a:r>
              <a:rPr lang="en-US" dirty="0"/>
              <a:t>13</a:t>
            </a:r>
          </a:p>
          <a:p>
            <a:pPr lvl="3"/>
            <a:r>
              <a:rPr lang="en-US" dirty="0"/>
              <a:t>&gt;&gt;&gt; </a:t>
            </a:r>
            <a:r>
              <a:rPr lang="en-US" dirty="0" err="1"/>
              <a:t>source_str.find</a:t>
            </a:r>
            <a:r>
              <a:rPr lang="en-US" dirty="0"/>
              <a:t>('</a:t>
            </a:r>
            <a:r>
              <a:rPr lang="en-US" dirty="0" err="1"/>
              <a:t>ing</a:t>
            </a:r>
            <a:r>
              <a:rPr lang="en-US" dirty="0"/>
              <a:t>')</a:t>
            </a:r>
          </a:p>
          <a:p>
            <a:pPr lvl="3"/>
            <a:r>
              <a:rPr lang="en-US" dirty="0"/>
              <a:t>14</a:t>
            </a:r>
          </a:p>
          <a:p>
            <a:pPr lvl="3"/>
            <a:r>
              <a:rPr lang="en-US" dirty="0"/>
              <a:t>&gt;&gt;&gt; </a:t>
            </a:r>
            <a:r>
              <a:rPr lang="en-US" dirty="0" err="1"/>
              <a:t>source_str.rfind</a:t>
            </a:r>
            <a:r>
              <a:rPr lang="en-US" dirty="0"/>
              <a:t>('</a:t>
            </a:r>
            <a:r>
              <a:rPr lang="en-US" dirty="0" err="1"/>
              <a:t>ing</a:t>
            </a:r>
            <a:r>
              <a:rPr lang="en-US" dirty="0"/>
              <a:t>')</a:t>
            </a:r>
          </a:p>
          <a:p>
            <a:pPr lvl="3"/>
            <a:r>
              <a:rPr lang="en-US" dirty="0"/>
              <a:t>24</a:t>
            </a:r>
          </a:p>
          <a:p>
            <a:pPr lvl="3"/>
            <a:r>
              <a:rPr lang="en-US" dirty="0"/>
              <a:t>&gt;&gt;&gt; </a:t>
            </a:r>
            <a:r>
              <a:rPr lang="en-US" dirty="0" err="1"/>
              <a:t>source_str.find</a:t>
            </a:r>
            <a:r>
              <a:rPr lang="en-US" dirty="0"/>
              <a:t>('e', 15)</a:t>
            </a:r>
          </a:p>
          <a:p>
            <a:pPr lvl="3"/>
            <a:r>
              <a:rPr lang="en-US" dirty="0"/>
              <a:t>21</a:t>
            </a:r>
          </a:p>
          <a:p>
            <a:pPr lvl="3"/>
            <a:r>
              <a:rPr lang="en-US" dirty="0"/>
              <a:t>&gt;&gt;&gt; </a:t>
            </a:r>
            <a:r>
              <a:rPr lang="en-US" dirty="0" err="1"/>
              <a:t>source_str.rfind</a:t>
            </a:r>
            <a:r>
              <a:rPr lang="en-US" dirty="0"/>
              <a:t>('e', 15)</a:t>
            </a:r>
          </a:p>
          <a:p>
            <a:pPr lvl="3"/>
            <a:r>
              <a:rPr lang="en-US" dirty="0"/>
              <a:t>34</a:t>
            </a:r>
          </a:p>
          <a:p>
            <a:pPr lvl="3"/>
            <a:r>
              <a:rPr lang="en-US" dirty="0"/>
              <a:t>&gt;&gt;&gt; </a:t>
            </a:r>
            <a:r>
              <a:rPr lang="en-US" dirty="0" err="1"/>
              <a:t>source_str.find</a:t>
            </a:r>
            <a:r>
              <a:rPr lang="en-US" dirty="0"/>
              <a:t>('</a:t>
            </a:r>
            <a:r>
              <a:rPr lang="en-US" dirty="0" err="1"/>
              <a:t>ing</a:t>
            </a:r>
            <a:r>
              <a:rPr lang="en-US" dirty="0"/>
              <a:t>', 5)</a:t>
            </a:r>
          </a:p>
          <a:p>
            <a:pPr lvl="3"/>
            <a:r>
              <a:rPr lang="en-US" dirty="0"/>
              <a:t>14</a:t>
            </a:r>
          </a:p>
          <a:p>
            <a:pPr lvl="3"/>
            <a:r>
              <a:rPr lang="en-US" dirty="0"/>
              <a:t>&gt;&gt;&gt; </a:t>
            </a:r>
            <a:r>
              <a:rPr lang="en-US" dirty="0" err="1"/>
              <a:t>source_str.rfind</a:t>
            </a:r>
            <a:r>
              <a:rPr lang="en-US" dirty="0"/>
              <a:t>('</a:t>
            </a:r>
            <a:r>
              <a:rPr lang="en-US" dirty="0" err="1"/>
              <a:t>ing</a:t>
            </a:r>
            <a:r>
              <a:rPr lang="en-US" dirty="0"/>
              <a:t>', 5)</a:t>
            </a:r>
          </a:p>
          <a:p>
            <a:pPr lvl="3"/>
            <a:r>
              <a:rPr lang="en-US" dirty="0"/>
              <a:t>24</a:t>
            </a:r>
          </a:p>
          <a:p>
            <a:pPr lvl="3"/>
            <a:r>
              <a:rPr lang="en-US" dirty="0"/>
              <a:t>&gt;&gt;&gt; </a:t>
            </a:r>
            <a:r>
              <a:rPr lang="en-US" dirty="0" err="1"/>
              <a:t>source_str.find</a:t>
            </a:r>
            <a:r>
              <a:rPr lang="en-US" dirty="0"/>
              <a:t>('</a:t>
            </a:r>
            <a:r>
              <a:rPr lang="en-US" dirty="0" err="1"/>
              <a:t>ing</a:t>
            </a:r>
            <a:r>
              <a:rPr lang="en-US" dirty="0"/>
              <a:t>', 18, 28)</a:t>
            </a:r>
          </a:p>
          <a:p>
            <a:pPr lvl="3"/>
            <a:r>
              <a:rPr lang="en-US" dirty="0"/>
              <a:t>24</a:t>
            </a:r>
          </a:p>
          <a:p>
            <a:pPr lvl="3"/>
            <a:r>
              <a:rPr lang="en-US" dirty="0"/>
              <a:t>&gt;&gt;&gt; </a:t>
            </a:r>
            <a:r>
              <a:rPr lang="en-US" dirty="0" err="1"/>
              <a:t>source_str.rfind</a:t>
            </a:r>
            <a:r>
              <a:rPr lang="en-US" dirty="0"/>
              <a:t>('</a:t>
            </a:r>
            <a:r>
              <a:rPr lang="en-US" dirty="0" err="1"/>
              <a:t>ingg</a:t>
            </a:r>
            <a:r>
              <a:rPr lang="en-US" dirty="0"/>
              <a:t>', 5)</a:t>
            </a:r>
          </a:p>
          <a:p>
            <a:pPr lvl="3"/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0895992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10.2.2  永远不会正常返回数据与Nothing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5089">
              <a:defRPr sz="5146"/>
            </a:lvl1pPr>
          </a:lstStyle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source_str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字符串索引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10-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619" y="3373120"/>
            <a:ext cx="13571855" cy="810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25162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在实际的编程过程中，经常会用到字符串与数字相互转换。下面从两个不同的方面介绍字符串与数字相互转换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字符串转换为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数字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数字转换为字符串</a:t>
            </a: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5.3.4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字符串与数字相互转换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16485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QQ20180624-0.png" descr="QQ20180624-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4384" y="5870986"/>
            <a:ext cx="2133568" cy="29014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QQ20180624-1.png" descr="QQ20180624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42268" y="5890941"/>
            <a:ext cx="2076248" cy="2861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QQ20180624-2.png" descr="QQ20180624-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12832" y="5890941"/>
            <a:ext cx="2112266" cy="2861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QQ20180624-3.png" descr="QQ20180624-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19414" y="5870986"/>
            <a:ext cx="2105598" cy="29014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logo.png" descr="log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142453" y="4697367"/>
            <a:ext cx="3447314" cy="1280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10.1  函数声明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默认情况下一个整数值，例如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表示的十进制整数。那么其他进制，如二进制数、八进制数和十六进制整数表示方式如下：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二进制数：以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0b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或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0B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为前缀，注意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是阿拉伯数字，不要误认为是英文字母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八进制数，以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0o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或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0O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为前缀，第一个字符是阿拉伯数字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，第二个字符是英文字母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或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十六进制数：以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0x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或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0X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为前缀，注意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是阿拉伯数字。</a:t>
            </a: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5.1.1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整数类型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65735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5.1.2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浮点类型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un 函数名(参数列表) : 返回值类型 {…"/>
          <p:cNvSpPr/>
          <p:nvPr/>
        </p:nvSpPr>
        <p:spPr>
          <a:xfrm>
            <a:off x="2267479" y="3759956"/>
            <a:ext cx="12078527" cy="2360689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 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浮点类型主要用来储存小数数值，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浮点类型为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float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只支持双精度浮点类型，而且是与本机相关。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浮点类型可以使用小数表示，也可以使用科学计数法表示，科学计数法中会使用大写或小写的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的指数，如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571234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5.1.3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复数类型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un 函数名(参数列表) : 返回值类型 {…"/>
          <p:cNvSpPr/>
          <p:nvPr/>
        </p:nvSpPr>
        <p:spPr>
          <a:xfrm>
            <a:off x="2267479" y="3929233"/>
            <a:ext cx="12078527" cy="2022134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复数在数学中是非常重要的概念，无论是理论物理学，还是电气工程实践中都经常使用。但是很多计算机语言都不支持复数，而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是支持复数的，这使得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能够很好地用来进行科学计算。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中复数类型为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complex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9628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5.1.4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布尔类型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un 函数名(参数列表) : 返回值类型 {…"/>
          <p:cNvSpPr/>
          <p:nvPr/>
        </p:nvSpPr>
        <p:spPr>
          <a:xfrm>
            <a:off x="2267479" y="4437064"/>
            <a:ext cx="12078527" cy="1006472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中布尔类型为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bool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bool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的子类，它只有两个值：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True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False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939972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10.1  函数声明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数字类型相互转换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1596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要使用函数首先需要声明函数，然后在需要的地方进行调用。函数的语法格式如下：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279929">
              <a:defRPr sz="2852"/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5.2.1 </a:t>
            </a:r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隐式类型转换</a:t>
            </a:r>
            <a:endParaRPr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814" y="3364547"/>
            <a:ext cx="10617457" cy="289909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458</Words>
  <Application>Microsoft Macintosh PowerPoint</Application>
  <PresentationFormat>自定义</PresentationFormat>
  <Paragraphs>153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Avenir Roman</vt:lpstr>
      <vt:lpstr>Gill Sans</vt:lpstr>
      <vt:lpstr>Helvetica</vt:lpstr>
      <vt:lpstr>Helvetica Light</vt:lpstr>
      <vt:lpstr>Lantinghei SC Heavy</vt:lpstr>
      <vt:lpstr>Menlo</vt:lpstr>
      <vt:lpstr>Microsoft YaHei UI</vt:lpstr>
      <vt:lpstr>冬青黑体简体中文 W3</vt:lpstr>
      <vt:lpstr>微软雅黑</vt:lpstr>
      <vt:lpstr>微软雅黑 Light</vt:lpstr>
      <vt:lpstr>Arial</vt:lpstr>
      <vt:lpstr>White</vt:lpstr>
      <vt:lpstr>第5章 数据类型</vt:lpstr>
      <vt:lpstr>课程内容</vt:lpstr>
      <vt:lpstr>5.1  数字类型</vt:lpstr>
      <vt:lpstr>5.1.1  整数类型</vt:lpstr>
      <vt:lpstr>5.1.2  浮点类型</vt:lpstr>
      <vt:lpstr>5.1.3  复数类型</vt:lpstr>
      <vt:lpstr>5.1.4  布尔类型</vt:lpstr>
      <vt:lpstr>5.2  数字类型相互转换</vt:lpstr>
      <vt:lpstr>5.2.1  隐式类型转换</vt:lpstr>
      <vt:lpstr>布尔数值可以隐式转换为整数类型，布尔值True转换为整数1，布尔值False转换整数0。在Python Shell中运行示例如下：</vt:lpstr>
      <vt:lpstr>5.2.2  显式类型转换</vt:lpstr>
      <vt:lpstr>5.3  字符串类型</vt:lpstr>
      <vt:lpstr>5.3.1  字符串表示方式</vt:lpstr>
      <vt:lpstr>常用的几个转义符</vt:lpstr>
      <vt:lpstr>PowerPoint 演示文稿</vt:lpstr>
      <vt:lpstr>5.3.2  字符串格式化</vt:lpstr>
      <vt:lpstr>字符串格式化控制符</vt:lpstr>
      <vt:lpstr>PowerPoint 演示文稿</vt:lpstr>
      <vt:lpstr>5.3.3  字符串查找</vt:lpstr>
      <vt:lpstr>在Python Shell中运行示例代码如下：</vt:lpstr>
      <vt:lpstr>source_str字符串索引</vt:lpstr>
      <vt:lpstr>5.3.4  字符串与数字相互转换</vt:lpstr>
      <vt:lpstr>PowerPoint 演示文稿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函数</dc:title>
  <cp:lastModifiedBy>Microsoft Office 用户</cp:lastModifiedBy>
  <cp:revision>29</cp:revision>
  <dcterms:modified xsi:type="dcterms:W3CDTF">2019-07-29T11:11:42Z</dcterms:modified>
</cp:coreProperties>
</file>