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78" r:id="rId6"/>
    <p:sldId id="279" r:id="rId7"/>
    <p:sldId id="277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61" r:id="rId17"/>
    <p:sldId id="288" r:id="rId18"/>
    <p:sldId id="262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63" r:id="rId27"/>
    <p:sldId id="296" r:id="rId28"/>
    <p:sldId id="297" r:id="rId29"/>
    <p:sldId id="260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276" r:id="rId39"/>
  </p:sldIdLst>
  <p:sldSz cx="16256000" cy="1016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37"/>
    <p:restoredTop sz="94681"/>
  </p:normalViewPr>
  <p:slideViewPr>
    <p:cSldViewPr snapToGrid="0">
      <p:cViewPr varScale="1">
        <p:scale>
          <a:sx n="61" d="100"/>
          <a:sy n="61" d="100"/>
        </p:scale>
        <p:origin x="92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184328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4FBD9F1B-1BB7-4004-820E-6CAD847E2F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14" name="标题文本"/>
          <p:cNvSpPr txBox="1">
            <a:spLocks noGrp="1"/>
          </p:cNvSpPr>
          <p:nvPr>
            <p:ph type="title"/>
          </p:nvPr>
        </p:nvSpPr>
        <p:spPr>
          <a:xfrm>
            <a:off x="437621" y="5531991"/>
            <a:ext cx="10900834" cy="1054018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8812E40-B381-432E-8170-694247DA52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076" y="4780580"/>
            <a:ext cx="4216573" cy="4856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从小白到大牛"/>
          <p:cNvSpPr txBox="1"/>
          <p:nvPr userDrawn="1"/>
        </p:nvSpPr>
        <p:spPr>
          <a:xfrm>
            <a:off x="351711" y="3449611"/>
            <a:ext cx="7140842" cy="103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2916" tIns="52916" rIns="52916" bIns="52916" anchor="ctr">
            <a:spAutoFit/>
          </a:bodyPr>
          <a:lstStyle>
            <a:lvl1pPr>
              <a:defRPr sz="6400"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r>
              <a:rPr lang="en-US" altLang="zh-CN" sz="6000" spc="600" dirty="0" smtClean="0"/>
              <a:t>Python</a:t>
            </a:r>
            <a:r>
              <a:rPr lang="zh-CN" altLang="en-US" sz="6000" spc="600" dirty="0" smtClean="0"/>
              <a:t>编程指南</a:t>
            </a:r>
            <a:endParaRPr sz="6000" spc="600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677583" y="6627812"/>
            <a:ext cx="10900834" cy="495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7" name="“在此键入引文。”"/>
          <p:cNvSpPr>
            <a:spLocks noGrp="1"/>
          </p:cNvSpPr>
          <p:nvPr>
            <p:ph type="body" sz="quarter" idx="14"/>
          </p:nvPr>
        </p:nvSpPr>
        <p:spPr>
          <a:xfrm>
            <a:off x="2677583" y="4412720"/>
            <a:ext cx="10900834" cy="77893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图像"/>
          <p:cNvSpPr>
            <a:spLocks noGrp="1"/>
          </p:cNvSpPr>
          <p:nvPr>
            <p:ph type="pic" idx="13"/>
          </p:nvPr>
        </p:nvSpPr>
        <p:spPr>
          <a:xfrm>
            <a:off x="1354666" y="0"/>
            <a:ext cx="13541060" cy="1016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00411BA6-DAD3-4828-A878-C7DC61DDE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pic>
        <p:nvPicPr>
          <p:cNvPr id="114" name="矩形" descr="矩形"/>
          <p:cNvPicPr>
            <a:picLocks/>
          </p:cNvPicPr>
          <p:nvPr/>
        </p:nvPicPr>
        <p:blipFill>
          <a:blip r:embed="rId3">
            <a:alphaModFix amt="83528"/>
            <a:extLst/>
          </a:blip>
          <a:stretch>
            <a:fillRect/>
          </a:stretch>
        </p:blipFill>
        <p:spPr>
          <a:xfrm>
            <a:off x="797454" y="1940414"/>
            <a:ext cx="13118570" cy="6967710"/>
          </a:xfrm>
          <a:prstGeom prst="rect">
            <a:avLst/>
          </a:prstGeom>
          <a:effectLst>
            <a:outerShdw blurRad="38100" dist="12700" dir="3685043" rotWithShape="0">
              <a:srgbClr val="000000">
                <a:alpha val="0"/>
              </a:srgbClr>
            </a:outerShdw>
          </a:effectLst>
        </p:spPr>
      </p:pic>
      <p:sp>
        <p:nvSpPr>
          <p:cNvPr id="11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67920" y="1951302"/>
            <a:ext cx="5556251" cy="42730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SzTx/>
              <a:buNone/>
              <a:defRPr sz="2800"/>
            </a:lvl1pPr>
            <a:lvl2pPr marL="0" indent="228600">
              <a:spcBef>
                <a:spcPts val="1000"/>
              </a:spcBef>
              <a:buSzTx/>
              <a:buNone/>
              <a:defRPr sz="2800"/>
            </a:lvl2pPr>
            <a:lvl3pPr marL="0" indent="457200">
              <a:spcBef>
                <a:spcPts val="1000"/>
              </a:spcBef>
              <a:buSzTx/>
              <a:buNone/>
              <a:defRPr sz="2800"/>
            </a:lvl3pPr>
            <a:lvl4pPr marL="0" indent="685800">
              <a:spcBef>
                <a:spcPts val="1000"/>
              </a:spcBef>
              <a:buSzTx/>
              <a:buNone/>
              <a:defRPr sz="2800"/>
            </a:lvl4pPr>
            <a:lvl5pPr marL="0" indent="914400">
              <a:spcBef>
                <a:spcPts val="1000"/>
              </a:spcBef>
              <a:buSz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6" name="线条"/>
          <p:cNvSpPr/>
          <p:nvPr/>
        </p:nvSpPr>
        <p:spPr>
          <a:xfrm>
            <a:off x="820930" y="1719791"/>
            <a:ext cx="14614140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2916" tIns="52916" rIns="52916" bIns="52916" anchor="ctr"/>
          <a:lstStyle/>
          <a:p>
            <a:pPr>
              <a:defRPr sz="2400"/>
            </a:pPr>
            <a:endParaRPr/>
          </a:p>
        </p:txBody>
      </p:sp>
      <p:sp>
        <p:nvSpPr>
          <p:cNvPr id="117" name="标题文本"/>
          <p:cNvSpPr txBox="1"/>
          <p:nvPr/>
        </p:nvSpPr>
        <p:spPr>
          <a:xfrm>
            <a:off x="728133" y="704585"/>
            <a:ext cx="11562292" cy="2182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>
            <a:normAutofit/>
          </a:bodyPr>
          <a:lstStyle>
            <a:lvl1pPr algn="l">
              <a:defRPr sz="6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4DE05C81-B015-4055-8380-27B5978086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PT-3的副本副本.jpg" descr="PPT-3的副本副本.jp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四级（标题＋详细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线条"/>
          <p:cNvSpPr/>
          <p:nvPr/>
        </p:nvSpPr>
        <p:spPr>
          <a:xfrm>
            <a:off x="1857438" y="1514739"/>
            <a:ext cx="12417508" cy="37"/>
          </a:xfrm>
          <a:prstGeom prst="line">
            <a:avLst/>
          </a:prstGeom>
          <a:ln w="127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52916" tIns="52916" rIns="52916" bIns="52916" anchor="ctr"/>
          <a:lstStyle/>
          <a:p>
            <a:pPr algn="l" defTabSz="4762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国际化与本地化是相反的过程"/>
          <p:cNvSpPr txBox="1">
            <a:spLocks noGrp="1"/>
          </p:cNvSpPr>
          <p:nvPr>
            <p:ph type="body" sz="quarter" idx="13"/>
          </p:nvPr>
        </p:nvSpPr>
        <p:spPr>
          <a:xfrm>
            <a:off x="1857375" y="509323"/>
            <a:ext cx="11509375" cy="952501"/>
          </a:xfrm>
          <a:prstGeom prst="rect">
            <a:avLst/>
          </a:prstGeom>
        </p:spPr>
        <p:txBody>
          <a:bodyPr>
            <a:spAutoFit/>
          </a:bodyPr>
          <a:lstStyle>
            <a:lvl1pPr marL="357187" indent="-357187" defTabSz="476250">
              <a:spcBef>
                <a:spcPts val="0"/>
              </a:spcBef>
              <a:buSzTx/>
              <a:buNone/>
              <a:defRPr sz="66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国际化与本地化是相反的过程</a:t>
            </a:r>
          </a:p>
        </p:txBody>
      </p:sp>
      <p:sp>
        <p:nvSpPr>
          <p:cNvPr id="143" name="❖ UIBarButtonSystemItemDone"/>
          <p:cNvSpPr txBox="1">
            <a:spLocks noGrp="1"/>
          </p:cNvSpPr>
          <p:nvPr>
            <p:ph type="body" sz="quarter" idx="14"/>
          </p:nvPr>
        </p:nvSpPr>
        <p:spPr>
          <a:xfrm>
            <a:off x="1473729" y="1561041"/>
            <a:ext cx="9154584" cy="1071564"/>
          </a:xfrm>
          <a:prstGeom prst="rect">
            <a:avLst/>
          </a:prstGeom>
        </p:spPr>
        <p:txBody>
          <a:bodyPr>
            <a:spAutoFit/>
          </a:bodyPr>
          <a:lstStyle>
            <a:lvl1pPr marL="773906" indent="-297656" defTabSz="476250">
              <a:lnSpc>
                <a:spcPct val="150000"/>
              </a:lnSpc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❖ UIBarButtonSystemItemDone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862402" y="9458853"/>
            <a:ext cx="347134" cy="372534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文本"/>
          <p:cNvSpPr txBox="1">
            <a:spLocks noGrp="1"/>
          </p:cNvSpPr>
          <p:nvPr>
            <p:ph type="title"/>
          </p:nvPr>
        </p:nvSpPr>
        <p:spPr>
          <a:xfrm>
            <a:off x="3014927" y="2700602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组 1"/>
          <p:cNvGrpSpPr/>
          <p:nvPr userDrawn="1"/>
        </p:nvGrpSpPr>
        <p:grpSpPr>
          <a:xfrm>
            <a:off x="0" y="0"/>
            <a:ext cx="16256000" cy="10160000"/>
            <a:chOff x="0" y="0"/>
            <a:chExt cx="16256000" cy="10160000"/>
          </a:xfrm>
        </p:grpSpPr>
        <p:pic>
          <p:nvPicPr>
            <p:cNvPr id="3" name="图片 2">
              <a:extLst>
                <a:ext uri="{FF2B5EF4-FFF2-40B4-BE49-F238E27FC236}">
                  <a16:creationId xmlns="" xmlns:a16="http://schemas.microsoft.com/office/drawing/2014/main" id="{8E5A2983-C60A-4F3A-9C0F-1F296DDA55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56000" cy="1016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04023B6A-0B51-40E6-B173-ED1BF67CAB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1982" y="8110088"/>
              <a:ext cx="1326003" cy="1527359"/>
            </a:xfrm>
            <a:prstGeom prst="rect">
              <a:avLst/>
            </a:prstGeom>
            <a:ln>
              <a:noFill/>
            </a:ln>
            <a:effectLst>
              <a:outerShdw blurRad="292100" dist="139700" dir="2700000" sx="89000" sy="89000" algn="tl" rotWithShape="0">
                <a:srgbClr val="333333">
                  <a:alpha val="47000"/>
                </a:srgbClr>
              </a:outerShdw>
            </a:effectLst>
          </p:spPr>
        </p:pic>
        <p:sp>
          <p:nvSpPr>
            <p:cNvPr id="6" name="矩形 5"/>
            <p:cNvSpPr/>
            <p:nvPr userDrawn="1"/>
          </p:nvSpPr>
          <p:spPr>
            <a:xfrm>
              <a:off x="10097312" y="8617527"/>
              <a:ext cx="4271327" cy="637309"/>
            </a:xfrm>
            <a:prstGeom prst="rect">
              <a:avLst/>
            </a:prstGeom>
            <a:solidFill>
              <a:srgbClr val="A2B3B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2916" tIns="52916" rIns="52916" bIns="52916" numCol="1" spcCol="38100" rtlCol="0" anchor="ctr">
              <a:spAutoFit/>
            </a:bodyPr>
            <a:lstStyle/>
            <a:p>
              <a:pPr marL="0" marR="0" indent="0" algn="ctr" defTabSz="60854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>
            <a:spLocks noGrp="1"/>
          </p:cNvSpPr>
          <p:nvPr>
            <p:ph type="title"/>
          </p:nvPr>
        </p:nvSpPr>
        <p:spPr>
          <a:xfrm>
            <a:off x="3014927" y="3327135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2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文本"/>
          <p:cNvSpPr txBox="1">
            <a:spLocks noGrp="1"/>
          </p:cNvSpPr>
          <p:nvPr>
            <p:ph type="title"/>
          </p:nvPr>
        </p:nvSpPr>
        <p:spPr>
          <a:xfrm>
            <a:off x="3014927" y="3327135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组 1"/>
          <p:cNvGrpSpPr/>
          <p:nvPr userDrawn="1"/>
        </p:nvGrpSpPr>
        <p:grpSpPr>
          <a:xfrm>
            <a:off x="0" y="0"/>
            <a:ext cx="16256000" cy="10160000"/>
            <a:chOff x="0" y="0"/>
            <a:chExt cx="16256000" cy="10160000"/>
          </a:xfrm>
        </p:grpSpPr>
        <p:pic>
          <p:nvPicPr>
            <p:cNvPr id="3" name="图片 2">
              <a:extLst>
                <a:ext uri="{FF2B5EF4-FFF2-40B4-BE49-F238E27FC236}">
                  <a16:creationId xmlns="" xmlns:a16="http://schemas.microsoft.com/office/drawing/2014/main" id="{CCF50273-6659-432A-A27F-1FA21AF744D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56000" cy="1016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04023B6A-0B51-40E6-B173-ED1BF67CAB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1982" y="8110088"/>
              <a:ext cx="1326003" cy="1527359"/>
            </a:xfrm>
            <a:prstGeom prst="rect">
              <a:avLst/>
            </a:prstGeom>
            <a:ln>
              <a:noFill/>
            </a:ln>
            <a:effectLst>
              <a:outerShdw blurRad="292100" dist="139700" dir="2700000" sx="89000" sy="89000" algn="tl" rotWithShape="0">
                <a:srgbClr val="333333">
                  <a:alpha val="47000"/>
                </a:srgbClr>
              </a:outerShdw>
            </a:effectLst>
          </p:spPr>
        </p:pic>
        <p:sp>
          <p:nvSpPr>
            <p:cNvPr id="6" name="矩形 5"/>
            <p:cNvSpPr/>
            <p:nvPr userDrawn="1"/>
          </p:nvSpPr>
          <p:spPr>
            <a:xfrm>
              <a:off x="10097312" y="8617527"/>
              <a:ext cx="4271327" cy="637309"/>
            </a:xfrm>
            <a:prstGeom prst="rect">
              <a:avLst/>
            </a:prstGeom>
            <a:solidFill>
              <a:srgbClr val="A2B3B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2916" tIns="52916" rIns="52916" bIns="52916" numCol="1" spcCol="38100" rtlCol="0" anchor="ctr">
              <a:spAutoFit/>
            </a:bodyPr>
            <a:lstStyle/>
            <a:p>
              <a:pPr marL="0" marR="0" indent="0" algn="ctr" defTabSz="60854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/>
          </p:nvPr>
        </p:nvSpPr>
        <p:spPr>
          <a:xfrm>
            <a:off x="2706687" y="1805781"/>
            <a:ext cx="11562292" cy="654843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rgbClr val="FF9300"/>
              </a:buClr>
              <a:buSzPct val="120000"/>
              <a:buChar char="๏"/>
            </a:lvl1pPr>
            <a:lvl2pPr>
              <a:spcBef>
                <a:spcPts val="2600"/>
              </a:spcBef>
              <a:buClr>
                <a:srgbClr val="FF9300"/>
              </a:buClr>
              <a:buChar char="๏"/>
            </a:lvl2pPr>
            <a:lvl3pPr>
              <a:spcBef>
                <a:spcPts val="2600"/>
              </a:spcBef>
              <a:buClr>
                <a:srgbClr val="FF9300"/>
              </a:buClr>
              <a:buChar char="๏"/>
            </a:lvl3pPr>
            <a:lvl4pPr>
              <a:spcBef>
                <a:spcPts val="2600"/>
              </a:spcBef>
              <a:buClr>
                <a:srgbClr val="FF9300"/>
              </a:buClr>
              <a:buChar char="๏"/>
            </a:lvl4pPr>
            <a:lvl5pPr>
              <a:spcBef>
                <a:spcPts val="2600"/>
              </a:spcBef>
              <a:buClr>
                <a:srgbClr val="FF9300"/>
              </a:buClr>
              <a:buChar char="๏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标题文本"/>
          <p:cNvSpPr txBox="1">
            <a:spLocks noGrp="1"/>
          </p:cNvSpPr>
          <p:nvPr>
            <p:ph type="title"/>
          </p:nvPr>
        </p:nvSpPr>
        <p:spPr>
          <a:xfrm>
            <a:off x="747183" y="551127"/>
            <a:ext cx="11562292" cy="117494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图像"/>
          <p:cNvSpPr>
            <a:spLocks noGrp="1"/>
          </p:cNvSpPr>
          <p:nvPr>
            <p:ph type="pic" sz="half" idx="13"/>
          </p:nvPr>
        </p:nvSpPr>
        <p:spPr>
          <a:xfrm>
            <a:off x="8437562" y="2051579"/>
            <a:ext cx="5556251" cy="6548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2414587" y="3270779"/>
            <a:ext cx="5556251" cy="654843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600"/>
              </a:spcBef>
              <a:buClr>
                <a:srgbClr val="FF9300"/>
              </a:buClr>
              <a:buSzPct val="120000"/>
              <a:buChar char="๏"/>
              <a:defRPr sz="2800"/>
            </a:lvl1pPr>
            <a:lvl2pPr marL="6858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2pPr>
            <a:lvl3pPr marL="10287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3pPr>
            <a:lvl4pPr marL="13716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4pPr>
            <a:lvl5pPr marL="17145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705379" y="603018"/>
            <a:ext cx="13095750" cy="109154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D00CA457-706D-4A81-9077-E81835A1B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78" name="正文级别 1…"/>
          <p:cNvSpPr txBox="1">
            <a:spLocks noGrp="1"/>
          </p:cNvSpPr>
          <p:nvPr>
            <p:ph type="body" idx="1"/>
          </p:nvPr>
        </p:nvSpPr>
        <p:spPr>
          <a:xfrm>
            <a:off x="3352270" y="1230312"/>
            <a:ext cx="11562293" cy="7514167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rgbClr val="FF9300"/>
              </a:buClr>
              <a:buSzPct val="120000"/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图像"/>
          <p:cNvSpPr>
            <a:spLocks noGrp="1"/>
          </p:cNvSpPr>
          <p:nvPr>
            <p:ph type="pic" sz="half" idx="13"/>
          </p:nvPr>
        </p:nvSpPr>
        <p:spPr>
          <a:xfrm>
            <a:off x="2346854" y="926041"/>
            <a:ext cx="5556251" cy="83079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图像"/>
          <p:cNvSpPr>
            <a:spLocks noGrp="1"/>
          </p:cNvSpPr>
          <p:nvPr>
            <p:ph type="pic" sz="quarter" idx="14"/>
          </p:nvPr>
        </p:nvSpPr>
        <p:spPr>
          <a:xfrm>
            <a:off x="8352895" y="5304895"/>
            <a:ext cx="5556251" cy="39290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图像"/>
          <p:cNvSpPr>
            <a:spLocks noGrp="1"/>
          </p:cNvSpPr>
          <p:nvPr>
            <p:ph type="pic" sz="quarter" idx="15"/>
          </p:nvPr>
        </p:nvSpPr>
        <p:spPr>
          <a:xfrm>
            <a:off x="8359373" y="926041"/>
            <a:ext cx="5556250" cy="39290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2.jp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D7D78142-210F-432E-B8B4-0321545944F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28133" y="569118"/>
            <a:ext cx="13704028" cy="1016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线条"/>
          <p:cNvSpPr/>
          <p:nvPr/>
        </p:nvSpPr>
        <p:spPr>
          <a:xfrm>
            <a:off x="820930" y="1719791"/>
            <a:ext cx="14614140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2916" tIns="52916" rIns="52916" bIns="52916" anchor="ctr"/>
          <a:lstStyle/>
          <a:p>
            <a:pPr>
              <a:defRPr sz="2400"/>
            </a:pPr>
            <a:endParaRPr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2346854" y="2711979"/>
            <a:ext cx="11562292" cy="6548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935017" y="9637447"/>
            <a:ext cx="372737" cy="385234"/>
          </a:xfrm>
          <a:prstGeom prst="rect">
            <a:avLst/>
          </a:prstGeom>
          <a:ln w="12700">
            <a:miter lim="400000"/>
          </a:ln>
        </p:spPr>
        <p:txBody>
          <a:bodyPr wrap="none" lIns="52916" tIns="52916" rIns="52916" bIns="52916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1pPr>
      <a:lvl2pPr marL="0" marR="0" indent="2286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2pPr>
      <a:lvl3pPr marL="0" marR="0" indent="4572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3pPr>
      <a:lvl4pPr marL="0" marR="0" indent="6858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4pPr>
      <a:lvl5pPr marL="0" marR="0" indent="9144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5pPr>
      <a:lvl6pPr marL="0" marR="0" indent="11430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6pPr>
      <a:lvl7pPr marL="0" marR="0" indent="13716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7pPr>
      <a:lvl8pPr marL="0" marR="0" indent="16002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8pPr>
      <a:lvl9pPr marL="0" marR="0" indent="18288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9pPr>
    </p:titleStyle>
    <p:bodyStyle>
      <a:lvl1pPr marL="444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第10章 函数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//代码文件：chapter10/src/com/a51work6/section2/ch10.2.1.kt…"/>
          <p:cNvSpPr txBox="1"/>
          <p:nvPr/>
        </p:nvSpPr>
        <p:spPr>
          <a:xfrm>
            <a:off x="2084599" y="4562479"/>
            <a:ext cx="11721042" cy="2283745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f = open('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abc.txt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pyshell#10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f = open('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abc.txt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FileNotFoundError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Errno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2] No such file or directory: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abc.txt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11.3.2 </a:t>
            </a:r>
            <a:r>
              <a:rPr lang="en-US" altLang="zh-CN" dirty="0"/>
              <a:t>	</a:t>
            </a:r>
            <a:r>
              <a:rPr lang="en-US" altLang="zh-CN" dirty="0" err="1"/>
              <a:t>OSError</a:t>
            </a:r>
            <a:r>
              <a:rPr lang="zh-CN" altLang="en-US" dirty="0"/>
              <a:t>异常</a:t>
            </a:r>
          </a:p>
        </p:txBody>
      </p:sp>
    </p:spTree>
    <p:extLst>
      <p:ext uri="{BB962C8B-B14F-4D97-AF65-F5344CB8AC3E}">
        <p14:creationId xmlns:p14="http://schemas.microsoft.com/office/powerpoint/2010/main" val="78914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//代码文件：chapter10/src/com/a51work6/section2/ch10.2.1.kt…"/>
          <p:cNvSpPr txBox="1"/>
          <p:nvPr/>
        </p:nvSpPr>
        <p:spPr>
          <a:xfrm>
            <a:off x="2084599" y="4400896"/>
            <a:ext cx="11721042" cy="2606910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code_list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[125, 56, 89, 36]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code_list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[4]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pyshell#12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code_list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[4]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IndexError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list index out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11.3.3 </a:t>
            </a:r>
            <a:r>
              <a:rPr lang="en-US" altLang="zh-CN" dirty="0"/>
              <a:t>	</a:t>
            </a:r>
            <a:r>
              <a:rPr lang="en-US" altLang="zh-CN" dirty="0" err="1"/>
              <a:t>IndexError</a:t>
            </a:r>
            <a:r>
              <a:rPr lang="zh-CN" altLang="en-US" dirty="0"/>
              <a:t>异常</a:t>
            </a:r>
          </a:p>
        </p:txBody>
      </p:sp>
    </p:spTree>
    <p:extLst>
      <p:ext uri="{BB962C8B-B14F-4D97-AF65-F5344CB8AC3E}">
        <p14:creationId xmlns:p14="http://schemas.microsoft.com/office/powerpoint/2010/main" val="31543669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//代码文件：chapter10/src/com/a51work6/section2/ch10.2.1.kt…"/>
          <p:cNvSpPr txBox="1"/>
          <p:nvPr/>
        </p:nvSpPr>
        <p:spPr>
          <a:xfrm>
            <a:off x="2084599" y="4562478"/>
            <a:ext cx="11721042" cy="2283745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dict1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[104]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pyshell#14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dict1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[104]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KeyError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104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11.3.4 </a:t>
            </a:r>
            <a:r>
              <a:rPr lang="en-US" altLang="zh-CN" dirty="0"/>
              <a:t>	</a:t>
            </a:r>
            <a:r>
              <a:rPr lang="en-US" altLang="zh-CN" dirty="0" err="1"/>
              <a:t>KeyError</a:t>
            </a:r>
            <a:r>
              <a:rPr lang="zh-CN" altLang="en-US" dirty="0"/>
              <a:t>异常</a:t>
            </a:r>
          </a:p>
        </p:txBody>
      </p:sp>
    </p:spTree>
    <p:extLst>
      <p:ext uri="{BB962C8B-B14F-4D97-AF65-F5344CB8AC3E}">
        <p14:creationId xmlns:p14="http://schemas.microsoft.com/office/powerpoint/2010/main" val="3593874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//代码文件：chapter10/src/com/a51work6/section2/ch10.2.1.kt…"/>
          <p:cNvSpPr txBox="1"/>
          <p:nvPr/>
        </p:nvSpPr>
        <p:spPr>
          <a:xfrm>
            <a:off x="2084599" y="3592982"/>
            <a:ext cx="11721042" cy="4222737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value1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pyshell#16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value1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NameError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name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value1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 is not defined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a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value1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pyshell#17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a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value1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NameError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name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value1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 is not defined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value1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10 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11.3.5 </a:t>
            </a:r>
            <a:r>
              <a:rPr lang="en-US" altLang="zh-CN" dirty="0"/>
              <a:t>	</a:t>
            </a:r>
            <a:r>
              <a:rPr lang="en-US" altLang="zh-CN" dirty="0" err="1"/>
              <a:t>NameError</a:t>
            </a:r>
            <a:r>
              <a:rPr lang="zh-CN" altLang="en-US" dirty="0"/>
              <a:t>异常</a:t>
            </a:r>
          </a:p>
        </p:txBody>
      </p:sp>
    </p:spTree>
    <p:extLst>
      <p:ext uri="{BB962C8B-B14F-4D97-AF65-F5344CB8AC3E}">
        <p14:creationId xmlns:p14="http://schemas.microsoft.com/office/powerpoint/2010/main" val="2451299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//代码文件：chapter10/src/com/a51work6/section2/ch10.2.1.kt…"/>
          <p:cNvSpPr txBox="1"/>
          <p:nvPr/>
        </p:nvSpPr>
        <p:spPr>
          <a:xfrm>
            <a:off x="2084599" y="4400895"/>
            <a:ext cx="11721042" cy="2606910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'2'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print(5 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pyshell#20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print(5 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unsupported operand type(s) for /: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 and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11.3.6 </a:t>
            </a:r>
            <a:r>
              <a:rPr lang="en-US" altLang="zh-CN" dirty="0"/>
              <a:t>	</a:t>
            </a:r>
            <a:r>
              <a:rPr lang="en-US" altLang="zh-CN" dirty="0" err="1"/>
              <a:t>TypeError</a:t>
            </a:r>
            <a:r>
              <a:rPr lang="zh-CN" altLang="en-US" dirty="0"/>
              <a:t>异常</a:t>
            </a:r>
          </a:p>
        </p:txBody>
      </p:sp>
    </p:spTree>
    <p:extLst>
      <p:ext uri="{BB962C8B-B14F-4D97-AF65-F5344CB8AC3E}">
        <p14:creationId xmlns:p14="http://schemas.microsoft.com/office/powerpoint/2010/main" val="35514171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//代码文件：chapter10/src/com/a51work6/section2/ch10.2.1.kt…"/>
          <p:cNvSpPr txBox="1"/>
          <p:nvPr/>
        </p:nvSpPr>
        <p:spPr>
          <a:xfrm>
            <a:off x="2084599" y="4400895"/>
            <a:ext cx="11721042" cy="2606910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QWE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print(5 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pyshell#22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print(5 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ValueError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invalid literal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with base 10: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QWE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11.3.7 </a:t>
            </a:r>
            <a:r>
              <a:rPr lang="en-US" altLang="zh-CN" dirty="0"/>
              <a:t>	</a:t>
            </a:r>
            <a:r>
              <a:rPr lang="en-US" altLang="zh-CN" dirty="0" err="1"/>
              <a:t>ValueError</a:t>
            </a:r>
            <a:r>
              <a:rPr lang="zh-CN" altLang="en-US" dirty="0"/>
              <a:t>异常</a:t>
            </a:r>
          </a:p>
        </p:txBody>
      </p:sp>
    </p:spTree>
    <p:extLst>
      <p:ext uri="{BB962C8B-B14F-4D97-AF65-F5344CB8AC3E}">
        <p14:creationId xmlns:p14="http://schemas.microsoft.com/office/powerpoint/2010/main" val="3970125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11.4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捕获异常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try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代码块</a:t>
            </a:r>
          </a:p>
          <a:p>
            <a:pPr marL="0" indent="0">
              <a:buNone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try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代码块中包含执行过程中可能会抛出异常的语句。</a:t>
            </a:r>
          </a:p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except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代码块</a:t>
            </a:r>
          </a:p>
          <a:p>
            <a:pPr marL="0" indent="0">
              <a:buNone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每个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代码块可以伴随一个或多个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except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代码块，用于处理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代码块中所有可能抛出的多种异常。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except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语句中如果省略“异常类型”，即不指定具体异常，这样会捕获所有类型的异常；如果指定具体类型异常，则会捕获该类型异常，以及它子类型异常。</a:t>
            </a: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.4.1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try-except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1479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下面看看一个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try-except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2804449"/>
            <a:ext cx="11721042" cy="5192233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chapter12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ch12.4.1.py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read_date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in_date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try: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date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dt.datetime.strptime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in_date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'%Y-%m-%d')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return date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ValueError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⑤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处理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ValueError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异常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str_date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'2018-8-18'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日期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 {0}'.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read_date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str_date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11.4.2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代码块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3612362"/>
            <a:ext cx="11721042" cy="3576406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: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可能会抛出异常的语句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except [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异常类型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1] 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处理异常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except [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异常类型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2] 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处理异常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except [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异常类型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n] 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处理异常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945951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11.1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从一个问题开始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11.2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异常类继承层次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11.3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常见异常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11.4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捕获异常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11.5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异常堆栈跟踪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11.6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释放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资源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11.7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自定义异常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11.8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显式抛出异常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1585450"/>
            <a:ext cx="11721042" cy="8423887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chapter12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ch12.4.2.py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read_date_from_file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(filename):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try: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file = open(filename)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in_date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file.read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in_date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in_date.strip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date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dt.datetime.strptime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in_date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'%Y-%m-%d') ⑤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return date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ValueError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e: ⑥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处理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ValueError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异常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print(e)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FileNotFoundError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e: ⑦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处理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FileNotFoundError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异常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print(e)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e: ⑧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处理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OSError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异常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date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read_date_from_file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readme.txt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')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日期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 {0}'.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format(date))</a:t>
            </a:r>
          </a:p>
        </p:txBody>
      </p:sp>
    </p:spTree>
    <p:extLst>
      <p:ext uri="{BB962C8B-B14F-4D97-AF65-F5344CB8AC3E}">
        <p14:creationId xmlns:p14="http://schemas.microsoft.com/office/powerpoint/2010/main" val="1409676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FileNotFoundError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OSError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捕获顺序调换，代码如下：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3039694"/>
            <a:ext cx="11721042" cy="5515398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file = open(filename)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in_date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file.read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in_date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in_date.strip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date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dt.datetime.strptime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in_date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'%Y-%m-%d')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return date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ValueError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e: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处理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ValueError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异常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print(e)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e: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处理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OSError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异常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print(e)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FileNotFoundError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e: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处理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FileNotFoundError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异常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print(e)</a:t>
            </a:r>
          </a:p>
        </p:txBody>
      </p:sp>
    </p:spTree>
    <p:extLst>
      <p:ext uri="{BB962C8B-B14F-4D97-AF65-F5344CB8AC3E}">
        <p14:creationId xmlns:p14="http://schemas.microsoft.com/office/powerpoint/2010/main" val="20379470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11.4.3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try-except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语句嵌套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1747032"/>
            <a:ext cx="11721042" cy="8100722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chapter12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ch12.4.3.py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read_date_from_file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(filename):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try: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file = open(filename)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try: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in_date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file.read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in_date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in_date.strip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date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dt.datetime.strptime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in_date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'%Y-%m-%d')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return date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ValueError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e: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处理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ValueError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异常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print(e) 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FileNotFoundError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e: ⑤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处理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FileNotFoundError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异常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print(e)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e: ⑥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处理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OSError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异常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print(e)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date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read_date_from_file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readme.txt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日期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 {0}'.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format(date))</a:t>
            </a:r>
          </a:p>
        </p:txBody>
      </p:sp>
    </p:spTree>
    <p:extLst>
      <p:ext uri="{BB962C8B-B14F-4D97-AF65-F5344CB8AC3E}">
        <p14:creationId xmlns:p14="http://schemas.microsoft.com/office/powerpoint/2010/main" val="11847849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n 函数名(参数列表) : 返回值类型 {…"/>
          <p:cNvSpPr/>
          <p:nvPr/>
        </p:nvSpPr>
        <p:spPr>
          <a:xfrm>
            <a:off x="2267479" y="2260385"/>
            <a:ext cx="12078527" cy="1345026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多个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except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代码块客观上提高了程序的健壮性，但是程序代码量大大增加。如果有些异常虽然种类不同，但捕获之后的处理是相同的，看如下代码。</a:t>
            </a:r>
            <a:endParaRPr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//代码文件：chapter10/src/com/a51work6/section2/ch10.2.1.kt…"/>
          <p:cNvSpPr txBox="1"/>
          <p:nvPr/>
        </p:nvSpPr>
        <p:spPr>
          <a:xfrm>
            <a:off x="2267479" y="4603511"/>
            <a:ext cx="11721042" cy="3253241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可能会抛出异常的语句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ValueError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e: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调用方法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method1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处理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e: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调用方法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method1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处理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FileNotFoundError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e: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调用方法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method1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处理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11.4.4 </a:t>
            </a:r>
            <a:r>
              <a:rPr lang="en-US" altLang="zh-CN" dirty="0"/>
              <a:t>	</a:t>
            </a:r>
            <a:r>
              <a:rPr lang="zh-CN" altLang="en-US" dirty="0"/>
              <a:t>多重异常捕获</a:t>
            </a:r>
          </a:p>
        </p:txBody>
      </p:sp>
    </p:spTree>
    <p:extLst>
      <p:ext uri="{BB962C8B-B14F-4D97-AF65-F5344CB8AC3E}">
        <p14:creationId xmlns:p14="http://schemas.microsoft.com/office/powerpoint/2010/main" val="25432896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代码修改如下：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2878111"/>
            <a:ext cx="11721042" cy="5838564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chapter12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ch12.4.4.py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read_date_from_file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(filename):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try: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file = open(filename)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in_date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file.read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in_date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in_date.strip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date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dt.datetime.strptime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in_date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'%Y-%m-%d')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return date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except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ValueError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as e: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print('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调用方法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method1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处理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...')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print(e)</a:t>
            </a:r>
          </a:p>
        </p:txBody>
      </p:sp>
    </p:spTree>
    <p:extLst>
      <p:ext uri="{BB962C8B-B14F-4D97-AF65-F5344CB8AC3E}">
        <p14:creationId xmlns:p14="http://schemas.microsoft.com/office/powerpoint/2010/main" val="2478447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11.5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异常堆栈跟踪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2773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zh-CN" altLang="zh-CN" dirty="0"/>
              <a:t>堆栈跟踪示例代码如下：</a:t>
            </a:r>
          </a:p>
        </p:txBody>
      </p:sp>
      <p:sp>
        <p:nvSpPr>
          <p:cNvPr id="174" name="//代码文件：chapter10/src/com/a51work6/section2/ch10.2.2.kt…"/>
          <p:cNvSpPr txBox="1"/>
          <p:nvPr/>
        </p:nvSpPr>
        <p:spPr>
          <a:xfrm>
            <a:off x="2131001" y="2719866"/>
            <a:ext cx="11721042" cy="6808060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dirty="0"/>
              <a:t># coding=</a:t>
            </a:r>
            <a:r>
              <a:rPr lang="en-US" dirty="0" err="1"/>
              <a:t>utf</a:t>
            </a:r>
            <a:r>
              <a:rPr lang="en-US" dirty="0"/>
              <a:t>-8</a:t>
            </a:r>
          </a:p>
          <a:p>
            <a:pPr lvl="3"/>
            <a:r>
              <a:rPr lang="en-US" dirty="0"/>
              <a:t># </a:t>
            </a:r>
            <a:r>
              <a:rPr lang="zh-CN" altLang="en-US" dirty="0"/>
              <a:t>代码文件：</a:t>
            </a:r>
            <a:r>
              <a:rPr lang="en-US" dirty="0" err="1"/>
              <a:t>chapter12</a:t>
            </a:r>
            <a:r>
              <a:rPr lang="en-US" dirty="0"/>
              <a:t>/</a:t>
            </a:r>
            <a:r>
              <a:rPr lang="en-US" dirty="0" err="1"/>
              <a:t>ch12.5.py</a:t>
            </a:r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/>
              <a:t>import </a:t>
            </a:r>
            <a:r>
              <a:rPr lang="en-US" dirty="0" err="1"/>
              <a:t>datetime</a:t>
            </a:r>
            <a:r>
              <a:rPr lang="en-US" dirty="0"/>
              <a:t> as </a:t>
            </a:r>
            <a:r>
              <a:rPr lang="en-US" dirty="0" err="1"/>
              <a:t>dt</a:t>
            </a:r>
            <a:endParaRPr lang="en-US" dirty="0"/>
          </a:p>
          <a:p>
            <a:pPr lvl="3"/>
            <a:r>
              <a:rPr lang="en-US" dirty="0"/>
              <a:t>import </a:t>
            </a:r>
            <a:r>
              <a:rPr lang="en-US" dirty="0" err="1"/>
              <a:t>traceback</a:t>
            </a:r>
            <a:r>
              <a:rPr lang="en-US" dirty="0"/>
              <a:t> as </a:t>
            </a:r>
            <a:r>
              <a:rPr lang="en-US" dirty="0" err="1"/>
              <a:t>tb</a:t>
            </a:r>
            <a:r>
              <a:rPr lang="en-US" dirty="0"/>
              <a:t> ①</a:t>
            </a:r>
          </a:p>
          <a:p>
            <a:pPr lvl="3"/>
            <a:endParaRPr lang="en-US" dirty="0"/>
          </a:p>
          <a:p>
            <a:pPr lvl="3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read_date_from_file</a:t>
            </a:r>
            <a:r>
              <a:rPr lang="en-US" dirty="0"/>
              <a:t>(filename):</a:t>
            </a:r>
          </a:p>
          <a:p>
            <a:pPr lvl="3"/>
            <a:r>
              <a:rPr lang="en-US" dirty="0"/>
              <a:t>    try:</a:t>
            </a:r>
          </a:p>
          <a:p>
            <a:pPr lvl="3"/>
            <a:r>
              <a:rPr lang="en-US" dirty="0"/>
              <a:t>        file = open(filename)</a:t>
            </a:r>
          </a:p>
          <a:p>
            <a:pPr lvl="3"/>
            <a:r>
              <a:rPr lang="en-US" dirty="0"/>
              <a:t>        </a:t>
            </a:r>
            <a:r>
              <a:rPr lang="en-US" dirty="0" err="1"/>
              <a:t>in_date</a:t>
            </a:r>
            <a:r>
              <a:rPr lang="en-US" dirty="0"/>
              <a:t> = </a:t>
            </a:r>
            <a:r>
              <a:rPr lang="en-US" dirty="0" err="1"/>
              <a:t>file.read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        </a:t>
            </a:r>
            <a:r>
              <a:rPr lang="en-US" dirty="0" err="1"/>
              <a:t>in_date</a:t>
            </a:r>
            <a:r>
              <a:rPr lang="en-US" dirty="0"/>
              <a:t> = </a:t>
            </a:r>
            <a:r>
              <a:rPr lang="en-US" dirty="0" err="1"/>
              <a:t>in_date.strip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        date = </a:t>
            </a:r>
            <a:r>
              <a:rPr lang="en-US" dirty="0" err="1"/>
              <a:t>dt.datetime.strptime</a:t>
            </a:r>
            <a:r>
              <a:rPr lang="en-US" dirty="0"/>
              <a:t>(</a:t>
            </a:r>
            <a:r>
              <a:rPr lang="en-US" dirty="0" err="1"/>
              <a:t>in_date</a:t>
            </a:r>
            <a:r>
              <a:rPr lang="en-US" dirty="0"/>
              <a:t>, '%Y-%m-%d')</a:t>
            </a:r>
          </a:p>
          <a:p>
            <a:pPr lvl="3"/>
            <a:r>
              <a:rPr lang="en-US" dirty="0"/>
              <a:t>        return date</a:t>
            </a:r>
          </a:p>
          <a:p>
            <a:pPr lvl="3"/>
            <a:r>
              <a:rPr lang="en-US" dirty="0"/>
              <a:t>    except (</a:t>
            </a:r>
            <a:r>
              <a:rPr lang="en-US" dirty="0" err="1"/>
              <a:t>ValueError</a:t>
            </a:r>
            <a:r>
              <a:rPr lang="en-US" dirty="0"/>
              <a:t>, </a:t>
            </a:r>
            <a:r>
              <a:rPr lang="en-US" dirty="0" err="1"/>
              <a:t>OSError</a:t>
            </a:r>
            <a:r>
              <a:rPr lang="en-US" dirty="0"/>
              <a:t>) as e:</a:t>
            </a:r>
          </a:p>
          <a:p>
            <a:pPr lvl="3"/>
            <a:r>
              <a:rPr lang="en-US" dirty="0"/>
              <a:t>        print('</a:t>
            </a:r>
            <a:r>
              <a:rPr lang="zh-CN" altLang="en-US" dirty="0"/>
              <a:t>调用方法</a:t>
            </a:r>
            <a:r>
              <a:rPr lang="en-US" dirty="0" err="1"/>
              <a:t>method1</a:t>
            </a:r>
            <a:r>
              <a:rPr lang="zh-CN" altLang="en-US" dirty="0"/>
              <a:t>处理</a:t>
            </a:r>
            <a:r>
              <a:rPr lang="en-US" altLang="zh-CN" dirty="0"/>
              <a:t>...')</a:t>
            </a:r>
          </a:p>
          <a:p>
            <a:pPr lvl="3"/>
            <a:r>
              <a:rPr lang="en-US" altLang="zh-CN" dirty="0"/>
              <a:t>        </a:t>
            </a:r>
            <a:r>
              <a:rPr lang="en-US" dirty="0" err="1"/>
              <a:t>tb.print_exc</a:t>
            </a:r>
            <a:r>
              <a:rPr lang="en-US" dirty="0"/>
              <a:t>() ②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date = </a:t>
            </a:r>
            <a:r>
              <a:rPr lang="en-US" dirty="0" err="1"/>
              <a:t>read_date_from_file</a:t>
            </a:r>
            <a:r>
              <a:rPr lang="en-US" dirty="0"/>
              <a:t>('</a:t>
            </a:r>
            <a:r>
              <a:rPr lang="en-US" dirty="0" err="1"/>
              <a:t>readme.txt</a:t>
            </a:r>
            <a:r>
              <a:rPr lang="en-US" dirty="0"/>
              <a:t>')</a:t>
            </a:r>
          </a:p>
          <a:p>
            <a:pPr lvl="3"/>
            <a:r>
              <a:rPr lang="en-US" dirty="0"/>
              <a:t>print('</a:t>
            </a:r>
            <a:r>
              <a:rPr lang="zh-CN" altLang="en-US" dirty="0"/>
              <a:t>日期 </a:t>
            </a:r>
            <a:r>
              <a:rPr lang="en-US" altLang="zh-CN" dirty="0"/>
              <a:t>= {0}'.</a:t>
            </a:r>
            <a:r>
              <a:rPr lang="en-US" dirty="0"/>
              <a:t>format(date))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11.6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释放资源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5937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en-US" altLang="zh-CN" dirty="0" smtClean="0"/>
              <a:t>11.6.1 </a:t>
            </a:r>
            <a:r>
              <a:rPr lang="en-US" altLang="zh-CN" dirty="0"/>
              <a:t>	finally</a:t>
            </a:r>
            <a:r>
              <a:rPr lang="zh-CN" altLang="en-US" dirty="0"/>
              <a:t>代码块</a:t>
            </a:r>
            <a:endParaRPr lang="zh-CN" altLang="zh-CN" dirty="0"/>
          </a:p>
        </p:txBody>
      </p:sp>
      <p:sp>
        <p:nvSpPr>
          <p:cNvPr id="174" name="//代码文件：chapter10/src/com/a51work6/section2/ch10.2.2.kt…"/>
          <p:cNvSpPr txBox="1"/>
          <p:nvPr/>
        </p:nvSpPr>
        <p:spPr>
          <a:xfrm>
            <a:off x="2131001" y="4012527"/>
            <a:ext cx="11721042" cy="4222737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dirty="0"/>
              <a:t>try : </a:t>
            </a:r>
          </a:p>
          <a:p>
            <a:pPr lvl="3"/>
            <a:r>
              <a:rPr lang="en-US" dirty="0"/>
              <a:t>    &lt;</a:t>
            </a:r>
            <a:r>
              <a:rPr lang="zh-CN" altLang="en-US" dirty="0"/>
              <a:t>可能会抛出异常的语句</a:t>
            </a:r>
            <a:r>
              <a:rPr lang="en-US" altLang="zh-CN" dirty="0"/>
              <a:t>&gt;</a:t>
            </a:r>
          </a:p>
          <a:p>
            <a:pPr lvl="3"/>
            <a:r>
              <a:rPr lang="en-US" dirty="0"/>
              <a:t>except [</a:t>
            </a:r>
            <a:r>
              <a:rPr lang="zh-CN" altLang="en-US" dirty="0"/>
              <a:t>异常类型</a:t>
            </a:r>
            <a:r>
              <a:rPr lang="en-US" altLang="zh-CN" dirty="0"/>
              <a:t>1] :</a:t>
            </a:r>
          </a:p>
          <a:p>
            <a:pPr lvl="3"/>
            <a:r>
              <a:rPr lang="en-US" altLang="zh-CN" dirty="0"/>
              <a:t>    &lt;</a:t>
            </a:r>
            <a:r>
              <a:rPr lang="zh-CN" altLang="en-US" dirty="0"/>
              <a:t>处理异常</a:t>
            </a:r>
            <a:r>
              <a:rPr lang="en-US" altLang="zh-CN" dirty="0"/>
              <a:t>&gt; </a:t>
            </a:r>
          </a:p>
          <a:p>
            <a:pPr lvl="3"/>
            <a:r>
              <a:rPr lang="en-US" dirty="0"/>
              <a:t>except [</a:t>
            </a:r>
            <a:r>
              <a:rPr lang="zh-CN" altLang="en-US" dirty="0"/>
              <a:t>异常类型</a:t>
            </a:r>
            <a:r>
              <a:rPr lang="en-US" altLang="zh-CN" dirty="0"/>
              <a:t>2] :</a:t>
            </a:r>
          </a:p>
          <a:p>
            <a:pPr lvl="3"/>
            <a:r>
              <a:rPr lang="en-US" altLang="zh-CN" dirty="0"/>
              <a:t>    &lt;</a:t>
            </a:r>
            <a:r>
              <a:rPr lang="zh-CN" altLang="en-US" dirty="0"/>
              <a:t>处理异常</a:t>
            </a:r>
            <a:r>
              <a:rPr lang="en-US" altLang="zh-CN" dirty="0"/>
              <a:t>&gt; </a:t>
            </a:r>
          </a:p>
          <a:p>
            <a:pPr lvl="3"/>
            <a:r>
              <a:rPr lang="en-US" altLang="zh-CN" dirty="0"/>
              <a:t>...</a:t>
            </a:r>
          </a:p>
          <a:p>
            <a:pPr lvl="3"/>
            <a:r>
              <a:rPr lang="en-US" dirty="0"/>
              <a:t>except [</a:t>
            </a:r>
            <a:r>
              <a:rPr lang="zh-CN" altLang="en-US" dirty="0"/>
              <a:t>异常类型</a:t>
            </a:r>
            <a:r>
              <a:rPr lang="en-US" dirty="0"/>
              <a:t>n] :</a:t>
            </a:r>
          </a:p>
          <a:p>
            <a:pPr lvl="3"/>
            <a:r>
              <a:rPr lang="en-US" dirty="0"/>
              <a:t>    &lt;</a:t>
            </a:r>
            <a:r>
              <a:rPr lang="zh-CN" altLang="en-US" dirty="0"/>
              <a:t>处理异常</a:t>
            </a:r>
            <a:r>
              <a:rPr lang="en-US" altLang="zh-CN" dirty="0"/>
              <a:t>&gt; </a:t>
            </a:r>
          </a:p>
          <a:p>
            <a:pPr lvl="3"/>
            <a:r>
              <a:rPr lang="en-US" dirty="0"/>
              <a:t>finally  :</a:t>
            </a:r>
          </a:p>
          <a:p>
            <a:pPr lvl="3"/>
            <a:r>
              <a:rPr lang="en-US" dirty="0"/>
              <a:t>    &lt;</a:t>
            </a:r>
            <a:r>
              <a:rPr lang="zh-CN" altLang="en-US" dirty="0"/>
              <a:t>释放资源</a:t>
            </a:r>
            <a:r>
              <a:rPr lang="en-US" altLang="zh-C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513334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参数列表语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代码块流程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40" y="1726076"/>
            <a:ext cx="5897880" cy="676065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从一个问题开始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zh-CN" altLang="en-US" dirty="0"/>
              <a:t>使用</a:t>
            </a:r>
            <a:r>
              <a:rPr lang="en-US" altLang="zh-CN" dirty="0"/>
              <a:t>finally</a:t>
            </a:r>
            <a:r>
              <a:rPr lang="zh-CN" altLang="en-US" dirty="0"/>
              <a:t>代码块示例代码如下：</a:t>
            </a:r>
            <a:endParaRPr lang="zh-CN" altLang="zh-CN" dirty="0"/>
          </a:p>
        </p:txBody>
      </p:sp>
      <p:sp>
        <p:nvSpPr>
          <p:cNvPr id="174" name="//代码文件：chapter10/src/com/a51work6/section2/ch10.2.2.kt…"/>
          <p:cNvSpPr txBox="1"/>
          <p:nvPr/>
        </p:nvSpPr>
        <p:spPr>
          <a:xfrm>
            <a:off x="2131001" y="2073535"/>
            <a:ext cx="11721042" cy="8100722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dirty="0"/>
              <a:t># coding=</a:t>
            </a:r>
            <a:r>
              <a:rPr lang="en-US" dirty="0" err="1"/>
              <a:t>utf</a:t>
            </a:r>
            <a:r>
              <a:rPr lang="en-US" dirty="0"/>
              <a:t>-8</a:t>
            </a:r>
          </a:p>
          <a:p>
            <a:pPr lvl="3"/>
            <a:r>
              <a:rPr lang="en-US" dirty="0"/>
              <a:t># </a:t>
            </a:r>
            <a:r>
              <a:rPr lang="zh-CN" altLang="en-US" dirty="0"/>
              <a:t>代码文件：</a:t>
            </a:r>
            <a:r>
              <a:rPr lang="en-US" dirty="0" err="1"/>
              <a:t>chapter12</a:t>
            </a:r>
            <a:r>
              <a:rPr lang="en-US" dirty="0"/>
              <a:t>/</a:t>
            </a:r>
            <a:r>
              <a:rPr lang="en-US" dirty="0" err="1"/>
              <a:t>ch12.6.1.py</a:t>
            </a:r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/>
              <a:t>import </a:t>
            </a:r>
            <a:r>
              <a:rPr lang="en-US" dirty="0" err="1"/>
              <a:t>datetime</a:t>
            </a:r>
            <a:r>
              <a:rPr lang="en-US" dirty="0"/>
              <a:t> as </a:t>
            </a:r>
            <a:r>
              <a:rPr lang="en-US" dirty="0" err="1"/>
              <a:t>dt</a:t>
            </a:r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read_date_from_file</a:t>
            </a:r>
            <a:r>
              <a:rPr lang="en-US" dirty="0"/>
              <a:t>(filename):</a:t>
            </a:r>
          </a:p>
          <a:p>
            <a:pPr lvl="3"/>
            <a:r>
              <a:rPr lang="en-US" dirty="0"/>
              <a:t>    try:</a:t>
            </a:r>
          </a:p>
          <a:p>
            <a:pPr lvl="3"/>
            <a:r>
              <a:rPr lang="en-US" dirty="0"/>
              <a:t>        file = open(filename)</a:t>
            </a:r>
          </a:p>
          <a:p>
            <a:pPr lvl="3"/>
            <a:r>
              <a:rPr lang="en-US" dirty="0"/>
              <a:t>        </a:t>
            </a:r>
            <a:r>
              <a:rPr lang="en-US" dirty="0" err="1"/>
              <a:t>in_date</a:t>
            </a:r>
            <a:r>
              <a:rPr lang="en-US" dirty="0"/>
              <a:t> = </a:t>
            </a:r>
            <a:r>
              <a:rPr lang="en-US" dirty="0" err="1"/>
              <a:t>file.read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        </a:t>
            </a:r>
            <a:r>
              <a:rPr lang="en-US" dirty="0" err="1"/>
              <a:t>in_date</a:t>
            </a:r>
            <a:r>
              <a:rPr lang="en-US" dirty="0"/>
              <a:t> = </a:t>
            </a:r>
            <a:r>
              <a:rPr lang="en-US" dirty="0" err="1"/>
              <a:t>in_date.strip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        date = </a:t>
            </a:r>
            <a:r>
              <a:rPr lang="en-US" dirty="0" err="1"/>
              <a:t>dt.datetime.strptime</a:t>
            </a:r>
            <a:r>
              <a:rPr lang="en-US" dirty="0"/>
              <a:t>(</a:t>
            </a:r>
            <a:r>
              <a:rPr lang="en-US" dirty="0" err="1"/>
              <a:t>in_date</a:t>
            </a:r>
            <a:r>
              <a:rPr lang="en-US" dirty="0"/>
              <a:t>, '%Y-%m-%d')</a:t>
            </a:r>
          </a:p>
          <a:p>
            <a:pPr lvl="3"/>
            <a:r>
              <a:rPr lang="en-US" dirty="0"/>
              <a:t>        return date</a:t>
            </a:r>
          </a:p>
          <a:p>
            <a:pPr lvl="3"/>
            <a:r>
              <a:rPr lang="en-US" dirty="0"/>
              <a:t>    except </a:t>
            </a:r>
            <a:r>
              <a:rPr lang="en-US" dirty="0" err="1"/>
              <a:t>ValueError</a:t>
            </a:r>
            <a:r>
              <a:rPr lang="en-US" dirty="0"/>
              <a:t> as e:</a:t>
            </a:r>
          </a:p>
          <a:p>
            <a:pPr lvl="3"/>
            <a:r>
              <a:rPr lang="en-US" dirty="0"/>
              <a:t>        print('</a:t>
            </a:r>
            <a:r>
              <a:rPr lang="zh-CN" altLang="en-US" dirty="0"/>
              <a:t>处理</a:t>
            </a:r>
            <a:r>
              <a:rPr lang="en-US" dirty="0" err="1"/>
              <a:t>ValueError</a:t>
            </a:r>
            <a:r>
              <a:rPr lang="zh-CN" altLang="en-US" dirty="0"/>
              <a:t>异常</a:t>
            </a:r>
            <a:r>
              <a:rPr lang="en-US" altLang="zh-CN" dirty="0"/>
              <a:t>')</a:t>
            </a:r>
          </a:p>
          <a:p>
            <a:pPr lvl="3"/>
            <a:r>
              <a:rPr lang="en-US" altLang="zh-CN" dirty="0"/>
              <a:t>    </a:t>
            </a:r>
            <a:r>
              <a:rPr lang="en-US" dirty="0"/>
              <a:t>except </a:t>
            </a:r>
            <a:r>
              <a:rPr lang="en-US" dirty="0" err="1"/>
              <a:t>FileNotFoundError</a:t>
            </a:r>
            <a:r>
              <a:rPr lang="en-US" dirty="0"/>
              <a:t> as e:</a:t>
            </a:r>
          </a:p>
          <a:p>
            <a:pPr lvl="3"/>
            <a:r>
              <a:rPr lang="en-US" dirty="0"/>
              <a:t>        print('</a:t>
            </a:r>
            <a:r>
              <a:rPr lang="zh-CN" altLang="en-US" dirty="0"/>
              <a:t>处理</a:t>
            </a:r>
            <a:r>
              <a:rPr lang="en-US" dirty="0" err="1"/>
              <a:t>FileNotFoundError</a:t>
            </a:r>
            <a:r>
              <a:rPr lang="zh-CN" altLang="en-US" dirty="0"/>
              <a:t>异常</a:t>
            </a:r>
            <a:r>
              <a:rPr lang="en-US" altLang="zh-CN" dirty="0"/>
              <a:t>')</a:t>
            </a:r>
          </a:p>
          <a:p>
            <a:pPr lvl="3"/>
            <a:r>
              <a:rPr lang="en-US" altLang="zh-CN" dirty="0"/>
              <a:t>    </a:t>
            </a:r>
            <a:r>
              <a:rPr lang="en-US" dirty="0"/>
              <a:t>except </a:t>
            </a:r>
            <a:r>
              <a:rPr lang="en-US" dirty="0" err="1"/>
              <a:t>OSError</a:t>
            </a:r>
            <a:r>
              <a:rPr lang="en-US" dirty="0"/>
              <a:t> as e:</a:t>
            </a:r>
          </a:p>
          <a:p>
            <a:pPr lvl="3"/>
            <a:r>
              <a:rPr lang="en-US" dirty="0"/>
              <a:t>        print('</a:t>
            </a:r>
            <a:r>
              <a:rPr lang="zh-CN" altLang="en-US" dirty="0"/>
              <a:t>处理</a:t>
            </a:r>
            <a:r>
              <a:rPr lang="en-US" dirty="0" err="1"/>
              <a:t>OSError</a:t>
            </a:r>
            <a:r>
              <a:rPr lang="zh-CN" altLang="en-US" dirty="0"/>
              <a:t>异常</a:t>
            </a:r>
            <a:r>
              <a:rPr lang="en-US" altLang="zh-CN" dirty="0"/>
              <a:t>')</a:t>
            </a:r>
          </a:p>
          <a:p>
            <a:pPr lvl="3"/>
            <a:r>
              <a:rPr lang="en-US" altLang="zh-CN" dirty="0"/>
              <a:t>    </a:t>
            </a:r>
            <a:r>
              <a:rPr lang="en-US" dirty="0"/>
              <a:t>finally: ①</a:t>
            </a:r>
          </a:p>
          <a:p>
            <a:pPr lvl="3"/>
            <a:r>
              <a:rPr lang="en-US" dirty="0"/>
              <a:t>        </a:t>
            </a:r>
            <a:r>
              <a:rPr lang="en-US" dirty="0" err="1"/>
              <a:t>file.close</a:t>
            </a:r>
            <a:r>
              <a:rPr lang="en-US" dirty="0"/>
              <a:t>() ②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date = </a:t>
            </a:r>
            <a:r>
              <a:rPr lang="en-US" dirty="0" err="1"/>
              <a:t>read_date_from_file</a:t>
            </a:r>
            <a:r>
              <a:rPr lang="en-US" dirty="0"/>
              <a:t>('</a:t>
            </a:r>
            <a:r>
              <a:rPr lang="en-US" dirty="0" err="1"/>
              <a:t>readme.txt</a:t>
            </a:r>
            <a:r>
              <a:rPr lang="en-US" dirty="0"/>
              <a:t>')</a:t>
            </a:r>
          </a:p>
          <a:p>
            <a:pPr lvl="3"/>
            <a:r>
              <a:rPr lang="en-US" dirty="0"/>
              <a:t>print('</a:t>
            </a:r>
            <a:r>
              <a:rPr lang="zh-CN" altLang="en-US" dirty="0"/>
              <a:t>日期 </a:t>
            </a:r>
            <a:r>
              <a:rPr lang="en-US" altLang="zh-CN" dirty="0"/>
              <a:t>= {0}'.</a:t>
            </a:r>
            <a:r>
              <a:rPr lang="en-US" dirty="0"/>
              <a:t>format(date))</a:t>
            </a:r>
          </a:p>
        </p:txBody>
      </p:sp>
    </p:spTree>
    <p:extLst>
      <p:ext uri="{BB962C8B-B14F-4D97-AF65-F5344CB8AC3E}">
        <p14:creationId xmlns:p14="http://schemas.microsoft.com/office/powerpoint/2010/main" val="18457263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参数列表语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.6.2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else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代码块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1974088"/>
            <a:ext cx="5443220" cy="73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37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zh-CN" altLang="en-US" dirty="0" smtClean="0"/>
              <a:t>修改示例</a:t>
            </a:r>
            <a:r>
              <a:rPr lang="zh-CN" altLang="en-US" dirty="0"/>
              <a:t>代码如下：</a:t>
            </a:r>
            <a:endParaRPr lang="zh-CN" altLang="zh-CN" dirty="0"/>
          </a:p>
        </p:txBody>
      </p:sp>
      <p:sp>
        <p:nvSpPr>
          <p:cNvPr id="174" name="//代码文件：chapter10/src/com/a51work6/section2/ch10.2.2.kt…"/>
          <p:cNvSpPr txBox="1"/>
          <p:nvPr/>
        </p:nvSpPr>
        <p:spPr>
          <a:xfrm>
            <a:off x="2131001" y="1427205"/>
            <a:ext cx="11721042" cy="9393383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dirty="0"/>
              <a:t># coding=</a:t>
            </a:r>
            <a:r>
              <a:rPr lang="en-US" dirty="0" err="1"/>
              <a:t>utf</a:t>
            </a:r>
            <a:r>
              <a:rPr lang="en-US" dirty="0"/>
              <a:t>-8</a:t>
            </a:r>
          </a:p>
          <a:p>
            <a:pPr lvl="3"/>
            <a:r>
              <a:rPr lang="en-US" dirty="0"/>
              <a:t># </a:t>
            </a:r>
            <a:r>
              <a:rPr lang="zh-CN" altLang="en-US" dirty="0"/>
              <a:t>代码文件：</a:t>
            </a:r>
            <a:r>
              <a:rPr lang="en-US" dirty="0" err="1"/>
              <a:t>chapter12</a:t>
            </a:r>
            <a:r>
              <a:rPr lang="en-US" dirty="0"/>
              <a:t>/</a:t>
            </a:r>
            <a:r>
              <a:rPr lang="en-US" dirty="0" err="1"/>
              <a:t>ch12.6.2.py</a:t>
            </a:r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/>
              <a:t>import </a:t>
            </a:r>
            <a:r>
              <a:rPr lang="en-US" dirty="0" err="1"/>
              <a:t>datetime</a:t>
            </a:r>
            <a:r>
              <a:rPr lang="en-US" dirty="0"/>
              <a:t> as </a:t>
            </a:r>
            <a:r>
              <a:rPr lang="en-US" dirty="0" err="1"/>
              <a:t>dt</a:t>
            </a:r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read_date_from_file</a:t>
            </a:r>
            <a:r>
              <a:rPr lang="en-US" dirty="0"/>
              <a:t>(filename):</a:t>
            </a:r>
          </a:p>
          <a:p>
            <a:pPr lvl="3"/>
            <a:r>
              <a:rPr lang="en-US" dirty="0"/>
              <a:t>    try:</a:t>
            </a:r>
          </a:p>
          <a:p>
            <a:pPr lvl="3"/>
            <a:r>
              <a:rPr lang="en-US" dirty="0"/>
              <a:t>        file = open(filename) ①</a:t>
            </a:r>
          </a:p>
          <a:p>
            <a:pPr lvl="3"/>
            <a:r>
              <a:rPr lang="en-US" dirty="0"/>
              <a:t>    except </a:t>
            </a:r>
            <a:r>
              <a:rPr lang="en-US" dirty="0" err="1"/>
              <a:t>OSError</a:t>
            </a:r>
            <a:r>
              <a:rPr lang="en-US" dirty="0"/>
              <a:t> as e:</a:t>
            </a:r>
          </a:p>
          <a:p>
            <a:pPr lvl="3"/>
            <a:r>
              <a:rPr lang="en-US" dirty="0"/>
              <a:t>        print('</a:t>
            </a:r>
            <a:r>
              <a:rPr lang="zh-CN" altLang="en-US" dirty="0"/>
              <a:t>打开文件失败</a:t>
            </a:r>
            <a:r>
              <a:rPr lang="en-US" altLang="zh-CN" dirty="0"/>
              <a:t>')</a:t>
            </a:r>
          </a:p>
          <a:p>
            <a:pPr lvl="3"/>
            <a:r>
              <a:rPr lang="en-US" altLang="zh-CN" dirty="0"/>
              <a:t>    </a:t>
            </a:r>
            <a:r>
              <a:rPr lang="en-US" dirty="0"/>
              <a:t>else: ②</a:t>
            </a:r>
          </a:p>
          <a:p>
            <a:pPr lvl="3"/>
            <a:r>
              <a:rPr lang="en-US" dirty="0"/>
              <a:t>        print('</a:t>
            </a:r>
            <a:r>
              <a:rPr lang="zh-CN" altLang="en-US" dirty="0"/>
              <a:t>打开文件成功</a:t>
            </a:r>
            <a:r>
              <a:rPr lang="en-US" altLang="zh-CN" dirty="0"/>
              <a:t>')</a:t>
            </a:r>
          </a:p>
          <a:p>
            <a:pPr lvl="3"/>
            <a:r>
              <a:rPr lang="en-US" altLang="zh-CN" dirty="0"/>
              <a:t>        </a:t>
            </a:r>
            <a:r>
              <a:rPr lang="en-US" dirty="0"/>
              <a:t>try: </a:t>
            </a:r>
          </a:p>
          <a:p>
            <a:pPr lvl="3"/>
            <a:r>
              <a:rPr lang="en-US" dirty="0"/>
              <a:t>            </a:t>
            </a:r>
            <a:r>
              <a:rPr lang="en-US" dirty="0" err="1"/>
              <a:t>in_date</a:t>
            </a:r>
            <a:r>
              <a:rPr lang="en-US" dirty="0"/>
              <a:t> = </a:t>
            </a:r>
            <a:r>
              <a:rPr lang="en-US" dirty="0" err="1"/>
              <a:t>file.read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            </a:t>
            </a:r>
            <a:r>
              <a:rPr lang="en-US" dirty="0" err="1"/>
              <a:t>in_date</a:t>
            </a:r>
            <a:r>
              <a:rPr lang="en-US" dirty="0"/>
              <a:t> = </a:t>
            </a:r>
            <a:r>
              <a:rPr lang="en-US" dirty="0" err="1"/>
              <a:t>in_date.strip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            date = </a:t>
            </a:r>
            <a:r>
              <a:rPr lang="en-US" dirty="0" err="1"/>
              <a:t>dt.datetime.strptime</a:t>
            </a:r>
            <a:r>
              <a:rPr lang="en-US" dirty="0"/>
              <a:t>(</a:t>
            </a:r>
            <a:r>
              <a:rPr lang="en-US" dirty="0" err="1"/>
              <a:t>in_date</a:t>
            </a:r>
            <a:r>
              <a:rPr lang="en-US" dirty="0"/>
              <a:t>, '%Y-%m-%d')</a:t>
            </a:r>
          </a:p>
          <a:p>
            <a:pPr lvl="3"/>
            <a:r>
              <a:rPr lang="en-US" dirty="0"/>
              <a:t>            return date</a:t>
            </a:r>
          </a:p>
          <a:p>
            <a:pPr lvl="3"/>
            <a:r>
              <a:rPr lang="en-US" dirty="0"/>
              <a:t>        except </a:t>
            </a:r>
            <a:r>
              <a:rPr lang="en-US" dirty="0" err="1"/>
              <a:t>ValueError</a:t>
            </a:r>
            <a:r>
              <a:rPr lang="en-US" dirty="0"/>
              <a:t> as e:</a:t>
            </a:r>
          </a:p>
          <a:p>
            <a:pPr lvl="3"/>
            <a:r>
              <a:rPr lang="en-US" dirty="0"/>
              <a:t>            print('</a:t>
            </a:r>
            <a:r>
              <a:rPr lang="zh-CN" altLang="en-US" dirty="0"/>
              <a:t>处理</a:t>
            </a:r>
            <a:r>
              <a:rPr lang="en-US" dirty="0" err="1"/>
              <a:t>ValueError</a:t>
            </a:r>
            <a:r>
              <a:rPr lang="zh-CN" altLang="en-US" dirty="0"/>
              <a:t>异常</a:t>
            </a:r>
            <a:r>
              <a:rPr lang="en-US" altLang="zh-CN" dirty="0"/>
              <a:t>')</a:t>
            </a:r>
          </a:p>
          <a:p>
            <a:pPr lvl="3"/>
            <a:r>
              <a:rPr lang="en-US" altLang="zh-CN" dirty="0"/>
              <a:t>        </a:t>
            </a:r>
            <a:r>
              <a:rPr lang="en-US" dirty="0"/>
              <a:t>except </a:t>
            </a:r>
            <a:r>
              <a:rPr lang="en-US" dirty="0" err="1"/>
              <a:t>OSError</a:t>
            </a:r>
            <a:r>
              <a:rPr lang="en-US" dirty="0"/>
              <a:t> as e:</a:t>
            </a:r>
          </a:p>
          <a:p>
            <a:pPr lvl="3"/>
            <a:r>
              <a:rPr lang="en-US" dirty="0"/>
              <a:t>            print('</a:t>
            </a:r>
            <a:r>
              <a:rPr lang="zh-CN" altLang="en-US" dirty="0"/>
              <a:t>处理</a:t>
            </a:r>
            <a:r>
              <a:rPr lang="en-US" dirty="0" err="1"/>
              <a:t>OSError</a:t>
            </a:r>
            <a:r>
              <a:rPr lang="zh-CN" altLang="en-US" dirty="0"/>
              <a:t>异常</a:t>
            </a:r>
            <a:r>
              <a:rPr lang="en-US" altLang="zh-CN" dirty="0"/>
              <a:t>')</a:t>
            </a:r>
          </a:p>
          <a:p>
            <a:pPr lvl="3"/>
            <a:r>
              <a:rPr lang="en-US" altLang="zh-CN" dirty="0"/>
              <a:t>        </a:t>
            </a:r>
            <a:r>
              <a:rPr lang="en-US" dirty="0"/>
              <a:t>finally: ③</a:t>
            </a:r>
          </a:p>
          <a:p>
            <a:pPr lvl="3"/>
            <a:r>
              <a:rPr lang="en-US" dirty="0"/>
              <a:t>            </a:t>
            </a:r>
            <a:r>
              <a:rPr lang="en-US" dirty="0" err="1"/>
              <a:t>file.close</a:t>
            </a:r>
            <a:r>
              <a:rPr lang="en-US" dirty="0"/>
              <a:t>()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date = </a:t>
            </a:r>
            <a:r>
              <a:rPr lang="en-US" dirty="0" err="1"/>
              <a:t>read_date_from_file</a:t>
            </a:r>
            <a:r>
              <a:rPr lang="en-US" dirty="0"/>
              <a:t>('</a:t>
            </a:r>
            <a:r>
              <a:rPr lang="en-US" dirty="0" err="1"/>
              <a:t>readme.txt</a:t>
            </a:r>
            <a:r>
              <a:rPr lang="en-US" dirty="0"/>
              <a:t>')</a:t>
            </a:r>
          </a:p>
          <a:p>
            <a:pPr lvl="3"/>
            <a:r>
              <a:rPr lang="en-US" dirty="0"/>
              <a:t>print('</a:t>
            </a:r>
            <a:r>
              <a:rPr lang="zh-CN" altLang="en-US" dirty="0"/>
              <a:t>日期 </a:t>
            </a:r>
            <a:r>
              <a:rPr lang="en-US" altLang="zh-CN" dirty="0"/>
              <a:t>= {0}'.</a:t>
            </a:r>
            <a:r>
              <a:rPr lang="en-US" dirty="0"/>
              <a:t>format(date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098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en-US" altLang="zh-CN" dirty="0" smtClean="0"/>
              <a:t>11.6.3 </a:t>
            </a:r>
            <a:r>
              <a:rPr lang="en-US" altLang="zh-CN" dirty="0"/>
              <a:t>	with as</a:t>
            </a:r>
            <a:r>
              <a:rPr lang="zh-CN" altLang="en-US" dirty="0"/>
              <a:t>代码块自动资源管理</a:t>
            </a:r>
            <a:endParaRPr lang="zh-CN" altLang="zh-CN" dirty="0"/>
          </a:p>
        </p:txBody>
      </p:sp>
      <p:sp>
        <p:nvSpPr>
          <p:cNvPr id="174" name="//代码文件：chapter10/src/com/a51work6/section2/ch10.2.2.kt…"/>
          <p:cNvSpPr txBox="1"/>
          <p:nvPr/>
        </p:nvSpPr>
        <p:spPr>
          <a:xfrm>
            <a:off x="2131001" y="2558284"/>
            <a:ext cx="11721042" cy="7131225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dirty="0"/>
              <a:t># coding=</a:t>
            </a:r>
            <a:r>
              <a:rPr lang="en-US" dirty="0" err="1"/>
              <a:t>utf</a:t>
            </a:r>
            <a:r>
              <a:rPr lang="en-US" dirty="0"/>
              <a:t>-8</a:t>
            </a:r>
          </a:p>
          <a:p>
            <a:pPr lvl="3"/>
            <a:r>
              <a:rPr lang="en-US" dirty="0"/>
              <a:t># </a:t>
            </a:r>
            <a:r>
              <a:rPr lang="zh-CN" altLang="en-US" dirty="0"/>
              <a:t>代码文件：</a:t>
            </a:r>
            <a:r>
              <a:rPr lang="en-US" dirty="0" err="1"/>
              <a:t>chapter12</a:t>
            </a:r>
            <a:r>
              <a:rPr lang="en-US" dirty="0"/>
              <a:t>/</a:t>
            </a:r>
            <a:r>
              <a:rPr lang="en-US" dirty="0" err="1"/>
              <a:t>ch12.6.3.py</a:t>
            </a:r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/>
              <a:t>import </a:t>
            </a:r>
            <a:r>
              <a:rPr lang="en-US" dirty="0" err="1"/>
              <a:t>datetime</a:t>
            </a:r>
            <a:r>
              <a:rPr lang="en-US" dirty="0"/>
              <a:t> as </a:t>
            </a:r>
            <a:r>
              <a:rPr lang="en-US" dirty="0" err="1"/>
              <a:t>dt</a:t>
            </a:r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read_date_from_file</a:t>
            </a:r>
            <a:r>
              <a:rPr lang="en-US" dirty="0"/>
              <a:t>(filename):</a:t>
            </a:r>
          </a:p>
          <a:p>
            <a:pPr lvl="3"/>
            <a:r>
              <a:rPr lang="en-US" dirty="0"/>
              <a:t>    try:</a:t>
            </a:r>
          </a:p>
          <a:p>
            <a:pPr lvl="3"/>
            <a:r>
              <a:rPr lang="en-US" dirty="0"/>
              <a:t>        with open(filename) as file: ①</a:t>
            </a:r>
          </a:p>
          <a:p>
            <a:pPr lvl="3"/>
            <a:r>
              <a:rPr lang="en-US" dirty="0"/>
              <a:t>            </a:t>
            </a:r>
            <a:r>
              <a:rPr lang="en-US" dirty="0" err="1"/>
              <a:t>in_date</a:t>
            </a:r>
            <a:r>
              <a:rPr lang="en-US" dirty="0"/>
              <a:t> = </a:t>
            </a:r>
            <a:r>
              <a:rPr lang="en-US" dirty="0" err="1"/>
              <a:t>file.read</a:t>
            </a:r>
            <a:r>
              <a:rPr lang="en-US" dirty="0"/>
              <a:t>()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        </a:t>
            </a:r>
            <a:r>
              <a:rPr lang="en-US" dirty="0" err="1"/>
              <a:t>in_date</a:t>
            </a:r>
            <a:r>
              <a:rPr lang="en-US" dirty="0"/>
              <a:t> = </a:t>
            </a:r>
            <a:r>
              <a:rPr lang="en-US" dirty="0" err="1"/>
              <a:t>in_date.strip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        date = </a:t>
            </a:r>
            <a:r>
              <a:rPr lang="en-US" dirty="0" err="1"/>
              <a:t>dt.datetime.strptime</a:t>
            </a:r>
            <a:r>
              <a:rPr lang="en-US" dirty="0"/>
              <a:t>(</a:t>
            </a:r>
            <a:r>
              <a:rPr lang="en-US" dirty="0" err="1"/>
              <a:t>in_date</a:t>
            </a:r>
            <a:r>
              <a:rPr lang="en-US" dirty="0"/>
              <a:t>, '%Y-%m-%d')</a:t>
            </a:r>
          </a:p>
          <a:p>
            <a:pPr lvl="3"/>
            <a:r>
              <a:rPr lang="en-US" dirty="0"/>
              <a:t>        return date</a:t>
            </a:r>
          </a:p>
          <a:p>
            <a:pPr lvl="3"/>
            <a:r>
              <a:rPr lang="en-US" dirty="0"/>
              <a:t>    except </a:t>
            </a:r>
            <a:r>
              <a:rPr lang="en-US" dirty="0" err="1"/>
              <a:t>ValueError</a:t>
            </a:r>
            <a:r>
              <a:rPr lang="en-US" dirty="0"/>
              <a:t> as e:</a:t>
            </a:r>
          </a:p>
          <a:p>
            <a:pPr lvl="3"/>
            <a:r>
              <a:rPr lang="en-US" dirty="0"/>
              <a:t>        print('</a:t>
            </a:r>
            <a:r>
              <a:rPr lang="zh-CN" altLang="en-US" dirty="0"/>
              <a:t>处理</a:t>
            </a:r>
            <a:r>
              <a:rPr lang="en-US" dirty="0" err="1"/>
              <a:t>ValueError</a:t>
            </a:r>
            <a:r>
              <a:rPr lang="zh-CN" altLang="en-US" dirty="0"/>
              <a:t>异常</a:t>
            </a:r>
            <a:r>
              <a:rPr lang="en-US" altLang="zh-CN" dirty="0"/>
              <a:t>')</a:t>
            </a:r>
          </a:p>
          <a:p>
            <a:pPr lvl="3"/>
            <a:r>
              <a:rPr lang="en-US" altLang="zh-CN" dirty="0"/>
              <a:t>    </a:t>
            </a:r>
            <a:r>
              <a:rPr lang="en-US" dirty="0"/>
              <a:t>except </a:t>
            </a:r>
            <a:r>
              <a:rPr lang="en-US" dirty="0" err="1"/>
              <a:t>OSError</a:t>
            </a:r>
            <a:r>
              <a:rPr lang="en-US" dirty="0"/>
              <a:t> as e:</a:t>
            </a:r>
          </a:p>
          <a:p>
            <a:pPr lvl="3"/>
            <a:r>
              <a:rPr lang="en-US" dirty="0"/>
              <a:t>        print('</a:t>
            </a:r>
            <a:r>
              <a:rPr lang="zh-CN" altLang="en-US" dirty="0"/>
              <a:t>处理</a:t>
            </a:r>
            <a:r>
              <a:rPr lang="en-US" dirty="0" err="1"/>
              <a:t>OSError</a:t>
            </a:r>
            <a:r>
              <a:rPr lang="zh-CN" altLang="en-US" dirty="0"/>
              <a:t>异常</a:t>
            </a:r>
            <a:r>
              <a:rPr lang="en-US" altLang="zh-CN" dirty="0"/>
              <a:t>')</a:t>
            </a:r>
          </a:p>
          <a:p>
            <a:pPr lvl="3"/>
            <a:endParaRPr lang="en-US" altLang="zh-CN" dirty="0"/>
          </a:p>
          <a:p>
            <a:pPr lvl="3"/>
            <a:r>
              <a:rPr lang="en-US" altLang="zh-CN" dirty="0"/>
              <a:t>    </a:t>
            </a:r>
            <a:r>
              <a:rPr lang="en-US" dirty="0"/>
              <a:t>date = </a:t>
            </a:r>
            <a:r>
              <a:rPr lang="en-US" dirty="0" err="1"/>
              <a:t>read_date_from_file</a:t>
            </a:r>
            <a:r>
              <a:rPr lang="en-US" dirty="0"/>
              <a:t>('</a:t>
            </a:r>
            <a:r>
              <a:rPr lang="en-US" dirty="0" err="1"/>
              <a:t>readme.txt</a:t>
            </a:r>
            <a:r>
              <a:rPr lang="en-US" dirty="0"/>
              <a:t>')</a:t>
            </a:r>
          </a:p>
          <a:p>
            <a:pPr lvl="3"/>
            <a:r>
              <a:rPr lang="en-US" dirty="0"/>
              <a:t>    print('</a:t>
            </a:r>
            <a:r>
              <a:rPr lang="zh-CN" altLang="en-US" dirty="0"/>
              <a:t>日期 </a:t>
            </a:r>
            <a:r>
              <a:rPr lang="en-US" altLang="zh-CN" dirty="0"/>
              <a:t>= {0}'.</a:t>
            </a:r>
            <a:r>
              <a:rPr lang="en-US" dirty="0"/>
              <a:t>format(date))</a:t>
            </a:r>
          </a:p>
        </p:txBody>
      </p:sp>
    </p:spTree>
    <p:extLst>
      <p:ext uri="{BB962C8B-B14F-4D97-AF65-F5344CB8AC3E}">
        <p14:creationId xmlns:p14="http://schemas.microsoft.com/office/powerpoint/2010/main" val="2455924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11.7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自定义异常类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741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zh-CN" altLang="en-US" dirty="0"/>
              <a:t>实现自定义异常类示例代码如下：</a:t>
            </a:r>
            <a:endParaRPr lang="zh-CN" altLang="zh-CN" dirty="0"/>
          </a:p>
        </p:txBody>
      </p:sp>
      <p:sp>
        <p:nvSpPr>
          <p:cNvPr id="174" name="//代码文件：chapter10/src/com/a51work6/section2/ch10.2.2.kt…"/>
          <p:cNvSpPr txBox="1"/>
          <p:nvPr/>
        </p:nvSpPr>
        <p:spPr>
          <a:xfrm>
            <a:off x="2131001" y="4820441"/>
            <a:ext cx="11721042" cy="2606910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dirty="0"/>
              <a:t># coding=</a:t>
            </a:r>
            <a:r>
              <a:rPr lang="en-US" dirty="0" err="1"/>
              <a:t>utf</a:t>
            </a:r>
            <a:r>
              <a:rPr lang="en-US" dirty="0"/>
              <a:t>-8</a:t>
            </a:r>
          </a:p>
          <a:p>
            <a:pPr lvl="3"/>
            <a:r>
              <a:rPr lang="en-US" dirty="0"/>
              <a:t># </a:t>
            </a:r>
            <a:r>
              <a:rPr lang="zh-CN" altLang="en-US" dirty="0"/>
              <a:t>代码文件：</a:t>
            </a:r>
            <a:r>
              <a:rPr lang="en-US" dirty="0" err="1"/>
              <a:t>chapter12</a:t>
            </a:r>
            <a:r>
              <a:rPr lang="en-US" dirty="0"/>
              <a:t>/</a:t>
            </a:r>
            <a:r>
              <a:rPr lang="en-US" dirty="0" err="1"/>
              <a:t>ch12.7.py</a:t>
            </a:r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/>
              <a:t>class </a:t>
            </a:r>
            <a:r>
              <a:rPr lang="en-US" dirty="0" err="1"/>
              <a:t>MyException</a:t>
            </a:r>
            <a:r>
              <a:rPr lang="en-US" dirty="0"/>
              <a:t>(Exception):</a:t>
            </a:r>
          </a:p>
          <a:p>
            <a:pPr lvl="3"/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message): ①</a:t>
            </a:r>
          </a:p>
          <a:p>
            <a:pPr lvl="3"/>
            <a:r>
              <a:rPr lang="en-US" dirty="0"/>
              <a:t>        super().__</a:t>
            </a:r>
            <a:r>
              <a:rPr lang="en-US" dirty="0" err="1"/>
              <a:t>init</a:t>
            </a:r>
            <a:r>
              <a:rPr lang="en-US" dirty="0"/>
              <a:t>__(message) ②</a:t>
            </a:r>
          </a:p>
        </p:txBody>
      </p:sp>
    </p:spTree>
    <p:extLst>
      <p:ext uri="{BB962C8B-B14F-4D97-AF65-F5344CB8AC3E}">
        <p14:creationId xmlns:p14="http://schemas.microsoft.com/office/powerpoint/2010/main" val="12461520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11.8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显式抛出异常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8505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zh-CN" altLang="en-US" smtClean="0"/>
              <a:t>修改示例</a:t>
            </a:r>
            <a:r>
              <a:rPr lang="zh-CN" altLang="en-US" dirty="0"/>
              <a:t>代码如下：</a:t>
            </a:r>
            <a:endParaRPr lang="zh-CN" altLang="zh-CN" dirty="0"/>
          </a:p>
        </p:txBody>
      </p:sp>
      <p:sp>
        <p:nvSpPr>
          <p:cNvPr id="174" name="//代码文件：chapter10/src/com/a51work6/section2/ch10.2.2.kt…"/>
          <p:cNvSpPr txBox="1"/>
          <p:nvPr/>
        </p:nvSpPr>
        <p:spPr>
          <a:xfrm>
            <a:off x="2131001" y="1750371"/>
            <a:ext cx="11721042" cy="8747052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dirty="0"/>
              <a:t># coding=</a:t>
            </a:r>
            <a:r>
              <a:rPr lang="en-US" dirty="0" err="1"/>
              <a:t>utf</a:t>
            </a:r>
            <a:r>
              <a:rPr lang="en-US" dirty="0"/>
              <a:t>-8</a:t>
            </a:r>
          </a:p>
          <a:p>
            <a:pPr lvl="3"/>
            <a:r>
              <a:rPr lang="en-US" dirty="0"/>
              <a:t># </a:t>
            </a:r>
            <a:r>
              <a:rPr lang="zh-CN" altLang="en-US" dirty="0"/>
              <a:t>代码文件：</a:t>
            </a:r>
            <a:r>
              <a:rPr lang="en-US" dirty="0" err="1"/>
              <a:t>chapter12</a:t>
            </a:r>
            <a:r>
              <a:rPr lang="en-US" dirty="0"/>
              <a:t>/</a:t>
            </a:r>
            <a:r>
              <a:rPr lang="en-US" dirty="0" err="1"/>
              <a:t>ch12.8.py</a:t>
            </a:r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/>
              <a:t>import </a:t>
            </a:r>
            <a:r>
              <a:rPr lang="en-US" dirty="0" err="1"/>
              <a:t>datetime</a:t>
            </a:r>
            <a:r>
              <a:rPr lang="en-US" dirty="0"/>
              <a:t> as </a:t>
            </a:r>
            <a:r>
              <a:rPr lang="en-US" dirty="0" err="1"/>
              <a:t>dt</a:t>
            </a:r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/>
              <a:t>class </a:t>
            </a:r>
            <a:r>
              <a:rPr lang="en-US" dirty="0" err="1"/>
              <a:t>MyException</a:t>
            </a:r>
            <a:r>
              <a:rPr lang="en-US" dirty="0"/>
              <a:t>(Exception): </a:t>
            </a:r>
          </a:p>
          <a:p>
            <a:pPr lvl="3"/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message):</a:t>
            </a:r>
          </a:p>
          <a:p>
            <a:pPr lvl="3"/>
            <a:r>
              <a:rPr lang="en-US" dirty="0"/>
              <a:t>        super().__</a:t>
            </a:r>
            <a:r>
              <a:rPr lang="en-US" dirty="0" err="1"/>
              <a:t>init</a:t>
            </a:r>
            <a:r>
              <a:rPr lang="en-US" dirty="0"/>
              <a:t>__(message)</a:t>
            </a:r>
          </a:p>
          <a:p>
            <a:pPr lvl="3"/>
            <a:endParaRPr lang="en-US" dirty="0"/>
          </a:p>
          <a:p>
            <a:pPr lvl="3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read_date_from_file</a:t>
            </a:r>
            <a:r>
              <a:rPr lang="en-US" dirty="0"/>
              <a:t>(filename):</a:t>
            </a:r>
          </a:p>
          <a:p>
            <a:pPr lvl="3"/>
            <a:r>
              <a:rPr lang="en-US" dirty="0"/>
              <a:t>    try:</a:t>
            </a:r>
          </a:p>
          <a:p>
            <a:pPr lvl="3"/>
            <a:r>
              <a:rPr lang="en-US" dirty="0"/>
              <a:t>        file = open(filename)</a:t>
            </a:r>
          </a:p>
          <a:p>
            <a:pPr lvl="3"/>
            <a:r>
              <a:rPr lang="en-US" dirty="0"/>
              <a:t>        </a:t>
            </a:r>
            <a:r>
              <a:rPr lang="en-US" dirty="0" err="1"/>
              <a:t>in_date</a:t>
            </a:r>
            <a:r>
              <a:rPr lang="en-US" dirty="0"/>
              <a:t> = </a:t>
            </a:r>
            <a:r>
              <a:rPr lang="en-US" dirty="0" err="1"/>
              <a:t>file.read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        </a:t>
            </a:r>
            <a:r>
              <a:rPr lang="en-US" dirty="0" err="1"/>
              <a:t>in_date</a:t>
            </a:r>
            <a:r>
              <a:rPr lang="en-US" dirty="0"/>
              <a:t> = </a:t>
            </a:r>
            <a:r>
              <a:rPr lang="en-US" dirty="0" err="1"/>
              <a:t>in_date.strip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        date = </a:t>
            </a:r>
            <a:r>
              <a:rPr lang="en-US" dirty="0" err="1"/>
              <a:t>dt.datetime.strptime</a:t>
            </a:r>
            <a:r>
              <a:rPr lang="en-US" dirty="0"/>
              <a:t>(</a:t>
            </a:r>
            <a:r>
              <a:rPr lang="en-US" dirty="0" err="1"/>
              <a:t>in_date</a:t>
            </a:r>
            <a:r>
              <a:rPr lang="en-US" dirty="0"/>
              <a:t>, '%Y-%m-%d')</a:t>
            </a:r>
          </a:p>
          <a:p>
            <a:pPr lvl="3"/>
            <a:r>
              <a:rPr lang="en-US" dirty="0"/>
              <a:t>        return date</a:t>
            </a:r>
          </a:p>
          <a:p>
            <a:pPr lvl="3"/>
            <a:r>
              <a:rPr lang="en-US" dirty="0"/>
              <a:t>    except </a:t>
            </a:r>
            <a:r>
              <a:rPr lang="en-US" dirty="0" err="1"/>
              <a:t>ValueError</a:t>
            </a:r>
            <a:r>
              <a:rPr lang="en-US" dirty="0"/>
              <a:t> as e: </a:t>
            </a:r>
          </a:p>
          <a:p>
            <a:pPr lvl="3"/>
            <a:r>
              <a:rPr lang="en-US" dirty="0"/>
              <a:t>        raise </a:t>
            </a:r>
            <a:r>
              <a:rPr lang="en-US" dirty="0" err="1"/>
              <a:t>MyException</a:t>
            </a:r>
            <a:r>
              <a:rPr lang="en-US" dirty="0"/>
              <a:t>('</a:t>
            </a:r>
            <a:r>
              <a:rPr lang="zh-CN" altLang="en-US" dirty="0"/>
              <a:t>不是有效的日期</a:t>
            </a:r>
            <a:r>
              <a:rPr lang="en-US" altLang="zh-CN" dirty="0"/>
              <a:t>') ①</a:t>
            </a:r>
          </a:p>
          <a:p>
            <a:pPr lvl="3"/>
            <a:r>
              <a:rPr lang="en-US" altLang="zh-CN" dirty="0"/>
              <a:t>    </a:t>
            </a:r>
            <a:r>
              <a:rPr lang="en-US" dirty="0"/>
              <a:t>except </a:t>
            </a:r>
            <a:r>
              <a:rPr lang="en-US" dirty="0" err="1"/>
              <a:t>FileNotFoundError</a:t>
            </a:r>
            <a:r>
              <a:rPr lang="en-US" dirty="0"/>
              <a:t> as e: </a:t>
            </a:r>
          </a:p>
          <a:p>
            <a:pPr lvl="3"/>
            <a:r>
              <a:rPr lang="en-US" dirty="0"/>
              <a:t>        raise </a:t>
            </a:r>
            <a:r>
              <a:rPr lang="en-US" dirty="0" err="1"/>
              <a:t>MyException</a:t>
            </a:r>
            <a:r>
              <a:rPr lang="en-US" dirty="0"/>
              <a:t>('</a:t>
            </a:r>
            <a:r>
              <a:rPr lang="zh-CN" altLang="en-US" dirty="0"/>
              <a:t>文件找不到</a:t>
            </a:r>
            <a:r>
              <a:rPr lang="en-US" altLang="zh-CN" dirty="0"/>
              <a:t>') ②</a:t>
            </a:r>
          </a:p>
          <a:p>
            <a:pPr lvl="3"/>
            <a:r>
              <a:rPr lang="en-US" altLang="zh-CN" dirty="0"/>
              <a:t>    </a:t>
            </a:r>
            <a:r>
              <a:rPr lang="en-US" dirty="0"/>
              <a:t>except </a:t>
            </a:r>
            <a:r>
              <a:rPr lang="en-US" dirty="0" err="1"/>
              <a:t>OSError</a:t>
            </a:r>
            <a:r>
              <a:rPr lang="en-US" dirty="0"/>
              <a:t> as e: </a:t>
            </a:r>
          </a:p>
          <a:p>
            <a:pPr lvl="3"/>
            <a:r>
              <a:rPr lang="en-US" dirty="0"/>
              <a:t>        raise </a:t>
            </a:r>
            <a:r>
              <a:rPr lang="en-US" dirty="0" err="1"/>
              <a:t>MyException</a:t>
            </a:r>
            <a:r>
              <a:rPr lang="en-US" dirty="0"/>
              <a:t>('</a:t>
            </a:r>
            <a:r>
              <a:rPr lang="zh-CN" altLang="en-US" dirty="0"/>
              <a:t>文件无法打开或无法读取</a:t>
            </a:r>
            <a:r>
              <a:rPr lang="en-US" altLang="zh-CN" dirty="0"/>
              <a:t>') ③</a:t>
            </a:r>
          </a:p>
          <a:p>
            <a:pPr lvl="3"/>
            <a:endParaRPr lang="en-US" altLang="zh-CN" dirty="0"/>
          </a:p>
          <a:p>
            <a:pPr lvl="3"/>
            <a:r>
              <a:rPr lang="en-US" dirty="0"/>
              <a:t>date = </a:t>
            </a:r>
            <a:r>
              <a:rPr lang="en-US" dirty="0" err="1"/>
              <a:t>read_date_from_file</a:t>
            </a:r>
            <a:r>
              <a:rPr lang="en-US" dirty="0"/>
              <a:t>('</a:t>
            </a:r>
            <a:r>
              <a:rPr lang="en-US" dirty="0" err="1"/>
              <a:t>readme.txt</a:t>
            </a:r>
            <a:r>
              <a:rPr lang="en-US" dirty="0"/>
              <a:t>')</a:t>
            </a:r>
          </a:p>
          <a:p>
            <a:pPr lvl="3"/>
            <a:r>
              <a:rPr lang="en-US" dirty="0"/>
              <a:t>print('</a:t>
            </a:r>
            <a:r>
              <a:rPr lang="zh-CN" altLang="en-US" dirty="0"/>
              <a:t>日期 </a:t>
            </a:r>
            <a:r>
              <a:rPr lang="en-US" altLang="zh-CN" dirty="0"/>
              <a:t>= {0}'.</a:t>
            </a:r>
            <a:r>
              <a:rPr lang="en-US" dirty="0"/>
              <a:t>format(date))</a:t>
            </a:r>
          </a:p>
        </p:txBody>
      </p:sp>
    </p:spTree>
    <p:extLst>
      <p:ext uri="{BB962C8B-B14F-4D97-AF65-F5344CB8AC3E}">
        <p14:creationId xmlns:p14="http://schemas.microsoft.com/office/powerpoint/2010/main" val="8917391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QQ20180624-0.png" descr="QQ20180624-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4384" y="5870986"/>
            <a:ext cx="2133568" cy="2901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QQ20180624-1.png" descr="QQ20180624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2268" y="5890941"/>
            <a:ext cx="2076248" cy="2861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QQ20180624-2.png" descr="QQ20180624-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2832" y="5890941"/>
            <a:ext cx="2112266" cy="2861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QQ20180624-3.png" descr="QQ20180624-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19414" y="5870986"/>
            <a:ext cx="2105598" cy="2901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logo.png" descr="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142453" y="4697367"/>
            <a:ext cx="3447314" cy="1280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n 函数名(参数列表) : 返回值类型 {…"/>
          <p:cNvSpPr/>
          <p:nvPr/>
        </p:nvSpPr>
        <p:spPr>
          <a:xfrm>
            <a:off x="2267479" y="2260385"/>
            <a:ext cx="12078527" cy="1345026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为了学习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异常处理机制，首先看看下面进行除法运算的示例，在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Shell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中如下代码：</a:t>
            </a:r>
            <a:endParaRPr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//代码文件：chapter10/src/com/a51work6/section2/ch10.2.1.kt…"/>
          <p:cNvSpPr txBox="1"/>
          <p:nvPr/>
        </p:nvSpPr>
        <p:spPr>
          <a:xfrm>
            <a:off x="2267479" y="4280346"/>
            <a:ext cx="11721042" cy="3899571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input('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请输入数字：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请输入数字：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print(5 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pyshell#2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print(5 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ZeroDivisionError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division by zero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//代码文件：chapter10/src/com/a51work6/section2/ch10.2.1.kt…"/>
          <p:cNvSpPr txBox="1"/>
          <p:nvPr/>
        </p:nvSpPr>
        <p:spPr>
          <a:xfrm>
            <a:off x="2336059" y="2635988"/>
            <a:ext cx="11721042" cy="3576406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input('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请输入数字：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请输入数字：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QWE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QWE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print(5 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pyshell#5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print(5 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ValueError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invalid literal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with base 10: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QWE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如果重新输入字符串。</a:t>
            </a:r>
          </a:p>
        </p:txBody>
      </p:sp>
    </p:spTree>
    <p:extLst>
      <p:ext uri="{BB962C8B-B14F-4D97-AF65-F5344CB8AC3E}">
        <p14:creationId xmlns:p14="http://schemas.microsoft.com/office/powerpoint/2010/main" val="9442374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异常类继承层次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6725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n 函数名(参数列表) : 返回值类型 {…"/>
          <p:cNvSpPr/>
          <p:nvPr/>
        </p:nvSpPr>
        <p:spPr>
          <a:xfrm>
            <a:off x="2353634" y="2475451"/>
            <a:ext cx="12078527" cy="1683580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从异常类的继承层次可见</a:t>
            </a:r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BaseException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的子类很多，其中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Exception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是非系统退出的异常，它包含了很多常用异常，如果自定义异常需要继承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Exception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及其子类，不要直接继承</a:t>
            </a:r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BaseException</a:t>
            </a:r>
            <a:r>
              <a: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另外，还有一类异常是</a:t>
            </a:r>
            <a:r>
              <a:rPr lang="en-US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Warning，Warning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是警告，提示程序潜在的问题。</a:t>
            </a:r>
            <a:endParaRPr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85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常见异常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6451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//代码文件：chapter10/src/com/a51work6/section2/ch10.2.1.kt…"/>
          <p:cNvSpPr txBox="1"/>
          <p:nvPr/>
        </p:nvSpPr>
        <p:spPr>
          <a:xfrm>
            <a:off x="2084599" y="1977156"/>
            <a:ext cx="11721042" cy="7454391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class Animal(object):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pass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Animal()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a1.run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pyshell#3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a1.run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'Animal' object has no attribute 'run'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a1.age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pyshell#4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a1.age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'Animal' object has no attribute 'age'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Animal.weight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pyshell#5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Animal.weight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type object 'Animal' has no attribute 'weight'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11.3.1 </a:t>
            </a:r>
            <a:r>
              <a:rPr lang="en-US" altLang="zh-CN" dirty="0"/>
              <a:t>	</a:t>
            </a:r>
            <a:r>
              <a:rPr lang="en-US" altLang="zh-CN" dirty="0" err="1"/>
              <a:t>AttributeError</a:t>
            </a:r>
            <a:r>
              <a:rPr lang="zh-CN" altLang="en-US" dirty="0"/>
              <a:t>异常</a:t>
            </a:r>
          </a:p>
        </p:txBody>
      </p:sp>
    </p:spTree>
    <p:extLst>
      <p:ext uri="{BB962C8B-B14F-4D97-AF65-F5344CB8AC3E}">
        <p14:creationId xmlns:p14="http://schemas.microsoft.com/office/powerpoint/2010/main" val="22126717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1921</Words>
  <Application>Microsoft Macintosh PowerPoint</Application>
  <PresentationFormat>自定义</PresentationFormat>
  <Paragraphs>369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Avenir Roman</vt:lpstr>
      <vt:lpstr>Gill Sans</vt:lpstr>
      <vt:lpstr>Helvetica</vt:lpstr>
      <vt:lpstr>Helvetica Light</vt:lpstr>
      <vt:lpstr>Lantinghei SC Heavy</vt:lpstr>
      <vt:lpstr>Menlo</vt:lpstr>
      <vt:lpstr>Microsoft YaHei UI</vt:lpstr>
      <vt:lpstr>冬青黑体简体中文 W3</vt:lpstr>
      <vt:lpstr>微软雅黑</vt:lpstr>
      <vt:lpstr>微软雅黑 Light</vt:lpstr>
      <vt:lpstr>Arial</vt:lpstr>
      <vt:lpstr>White</vt:lpstr>
      <vt:lpstr>第11章 异常处理</vt:lpstr>
      <vt:lpstr>课程内容</vt:lpstr>
      <vt:lpstr>11.1  从一个问题开始</vt:lpstr>
      <vt:lpstr>PowerPoint 演示文稿</vt:lpstr>
      <vt:lpstr>如果重新输入字符串。</vt:lpstr>
      <vt:lpstr>11.2  异常类继承层次</vt:lpstr>
      <vt:lpstr>PowerPoint 演示文稿</vt:lpstr>
      <vt:lpstr>11.3  常见异常</vt:lpstr>
      <vt:lpstr>11.3.1  AttributeError异常</vt:lpstr>
      <vt:lpstr>11.3.2  OSError异常</vt:lpstr>
      <vt:lpstr>11.3.3  IndexError异常</vt:lpstr>
      <vt:lpstr>11.3.4  KeyError异常</vt:lpstr>
      <vt:lpstr>11.3.5  NameError异常</vt:lpstr>
      <vt:lpstr>11.3.6  TypeError异常</vt:lpstr>
      <vt:lpstr>11.3.7  ValueError异常</vt:lpstr>
      <vt:lpstr>11.4  捕获异常</vt:lpstr>
      <vt:lpstr>11.4.1  try-except语句</vt:lpstr>
      <vt:lpstr>下面看看一个try-except示例：</vt:lpstr>
      <vt:lpstr>11.4.2  多except代码块</vt:lpstr>
      <vt:lpstr>示例代码如下：</vt:lpstr>
      <vt:lpstr>如果将FileNotFoundError和OSError捕获顺序调换，代码如下：</vt:lpstr>
      <vt:lpstr>11.4.3  try-except语句嵌套</vt:lpstr>
      <vt:lpstr>11.4.4  多重异常捕获</vt:lpstr>
      <vt:lpstr>代码修改如下：</vt:lpstr>
      <vt:lpstr>11.5  异常堆栈跟踪</vt:lpstr>
      <vt:lpstr>堆栈跟踪示例代码如下：</vt:lpstr>
      <vt:lpstr>11.6  释放资源</vt:lpstr>
      <vt:lpstr>11.6.1  finally代码块</vt:lpstr>
      <vt:lpstr>finally代码块流程</vt:lpstr>
      <vt:lpstr>使用finally代码块示例代码如下：</vt:lpstr>
      <vt:lpstr>11.6.2  else代码块</vt:lpstr>
      <vt:lpstr>修改示例代码如下：</vt:lpstr>
      <vt:lpstr>11.6.3  with as代码块自动资源管理</vt:lpstr>
      <vt:lpstr>11.7  自定义异常类</vt:lpstr>
      <vt:lpstr>实现自定义异常类示例代码如下：</vt:lpstr>
      <vt:lpstr>11.8  显式抛出异常</vt:lpstr>
      <vt:lpstr>修改示例代码如下：</vt:lpstr>
      <vt:lpstr>PowerPoint 演示文稿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函数</dc:title>
  <cp:lastModifiedBy>Microsoft Office 用户</cp:lastModifiedBy>
  <cp:revision>49</cp:revision>
  <dcterms:modified xsi:type="dcterms:W3CDTF">2019-07-30T03:32:26Z</dcterms:modified>
</cp:coreProperties>
</file>