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77" r:id="rId5"/>
    <p:sldId id="278" r:id="rId6"/>
    <p:sldId id="279" r:id="rId7"/>
    <p:sldId id="259" r:id="rId8"/>
    <p:sldId id="280" r:id="rId9"/>
    <p:sldId id="261" r:id="rId10"/>
    <p:sldId id="281" r:id="rId11"/>
    <p:sldId id="282" r:id="rId12"/>
    <p:sldId id="283" r:id="rId13"/>
    <p:sldId id="284" r:id="rId14"/>
    <p:sldId id="285" r:id="rId15"/>
    <p:sldId id="286" r:id="rId16"/>
    <p:sldId id="260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62" r:id="rId27"/>
    <p:sldId id="297" r:id="rId28"/>
    <p:sldId id="298" r:id="rId29"/>
    <p:sldId id="299" r:id="rId30"/>
    <p:sldId id="300" r:id="rId31"/>
    <p:sldId id="301" r:id="rId32"/>
    <p:sldId id="287" r:id="rId33"/>
    <p:sldId id="263" r:id="rId34"/>
    <p:sldId id="303" r:id="rId35"/>
    <p:sldId id="276" r:id="rId36"/>
  </p:sldIdLst>
  <p:sldSz cx="16256000" cy="1016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60854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39"/>
    <p:restoredTop sz="94681"/>
  </p:normalViewPr>
  <p:slideViewPr>
    <p:cSldViewPr snapToGrid="0">
      <p:cViewPr varScale="1">
        <p:scale>
          <a:sx n="52" d="100"/>
          <a:sy n="52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53397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FBD9F1B-1BB7-4004-820E-6CAD847E2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4" name="标题文本"/>
          <p:cNvSpPr txBox="1">
            <a:spLocks noGrp="1"/>
          </p:cNvSpPr>
          <p:nvPr>
            <p:ph type="title"/>
          </p:nvPr>
        </p:nvSpPr>
        <p:spPr>
          <a:xfrm>
            <a:off x="437621" y="5531991"/>
            <a:ext cx="10900834" cy="1054018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8812E40-B381-432E-8170-694247DA52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76" y="4780580"/>
            <a:ext cx="4216573" cy="4856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从小白到大牛"/>
          <p:cNvSpPr txBox="1"/>
          <p:nvPr userDrawn="1"/>
        </p:nvSpPr>
        <p:spPr>
          <a:xfrm>
            <a:off x="351711" y="3449611"/>
            <a:ext cx="7140842" cy="103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916" tIns="52916" rIns="52916" bIns="52916" anchor="ctr">
            <a:spAutoFit/>
          </a:bodyPr>
          <a:lstStyle>
            <a:lvl1pPr>
              <a:defRPr sz="6400">
                <a:latin typeface="Lantinghei SC Heavy"/>
                <a:ea typeface="Lantinghei SC Heavy"/>
                <a:cs typeface="Lantinghei SC Heavy"/>
                <a:sym typeface="Lantinghei SC Heavy"/>
              </a:defRPr>
            </a:lvl1pPr>
          </a:lstStyle>
          <a:p>
            <a:r>
              <a:rPr lang="en-US" altLang="zh-CN" sz="6000" spc="600" dirty="0" smtClean="0"/>
              <a:t>Python</a:t>
            </a:r>
            <a:r>
              <a:rPr lang="zh-CN" altLang="en-US" sz="6000" spc="600" dirty="0" smtClean="0"/>
              <a:t>编程指南</a:t>
            </a:r>
            <a:endParaRPr sz="6000" spc="600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677583" y="6627812"/>
            <a:ext cx="10900834" cy="4953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7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2677583" y="4412720"/>
            <a:ext cx="10900834" cy="77893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图像"/>
          <p:cNvSpPr>
            <a:spLocks noGrp="1"/>
          </p:cNvSpPr>
          <p:nvPr>
            <p:ph type="pic" idx="13"/>
          </p:nvPr>
        </p:nvSpPr>
        <p:spPr>
          <a:xfrm>
            <a:off x="1354666" y="0"/>
            <a:ext cx="13541060" cy="10160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00411BA6-DAD3-4828-A878-C7DC61DDE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pic>
        <p:nvPicPr>
          <p:cNvPr id="114" name="矩形" descr="矩形"/>
          <p:cNvPicPr>
            <a:picLocks/>
          </p:cNvPicPr>
          <p:nvPr/>
        </p:nvPicPr>
        <p:blipFill>
          <a:blip r:embed="rId3">
            <a:alphaModFix amt="83528"/>
            <a:extLst/>
          </a:blip>
          <a:stretch>
            <a:fillRect/>
          </a:stretch>
        </p:blipFill>
        <p:spPr>
          <a:xfrm>
            <a:off x="797454" y="1940414"/>
            <a:ext cx="13118570" cy="6967710"/>
          </a:xfrm>
          <a:prstGeom prst="rect">
            <a:avLst/>
          </a:prstGeom>
          <a:effectLst>
            <a:outerShdw blurRad="38100" dist="12700" dir="3685043" rotWithShape="0">
              <a:srgbClr val="000000">
                <a:alpha val="0"/>
              </a:srgbClr>
            </a:outerShdw>
          </a:effectLst>
        </p:spPr>
      </p:pic>
      <p:sp>
        <p:nvSpPr>
          <p:cNvPr id="11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67920" y="1951302"/>
            <a:ext cx="5556251" cy="427302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SzTx/>
              <a:buNone/>
              <a:defRPr sz="2800"/>
            </a:lvl1pPr>
            <a:lvl2pPr marL="0" indent="228600">
              <a:spcBef>
                <a:spcPts val="1000"/>
              </a:spcBef>
              <a:buSzTx/>
              <a:buNone/>
              <a:defRPr sz="2800"/>
            </a:lvl2pPr>
            <a:lvl3pPr marL="0" indent="457200">
              <a:spcBef>
                <a:spcPts val="1000"/>
              </a:spcBef>
              <a:buSzTx/>
              <a:buNone/>
              <a:defRPr sz="2800"/>
            </a:lvl3pPr>
            <a:lvl4pPr marL="0" indent="685800">
              <a:spcBef>
                <a:spcPts val="1000"/>
              </a:spcBef>
              <a:buSzTx/>
              <a:buNone/>
              <a:defRPr sz="2800"/>
            </a:lvl4pPr>
            <a:lvl5pPr marL="0" indent="914400">
              <a:spcBef>
                <a:spcPts val="1000"/>
              </a:spcBef>
              <a:buSzTx/>
              <a:buNone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6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117" name="标题文本"/>
          <p:cNvSpPr txBox="1"/>
          <p:nvPr/>
        </p:nvSpPr>
        <p:spPr>
          <a:xfrm>
            <a:off x="728133" y="704585"/>
            <a:ext cx="11562292" cy="2182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>
            <a:lvl1pPr algn="l">
              <a:defRPr sz="6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DE05C81-B015-4055-8380-27B5978086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PT-3的副本副本.jpg" descr="PPT-3的副本副本.jp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四级（标题＋详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线条"/>
          <p:cNvSpPr/>
          <p:nvPr/>
        </p:nvSpPr>
        <p:spPr>
          <a:xfrm>
            <a:off x="1857438" y="1514739"/>
            <a:ext cx="12417508" cy="37"/>
          </a:xfrm>
          <a:prstGeom prst="line">
            <a:avLst/>
          </a:prstGeom>
          <a:ln w="12700">
            <a:solidFill>
              <a:srgbClr val="000000">
                <a:alpha val="50000"/>
              </a:srgbClr>
            </a:solidFill>
            <a:miter lim="400000"/>
          </a:ln>
        </p:spPr>
        <p:txBody>
          <a:bodyPr lIns="52916" tIns="52916" rIns="52916" bIns="52916" anchor="ctr"/>
          <a:lstStyle/>
          <a:p>
            <a:pPr algn="l" defTabSz="47625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国际化与本地化是相反的过程"/>
          <p:cNvSpPr txBox="1">
            <a:spLocks noGrp="1"/>
          </p:cNvSpPr>
          <p:nvPr>
            <p:ph type="body" sz="quarter" idx="13"/>
          </p:nvPr>
        </p:nvSpPr>
        <p:spPr>
          <a:xfrm>
            <a:off x="1857375" y="509323"/>
            <a:ext cx="11509375" cy="952501"/>
          </a:xfrm>
          <a:prstGeom prst="rect">
            <a:avLst/>
          </a:prstGeom>
        </p:spPr>
        <p:txBody>
          <a:bodyPr>
            <a:spAutoFit/>
          </a:bodyPr>
          <a:lstStyle>
            <a:lvl1pPr marL="357187" indent="-357187" defTabSz="476250">
              <a:spcBef>
                <a:spcPts val="0"/>
              </a:spcBef>
              <a:buSzTx/>
              <a:buNone/>
              <a:defRPr sz="66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t>国际化与本地化是相反的过程</a:t>
            </a:r>
          </a:p>
        </p:txBody>
      </p:sp>
      <p:sp>
        <p:nvSpPr>
          <p:cNvPr id="143" name="❖ UIBarButtonSystemItemDone"/>
          <p:cNvSpPr txBox="1">
            <a:spLocks noGrp="1"/>
          </p:cNvSpPr>
          <p:nvPr>
            <p:ph type="body" sz="quarter" idx="14"/>
          </p:nvPr>
        </p:nvSpPr>
        <p:spPr>
          <a:xfrm>
            <a:off x="1473729" y="1561041"/>
            <a:ext cx="9154584" cy="1071564"/>
          </a:xfrm>
          <a:prstGeom prst="rect">
            <a:avLst/>
          </a:prstGeom>
        </p:spPr>
        <p:txBody>
          <a:bodyPr>
            <a:spAutoFit/>
          </a:bodyPr>
          <a:lstStyle>
            <a:lvl1pPr marL="773906" indent="-297656" defTabSz="476250">
              <a:lnSpc>
                <a:spcPct val="150000"/>
              </a:lnSpc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❖ UIBarButtonSystemItemDone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862402" y="9458853"/>
            <a:ext cx="347134" cy="372534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/>
          </p:nvPr>
        </p:nvSpPr>
        <p:spPr>
          <a:xfrm>
            <a:off x="3014927" y="2700602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8E5A2983-C60A-4F3A-9C0F-1F296DDA55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2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>
            <a:spLocks noGrp="1"/>
          </p:cNvSpPr>
          <p:nvPr>
            <p:ph type="title"/>
          </p:nvPr>
        </p:nvSpPr>
        <p:spPr>
          <a:xfrm>
            <a:off x="3014927" y="3327135"/>
            <a:ext cx="10226146" cy="3439584"/>
          </a:xfrm>
          <a:prstGeom prst="rect">
            <a:avLst/>
          </a:prstGeom>
        </p:spPr>
        <p:txBody>
          <a:bodyPr anchor="ctr"/>
          <a:lstStyle>
            <a:lvl1pPr algn="ctr">
              <a:defRPr sz="5200"/>
            </a:lvl1pPr>
          </a:lstStyle>
          <a:p>
            <a:r>
              <a:t>标题文本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组 1"/>
          <p:cNvGrpSpPr/>
          <p:nvPr userDrawn="1"/>
        </p:nvGrpSpPr>
        <p:grpSpPr>
          <a:xfrm>
            <a:off x="0" y="0"/>
            <a:ext cx="16256000" cy="10160000"/>
            <a:chOff x="0" y="0"/>
            <a:chExt cx="16256000" cy="10160000"/>
          </a:xfrm>
        </p:grpSpPr>
        <p:pic>
          <p:nvPicPr>
            <p:cNvPr id="3" name="图片 2">
              <a:extLst>
                <a:ext uri="{FF2B5EF4-FFF2-40B4-BE49-F238E27FC236}">
                  <a16:creationId xmlns="" xmlns:a16="http://schemas.microsoft.com/office/drawing/2014/main" id="{CCF50273-6659-432A-A27F-1FA21AF744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6000" cy="10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04023B6A-0B51-40E6-B173-ED1BF67CAB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31982" y="8110088"/>
              <a:ext cx="1326003" cy="152735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89000" sy="89000" algn="tl" rotWithShape="0">
                <a:srgbClr val="333333">
                  <a:alpha val="47000"/>
                </a:srgbClr>
              </a:outerShdw>
            </a:effectLst>
          </p:spPr>
        </p:pic>
        <p:sp>
          <p:nvSpPr>
            <p:cNvPr id="6" name="矩形 5"/>
            <p:cNvSpPr/>
            <p:nvPr userDrawn="1"/>
          </p:nvSpPr>
          <p:spPr>
            <a:xfrm>
              <a:off x="10097312" y="8617527"/>
              <a:ext cx="4271327" cy="637309"/>
            </a:xfrm>
            <a:prstGeom prst="rect">
              <a:avLst/>
            </a:prstGeom>
            <a:solidFill>
              <a:srgbClr val="A2B3B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2916" tIns="52916" rIns="52916" bIns="52916" numCol="1" spcCol="38100" rtlCol="0" anchor="ctr">
              <a:spAutoFit/>
            </a:bodyPr>
            <a:lstStyle/>
            <a:p>
              <a:pPr marL="0" marR="0" indent="0" algn="ctr" defTabSz="60854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2706687" y="1805781"/>
            <a:ext cx="11562292" cy="6548438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747183" y="551127"/>
            <a:ext cx="11562292" cy="117494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图像"/>
          <p:cNvSpPr>
            <a:spLocks noGrp="1"/>
          </p:cNvSpPr>
          <p:nvPr>
            <p:ph type="pic" sz="half" idx="13"/>
          </p:nvPr>
        </p:nvSpPr>
        <p:spPr>
          <a:xfrm>
            <a:off x="8437562" y="2051579"/>
            <a:ext cx="5556251" cy="6548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2414587" y="3270779"/>
            <a:ext cx="5556251" cy="6548438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 sz="2800"/>
            </a:lvl1pPr>
            <a:lvl2pPr marL="6858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2pPr>
            <a:lvl3pPr marL="10287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3pPr>
            <a:lvl4pPr marL="13716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4pPr>
            <a:lvl5pPr marL="1714500" indent="-342900">
              <a:spcBef>
                <a:spcPts val="2600"/>
              </a:spcBef>
              <a:buClr>
                <a:srgbClr val="FF9300"/>
              </a:buClr>
              <a:buChar char="๏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705379" y="603018"/>
            <a:ext cx="13095750" cy="109154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D00CA457-706D-4A81-9077-E81835A1B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78" name="正文级别 1…"/>
          <p:cNvSpPr txBox="1">
            <a:spLocks noGrp="1"/>
          </p:cNvSpPr>
          <p:nvPr>
            <p:ph type="body" idx="1"/>
          </p:nvPr>
        </p:nvSpPr>
        <p:spPr>
          <a:xfrm>
            <a:off x="3352270" y="1230312"/>
            <a:ext cx="11562293" cy="7514167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buClr>
                <a:srgbClr val="FF9300"/>
              </a:buClr>
              <a:buSzPct val="120000"/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>
              <a:spcBef>
                <a:spcPts val="2600"/>
              </a:spcBef>
              <a:buClr>
                <a:srgbClr val="FF9300"/>
              </a:buClr>
              <a:buChar char="๏"/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图像"/>
          <p:cNvSpPr>
            <a:spLocks noGrp="1"/>
          </p:cNvSpPr>
          <p:nvPr>
            <p:ph type="pic" sz="half" idx="13"/>
          </p:nvPr>
        </p:nvSpPr>
        <p:spPr>
          <a:xfrm>
            <a:off x="2346854" y="926041"/>
            <a:ext cx="5556251" cy="83079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图像"/>
          <p:cNvSpPr>
            <a:spLocks noGrp="1"/>
          </p:cNvSpPr>
          <p:nvPr>
            <p:ph type="pic" sz="quarter" idx="14"/>
          </p:nvPr>
        </p:nvSpPr>
        <p:spPr>
          <a:xfrm>
            <a:off x="8352895" y="5304895"/>
            <a:ext cx="5556251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图像"/>
          <p:cNvSpPr>
            <a:spLocks noGrp="1"/>
          </p:cNvSpPr>
          <p:nvPr>
            <p:ph type="pic" sz="quarter" idx="15"/>
          </p:nvPr>
        </p:nvSpPr>
        <p:spPr>
          <a:xfrm>
            <a:off x="8359373" y="926041"/>
            <a:ext cx="5556250" cy="392906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2.jp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7D78142-210F-432E-B8B4-0321545944F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0160000"/>
          </a:xfrm>
          <a:prstGeom prst="rect">
            <a:avLst/>
          </a:prstGeom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28133" y="569118"/>
            <a:ext cx="13704028" cy="1016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线条"/>
          <p:cNvSpPr/>
          <p:nvPr/>
        </p:nvSpPr>
        <p:spPr>
          <a:xfrm>
            <a:off x="820930" y="1719791"/>
            <a:ext cx="14614140" cy="1"/>
          </a:xfrm>
          <a:prstGeom prst="lin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52916" tIns="52916" rIns="52916" bIns="52916" anchor="ctr"/>
          <a:lstStyle/>
          <a:p>
            <a:pPr>
              <a:defRPr sz="2400"/>
            </a:pPr>
            <a:endParaRPr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2346854" y="2711979"/>
            <a:ext cx="11562292" cy="6548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2916" tIns="52916" rIns="52916" bIns="52916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935017" y="9637447"/>
            <a:ext cx="372737" cy="385234"/>
          </a:xfrm>
          <a:prstGeom prst="rect">
            <a:avLst/>
          </a:prstGeom>
          <a:ln w="12700">
            <a:miter lim="400000"/>
          </a:ln>
        </p:spPr>
        <p:txBody>
          <a:bodyPr wrap="none" lIns="52916" tIns="52916" rIns="52916" bIns="52916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677D9DD-9371-4443-98E9-08609D48A5F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09" y="8365787"/>
            <a:ext cx="1470112" cy="1656894"/>
          </a:xfrm>
          <a:prstGeom prst="rect">
            <a:avLst/>
          </a:prstGeom>
          <a:ln>
            <a:noFill/>
          </a:ln>
          <a:effectLst>
            <a:outerShdw blurRad="292100" dist="139700" dir="2700000" sx="89000" sy="89000" algn="tl" rotWithShape="0">
              <a:srgbClr val="333333">
                <a:alpha val="4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1pPr>
      <a:lvl2pPr marL="0" marR="0" indent="228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2pPr>
      <a:lvl3pPr marL="0" marR="0" indent="457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3pPr>
      <a:lvl4pPr marL="0" marR="0" indent="685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4pPr>
      <a:lvl5pPr marL="0" marR="0" indent="9144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5pPr>
      <a:lvl6pPr marL="0" marR="0" indent="11430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6pPr>
      <a:lvl7pPr marL="0" marR="0" indent="13716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7pPr>
      <a:lvl8pPr marL="0" marR="0" indent="16002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8pPr>
      <a:lvl9pPr marL="0" marR="0" indent="1828800" algn="l" defTabSz="60854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冬青黑体简体中文 W3"/>
          <a:ea typeface="冬青黑体简体中文 W3"/>
          <a:cs typeface="冬青黑体简体中文 W3"/>
          <a:sym typeface="冬青黑体简体中文 W3"/>
        </a:defRPr>
      </a:lvl9pPr>
    </p:titleStyle>
    <p:bodyStyle>
      <a:lvl1pPr marL="444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608541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60854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第10章 函数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13.2.1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定义字符类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481284"/>
            <a:ext cx="11721042" cy="5838564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ch14.1.3.py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'I like Java and Python.')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'I like JAVA and Python.')①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'I like java and Python.')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</p:txBody>
      </p:sp>
    </p:spTree>
    <p:extLst>
      <p:ext uri="{BB962C8B-B14F-4D97-AF65-F5344CB8AC3E}">
        <p14:creationId xmlns:p14="http://schemas.microsoft.com/office/powerpoint/2010/main" val="116433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13.2.2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字符类取反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966032"/>
            <a:ext cx="11721042" cy="4869068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文件：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ch14.2.2.py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r'[^0123456789]'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'1000')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'Python 3')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</p:txBody>
      </p:sp>
    </p:spTree>
    <p:extLst>
      <p:ext uri="{BB962C8B-B14F-4D97-AF65-F5344CB8AC3E}">
        <p14:creationId xmlns:p14="http://schemas.microsoft.com/office/powerpoint/2010/main" val="3954524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13.2.3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289197"/>
            <a:ext cx="11721042" cy="422273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ch14.2.3.py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(r'[A-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-9]',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A10.3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(r'[0-25-7]',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A3489C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不匹配</a:t>
            </a:r>
          </a:p>
        </p:txBody>
      </p:sp>
    </p:spTree>
    <p:extLst>
      <p:ext uri="{BB962C8B-B14F-4D97-AF65-F5344CB8AC3E}">
        <p14:creationId xmlns:p14="http://schemas.microsoft.com/office/powerpoint/2010/main" val="3086778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13.2.4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预定义字符类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74" y="1851660"/>
            <a:ext cx="9214346" cy="779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63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158118"/>
            <a:ext cx="11721042" cy="6484895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ch14.2.4.py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p = r'[^0123456789]'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r'\D'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'1000')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'Python 3')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= '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你们好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Hello'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(r'\w', text)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</p:txBody>
      </p:sp>
    </p:spTree>
    <p:extLst>
      <p:ext uri="{BB962C8B-B14F-4D97-AF65-F5344CB8AC3E}">
        <p14:creationId xmlns:p14="http://schemas.microsoft.com/office/powerpoint/2010/main" val="2223511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量词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156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13.3.1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使用量词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07" y="2232977"/>
            <a:ext cx="10374313" cy="50373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使用量词示例代码如下：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417222"/>
            <a:ext cx="11721042" cy="8423887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ch14.3.1.py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(r'\d?', '87654321')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出现数字一次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匹配字符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'8'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(r'\d?', 'ABC')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出现数字零次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匹配字符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(r'\d*', '87654321')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出现数字多次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匹配字符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'87654321'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(r'\d*', 'ABC')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出现数字零次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匹配字符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(r'\d+', '87654321')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出现数字多次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匹配字符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'87654321'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(r'\d+', 'ABC')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792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13.3.2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贪婪量词和懒惰量词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194631"/>
            <a:ext cx="11721042" cy="4869068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ch14.3.2.py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使用贪婪量词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(r'\d{5,8}', '87654321')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出现数字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次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匹配字符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'87654321'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使用惰性量词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(r'\d{5,8}?', '87654321')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出现数字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次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匹配字符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'87654'</a:t>
            </a:r>
          </a:p>
        </p:txBody>
      </p:sp>
    </p:spTree>
    <p:extLst>
      <p:ext uri="{BB962C8B-B14F-4D97-AF65-F5344CB8AC3E}">
        <p14:creationId xmlns:p14="http://schemas.microsoft.com/office/powerpoint/2010/main" val="2647127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321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13.1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正则表达式中字符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13.2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字符类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13.3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量词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13.4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分组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.5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re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13.6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编译正则表达式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课程内容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13.4.1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使用分组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548301"/>
            <a:ext cx="11721042" cy="6161729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ch14.4.1.py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r'(121){2}'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121121abcabc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返回匹配字符串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获得第一组内容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r'(\d{3,4})-(\d{7,8})'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'010-87654321')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返回匹配字符串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m.groups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获得所有组内容 ⑤</a:t>
            </a:r>
          </a:p>
        </p:txBody>
      </p:sp>
    </p:spTree>
    <p:extLst>
      <p:ext uri="{BB962C8B-B14F-4D97-AF65-F5344CB8AC3E}">
        <p14:creationId xmlns:p14="http://schemas.microsoft.com/office/powerpoint/2010/main" val="1190420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13.4.2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225135"/>
            <a:ext cx="11721042" cy="680806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ch14.4.2.py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r'(?P&lt;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area_code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&gt;\d{3,4})-(?P&lt;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phone_code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&gt;\d{7,8})'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'010-87654321')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返回匹配字符串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m.groups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获得所有组内容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通过组编号返回组内容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通过组名返回组内容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area_code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phone_code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')) ③</a:t>
            </a:r>
          </a:p>
        </p:txBody>
      </p:sp>
    </p:spTree>
    <p:extLst>
      <p:ext uri="{BB962C8B-B14F-4D97-AF65-F5344CB8AC3E}">
        <p14:creationId xmlns:p14="http://schemas.microsoft.com/office/powerpoint/2010/main" val="3025553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13.4.3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反向引用分组</a:t>
            </a: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3194631"/>
            <a:ext cx="11721042" cy="4869068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ch14.4.3.py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r'&lt;([\w]+)&gt;.*&lt;/([\w]+)&gt;'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'&lt;a&gt;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&lt;/a&gt;')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'&lt;a&gt;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&lt;/b&gt;')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</p:txBody>
      </p:sp>
    </p:spTree>
    <p:extLst>
      <p:ext uri="{BB962C8B-B14F-4D97-AF65-F5344CB8AC3E}">
        <p14:creationId xmlns:p14="http://schemas.microsoft.com/office/powerpoint/2010/main" val="1894900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13.4.4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非捕获分组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548301"/>
            <a:ext cx="11721042" cy="6161729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ch14.4.4.py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img1.jpg,img2.jpg,img3.bmp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捕获分组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r'\w+(\.jpg)'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re.findall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s)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非捕获分组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r'\w+(?:\.jpg)'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re.findall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s)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0524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13.5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121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search()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。在输入字符串中查找，返回第一个匹配内容。如果找到一个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match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对象，如果没有找到返回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match()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。在输入字符串开始处查找匹配内容，如果找到一个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match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对象，如果没有找到返回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13.5.1 </a:t>
            </a:r>
            <a:r>
              <a:rPr lang="en-US" altLang="zh-CN" dirty="0"/>
              <a:t>	search()</a:t>
            </a:r>
            <a:r>
              <a:rPr lang="zh-CN" altLang="en-US" dirty="0"/>
              <a:t>和</a:t>
            </a:r>
            <a:r>
              <a:rPr lang="en-US" altLang="zh-CN" dirty="0"/>
              <a:t>match()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036185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511788"/>
            <a:ext cx="11721042" cy="7777556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ch14.5.1.py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r'\w+@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zhijieketang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\.com'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= "Tony's email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tony_guan588@zhijieketang.com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."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text)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re.match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text)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tony_guan588@zhijieketang.com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email)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re.match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email)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findall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。在输入字符串中查找所有匹配内容。如果匹配成功，则返回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match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列表对象；如果匹配失败则返回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finditer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。在输入字符串中查找所有匹配内容，如果匹配成功，则返回容纳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match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的可迭代对象，通过迭代对象每次可以返回一个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match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对象。如果匹配失败则返回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None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182" y="551127"/>
            <a:ext cx="12740217" cy="117494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13.5.2 </a:t>
            </a:r>
            <a:r>
              <a:rPr lang="en-US" altLang="zh-CN" dirty="0"/>
              <a:t>	</a:t>
            </a:r>
            <a:r>
              <a:rPr lang="en-US" altLang="zh-CN" dirty="0" err="1"/>
              <a:t>findall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finditer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869447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642867"/>
            <a:ext cx="11721042" cy="5515398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ch14.5.2.py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= 'I like Java and java.'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match_list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re.findall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text)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match_list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match_iter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re.finditer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text)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m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match_iter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m.group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16137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13.5.3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字符串分割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319701"/>
            <a:ext cx="11721042" cy="6161729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chapter12chapter14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ch14.5.3.py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r'\d+'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AB12CD34EF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re.split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text)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re.split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text,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maxsplit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re.split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text,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maxsplit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=2)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3892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10.1  函数声明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正则表达式中字符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13.5.4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字符串替换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2319701"/>
            <a:ext cx="11721042" cy="6161729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代码文件：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chapter12chapter14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ch14.5.4.py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 = r'\d+'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AB12CD34EF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repace_text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 ', text)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repace_text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repace_text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 ', text, count=1)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repace_text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repace_text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(p, ' ', text, count=2)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repace_text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2746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13.6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编译正则表达式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677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参数列表语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13.6.1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已编译正则表达式对象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79" y="2834641"/>
            <a:ext cx="9787803" cy="35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92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10.2.2  永远不会正常返回数据与Nothing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05089">
              <a:defRPr sz="5146"/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示例代码如下：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//代码文件：chapter10/src/com/a51work6/section2/ch10.2.2.kt…"/>
          <p:cNvSpPr txBox="1"/>
          <p:nvPr/>
        </p:nvSpPr>
        <p:spPr>
          <a:xfrm>
            <a:off x="2131001" y="1867795"/>
            <a:ext cx="11721042" cy="8100722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4pPr lvl="3" indent="0" algn="l" defTabSz="476250">
              <a:tabLst>
                <a:tab pos="342900" algn="l"/>
              </a:tabLst>
              <a:defRPr sz="2100">
                <a:latin typeface="Arial" panose="020B0604020202020204" pitchFamily="34" charset="0"/>
                <a:ea typeface="Menlo"/>
                <a:cs typeface="Arial" panose="020B0604020202020204" pitchFamily="34" charset="0"/>
              </a:defRPr>
            </a:lvl4pPr>
          </a:lstStyle>
          <a:p>
            <a:pPr lvl="3"/>
            <a:r>
              <a:rPr lang="en-US" dirty="0"/>
              <a:t># coding=</a:t>
            </a:r>
            <a:r>
              <a:rPr lang="en-US" dirty="0" err="1"/>
              <a:t>utf</a:t>
            </a:r>
            <a:r>
              <a:rPr lang="en-US" dirty="0"/>
              <a:t>-8</a:t>
            </a:r>
          </a:p>
          <a:p>
            <a:pPr lvl="3"/>
            <a:r>
              <a:rPr lang="en-US" dirty="0"/>
              <a:t># </a:t>
            </a:r>
            <a:r>
              <a:rPr lang="zh-CN" altLang="en-US" dirty="0"/>
              <a:t>代码文件：</a:t>
            </a:r>
            <a:r>
              <a:rPr lang="en-US" dirty="0" err="1"/>
              <a:t>chapter12chapter14</a:t>
            </a:r>
            <a:r>
              <a:rPr lang="en-US" dirty="0"/>
              <a:t>/</a:t>
            </a:r>
            <a:r>
              <a:rPr lang="en-US" dirty="0" err="1"/>
              <a:t>ch14.6.1.py</a:t>
            </a: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r>
              <a:rPr lang="en-US" dirty="0"/>
              <a:t>import re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p = r'\w+@</a:t>
            </a:r>
            <a:r>
              <a:rPr lang="en-US" dirty="0" err="1"/>
              <a:t>zhijieketang</a:t>
            </a:r>
            <a:r>
              <a:rPr lang="en-US" dirty="0"/>
              <a:t>\.com'</a:t>
            </a:r>
          </a:p>
          <a:p>
            <a:pPr lvl="3"/>
            <a:r>
              <a:rPr lang="en-US" dirty="0"/>
              <a:t>regex = </a:t>
            </a:r>
            <a:r>
              <a:rPr lang="en-US" dirty="0" err="1"/>
              <a:t>re.compile</a:t>
            </a:r>
            <a:r>
              <a:rPr lang="en-US" dirty="0"/>
              <a:t>(p) ①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text = "Tony's email is </a:t>
            </a:r>
            <a:r>
              <a:rPr lang="en-US" dirty="0" err="1"/>
              <a:t>tony_guan588@zhijieketang.com</a:t>
            </a:r>
            <a:r>
              <a:rPr lang="en-US" dirty="0"/>
              <a:t>."</a:t>
            </a:r>
          </a:p>
          <a:p>
            <a:pPr lvl="3"/>
            <a:r>
              <a:rPr lang="en-US" dirty="0"/>
              <a:t>m = </a:t>
            </a:r>
            <a:r>
              <a:rPr lang="en-US" dirty="0" err="1"/>
              <a:t>regex.search</a:t>
            </a:r>
            <a:r>
              <a:rPr lang="en-US" dirty="0"/>
              <a:t>(text)</a:t>
            </a:r>
          </a:p>
          <a:p>
            <a:pPr lvl="3"/>
            <a:r>
              <a:rPr lang="en-US" dirty="0"/>
              <a:t>print(m)  # </a:t>
            </a:r>
            <a:r>
              <a:rPr lang="zh-CN" altLang="en-US" dirty="0"/>
              <a:t>匹配</a:t>
            </a:r>
          </a:p>
          <a:p>
            <a:pPr lvl="3"/>
            <a:endParaRPr lang="zh-CN" altLang="en-US" dirty="0"/>
          </a:p>
          <a:p>
            <a:pPr lvl="3"/>
            <a:r>
              <a:rPr lang="en-US" dirty="0"/>
              <a:t>m = </a:t>
            </a:r>
            <a:r>
              <a:rPr lang="en-US" dirty="0" err="1"/>
              <a:t>regex.match</a:t>
            </a:r>
            <a:r>
              <a:rPr lang="en-US" dirty="0"/>
              <a:t>(text)</a:t>
            </a:r>
          </a:p>
          <a:p>
            <a:pPr lvl="3"/>
            <a:r>
              <a:rPr lang="en-US" dirty="0"/>
              <a:t>print(m)  # </a:t>
            </a:r>
            <a:r>
              <a:rPr lang="zh-CN" altLang="en-US" dirty="0"/>
              <a:t>不匹配</a:t>
            </a:r>
          </a:p>
          <a:p>
            <a:pPr lvl="3"/>
            <a:endParaRPr lang="zh-CN" altLang="en-US" dirty="0"/>
          </a:p>
          <a:p>
            <a:pPr lvl="3"/>
            <a:r>
              <a:rPr lang="en-US" dirty="0"/>
              <a:t>p = r'[</a:t>
            </a:r>
            <a:r>
              <a:rPr lang="en-US" dirty="0" err="1"/>
              <a:t>Jj</a:t>
            </a:r>
            <a:r>
              <a:rPr lang="en-US" dirty="0"/>
              <a:t>]</a:t>
            </a:r>
            <a:r>
              <a:rPr lang="en-US" dirty="0" err="1"/>
              <a:t>ava</a:t>
            </a:r>
            <a:r>
              <a:rPr lang="en-US" dirty="0"/>
              <a:t>'</a:t>
            </a:r>
          </a:p>
          <a:p>
            <a:pPr lvl="3"/>
            <a:r>
              <a:rPr lang="en-US" dirty="0"/>
              <a:t>regex = </a:t>
            </a:r>
            <a:r>
              <a:rPr lang="en-US" dirty="0" err="1"/>
              <a:t>re.compile</a:t>
            </a:r>
            <a:r>
              <a:rPr lang="en-US" dirty="0"/>
              <a:t>(p) ②</a:t>
            </a:r>
          </a:p>
          <a:p>
            <a:pPr lvl="3"/>
            <a:r>
              <a:rPr lang="en-US" dirty="0"/>
              <a:t>text = 'I like Java and java.'</a:t>
            </a:r>
          </a:p>
          <a:p>
            <a:pPr lvl="3"/>
            <a:endParaRPr lang="en-US" dirty="0"/>
          </a:p>
          <a:p>
            <a:pPr lvl="3"/>
            <a:r>
              <a:rPr lang="en-US" dirty="0" err="1"/>
              <a:t>match_list</a:t>
            </a:r>
            <a:r>
              <a:rPr lang="en-US" dirty="0"/>
              <a:t> = </a:t>
            </a:r>
            <a:r>
              <a:rPr lang="en-US" dirty="0" err="1"/>
              <a:t>regex.findall</a:t>
            </a:r>
            <a:r>
              <a:rPr lang="en-US" dirty="0"/>
              <a:t>(text)</a:t>
            </a:r>
          </a:p>
          <a:p>
            <a:pPr lvl="3"/>
            <a:r>
              <a:rPr lang="en-US" dirty="0"/>
              <a:t>print(</a:t>
            </a:r>
            <a:r>
              <a:rPr lang="en-US" dirty="0" err="1"/>
              <a:t>match_list</a:t>
            </a:r>
            <a:r>
              <a:rPr lang="en-US" dirty="0"/>
              <a:t>)  # </a:t>
            </a:r>
            <a:r>
              <a:rPr lang="zh-CN" altLang="en-US" dirty="0" smtClean="0"/>
              <a:t>匹配</a:t>
            </a:r>
            <a:endParaRPr lang="zh-CN" altLang="en-US" dirty="0"/>
          </a:p>
          <a:p>
            <a:pPr lvl="3"/>
            <a:r>
              <a:rPr lang="en-US" dirty="0" smtClean="0"/>
              <a:t>……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 ASCII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Unicode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忽略大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小写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点（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）元字符匹配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换行符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模式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详细模式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13.6.2 </a:t>
            </a:r>
            <a:r>
              <a:rPr lang="en-US" altLang="zh-CN" dirty="0"/>
              <a:t>	</a:t>
            </a:r>
            <a:r>
              <a:rPr lang="zh-CN" altLang="en-US" dirty="0"/>
              <a:t>编译标志</a:t>
            </a:r>
          </a:p>
        </p:txBody>
      </p:sp>
    </p:spTree>
    <p:extLst>
      <p:ext uri="{BB962C8B-B14F-4D97-AF65-F5344CB8AC3E}">
        <p14:creationId xmlns:p14="http://schemas.microsoft.com/office/powerpoint/2010/main" val="3291740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QQ20180624-0.png" descr="QQ20180624-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384" y="5870986"/>
            <a:ext cx="2133568" cy="2901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QQ20180624-1.png" descr="QQ20180624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2268" y="5890941"/>
            <a:ext cx="2076248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QQ20180624-2.png" descr="QQ20180624-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12832" y="5890941"/>
            <a:ext cx="2112266" cy="28615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QQ20180624-3.png" descr="QQ20180624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9414" y="5870986"/>
            <a:ext cx="2105598" cy="290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logo.png" descr="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42453" y="4697367"/>
            <a:ext cx="3447314" cy="1280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10.1  函数声明…"/>
          <p:cNvSpPr txBox="1">
            <a:spLocks noGrp="1"/>
          </p:cNvSpPr>
          <p:nvPr>
            <p:ph type="body" idx="1"/>
          </p:nvPr>
        </p:nvSpPr>
        <p:spPr>
          <a:xfrm>
            <a:off x="2706687" y="2085181"/>
            <a:ext cx="11562292" cy="654843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普通字符。是按照字符字面意义表示的字符。如图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14-1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所示是验证域名为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zhijieketang.com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的邮箱的正则表达式，其中标号②的字符（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zhijieketang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）都属于普通字符，这里他们都表示字符本身的字面意义。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元字符。是预先定义好的一些特定字符，如图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14-1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所示其中标号①的字符（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\w+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\.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）都属于元字符。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44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xfrm>
            <a:off x="747182" y="551127"/>
            <a:ext cx="13974657" cy="117494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验证邮箱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zhijieketang.com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的正则表达式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79" y="2633980"/>
            <a:ext cx="10907889" cy="39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0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课程内容"/>
          <p:cNvSpPr txBox="1">
            <a:spLocks noGrp="1"/>
          </p:cNvSpPr>
          <p:nvPr>
            <p:ph type="title"/>
          </p:nvPr>
        </p:nvSpPr>
        <p:spPr>
          <a:xfrm>
            <a:off x="747182" y="551127"/>
            <a:ext cx="13974657" cy="11749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13.1.1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673" y="2018296"/>
            <a:ext cx="8177674" cy="68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97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要使用函数首先需要声明函数，然后在需要的地方进行调用。函数的语法格式如下：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279929">
              <a:defRPr sz="2852"/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13.1.2 </a:t>
            </a:r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字符转义</a:t>
            </a:r>
            <a:endParaRPr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fun 函数名(参数列表) : 返回值类型 {…"/>
          <p:cNvSpPr/>
          <p:nvPr/>
        </p:nvSpPr>
        <p:spPr>
          <a:xfrm>
            <a:off x="2267479" y="3421402"/>
            <a:ext cx="12078527" cy="3037797"/>
          </a:xfrm>
          <a:prstGeom prst="rect">
            <a:avLst/>
          </a:prstGeom>
          <a:solidFill>
            <a:srgbClr val="D4E3FE"/>
          </a:solidFill>
          <a:ln w="0">
            <a:solidFill>
              <a:schemeClr val="bg2">
                <a:lumMod val="9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在正则表达式中有时也需要字符转义，如图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所示其中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字符不是表示英文字母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之意使用，而是想表示任何语言的单词字符（如：英文字母、亚洲文字等）、数字和下划线等内容，那么需要在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字母之前加上反斜杠（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），反斜杠（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）也是基本元字符，与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语言中的字符转义是类似的。</a:t>
            </a:r>
          </a:p>
          <a:p>
            <a:pPr algn="l" defTabSz="476250">
              <a:tabLst>
                <a:tab pos="342900" algn="l"/>
              </a:tabLst>
              <a:defRPr sz="2200"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不仅可以对普通字符进行转义，还可以对基本元字符进行转义，如图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14-1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所示其中点（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）字符是希望按照点（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）字面意义使用，作为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.com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域名的一部分，而不是作为“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基本元字符使用，所以需要加反斜杠（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）进行转义，即“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\.”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才是表示点（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）字面意义。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10.2.1  无返回数据与Unit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13.1.3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开始与结束字符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//代码文件：chapter10/src/com/a51work6/section2/ch10.2.1.kt…"/>
          <p:cNvSpPr txBox="1"/>
          <p:nvPr/>
        </p:nvSpPr>
        <p:spPr>
          <a:xfrm>
            <a:off x="2267479" y="1996536"/>
            <a:ext cx="11721042" cy="6808060"/>
          </a:xfrm>
          <a:prstGeom prst="rect">
            <a:avLst/>
          </a:prstGeom>
          <a:solidFill>
            <a:srgbClr val="FFF995"/>
          </a:solidFill>
          <a:ln w="3175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30729" tIns="330729" rIns="330729" bIns="330729" anchor="ctr">
            <a:spAutoFit/>
          </a:bodyPr>
          <a:lstStyle/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coding=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-8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文件：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chapter14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ch14.1.3.py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 re ①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r'\w+@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zhijieketang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\.com' ②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r'^\w+@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zhijieketang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\.com$' ③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= "Tony's email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tony_guan588@zhijieketang.com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text) ④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text) ⑤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不匹配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tony_guan588@zhijieketang.com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re.search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email)</a:t>
            </a:r>
          </a:p>
          <a:p>
            <a:pPr lvl="3" indent="0" algn="l" defTabSz="476250">
              <a:tabLst>
                <a:tab pos="342900" algn="l"/>
              </a:tabLst>
              <a:defRPr sz="21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print(m)  #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匹配 ⑥</a:t>
            </a:r>
          </a:p>
        </p:txBody>
      </p:sp>
    </p:spTree>
    <p:extLst>
      <p:ext uri="{BB962C8B-B14F-4D97-AF65-F5344CB8AC3E}">
        <p14:creationId xmlns:p14="http://schemas.microsoft.com/office/powerpoint/2010/main" val="929770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0.2  返回特殊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13.2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字符类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2916" tIns="52916" rIns="52916" bIns="52916" numCol="1" spcCol="38100" rtlCol="0" anchor="ctr">
        <a:spAutoFit/>
      </a:bodyPr>
      <a:lstStyle>
        <a:defPPr marL="0" marR="0" indent="0" algn="ctr" defTabSz="60854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1231</Words>
  <Application>Microsoft Macintosh PowerPoint</Application>
  <PresentationFormat>自定义</PresentationFormat>
  <Paragraphs>326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Avenir Roman</vt:lpstr>
      <vt:lpstr>Gill Sans</vt:lpstr>
      <vt:lpstr>Helvetica</vt:lpstr>
      <vt:lpstr>Helvetica Light</vt:lpstr>
      <vt:lpstr>Lantinghei SC Heavy</vt:lpstr>
      <vt:lpstr>Menlo</vt:lpstr>
      <vt:lpstr>Microsoft YaHei UI</vt:lpstr>
      <vt:lpstr>冬青黑体简体中文 W3</vt:lpstr>
      <vt:lpstr>微软雅黑</vt:lpstr>
      <vt:lpstr>微软雅黑 Light</vt:lpstr>
      <vt:lpstr>Arial</vt:lpstr>
      <vt:lpstr>White</vt:lpstr>
      <vt:lpstr>第13章 正则表达式</vt:lpstr>
      <vt:lpstr>课程内容</vt:lpstr>
      <vt:lpstr>13.1  正则表达式中字符</vt:lpstr>
      <vt:lpstr>PowerPoint 演示文稿</vt:lpstr>
      <vt:lpstr>验证邮箱zhijieketang.com的正则表达式</vt:lpstr>
      <vt:lpstr>13.1.1  元字符</vt:lpstr>
      <vt:lpstr>13.1.2  字符转义</vt:lpstr>
      <vt:lpstr>13.1.3  开始与结束字符</vt:lpstr>
      <vt:lpstr>13.2  字符类</vt:lpstr>
      <vt:lpstr>13.2.1  定义字符类</vt:lpstr>
      <vt:lpstr>13.2.2  字符类取反</vt:lpstr>
      <vt:lpstr>13.2.3  区间</vt:lpstr>
      <vt:lpstr>13.2.4  预定义字符类</vt:lpstr>
      <vt:lpstr>示例代码如下：</vt:lpstr>
      <vt:lpstr>13.3  量词</vt:lpstr>
      <vt:lpstr>13.3.1  使用量词</vt:lpstr>
      <vt:lpstr>使用量词示例代码如下：</vt:lpstr>
      <vt:lpstr>13.3.2  贪婪量词和懒惰量词</vt:lpstr>
      <vt:lpstr>13.4  分组</vt:lpstr>
      <vt:lpstr>13.4.1  使用分组</vt:lpstr>
      <vt:lpstr>13.4.2  命名分组</vt:lpstr>
      <vt:lpstr>13.4.3  反向引用分组</vt:lpstr>
      <vt:lpstr>13.4.4  非捕获分组</vt:lpstr>
      <vt:lpstr>13.5  re模块</vt:lpstr>
      <vt:lpstr>13.5.1  search()和match()函数</vt:lpstr>
      <vt:lpstr>示例代码如下：</vt:lpstr>
      <vt:lpstr>13.5.2  findall()和finditer()函数</vt:lpstr>
      <vt:lpstr>示例代码如下：</vt:lpstr>
      <vt:lpstr>13.5.3  字符串分割</vt:lpstr>
      <vt:lpstr>13.5.4  字符串替换</vt:lpstr>
      <vt:lpstr>13.6  编译正则表达式</vt:lpstr>
      <vt:lpstr>13.6.1  已编译正则表达式对象</vt:lpstr>
      <vt:lpstr>示例代码如下：</vt:lpstr>
      <vt:lpstr>13.6.2  编译标志</vt:lpstr>
      <vt:lpstr>PowerPoint 演示文稿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函数</dc:title>
  <cp:lastModifiedBy>Microsoft Office 用户</cp:lastModifiedBy>
  <cp:revision>58</cp:revision>
  <dcterms:modified xsi:type="dcterms:W3CDTF">2019-07-30T03:41:32Z</dcterms:modified>
</cp:coreProperties>
</file>