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7" r:id="rId5"/>
    <p:sldId id="259" r:id="rId6"/>
    <p:sldId id="278" r:id="rId7"/>
    <p:sldId id="279" r:id="rId8"/>
    <p:sldId id="261" r:id="rId9"/>
    <p:sldId id="280" r:id="rId10"/>
    <p:sldId id="260" r:id="rId11"/>
    <p:sldId id="282" r:id="rId12"/>
    <p:sldId id="283" r:id="rId13"/>
    <p:sldId id="262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3" r:id="rId24"/>
    <p:sldId id="293" r:id="rId25"/>
    <p:sldId id="294" r:id="rId26"/>
    <p:sldId id="276" r:id="rId27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80"/>
    <p:restoredTop sz="94681"/>
  </p:normalViewPr>
  <p:slideViewPr>
    <p:cSldViewPr snapToGrid="0">
      <p:cViewPr varScale="1">
        <p:scale>
          <a:sx n="52" d="100"/>
          <a:sy n="52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2576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CCF50273-6659-432A-A27F-1FA21AF744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78" y="3200400"/>
            <a:ext cx="12375550" cy="394679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.2.2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TCP 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通信过程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34" y="1952316"/>
            <a:ext cx="7080504" cy="74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72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TCP Socket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TCP Socket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服务器编程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3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客户端编程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socket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服务器和客户端编程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socket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16.2.3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TCP 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853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16.2.4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案例：简单聊天工具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5707" y="1585450"/>
            <a:ext cx="11721042" cy="842388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/18.2.4/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tcp-server.py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socket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socket.socket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socket.AF_INET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socket.SOCK_STREAM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(('', 8888))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s.listen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服务器启动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等待客户端连接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conn, address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s.accept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客户端连接成功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print(address)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从客户端接收数据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conn.recv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(1024)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从客户端接收消息：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data.decode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给客户端发送数据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conn.send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你好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encode()) ⑥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释放资源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⑦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16.2.5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案例：文件上传工具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45707" y="1747032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/18.2.5/upload-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socket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 = ''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= 8888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coco2dxcplus_copy.jpg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socket.socket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socket.AF_INET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socket.SOCK_STREAM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s: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((HOST, PORT))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s.listen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服务器启动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True: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s.accept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()[0] as conn: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创建字节序列对象列表，作为接收数据的缓冲区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buffer = []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while True: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反复接收数据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conn.recv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(1024)  ⑥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if data: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⑦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29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UDP 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低层次网络编程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648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UDP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Socket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UDP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Socket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服务器编程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3.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服务器和客户端编程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socket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16.3.1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UDP 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862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16.3.2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案例：简单聊天工具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027992" y="2237557"/>
            <a:ext cx="11721042" cy="6161729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/18.3.2/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udp-server.py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socket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socket.socket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socket.AF_INET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socket.SOCK_DGRAM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(('', 8888))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服务器启动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从客户端接收数据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s.recvfrom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(1024)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从客户端接收消息：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data.decode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给客户端发送数据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s.sendto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你好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encode(),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释放资源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010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16.3.3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案例：文件上传工具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049764" y="1830711"/>
            <a:ext cx="11721042" cy="745439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/18.3.3/upload-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socket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 = '127.0.0.1'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= 8888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test_copy.txt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socket.socket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socket.AF_INET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socket.SOCK_DGRAM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s: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((HOST, PORT))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服务器启动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创建字节序列对象列表，作为接收数据的缓冲区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buffer = []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while True: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反复接收数据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data, _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s.recvfrom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(1024)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if data: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flag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data.decode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7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访问互联网资源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084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16.1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网络基础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.2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TCP Socket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低层次网络编程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.3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UDP Socket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低层次网络编程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16.4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访问互联网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16.4.1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URL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 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2575016"/>
            <a:ext cx="12078527" cy="4730568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互联网资源是通过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指定的，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Uniform Resource Locator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简称，翻译过来是“一致资源定位器”，但人们都习惯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简称。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组成格式如下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资源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“协议名”指明获取资源所使用的传输协议，如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ftp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gopher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等，“资源名”则应该是资源的完整地址，包括主机名、端口号、文件名或文件内部的一个引用。例如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www.sina.com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home.sohu.com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/home/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welcome.html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www.zhijieketang.com:8800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/Gamelan/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network.html#BOTTOM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336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	HTTP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方法：是向指定的资源发出请求，发送的信息“显式”地跟在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后面。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方法应该只用在读取数据，例如静态图片等。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方法有点像使用明信片给别人写信，“信内容”写在外面，接触到的人都可以看到，因此是不安全的。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方法：是向指定资源提交数据，请求服务器进行处理，例如提交表单或者上传文件等。数据被包含在请求体中。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方法像是把“信内容”装入信封中，接触到的人都看不到，因此是安全的。</a:t>
            </a: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	HTTPS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Hypertext Transfer Protocol Secure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，即超文本传输安全协议，是超文本传输协议和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SSL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的组合，用以提供加密通信及对网络服务器身份的鉴定。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16.4.2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HTTP/HTTPS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838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库其中包含了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个模块：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urllib.request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模块。用于打开和读写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资源。</a:t>
            </a: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urllib.error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模块。包含了由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urllib.request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引发的异常。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urllib.parse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模块。用于解析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urllib.robotparser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模块。分析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robots.txt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 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16.4.3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457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16.4.4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2219123"/>
            <a:ext cx="11721042" cy="680806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chapter18</a:t>
            </a:r>
            <a:r>
              <a:rPr lang="en-US" dirty="0"/>
              <a:t>/</a:t>
            </a:r>
            <a:r>
              <a:rPr lang="en-US" dirty="0" err="1"/>
              <a:t>ch18.4.4.py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urllib.request</a:t>
            </a:r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urllib.parse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 err="1"/>
              <a:t>url</a:t>
            </a:r>
            <a:r>
              <a:rPr lang="en-US" dirty="0"/>
              <a:t> = 'http://</a:t>
            </a:r>
            <a:r>
              <a:rPr lang="en-US" dirty="0" err="1"/>
              <a:t>www.51work6.com</a:t>
            </a:r>
            <a:r>
              <a:rPr lang="en-US" dirty="0"/>
              <a:t>/service/</a:t>
            </a:r>
            <a:r>
              <a:rPr lang="en-US" dirty="0" err="1"/>
              <a:t>mynotes</a:t>
            </a:r>
            <a:r>
              <a:rPr lang="en-US" dirty="0"/>
              <a:t>/</a:t>
            </a:r>
            <a:r>
              <a:rPr lang="en-US" dirty="0" err="1"/>
              <a:t>WebService.php</a:t>
            </a:r>
            <a:r>
              <a:rPr lang="en-US" dirty="0"/>
              <a:t>' ①</a:t>
            </a:r>
          </a:p>
          <a:p>
            <a:pPr lvl="3"/>
            <a:r>
              <a:rPr lang="en-US" dirty="0" err="1"/>
              <a:t>params_dict</a:t>
            </a:r>
            <a:r>
              <a:rPr lang="en-US" dirty="0"/>
              <a:t> = {'email': &lt;</a:t>
            </a:r>
            <a:r>
              <a:rPr lang="zh-CN" altLang="en-US" dirty="0"/>
              <a:t>换成自己的注册邮箱</a:t>
            </a:r>
            <a:r>
              <a:rPr lang="en-US" altLang="zh-CN" dirty="0"/>
              <a:t>&gt;, '</a:t>
            </a:r>
            <a:r>
              <a:rPr lang="en-US" dirty="0"/>
              <a:t>type': '</a:t>
            </a:r>
            <a:r>
              <a:rPr lang="en-US" dirty="0" err="1"/>
              <a:t>JSON</a:t>
            </a:r>
            <a:r>
              <a:rPr lang="en-US" dirty="0"/>
              <a:t>', 'action': 'query'} ②</a:t>
            </a:r>
          </a:p>
          <a:p>
            <a:pPr lvl="3"/>
            <a:r>
              <a:rPr lang="en-US" dirty="0" err="1"/>
              <a:t>params_str</a:t>
            </a:r>
            <a:r>
              <a:rPr lang="en-US" dirty="0"/>
              <a:t> = </a:t>
            </a:r>
            <a:r>
              <a:rPr lang="en-US" dirty="0" err="1"/>
              <a:t>urllib.parse.urlencode</a:t>
            </a:r>
            <a:r>
              <a:rPr lang="en-US" dirty="0"/>
              <a:t>(</a:t>
            </a:r>
            <a:r>
              <a:rPr lang="en-US" dirty="0" err="1"/>
              <a:t>params_dict</a:t>
            </a:r>
            <a:r>
              <a:rPr lang="en-US" dirty="0"/>
              <a:t>) ③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params_str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pPr lvl="3"/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dirty="0" err="1"/>
              <a:t>url</a:t>
            </a:r>
            <a:r>
              <a:rPr lang="en-US" dirty="0"/>
              <a:t> + '?' + </a:t>
            </a:r>
            <a:r>
              <a:rPr lang="en-US" dirty="0" err="1"/>
              <a:t>params_str</a:t>
            </a:r>
            <a:r>
              <a:rPr lang="en-US" dirty="0"/>
              <a:t>  # HTTP</a:t>
            </a:r>
            <a:r>
              <a:rPr lang="zh-CN" altLang="en-US" dirty="0"/>
              <a:t>参数放到</a:t>
            </a:r>
            <a:r>
              <a:rPr lang="en-US" dirty="0"/>
              <a:t>URL</a:t>
            </a:r>
            <a:r>
              <a:rPr lang="zh-CN" altLang="en-US" dirty="0"/>
              <a:t>之后 ④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pPr lvl="3"/>
            <a:r>
              <a:rPr lang="en-US" dirty="0" err="1"/>
              <a:t>req</a:t>
            </a:r>
            <a:r>
              <a:rPr lang="en-US" dirty="0"/>
              <a:t> = </a:t>
            </a:r>
            <a:r>
              <a:rPr lang="en-US" dirty="0" err="1"/>
              <a:t>urllib.request.Request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⑤</a:t>
            </a:r>
          </a:p>
          <a:p>
            <a:pPr lvl="3"/>
            <a:r>
              <a:rPr lang="en-US" dirty="0"/>
              <a:t>with </a:t>
            </a:r>
            <a:r>
              <a:rPr lang="en-US" dirty="0" err="1"/>
              <a:t>urllib.request.urlopen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) as response: ⑥</a:t>
            </a:r>
          </a:p>
          <a:p>
            <a:pPr lvl="3"/>
            <a:r>
              <a:rPr lang="en-US" dirty="0"/>
              <a:t>    data = </a:t>
            </a:r>
            <a:r>
              <a:rPr lang="en-US" dirty="0" err="1"/>
              <a:t>response.read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</a:t>
            </a:r>
            <a:r>
              <a:rPr lang="en-US" dirty="0" err="1"/>
              <a:t>json_data</a:t>
            </a:r>
            <a:r>
              <a:rPr lang="en-US" dirty="0"/>
              <a:t> = </a:t>
            </a:r>
            <a:r>
              <a:rPr lang="en-US" dirty="0" err="1"/>
              <a:t>data.decode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print(</a:t>
            </a:r>
            <a:r>
              <a:rPr lang="en-US" dirty="0" err="1"/>
              <a:t>json_data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16.4.5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2380705"/>
            <a:ext cx="11721042" cy="648489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chapter18</a:t>
            </a:r>
            <a:r>
              <a:rPr lang="en-US" dirty="0"/>
              <a:t>/</a:t>
            </a:r>
            <a:r>
              <a:rPr lang="en-US" dirty="0" err="1"/>
              <a:t>ch18.4.5.py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urllib.request</a:t>
            </a:r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urllib.parse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 err="1"/>
              <a:t>url</a:t>
            </a:r>
            <a:r>
              <a:rPr lang="en-US" dirty="0"/>
              <a:t> = 'http://</a:t>
            </a:r>
            <a:r>
              <a:rPr lang="en-US" dirty="0" err="1"/>
              <a:t>www.51work6.com</a:t>
            </a:r>
            <a:r>
              <a:rPr lang="en-US" dirty="0"/>
              <a:t>/service/</a:t>
            </a:r>
            <a:r>
              <a:rPr lang="en-US" dirty="0" err="1"/>
              <a:t>mynotes</a:t>
            </a:r>
            <a:r>
              <a:rPr lang="en-US" dirty="0"/>
              <a:t>/</a:t>
            </a:r>
            <a:r>
              <a:rPr lang="en-US" dirty="0" err="1"/>
              <a:t>WebService.php</a:t>
            </a:r>
            <a:r>
              <a:rPr lang="en-US" dirty="0"/>
              <a:t>'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准备</a:t>
            </a:r>
            <a:r>
              <a:rPr lang="en-US" dirty="0"/>
              <a:t>HTTP</a:t>
            </a:r>
            <a:r>
              <a:rPr lang="zh-CN" altLang="en-US" dirty="0"/>
              <a:t>参数</a:t>
            </a:r>
          </a:p>
          <a:p>
            <a:pPr lvl="3"/>
            <a:r>
              <a:rPr lang="en-US" dirty="0" err="1"/>
              <a:t>params_dict</a:t>
            </a:r>
            <a:r>
              <a:rPr lang="en-US" dirty="0"/>
              <a:t> = {'email': &lt;</a:t>
            </a:r>
            <a:r>
              <a:rPr lang="zh-CN" altLang="en-US" dirty="0"/>
              <a:t>换成自己的注册邮箱</a:t>
            </a:r>
            <a:r>
              <a:rPr lang="en-US" altLang="zh-CN" dirty="0"/>
              <a:t>&gt;, '</a:t>
            </a:r>
            <a:r>
              <a:rPr lang="en-US" dirty="0"/>
              <a:t>type': '</a:t>
            </a:r>
            <a:r>
              <a:rPr lang="en-US" dirty="0" err="1"/>
              <a:t>JSON</a:t>
            </a:r>
            <a:r>
              <a:rPr lang="en-US" dirty="0"/>
              <a:t>', 'action': 'query'}</a:t>
            </a:r>
          </a:p>
          <a:p>
            <a:pPr lvl="3"/>
            <a:r>
              <a:rPr lang="en-US" dirty="0" err="1"/>
              <a:t>params_str</a:t>
            </a:r>
            <a:r>
              <a:rPr lang="en-US" dirty="0"/>
              <a:t> = </a:t>
            </a:r>
            <a:r>
              <a:rPr lang="en-US" dirty="0" err="1"/>
              <a:t>urllib.parse.urlencode</a:t>
            </a:r>
            <a:r>
              <a:rPr lang="en-US" dirty="0"/>
              <a:t>(</a:t>
            </a:r>
            <a:r>
              <a:rPr lang="en-US" dirty="0" err="1"/>
              <a:t>params_dict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params_str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params_bytes</a:t>
            </a:r>
            <a:r>
              <a:rPr lang="en-US" dirty="0"/>
              <a:t> = </a:t>
            </a:r>
            <a:r>
              <a:rPr lang="en-US" dirty="0" err="1"/>
              <a:t>params_str.encode</a:t>
            </a:r>
            <a:r>
              <a:rPr lang="en-US" dirty="0"/>
              <a:t>()  # </a:t>
            </a:r>
            <a:r>
              <a:rPr lang="zh-CN" altLang="en-US" dirty="0"/>
              <a:t>字符串转换为字节序列对象 ①</a:t>
            </a:r>
          </a:p>
          <a:p>
            <a:pPr lvl="3"/>
            <a:endParaRPr lang="zh-CN" altLang="en-US" dirty="0"/>
          </a:p>
          <a:p>
            <a:pPr lvl="3"/>
            <a:r>
              <a:rPr lang="en-US" dirty="0" err="1"/>
              <a:t>req</a:t>
            </a:r>
            <a:r>
              <a:rPr lang="en-US" dirty="0"/>
              <a:t> = </a:t>
            </a:r>
            <a:r>
              <a:rPr lang="en-US" dirty="0" err="1"/>
              <a:t>urllib.request.Request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data=</a:t>
            </a:r>
            <a:r>
              <a:rPr lang="en-US" dirty="0" err="1"/>
              <a:t>params_bytes</a:t>
            </a:r>
            <a:r>
              <a:rPr lang="en-US" dirty="0"/>
              <a:t>)  # </a:t>
            </a:r>
            <a:r>
              <a:rPr lang="zh-CN" altLang="en-US" dirty="0"/>
              <a:t>发送</a:t>
            </a:r>
            <a:r>
              <a:rPr lang="en-US" dirty="0"/>
              <a:t>POST</a:t>
            </a:r>
            <a:r>
              <a:rPr lang="zh-CN" altLang="en-US" dirty="0"/>
              <a:t>请求 ②</a:t>
            </a:r>
          </a:p>
          <a:p>
            <a:pPr lvl="3"/>
            <a:r>
              <a:rPr lang="en-US" dirty="0"/>
              <a:t>with </a:t>
            </a:r>
            <a:r>
              <a:rPr lang="en-US" dirty="0" err="1"/>
              <a:t>urllib.request.urlopen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) as response:</a:t>
            </a:r>
          </a:p>
          <a:p>
            <a:pPr lvl="3"/>
            <a:r>
              <a:rPr lang="en-US" dirty="0"/>
              <a:t>    data = </a:t>
            </a:r>
            <a:r>
              <a:rPr lang="en-US" dirty="0" err="1"/>
              <a:t>response.read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</a:t>
            </a:r>
            <a:r>
              <a:rPr lang="en-US" dirty="0" err="1"/>
              <a:t>json_data</a:t>
            </a:r>
            <a:r>
              <a:rPr lang="en-US" dirty="0"/>
              <a:t> = </a:t>
            </a:r>
            <a:r>
              <a:rPr lang="en-US" dirty="0" err="1"/>
              <a:t>data.decode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print(</a:t>
            </a:r>
            <a:r>
              <a:rPr lang="en-US" dirty="0" err="1"/>
              <a:t>json_data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1791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16.4.6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Downloader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2865453"/>
            <a:ext cx="11721042" cy="551539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chapter18</a:t>
            </a:r>
            <a:r>
              <a:rPr lang="en-US" dirty="0"/>
              <a:t>/</a:t>
            </a:r>
            <a:r>
              <a:rPr lang="en-US" dirty="0" err="1"/>
              <a:t>ch18.4.6.py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urllib.parse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 err="1"/>
              <a:t>url</a:t>
            </a:r>
            <a:r>
              <a:rPr lang="en-US" dirty="0"/>
              <a:t> = 'https://</a:t>
            </a:r>
            <a:r>
              <a:rPr lang="en-US" dirty="0" err="1"/>
              <a:t>ss0.bdstatic.com</a:t>
            </a:r>
            <a:r>
              <a:rPr lang="en-US" dirty="0"/>
              <a:t>/</a:t>
            </a:r>
            <a:r>
              <a:rPr lang="en-US" dirty="0" err="1"/>
              <a:t>5aV1bjqh_Q23odCf</a:t>
            </a:r>
            <a:r>
              <a:rPr lang="en-US" dirty="0"/>
              <a:t>/static/superman/</a:t>
            </a:r>
            <a:r>
              <a:rPr lang="en-US" dirty="0" err="1"/>
              <a:t>img</a:t>
            </a:r>
            <a:r>
              <a:rPr lang="en-US" dirty="0"/>
              <a:t>/logo/</a:t>
            </a:r>
            <a:r>
              <a:rPr lang="en-US" dirty="0" err="1"/>
              <a:t>bd_logo1_31bdc765.png</a:t>
            </a:r>
            <a:r>
              <a:rPr lang="en-US" dirty="0"/>
              <a:t>'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with </a:t>
            </a:r>
            <a:r>
              <a:rPr lang="en-US" dirty="0" err="1"/>
              <a:t>urllib.request.urlopen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as response: ①</a:t>
            </a:r>
          </a:p>
          <a:p>
            <a:pPr lvl="3"/>
            <a:r>
              <a:rPr lang="en-US" dirty="0"/>
              <a:t>    data = </a:t>
            </a:r>
            <a:r>
              <a:rPr lang="en-US" dirty="0" err="1"/>
              <a:t>response.read</a:t>
            </a:r>
            <a:r>
              <a:rPr lang="en-US" dirty="0"/>
              <a:t>() </a:t>
            </a:r>
          </a:p>
          <a:p>
            <a:pPr lvl="3"/>
            <a:r>
              <a:rPr lang="en-US" dirty="0"/>
              <a:t>    </a:t>
            </a:r>
            <a:r>
              <a:rPr lang="en-US" dirty="0" err="1"/>
              <a:t>f_name</a:t>
            </a:r>
            <a:r>
              <a:rPr lang="en-US" dirty="0"/>
              <a:t> = '</a:t>
            </a:r>
            <a:r>
              <a:rPr lang="en-US" dirty="0" err="1"/>
              <a:t>download.png</a:t>
            </a:r>
            <a:r>
              <a:rPr lang="en-US" dirty="0"/>
              <a:t>'</a:t>
            </a:r>
          </a:p>
          <a:p>
            <a:pPr lvl="3"/>
            <a:r>
              <a:rPr lang="en-US" dirty="0"/>
              <a:t>    with open(</a:t>
            </a:r>
            <a:r>
              <a:rPr lang="en-US" dirty="0" err="1"/>
              <a:t>f_name</a:t>
            </a:r>
            <a:r>
              <a:rPr lang="en-US" dirty="0"/>
              <a:t>, '</a:t>
            </a:r>
            <a:r>
              <a:rPr lang="en-US" dirty="0" err="1"/>
              <a:t>wb</a:t>
            </a:r>
            <a:r>
              <a:rPr lang="en-US" dirty="0"/>
              <a:t>') as f: ②</a:t>
            </a:r>
          </a:p>
          <a:p>
            <a:pPr lvl="3"/>
            <a:r>
              <a:rPr lang="en-US" dirty="0"/>
              <a:t>        </a:t>
            </a:r>
            <a:r>
              <a:rPr lang="en-US" dirty="0" err="1"/>
              <a:t>f.write</a:t>
            </a:r>
            <a:r>
              <a:rPr lang="en-US" dirty="0"/>
              <a:t>(data) ③</a:t>
            </a:r>
          </a:p>
          <a:p>
            <a:pPr lvl="3"/>
            <a:r>
              <a:rPr lang="en-US" dirty="0"/>
              <a:t>        print('</a:t>
            </a:r>
            <a:r>
              <a:rPr lang="zh-CN" altLang="en-US" dirty="0"/>
              <a:t>下载文件成功</a:t>
            </a:r>
            <a:r>
              <a:rPr lang="en-US" altLang="zh-CN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738332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网络基础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客户端服务器结构网络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对等结构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16.1.1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125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.1.2 </a:t>
            </a:r>
            <a:r>
              <a:rPr 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TCP/IP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252125"/>
            <a:ext cx="12078527" cy="3376351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网络通信会用到协议，其中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TCP/IP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协议是非常重要的。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TCP/IP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协议是由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两个协议构成的，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Internet Protocol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）协议是一种低级的路由协议，它将数据拆分成许多小的数据包中，并通过网络将他们发送到某一特定地址，但无法保证都所有包都抵达目的地，也不能保证包的顺序。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协议传输数据的不安全性，网络通信时还需要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协议，传输控制协议（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Transmission Control Protocol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）是一种高层次的协议，面向连接的可靠数据传输协议，如果有些数据包没有收到会重发，并对数据包内容准确性检查并保证数据包顺序，所以该协议保证数据包能够安全地按照发送时顺序送达目的地。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IPv4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地址模式中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地址分为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类地址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用于大型网络，地址范围：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1.0.0.1~126.155.255.254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类地址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用于中型网络，地址范围：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128.0.0.1~191.255.255.254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类地址用于小规模网络，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192.0.0.1~223.255.255.254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类地址用于多目的地信息的传输和作为备用。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类地址保留仅作实验和开发用。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16.1.3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848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16.1.4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421402"/>
            <a:ext cx="12078527" cy="3037797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地址标识这一台计算机，每一台计算机又有很多网络通信程序在运行，提供网络服务或进行通信，这就需要不同的端口进行通信。如果把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地址比作电话号码，那么端口就是分机号码，进行网络通信时不仅要指定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地址，还要指定端口号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TCP/IP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系统中的端口号是一个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位的数字，它的范围是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0~65535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。小于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1024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的端口号保留给预定义的服务，如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FTP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Telnet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等，除非要和那些服务进行通信，否则不应该使用小于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1024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的端口。</a:t>
            </a:r>
          </a:p>
        </p:txBody>
      </p:sp>
    </p:spTree>
    <p:extLst>
      <p:ext uri="{BB962C8B-B14F-4D97-AF65-F5344CB8AC3E}">
        <p14:creationId xmlns:p14="http://schemas.microsoft.com/office/powerpoint/2010/main" val="2597106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TCP 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低层次网络编程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16.2.1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TCP Socket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通信概述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929233"/>
            <a:ext cx="12078527" cy="2022134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是网络上的两个程序，通过一个双向的通信连接，实现数据的交换。这个双向链路的一端称为一个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通常用来实现客户端和服务端的连接。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TCP/IP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协议的一个十分流行的编程接口，一个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地址和一个端口号唯一确定，一旦建立连接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还会包含本机和远程主机的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地址和远端口号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是成对出现的。 </a:t>
            </a:r>
          </a:p>
        </p:txBody>
      </p:sp>
    </p:spTree>
    <p:extLst>
      <p:ext uri="{BB962C8B-B14F-4D97-AF65-F5344CB8AC3E}">
        <p14:creationId xmlns:p14="http://schemas.microsoft.com/office/powerpoint/2010/main" val="1820362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1132</Words>
  <Application>Microsoft Macintosh PowerPoint</Application>
  <PresentationFormat>自定义</PresentationFormat>
  <Paragraphs>206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Arial</vt:lpstr>
      <vt:lpstr>White</vt:lpstr>
      <vt:lpstr>第16章 网络编程</vt:lpstr>
      <vt:lpstr>课程内容</vt:lpstr>
      <vt:lpstr>16.1  网络基础</vt:lpstr>
      <vt:lpstr>16.1.1  网络结构</vt:lpstr>
      <vt:lpstr>16.1.2  TCP/IP协议</vt:lpstr>
      <vt:lpstr>16.1.3  IP地址</vt:lpstr>
      <vt:lpstr>16.1.4  端口</vt:lpstr>
      <vt:lpstr>16.2  TCP Socket低层次网络编程</vt:lpstr>
      <vt:lpstr>16.2.1  TCP Socket通信概述</vt:lpstr>
      <vt:lpstr>TCP Socket通信</vt:lpstr>
      <vt:lpstr>16.2.2  TCP Socket通信过程</vt:lpstr>
      <vt:lpstr>16.2.3  TCP Socket编程API</vt:lpstr>
      <vt:lpstr>16.2.4  案例：简单聊天工具</vt:lpstr>
      <vt:lpstr>16.2.5  案例：文件上传工具</vt:lpstr>
      <vt:lpstr>16.3  UDP Socket低层次网络编程</vt:lpstr>
      <vt:lpstr>16.3.1  UDP Socket编程API</vt:lpstr>
      <vt:lpstr>16.3.2  案例：简单聊天工具</vt:lpstr>
      <vt:lpstr>16.3.3  案例：文件上传工具</vt:lpstr>
      <vt:lpstr>16.4  访问互联网资源</vt:lpstr>
      <vt:lpstr>16.4.1  URL概念 </vt:lpstr>
      <vt:lpstr>16.4.2  HTTP/HTTPS协议</vt:lpstr>
      <vt:lpstr>16.4.3  使用urllib库</vt:lpstr>
      <vt:lpstr>16.4.4  发送GET请求</vt:lpstr>
      <vt:lpstr>16.4.5  发送POST请求</vt:lpstr>
      <vt:lpstr>16.4.6  实例：Downloader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37</cp:revision>
  <dcterms:modified xsi:type="dcterms:W3CDTF">2019-07-30T03:46:52Z</dcterms:modified>
</cp:coreProperties>
</file>