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6" r:id="rId4"/>
    <p:sldId id="257" r:id="rId5"/>
    <p:sldId id="258" r:id="rId6"/>
    <p:sldId id="260"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6618-AD9D-A562-7DF9-AC592E9910D7}"/>
              </a:ext>
            </a:extLst>
          </p:cNvPr>
          <p:cNvSpPr>
            <a:spLocks noGrp="1"/>
          </p:cNvSpPr>
          <p:nvPr>
            <p:ph type="ctrTitle"/>
          </p:nvPr>
        </p:nvSpPr>
        <p:spPr>
          <a:xfrm>
            <a:off x="1915128" y="1117600"/>
            <a:ext cx="8361229" cy="2769080"/>
          </a:xfrm>
        </p:spPr>
        <p:txBody>
          <a:bodyPr/>
          <a:lstStyle/>
          <a:p>
            <a:r>
              <a:rPr lang="en-IN" sz="6000" dirty="0"/>
              <a:t>Distance Based on Two Locations</a:t>
            </a:r>
            <a:br>
              <a:rPr lang="en-IN" dirty="0"/>
            </a:br>
            <a:endParaRPr lang="en-IN" dirty="0"/>
          </a:p>
        </p:txBody>
      </p:sp>
      <p:sp>
        <p:nvSpPr>
          <p:cNvPr id="3" name="Subtitle 2">
            <a:extLst>
              <a:ext uri="{FF2B5EF4-FFF2-40B4-BE49-F238E27FC236}">
                <a16:creationId xmlns:a16="http://schemas.microsoft.com/office/drawing/2014/main" id="{BBE5D854-DE90-D179-A3A2-BE0E4DC18D2A}"/>
              </a:ext>
            </a:extLst>
          </p:cNvPr>
          <p:cNvSpPr>
            <a:spLocks noGrp="1"/>
          </p:cNvSpPr>
          <p:nvPr>
            <p:ph type="subTitle" idx="1"/>
          </p:nvPr>
        </p:nvSpPr>
        <p:spPr/>
        <p:txBody>
          <a:bodyPr>
            <a:normAutofit/>
          </a:bodyPr>
          <a:lstStyle/>
          <a:p>
            <a:r>
              <a:rPr lang="en-IN" sz="3600" dirty="0"/>
              <a:t>Product requirement document</a:t>
            </a:r>
          </a:p>
        </p:txBody>
      </p:sp>
    </p:spTree>
    <p:extLst>
      <p:ext uri="{BB962C8B-B14F-4D97-AF65-F5344CB8AC3E}">
        <p14:creationId xmlns:p14="http://schemas.microsoft.com/office/powerpoint/2010/main" val="338739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88B0-D661-5553-2319-75A4C12615DE}"/>
              </a:ext>
            </a:extLst>
          </p:cNvPr>
          <p:cNvSpPr>
            <a:spLocks noGrp="1"/>
          </p:cNvSpPr>
          <p:nvPr>
            <p:ph type="title"/>
          </p:nvPr>
        </p:nvSpPr>
        <p:spPr>
          <a:xfrm>
            <a:off x="1371600" y="685800"/>
            <a:ext cx="9601200" cy="859971"/>
          </a:xfrm>
        </p:spPr>
        <p:txBody>
          <a:bodyPr/>
          <a:lstStyle/>
          <a:p>
            <a:r>
              <a:rPr lang="en-US" dirty="0">
                <a:solidFill>
                  <a:srgbClr val="FF0000"/>
                </a:solidFill>
              </a:rPr>
              <a:t>Distance calculation:</a:t>
            </a:r>
            <a:endParaRPr lang="en-IN" dirty="0">
              <a:solidFill>
                <a:srgbClr val="FF0000"/>
              </a:solidFill>
            </a:endParaRPr>
          </a:p>
        </p:txBody>
      </p:sp>
      <p:sp>
        <p:nvSpPr>
          <p:cNvPr id="3" name="Content Placeholder 2">
            <a:extLst>
              <a:ext uri="{FF2B5EF4-FFF2-40B4-BE49-F238E27FC236}">
                <a16:creationId xmlns:a16="http://schemas.microsoft.com/office/drawing/2014/main" id="{19F1E6AC-DBAF-BBA1-2C03-06C4C863E92C}"/>
              </a:ext>
            </a:extLst>
          </p:cNvPr>
          <p:cNvSpPr>
            <a:spLocks noGrp="1"/>
          </p:cNvSpPr>
          <p:nvPr>
            <p:ph idx="1"/>
          </p:nvPr>
        </p:nvSpPr>
        <p:spPr>
          <a:xfrm>
            <a:off x="1371600" y="1850571"/>
            <a:ext cx="9601200" cy="4016829"/>
          </a:xfrm>
        </p:spPr>
        <p:txBody>
          <a:bodyPr>
            <a:normAutofit/>
          </a:bodyPr>
          <a:lstStyle/>
          <a:p>
            <a:r>
              <a:rPr lang="en-US" sz="2400" dirty="0">
                <a:latin typeface="Times New Roman" panose="02020603050405020304" pitchFamily="18" charset="0"/>
                <a:cs typeface="Times New Roman" panose="02020603050405020304" pitchFamily="18" charset="0"/>
              </a:rPr>
              <a:t>"Distance calculation" is a web application that calculates the distance between two locations using the Google Distance Matrix API. </a:t>
            </a:r>
          </a:p>
          <a:p>
            <a:r>
              <a:rPr lang="en-US" sz="2400" dirty="0">
                <a:latin typeface="Times New Roman" panose="02020603050405020304" pitchFamily="18" charset="0"/>
                <a:cs typeface="Times New Roman" panose="02020603050405020304" pitchFamily="18" charset="0"/>
              </a:rPr>
              <a:t>The purpose of this project is to provide users with a quick and accurate way to determine the distance between any two points on the Earth's surface. </a:t>
            </a:r>
          </a:p>
          <a:p>
            <a:r>
              <a:rPr lang="en-US" sz="2400" dirty="0">
                <a:latin typeface="Times New Roman" panose="02020603050405020304" pitchFamily="18" charset="0"/>
                <a:cs typeface="Times New Roman" panose="02020603050405020304" pitchFamily="18" charset="0"/>
              </a:rPr>
              <a:t>Users can input two locations, and the application will fetch the distance information from the Google Distance Matrix API and display it in various units, such as kilometers, miles and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16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44BB-8CC9-5180-E432-6D80D5DB16E5}"/>
              </a:ext>
            </a:extLst>
          </p:cNvPr>
          <p:cNvSpPr>
            <a:spLocks noGrp="1"/>
          </p:cNvSpPr>
          <p:nvPr>
            <p:ph type="title"/>
          </p:nvPr>
        </p:nvSpPr>
        <p:spPr>
          <a:xfrm>
            <a:off x="1371600" y="293913"/>
            <a:ext cx="9601200" cy="1284515"/>
          </a:xfrm>
        </p:spPr>
        <p:txBody>
          <a:bodyPr/>
          <a:lstStyle/>
          <a:p>
            <a:r>
              <a:rPr lang="en-US" dirty="0"/>
              <a:t>Topics:</a:t>
            </a:r>
            <a:endParaRPr lang="en-IN" dirty="0"/>
          </a:p>
        </p:txBody>
      </p:sp>
      <p:sp>
        <p:nvSpPr>
          <p:cNvPr id="3" name="Content Placeholder 2">
            <a:extLst>
              <a:ext uri="{FF2B5EF4-FFF2-40B4-BE49-F238E27FC236}">
                <a16:creationId xmlns:a16="http://schemas.microsoft.com/office/drawing/2014/main" id="{54A998A2-1677-21A9-DDEA-E35596D1160F}"/>
              </a:ext>
            </a:extLst>
          </p:cNvPr>
          <p:cNvSpPr>
            <a:spLocks noGrp="1"/>
          </p:cNvSpPr>
          <p:nvPr>
            <p:ph idx="1"/>
          </p:nvPr>
        </p:nvSpPr>
        <p:spPr>
          <a:xfrm>
            <a:off x="1371600" y="1436914"/>
            <a:ext cx="9601200" cy="4430486"/>
          </a:xfrm>
        </p:spPr>
        <p:txBody>
          <a:bodyPr>
            <a:normAutofit/>
          </a:bodyPr>
          <a:lstStyle/>
          <a:p>
            <a:r>
              <a:rPr lang="en-US" sz="2800" dirty="0"/>
              <a:t>High-level purpose of the product</a:t>
            </a:r>
          </a:p>
          <a:p>
            <a:r>
              <a:rPr lang="en-US" sz="2800" dirty="0"/>
              <a:t>Actors/Users</a:t>
            </a:r>
          </a:p>
          <a:p>
            <a:r>
              <a:rPr lang="en-US" sz="2800" dirty="0"/>
              <a:t>Features/Use cases</a:t>
            </a:r>
          </a:p>
          <a:p>
            <a:r>
              <a:rPr lang="en-US" sz="2800" dirty="0"/>
              <a:t>Dependencies</a:t>
            </a:r>
            <a:endParaRPr lang="en-IN" sz="2800" dirty="0"/>
          </a:p>
        </p:txBody>
      </p:sp>
    </p:spTree>
    <p:extLst>
      <p:ext uri="{BB962C8B-B14F-4D97-AF65-F5344CB8AC3E}">
        <p14:creationId xmlns:p14="http://schemas.microsoft.com/office/powerpoint/2010/main" val="816787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117F-4802-9C98-EE95-97F5782B7ADC}"/>
              </a:ext>
            </a:extLst>
          </p:cNvPr>
          <p:cNvSpPr>
            <a:spLocks noGrp="1"/>
          </p:cNvSpPr>
          <p:nvPr>
            <p:ph type="title"/>
          </p:nvPr>
        </p:nvSpPr>
        <p:spPr>
          <a:xfrm>
            <a:off x="1371600" y="223520"/>
            <a:ext cx="9601200" cy="1158240"/>
          </a:xfrm>
        </p:spPr>
        <p:txBody>
          <a:bodyPr/>
          <a:lstStyle/>
          <a:p>
            <a:r>
              <a:rPr lang="en-IN" dirty="0">
                <a:solidFill>
                  <a:schemeClr val="accent6">
                    <a:lumMod val="75000"/>
                  </a:schemeClr>
                </a:solidFill>
              </a:rPr>
              <a:t>High-Level purpose of product</a:t>
            </a:r>
          </a:p>
        </p:txBody>
      </p:sp>
      <p:sp>
        <p:nvSpPr>
          <p:cNvPr id="3" name="Content Placeholder 2">
            <a:extLst>
              <a:ext uri="{FF2B5EF4-FFF2-40B4-BE49-F238E27FC236}">
                <a16:creationId xmlns:a16="http://schemas.microsoft.com/office/drawing/2014/main" id="{B1D739A0-9C05-EBF9-775A-22D8D152DEBF}"/>
              </a:ext>
            </a:extLst>
          </p:cNvPr>
          <p:cNvSpPr>
            <a:spLocks noGrp="1"/>
          </p:cNvSpPr>
          <p:nvPr>
            <p:ph idx="1"/>
          </p:nvPr>
        </p:nvSpPr>
        <p:spPr>
          <a:xfrm>
            <a:off x="1371600" y="1310640"/>
            <a:ext cx="10617200" cy="5323840"/>
          </a:xfrm>
        </p:spPr>
        <p:txBody>
          <a:bodyPr>
            <a:normAutofit/>
          </a:bodyPr>
          <a:lstStyle/>
          <a:p>
            <a:r>
              <a:rPr lang="en-US" sz="2400" b="0" i="0" dirty="0">
                <a:effectLst/>
                <a:latin typeface="Times New Roman" panose="02020603050405020304" pitchFamily="18" charset="0"/>
                <a:cs typeface="Times New Roman" panose="02020603050405020304" pitchFamily="18" charset="0"/>
              </a:rPr>
              <a:t>The purpose of Geo Distance Finder is to provide a reliable and efficient solution for determining the distance between two locations. </a:t>
            </a:r>
          </a:p>
          <a:p>
            <a:r>
              <a:rPr lang="en-US" sz="2400" b="0" i="0" dirty="0">
                <a:effectLst/>
                <a:latin typeface="Times New Roman" panose="02020603050405020304" pitchFamily="18" charset="0"/>
                <a:cs typeface="Times New Roman" panose="02020603050405020304" pitchFamily="18" charset="0"/>
              </a:rPr>
              <a:t>It aims to offer accurate distance measurements, whether in terms of physical distance (such as kilometers or miles) or travel time </a:t>
            </a:r>
            <a:endParaRPr lang="en-IN" sz="2400" b="0"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The goal of this project is to implement a distance calculator using the Google Distance API to determine the distance between two locations.</a:t>
            </a:r>
          </a:p>
          <a:p>
            <a:r>
              <a:rPr lang="en-US" sz="2400" b="0" i="0" dirty="0">
                <a:effectLst/>
                <a:latin typeface="Times New Roman" panose="02020603050405020304" pitchFamily="18" charset="0"/>
                <a:cs typeface="Times New Roman" panose="02020603050405020304" pitchFamily="18" charset="0"/>
              </a:rPr>
              <a:t>To calculate the shortest route between two points.</a:t>
            </a:r>
          </a:p>
          <a:p>
            <a:pPr marL="0" indent="0">
              <a:buNone/>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10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629D-E26E-C252-6ADC-E7CF47DA9A96}"/>
              </a:ext>
            </a:extLst>
          </p:cNvPr>
          <p:cNvSpPr>
            <a:spLocks noGrp="1"/>
          </p:cNvSpPr>
          <p:nvPr>
            <p:ph type="title"/>
          </p:nvPr>
        </p:nvSpPr>
        <p:spPr>
          <a:xfrm>
            <a:off x="1371600" y="304800"/>
            <a:ext cx="9601200" cy="1110343"/>
          </a:xfrm>
        </p:spPr>
        <p:txBody>
          <a:bodyPr>
            <a:normAutofit/>
          </a:bodyPr>
          <a:lstStyle/>
          <a:p>
            <a:r>
              <a:rPr lang="en-IN" sz="4800" dirty="0">
                <a:solidFill>
                  <a:schemeClr val="accent6">
                    <a:lumMod val="75000"/>
                  </a:schemeClr>
                </a:solidFill>
                <a:latin typeface="Times New Roman" panose="02020603050405020304" pitchFamily="18" charset="0"/>
                <a:cs typeface="Times New Roman" panose="02020603050405020304" pitchFamily="18" charset="0"/>
              </a:rPr>
              <a:t>Actors/users</a:t>
            </a:r>
          </a:p>
        </p:txBody>
      </p:sp>
      <p:sp>
        <p:nvSpPr>
          <p:cNvPr id="3" name="Content Placeholder 2">
            <a:extLst>
              <a:ext uri="{FF2B5EF4-FFF2-40B4-BE49-F238E27FC236}">
                <a16:creationId xmlns:a16="http://schemas.microsoft.com/office/drawing/2014/main" id="{605BF96F-8302-4D9F-5161-90E1148CB265}"/>
              </a:ext>
            </a:extLst>
          </p:cNvPr>
          <p:cNvSpPr>
            <a:spLocks noGrp="1"/>
          </p:cNvSpPr>
          <p:nvPr>
            <p:ph idx="1"/>
          </p:nvPr>
        </p:nvSpPr>
        <p:spPr>
          <a:xfrm>
            <a:off x="1371600" y="1621971"/>
            <a:ext cx="9601200" cy="4931229"/>
          </a:xfrm>
        </p:spPr>
        <p:txBody>
          <a:bodyPr>
            <a:normAutofit/>
          </a:bodyPr>
          <a:lstStyle/>
          <a:p>
            <a:r>
              <a:rPr lang="en-US" sz="2800" b="0" i="0" u="sng" dirty="0">
                <a:solidFill>
                  <a:schemeClr val="tx1"/>
                </a:solidFill>
                <a:effectLst/>
                <a:latin typeface="Times New Roman" panose="02020603050405020304" pitchFamily="18" charset="0"/>
                <a:cs typeface="Times New Roman" panose="02020603050405020304" pitchFamily="18" charset="0"/>
              </a:rPr>
              <a:t>Travelers and tourists</a:t>
            </a:r>
            <a:r>
              <a:rPr lang="en-US" sz="2800" b="0" i="0" dirty="0">
                <a:solidFill>
                  <a:schemeClr val="tx1">
                    <a:lumMod val="85000"/>
                  </a:schemeClr>
                </a:solidFill>
                <a:effectLst/>
                <a:latin typeface="Times New Roman" panose="02020603050405020304" pitchFamily="18" charset="0"/>
                <a:cs typeface="Times New Roman" panose="02020603050405020304" pitchFamily="18" charset="0"/>
              </a:rPr>
              <a:t>: To plan routes and estimate travel time.</a:t>
            </a:r>
          </a:p>
          <a:p>
            <a:r>
              <a:rPr lang="en-US" sz="2800" b="0" i="0" u="sng" dirty="0">
                <a:solidFill>
                  <a:schemeClr val="tx1"/>
                </a:solidFill>
                <a:effectLst/>
                <a:latin typeface="Times New Roman" panose="02020603050405020304" pitchFamily="18" charset="0"/>
                <a:cs typeface="Times New Roman" panose="02020603050405020304" pitchFamily="18" charset="0"/>
              </a:rPr>
              <a:t>Delivery services:</a:t>
            </a:r>
            <a:r>
              <a:rPr lang="en-US" sz="2800" b="0" i="0" u="sng" dirty="0">
                <a:solidFill>
                  <a:srgbClr val="FFFF00"/>
                </a:solidFill>
                <a:effectLst/>
                <a:latin typeface="Times New Roman" panose="02020603050405020304" pitchFamily="18" charset="0"/>
                <a:cs typeface="Times New Roman" panose="02020603050405020304" pitchFamily="18" charset="0"/>
              </a:rPr>
              <a:t> </a:t>
            </a:r>
            <a:r>
              <a:rPr lang="en-US" sz="2800" b="0" i="0" dirty="0">
                <a:solidFill>
                  <a:schemeClr val="tx1">
                    <a:lumMod val="85000"/>
                  </a:schemeClr>
                </a:solidFill>
                <a:effectLst/>
                <a:latin typeface="Times New Roman" panose="02020603050405020304" pitchFamily="18" charset="0"/>
                <a:cs typeface="Times New Roman" panose="02020603050405020304" pitchFamily="18" charset="0"/>
              </a:rPr>
              <a:t>To determine delivery distances.</a:t>
            </a:r>
          </a:p>
          <a:p>
            <a:pPr marL="0" indent="0">
              <a:buNone/>
            </a:pPr>
            <a:endParaRPr lang="en-IN" dirty="0"/>
          </a:p>
        </p:txBody>
      </p:sp>
    </p:spTree>
    <p:extLst>
      <p:ext uri="{BB962C8B-B14F-4D97-AF65-F5344CB8AC3E}">
        <p14:creationId xmlns:p14="http://schemas.microsoft.com/office/powerpoint/2010/main" val="201376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0180-71A5-0606-F372-78E1FC9DC673}"/>
              </a:ext>
            </a:extLst>
          </p:cNvPr>
          <p:cNvSpPr>
            <a:spLocks noGrp="1"/>
          </p:cNvSpPr>
          <p:nvPr>
            <p:ph type="title"/>
          </p:nvPr>
        </p:nvSpPr>
        <p:spPr>
          <a:xfrm>
            <a:off x="1371600" y="284480"/>
            <a:ext cx="9601200" cy="1168400"/>
          </a:xfrm>
        </p:spPr>
        <p:txBody>
          <a:bodyPr/>
          <a:lstStyle/>
          <a:p>
            <a:r>
              <a:rPr lang="en-IN" sz="4400" dirty="0">
                <a:solidFill>
                  <a:schemeClr val="accent6">
                    <a:lumMod val="75000"/>
                  </a:schemeClr>
                </a:solidFill>
              </a:rPr>
              <a:t>Features/use cases</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F2CE5B8B-6F8B-3FEA-A002-943295F218FC}"/>
              </a:ext>
            </a:extLst>
          </p:cNvPr>
          <p:cNvSpPr>
            <a:spLocks noGrp="1"/>
          </p:cNvSpPr>
          <p:nvPr>
            <p:ph idx="1"/>
          </p:nvPr>
        </p:nvSpPr>
        <p:spPr>
          <a:xfrm>
            <a:off x="1371600" y="1240971"/>
            <a:ext cx="10047514" cy="5050972"/>
          </a:xfrm>
        </p:spPr>
        <p:txBody>
          <a:bodyPr>
            <a:normAutofit/>
          </a:bodyPr>
          <a:lstStyle/>
          <a:p>
            <a:r>
              <a:rPr lang="en-US" sz="2400" b="1" i="0" dirty="0">
                <a:solidFill>
                  <a:schemeClr val="tx1"/>
                </a:solidFill>
                <a:effectLst/>
                <a:latin typeface="Times New Roman" panose="02020603050405020304" pitchFamily="18" charset="0"/>
                <a:cs typeface="Times New Roman" panose="02020603050405020304" pitchFamily="18" charset="0"/>
              </a:rPr>
              <a:t>Distance Calculation:</a:t>
            </a:r>
            <a:r>
              <a:rPr lang="en-US" sz="2400" b="0" i="0" u="sng" dirty="0">
                <a:solidFill>
                  <a:schemeClr val="tx1"/>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The primary feature is to calculate the distance between two locations accurately. It provides users with the direct or shortest path distance, typically measured in kilometers or miles.</a:t>
            </a:r>
          </a:p>
          <a:p>
            <a:r>
              <a:rPr lang="en-US" sz="2400" b="1" i="0" dirty="0">
                <a:solidFill>
                  <a:schemeClr val="tx1"/>
                </a:solidFill>
                <a:effectLst/>
                <a:latin typeface="Times New Roman" panose="02020603050405020304" pitchFamily="18" charset="0"/>
                <a:cs typeface="Times New Roman" panose="02020603050405020304" pitchFamily="18" charset="0"/>
              </a:rPr>
              <a:t>Travel Time Estimation: </a:t>
            </a:r>
            <a:r>
              <a:rPr lang="en-US" sz="2400" b="0" i="0" dirty="0">
                <a:solidFill>
                  <a:schemeClr val="tx1"/>
                </a:solidFill>
                <a:effectLst/>
                <a:latin typeface="Times New Roman" panose="02020603050405020304" pitchFamily="18" charset="0"/>
                <a:cs typeface="Times New Roman" panose="02020603050405020304" pitchFamily="18" charset="0"/>
              </a:rPr>
              <a:t>the system can estimate the travel time between two locations based on the selected mode of transportation, such as driving.</a:t>
            </a:r>
            <a:endParaRPr lang="en-IN" sz="2400" b="0" i="0" dirty="0">
              <a:solidFill>
                <a:schemeClr val="tx1"/>
              </a:solidFill>
              <a:effectLst/>
              <a:latin typeface="Times New Roman" panose="02020603050405020304" pitchFamily="18" charset="0"/>
              <a:cs typeface="Times New Roman" panose="02020603050405020304" pitchFamily="18" charset="0"/>
            </a:endParaRPr>
          </a:p>
          <a:p>
            <a:r>
              <a:rPr lang="en-US" sz="2400" b="1" dirty="0">
                <a:solidFill>
                  <a:schemeClr val="tx1"/>
                </a:solidFill>
                <a:latin typeface="Times New Roman" panose="02020603050405020304" pitchFamily="18" charset="0"/>
                <a:cs typeface="Times New Roman" panose="02020603050405020304" pitchFamily="18" charset="0"/>
              </a:rPr>
              <a:t>Error handling :</a:t>
            </a:r>
            <a:r>
              <a:rPr lang="en-US" sz="2400" dirty="0">
                <a:solidFill>
                  <a:schemeClr val="tx1"/>
                </a:solidFill>
                <a:latin typeface="Times New Roman" panose="02020603050405020304" pitchFamily="18" charset="0"/>
                <a:cs typeface="Times New Roman" panose="02020603050405020304" pitchFamily="18" charset="0"/>
              </a:rPr>
              <a:t>In case of invalid input or an error in the API request, appropriate error messages will be displayed to guide the user.​</a:t>
            </a:r>
          </a:p>
          <a:p>
            <a:r>
              <a:rPr lang="en-US" sz="2400" b="0" i="0" dirty="0">
                <a:solidFill>
                  <a:schemeClr val="tx1"/>
                </a:solidFill>
                <a:effectLst/>
                <a:latin typeface="Times New Roman" panose="02020603050405020304" pitchFamily="18" charset="0"/>
                <a:cs typeface="Times New Roman" panose="02020603050405020304" pitchFamily="18" charset="0"/>
              </a:rPr>
              <a:t>User can give origin </a:t>
            </a:r>
            <a:r>
              <a:rPr lang="en-US" sz="2400" dirty="0">
                <a:solidFill>
                  <a:schemeClr val="tx1"/>
                </a:solidFill>
                <a:latin typeface="Times New Roman" panose="02020603050405020304" pitchFamily="18" charset="0"/>
                <a:cs typeface="Times New Roman" panose="02020603050405020304" pitchFamily="18" charset="0"/>
              </a:rPr>
              <a:t>and destination</a:t>
            </a: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18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9226-533F-7AA4-95A8-5E7843A8C1CC}"/>
              </a:ext>
            </a:extLst>
          </p:cNvPr>
          <p:cNvSpPr>
            <a:spLocks noGrp="1"/>
          </p:cNvSpPr>
          <p:nvPr>
            <p:ph type="title"/>
          </p:nvPr>
        </p:nvSpPr>
        <p:spPr>
          <a:xfrm>
            <a:off x="1371600" y="685800"/>
            <a:ext cx="9601200" cy="1034143"/>
          </a:xfrm>
        </p:spPr>
        <p:txBody>
          <a:bodyPr/>
          <a:lstStyle/>
          <a:p>
            <a:r>
              <a:rPr lang="en-IN" sz="4400" dirty="0">
                <a:solidFill>
                  <a:schemeClr val="accent6">
                    <a:lumMod val="75000"/>
                  </a:schemeClr>
                </a:solidFill>
                <a:latin typeface="Times New Roman" panose="02020603050405020304" pitchFamily="18" charset="0"/>
                <a:cs typeface="Times New Roman" panose="02020603050405020304" pitchFamily="18" charset="0"/>
              </a:rPr>
              <a:t>Dependencies</a:t>
            </a:r>
            <a:endParaRPr lang="en-IN" dirty="0"/>
          </a:p>
        </p:txBody>
      </p:sp>
      <p:sp>
        <p:nvSpPr>
          <p:cNvPr id="3" name="Content Placeholder 2">
            <a:extLst>
              <a:ext uri="{FF2B5EF4-FFF2-40B4-BE49-F238E27FC236}">
                <a16:creationId xmlns:a16="http://schemas.microsoft.com/office/drawing/2014/main" id="{F0B43E52-215E-7279-1AD2-E285F8C6DEEA}"/>
              </a:ext>
            </a:extLst>
          </p:cNvPr>
          <p:cNvSpPr>
            <a:spLocks noGrp="1"/>
          </p:cNvSpPr>
          <p:nvPr>
            <p:ph idx="1"/>
          </p:nvPr>
        </p:nvSpPr>
        <p:spPr>
          <a:xfrm>
            <a:off x="1371599" y="1937657"/>
            <a:ext cx="10330543" cy="4332514"/>
          </a:xfrm>
        </p:spPr>
        <p:txBody>
          <a:bodyPr>
            <a:normAutofit/>
          </a:bodyPr>
          <a:lstStyle/>
          <a:p>
            <a:r>
              <a:rPr lang="en-US" sz="2400" b="1" i="0" dirty="0">
                <a:solidFill>
                  <a:schemeClr val="tx1"/>
                </a:solidFill>
                <a:effectLst/>
                <a:latin typeface="Times New Roman" panose="02020603050405020304" pitchFamily="18" charset="0"/>
                <a:cs typeface="Times New Roman" panose="02020603050405020304" pitchFamily="18" charset="0"/>
              </a:rPr>
              <a:t>Network Connectivity: </a:t>
            </a:r>
            <a:r>
              <a:rPr lang="en-US" sz="2400" b="0" i="0" dirty="0">
                <a:solidFill>
                  <a:schemeClr val="tx1"/>
                </a:solidFill>
                <a:effectLst/>
                <a:latin typeface="Times New Roman" panose="02020603050405020304" pitchFamily="18" charset="0"/>
                <a:cs typeface="Times New Roman" panose="02020603050405020304" pitchFamily="18" charset="0"/>
              </a:rPr>
              <a:t>Online distance finding systems require a stable internet connection to access geolocation services. Without network connectivity, real-time distance calculations may not be possible.</a:t>
            </a:r>
          </a:p>
          <a:p>
            <a:r>
              <a:rPr lang="en-US" sz="2400" b="1" i="0" dirty="0">
                <a:solidFill>
                  <a:schemeClr val="tx1"/>
                </a:solidFill>
                <a:effectLst/>
                <a:latin typeface="Times New Roman" panose="02020603050405020304" pitchFamily="18" charset="0"/>
                <a:cs typeface="Times New Roman" panose="02020603050405020304" pitchFamily="18" charset="0"/>
              </a:rPr>
              <a:t>Google Distance API</a:t>
            </a:r>
            <a:r>
              <a:rPr lang="en-US" sz="2400" b="0" i="0" dirty="0">
                <a:solidFill>
                  <a:schemeClr val="tx1"/>
                </a:solidFill>
                <a:effectLst/>
                <a:latin typeface="Times New Roman" panose="02020603050405020304" pitchFamily="18" charset="0"/>
                <a:cs typeface="Times New Roman" panose="02020603050405020304" pitchFamily="18" charset="0"/>
              </a:rPr>
              <a:t>: The web application will rely on the Google Distance API to perform the distance calculations. You will need to acquire an API key from the Google Cloud Platform and include it in the API requests.​</a:t>
            </a:r>
          </a:p>
          <a:p>
            <a:r>
              <a:rPr lang="en-US" sz="2400" b="1" i="0" dirty="0">
                <a:solidFill>
                  <a:schemeClr val="tx1"/>
                </a:solidFill>
                <a:effectLst/>
                <a:latin typeface="Times New Roman" panose="02020603050405020304" pitchFamily="18" charset="0"/>
                <a:cs typeface="Times New Roman" panose="02020603050405020304" pitchFamily="18" charset="0"/>
              </a:rPr>
              <a:t> User Interface</a:t>
            </a:r>
            <a:r>
              <a:rPr lang="en-US" sz="2400" b="0" i="0" dirty="0">
                <a:solidFill>
                  <a:schemeClr val="tx1"/>
                </a:solidFill>
                <a:effectLst/>
                <a:latin typeface="Times New Roman" panose="02020603050405020304" pitchFamily="18" charset="0"/>
                <a:cs typeface="Times New Roman" panose="02020603050405020304" pitchFamily="18" charset="0"/>
              </a:rPr>
              <a:t>: Design and develop a user-friendly interface that allows users to input locations and receive the calculated distance.​</a:t>
            </a:r>
          </a:p>
          <a:p>
            <a:endParaRPr lang="en-US" sz="2000"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425743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{A2EE7683-6126-4479-9500-ACD63BEC655E}tf10001105</Template>
  <TotalTime>66</TotalTime>
  <Words>411</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Franklin Gothic Book</vt:lpstr>
      <vt:lpstr>Times New Roman</vt:lpstr>
      <vt:lpstr>Crop</vt:lpstr>
      <vt:lpstr>Distance Based on Two Locations </vt:lpstr>
      <vt:lpstr>Distance calculation:</vt:lpstr>
      <vt:lpstr>Topics:</vt:lpstr>
      <vt:lpstr>High-Level purpose of product</vt:lpstr>
      <vt:lpstr>Actors/users</vt:lpstr>
      <vt:lpstr>Features/use cases</vt:lpstr>
      <vt:lpstr>Dependencies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Distance Based on Two Locations </dc:title>
  <dc:creator>KOPPARAPU AKSHITHA</dc:creator>
  <cp:lastModifiedBy>KOPPARAPU AKSHITHA</cp:lastModifiedBy>
  <cp:revision>5</cp:revision>
  <dcterms:created xsi:type="dcterms:W3CDTF">2023-06-30T16:42:20Z</dcterms:created>
  <dcterms:modified xsi:type="dcterms:W3CDTF">2023-07-07T15:45:58Z</dcterms:modified>
</cp:coreProperties>
</file>