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3048000" y="2468879"/>
            <a:ext cx="18288000" cy="6400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0" name="Rectangle 7"/>
          <p:cNvSpPr/>
          <p:nvPr/>
        </p:nvSpPr>
        <p:spPr>
          <a:xfrm>
            <a:off x="3048000" y="2560320"/>
            <a:ext cx="1066800" cy="45720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1" name="Rectangle 8"/>
          <p:cNvSpPr/>
          <p:nvPr/>
        </p:nvSpPr>
        <p:spPr>
          <a:xfrm>
            <a:off x="4229100" y="2560320"/>
            <a:ext cx="17106900" cy="45720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4273296" y="457200"/>
            <a:ext cx="16306801" cy="1981200"/>
          </a:xfrm>
          <a:prstGeom prst="rect">
            <a:avLst/>
          </a:prstGeom>
        </p:spPr>
        <p:txBody>
          <a:bodyPr lIns="91429" tIns="91429" rIns="91429" bIns="91429" anchor="ctr"/>
          <a:lstStyle>
            <a:lvl1pPr defTabSz="1828800">
              <a:lnSpc>
                <a:spcPct val="100000"/>
              </a:lnSpc>
              <a:defRPr b="0" spc="0" sz="8800">
                <a:solidFill>
                  <a:srgbClr val="775F55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xfrm>
            <a:off x="4273296" y="3200400"/>
            <a:ext cx="16306801" cy="8991600"/>
          </a:xfrm>
          <a:prstGeom prst="rect">
            <a:avLst/>
          </a:prstGeom>
        </p:spPr>
        <p:txBody>
          <a:bodyPr lIns="91429" tIns="91429" rIns="91429" bIns="91429"/>
          <a:lstStyle>
            <a:lvl1pPr marL="640013" indent="-64001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60000"/>
              <a:buChar char="◻"/>
              <a:defRPr sz="5800">
                <a:latin typeface="Tw Cen MT"/>
                <a:ea typeface="Tw Cen MT"/>
                <a:cs typeface="Tw Cen MT"/>
                <a:sym typeface="Tw Cen MT"/>
              </a:defRPr>
            </a:lvl1pPr>
            <a:lvl2pPr marL="977603" indent="-611882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0000"/>
              <a:buChar char=""/>
              <a:defRPr sz="5800">
                <a:latin typeface="Tw Cen MT"/>
                <a:ea typeface="Tw Cen MT"/>
                <a:cs typeface="Tw Cen MT"/>
                <a:sym typeface="Tw Cen MT"/>
              </a:defRPr>
            </a:lvl2pPr>
            <a:lvl3pPr marL="1262139" indent="-576411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3pPr>
            <a:lvl4pPr marL="1805754" indent="-66287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4pPr>
            <a:lvl5pPr marL="2262906" indent="-66287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6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3294881" y="2500639"/>
            <a:ext cx="573038" cy="576561"/>
          </a:xfrm>
          <a:prstGeom prst="rect">
            <a:avLst/>
          </a:prstGeom>
        </p:spPr>
        <p:txBody>
          <a:bodyPr lIns="91429" tIns="91429" rIns="91429" bIns="91429" anchor="ctr">
            <a:normAutofit fontScale="100000" lnSpcReduction="0"/>
          </a:bodyPr>
          <a:lstStyle>
            <a:lvl1pPr defTabSz="914306">
              <a:defRPr b="1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Visual Recogn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Visual Recognition</a:t>
            </a:r>
          </a:p>
        </p:txBody>
      </p:sp>
      <p:sp>
        <p:nvSpPr>
          <p:cNvPr id="164" name="Assignment 3/Mini-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3/Mini-project</a:t>
            </a:r>
          </a:p>
        </p:txBody>
      </p:sp>
      <p:sp>
        <p:nvSpPr>
          <p:cNvPr id="165" name="Deadline: March 20, GROUP SIZE - 1 or 2 or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Deadline: March 20, GROUP SIZE - 1 or 2 or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3a (7 marks)</a:t>
            </a:r>
          </a:p>
        </p:txBody>
      </p:sp>
      <p:sp>
        <p:nvSpPr>
          <p:cNvPr id="168" name="Play with CN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Play with CNNs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8013" indent="-608013" defTabSz="2316421">
              <a:spcBef>
                <a:spcPts val="4200"/>
              </a:spcBef>
              <a:defRPr sz="4940"/>
            </a:pPr>
            <a:r>
              <a:t>CIFAR-10 dataset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AlexNet has 5 Conv and 3 FC layers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Play with a medium deep network with atleast 2 conv and 2 FC layers.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Metrics: training time and classification performance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Compare ReLU vs tanh vs sigmoid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With and without momentum, adaptive learning rates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Finally: what would be your recommended architecture..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3b (3 marks)</a:t>
            </a:r>
          </a:p>
        </p:txBody>
      </p:sp>
      <p:sp>
        <p:nvSpPr>
          <p:cNvPr id="172" name="CNN as a feature extrac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CNN as a feature extracter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Pick your favourite object recognition dataset, other than CIFAR/MNIST</a:t>
            </a:r>
          </a:p>
          <a:p>
            <a:pPr/>
          </a:p>
          <a:p>
            <a:pPr/>
            <a:r>
              <a:t>Use Alexnet/any deep NN as a feature extracter (extract last layer as features), use any model on top and report the classification accuracies</a:t>
            </a:r>
          </a:p>
          <a:p>
            <a:pPr/>
          </a:p>
          <a:p>
            <a:pPr/>
            <a:r>
              <a:t>Report accuracies for Bike vs Horses dataset also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ssignment 3c (10 mark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3c (10 marks)</a:t>
            </a:r>
          </a:p>
        </p:txBody>
      </p:sp>
      <p:sp>
        <p:nvSpPr>
          <p:cNvPr id="176" name="Auto det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Auto detection</a:t>
            </a:r>
          </a:p>
        </p:txBody>
      </p:sp>
      <p:sp>
        <p:nvSpPr>
          <p:cNvPr id="177" name="Build an “auto” detector using Faster RCNN/YOLO based methods (one of the above)…"/>
          <p:cNvSpPr txBox="1"/>
          <p:nvPr>
            <p:ph type="body" sz="half" idx="1"/>
          </p:nvPr>
        </p:nvSpPr>
        <p:spPr>
          <a:xfrm>
            <a:off x="1206500" y="4248504"/>
            <a:ext cx="11891625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Build an “auto” detector using Faster RCNN/YOLO based methods (one of the above)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We will give you some auto image data as a starting point, feel free to add or use any other data, or annotate this data (notes folder)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Document where the method works well or fails</a:t>
            </a:r>
          </a:p>
          <a:p>
            <a:pPr marL="524255" indent="-524255" defTabSz="2096971">
              <a:spcBef>
                <a:spcPts val="3800"/>
              </a:spcBef>
              <a:defRPr sz="4128" u="sng"/>
            </a:pPr>
            <a:r>
              <a:t>March 23, 4 PM: VIVA for randomly selected students, everyone should be ready for a call</a:t>
            </a:r>
          </a:p>
        </p:txBody>
      </p:sp>
      <p:pic>
        <p:nvPicPr>
          <p:cNvPr id="178" name="E8Po2Nx34Iy3-PFkMqeObD4027mEptdH2S7jgMzTl36h5KmM0EgSGkMuMWVOUt2c-m8Sby-4KKn7NZA5EJCTgfTJCIW0Tn11iuSAQ0vf7HDzTbNLejOYg1lvcqCuXljpZmuR0-9k.jpg" descr="E8Po2Nx34Iy3-PFkMqeObD4027mEptdH2S7jgMzTl36h5KmM0EgSGkMuMWVOUt2c-m8Sby-4KKn7NZA5EJCTgfTJCIW0Tn11iuSAQ0vf7HDzTbNLejOYg1lvcqCuXljpZmuR0-9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0434" y="5757912"/>
            <a:ext cx="10474391" cy="5237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