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8" d="100"/>
          <a:sy n="38" d="100"/>
        </p:scale>
        <p:origin x="1668" y="4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oppisettiBhardwajsai/APSSDC-Project.gi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19300" y="2149722"/>
            <a:ext cx="81534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solidFill>
                  <a:schemeClr val="accent3">
                    <a:lumMod val="75000"/>
                  </a:schemeClr>
                </a:solidFill>
              </a:rPr>
              <a:t>KOPPISETTI BHARDWAJ SAI</a:t>
            </a:r>
            <a:endParaRPr spc="15" dirty="0">
              <a:solidFill>
                <a:schemeClr val="accent3">
                  <a:lumMod val="75000"/>
                </a:schemeClr>
              </a:solidFill>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lang="en-IN" dirty="0"/>
              <a:t>R</a:t>
            </a:r>
            <a:r>
              <a:rPr lang="en-IN" spc="-40" dirty="0"/>
              <a:t>E</a:t>
            </a:r>
            <a:r>
              <a:rPr lang="en-IN" spc="15" dirty="0"/>
              <a:t>S</a:t>
            </a:r>
            <a:r>
              <a:rPr lang="en-IN" spc="-30" dirty="0"/>
              <a:t>U</a:t>
            </a:r>
            <a:r>
              <a:rPr lang="en-IN" spc="-405" dirty="0"/>
              <a:t>L</a:t>
            </a:r>
            <a:r>
              <a:rPr lang="en-IN"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4C507130-5AB4-65F7-7A00-54E7CB4DDABE}"/>
              </a:ext>
            </a:extLst>
          </p:cNvPr>
          <p:cNvSpPr txBox="1"/>
          <p:nvPr/>
        </p:nvSpPr>
        <p:spPr>
          <a:xfrm>
            <a:off x="752475" y="1847850"/>
            <a:ext cx="8239125" cy="3785652"/>
          </a:xfrm>
          <a:prstGeom prst="rect">
            <a:avLst/>
          </a:prstGeom>
          <a:noFill/>
        </p:spPr>
        <p:txBody>
          <a:bodyPr wrap="square" rtlCol="0">
            <a:spAutoFit/>
          </a:bodyPr>
          <a:lstStyle/>
          <a:p>
            <a:r>
              <a:rPr lang="en-US" sz="4000" b="1" i="0" dirty="0">
                <a:solidFill>
                  <a:srgbClr val="000000"/>
                </a:solidFill>
                <a:effectLst/>
                <a:highlight>
                  <a:srgbClr val="FFFFFF"/>
                </a:highlight>
                <a:latin typeface="Inter"/>
              </a:rPr>
              <a:t>The best way to protect your devices from keylogging is to use a high-quality antivirus or </a:t>
            </a:r>
            <a:r>
              <a:rPr lang="en-US" sz="4000" b="1" dirty="0">
                <a:highlight>
                  <a:srgbClr val="FFFFFF"/>
                </a:highlight>
                <a:latin typeface="Inter"/>
              </a:rPr>
              <a:t>firewall</a:t>
            </a:r>
            <a:r>
              <a:rPr lang="en-US" sz="4000" b="1" i="0" dirty="0">
                <a:solidFill>
                  <a:srgbClr val="000000"/>
                </a:solidFill>
                <a:effectLst/>
                <a:highlight>
                  <a:srgbClr val="FFFFFF"/>
                </a:highlight>
                <a:latin typeface="Inter"/>
              </a:rPr>
              <a:t>. You can also take other precautions to make an infection less likely. </a:t>
            </a:r>
          </a:p>
          <a:p>
            <a:pPr algn="just"/>
            <a:endParaRPr lang="en-IN"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7B9CE-0608-86F4-A504-8879297C0F8C}"/>
              </a:ext>
            </a:extLst>
          </p:cNvPr>
          <p:cNvSpPr txBox="1"/>
          <p:nvPr/>
        </p:nvSpPr>
        <p:spPr>
          <a:xfrm>
            <a:off x="1066800" y="609600"/>
            <a:ext cx="7315200" cy="830997"/>
          </a:xfrm>
          <a:prstGeom prst="rect">
            <a:avLst/>
          </a:prstGeom>
          <a:noFill/>
        </p:spPr>
        <p:txBody>
          <a:bodyPr wrap="square" rtlCol="0">
            <a:spAutoFit/>
          </a:bodyPr>
          <a:lstStyle/>
          <a:p>
            <a:r>
              <a:rPr lang="en-IN" sz="4800" b="1" dirty="0"/>
              <a:t>Project Link</a:t>
            </a:r>
          </a:p>
        </p:txBody>
      </p:sp>
      <p:sp>
        <p:nvSpPr>
          <p:cNvPr id="4" name="TextBox 3">
            <a:hlinkClick r:id="rId2"/>
            <a:extLst>
              <a:ext uri="{FF2B5EF4-FFF2-40B4-BE49-F238E27FC236}">
                <a16:creationId xmlns:a16="http://schemas.microsoft.com/office/drawing/2014/main" id="{141B8EB2-5D86-6A01-ECD8-355CD7430F9C}"/>
              </a:ext>
            </a:extLst>
          </p:cNvPr>
          <p:cNvSpPr txBox="1"/>
          <p:nvPr/>
        </p:nvSpPr>
        <p:spPr>
          <a:xfrm>
            <a:off x="1219200" y="2895600"/>
            <a:ext cx="8686800" cy="461665"/>
          </a:xfrm>
          <a:prstGeom prst="rect">
            <a:avLst/>
          </a:prstGeom>
          <a:noFill/>
        </p:spPr>
        <p:txBody>
          <a:bodyPr wrap="square" rtlCol="0">
            <a:spAutoFit/>
          </a:bodyPr>
          <a:lstStyle/>
          <a:p>
            <a:r>
              <a:rPr lang="en-IN" sz="2400" dirty="0">
                <a:hlinkClick r:id="rId2"/>
              </a:rPr>
              <a:t>https://github.com/koppisettiBhardwajsai/APSSDC-Project.git</a:t>
            </a:r>
            <a:endParaRPr lang="en-IN" sz="2400" dirty="0"/>
          </a:p>
        </p:txBody>
      </p:sp>
    </p:spTree>
    <p:extLst>
      <p:ext uri="{BB962C8B-B14F-4D97-AF65-F5344CB8AC3E}">
        <p14:creationId xmlns:p14="http://schemas.microsoft.com/office/powerpoint/2010/main" val="354354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1"/>
                </a:solidFill>
              </a:rPr>
              <a:t>PROJECT</a:t>
            </a:r>
            <a:r>
              <a:rPr sz="4250" spc="-85" dirty="0">
                <a:solidFill>
                  <a:schemeClr val="accent1"/>
                </a:solidFill>
              </a:rPr>
              <a:t> </a:t>
            </a:r>
            <a:r>
              <a:rPr sz="4250" spc="25" dirty="0">
                <a:solidFill>
                  <a:schemeClr val="accent1"/>
                </a:solidFill>
              </a:rPr>
              <a:t>TITLE</a:t>
            </a:r>
            <a:endParaRPr sz="4250" dirty="0">
              <a:solidFill>
                <a:schemeClr val="accent1"/>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EEE3F5EE-4756-AF25-5CAF-0A704C41E437}"/>
              </a:ext>
            </a:extLst>
          </p:cNvPr>
          <p:cNvSpPr txBox="1"/>
          <p:nvPr/>
        </p:nvSpPr>
        <p:spPr>
          <a:xfrm>
            <a:off x="1332789" y="2209800"/>
            <a:ext cx="7201611" cy="2308324"/>
          </a:xfrm>
          <a:prstGeom prst="rect">
            <a:avLst/>
          </a:prstGeom>
          <a:noFill/>
        </p:spPr>
        <p:txBody>
          <a:bodyPr wrap="square" rtlCol="0">
            <a:spAutoFit/>
          </a:bodyPr>
          <a:lstStyle/>
          <a:p>
            <a:r>
              <a:rPr lang="en-IN" sz="7200" b="1" dirty="0">
                <a:solidFill>
                  <a:schemeClr val="accent4"/>
                </a:solidFill>
              </a:rPr>
              <a:t>KEYLOGGER AND</a:t>
            </a:r>
          </a:p>
          <a:p>
            <a:r>
              <a:rPr lang="en-IN" sz="7200" b="1" dirty="0">
                <a:solidFill>
                  <a:schemeClr val="accent4"/>
                </a:solidFill>
              </a:rPr>
              <a:t>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solidFill>
              </a:rPr>
              <a:t>A</a:t>
            </a:r>
            <a:r>
              <a:rPr spc="-5" dirty="0">
                <a:solidFill>
                  <a:schemeClr val="accent1"/>
                </a:solidFill>
              </a:rPr>
              <a:t>G</a:t>
            </a:r>
            <a:r>
              <a:rPr spc="-35" dirty="0">
                <a:solidFill>
                  <a:schemeClr val="accent1"/>
                </a:solidFill>
              </a:rPr>
              <a:t>E</a:t>
            </a:r>
            <a:r>
              <a:rPr spc="15" dirty="0">
                <a:solidFill>
                  <a:schemeClr val="accent1"/>
                </a:solidFill>
              </a:rPr>
              <a:t>N</a:t>
            </a:r>
            <a:r>
              <a:rPr dirty="0">
                <a:solidFill>
                  <a:schemeClr val="accent1"/>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8A563B-B1B8-8007-E396-1A5F120DCC24}"/>
              </a:ext>
            </a:extLst>
          </p:cNvPr>
          <p:cNvSpPr txBox="1"/>
          <p:nvPr/>
        </p:nvSpPr>
        <p:spPr>
          <a:xfrm>
            <a:off x="1596008" y="1524000"/>
            <a:ext cx="8006523" cy="3785652"/>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A keylogger is a surveillance tool that records each keystroke typed on a computer’s keyboard. It is commonly used for monitoring and data</a:t>
            </a:r>
          </a:p>
          <a:p>
            <a:r>
              <a:rPr lang="en-IN" sz="2000" b="1" dirty="0"/>
              <a:t>       collection purposes.</a:t>
            </a:r>
          </a:p>
          <a:p>
            <a:endParaRPr lang="en-IN" sz="2000" b="1" dirty="0"/>
          </a:p>
          <a:p>
            <a:pPr marL="342900" indent="-342900">
              <a:buFont typeface="Wingdings" panose="05000000000000000000" pitchFamily="2" charset="2"/>
              <a:buChar char="Ø"/>
            </a:pPr>
            <a:r>
              <a:rPr lang="en-IN" sz="2000" b="1" dirty="0"/>
              <a:t>Discuss the scenarios where keyloggers can be used ethically, such as </a:t>
            </a:r>
          </a:p>
          <a:p>
            <a:r>
              <a:rPr lang="en-IN" sz="2000" b="1" dirty="0"/>
              <a:t>       authorized monitoring in organizations and parental control.</a:t>
            </a:r>
          </a:p>
          <a:p>
            <a:endParaRPr lang="en-IN" sz="2000" b="1" dirty="0"/>
          </a:p>
          <a:p>
            <a:pPr marL="342900" indent="-342900">
              <a:buFont typeface="Wingdings" panose="05000000000000000000" pitchFamily="2" charset="2"/>
              <a:buChar char="Ø"/>
            </a:pPr>
            <a:r>
              <a:rPr lang="en-IN" sz="2000" b="1" dirty="0"/>
              <a:t>It takes the information and sends it to the hacker using the command</a:t>
            </a:r>
          </a:p>
          <a:p>
            <a:r>
              <a:rPr lang="en-IN" sz="2000" b="1" dirty="0"/>
              <a:t>      and control (C&amp;C) server.</a:t>
            </a:r>
          </a:p>
          <a:p>
            <a:endParaRPr lang="en-IN" sz="2000" b="1" dirty="0"/>
          </a:p>
          <a:p>
            <a:pPr marL="342900" indent="-342900">
              <a:buFont typeface="Wingdings" panose="05000000000000000000" pitchFamily="2" charset="2"/>
              <a:buChar char="Ø"/>
            </a:pPr>
            <a:r>
              <a:rPr lang="en-IN" sz="2000" b="1" dirty="0"/>
              <a:t>Highlighting the importance of using keyloggers legally and obtaining</a:t>
            </a:r>
          </a:p>
          <a:p>
            <a:r>
              <a:rPr lang="en-IN" sz="2000" b="1" dirty="0"/>
              <a:t>      proper authorization . Unauthorized use is illegal and unethical.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63000" y="15770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solidFill>
              </a:rPr>
              <a:t>P</a:t>
            </a:r>
            <a:r>
              <a:rPr sz="4250" spc="15" dirty="0">
                <a:solidFill>
                  <a:schemeClr val="accent1"/>
                </a:solidFill>
              </a:rPr>
              <a:t>ROB</a:t>
            </a:r>
            <a:r>
              <a:rPr sz="4250" spc="55" dirty="0">
                <a:solidFill>
                  <a:schemeClr val="accent1"/>
                </a:solidFill>
              </a:rPr>
              <a:t>L</a:t>
            </a:r>
            <a:r>
              <a:rPr sz="4250" spc="-20" dirty="0">
                <a:solidFill>
                  <a:schemeClr val="accent1"/>
                </a:solidFill>
              </a:rPr>
              <a:t>E</a:t>
            </a:r>
            <a:r>
              <a:rPr sz="4250" spc="20" dirty="0">
                <a:solidFill>
                  <a:schemeClr val="accent1"/>
                </a:solidFill>
              </a:rPr>
              <a:t>M</a:t>
            </a:r>
            <a:r>
              <a:rPr sz="4250" dirty="0">
                <a:solidFill>
                  <a:schemeClr val="accent1"/>
                </a:solidFill>
              </a:rPr>
              <a:t>	</a:t>
            </a:r>
            <a:r>
              <a:rPr sz="4250" spc="10" dirty="0">
                <a:solidFill>
                  <a:schemeClr val="accent1"/>
                </a:solidFill>
              </a:rPr>
              <a:t>S</a:t>
            </a:r>
            <a:r>
              <a:rPr sz="4250" spc="-370" dirty="0">
                <a:solidFill>
                  <a:schemeClr val="accent1"/>
                </a:solidFill>
              </a:rPr>
              <a:t>T</a:t>
            </a:r>
            <a:r>
              <a:rPr sz="4250" spc="-375" dirty="0">
                <a:solidFill>
                  <a:schemeClr val="accent1"/>
                </a:solidFill>
              </a:rPr>
              <a:t>A</a:t>
            </a:r>
            <a:r>
              <a:rPr sz="4250" spc="15" dirty="0">
                <a:solidFill>
                  <a:schemeClr val="accent1"/>
                </a:solidFill>
              </a:rPr>
              <a:t>T</a:t>
            </a:r>
            <a:r>
              <a:rPr sz="4250" spc="-10" dirty="0">
                <a:solidFill>
                  <a:schemeClr val="accent1"/>
                </a:solidFill>
              </a:rPr>
              <a:t>E</a:t>
            </a:r>
            <a:r>
              <a:rPr sz="4250" spc="-20" dirty="0">
                <a:solidFill>
                  <a:schemeClr val="accent1"/>
                </a:solidFill>
              </a:rPr>
              <a:t>ME</a:t>
            </a:r>
            <a:r>
              <a:rPr sz="4250" spc="10" dirty="0">
                <a:solidFill>
                  <a:schemeClr val="accent1"/>
                </a:solidFill>
              </a:rPr>
              <a:t>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8310CACF-11D9-9ED1-7654-AF8B3C41A1E2}"/>
              </a:ext>
            </a:extLst>
          </p:cNvPr>
          <p:cNvSpPr txBox="1"/>
          <p:nvPr/>
        </p:nvSpPr>
        <p:spPr>
          <a:xfrm>
            <a:off x="739775" y="1695450"/>
            <a:ext cx="7251700" cy="4093428"/>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rgbClr val="FF0000"/>
                </a:solidFill>
              </a:rPr>
              <a:t>Enhancing Computer Security through Keystroke Logging and </a:t>
            </a:r>
          </a:p>
          <a:p>
            <a:r>
              <a:rPr lang="en-IN" sz="2000" b="1" dirty="0">
                <a:solidFill>
                  <a:srgbClr val="FF0000"/>
                </a:solidFill>
              </a:rPr>
              <a:t>       Data Protection</a:t>
            </a:r>
          </a:p>
          <a:p>
            <a:endParaRPr lang="en-IN" sz="2000" b="1" dirty="0">
              <a:solidFill>
                <a:srgbClr val="FF0000"/>
              </a:solidFill>
            </a:endParaRPr>
          </a:p>
          <a:p>
            <a:pPr marL="342900" indent="-342900">
              <a:buFont typeface="Wingdings" panose="05000000000000000000" pitchFamily="2" charset="2"/>
              <a:buChar char="Ø"/>
            </a:pPr>
            <a:r>
              <a:rPr lang="en-IN" sz="2000" b="1" dirty="0"/>
              <a:t>With the increasing reliance on digital platforms for personal and professional activities, ensuring computer security has become a paramount concern.</a:t>
            </a:r>
          </a:p>
          <a:p>
            <a:endParaRPr lang="en-IN" sz="2000" b="1" dirty="0"/>
          </a:p>
          <a:p>
            <a:pPr marL="342900" indent="-342900">
              <a:buFont typeface="Wingdings" panose="05000000000000000000" pitchFamily="2" charset="2"/>
              <a:buChar char="Ø"/>
            </a:pPr>
            <a:r>
              <a:rPr lang="en-IN" sz="2000" b="1" dirty="0"/>
              <a:t>Unauthorized access to sensitive information can lead to severe</a:t>
            </a:r>
          </a:p>
          <a:p>
            <a:r>
              <a:rPr lang="en-IN" sz="2000" b="1" dirty="0"/>
              <a:t>       consequences, including identity theft, financial loss.</a:t>
            </a:r>
          </a:p>
          <a:p>
            <a:endParaRPr lang="en-IN" sz="2000" b="1" dirty="0"/>
          </a:p>
          <a:p>
            <a:pPr marL="342900" indent="-342900">
              <a:buFont typeface="Wingdings" panose="05000000000000000000" pitchFamily="2" charset="2"/>
              <a:buChar char="Ø"/>
            </a:pPr>
            <a:r>
              <a:rPr lang="en-IN" sz="2000" b="1" dirty="0"/>
              <a:t>To address these concerns the concept of Keylogger and security has obtained that not only captures but also emphasizes data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E27D50C-F185-46C1-8E99-A1F409828F9E}"/>
              </a:ext>
            </a:extLst>
          </p:cNvPr>
          <p:cNvSpPr txBox="1"/>
          <p:nvPr/>
        </p:nvSpPr>
        <p:spPr>
          <a:xfrm>
            <a:off x="838200" y="1954768"/>
            <a:ext cx="8391525" cy="4154984"/>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a:t>Creating a keylogger that captures keystrokes and saves them to a log file</a:t>
            </a:r>
          </a:p>
          <a:p>
            <a:r>
              <a:rPr lang="en-IN" sz="2400" b="1" dirty="0"/>
              <a:t>.</a:t>
            </a:r>
          </a:p>
          <a:p>
            <a:pPr marL="285750" indent="-285750">
              <a:buFont typeface="Wingdings" panose="05000000000000000000" pitchFamily="2" charset="2"/>
              <a:buChar char="Ø"/>
            </a:pPr>
            <a:r>
              <a:rPr lang="en-IN" sz="2400" b="1" dirty="0"/>
              <a:t>Design a user interface to manage and view logs</a:t>
            </a:r>
          </a:p>
          <a:p>
            <a:endParaRPr lang="en-IN" sz="2400" b="1" dirty="0"/>
          </a:p>
          <a:p>
            <a:pPr marL="342900" indent="-342900">
              <a:buFont typeface="Wingdings" panose="05000000000000000000" pitchFamily="2" charset="2"/>
              <a:buChar char="Ø"/>
            </a:pPr>
            <a:r>
              <a:rPr lang="en-IN" sz="2400" b="1" dirty="0"/>
              <a:t>Programming language used here is python</a:t>
            </a:r>
          </a:p>
          <a:p>
            <a:pPr marL="342900" indent="-342900">
              <a:buFont typeface="Wingdings" panose="05000000000000000000" pitchFamily="2" charset="2"/>
              <a:buChar char="Ø"/>
            </a:pPr>
            <a:endParaRPr lang="en-IN" sz="2400" b="1" dirty="0"/>
          </a:p>
          <a:p>
            <a:pPr marL="342900" indent="-342900">
              <a:buFont typeface="Wingdings" panose="05000000000000000000" pitchFamily="2" charset="2"/>
              <a:buChar char="Ø"/>
            </a:pPr>
            <a:r>
              <a:rPr lang="en-IN" sz="2400" b="1" dirty="0"/>
              <a:t>Operation system used is </a:t>
            </a:r>
            <a:r>
              <a:rPr lang="en-IN" sz="2400" b="1" dirty="0" err="1"/>
              <a:t>linux</a:t>
            </a:r>
            <a:r>
              <a:rPr lang="en-IN" sz="2400" b="1" dirty="0"/>
              <a:t> </a:t>
            </a:r>
          </a:p>
          <a:p>
            <a:pPr marL="342900" indent="-342900">
              <a:buFont typeface="Wingdings" panose="05000000000000000000" pitchFamily="2" charset="2"/>
              <a:buChar char="Ø"/>
            </a:pPr>
            <a:endParaRPr lang="en-IN" sz="2400" b="1" dirty="0"/>
          </a:p>
          <a:p>
            <a:pPr marL="342900" indent="-342900">
              <a:buFont typeface="Wingdings" panose="05000000000000000000" pitchFamily="2" charset="2"/>
              <a:buChar char="Ø"/>
            </a:pPr>
            <a:r>
              <a:rPr lang="en-IN" sz="2400" b="1" dirty="0"/>
              <a:t>Implement detection mechanisms for unauthorized keyloggers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297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980E824-1381-87D5-7C81-F4072D1C02D7}"/>
              </a:ext>
            </a:extLst>
          </p:cNvPr>
          <p:cNvSpPr txBox="1"/>
          <p:nvPr/>
        </p:nvSpPr>
        <p:spPr>
          <a:xfrm>
            <a:off x="533400" y="1676400"/>
            <a:ext cx="8458200" cy="4154984"/>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t> IT security professionals to monitor system security , detect and prevent unauthorized keylogging  .</a:t>
            </a:r>
          </a:p>
          <a:p>
            <a:pPr marL="342900" indent="-342900">
              <a:buFont typeface="Wingdings" panose="05000000000000000000" pitchFamily="2" charset="2"/>
              <a:buChar char="Ø"/>
            </a:pPr>
            <a:endParaRPr lang="en-IN" sz="2400" b="1" dirty="0"/>
          </a:p>
          <a:p>
            <a:pPr marL="342900" indent="-342900">
              <a:buFont typeface="Wingdings" panose="05000000000000000000" pitchFamily="2" charset="2"/>
              <a:buChar char="Ø"/>
            </a:pPr>
            <a:r>
              <a:rPr lang="en-IN" sz="2400" b="1" dirty="0"/>
              <a:t> Cooperate organizations lo ensure employee productivity , monitor for policy violations , protect sensitive corporate data</a:t>
            </a:r>
          </a:p>
          <a:p>
            <a:pPr marL="342900" indent="-342900">
              <a:buFont typeface="Wingdings" panose="05000000000000000000" pitchFamily="2" charset="2"/>
              <a:buChar char="Ø"/>
            </a:pPr>
            <a:endParaRPr lang="en-IN" sz="2400" b="1" dirty="0"/>
          </a:p>
          <a:p>
            <a:pPr marL="342900" indent="-342900">
              <a:buFont typeface="Wingdings" panose="05000000000000000000" pitchFamily="2" charset="2"/>
              <a:buChar char="Ø"/>
            </a:pPr>
            <a:r>
              <a:rPr lang="en-IN" sz="2400" b="1" dirty="0"/>
              <a:t> Parents and guardians monitor children’s online activities to ensure their safety.</a:t>
            </a:r>
          </a:p>
          <a:p>
            <a:pPr marL="342900" indent="-342900">
              <a:buFont typeface="Wingdings" panose="05000000000000000000" pitchFamily="2" charset="2"/>
              <a:buChar char="Ø"/>
            </a:pPr>
            <a:endParaRPr lang="en-IN" sz="2400" b="1" dirty="0"/>
          </a:p>
          <a:p>
            <a:pPr marL="342900" indent="-342900">
              <a:buFont typeface="Wingdings" panose="05000000000000000000" pitchFamily="2" charset="2"/>
              <a:buChar char="Ø"/>
            </a:pPr>
            <a:r>
              <a:rPr lang="en-IN" sz="2400" b="1" dirty="0"/>
              <a:t> Personal users need to monitor personal devices for unauthorized access , protect personal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93347" y="5376968"/>
            <a:ext cx="739775" cy="941917"/>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82150" y="1752600"/>
            <a:ext cx="304800" cy="2857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A06C2A3-B7AC-7F3F-9044-5F2CAF0FC1E0}"/>
              </a:ext>
            </a:extLst>
          </p:cNvPr>
          <p:cNvSpPr txBox="1"/>
          <p:nvPr/>
        </p:nvSpPr>
        <p:spPr>
          <a:xfrm>
            <a:off x="1219200" y="2038350"/>
            <a:ext cx="7924800" cy="3816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ea typeface="+mn-ea"/>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77904"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515600" y="5226834"/>
            <a:ext cx="1228725" cy="1438273"/>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6E66BC0D-70CB-C574-E2B7-862177F9A96F}"/>
              </a:ext>
            </a:extLst>
          </p:cNvPr>
          <p:cNvSpPr txBox="1"/>
          <p:nvPr/>
        </p:nvSpPr>
        <p:spPr>
          <a:xfrm>
            <a:off x="739775" y="1924050"/>
            <a:ext cx="8175625" cy="4801314"/>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sz="2400" b="1" dirty="0">
                <a:cs typeface="Rozha One" panose="020B0604020202020204" charset="0"/>
              </a:rPr>
              <a:t>Effortless Transformation: Seamlessly convert your keystrokes into captivating presentations.</a:t>
            </a: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sz="2400" b="1" dirty="0">
                <a:cs typeface="Rozha One" panose="020B0604020202020204" charset="0"/>
              </a:rPr>
              <a:t>Cutting-Edge Analysis Tools: Utilize advanced algorithms to extract valuable insights from your typing activities.</a:t>
            </a: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sz="2400" b="1" dirty="0">
                <a:cs typeface="Rozha One" panose="020B0604020202020204" charset="0"/>
              </a:rPr>
              <a:t>Seamless Integration: Directly import analyzed data into PowerPoint for streamlined presentation creation.</a:t>
            </a: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sz="2400" b="1" dirty="0">
                <a:cs typeface="Rozha One" panose="020B0604020202020204" charset="0"/>
              </a:rPr>
              <a:t>Boost Productivity: Say goodbye to tedious data collection and hello to efficient workflow optimization.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13562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2D4B9AD1-210C-E595-50F7-07FECE27F46C}"/>
              </a:ext>
            </a:extLst>
          </p:cNvPr>
          <p:cNvSpPr txBox="1"/>
          <p:nvPr/>
        </p:nvSpPr>
        <p:spPr>
          <a:xfrm>
            <a:off x="533400" y="2019300"/>
            <a:ext cx="8820150" cy="4108817"/>
          </a:xfrm>
          <a:prstGeom prst="rect">
            <a:avLst/>
          </a:prstGeom>
          <a:noFill/>
        </p:spPr>
        <p:txBody>
          <a:bodyPr wrap="square" rtlCol="0">
            <a:spAutoFit/>
          </a:bodyPr>
          <a:lstStyle/>
          <a:p>
            <a:pPr>
              <a:lnSpc>
                <a:spcPct val="150000"/>
              </a:lnSpc>
            </a:pPr>
            <a:r>
              <a:rPr lang="en-US" sz="1800" b="1" dirty="0">
                <a:latin typeface="Trebuchet MS" panose="020B0603020202020204" pitchFamily="34" charset="0"/>
                <a:cs typeface="Rozha One" panose="020B0604020202020204" charset="0"/>
              </a:rPr>
              <a:t>Modular Design: The keylogger code is structured into modular functions for better readability and maintenance.</a:t>
            </a:r>
          </a:p>
          <a:p>
            <a:pPr>
              <a:lnSpc>
                <a:spcPct val="150000"/>
              </a:lnSpc>
            </a:pPr>
            <a:r>
              <a:rPr lang="en-US" sz="1800" b="1" dirty="0">
                <a:latin typeface="Trebuchet MS" panose="020B0603020202020204" pitchFamily="34" charset="0"/>
                <a:cs typeface="Rozha One" panose="020B0604020202020204" charset="0"/>
              </a:rPr>
              <a:t>Event Handling: Utilizes the </a:t>
            </a:r>
            <a:r>
              <a:rPr lang="en-US" sz="1800" b="1" dirty="0" err="1">
                <a:latin typeface="Trebuchet MS" panose="020B0603020202020204" pitchFamily="34" charset="0"/>
                <a:cs typeface="Rozha One" panose="020B0604020202020204" charset="0"/>
              </a:rPr>
              <a:t>pynput</a:t>
            </a:r>
            <a:r>
              <a:rPr lang="en-US" sz="1800" b="1" dirty="0">
                <a:latin typeface="Trebuchet MS" panose="020B0603020202020204" pitchFamily="34" charset="0"/>
                <a:cs typeface="Rozha One" panose="020B0604020202020204" charset="0"/>
              </a:rPr>
              <a:t> library to capture and handle keyboard events.</a:t>
            </a:r>
          </a:p>
          <a:p>
            <a:pPr>
              <a:lnSpc>
                <a:spcPct val="150000"/>
              </a:lnSpc>
            </a:pPr>
            <a:r>
              <a:rPr lang="en-US" sz="1800" b="1" dirty="0">
                <a:latin typeface="Trebuchet MS" panose="020B0603020202020204" pitchFamily="34" charset="0"/>
                <a:cs typeface="Rozha One" panose="020B0604020202020204" charset="0"/>
              </a:rPr>
              <a:t>Data Logging: Implements functions to log captured data into text and JSON files.</a:t>
            </a:r>
          </a:p>
          <a:p>
            <a:pPr>
              <a:lnSpc>
                <a:spcPct val="150000"/>
              </a:lnSpc>
            </a:pPr>
            <a:endParaRPr lang="en-US" sz="1800" b="1" dirty="0">
              <a:latin typeface="Trebuchet MS" panose="020B0603020202020204" pitchFamily="34" charset="0"/>
              <a:cs typeface="Rozha One" panose="020B0604020202020204" charset="0"/>
            </a:endParaRPr>
          </a:p>
          <a:p>
            <a:r>
              <a:rPr lang="en-US" sz="1800" b="1" dirty="0">
                <a:latin typeface="Trebuchet MS" panose="020B0603020202020204" pitchFamily="34" charset="0"/>
                <a:cs typeface="Rozha One" panose="020B0604020202020204" charset="0"/>
              </a:rPr>
              <a:t>Logging Functions:</a:t>
            </a:r>
          </a:p>
          <a:p>
            <a:r>
              <a:rPr lang="en-US" sz="1800" b="1" dirty="0">
                <a:latin typeface="Trebuchet MS" panose="020B0603020202020204" pitchFamily="34" charset="0"/>
                <a:cs typeface="Rozha One" panose="020B0604020202020204" charset="0"/>
              </a:rPr>
              <a:t>Text Logging: </a:t>
            </a:r>
            <a:r>
              <a:rPr lang="en-US" sz="1800" b="1" i="1" dirty="0" err="1">
                <a:latin typeface="Trebuchet MS" panose="020B0603020202020204" pitchFamily="34" charset="0"/>
                <a:cs typeface="Rozha One" panose="020B0604020202020204" charset="0"/>
              </a:rPr>
              <a:t>generate_text_log</a:t>
            </a:r>
            <a:r>
              <a:rPr lang="en-US" sz="1800" b="1" i="1" dirty="0">
                <a:latin typeface="Trebuchet MS" panose="020B0603020202020204" pitchFamily="34" charset="0"/>
                <a:cs typeface="Rozha One" panose="020B0604020202020204" charset="0"/>
              </a:rPr>
              <a:t>(key). </a:t>
            </a:r>
            <a:r>
              <a:rPr lang="en-US" sz="1800" b="1" dirty="0">
                <a:latin typeface="Trebuchet MS" panose="020B0603020202020204" pitchFamily="34" charset="0"/>
                <a:cs typeface="Rozha One" panose="020B0604020202020204" charset="0"/>
              </a:rPr>
              <a:t> Writes the recorded keys to key_log.txt.</a:t>
            </a:r>
          </a:p>
          <a:p>
            <a:r>
              <a:rPr lang="en-US" sz="1800" b="1" dirty="0">
                <a:latin typeface="Trebuchet MS" panose="020B0603020202020204" pitchFamily="34" charset="0"/>
                <a:cs typeface="Rozha One" panose="020B0604020202020204" charset="0"/>
              </a:rPr>
              <a:t>JSON Logging: </a:t>
            </a:r>
            <a:r>
              <a:rPr lang="en-US" sz="1800" b="1" i="1" dirty="0" err="1">
                <a:latin typeface="Trebuchet MS" panose="020B0603020202020204" pitchFamily="34" charset="0"/>
                <a:cs typeface="Rozha One" panose="020B0604020202020204" charset="0"/>
              </a:rPr>
              <a:t>generate_json_file</a:t>
            </a:r>
            <a:r>
              <a:rPr lang="en-US" sz="1800" b="1" i="1" dirty="0">
                <a:latin typeface="Trebuchet MS" panose="020B0603020202020204" pitchFamily="34" charset="0"/>
                <a:cs typeface="Rozha One" panose="020B0604020202020204" charset="0"/>
              </a:rPr>
              <a:t>(</a:t>
            </a:r>
            <a:r>
              <a:rPr lang="en-US" sz="1800" b="1" i="1" dirty="0" err="1">
                <a:latin typeface="Trebuchet MS" panose="020B0603020202020204" pitchFamily="34" charset="0"/>
                <a:cs typeface="Rozha One" panose="020B0604020202020204" charset="0"/>
              </a:rPr>
              <a:t>keys_used</a:t>
            </a:r>
            <a:r>
              <a:rPr lang="en-US" sz="1800" b="1" i="1" dirty="0">
                <a:latin typeface="Trebuchet MS" panose="020B0603020202020204" pitchFamily="34" charset="0"/>
                <a:cs typeface="Rozha One" panose="020B0604020202020204" charset="0"/>
              </a:rPr>
              <a:t>) . </a:t>
            </a:r>
            <a:r>
              <a:rPr lang="en-US" sz="1800" b="1" dirty="0">
                <a:latin typeface="Trebuchet MS" panose="020B0603020202020204" pitchFamily="34" charset="0"/>
                <a:cs typeface="Rozha One" panose="020B0604020202020204" charset="0"/>
              </a:rPr>
              <a:t>Dumps the list of key events to </a:t>
            </a:r>
            <a:r>
              <a:rPr lang="en-US" sz="1800" b="1" dirty="0" err="1">
                <a:latin typeface="Trebuchet MS" panose="020B0603020202020204" pitchFamily="34" charset="0"/>
                <a:cs typeface="Rozha One" panose="020B0604020202020204" charset="0"/>
              </a:rPr>
              <a:t>key_log.json</a:t>
            </a: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588</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Inter</vt:lpstr>
      <vt:lpstr>Rozha One</vt:lpstr>
      <vt:lpstr>Trebuchet MS</vt:lpstr>
      <vt:lpstr>Wingdings</vt:lpstr>
      <vt:lpstr>Office Theme</vt:lpstr>
      <vt:lpstr>KOPPISETTI BHARDWAJ SAI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koppisetti Bhardwajsai</cp:lastModifiedBy>
  <cp:revision>3</cp:revision>
  <dcterms:created xsi:type="dcterms:W3CDTF">2024-06-03T05:48:59Z</dcterms:created>
  <dcterms:modified xsi:type="dcterms:W3CDTF">2024-06-17T10:55:42Z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