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E32FA-0F26-43E4-AE0F-0982058F719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7E9F07-7C44-4675-B23E-A53143AD08D1}">
      <dgm:prSet/>
      <dgm:spPr/>
      <dgm:t>
        <a:bodyPr/>
        <a:lstStyle/>
        <a:p>
          <a:r>
            <a:rPr lang="en-US"/>
            <a:t>RMSE : 2914.964 </a:t>
          </a:r>
        </a:p>
      </dgm:t>
    </dgm:pt>
    <dgm:pt modelId="{230F3FE7-CB4F-47CA-A583-575F2E1DD3EC}" type="parTrans" cxnId="{C89A7CCD-1379-4820-A61A-228E895CBDFD}">
      <dgm:prSet/>
      <dgm:spPr/>
      <dgm:t>
        <a:bodyPr/>
        <a:lstStyle/>
        <a:p>
          <a:endParaRPr lang="en-US"/>
        </a:p>
      </dgm:t>
    </dgm:pt>
    <dgm:pt modelId="{1033C48B-785A-44FE-9847-29B25278B461}" type="sibTrans" cxnId="{C89A7CCD-1379-4820-A61A-228E895CBDFD}">
      <dgm:prSet/>
      <dgm:spPr/>
      <dgm:t>
        <a:bodyPr/>
        <a:lstStyle/>
        <a:p>
          <a:endParaRPr lang="en-US"/>
        </a:p>
      </dgm:t>
    </dgm:pt>
    <dgm:pt modelId="{11BEAAFE-0D32-4AFE-BC96-BD4E71AFD400}">
      <dgm:prSet/>
      <dgm:spPr/>
      <dgm:t>
        <a:bodyPr/>
        <a:lstStyle/>
        <a:p>
          <a:r>
            <a:rPr lang="en-US"/>
            <a:t>NRMSE: 0.114259 </a:t>
          </a:r>
        </a:p>
      </dgm:t>
    </dgm:pt>
    <dgm:pt modelId="{00A5A960-E3A9-4324-BDFA-CE6BF23A817A}" type="parTrans" cxnId="{BFE264A2-160B-4F27-B329-4149FCC5D755}">
      <dgm:prSet/>
      <dgm:spPr/>
      <dgm:t>
        <a:bodyPr/>
        <a:lstStyle/>
        <a:p>
          <a:endParaRPr lang="en-US"/>
        </a:p>
      </dgm:t>
    </dgm:pt>
    <dgm:pt modelId="{1ABD3E52-2E05-4FBE-92A4-6F2A6B158D06}" type="sibTrans" cxnId="{BFE264A2-160B-4F27-B329-4149FCC5D755}">
      <dgm:prSet/>
      <dgm:spPr/>
      <dgm:t>
        <a:bodyPr/>
        <a:lstStyle/>
        <a:p>
          <a:endParaRPr lang="en-US"/>
        </a:p>
      </dgm:t>
    </dgm:pt>
    <dgm:pt modelId="{6B26416B-17AC-45E5-AC3E-AC3E88F46E65}">
      <dgm:prSet/>
      <dgm:spPr/>
      <dgm:t>
        <a:bodyPr/>
        <a:lstStyle/>
        <a:p>
          <a:r>
            <a:rPr lang="en-US"/>
            <a:t>Training accuracy : 88.57% </a:t>
          </a:r>
        </a:p>
      </dgm:t>
    </dgm:pt>
    <dgm:pt modelId="{3968E886-8433-487D-9B9E-FD80C098CDC8}" type="parTrans" cxnId="{09CB7A58-3A14-4BDE-B2F2-61EE4AE56475}">
      <dgm:prSet/>
      <dgm:spPr/>
      <dgm:t>
        <a:bodyPr/>
        <a:lstStyle/>
        <a:p>
          <a:endParaRPr lang="en-US"/>
        </a:p>
      </dgm:t>
    </dgm:pt>
    <dgm:pt modelId="{F9407313-2F9E-4B0F-96C0-E2F014EA289F}" type="sibTrans" cxnId="{09CB7A58-3A14-4BDE-B2F2-61EE4AE56475}">
      <dgm:prSet/>
      <dgm:spPr/>
      <dgm:t>
        <a:bodyPr/>
        <a:lstStyle/>
        <a:p>
          <a:endParaRPr lang="en-US"/>
        </a:p>
      </dgm:t>
    </dgm:pt>
    <dgm:pt modelId="{6EC19EAD-4359-4C71-8B43-B69C7ACFAE47}" type="pres">
      <dgm:prSet presAssocID="{1FBE32FA-0F26-43E4-AE0F-0982058F71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70060F-4C10-4583-AB83-3646FB838129}" type="pres">
      <dgm:prSet presAssocID="{A27E9F07-7C44-4675-B23E-A53143AD08D1}" presName="hierRoot1" presStyleCnt="0"/>
      <dgm:spPr/>
    </dgm:pt>
    <dgm:pt modelId="{4453C1ED-B384-4307-A1DE-B1E00BB95346}" type="pres">
      <dgm:prSet presAssocID="{A27E9F07-7C44-4675-B23E-A53143AD08D1}" presName="composite" presStyleCnt="0"/>
      <dgm:spPr/>
    </dgm:pt>
    <dgm:pt modelId="{40C2A7C8-7679-4B7F-AB55-128DA597A7C2}" type="pres">
      <dgm:prSet presAssocID="{A27E9F07-7C44-4675-B23E-A53143AD08D1}" presName="background" presStyleLbl="node0" presStyleIdx="0" presStyleCnt="3"/>
      <dgm:spPr/>
    </dgm:pt>
    <dgm:pt modelId="{35A67F88-49BB-40C0-AC29-3CE680F5AEA2}" type="pres">
      <dgm:prSet presAssocID="{A27E9F07-7C44-4675-B23E-A53143AD08D1}" presName="text" presStyleLbl="fgAcc0" presStyleIdx="0" presStyleCnt="3">
        <dgm:presLayoutVars>
          <dgm:chPref val="3"/>
        </dgm:presLayoutVars>
      </dgm:prSet>
      <dgm:spPr/>
    </dgm:pt>
    <dgm:pt modelId="{702DDAA9-169D-4711-9566-6B570C0B799D}" type="pres">
      <dgm:prSet presAssocID="{A27E9F07-7C44-4675-B23E-A53143AD08D1}" presName="hierChild2" presStyleCnt="0"/>
      <dgm:spPr/>
    </dgm:pt>
    <dgm:pt modelId="{4298F311-B4AA-41F8-816F-77F6247DB69F}" type="pres">
      <dgm:prSet presAssocID="{11BEAAFE-0D32-4AFE-BC96-BD4E71AFD400}" presName="hierRoot1" presStyleCnt="0"/>
      <dgm:spPr/>
    </dgm:pt>
    <dgm:pt modelId="{A9C29EB2-A381-4620-A330-0460789EA277}" type="pres">
      <dgm:prSet presAssocID="{11BEAAFE-0D32-4AFE-BC96-BD4E71AFD400}" presName="composite" presStyleCnt="0"/>
      <dgm:spPr/>
    </dgm:pt>
    <dgm:pt modelId="{7F8C0E87-B777-4A80-BED9-358553A82EE6}" type="pres">
      <dgm:prSet presAssocID="{11BEAAFE-0D32-4AFE-BC96-BD4E71AFD400}" presName="background" presStyleLbl="node0" presStyleIdx="1" presStyleCnt="3"/>
      <dgm:spPr/>
    </dgm:pt>
    <dgm:pt modelId="{DD9CC4AA-2F6A-4A3E-AF38-DE6907D63CD7}" type="pres">
      <dgm:prSet presAssocID="{11BEAAFE-0D32-4AFE-BC96-BD4E71AFD400}" presName="text" presStyleLbl="fgAcc0" presStyleIdx="1" presStyleCnt="3">
        <dgm:presLayoutVars>
          <dgm:chPref val="3"/>
        </dgm:presLayoutVars>
      </dgm:prSet>
      <dgm:spPr/>
    </dgm:pt>
    <dgm:pt modelId="{53D9FD2B-30BF-489B-93A4-0160AEE32E38}" type="pres">
      <dgm:prSet presAssocID="{11BEAAFE-0D32-4AFE-BC96-BD4E71AFD400}" presName="hierChild2" presStyleCnt="0"/>
      <dgm:spPr/>
    </dgm:pt>
    <dgm:pt modelId="{ADB57047-58A8-4123-80E4-95908B509726}" type="pres">
      <dgm:prSet presAssocID="{6B26416B-17AC-45E5-AC3E-AC3E88F46E65}" presName="hierRoot1" presStyleCnt="0"/>
      <dgm:spPr/>
    </dgm:pt>
    <dgm:pt modelId="{B8E073F3-471C-4828-B6C7-8D9D1E76F629}" type="pres">
      <dgm:prSet presAssocID="{6B26416B-17AC-45E5-AC3E-AC3E88F46E65}" presName="composite" presStyleCnt="0"/>
      <dgm:spPr/>
    </dgm:pt>
    <dgm:pt modelId="{26135757-B6B6-473E-9442-55358654E014}" type="pres">
      <dgm:prSet presAssocID="{6B26416B-17AC-45E5-AC3E-AC3E88F46E65}" presName="background" presStyleLbl="node0" presStyleIdx="2" presStyleCnt="3"/>
      <dgm:spPr/>
    </dgm:pt>
    <dgm:pt modelId="{302A63F4-3D6B-4207-8665-82D23B3351E3}" type="pres">
      <dgm:prSet presAssocID="{6B26416B-17AC-45E5-AC3E-AC3E88F46E65}" presName="text" presStyleLbl="fgAcc0" presStyleIdx="2" presStyleCnt="3">
        <dgm:presLayoutVars>
          <dgm:chPref val="3"/>
        </dgm:presLayoutVars>
      </dgm:prSet>
      <dgm:spPr/>
    </dgm:pt>
    <dgm:pt modelId="{F32A3E53-6F03-450E-90A3-D911B2511874}" type="pres">
      <dgm:prSet presAssocID="{6B26416B-17AC-45E5-AC3E-AC3E88F46E65}" presName="hierChild2" presStyleCnt="0"/>
      <dgm:spPr/>
    </dgm:pt>
  </dgm:ptLst>
  <dgm:cxnLst>
    <dgm:cxn modelId="{A47AFD18-F3D9-4618-AF6D-0820A415F9DC}" type="presOf" srcId="{11BEAAFE-0D32-4AFE-BC96-BD4E71AFD400}" destId="{DD9CC4AA-2F6A-4A3E-AF38-DE6907D63CD7}" srcOrd="0" destOrd="0" presId="urn:microsoft.com/office/officeart/2005/8/layout/hierarchy1"/>
    <dgm:cxn modelId="{7766CA35-F79D-49DF-8D26-DFB6AAACF224}" type="presOf" srcId="{6B26416B-17AC-45E5-AC3E-AC3E88F46E65}" destId="{302A63F4-3D6B-4207-8665-82D23B3351E3}" srcOrd="0" destOrd="0" presId="urn:microsoft.com/office/officeart/2005/8/layout/hierarchy1"/>
    <dgm:cxn modelId="{B7240643-5A72-422D-83ED-A251C4D2E9B2}" type="presOf" srcId="{A27E9F07-7C44-4675-B23E-A53143AD08D1}" destId="{35A67F88-49BB-40C0-AC29-3CE680F5AEA2}" srcOrd="0" destOrd="0" presId="urn:microsoft.com/office/officeart/2005/8/layout/hierarchy1"/>
    <dgm:cxn modelId="{09CB7A58-3A14-4BDE-B2F2-61EE4AE56475}" srcId="{1FBE32FA-0F26-43E4-AE0F-0982058F719D}" destId="{6B26416B-17AC-45E5-AC3E-AC3E88F46E65}" srcOrd="2" destOrd="0" parTransId="{3968E886-8433-487D-9B9E-FD80C098CDC8}" sibTransId="{F9407313-2F9E-4B0F-96C0-E2F014EA289F}"/>
    <dgm:cxn modelId="{BFE264A2-160B-4F27-B329-4149FCC5D755}" srcId="{1FBE32FA-0F26-43E4-AE0F-0982058F719D}" destId="{11BEAAFE-0D32-4AFE-BC96-BD4E71AFD400}" srcOrd="1" destOrd="0" parTransId="{00A5A960-E3A9-4324-BDFA-CE6BF23A817A}" sibTransId="{1ABD3E52-2E05-4FBE-92A4-6F2A6B158D06}"/>
    <dgm:cxn modelId="{FB993DCA-B0BB-469D-8D18-A28924F0832B}" type="presOf" srcId="{1FBE32FA-0F26-43E4-AE0F-0982058F719D}" destId="{6EC19EAD-4359-4C71-8B43-B69C7ACFAE47}" srcOrd="0" destOrd="0" presId="urn:microsoft.com/office/officeart/2005/8/layout/hierarchy1"/>
    <dgm:cxn modelId="{C89A7CCD-1379-4820-A61A-228E895CBDFD}" srcId="{1FBE32FA-0F26-43E4-AE0F-0982058F719D}" destId="{A27E9F07-7C44-4675-B23E-A53143AD08D1}" srcOrd="0" destOrd="0" parTransId="{230F3FE7-CB4F-47CA-A583-575F2E1DD3EC}" sibTransId="{1033C48B-785A-44FE-9847-29B25278B461}"/>
    <dgm:cxn modelId="{6F78CE51-D8DC-4C8E-B1EB-4CD3267A9369}" type="presParOf" srcId="{6EC19EAD-4359-4C71-8B43-B69C7ACFAE47}" destId="{B470060F-4C10-4583-AB83-3646FB838129}" srcOrd="0" destOrd="0" presId="urn:microsoft.com/office/officeart/2005/8/layout/hierarchy1"/>
    <dgm:cxn modelId="{5A559491-DFA8-4121-8069-82856B5FDC2B}" type="presParOf" srcId="{B470060F-4C10-4583-AB83-3646FB838129}" destId="{4453C1ED-B384-4307-A1DE-B1E00BB95346}" srcOrd="0" destOrd="0" presId="urn:microsoft.com/office/officeart/2005/8/layout/hierarchy1"/>
    <dgm:cxn modelId="{C0579367-BF2A-4B9A-9B90-8C6380FBA4AA}" type="presParOf" srcId="{4453C1ED-B384-4307-A1DE-B1E00BB95346}" destId="{40C2A7C8-7679-4B7F-AB55-128DA597A7C2}" srcOrd="0" destOrd="0" presId="urn:microsoft.com/office/officeart/2005/8/layout/hierarchy1"/>
    <dgm:cxn modelId="{563E3E94-6876-4E65-A2B2-06E36C820752}" type="presParOf" srcId="{4453C1ED-B384-4307-A1DE-B1E00BB95346}" destId="{35A67F88-49BB-40C0-AC29-3CE680F5AEA2}" srcOrd="1" destOrd="0" presId="urn:microsoft.com/office/officeart/2005/8/layout/hierarchy1"/>
    <dgm:cxn modelId="{FCC68BE7-72FF-4A15-A379-94514D4A131A}" type="presParOf" srcId="{B470060F-4C10-4583-AB83-3646FB838129}" destId="{702DDAA9-169D-4711-9566-6B570C0B799D}" srcOrd="1" destOrd="0" presId="urn:microsoft.com/office/officeart/2005/8/layout/hierarchy1"/>
    <dgm:cxn modelId="{6AC94D4E-F145-4FF8-8673-68B430A905A7}" type="presParOf" srcId="{6EC19EAD-4359-4C71-8B43-B69C7ACFAE47}" destId="{4298F311-B4AA-41F8-816F-77F6247DB69F}" srcOrd="1" destOrd="0" presId="urn:microsoft.com/office/officeart/2005/8/layout/hierarchy1"/>
    <dgm:cxn modelId="{B719DEB7-A343-440B-8E5E-582436116DB3}" type="presParOf" srcId="{4298F311-B4AA-41F8-816F-77F6247DB69F}" destId="{A9C29EB2-A381-4620-A330-0460789EA277}" srcOrd="0" destOrd="0" presId="urn:microsoft.com/office/officeart/2005/8/layout/hierarchy1"/>
    <dgm:cxn modelId="{D5D33EFF-3C82-4C21-8A49-930BC0F87922}" type="presParOf" srcId="{A9C29EB2-A381-4620-A330-0460789EA277}" destId="{7F8C0E87-B777-4A80-BED9-358553A82EE6}" srcOrd="0" destOrd="0" presId="urn:microsoft.com/office/officeart/2005/8/layout/hierarchy1"/>
    <dgm:cxn modelId="{1F3F289A-4499-42DD-9793-06DD6B25B0BA}" type="presParOf" srcId="{A9C29EB2-A381-4620-A330-0460789EA277}" destId="{DD9CC4AA-2F6A-4A3E-AF38-DE6907D63CD7}" srcOrd="1" destOrd="0" presId="urn:microsoft.com/office/officeart/2005/8/layout/hierarchy1"/>
    <dgm:cxn modelId="{638D1CEF-9DF5-4C38-A9EA-22F0BB080B4A}" type="presParOf" srcId="{4298F311-B4AA-41F8-816F-77F6247DB69F}" destId="{53D9FD2B-30BF-489B-93A4-0160AEE32E38}" srcOrd="1" destOrd="0" presId="urn:microsoft.com/office/officeart/2005/8/layout/hierarchy1"/>
    <dgm:cxn modelId="{89369E02-65F1-4612-90AA-658C0295FA77}" type="presParOf" srcId="{6EC19EAD-4359-4C71-8B43-B69C7ACFAE47}" destId="{ADB57047-58A8-4123-80E4-95908B509726}" srcOrd="2" destOrd="0" presId="urn:microsoft.com/office/officeart/2005/8/layout/hierarchy1"/>
    <dgm:cxn modelId="{3E2E1E4F-DCB5-47A6-A145-5782D7D11E07}" type="presParOf" srcId="{ADB57047-58A8-4123-80E4-95908B509726}" destId="{B8E073F3-471C-4828-B6C7-8D9D1E76F629}" srcOrd="0" destOrd="0" presId="urn:microsoft.com/office/officeart/2005/8/layout/hierarchy1"/>
    <dgm:cxn modelId="{CDE37928-0739-40C6-9A0A-5124CA370F4D}" type="presParOf" srcId="{B8E073F3-471C-4828-B6C7-8D9D1E76F629}" destId="{26135757-B6B6-473E-9442-55358654E014}" srcOrd="0" destOrd="0" presId="urn:microsoft.com/office/officeart/2005/8/layout/hierarchy1"/>
    <dgm:cxn modelId="{0A973D92-F6BC-4760-928B-981526E74A0D}" type="presParOf" srcId="{B8E073F3-471C-4828-B6C7-8D9D1E76F629}" destId="{302A63F4-3D6B-4207-8665-82D23B3351E3}" srcOrd="1" destOrd="0" presId="urn:microsoft.com/office/officeart/2005/8/layout/hierarchy1"/>
    <dgm:cxn modelId="{7BED5612-46D9-453D-891F-0909487CB8DB}" type="presParOf" srcId="{ADB57047-58A8-4123-80E4-95908B509726}" destId="{F32A3E53-6F03-450E-90A3-D911B25118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2A7C8-7679-4B7F-AB55-128DA597A7C2}">
      <dsp:nvSpPr>
        <dsp:cNvPr id="0" name=""/>
        <dsp:cNvSpPr/>
      </dsp:nvSpPr>
      <dsp:spPr>
        <a:xfrm>
          <a:off x="0" y="1405274"/>
          <a:ext cx="1497508" cy="950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67F88-49BB-40C0-AC29-3CE680F5AEA2}">
      <dsp:nvSpPr>
        <dsp:cNvPr id="0" name=""/>
        <dsp:cNvSpPr/>
      </dsp:nvSpPr>
      <dsp:spPr>
        <a:xfrm>
          <a:off x="166389" y="1563345"/>
          <a:ext cx="1497508" cy="950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RMSE : 2914.964 </a:t>
          </a:r>
        </a:p>
      </dsp:txBody>
      <dsp:txXfrm>
        <a:off x="194240" y="1591196"/>
        <a:ext cx="1441806" cy="895215"/>
      </dsp:txXfrm>
    </dsp:sp>
    <dsp:sp modelId="{7F8C0E87-B777-4A80-BED9-358553A82EE6}">
      <dsp:nvSpPr>
        <dsp:cNvPr id="0" name=""/>
        <dsp:cNvSpPr/>
      </dsp:nvSpPr>
      <dsp:spPr>
        <a:xfrm>
          <a:off x="1830288" y="1405274"/>
          <a:ext cx="1497508" cy="950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9CC4AA-2F6A-4A3E-AF38-DE6907D63CD7}">
      <dsp:nvSpPr>
        <dsp:cNvPr id="0" name=""/>
        <dsp:cNvSpPr/>
      </dsp:nvSpPr>
      <dsp:spPr>
        <a:xfrm>
          <a:off x="1996678" y="1563345"/>
          <a:ext cx="1497508" cy="950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NRMSE: 0.114259 </a:t>
          </a:r>
        </a:p>
      </dsp:txBody>
      <dsp:txXfrm>
        <a:off x="2024529" y="1591196"/>
        <a:ext cx="1441806" cy="895215"/>
      </dsp:txXfrm>
    </dsp:sp>
    <dsp:sp modelId="{26135757-B6B6-473E-9442-55358654E014}">
      <dsp:nvSpPr>
        <dsp:cNvPr id="0" name=""/>
        <dsp:cNvSpPr/>
      </dsp:nvSpPr>
      <dsp:spPr>
        <a:xfrm>
          <a:off x="3660576" y="1405274"/>
          <a:ext cx="1497508" cy="950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A63F4-3D6B-4207-8665-82D23B3351E3}">
      <dsp:nvSpPr>
        <dsp:cNvPr id="0" name=""/>
        <dsp:cNvSpPr/>
      </dsp:nvSpPr>
      <dsp:spPr>
        <a:xfrm>
          <a:off x="3826966" y="1563345"/>
          <a:ext cx="1497508" cy="950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accuracy : 88.57% </a:t>
          </a:r>
        </a:p>
      </dsp:txBody>
      <dsp:txXfrm>
        <a:off x="3854817" y="1591196"/>
        <a:ext cx="1441806" cy="895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CC28-2CE4-DA5E-EBBD-EFCD5767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70BF4-57EF-78E6-0892-CD835953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61B7-1327-DB1E-57B7-1CD45BBD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A35C-CF0B-6FFF-A2C6-C3466EA5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5D38-CB50-17B9-C813-A120932E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838F-2A83-BFDA-A9AA-7C3E6BB8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F2FA7-9482-4158-1B51-58C383B3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C3E5-34C5-82C7-ECAA-71C219C1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FE23-7B32-9458-9B30-53733F6B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BDDA-D3DE-D876-2D00-3E738A96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DA9B2-DAED-79F7-DA0C-6A8BA5A62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288FD-C4C8-1D99-A383-5E8FD5609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B966-731E-8DB1-F22C-1CBCDF3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1059-A916-5E2B-289D-1946A48C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12D1-74C4-D561-DD0C-6B79F2D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4BD5-0919-5999-53D9-D25124FA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F74A-FA25-B58A-CEEC-DD57E048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A68-1458-8433-16D4-40ADA0F0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B764-CA36-7FE0-BAE6-0E28D545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E809-1D4E-FF32-D9AE-2F2D311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FCAF-ED19-C307-FEB0-45745E08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B57B-6E21-BD21-6E82-B0B31AC8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C625-6143-6CCE-851D-8E20D759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CD101-CC20-2D0C-9EAB-0A652A7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5743-78B8-C039-BE0C-D96A079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DEC9-2F53-C474-D0E4-EBD7992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19F8-253E-CC31-C4C6-E742F1E88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F2D7B-C025-1D96-6198-DE9C9B500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299AB-4B8B-3A43-D5F7-9D68372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F3504-377E-F44F-1DBB-D9745B0F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90C9-B673-A612-C4C4-A9238A7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9597-33B9-30BF-478E-5AB752A4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72110-A092-1DFC-364D-31FD32B8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63B2B-C524-13B9-4995-A2FFB410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2CF81-D125-645F-DBD3-249AE806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5A7E-90BB-2913-A255-7C39681F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AC038-F295-DB2B-31C6-D54A34F5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24517-9F4F-8EA6-324B-AF7A7F13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C4B2-D50E-D5AA-9FAE-E6FBBB4E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5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969A-71E4-7F08-0BF3-11205B64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5E873-C50E-2B6D-8407-4D8CF78F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5F60-1FD1-A8FD-4D01-70F3390A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A9772-466A-3435-B50D-80A54CCA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9CC9-68DD-E852-BA01-837A852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232F4-7C86-7562-600A-827BA70A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3F17-292A-89ED-9C18-5D7D7D92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E810-29C6-474A-61D2-87775E28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7CA4-76DD-18A9-1AD5-0836F031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E8E3-D284-C795-C97D-E3A201EC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5F0B-90D2-FC84-71B4-AE5C1685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1DD7-E7EA-C975-1133-A8F71AF7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DD0C-F421-729C-D3C3-8E0C0B9C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7CD6-0C61-6129-CD75-31157CAB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F573D-DDDB-B415-3708-806286FC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FE056-6F91-412B-3645-695D1DE1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356A-6ACE-2F04-3080-E3351471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63A-3477-8AA0-7BF0-35926A24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BE158-FC9F-5BA6-7E33-8AD5AD6F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6414-FF31-EA4B-9154-2A8C497C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4A1F-899F-0C89-FC70-97DA69B1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A023-4F40-99AF-063F-10FFDF324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DDE8D-C048-439B-BAF3-0779AFFD4E5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7285-7936-FC2B-7FB6-1A8CF68A3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F134-98CE-6ABD-338E-9B924A9B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35320-6DAA-4440-BE38-D351778E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FE4E73-2B2C-6220-263D-DC2371AC9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bg1"/>
                </a:solidFill>
              </a:rPr>
              <a:t>Sales Forecasting for a Retail  Chain(POC)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63B5A-2407-53DF-866D-66BA76875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name: </a:t>
            </a:r>
            <a:r>
              <a:rPr lang="en-US" b="1" dirty="0">
                <a:solidFill>
                  <a:schemeClr val="bg1"/>
                </a:solidFill>
              </a:rPr>
              <a:t>Try it at your own risk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569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9A664-721F-A9C1-D316-4B189528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Description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FC8-6C99-CBD6-3437-A04C756D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fontAlgn="base"/>
            <a:r>
              <a:rPr lang="en-US" sz="2400" b="1" i="0" dirty="0">
                <a:effectLst/>
                <a:latin typeface="Aptos" panose="020B0004020202020204" pitchFamily="34" charset="0"/>
              </a:rPr>
              <a:t>Most of the fields are self-explanatory. The following are descriptions for those that aren't.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herit"/>
              </a:rPr>
              <a:t>Id</a:t>
            </a:r>
            <a:r>
              <a:rPr lang="en-US" sz="2400" b="1" i="0" dirty="0">
                <a:effectLst/>
                <a:latin typeface="Aptos" panose="020B0004020202020204" pitchFamily="34" charset="0"/>
              </a:rPr>
              <a:t> - an Id that represents a (Store, Date) duple within the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herit"/>
              </a:rPr>
              <a:t>Store</a:t>
            </a:r>
            <a:r>
              <a:rPr lang="en-US" sz="2400" b="1" i="0" dirty="0">
                <a:effectLst/>
                <a:latin typeface="Aptos" panose="020B0004020202020204" pitchFamily="34" charset="0"/>
              </a:rPr>
              <a:t> - a unique Id for each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herit"/>
              </a:rPr>
              <a:t>Sales</a:t>
            </a:r>
            <a:r>
              <a:rPr lang="en-US" sz="2400" b="1" i="0" dirty="0">
                <a:effectLst/>
                <a:latin typeface="Aptos" panose="020B0004020202020204" pitchFamily="34" charset="0"/>
              </a:rPr>
              <a:t> - the turnover for any given day (this is what you are predicting)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herit"/>
              </a:rPr>
              <a:t>Customers</a:t>
            </a:r>
            <a:r>
              <a:rPr lang="en-US" sz="2400" b="1" i="0" dirty="0">
                <a:effectLst/>
                <a:latin typeface="Aptos" panose="020B0004020202020204" pitchFamily="34" charset="0"/>
              </a:rPr>
              <a:t> - the number of customers on a given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herit"/>
              </a:rPr>
              <a:t>Open</a:t>
            </a:r>
            <a:r>
              <a:rPr lang="en-US" sz="2400" b="1" i="0" dirty="0">
                <a:effectLst/>
                <a:latin typeface="Aptos" panose="020B0004020202020204" pitchFamily="34" charset="0"/>
              </a:rPr>
              <a:t> - an indicator for whether the store was open: 0 = closed, 1 = open</a:t>
            </a:r>
          </a:p>
        </p:txBody>
      </p:sp>
    </p:spTree>
    <p:extLst>
      <p:ext uri="{BB962C8B-B14F-4D97-AF65-F5344CB8AC3E}">
        <p14:creationId xmlns:p14="http://schemas.microsoft.com/office/powerpoint/2010/main" val="183960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EC246-52A3-526B-537E-1C60CE75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B028FC33-14F6-2F72-A514-775ED195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A9AC03-492E-D44C-76A8-54295E5F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have a retail chain with 1115 stores, where we would like to forecast the total sales </a:t>
            </a:r>
            <a:r>
              <a:rPr lang="en-US" sz="2000" dirty="0" err="1"/>
              <a:t>sales</a:t>
            </a:r>
            <a:r>
              <a:rPr lang="en-US" sz="2000" dirty="0"/>
              <a:t>, provide visibility to the managers to improve their inventory management practice. </a:t>
            </a:r>
          </a:p>
          <a:p>
            <a:r>
              <a:rPr lang="en-US" sz="2000" dirty="0"/>
              <a:t>In this POC we identified the top 20 stores accounting for the most sales and we created a prophet model to forecast the sales for the next 42 days.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F0F2417-BD35-6C8D-0659-5DF657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58147"/>
            <a:ext cx="10644963" cy="121277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Sales by top 20 stores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697AF6-764F-88C5-9B30-0C043860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9" y="0"/>
            <a:ext cx="10916862" cy="551301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24C9D2D-3469-0E8C-78BE-A4BB89F452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C63C4DD2-DA62-D0DE-BB6F-D16B1A251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2725272-8996-177D-306B-9480DC1018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34401-F8F2-ACC6-4BE3-7ED3DFB8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 of Sales of store #262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54487-F1BD-D099-984F-5FEA0EBA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80" y="1966293"/>
            <a:ext cx="90860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5840E-0B45-A6C3-9526-890200C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Prophet Model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14BEE2-ADE3-42DD-8F04-F109970E1CF4}"/>
              </a:ext>
            </a:extLst>
          </p:cNvPr>
          <p:cNvSpPr txBox="1"/>
          <p:nvPr/>
        </p:nvSpPr>
        <p:spPr>
          <a:xfrm>
            <a:off x="255181" y="2010759"/>
            <a:ext cx="11461897" cy="448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Prophet is an open-source forecasting tool developed by Facebook for time series forecasting, especially suitable for forecasting data with daily observations that display seasonality, trends, and other patterns.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u="sng" dirty="0">
                <a:effectLst/>
              </a:rPr>
              <a:t>Key Features: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1. Trend Detection: Automatically identifies and models overall trends over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2. Seasonality: Incorporates seasonal patterns such as yearly, weekly, and daily trends, and can handle holidays and other events.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3. Handling Missing Data and Outliers: Robust against missing data points and outliers.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4. Flexibility and Customization: Allows adjustments to seasonality, trend changepoints, and holidays to fine-tune forecasts.</a:t>
            </a:r>
          </a:p>
        </p:txBody>
      </p:sp>
    </p:spTree>
    <p:extLst>
      <p:ext uri="{BB962C8B-B14F-4D97-AF65-F5344CB8AC3E}">
        <p14:creationId xmlns:p14="http://schemas.microsoft.com/office/powerpoint/2010/main" val="32130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8E37C-B4B0-85CB-A9B6-FF9CF5CF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 vs Forecasted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CE24-5A28-A480-FD31-F16C2735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1575174"/>
            <a:ext cx="10730287" cy="52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36B83-5FC4-9502-D0F5-4C9F435F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25BAC-C49F-1F59-C912-C1306CC8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5" y="1822348"/>
            <a:ext cx="11327549" cy="2293829"/>
          </a:xfrm>
          <a:prstGeom prst="rect">
            <a:avLst/>
          </a:prstGeom>
        </p:spPr>
      </p:pic>
      <p:sp>
        <p:nvSpPr>
          <p:cNvPr id="4" name="AutoShape 4" descr="Image preview">
            <a:extLst>
              <a:ext uri="{FF2B5EF4-FFF2-40B4-BE49-F238E27FC236}">
                <a16:creationId xmlns:a16="http://schemas.microsoft.com/office/drawing/2014/main" id="{053C5610-99C4-9D01-9489-590E61835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67F25-9D78-59B5-2A9F-42D19364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3" y="4869055"/>
            <a:ext cx="11791510" cy="9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4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732F-56AD-C98C-C0F9-588EC53A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en-US" sz="3600"/>
              <a:t>Results</a:t>
            </a:r>
          </a:p>
        </p:txBody>
      </p:sp>
      <p:pic>
        <p:nvPicPr>
          <p:cNvPr id="6" name="Picture 5" descr="A blurry image of a blue and green light&#10;&#10;Description automatically generated">
            <a:extLst>
              <a:ext uri="{FF2B5EF4-FFF2-40B4-BE49-F238E27FC236}">
                <a16:creationId xmlns:a16="http://schemas.microsoft.com/office/drawing/2014/main" id="{8C3E9CBC-4CD5-C04E-6CF3-3C087285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5" r="34093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A8E1D5-C6F9-4692-9E87-BA4F72816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22164"/>
              </p:ext>
            </p:extLst>
          </p:nvPr>
        </p:nvGraphicFramePr>
        <p:xfrm>
          <a:off x="481013" y="2286001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96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inherit</vt:lpstr>
      <vt:lpstr>Office Theme</vt:lpstr>
      <vt:lpstr>Sales Forecasting for a Retail  Chain(POC)</vt:lpstr>
      <vt:lpstr>Data Description </vt:lpstr>
      <vt:lpstr>Problem Statement</vt:lpstr>
      <vt:lpstr>Sales by top 20 stores</vt:lpstr>
      <vt:lpstr>Time Series of Sales of store #262</vt:lpstr>
      <vt:lpstr>Prophet Model</vt:lpstr>
      <vt:lpstr>Actual vs Forecasted Sales</vt:lpstr>
      <vt:lpstr>Evaluation Metrics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Saikrishna Koppula</dc:creator>
  <cp:lastModifiedBy>Saikrishna Koppula</cp:lastModifiedBy>
  <cp:revision>3</cp:revision>
  <dcterms:created xsi:type="dcterms:W3CDTF">2024-10-27T17:21:06Z</dcterms:created>
  <dcterms:modified xsi:type="dcterms:W3CDTF">2024-10-27T18:00:05Z</dcterms:modified>
</cp:coreProperties>
</file>