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c1ff078e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c1ff078e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1ff078e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1ff078e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c1ff078e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c1ff078e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c1ff078e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c1ff078e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c1ff078e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c1ff078e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c1ff078e2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c1ff078e2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c1ff078e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c1ff078e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c1ff078e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c1ff078e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18325" y="7653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Поиск зон расширений и сужений в сложных фигурах</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Приступин Константин</a:t>
            </a:r>
            <a:endParaRPr/>
          </a:p>
        </p:txBody>
      </p:sp>
      <p:sp>
        <p:nvSpPr>
          <p:cNvPr id="136" name="Google Shape;136;p13"/>
          <p:cNvSpPr txBox="1"/>
          <p:nvPr>
            <p:ph idx="1" type="subTitle"/>
          </p:nvPr>
        </p:nvSpPr>
        <p:spPr>
          <a:xfrm>
            <a:off x="3535125" y="31954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Курсовая работа на курсе ML Basic 04.2024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Задачи и цели работы</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Задачей данного проекта является детекция точек на фигурах с нестабильной шириной, в которых можно разметить границы зон изменения состояния производной от ширины фигуры в данной точке. Шириной фигуры в точке будем считать расстояние между точкой на рассматриваемой линии и точкой пересечения перпендикуляра к линии в этой точке с другой линией (при наличии такого пересечения). </a:t>
            </a:r>
            <a:endParaRPr/>
          </a:p>
        </p:txBody>
      </p:sp>
      <p:pic>
        <p:nvPicPr>
          <p:cNvPr id="143" name="Google Shape;143;p14"/>
          <p:cNvPicPr preferRelativeResize="0"/>
          <p:nvPr/>
        </p:nvPicPr>
        <p:blipFill rotWithShape="1">
          <a:blip r:embed="rId3">
            <a:alphaModFix/>
          </a:blip>
          <a:srcRect b="-20690" l="-3130" r="3129" t="20690"/>
          <a:stretch/>
        </p:blipFill>
        <p:spPr>
          <a:xfrm>
            <a:off x="1239162" y="2994050"/>
            <a:ext cx="4401577" cy="1777401"/>
          </a:xfrm>
          <a:prstGeom prst="rect">
            <a:avLst/>
          </a:prstGeom>
          <a:noFill/>
          <a:ln>
            <a:noFill/>
          </a:ln>
        </p:spPr>
      </p:pic>
      <p:sp>
        <p:nvSpPr>
          <p:cNvPr id="144" name="Google Shape;144;p14"/>
          <p:cNvSpPr txBox="1"/>
          <p:nvPr/>
        </p:nvSpPr>
        <p:spPr>
          <a:xfrm>
            <a:off x="3072000" y="442587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ru" sz="1000">
                <a:solidFill>
                  <a:schemeClr val="lt1"/>
                </a:solidFill>
                <a:latin typeface="Lato"/>
                <a:ea typeface="Lato"/>
                <a:cs typeface="Lato"/>
                <a:sym typeface="Lato"/>
              </a:rPr>
              <a:t>Пример рассматриваемой фигуры.</a:t>
            </a:r>
            <a:endParaRPr sz="1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Задачи и цели работы</a:t>
            </a:r>
            <a:endParaRPr/>
          </a:p>
          <a:p>
            <a:pPr indent="0" lvl="0" marL="0" rtl="0" algn="l">
              <a:spcBef>
                <a:spcPts val="0"/>
              </a:spcBef>
              <a:spcAft>
                <a:spcPts val="0"/>
              </a:spcAft>
              <a:buNone/>
            </a:pPr>
            <a:r>
              <a:t/>
            </a:r>
            <a:endParaRPr/>
          </a:p>
        </p:txBody>
      </p:sp>
      <p:sp>
        <p:nvSpPr>
          <p:cNvPr id="150" name="Google Shape;150;p15"/>
          <p:cNvSpPr txBox="1"/>
          <p:nvPr>
            <p:ph idx="1" type="body"/>
          </p:nvPr>
        </p:nvSpPr>
        <p:spPr>
          <a:xfrm>
            <a:off x="231425" y="1404950"/>
            <a:ext cx="4528200" cy="326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Проблемой алгоритмического решения, опирающегося на анализ изменения знака производной от ширины в данной точке, является то, что ширина в рассматриваемых фигурах изменяется хаотично. На графике справа, для примера,  приведены графики, построенные для фигуры ниже, на графиках (снизу вверх: ширина в точке, производная 1-го порядка, производная 2-го порядка).</a:t>
            </a:r>
            <a:endParaRPr/>
          </a:p>
        </p:txBody>
      </p:sp>
      <p:pic>
        <p:nvPicPr>
          <p:cNvPr id="151" name="Google Shape;151;p15"/>
          <p:cNvPicPr preferRelativeResize="0"/>
          <p:nvPr/>
        </p:nvPicPr>
        <p:blipFill>
          <a:blip r:embed="rId3">
            <a:alphaModFix/>
          </a:blip>
          <a:stretch>
            <a:fillRect/>
          </a:stretch>
        </p:blipFill>
        <p:spPr>
          <a:xfrm>
            <a:off x="5163599" y="593100"/>
            <a:ext cx="3980399" cy="4550401"/>
          </a:xfrm>
          <a:prstGeom prst="rect">
            <a:avLst/>
          </a:prstGeom>
          <a:noFill/>
          <a:ln>
            <a:noFill/>
          </a:ln>
        </p:spPr>
      </p:pic>
      <p:pic>
        <p:nvPicPr>
          <p:cNvPr id="152" name="Google Shape;152;p15"/>
          <p:cNvPicPr preferRelativeResize="0"/>
          <p:nvPr/>
        </p:nvPicPr>
        <p:blipFill>
          <a:blip r:embed="rId4">
            <a:alphaModFix/>
          </a:blip>
          <a:stretch>
            <a:fillRect/>
          </a:stretch>
        </p:blipFill>
        <p:spPr>
          <a:xfrm>
            <a:off x="2708175" y="3164050"/>
            <a:ext cx="2455424" cy="19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Задачи и цели работы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16"/>
          <p:cNvSpPr txBox="1"/>
          <p:nvPr>
            <p:ph idx="1" type="body"/>
          </p:nvPr>
        </p:nvSpPr>
        <p:spPr>
          <a:xfrm>
            <a:off x="1297500" y="1917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Цель проекта - выделение признаков в точке </a:t>
            </a:r>
            <a:r>
              <a:rPr lang="ru"/>
              <a:t>достаточных </a:t>
            </a:r>
            <a:r>
              <a:rPr lang="ru"/>
              <a:t>для создания датасета  для эффективного использования градиентного бустинга для обучения модели, которая сможет дать оценку вероятности того, что данная точка может быть границей условной зоны изменения состояния производной ширины данной фигуры.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Датасет</a:t>
            </a:r>
            <a:endParaRPr/>
          </a:p>
        </p:txBody>
      </p:sp>
      <p:sp>
        <p:nvSpPr>
          <p:cNvPr id="164" name="Google Shape;164;p17"/>
          <p:cNvSpPr txBox="1"/>
          <p:nvPr>
            <p:ph idx="1" type="body"/>
          </p:nvPr>
        </p:nvSpPr>
        <p:spPr>
          <a:xfrm>
            <a:off x="1247450" y="8045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Итоговый датасет содержит следующие поля: </a:t>
            </a:r>
            <a:endParaRPr/>
          </a:p>
          <a:p>
            <a:pPr indent="-311150" lvl="0" marL="457200" rtl="0" algn="l">
              <a:spcBef>
                <a:spcPts val="1200"/>
              </a:spcBef>
              <a:spcAft>
                <a:spcPts val="0"/>
              </a:spcAft>
              <a:buSzPts val="1300"/>
              <a:buChar char="●"/>
            </a:pPr>
            <a:r>
              <a:rPr lang="ru"/>
              <a:t>ширина фигуры в точке</a:t>
            </a:r>
            <a:endParaRPr/>
          </a:p>
          <a:p>
            <a:pPr indent="-311150" lvl="0" marL="457200" rtl="0" algn="l">
              <a:spcBef>
                <a:spcPts val="0"/>
              </a:spcBef>
              <a:spcAft>
                <a:spcPts val="0"/>
              </a:spcAft>
              <a:buSzPts val="1300"/>
              <a:buChar char="●"/>
            </a:pPr>
            <a:r>
              <a:rPr lang="ru"/>
              <a:t>производная 1-го порядка от ширины в точке</a:t>
            </a:r>
            <a:endParaRPr/>
          </a:p>
          <a:p>
            <a:pPr indent="-311150" lvl="0" marL="457200" rtl="0" algn="l">
              <a:spcBef>
                <a:spcPts val="0"/>
              </a:spcBef>
              <a:spcAft>
                <a:spcPts val="0"/>
              </a:spcAft>
              <a:buSzPts val="1300"/>
              <a:buChar char="●"/>
            </a:pPr>
            <a:r>
              <a:rPr lang="ru"/>
              <a:t>производная 2-го порядка от ширины в точке</a:t>
            </a:r>
            <a:endParaRPr/>
          </a:p>
          <a:p>
            <a:pPr indent="-311150" lvl="0" marL="457200" rtl="0" algn="l">
              <a:spcBef>
                <a:spcPts val="0"/>
              </a:spcBef>
              <a:spcAft>
                <a:spcPts val="0"/>
              </a:spcAft>
              <a:buSzPts val="1300"/>
              <a:buChar char="●"/>
            </a:pPr>
            <a:r>
              <a:rPr lang="ru"/>
              <a:t>разница ширины в точке и медианного значения</a:t>
            </a:r>
            <a:endParaRPr/>
          </a:p>
          <a:p>
            <a:pPr indent="-311150" lvl="0" marL="457200" rtl="0" algn="l">
              <a:spcBef>
                <a:spcPts val="0"/>
              </a:spcBef>
              <a:spcAft>
                <a:spcPts val="0"/>
              </a:spcAft>
              <a:buSzPts val="1300"/>
              <a:buChar char="●"/>
            </a:pPr>
            <a:r>
              <a:rPr lang="ru"/>
              <a:t>количество точек до ближайшего изменения знака производной 1-го порядка</a:t>
            </a:r>
            <a:endParaRPr/>
          </a:p>
          <a:p>
            <a:pPr indent="-311150" lvl="0" marL="457200" rtl="0" algn="l">
              <a:spcBef>
                <a:spcPts val="0"/>
              </a:spcBef>
              <a:spcAft>
                <a:spcPts val="0"/>
              </a:spcAft>
              <a:buSzPts val="1300"/>
              <a:buChar char="●"/>
            </a:pPr>
            <a:r>
              <a:rPr lang="ru"/>
              <a:t>целевое значение (может ли точка быть граничной)</a:t>
            </a:r>
            <a:endParaRPr/>
          </a:p>
          <a:p>
            <a:pPr indent="0" lvl="0" marL="0" rtl="0" algn="l">
              <a:spcBef>
                <a:spcPts val="1200"/>
              </a:spcBef>
              <a:spcAft>
                <a:spcPts val="1200"/>
              </a:spcAft>
              <a:buNone/>
            </a:pPr>
            <a:r>
              <a:rPr lang="ru"/>
              <a:t>Все эти данные созданы на основе замеров ширины фигуры в точке по всей длине опорной линии (пример ниже)</a:t>
            </a:r>
            <a:endParaRPr/>
          </a:p>
        </p:txBody>
      </p:sp>
      <p:pic>
        <p:nvPicPr>
          <p:cNvPr id="165" name="Google Shape;165;p17"/>
          <p:cNvPicPr preferRelativeResize="0"/>
          <p:nvPr/>
        </p:nvPicPr>
        <p:blipFill>
          <a:blip r:embed="rId3">
            <a:alphaModFix/>
          </a:blip>
          <a:stretch>
            <a:fillRect/>
          </a:stretch>
        </p:blipFill>
        <p:spPr>
          <a:xfrm>
            <a:off x="37525" y="3237006"/>
            <a:ext cx="9144003" cy="19064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Пример датасета</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412800" y="1567552"/>
            <a:ext cx="8475668" cy="320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Выбор модели обучения</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Для обучения модели был выбран градиентный бустинг, как наиболее эффективный алгоритм среди ансамблевых моделей.  </a:t>
            </a:r>
            <a:endParaRPr/>
          </a:p>
          <a:p>
            <a:pPr indent="0" lvl="0" marL="0" rtl="0" algn="l">
              <a:spcBef>
                <a:spcPts val="1200"/>
              </a:spcBef>
              <a:spcAft>
                <a:spcPts val="0"/>
              </a:spcAft>
              <a:buNone/>
            </a:pPr>
            <a:r>
              <a:rPr lang="ru"/>
              <a:t>В полученных данных фактически отсутствуют линейные зависимости, а корреляция между данными из разных колонок будет высокой (и фактической пользы не принесет)  по причине того, что все данные основываются на значениях первой колонки, поэтому выбор модели обучения в пользу использования ансамбля модели является обоснованным.</a:t>
            </a:r>
            <a:endParaRPr/>
          </a:p>
          <a:p>
            <a:pPr indent="0" lvl="0" marL="0" rtl="0" algn="l">
              <a:spcBef>
                <a:spcPts val="1200"/>
              </a:spcBef>
              <a:spcAft>
                <a:spcPts val="0"/>
              </a:spcAft>
              <a:buNone/>
            </a:pPr>
            <a:r>
              <a:rPr lang="ru"/>
              <a:t>Для реализации модели была выбрана библиотека с открытым исходным кодом CatBoost.</a:t>
            </a:r>
            <a:endParaRPr/>
          </a:p>
          <a:p>
            <a:pPr indent="0" lvl="0" marL="0" rtl="0" algn="l">
              <a:spcBef>
                <a:spcPts val="1200"/>
              </a:spcBef>
              <a:spcAft>
                <a:spcPts val="0"/>
              </a:spcAft>
              <a:buNone/>
            </a:pPr>
            <a:r>
              <a:rPr lang="ru"/>
              <a:t>Для разбиения датасета, построения метрик и нормализации данных был использован sclearn.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Результат и вывод</a:t>
            </a:r>
            <a:endParaRPr/>
          </a:p>
        </p:txBody>
      </p:sp>
      <p:sp>
        <p:nvSpPr>
          <p:cNvPr id="184" name="Google Shape;184;p20"/>
          <p:cNvSpPr txBox="1"/>
          <p:nvPr>
            <p:ph idx="1" type="body"/>
          </p:nvPr>
        </p:nvSpPr>
        <p:spPr>
          <a:xfrm>
            <a:off x="165425" y="1204825"/>
            <a:ext cx="8540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Оптимальное количество моделей в ансамблей было подобрано вручную “по сетке” на основании анализа AUC-ROC кривых для тренировочного и проверочного датасета. Оптимальное количество моделей - 50.</a:t>
            </a:r>
            <a:endParaRPr/>
          </a:p>
          <a:p>
            <a:pPr indent="0" lvl="0" marL="0" rtl="0" algn="l">
              <a:spcBef>
                <a:spcPts val="1200"/>
              </a:spcBef>
              <a:spcAft>
                <a:spcPts val="1200"/>
              </a:spcAft>
              <a:buNone/>
            </a:pPr>
            <a:r>
              <a:rPr lang="ru"/>
              <a:t>Точность в тренировочном сете, стремящаяся к 1 объясняется недостаточным размером итогового датасета (&lt; 1000 строк, ч</a:t>
            </a:r>
            <a:r>
              <a:rPr lang="ru"/>
              <a:t>то связано с недостатком данных для обучения.</a:t>
            </a:r>
            <a:r>
              <a:rPr lang="ru"/>
              <a:t>) и подавляющим большинством одного ожидаемого результата (точка не является границей) в датасете из-за специфики решаемой задачи, который предсказывается всегда верно.  В ходе дальнейшей работы данных для обучения будет становиться больше. Однако, даже при таком скромном объеме датасета около трети точек, которые могут быть границами зон изменения широты , размечены верно.</a:t>
            </a:r>
            <a:endParaRPr/>
          </a:p>
        </p:txBody>
      </p:sp>
      <p:pic>
        <p:nvPicPr>
          <p:cNvPr id="185" name="Google Shape;185;p20"/>
          <p:cNvPicPr preferRelativeResize="0"/>
          <p:nvPr/>
        </p:nvPicPr>
        <p:blipFill>
          <a:blip r:embed="rId3">
            <a:alphaModFix/>
          </a:blip>
          <a:stretch>
            <a:fillRect/>
          </a:stretch>
        </p:blipFill>
        <p:spPr>
          <a:xfrm>
            <a:off x="2802975" y="3026275"/>
            <a:ext cx="3265600" cy="2117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191150" y="23889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Спасибо за внимание</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