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360" r:id="rId2"/>
    <p:sldId id="344" r:id="rId3"/>
    <p:sldId id="345" r:id="rId4"/>
    <p:sldId id="346" r:id="rId5"/>
    <p:sldId id="349" r:id="rId6"/>
    <p:sldId id="369" r:id="rId7"/>
    <p:sldId id="370" r:id="rId8"/>
    <p:sldId id="256" r:id="rId9"/>
    <p:sldId id="263" r:id="rId10"/>
    <p:sldId id="361" r:id="rId11"/>
    <p:sldId id="362" r:id="rId12"/>
    <p:sldId id="363" r:id="rId13"/>
    <p:sldId id="365" r:id="rId14"/>
    <p:sldId id="366" r:id="rId15"/>
    <p:sldId id="364" r:id="rId16"/>
    <p:sldId id="367" r:id="rId17"/>
    <p:sldId id="368" r:id="rId18"/>
    <p:sldId id="373" r:id="rId19"/>
    <p:sldId id="374" r:id="rId20"/>
    <p:sldId id="371" r:id="rId21"/>
    <p:sldId id="376" r:id="rId22"/>
    <p:sldId id="372" r:id="rId23"/>
    <p:sldId id="375" r:id="rId24"/>
    <p:sldId id="377" r:id="rId25"/>
    <p:sldId id="282" r:id="rId26"/>
    <p:sldId id="330" r:id="rId27"/>
    <p:sldId id="350" r:id="rId28"/>
    <p:sldId id="351" r:id="rId29"/>
    <p:sldId id="352" r:id="rId30"/>
    <p:sldId id="378" r:id="rId31"/>
    <p:sldId id="379" r:id="rId32"/>
    <p:sldId id="380" r:id="rId33"/>
    <p:sldId id="353" r:id="rId34"/>
    <p:sldId id="354" r:id="rId35"/>
    <p:sldId id="383" r:id="rId36"/>
    <p:sldId id="381" r:id="rId37"/>
    <p:sldId id="382" r:id="rId38"/>
    <p:sldId id="385" r:id="rId39"/>
    <p:sldId id="384" r:id="rId40"/>
    <p:sldId id="386" r:id="rId41"/>
    <p:sldId id="356" r:id="rId42"/>
    <p:sldId id="357" r:id="rId43"/>
    <p:sldId id="296" r:id="rId44"/>
    <p:sldId id="358" r:id="rId45"/>
    <p:sldId id="359" r:id="rId46"/>
    <p:sldId id="291" r:id="rId47"/>
    <p:sldId id="388" r:id="rId48"/>
    <p:sldId id="387" r:id="rId49"/>
    <p:sldId id="389" r:id="rId50"/>
    <p:sldId id="390" r:id="rId51"/>
    <p:sldId id="293" r:id="rId52"/>
    <p:sldId id="297" r:id="rId53"/>
    <p:sldId id="298" r:id="rId54"/>
    <p:sldId id="299" r:id="rId55"/>
    <p:sldId id="300" r:id="rId56"/>
    <p:sldId id="303" r:id="rId57"/>
    <p:sldId id="315" r:id="rId5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77" y="6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png"/><Relationship Id="rId5" Type="http://schemas.openxmlformats.org/officeDocument/2006/relationships/image" Target="../media/image3.png"/><Relationship Id="rId4" Type="http://schemas.openxmlformats.org/officeDocument/2006/relationships/oleObject" Target="../embeddings/oleObject1.bin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4.png"/><Relationship Id="rId5" Type="http://schemas.openxmlformats.org/officeDocument/2006/relationships/oleObject" Target="../embeddings/oleObject6.bin"/><Relationship Id="rId4" Type="http://schemas.openxmlformats.org/officeDocument/2006/relationships/image" Target="../media/image23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8.png"/><Relationship Id="rId5" Type="http://schemas.openxmlformats.org/officeDocument/2006/relationships/image" Target="../media/image26.png"/><Relationship Id="rId4" Type="http://schemas.openxmlformats.org/officeDocument/2006/relationships/oleObject" Target="../embeddings/oleObject7.bin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png"/><Relationship Id="rId5" Type="http://schemas.openxmlformats.org/officeDocument/2006/relationships/image" Target="../media/image3.png"/><Relationship Id="rId4" Type="http://schemas.openxmlformats.org/officeDocument/2006/relationships/oleObject" Target="../embeddings/oleObject2.bin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.png"/><Relationship Id="rId5" Type="http://schemas.openxmlformats.org/officeDocument/2006/relationships/image" Target="../media/image3.png"/><Relationship Id="rId4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.png"/><Relationship Id="rId5" Type="http://schemas.openxmlformats.org/officeDocument/2006/relationships/image" Target="../media/image3.png"/><Relationship Id="rId4" Type="http://schemas.openxmlformats.org/officeDocument/2006/relationships/oleObject" Target="../embeddings/oleObject4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5514"/>
            <a:ext cx="9919448" cy="55796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82866" y="0"/>
            <a:ext cx="830913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b="1" dirty="0"/>
              <a:t>Dynamic texture modeling </a:t>
            </a:r>
            <a:r>
              <a:rPr lang="en-US" sz="3200" b="1" dirty="0" smtClean="0"/>
              <a:t>and </a:t>
            </a:r>
            <a:r>
              <a:rPr lang="en-US" sz="3200" b="1" dirty="0"/>
              <a:t>synthesis using </a:t>
            </a: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 smtClean="0"/>
              <a:t>Multi-kernel </a:t>
            </a:r>
            <a:r>
              <a:rPr lang="en-US" sz="3200" b="1" dirty="0"/>
              <a:t>Gaussian process </a:t>
            </a:r>
            <a:br>
              <a:rPr lang="en-US" sz="3200" b="1" dirty="0"/>
            </a:br>
            <a:r>
              <a:rPr lang="en-US" sz="3200" b="1" dirty="0"/>
              <a:t>Dynamic model</a:t>
            </a:r>
            <a:endParaRPr lang="en-GB" sz="3200" b="1" dirty="0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10088142" y="156165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833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definition of texture?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 single </a:t>
            </a:r>
            <a:r>
              <a:rPr lang="en-US" dirty="0" smtClean="0"/>
              <a:t>image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     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307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definition of texture?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 single </a:t>
            </a:r>
            <a:r>
              <a:rPr lang="en-US" dirty="0" smtClean="0"/>
              <a:t>image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      Realization </a:t>
            </a:r>
            <a:r>
              <a:rPr lang="en-US" dirty="0"/>
              <a:t>from stationary stochastic </a:t>
            </a:r>
            <a:r>
              <a:rPr lang="en-US" dirty="0" smtClean="0"/>
              <a:t>process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869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definition of texture?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 single </a:t>
            </a:r>
            <a:r>
              <a:rPr lang="en-US" dirty="0" smtClean="0"/>
              <a:t>image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      Realization </a:t>
            </a:r>
            <a:r>
              <a:rPr lang="en-US" dirty="0"/>
              <a:t>from stationary stochastic </a:t>
            </a:r>
            <a:r>
              <a:rPr lang="en-US" dirty="0" smtClean="0"/>
              <a:t>process</a:t>
            </a:r>
          </a:p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478" y="3382810"/>
            <a:ext cx="33528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2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definition of texture?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 single </a:t>
            </a:r>
            <a:r>
              <a:rPr lang="en-US" dirty="0" smtClean="0"/>
              <a:t>image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      Realization </a:t>
            </a:r>
            <a:r>
              <a:rPr lang="en-US" dirty="0"/>
              <a:t>from stationary stochastic </a:t>
            </a:r>
            <a:r>
              <a:rPr lang="en-US" dirty="0" smtClean="0"/>
              <a:t>process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478" y="3382810"/>
            <a:ext cx="3352800" cy="2743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044" y="3382810"/>
            <a:ext cx="33528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33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definition of texture?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 single </a:t>
            </a:r>
            <a:r>
              <a:rPr lang="en-US" dirty="0" smtClean="0"/>
              <a:t>image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      Realization </a:t>
            </a:r>
            <a:r>
              <a:rPr lang="en-US" dirty="0"/>
              <a:t>from stationary stochastic </a:t>
            </a:r>
            <a:r>
              <a:rPr lang="en-US" dirty="0" smtClean="0"/>
              <a:t>process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478" y="3382810"/>
            <a:ext cx="3352800" cy="2743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044" y="3382810"/>
            <a:ext cx="3352800" cy="2743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611" y="3382810"/>
            <a:ext cx="33528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76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definition of texture?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 single </a:t>
            </a:r>
            <a:r>
              <a:rPr lang="en-US" dirty="0" smtClean="0"/>
              <a:t>image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      Realization </a:t>
            </a:r>
            <a:r>
              <a:rPr lang="en-US" dirty="0"/>
              <a:t>from stationary stochastic </a:t>
            </a:r>
            <a:r>
              <a:rPr lang="en-US" dirty="0" smtClean="0"/>
              <a:t>process</a:t>
            </a:r>
          </a:p>
          <a:p>
            <a:endParaRPr lang="ru-RU" dirty="0" smtClean="0"/>
          </a:p>
          <a:p>
            <a:r>
              <a:rPr lang="en-US" dirty="0"/>
              <a:t>For a sequence of images 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5530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definition of texture?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 single </a:t>
            </a:r>
            <a:r>
              <a:rPr lang="en-US" dirty="0" smtClean="0"/>
              <a:t>image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      Realization </a:t>
            </a:r>
            <a:r>
              <a:rPr lang="en-US" dirty="0"/>
              <a:t>from stationary stochastic </a:t>
            </a:r>
            <a:r>
              <a:rPr lang="en-US" dirty="0" smtClean="0"/>
              <a:t>process</a:t>
            </a:r>
          </a:p>
          <a:p>
            <a:endParaRPr lang="ru-RU" dirty="0" smtClean="0"/>
          </a:p>
          <a:p>
            <a:r>
              <a:rPr lang="en-US" dirty="0"/>
              <a:t>For a sequence of images </a:t>
            </a:r>
            <a:endParaRPr lang="ru-RU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Stochastic </a:t>
            </a:r>
            <a:r>
              <a:rPr lang="en-US" dirty="0"/>
              <a:t>process of interest </a:t>
            </a:r>
            <a:r>
              <a:rPr lang="en-US" dirty="0" smtClean="0"/>
              <a:t>defined over </a:t>
            </a:r>
            <a:r>
              <a:rPr lang="en-US" dirty="0"/>
              <a:t>space and time.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183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definition of texture?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 single </a:t>
            </a:r>
            <a:r>
              <a:rPr lang="en-US" dirty="0" smtClean="0"/>
              <a:t>image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      Realization </a:t>
            </a:r>
            <a:r>
              <a:rPr lang="en-US" dirty="0"/>
              <a:t>from stationary stochastic </a:t>
            </a:r>
            <a:r>
              <a:rPr lang="en-US" dirty="0" smtClean="0"/>
              <a:t>process</a:t>
            </a:r>
          </a:p>
          <a:p>
            <a:endParaRPr lang="ru-RU" dirty="0" smtClean="0"/>
          </a:p>
          <a:p>
            <a:r>
              <a:rPr lang="en-US" dirty="0"/>
              <a:t>For a sequence of images </a:t>
            </a:r>
            <a:endParaRPr lang="ru-RU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Stochastic </a:t>
            </a:r>
            <a:r>
              <a:rPr lang="en-US" dirty="0"/>
              <a:t>process of interest </a:t>
            </a:r>
            <a:r>
              <a:rPr lang="en-US" dirty="0" smtClean="0"/>
              <a:t>defined over </a:t>
            </a:r>
            <a:r>
              <a:rPr lang="en-US" dirty="0"/>
              <a:t>space and time.</a:t>
            </a:r>
            <a:endParaRPr lang="en-GB" dirty="0"/>
          </a:p>
          <a:p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5722" y="3609974"/>
            <a:ext cx="3360707" cy="2744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09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it </a:t>
            </a:r>
            <a:r>
              <a:rPr lang="en-US" dirty="0" smtClean="0"/>
              <a:t>important?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976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it </a:t>
            </a:r>
            <a:r>
              <a:rPr lang="en-US" dirty="0" smtClean="0"/>
              <a:t>important?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900" dirty="0" smtClean="0"/>
              <a:t>Applications in Computer vision:</a:t>
            </a:r>
          </a:p>
          <a:p>
            <a:pPr>
              <a:lnSpc>
                <a:spcPct val="100000"/>
              </a:lnSpc>
            </a:pPr>
            <a:r>
              <a:rPr lang="en-US" sz="1900" dirty="0"/>
              <a:t>video </a:t>
            </a:r>
            <a:r>
              <a:rPr lang="en-US" sz="1900" dirty="0" smtClean="0"/>
              <a:t>surveillance</a:t>
            </a:r>
          </a:p>
          <a:p>
            <a:pPr>
              <a:lnSpc>
                <a:spcPct val="100000"/>
              </a:lnSpc>
            </a:pPr>
            <a:r>
              <a:rPr lang="en-US" sz="1900" dirty="0" smtClean="0"/>
              <a:t>object </a:t>
            </a:r>
            <a:r>
              <a:rPr lang="en-US" sz="1900" dirty="0"/>
              <a:t>tracking </a:t>
            </a:r>
            <a:endParaRPr lang="en-US" sz="1900" dirty="0" smtClean="0"/>
          </a:p>
          <a:p>
            <a:pPr>
              <a:lnSpc>
                <a:spcPct val="100000"/>
              </a:lnSpc>
            </a:pPr>
            <a:r>
              <a:rPr lang="en-US" sz="1900" dirty="0" smtClean="0"/>
              <a:t>etc.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678" y="1632693"/>
            <a:ext cx="4096012" cy="2444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30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5514"/>
            <a:ext cx="9919448" cy="55796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82866" y="0"/>
            <a:ext cx="830913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b="1" dirty="0">
                <a:solidFill>
                  <a:schemeClr val="bg1"/>
                </a:solidFill>
              </a:rPr>
              <a:t>Dynamic texture modeling </a:t>
            </a:r>
            <a:r>
              <a:rPr lang="en-US" sz="3200" b="1" dirty="0" smtClean="0">
                <a:solidFill>
                  <a:schemeClr val="bg1"/>
                </a:solidFill>
              </a:rPr>
              <a:t>and </a:t>
            </a:r>
            <a:r>
              <a:rPr lang="en-US" sz="3200" b="1" dirty="0">
                <a:solidFill>
                  <a:schemeClr val="bg1"/>
                </a:solidFill>
              </a:rPr>
              <a:t>synthesis using </a:t>
            </a:r>
            <a:r>
              <a:rPr lang="en-US" sz="3200" b="1" dirty="0" smtClean="0">
                <a:solidFill>
                  <a:schemeClr val="bg1"/>
                </a:solidFill>
              </a:rPr>
              <a:t/>
            </a:r>
            <a:br>
              <a:rPr lang="en-US" sz="3200" b="1" dirty="0" smtClean="0">
                <a:solidFill>
                  <a:schemeClr val="bg1"/>
                </a:solidFill>
              </a:rPr>
            </a:br>
            <a:r>
              <a:rPr lang="en-US" sz="3200" b="1" dirty="0" smtClean="0">
                <a:solidFill>
                  <a:schemeClr val="bg1"/>
                </a:solidFill>
              </a:rPr>
              <a:t>Multi-kernel </a:t>
            </a:r>
            <a:r>
              <a:rPr lang="en-US" sz="3200" b="1" dirty="0">
                <a:solidFill>
                  <a:schemeClr val="bg1"/>
                </a:solidFill>
              </a:rPr>
              <a:t>Gaussian process 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Dynamic model</a:t>
            </a:r>
            <a:endParaRPr lang="en-GB" sz="3200" b="1" dirty="0">
              <a:solidFill>
                <a:schemeClr val="bg1"/>
              </a:solidFill>
            </a:endParaRP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10088142" y="156165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244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it </a:t>
            </a:r>
            <a:r>
              <a:rPr lang="en-US" dirty="0" smtClean="0"/>
              <a:t>important?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114800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dirty="0" smtClean="0"/>
              <a:t>Applications in Computer vision:</a:t>
            </a:r>
          </a:p>
          <a:p>
            <a:pPr>
              <a:lnSpc>
                <a:spcPct val="110000"/>
              </a:lnSpc>
            </a:pPr>
            <a:r>
              <a:rPr lang="en-US" dirty="0"/>
              <a:t>video </a:t>
            </a:r>
            <a:r>
              <a:rPr lang="en-US" dirty="0" smtClean="0"/>
              <a:t>surveillance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object </a:t>
            </a:r>
            <a:r>
              <a:rPr lang="en-US" dirty="0"/>
              <a:t>tracking </a:t>
            </a: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etc.</a:t>
            </a:r>
          </a:p>
          <a:p>
            <a:pPr marL="0" indent="0">
              <a:lnSpc>
                <a:spcPct val="110000"/>
              </a:lnSpc>
              <a:buNone/>
            </a:pPr>
            <a:endParaRPr lang="en-US" dirty="0" smtClean="0"/>
          </a:p>
          <a:p>
            <a:pPr marL="0" indent="0">
              <a:lnSpc>
                <a:spcPct val="110000"/>
              </a:lnSpc>
              <a:buNone/>
            </a:pPr>
            <a:r>
              <a:rPr lang="en-US" dirty="0" smtClean="0"/>
              <a:t>Application in video processing fields:</a:t>
            </a:r>
          </a:p>
          <a:p>
            <a:pPr>
              <a:lnSpc>
                <a:spcPct val="110000"/>
              </a:lnSpc>
            </a:pPr>
            <a:r>
              <a:rPr lang="en-US" dirty="0"/>
              <a:t>video </a:t>
            </a:r>
            <a:r>
              <a:rPr lang="en-US" dirty="0" smtClean="0"/>
              <a:t>indexing</a:t>
            </a:r>
          </a:p>
          <a:p>
            <a:pPr>
              <a:lnSpc>
                <a:spcPct val="110000"/>
              </a:lnSpc>
            </a:pPr>
            <a:r>
              <a:rPr lang="en-US" dirty="0"/>
              <a:t>video animation </a:t>
            </a: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etc.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678" y="1632693"/>
            <a:ext cx="4096012" cy="24440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678" y="4191000"/>
            <a:ext cx="4096012" cy="2394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06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How?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83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How?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ynamic </a:t>
            </a:r>
            <a:r>
              <a:rPr lang="en-US" dirty="0"/>
              <a:t>texture can be captured </a:t>
            </a:r>
            <a:r>
              <a:rPr lang="en-US" dirty="0" smtClean="0"/>
              <a:t>from </a:t>
            </a:r>
            <a:r>
              <a:rPr lang="en-US" dirty="0"/>
              <a:t>a video </a:t>
            </a:r>
            <a:endParaRPr lang="en-US" dirty="0" smtClean="0"/>
          </a:p>
          <a:p>
            <a:r>
              <a:rPr lang="en-US" dirty="0" smtClean="0"/>
              <a:t>It can </a:t>
            </a:r>
            <a:r>
              <a:rPr lang="en-US" dirty="0"/>
              <a:t>be used then to synthesize new videos with necessary length of </a:t>
            </a:r>
            <a:r>
              <a:rPr lang="en-US" dirty="0" smtClean="0"/>
              <a:t>time</a:t>
            </a:r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846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How?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ynamic </a:t>
            </a:r>
            <a:r>
              <a:rPr lang="en-US" dirty="0"/>
              <a:t>texture can be captured </a:t>
            </a:r>
            <a:r>
              <a:rPr lang="en-US" dirty="0" smtClean="0"/>
              <a:t>from </a:t>
            </a:r>
            <a:r>
              <a:rPr lang="en-US" dirty="0"/>
              <a:t>a video </a:t>
            </a:r>
            <a:endParaRPr lang="en-US" dirty="0" smtClean="0"/>
          </a:p>
          <a:p>
            <a:r>
              <a:rPr lang="en-US" dirty="0" smtClean="0"/>
              <a:t>It can </a:t>
            </a:r>
            <a:r>
              <a:rPr lang="en-US" dirty="0"/>
              <a:t>be used then to synthesize new videos with necessary length of </a:t>
            </a:r>
            <a:r>
              <a:rPr lang="en-US" dirty="0" smtClean="0"/>
              <a:t>time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Existing dynamic textures modeling and synthesis </a:t>
            </a:r>
            <a:r>
              <a:rPr lang="en-US" b="1" dirty="0" smtClean="0"/>
              <a:t>methods:</a:t>
            </a:r>
          </a:p>
          <a:p>
            <a:r>
              <a:rPr lang="en-US" i="1" dirty="0"/>
              <a:t>physics </a:t>
            </a:r>
            <a:r>
              <a:rPr lang="en-US" i="1" dirty="0" smtClean="0"/>
              <a:t>based</a:t>
            </a:r>
            <a:r>
              <a:rPr lang="en-US" dirty="0" smtClean="0"/>
              <a:t> – costly, not universal</a:t>
            </a:r>
          </a:p>
          <a:p>
            <a:r>
              <a:rPr lang="en-US" i="1" dirty="0" smtClean="0"/>
              <a:t>sampling based</a:t>
            </a:r>
            <a:r>
              <a:rPr lang="en-US" dirty="0" smtClean="0"/>
              <a:t> – memory demanding, mostly manual</a:t>
            </a:r>
          </a:p>
          <a:p>
            <a:r>
              <a:rPr lang="en-US" i="1" dirty="0" smtClean="0"/>
              <a:t>learning </a:t>
            </a:r>
            <a:r>
              <a:rPr lang="en-US" i="1" dirty="0"/>
              <a:t>based </a:t>
            </a:r>
            <a:r>
              <a:rPr lang="en-US" i="1" dirty="0" smtClean="0"/>
              <a:t>methods</a:t>
            </a:r>
            <a:r>
              <a:rPr lang="en-US" dirty="0" smtClean="0"/>
              <a:t> – more universal, automatic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268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Learning </a:t>
            </a:r>
            <a:r>
              <a:rPr lang="en-US" b="1" dirty="0">
                <a:solidFill>
                  <a:schemeClr val="tx1"/>
                </a:solidFill>
              </a:rPr>
              <a:t>based methods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high dimensionality </a:t>
            </a:r>
            <a:r>
              <a:rPr lang="ru-RU" dirty="0" smtClean="0"/>
              <a:t>– </a:t>
            </a:r>
            <a:r>
              <a:rPr lang="en-US" dirty="0" smtClean="0"/>
              <a:t>curse </a:t>
            </a:r>
            <a:r>
              <a:rPr lang="en-US" dirty="0"/>
              <a:t>of </a:t>
            </a:r>
            <a:r>
              <a:rPr lang="en-US" dirty="0" smtClean="0"/>
              <a:t>dimensionality</a:t>
            </a:r>
            <a:endParaRPr lang="ru-RU" dirty="0" smtClean="0"/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dimensionality </a:t>
            </a:r>
            <a:r>
              <a:rPr lang="en-US" b="1" dirty="0">
                <a:solidFill>
                  <a:srgbClr val="FF0000"/>
                </a:solidFill>
              </a:rPr>
              <a:t>reduction process must be </a:t>
            </a:r>
            <a:r>
              <a:rPr lang="en-US" b="1" dirty="0" smtClean="0">
                <a:solidFill>
                  <a:srgbClr val="FF0000"/>
                </a:solidFill>
              </a:rPr>
              <a:t>applied</a:t>
            </a:r>
            <a:endParaRPr lang="ru-RU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most of dynamic textures are not linear </a:t>
            </a:r>
            <a:r>
              <a:rPr lang="ru-RU" dirty="0" smtClean="0"/>
              <a:t>– </a:t>
            </a:r>
            <a:r>
              <a:rPr lang="en-US" dirty="0" smtClean="0"/>
              <a:t>learning</a:t>
            </a:r>
            <a:r>
              <a:rPr lang="ru-RU" dirty="0" smtClean="0"/>
              <a:t> </a:t>
            </a:r>
            <a:r>
              <a:rPr lang="en-US" dirty="0" smtClean="0"/>
              <a:t>algorithm cannot </a:t>
            </a:r>
            <a:r>
              <a:rPr lang="en-US" dirty="0"/>
              <a:t>be </a:t>
            </a:r>
            <a:r>
              <a:rPr lang="en-US" dirty="0" smtClean="0"/>
              <a:t>linear</a:t>
            </a:r>
            <a:endParaRPr lang="ru-RU" dirty="0" smtClean="0"/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more flexible model must be </a:t>
            </a:r>
            <a:r>
              <a:rPr lang="en-US" b="1" dirty="0" smtClean="0">
                <a:solidFill>
                  <a:srgbClr val="FF0000"/>
                </a:solidFill>
              </a:rPr>
              <a:t>found</a:t>
            </a:r>
            <a:endParaRPr lang="ru-RU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ru-RU" dirty="0" smtClean="0"/>
          </a:p>
          <a:p>
            <a:r>
              <a:rPr lang="en-US" dirty="0"/>
              <a:t>big computational cost of </a:t>
            </a:r>
            <a:r>
              <a:rPr lang="en-US" dirty="0" smtClean="0"/>
              <a:t>optimization</a:t>
            </a:r>
            <a:r>
              <a:rPr lang="ru-RU" dirty="0" smtClean="0"/>
              <a:t> – </a:t>
            </a:r>
            <a:r>
              <a:rPr lang="en-US" dirty="0"/>
              <a:t>necessary to have a good </a:t>
            </a:r>
            <a:r>
              <a:rPr lang="en-US" dirty="0" smtClean="0"/>
              <a:t>performance</a:t>
            </a:r>
            <a:endParaRPr lang="ru-RU" dirty="0" smtClean="0"/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first-order Markov model </a:t>
            </a:r>
            <a:r>
              <a:rPr lang="en-US" b="1" dirty="0" smtClean="0">
                <a:solidFill>
                  <a:srgbClr val="FF0000"/>
                </a:solidFill>
              </a:rPr>
              <a:t>for </a:t>
            </a:r>
            <a:r>
              <a:rPr lang="en-US" b="1" dirty="0">
                <a:solidFill>
                  <a:srgbClr val="FF0000"/>
                </a:solidFill>
              </a:rPr>
              <a:t>dynamical texture </a:t>
            </a:r>
            <a:r>
              <a:rPr lang="en-US" b="1" dirty="0" smtClean="0">
                <a:solidFill>
                  <a:srgbClr val="FF0000"/>
                </a:solidFill>
              </a:rPr>
              <a:t>synthesis</a:t>
            </a:r>
            <a:r>
              <a:rPr lang="ru-RU" b="1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can be used</a:t>
            </a:r>
            <a:endParaRPr lang="en-GB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70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3"/>
            <a:ext cx="8361229" cy="2662523"/>
          </a:xfrm>
        </p:spPr>
        <p:txBody>
          <a:bodyPr/>
          <a:lstStyle/>
          <a:p>
            <a:r>
              <a:rPr lang="en-GB" b="1" dirty="0" smtClean="0"/>
              <a:t>Gaussian process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775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Gaussian distribution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53435"/>
            <a:ext cx="9601200" cy="498535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b="1" dirty="0" smtClean="0"/>
              <a:t>Gaussian </a:t>
            </a:r>
            <a:r>
              <a:rPr lang="en-US" b="1" dirty="0"/>
              <a:t>(normal) distribution </a:t>
            </a:r>
            <a:r>
              <a:rPr lang="en-US" dirty="0"/>
              <a:t>– continuous probability distribution, bell shaped and symmetric. Characterized by mean and standard deviation. Total area under the distribution curve equals to 1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i="1" dirty="0" smtClean="0"/>
              <a:t>Mean</a:t>
            </a:r>
            <a:r>
              <a:rPr lang="en-US" dirty="0" smtClean="0"/>
              <a:t> </a:t>
            </a:r>
            <a:r>
              <a:rPr lang="en-US" dirty="0"/>
              <a:t>– describes where corresponding curve is centered.</a:t>
            </a:r>
            <a:endParaRPr lang="en-GB" dirty="0"/>
          </a:p>
          <a:p>
            <a:r>
              <a:rPr lang="en-US" i="1" dirty="0"/>
              <a:t>Standard deviation </a:t>
            </a:r>
            <a:r>
              <a:rPr lang="en-US" dirty="0"/>
              <a:t>– describes how much the curve spreads out around center.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3141" y="2752073"/>
            <a:ext cx="5144761" cy="22207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6170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Joint distribution of two events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16274"/>
            <a:ext cx="9601200" cy="405112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	Joint </a:t>
            </a:r>
            <a:r>
              <a:rPr lang="en-US" dirty="0"/>
              <a:t>distribution of two dependent/independent events</a:t>
            </a:r>
            <a:endParaRPr lang="en-GB" dirty="0"/>
          </a:p>
          <a:p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082" y="2492680"/>
            <a:ext cx="9372332" cy="36454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4666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Multivariate Gaussian distribution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65961"/>
            <a:ext cx="9601200" cy="52859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b="1" dirty="0" smtClean="0"/>
              <a:t>Bivariate </a:t>
            </a:r>
            <a:r>
              <a:rPr lang="en-US" b="1" dirty="0"/>
              <a:t>case </a:t>
            </a:r>
            <a:r>
              <a:rPr lang="en-US" dirty="0"/>
              <a:t>– for any fixed X1 value the distribution of associated X2 values is normal and for any fixed X2 value the distribution of X1 value is normal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b="1" dirty="0" smtClean="0"/>
              <a:t>Multivariate </a:t>
            </a:r>
            <a:r>
              <a:rPr lang="en-US" b="1" dirty="0"/>
              <a:t>case</a:t>
            </a:r>
            <a:r>
              <a:rPr lang="en-US" dirty="0"/>
              <a:t> (2 or more dimensions) – characterized </a:t>
            </a:r>
            <a:r>
              <a:rPr lang="en-US" dirty="0" smtClean="0"/>
              <a:t>by:</a:t>
            </a:r>
            <a:endParaRPr lang="en-GB" dirty="0" smtClean="0"/>
          </a:p>
          <a:p>
            <a:pPr lvl="0"/>
            <a:r>
              <a:rPr lang="en-US" i="1" dirty="0"/>
              <a:t>Mean vector </a:t>
            </a:r>
            <a:r>
              <a:rPr lang="en-US" dirty="0"/>
              <a:t>– the same size as data</a:t>
            </a:r>
            <a:endParaRPr lang="en-GB" dirty="0"/>
          </a:p>
          <a:p>
            <a:pPr lvl="0"/>
            <a:r>
              <a:rPr lang="en-US" i="1" dirty="0"/>
              <a:t>Covariance matrix</a:t>
            </a:r>
            <a:r>
              <a:rPr lang="en-US" dirty="0"/>
              <a:t> – squared matrix </a:t>
            </a:r>
            <a:r>
              <a:rPr lang="en-US" dirty="0" err="1" smtClean="0"/>
              <a:t>NxN</a:t>
            </a:r>
            <a:r>
              <a:rPr lang="en-US" dirty="0" smtClean="0"/>
              <a:t>, </a:t>
            </a:r>
            <a:r>
              <a:rPr lang="en-US" dirty="0"/>
              <a:t>where </a:t>
            </a:r>
            <a:r>
              <a:rPr lang="en-US" dirty="0" smtClean="0"/>
              <a:t>N </a:t>
            </a:r>
            <a:r>
              <a:rPr lang="en-US" dirty="0"/>
              <a:t>– </a:t>
            </a:r>
            <a:r>
              <a:rPr lang="en-US" dirty="0" smtClean="0"/>
              <a:t>dimensionality</a:t>
            </a:r>
            <a:endParaRPr lang="en-GB" dirty="0"/>
          </a:p>
          <a:p>
            <a:pPr lvl="0"/>
            <a:r>
              <a:rPr lang="en-US" i="1" dirty="0"/>
              <a:t>Shape of a </a:t>
            </a:r>
            <a:r>
              <a:rPr lang="en-US" i="1" dirty="0" smtClean="0"/>
              <a:t>cut </a:t>
            </a:r>
            <a:r>
              <a:rPr lang="en-US" dirty="0" smtClean="0"/>
              <a:t>– 2D projection)</a:t>
            </a:r>
            <a:endParaRPr lang="en-GB" dirty="0"/>
          </a:p>
          <a:p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7855" y="2417457"/>
            <a:ext cx="5334000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Gaussian process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1615858"/>
            <a:ext cx="10152345" cy="4251542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Definition</a:t>
            </a:r>
          </a:p>
          <a:p>
            <a:pPr marL="0" indent="0">
              <a:buNone/>
            </a:pPr>
            <a:r>
              <a:rPr lang="en-GB" dirty="0" smtClean="0"/>
              <a:t>Gaussian </a:t>
            </a:r>
            <a:r>
              <a:rPr lang="en-GB" dirty="0"/>
              <a:t>processes </a:t>
            </a:r>
            <a:r>
              <a:rPr lang="en-GB" dirty="0" smtClean="0"/>
              <a:t>– infinite-dimensional </a:t>
            </a:r>
            <a:r>
              <a:rPr lang="en-GB" dirty="0"/>
              <a:t>generalization of multivariate normal </a:t>
            </a:r>
            <a:r>
              <a:rPr lang="en-GB" dirty="0" smtClean="0"/>
              <a:t>distributions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Initially we have:</a:t>
            </a:r>
            <a:endParaRPr lang="en-US" dirty="0" smtClean="0"/>
          </a:p>
          <a:p>
            <a:r>
              <a:rPr lang="en-US" dirty="0" smtClean="0"/>
              <a:t>d </a:t>
            </a:r>
            <a:r>
              <a:rPr lang="en-US" dirty="0"/>
              <a:t>random variables (X</a:t>
            </a:r>
            <a:r>
              <a:rPr lang="en-US" baseline="-25000" dirty="0"/>
              <a:t>t1</a:t>
            </a:r>
            <a:r>
              <a:rPr lang="en-US" dirty="0"/>
              <a:t>,…,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td</a:t>
            </a:r>
            <a:r>
              <a:rPr lang="en-US" dirty="0" smtClean="0"/>
              <a:t>) not </a:t>
            </a:r>
            <a:r>
              <a:rPr lang="en-US" dirty="0"/>
              <a:t>equally spaced </a:t>
            </a:r>
            <a:endParaRPr lang="en-US" dirty="0" smtClean="0"/>
          </a:p>
          <a:p>
            <a:r>
              <a:rPr lang="en-US" dirty="0" smtClean="0"/>
              <a:t>timeline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i</a:t>
            </a:r>
            <a:endParaRPr lang="en-US" baseline="-25000" dirty="0" smtClean="0"/>
          </a:p>
          <a:p>
            <a:r>
              <a:rPr lang="en-GB" dirty="0" smtClean="0"/>
              <a:t>d </a:t>
            </a:r>
            <a:r>
              <a:rPr lang="en-GB" dirty="0"/>
              <a:t>= 100 </a:t>
            </a:r>
            <a:endParaRPr lang="en-GB" dirty="0" smtClean="0"/>
          </a:p>
          <a:p>
            <a:r>
              <a:rPr lang="en-US" dirty="0" smtClean="0"/>
              <a:t>100 </a:t>
            </a:r>
            <a:r>
              <a:rPr lang="en-US" dirty="0"/>
              <a:t>time indexes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i</a:t>
            </a:r>
            <a:endParaRPr lang="en-US" baseline="-25000" dirty="0" smtClean="0"/>
          </a:p>
          <a:p>
            <a:r>
              <a:rPr lang="en-US" dirty="0"/>
              <a:t>i</a:t>
            </a:r>
            <a:r>
              <a:rPr lang="en-US" baseline="-25000" dirty="0"/>
              <a:t>0</a:t>
            </a:r>
            <a:r>
              <a:rPr lang="en-US" dirty="0"/>
              <a:t> – index when space is increased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4953" y="2615405"/>
            <a:ext cx="4028784" cy="40192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2972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5514"/>
            <a:ext cx="9919448" cy="55796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82866" y="0"/>
            <a:ext cx="830913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b="1" dirty="0">
                <a:solidFill>
                  <a:schemeClr val="bg1"/>
                </a:solidFill>
              </a:rPr>
              <a:t>Dynamic texture modeling </a:t>
            </a:r>
            <a:r>
              <a:rPr lang="en-US" sz="3200" b="1" dirty="0" smtClean="0">
                <a:solidFill>
                  <a:schemeClr val="bg1"/>
                </a:solidFill>
              </a:rPr>
              <a:t>and </a:t>
            </a:r>
            <a:r>
              <a:rPr lang="en-US" sz="3200" b="1" dirty="0">
                <a:solidFill>
                  <a:schemeClr val="bg1"/>
                </a:solidFill>
              </a:rPr>
              <a:t>synthesis using </a:t>
            </a:r>
            <a:r>
              <a:rPr lang="en-US" sz="3200" b="1" dirty="0" smtClean="0">
                <a:solidFill>
                  <a:schemeClr val="bg1"/>
                </a:solidFill>
              </a:rPr>
              <a:t/>
            </a:r>
            <a:br>
              <a:rPr lang="en-US" sz="3200" b="1" dirty="0" smtClean="0">
                <a:solidFill>
                  <a:schemeClr val="bg1"/>
                </a:solidFill>
              </a:rPr>
            </a:br>
            <a:r>
              <a:rPr lang="en-US" sz="3200" b="1" dirty="0" smtClean="0">
                <a:solidFill>
                  <a:schemeClr val="bg1"/>
                </a:solidFill>
              </a:rPr>
              <a:t>Multi-kernel </a:t>
            </a:r>
            <a:r>
              <a:rPr lang="en-US" sz="3200" b="1" dirty="0">
                <a:solidFill>
                  <a:schemeClr val="bg1"/>
                </a:solidFill>
              </a:rPr>
              <a:t>Gaussian process 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Dynamic model</a:t>
            </a:r>
            <a:endParaRPr lang="en-GB" sz="3200" b="1" dirty="0">
              <a:solidFill>
                <a:schemeClr val="bg1"/>
              </a:solidFill>
            </a:endParaRP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10088142" y="156165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8397" y="1722553"/>
            <a:ext cx="1870949" cy="147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7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Gaussian process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1615858"/>
            <a:ext cx="10202449" cy="4251542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Characterized by mean and covariance</a:t>
            </a:r>
          </a:p>
          <a:p>
            <a:r>
              <a:rPr lang="en-US" dirty="0"/>
              <a:t>all the vector of interest are </a:t>
            </a:r>
            <a:r>
              <a:rPr lang="en-US" dirty="0" smtClean="0"/>
              <a:t>centered – zero </a:t>
            </a:r>
            <a:r>
              <a:rPr lang="en-US" dirty="0"/>
              <a:t>mean </a:t>
            </a:r>
            <a:r>
              <a:rPr lang="en-US" dirty="0" smtClean="0"/>
              <a:t>initially</a:t>
            </a:r>
          </a:p>
          <a:p>
            <a:r>
              <a:rPr lang="en-US" dirty="0"/>
              <a:t>assume a specific form for the covariance of any subsample (X</a:t>
            </a:r>
            <a:r>
              <a:rPr lang="en-US" baseline="-25000" dirty="0"/>
              <a:t>t1</a:t>
            </a:r>
            <a:r>
              <a:rPr lang="en-US" dirty="0"/>
              <a:t>,…, </a:t>
            </a:r>
            <a:r>
              <a:rPr lang="en-US" dirty="0" err="1"/>
              <a:t>X</a:t>
            </a:r>
            <a:r>
              <a:rPr lang="en-US" baseline="-25000" dirty="0" err="1"/>
              <a:t>td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Parameters: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i="1" dirty="0" smtClean="0"/>
              <a:t>a - </a:t>
            </a:r>
            <a:r>
              <a:rPr lang="en-US" dirty="0" smtClean="0"/>
              <a:t>scale </a:t>
            </a:r>
            <a:r>
              <a:rPr lang="en-US" dirty="0"/>
              <a:t>parameter, </a:t>
            </a:r>
            <a:endParaRPr lang="en-US" dirty="0" smtClean="0"/>
          </a:p>
          <a:p>
            <a:pPr marL="0" indent="0">
              <a:buNone/>
            </a:pPr>
            <a:r>
              <a:rPr lang="en-US" i="1" dirty="0" smtClean="0"/>
              <a:t>	l - </a:t>
            </a:r>
            <a:r>
              <a:rPr lang="en-US" dirty="0" smtClean="0"/>
              <a:t>dispersion </a:t>
            </a:r>
            <a:r>
              <a:rPr lang="en-US" dirty="0"/>
              <a:t>parameter</a:t>
            </a:r>
            <a:endParaRPr lang="en-GB" dirty="0" smtClean="0"/>
          </a:p>
          <a:p>
            <a:endParaRPr lang="en-US" dirty="0" smtClean="0"/>
          </a:p>
          <a:p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489" y="3212144"/>
            <a:ext cx="4686300" cy="704850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7678" y="2839528"/>
            <a:ext cx="3897439" cy="39259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7507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Gaussian process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15858"/>
            <a:ext cx="9601200" cy="4251542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From one covariance matrix and one sequence of time (t</a:t>
            </a:r>
            <a:r>
              <a:rPr lang="en-GB" baseline="-25000" dirty="0"/>
              <a:t>1</a:t>
            </a:r>
            <a:r>
              <a:rPr lang="en-GB" dirty="0"/>
              <a:t>,…,</a:t>
            </a:r>
            <a:r>
              <a:rPr lang="en-GB" dirty="0" err="1"/>
              <a:t>t</a:t>
            </a:r>
            <a:r>
              <a:rPr lang="en-GB" baseline="-25000" dirty="0" err="1"/>
              <a:t>k</a:t>
            </a:r>
            <a:r>
              <a:rPr lang="en-GB" dirty="0"/>
              <a:t>) possible </a:t>
            </a:r>
            <a:r>
              <a:rPr lang="en-GB" dirty="0" smtClean="0"/>
              <a:t>Gaussian </a:t>
            </a:r>
            <a:r>
              <a:rPr lang="en-GB" dirty="0"/>
              <a:t>distribution (X</a:t>
            </a:r>
            <a:r>
              <a:rPr lang="en-GB" baseline="-25000" dirty="0"/>
              <a:t>t1</a:t>
            </a:r>
            <a:r>
              <a:rPr lang="en-GB" dirty="0"/>
              <a:t>,…, </a:t>
            </a:r>
            <a:r>
              <a:rPr lang="en-GB" dirty="0" err="1"/>
              <a:t>X</a:t>
            </a:r>
            <a:r>
              <a:rPr lang="en-GB" baseline="-25000" dirty="0" err="1"/>
              <a:t>tk</a:t>
            </a:r>
            <a:r>
              <a:rPr lang="en-GB" dirty="0"/>
              <a:t>) with zero mean and covariance </a:t>
            </a:r>
            <a:r>
              <a:rPr lang="en-GB" dirty="0" smtClean="0"/>
              <a:t>C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On the axis:</a:t>
            </a:r>
            <a:endParaRPr lang="en-GB" dirty="0" smtClean="0"/>
          </a:p>
          <a:p>
            <a:pPr marL="0" indent="0">
              <a:buNone/>
            </a:pPr>
            <a:r>
              <a:rPr lang="en-US" dirty="0" err="1" smtClean="0"/>
              <a:t>x</a:t>
            </a:r>
            <a:r>
              <a:rPr lang="en-US" baseline="-25000" dirty="0" err="1" smtClean="0"/>
              <a:t>ti</a:t>
            </a:r>
            <a:r>
              <a:rPr lang="en-US" dirty="0" smtClean="0"/>
              <a:t> – </a:t>
            </a:r>
            <a:r>
              <a:rPr lang="en-US" dirty="0"/>
              <a:t>values of random </a:t>
            </a:r>
            <a:r>
              <a:rPr lang="en-US" dirty="0" smtClean="0"/>
              <a:t>variables</a:t>
            </a:r>
          </a:p>
          <a:p>
            <a:pPr marL="0" indent="0">
              <a:buNone/>
            </a:pPr>
            <a:r>
              <a:rPr lang="en-US" dirty="0" err="1" smtClean="0"/>
              <a:t>t</a:t>
            </a:r>
            <a:r>
              <a:rPr lang="en-US" baseline="-25000" dirty="0" err="1" smtClean="0"/>
              <a:t>i</a:t>
            </a:r>
            <a:r>
              <a:rPr lang="en-US" dirty="0" smtClean="0"/>
              <a:t> – time indexes</a:t>
            </a:r>
            <a:endParaRPr lang="en-GB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Trend of </a:t>
            </a:r>
            <a:r>
              <a:rPr lang="en-US" dirty="0"/>
              <a:t>samples is not spoiled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by </a:t>
            </a:r>
            <a:r>
              <a:rPr lang="en-US" dirty="0"/>
              <a:t>not equally spaced time </a:t>
            </a:r>
            <a:r>
              <a:rPr lang="en-US" dirty="0" smtClean="0"/>
              <a:t>indexes</a:t>
            </a:r>
          </a:p>
          <a:p>
            <a:pPr marL="0" indent="0">
              <a:buNone/>
            </a:pPr>
            <a:r>
              <a:rPr lang="en-US" dirty="0" smtClean="0"/>
              <a:t>and can </a:t>
            </a:r>
            <a:r>
              <a:rPr lang="en-US" dirty="0"/>
              <a:t>be easily seen</a:t>
            </a:r>
            <a:endParaRPr lang="en-US" dirty="0" smtClean="0"/>
          </a:p>
          <a:p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2841" y="2527672"/>
            <a:ext cx="6228889" cy="37644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6030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Gaussian process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15858"/>
            <a:ext cx="9601200" cy="425154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900" dirty="0"/>
              <a:t>Now assume that we are conditioning our stochastic process for </a:t>
            </a:r>
            <a:r>
              <a:rPr lang="en-US" sz="1900" dirty="0" smtClean="0"/>
              <a:t>example:</a:t>
            </a:r>
          </a:p>
          <a:p>
            <a:pPr marL="0" indent="0">
              <a:buNone/>
            </a:pPr>
            <a:r>
              <a:rPr lang="en-US" sz="1900" dirty="0" smtClean="0"/>
              <a:t>x</a:t>
            </a:r>
            <a:r>
              <a:rPr lang="en-US" sz="1900" baseline="-25000" dirty="0" smtClean="0"/>
              <a:t>t1</a:t>
            </a:r>
            <a:r>
              <a:rPr lang="en-US" sz="1900" dirty="0" smtClean="0"/>
              <a:t> </a:t>
            </a:r>
            <a:r>
              <a:rPr lang="en-US" sz="1900" dirty="0"/>
              <a:t>= 1, x</a:t>
            </a:r>
            <a:r>
              <a:rPr lang="en-US" sz="1900" baseline="-25000" dirty="0"/>
              <a:t>t2</a:t>
            </a:r>
            <a:r>
              <a:rPr lang="en-US" sz="1900" dirty="0"/>
              <a:t> = 1 with t</a:t>
            </a:r>
            <a:r>
              <a:rPr lang="en-US" sz="1900" baseline="-25000" dirty="0"/>
              <a:t>1</a:t>
            </a:r>
            <a:r>
              <a:rPr lang="en-US" sz="1900" dirty="0"/>
              <a:t> = 40, t</a:t>
            </a:r>
            <a:r>
              <a:rPr lang="en-US" sz="1900" baseline="-25000" dirty="0"/>
              <a:t>2</a:t>
            </a:r>
            <a:r>
              <a:rPr lang="en-US" sz="1900" dirty="0"/>
              <a:t> = 80</a:t>
            </a:r>
            <a:endParaRPr lang="en-US" sz="1900" dirty="0" smtClean="0"/>
          </a:p>
          <a:p>
            <a:pPr marL="0" indent="0">
              <a:buNone/>
            </a:pPr>
            <a:r>
              <a:rPr lang="en-US" sz="1900" dirty="0" smtClean="0"/>
              <a:t>Compute </a:t>
            </a:r>
            <a:r>
              <a:rPr lang="en-US" sz="1900" dirty="0"/>
              <a:t>new mean vector and covariance matrix </a:t>
            </a:r>
            <a:r>
              <a:rPr lang="en-US" sz="1900" dirty="0" smtClean="0"/>
              <a:t>(multivariate </a:t>
            </a:r>
            <a:r>
              <a:rPr lang="en-US" sz="1900" dirty="0"/>
              <a:t>conditional </a:t>
            </a:r>
            <a:r>
              <a:rPr lang="en-US" sz="1900" dirty="0" smtClean="0"/>
              <a:t>density):</a:t>
            </a:r>
          </a:p>
          <a:p>
            <a:pPr marL="0" indent="0">
              <a:buNone/>
            </a:pPr>
            <a:endParaRPr lang="en-US" sz="1900" dirty="0" smtClean="0"/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r>
              <a:rPr lang="en-US" sz="1900" dirty="0" smtClean="0"/>
              <a:t>f</a:t>
            </a:r>
            <a:r>
              <a:rPr lang="en-US" sz="1900" baseline="-25000" dirty="0"/>
              <a:t>*</a:t>
            </a:r>
            <a:r>
              <a:rPr lang="en-US" sz="1900" dirty="0"/>
              <a:t> </a:t>
            </a:r>
            <a:r>
              <a:rPr lang="en-US" sz="1900" dirty="0" smtClean="0"/>
              <a:t>– Gaussian </a:t>
            </a:r>
            <a:r>
              <a:rPr lang="en-US" sz="1900" dirty="0"/>
              <a:t>vector </a:t>
            </a:r>
            <a:r>
              <a:rPr lang="en-US" sz="1900" dirty="0" smtClean="0"/>
              <a:t>x</a:t>
            </a:r>
            <a:r>
              <a:rPr lang="en-US" sz="1900" baseline="-25000" dirty="0" smtClean="0"/>
              <a:t>*</a:t>
            </a:r>
            <a:r>
              <a:rPr lang="en-US" sz="1900" dirty="0" smtClean="0"/>
              <a:t> </a:t>
            </a:r>
            <a:r>
              <a:rPr lang="en-US" sz="1900" dirty="0"/>
              <a:t>= x</a:t>
            </a:r>
            <a:r>
              <a:rPr lang="en-US" sz="1900" baseline="-25000" dirty="0"/>
              <a:t>{t ∈ T \ T</a:t>
            </a:r>
            <a:r>
              <a:rPr lang="en-US" sz="1900" baseline="-25000" dirty="0" smtClean="0"/>
              <a:t>’}</a:t>
            </a:r>
            <a:endParaRPr lang="en-US" sz="1900" dirty="0"/>
          </a:p>
          <a:p>
            <a:pPr marL="0" indent="0">
              <a:buNone/>
            </a:pPr>
            <a:r>
              <a:rPr lang="en-US" sz="1900" dirty="0" smtClean="0"/>
              <a:t>f </a:t>
            </a:r>
            <a:r>
              <a:rPr lang="en-US" sz="1900" dirty="0"/>
              <a:t>– </a:t>
            </a:r>
            <a:r>
              <a:rPr lang="en-US" sz="1900" dirty="0" smtClean="0"/>
              <a:t>Gaussian vector </a:t>
            </a:r>
            <a:r>
              <a:rPr lang="en-US" sz="1900" dirty="0" err="1"/>
              <a:t>x</a:t>
            </a:r>
            <a:r>
              <a:rPr lang="en-US" sz="1900" baseline="-25000" dirty="0" err="1"/>
              <a:t>f</a:t>
            </a:r>
            <a:r>
              <a:rPr lang="en-US" sz="1900" dirty="0"/>
              <a:t> = x</a:t>
            </a:r>
            <a:r>
              <a:rPr lang="en-US" sz="1900" baseline="-25000" dirty="0"/>
              <a:t>{t ∈ T</a:t>
            </a:r>
            <a:r>
              <a:rPr lang="en-US" sz="1900" baseline="-25000" dirty="0" smtClean="0"/>
              <a:t>’}</a:t>
            </a:r>
            <a:endParaRPr lang="en-US" sz="1900" dirty="0" smtClean="0"/>
          </a:p>
          <a:p>
            <a:pPr marL="0" indent="0">
              <a:buNone/>
            </a:pPr>
            <a:r>
              <a:rPr lang="en-US" sz="1900" dirty="0" smtClean="0"/>
              <a:t>K </a:t>
            </a:r>
            <a:r>
              <a:rPr lang="en-US" sz="1900" dirty="0"/>
              <a:t>– covariance matrices associated to </a:t>
            </a:r>
            <a:r>
              <a:rPr lang="en-US" sz="1900" dirty="0" smtClean="0"/>
              <a:t>two </a:t>
            </a:r>
          </a:p>
          <a:p>
            <a:pPr marL="0" indent="0">
              <a:buNone/>
            </a:pPr>
            <a:r>
              <a:rPr lang="en-US" sz="1900" dirty="0" smtClean="0"/>
              <a:t>random </a:t>
            </a:r>
            <a:r>
              <a:rPr lang="en-US" sz="1900" dirty="0"/>
              <a:t>variable </a:t>
            </a:r>
            <a:r>
              <a:rPr lang="en-US" sz="1900" dirty="0" smtClean="0"/>
              <a:t>sets X</a:t>
            </a:r>
            <a:r>
              <a:rPr lang="en-US" sz="1900" baseline="-25000" dirty="0" smtClean="0"/>
              <a:t>*</a:t>
            </a:r>
            <a:r>
              <a:rPr lang="en-US" sz="1900" dirty="0" smtClean="0"/>
              <a:t> = X</a:t>
            </a:r>
            <a:r>
              <a:rPr lang="en-US" sz="1900" baseline="-25000" dirty="0" smtClean="0"/>
              <a:t>{t ∈ T \ T’}</a:t>
            </a:r>
            <a:r>
              <a:rPr lang="en-US" sz="1900" dirty="0" smtClean="0"/>
              <a:t>, </a:t>
            </a:r>
            <a:r>
              <a:rPr lang="en-US" sz="1900" dirty="0" err="1" smtClean="0"/>
              <a:t>X</a:t>
            </a:r>
            <a:r>
              <a:rPr lang="en-US" sz="1900" baseline="-25000" dirty="0" err="1" smtClean="0"/>
              <a:t>f</a:t>
            </a:r>
            <a:r>
              <a:rPr lang="en-US" sz="1900" dirty="0" smtClean="0"/>
              <a:t> = X</a:t>
            </a:r>
            <a:r>
              <a:rPr lang="en-US" sz="1900" baseline="-25000" dirty="0" smtClean="0"/>
              <a:t>{t ∈ T’}</a:t>
            </a:r>
            <a:endParaRPr lang="en-GB" sz="1900" dirty="0" smtClean="0"/>
          </a:p>
          <a:p>
            <a:pPr marL="0" indent="0">
              <a:buNone/>
            </a:pPr>
            <a:endParaRPr lang="en-US" sz="1900" dirty="0" smtClean="0"/>
          </a:p>
          <a:p>
            <a:pPr marL="0" indent="0">
              <a:buNone/>
            </a:pPr>
            <a:r>
              <a:rPr lang="en-US" sz="1900" dirty="0" smtClean="0"/>
              <a:t>New </a:t>
            </a:r>
            <a:r>
              <a:rPr lang="en-US" sz="1900" dirty="0"/>
              <a:t>set of realizations of multivariate </a:t>
            </a:r>
          </a:p>
          <a:p>
            <a:pPr marL="0" indent="0">
              <a:buNone/>
            </a:pPr>
            <a:r>
              <a:rPr lang="en-US" sz="1900" dirty="0"/>
              <a:t>conditional distribution: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916483" y="293030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546" y="2707841"/>
            <a:ext cx="6791722" cy="485123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415431"/>
            <a:ext cx="5659374" cy="31694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951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Kernels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65753"/>
            <a:ext cx="9601200" cy="430164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List of most popular kernels along with its covariance matrices for the given </a:t>
            </a:r>
            <a:r>
              <a:rPr lang="en-US" dirty="0" err="1" smtClean="0"/>
              <a:t>timeset</a:t>
            </a:r>
            <a:endParaRPr lang="en-US" dirty="0" smtClean="0"/>
          </a:p>
          <a:p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94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GP with latent variables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class of </a:t>
            </a:r>
            <a:r>
              <a:rPr lang="en-US" dirty="0" smtClean="0"/>
              <a:t>models</a:t>
            </a:r>
          </a:p>
          <a:p>
            <a:r>
              <a:rPr lang="en-US" dirty="0" smtClean="0"/>
              <a:t>mappings </a:t>
            </a:r>
            <a:r>
              <a:rPr lang="en-US" dirty="0"/>
              <a:t>from </a:t>
            </a:r>
            <a:r>
              <a:rPr lang="en-US" dirty="0" smtClean="0"/>
              <a:t>a latent space X </a:t>
            </a:r>
            <a:r>
              <a:rPr lang="en-US" dirty="0"/>
              <a:t>∈ R</a:t>
            </a:r>
            <a:r>
              <a:rPr lang="en-US" baseline="30000" dirty="0"/>
              <a:t>Q</a:t>
            </a:r>
            <a:r>
              <a:rPr lang="en-US" dirty="0"/>
              <a:t> to an observed </a:t>
            </a:r>
            <a:r>
              <a:rPr lang="en-US" dirty="0" smtClean="0"/>
              <a:t>space </a:t>
            </a:r>
            <a:r>
              <a:rPr lang="en-US" dirty="0"/>
              <a:t>Y ∈</a:t>
            </a:r>
            <a:r>
              <a:rPr lang="en-US" dirty="0" smtClean="0"/>
              <a:t>R</a:t>
            </a:r>
            <a:r>
              <a:rPr lang="en-US" baseline="30000" dirty="0" smtClean="0"/>
              <a:t>D</a:t>
            </a:r>
            <a:r>
              <a:rPr lang="en-US" dirty="0"/>
              <a:t> </a:t>
            </a:r>
            <a:r>
              <a:rPr lang="en-US" dirty="0" smtClean="0"/>
              <a:t>,Q </a:t>
            </a:r>
            <a:r>
              <a:rPr lang="en-US" dirty="0"/>
              <a:t>&lt;&lt; </a:t>
            </a:r>
            <a:r>
              <a:rPr lang="en-US" dirty="0" smtClean="0"/>
              <a:t>D</a:t>
            </a:r>
            <a:endParaRPr lang="en-US" dirty="0"/>
          </a:p>
          <a:p>
            <a:r>
              <a:rPr lang="en-US" dirty="0" smtClean="0"/>
              <a:t>through </a:t>
            </a:r>
            <a:r>
              <a:rPr lang="en-US" dirty="0"/>
              <a:t>a set of </a:t>
            </a:r>
            <a:r>
              <a:rPr lang="en-US" dirty="0" smtClean="0"/>
              <a:t>parameters W</a:t>
            </a:r>
            <a:endParaRPr lang="en-US" baseline="30000" dirty="0" smtClean="0"/>
          </a:p>
          <a:p>
            <a:r>
              <a:rPr lang="en-US" b="1" dirty="0"/>
              <a:t>o</a:t>
            </a:r>
            <a:r>
              <a:rPr lang="en-US" b="1" dirty="0" smtClean="0"/>
              <a:t>ne kernel function is used</a:t>
            </a:r>
          </a:p>
          <a:p>
            <a:r>
              <a:rPr lang="en-US" dirty="0" smtClean="0"/>
              <a:t>X</a:t>
            </a:r>
            <a:r>
              <a:rPr lang="en-US" dirty="0"/>
              <a:t>, Y – multivariate Gaussian </a:t>
            </a:r>
            <a:r>
              <a:rPr lang="en-US" dirty="0" smtClean="0"/>
              <a:t>processes</a:t>
            </a:r>
          </a:p>
          <a:p>
            <a:r>
              <a:rPr lang="en-US" dirty="0"/>
              <a:t>In a simplest case </a:t>
            </a:r>
            <a:r>
              <a:rPr lang="en-US" dirty="0" smtClean="0"/>
              <a:t>– </a:t>
            </a:r>
            <a:r>
              <a:rPr lang="en-US" dirty="0"/>
              <a:t>probabilistic version of </a:t>
            </a:r>
            <a:r>
              <a:rPr lang="en-US" dirty="0" smtClean="0"/>
              <a:t>PCA</a:t>
            </a:r>
          </a:p>
          <a:p>
            <a:r>
              <a:rPr lang="en-US" dirty="0"/>
              <a:t>likelihood of the full data set is given </a:t>
            </a:r>
            <a:r>
              <a:rPr lang="en-US" dirty="0" smtClean="0"/>
              <a:t>by:</a:t>
            </a:r>
          </a:p>
          <a:p>
            <a:r>
              <a:rPr lang="en-US" dirty="0" smtClean="0"/>
              <a:t>W </a:t>
            </a:r>
            <a:r>
              <a:rPr lang="en-US" dirty="0"/>
              <a:t>can then be found through </a:t>
            </a:r>
            <a:r>
              <a:rPr lang="en-US" dirty="0" smtClean="0"/>
              <a:t>maximizing: 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8482" y="4958680"/>
            <a:ext cx="3231714" cy="7719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1249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Linear dynamic system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395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Linear dynamic system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90185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 this work dynamical texture modeling consists of two </a:t>
            </a:r>
            <a:r>
              <a:rPr lang="en-US" dirty="0" smtClean="0"/>
              <a:t>steps:</a:t>
            </a:r>
          </a:p>
          <a:p>
            <a:r>
              <a:rPr lang="en-US" dirty="0" smtClean="0"/>
              <a:t>dimensionality reduction</a:t>
            </a:r>
          </a:p>
          <a:p>
            <a:r>
              <a:rPr lang="en-US" dirty="0" smtClean="0"/>
              <a:t>dynamic </a:t>
            </a:r>
            <a:r>
              <a:rPr lang="en-US" dirty="0"/>
              <a:t>texture </a:t>
            </a:r>
            <a:r>
              <a:rPr lang="en-US" dirty="0" smtClean="0"/>
              <a:t>learning</a:t>
            </a:r>
          </a:p>
        </p:txBody>
      </p:sp>
    </p:spTree>
    <p:extLst>
      <p:ext uri="{BB962C8B-B14F-4D97-AF65-F5344CB8AC3E}">
        <p14:creationId xmlns:p14="http://schemas.microsoft.com/office/powerpoint/2010/main" val="328864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Linear dynamic system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90185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 this work dynamical texture modeling consists of two </a:t>
            </a:r>
            <a:r>
              <a:rPr lang="en-US" dirty="0" smtClean="0"/>
              <a:t>steps:</a:t>
            </a:r>
          </a:p>
          <a:p>
            <a:r>
              <a:rPr lang="en-US" dirty="0" smtClean="0"/>
              <a:t>dimensionality reduction</a:t>
            </a:r>
          </a:p>
          <a:p>
            <a:r>
              <a:rPr lang="en-US" dirty="0" smtClean="0"/>
              <a:t>dynamic </a:t>
            </a:r>
            <a:r>
              <a:rPr lang="en-US" dirty="0"/>
              <a:t>texture </a:t>
            </a:r>
            <a:r>
              <a:rPr lang="en-US" dirty="0" smtClean="0"/>
              <a:t>learning</a:t>
            </a:r>
          </a:p>
          <a:p>
            <a:pPr marL="0" indent="0">
              <a:buNone/>
            </a:pPr>
            <a:r>
              <a:rPr lang="en-US" dirty="0"/>
              <a:t>They can be expressed </a:t>
            </a:r>
            <a:r>
              <a:rPr lang="en-US" dirty="0" smtClean="0"/>
              <a:t>as:</a:t>
            </a:r>
            <a:endParaRPr lang="en-GB" dirty="0" smtClean="0"/>
          </a:p>
          <a:p>
            <a:pPr marL="0" indent="0">
              <a:buNone/>
            </a:pPr>
            <a:r>
              <a:rPr lang="en-US" dirty="0" smtClean="0"/>
              <a:t>			            – linear dynamic model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/>
              <a:t> </a:t>
            </a:r>
            <a:r>
              <a:rPr lang="en-US" dirty="0" smtClean="0"/>
              <a:t>           – dimensionality reduction </a:t>
            </a:r>
          </a:p>
          <a:p>
            <a:pPr marL="0" indent="0">
              <a:buNone/>
            </a:pPr>
            <a:r>
              <a:rPr lang="en-US" dirty="0" smtClean="0"/>
              <a:t>x</a:t>
            </a:r>
            <a:r>
              <a:rPr lang="en-US" baseline="-25000" dirty="0" smtClean="0"/>
              <a:t>t</a:t>
            </a:r>
            <a:r>
              <a:rPr lang="en-US" dirty="0" smtClean="0"/>
              <a:t> </a:t>
            </a:r>
            <a:r>
              <a:rPr lang="en-US" dirty="0"/>
              <a:t>- latent variable which affects dynamic behavior, x</a:t>
            </a:r>
            <a:r>
              <a:rPr lang="en-US" baseline="-25000" dirty="0"/>
              <a:t>t </a:t>
            </a:r>
            <a:r>
              <a:rPr lang="en-US" dirty="0"/>
              <a:t>∈ </a:t>
            </a:r>
            <a:r>
              <a:rPr lang="en-US" dirty="0" smtClean="0"/>
              <a:t>R</a:t>
            </a:r>
            <a:r>
              <a:rPr lang="en-US" baseline="30000" dirty="0" smtClean="0"/>
              <a:t>Q</a:t>
            </a:r>
          </a:p>
          <a:p>
            <a:pPr marL="0" indent="0">
              <a:buNone/>
            </a:pPr>
            <a:r>
              <a:rPr lang="en-US" dirty="0"/>
              <a:t>y</a:t>
            </a:r>
            <a:r>
              <a:rPr lang="en-US" baseline="-25000" dirty="0"/>
              <a:t>t</a:t>
            </a:r>
            <a:r>
              <a:rPr lang="en-US" dirty="0"/>
              <a:t> - column vector unfolded from the </a:t>
            </a:r>
            <a:r>
              <a:rPr lang="en-US" dirty="0" smtClean="0"/>
              <a:t>frame </a:t>
            </a:r>
            <a:r>
              <a:rPr lang="en-US" dirty="0"/>
              <a:t>at time t, y</a:t>
            </a:r>
            <a:r>
              <a:rPr lang="en-US" baseline="-25000" dirty="0"/>
              <a:t>t </a:t>
            </a:r>
            <a:r>
              <a:rPr lang="en-US" dirty="0"/>
              <a:t>∈ R</a:t>
            </a:r>
            <a:r>
              <a:rPr lang="en-US" baseline="30000" dirty="0"/>
              <a:t>D</a:t>
            </a:r>
            <a:r>
              <a:rPr lang="en-US" dirty="0"/>
              <a:t>, D – large, Q&lt;&lt;D </a:t>
            </a:r>
            <a:endParaRPr lang="en-US" dirty="0" smtClean="0"/>
          </a:p>
          <a:p>
            <a:pPr marL="0" indent="0">
              <a:buNone/>
            </a:pPr>
            <a:r>
              <a:rPr lang="en-GB" dirty="0" smtClean="0"/>
              <a:t>n</a:t>
            </a:r>
            <a:r>
              <a:rPr lang="en-GB" baseline="-25000" dirty="0" smtClean="0"/>
              <a:t>x</a:t>
            </a:r>
            <a:r>
              <a:rPr lang="en-GB" dirty="0" smtClean="0"/>
              <a:t>,</a:t>
            </a:r>
            <a:r>
              <a:rPr lang="en-GB" baseline="-25000" dirty="0" smtClean="0"/>
              <a:t>t</a:t>
            </a:r>
            <a:r>
              <a:rPr lang="en-GB" dirty="0" smtClean="0"/>
              <a:t>, n</a:t>
            </a:r>
            <a:r>
              <a:rPr lang="en-GB" baseline="-25000" dirty="0" smtClean="0"/>
              <a:t>y</a:t>
            </a:r>
            <a:r>
              <a:rPr lang="en-GB" dirty="0" smtClean="0"/>
              <a:t>,</a:t>
            </a:r>
            <a:r>
              <a:rPr lang="en-GB" baseline="-25000" dirty="0" smtClean="0"/>
              <a:t>t</a:t>
            </a:r>
            <a:r>
              <a:rPr lang="en-GB" dirty="0" smtClean="0"/>
              <a:t> </a:t>
            </a:r>
            <a:r>
              <a:rPr lang="en-GB" dirty="0"/>
              <a:t>- </a:t>
            </a:r>
            <a:r>
              <a:rPr lang="en-GB" dirty="0" smtClean="0"/>
              <a:t>represent </a:t>
            </a:r>
            <a:r>
              <a:rPr lang="en-GB" dirty="0"/>
              <a:t>the noise </a:t>
            </a:r>
            <a:endParaRPr lang="en-US" baseline="30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681" y="4076700"/>
            <a:ext cx="3069594" cy="839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53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GP dynamic model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992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GP dynamic model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91013"/>
            <a:ext cx="9601200" cy="5022937"/>
          </a:xfrm>
        </p:spPr>
        <p:txBody>
          <a:bodyPr>
            <a:normAutofit/>
          </a:bodyPr>
          <a:lstStyle/>
          <a:p>
            <a:r>
              <a:rPr lang="en-US" sz="1800" dirty="0" smtClean="0"/>
              <a:t>latent </a:t>
            </a:r>
            <a:r>
              <a:rPr lang="en-US" sz="1800" dirty="0"/>
              <a:t>variable </a:t>
            </a:r>
            <a:r>
              <a:rPr lang="en-US" sz="1800" dirty="0" smtClean="0"/>
              <a:t>model</a:t>
            </a:r>
          </a:p>
          <a:p>
            <a:r>
              <a:rPr lang="en-US" sz="1800" dirty="0" smtClean="0"/>
              <a:t>mapping </a:t>
            </a:r>
            <a:r>
              <a:rPr lang="en-US" sz="1800" dirty="0"/>
              <a:t>from a latent space X to the observation space </a:t>
            </a:r>
            <a:r>
              <a:rPr lang="en-US" sz="1800" dirty="0" smtClean="0"/>
              <a:t>Y</a:t>
            </a:r>
          </a:p>
          <a:p>
            <a:r>
              <a:rPr lang="en-US" sz="1800" dirty="0" smtClean="0"/>
              <a:t>mapping dynamic behavior of latent variables</a:t>
            </a:r>
          </a:p>
          <a:p>
            <a:r>
              <a:rPr lang="en-US" sz="1800" b="1" dirty="0" smtClean="0"/>
              <a:t>two kernel functions</a:t>
            </a:r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Y</a:t>
            </a:r>
            <a:r>
              <a:rPr lang="en-US" sz="1800" baseline="-25000" dirty="0"/>
              <a:t>i</a:t>
            </a:r>
            <a:r>
              <a:rPr lang="en-US" sz="1800" dirty="0"/>
              <a:t> is a multivariate Gaussian process indexed by X</a:t>
            </a:r>
            <a:r>
              <a:rPr lang="en-US" sz="1800" baseline="-25000" dirty="0"/>
              <a:t>i</a:t>
            </a:r>
            <a:r>
              <a:rPr lang="en-US" sz="1800" dirty="0"/>
              <a:t> expressed by </a:t>
            </a:r>
            <a:r>
              <a:rPr lang="en-US" sz="1800" dirty="0" smtClean="0"/>
              <a:t>likelihood</a:t>
            </a:r>
            <a:endParaRPr lang="en-GB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8355" y="3365209"/>
            <a:ext cx="4160100" cy="2004258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313" y="5746059"/>
            <a:ext cx="7044178" cy="8169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3945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5514"/>
            <a:ext cx="9919448" cy="55796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82866" y="0"/>
            <a:ext cx="830913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b="1" dirty="0">
                <a:solidFill>
                  <a:schemeClr val="bg1"/>
                </a:solidFill>
              </a:rPr>
              <a:t>Dynamic texture modeling </a:t>
            </a:r>
            <a:r>
              <a:rPr lang="en-US" sz="3200" b="1" dirty="0" smtClean="0">
                <a:solidFill>
                  <a:schemeClr val="bg1"/>
                </a:solidFill>
              </a:rPr>
              <a:t>and </a:t>
            </a:r>
            <a:r>
              <a:rPr lang="en-US" sz="3200" b="1" dirty="0">
                <a:solidFill>
                  <a:schemeClr val="bg1"/>
                </a:solidFill>
              </a:rPr>
              <a:t>synthesis using </a:t>
            </a:r>
            <a:r>
              <a:rPr lang="en-US" sz="3200" b="1" dirty="0" smtClean="0">
                <a:solidFill>
                  <a:schemeClr val="bg1"/>
                </a:solidFill>
              </a:rPr>
              <a:t/>
            </a:r>
            <a:br>
              <a:rPr lang="en-US" sz="3200" b="1" dirty="0" smtClean="0">
                <a:solidFill>
                  <a:schemeClr val="bg1"/>
                </a:solidFill>
              </a:rPr>
            </a:br>
            <a:r>
              <a:rPr lang="en-US" sz="3200" b="1" dirty="0" smtClean="0">
                <a:solidFill>
                  <a:schemeClr val="bg1"/>
                </a:solidFill>
              </a:rPr>
              <a:t>Multi-kernel </a:t>
            </a:r>
            <a:r>
              <a:rPr lang="en-US" sz="3200" b="1" dirty="0">
                <a:solidFill>
                  <a:schemeClr val="bg1"/>
                </a:solidFill>
              </a:rPr>
              <a:t>Gaussian process 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Dynamic model</a:t>
            </a:r>
            <a:endParaRPr lang="en-GB" sz="3200" b="1" dirty="0">
              <a:solidFill>
                <a:schemeClr val="bg1"/>
              </a:solidFill>
            </a:endParaRP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10088142" y="156165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10088142" y="3303462"/>
          <a:ext cx="1861204" cy="14871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Bitmap Image" r:id="rId4" imgW="1935238" imgH="1546994" progId="Paint.Picture">
                  <p:embed/>
                </p:oleObj>
              </mc:Choice>
              <mc:Fallback>
                <p:oleObj name="Bitmap Image" r:id="rId4" imgW="1935238" imgH="1546994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88142" y="3303462"/>
                        <a:ext cx="1861204" cy="148713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78397" y="1722553"/>
            <a:ext cx="1870949" cy="147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52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Multi-kernel GP dynamic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78279"/>
            <a:ext cx="9601200" cy="513567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To achieve nonlinear mapping from a latent space X to the observation space Y</a:t>
            </a:r>
          </a:p>
          <a:p>
            <a:pPr marL="0" indent="0">
              <a:buNone/>
            </a:pPr>
            <a:r>
              <a:rPr lang="en-US" dirty="0" smtClean="0"/>
              <a:t>special </a:t>
            </a:r>
            <a:r>
              <a:rPr lang="en-US" dirty="0"/>
              <a:t>squared exponential covariance </a:t>
            </a:r>
            <a:r>
              <a:rPr lang="en-US" dirty="0" smtClean="0"/>
              <a:t>function is used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To map dynamic behavior of latent variables</a:t>
            </a:r>
          </a:p>
          <a:p>
            <a:r>
              <a:rPr lang="en-US" dirty="0" smtClean="0"/>
              <a:t>Latent </a:t>
            </a:r>
            <a:r>
              <a:rPr lang="en-US" dirty="0"/>
              <a:t>dynamic behavior varies greatly among different types of dynamic </a:t>
            </a:r>
            <a:r>
              <a:rPr lang="en-US" dirty="0" smtClean="0"/>
              <a:t>textures</a:t>
            </a:r>
          </a:p>
          <a:p>
            <a:r>
              <a:rPr lang="en-US" dirty="0" smtClean="0"/>
              <a:t>Difficult </a:t>
            </a:r>
            <a:r>
              <a:rPr lang="en-US" dirty="0"/>
              <a:t>to design the most suitable kernel for a dynamic texture </a:t>
            </a:r>
            <a:r>
              <a:rPr lang="en-US" dirty="0" smtClean="0"/>
              <a:t>empirically</a:t>
            </a:r>
          </a:p>
          <a:p>
            <a:pPr marL="0" indent="0">
              <a:buNone/>
            </a:pPr>
            <a:r>
              <a:rPr lang="en-US" dirty="0" smtClean="0"/>
              <a:t>Multi-kernel </a:t>
            </a:r>
            <a:r>
              <a:rPr lang="en-US" dirty="0"/>
              <a:t>dynamic model for dynamic texture modeling is </a:t>
            </a:r>
            <a:r>
              <a:rPr lang="en-US" dirty="0" smtClean="0"/>
              <a:t>proposed</a:t>
            </a:r>
            <a:endParaRPr lang="en-GB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741118" y="2267211"/>
            <a:ext cx="16694482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1262377"/>
              </p:ext>
            </p:extLst>
          </p:nvPr>
        </p:nvGraphicFramePr>
        <p:xfrm>
          <a:off x="1371600" y="2491114"/>
          <a:ext cx="7784947" cy="7390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7" name="Bitmap Image" r:id="rId3" imgW="3696020" imgH="350625" progId="Paint.Picture">
                  <p:embed/>
                </p:oleObj>
              </mc:Choice>
              <mc:Fallback>
                <p:oleObj name="Bitmap Image" r:id="rId3" imgW="3696020" imgH="350625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contrast="4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491114"/>
                        <a:ext cx="7784947" cy="73903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2511346"/>
              </p:ext>
            </p:extLst>
          </p:nvPr>
        </p:nvGraphicFramePr>
        <p:xfrm>
          <a:off x="1371600" y="5586608"/>
          <a:ext cx="4779869" cy="8916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8" name="Bitmap Image" r:id="rId5" imgW="2225233" imgH="411516" progId="Paint.Picture">
                  <p:embed/>
                </p:oleObj>
              </mc:Choice>
              <mc:Fallback>
                <p:oleObj name="Bitmap Image" r:id="rId5" imgW="2225233" imgH="411516" progId="Paint.Picture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contrast="4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5586608"/>
                        <a:ext cx="4779869" cy="89169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5769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Multi-kernel GP dynamic model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66170"/>
            <a:ext cx="9601200" cy="465968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In this case the likelihood function extends </a:t>
            </a:r>
            <a:r>
              <a:rPr lang="en-GB" dirty="0" smtClean="0"/>
              <a:t>to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X – latent variable vector</a:t>
            </a:r>
          </a:p>
          <a:p>
            <a:pPr marL="0" indent="0">
              <a:buNone/>
            </a:pPr>
            <a:r>
              <a:rPr lang="en-US" dirty="0" smtClean="0"/>
              <a:t>Y – </a:t>
            </a:r>
            <a:r>
              <a:rPr lang="en-US" dirty="0"/>
              <a:t>observed dynamic texture sequence </a:t>
            </a:r>
            <a:r>
              <a:rPr lang="en-US" dirty="0" smtClean="0"/>
              <a:t>vector</a:t>
            </a:r>
          </a:p>
          <a:p>
            <a:pPr marL="0" indent="0">
              <a:buNone/>
            </a:pPr>
            <a:r>
              <a:rPr lang="en-US" dirty="0"/>
              <a:t>N – number of frames in original sample </a:t>
            </a:r>
            <a:endParaRPr lang="en-US" dirty="0" smtClean="0"/>
          </a:p>
          <a:p>
            <a:pPr marL="0" indent="0">
              <a:buNone/>
            </a:pPr>
            <a:r>
              <a:rPr lang="en-GB" dirty="0"/>
              <a:t>Q – latent </a:t>
            </a:r>
            <a:r>
              <a:rPr lang="en-GB" dirty="0" smtClean="0"/>
              <a:t>dimensionality</a:t>
            </a:r>
            <a:endParaRPr lang="en-US" dirty="0" smtClean="0"/>
          </a:p>
          <a:p>
            <a:pPr marL="0" indent="0">
              <a:buNone/>
            </a:pPr>
            <a:r>
              <a:rPr lang="en-GB" dirty="0"/>
              <a:t>W – vector of weights of kernel functions K = k</a:t>
            </a:r>
            <a:r>
              <a:rPr lang="en-GB" baseline="-25000" dirty="0"/>
              <a:t>l</a:t>
            </a:r>
            <a:r>
              <a:rPr lang="en-GB" dirty="0"/>
              <a:t>, l ∈ [1,M</a:t>
            </a:r>
            <a:r>
              <a:rPr lang="en-GB" dirty="0" smtClean="0"/>
              <a:t>]</a:t>
            </a:r>
          </a:p>
          <a:p>
            <a:pPr marL="0" indent="0">
              <a:buNone/>
            </a:pPr>
            <a:r>
              <a:rPr lang="en-GB" dirty="0"/>
              <a:t>M – number of different kernel functions used</a:t>
            </a:r>
            <a:endParaRPr lang="en-US" dirty="0"/>
          </a:p>
          <a:p>
            <a:pPr marL="0" indent="0">
              <a:buNone/>
            </a:pPr>
            <a:r>
              <a:rPr lang="en-GB" dirty="0" smtClean="0"/>
              <a:t>λ </a:t>
            </a:r>
            <a:r>
              <a:rPr lang="en-GB" dirty="0"/>
              <a:t>– set of parameters of kernels used in </a:t>
            </a:r>
            <a:r>
              <a:rPr lang="en-GB" dirty="0" smtClean="0"/>
              <a:t>kernel K</a:t>
            </a:r>
            <a:r>
              <a:rPr lang="en-GB" baseline="-25000" dirty="0" smtClean="0"/>
              <a:t>X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318447"/>
            <a:ext cx="9945570" cy="6502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1260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Mean prediction method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916482"/>
            <a:ext cx="9601200" cy="395091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goal of the model </a:t>
            </a:r>
            <a:r>
              <a:rPr lang="en-US" dirty="0" smtClean="0"/>
              <a:t>– </a:t>
            </a:r>
            <a:r>
              <a:rPr lang="en-US" dirty="0"/>
              <a:t>to generate new </a:t>
            </a:r>
            <a:r>
              <a:rPr lang="en-US" dirty="0" smtClean="0"/>
              <a:t>videos using </a:t>
            </a:r>
            <a:r>
              <a:rPr lang="en-US" dirty="0"/>
              <a:t>learned dynamic </a:t>
            </a:r>
            <a:r>
              <a:rPr lang="en-US" dirty="0" smtClean="0"/>
              <a:t>texture</a:t>
            </a:r>
          </a:p>
          <a:p>
            <a:r>
              <a:rPr lang="en-US" dirty="0" smtClean="0"/>
              <a:t>estimate </a:t>
            </a:r>
            <a:r>
              <a:rPr lang="en-US" dirty="0"/>
              <a:t>necessary </a:t>
            </a:r>
            <a:r>
              <a:rPr lang="en-US" dirty="0" smtClean="0"/>
              <a:t>parameters</a:t>
            </a:r>
          </a:p>
          <a:p>
            <a:r>
              <a:rPr lang="en-US" dirty="0"/>
              <a:t>predicting new sequence of dynamic </a:t>
            </a:r>
            <a:r>
              <a:rPr lang="en-US" dirty="0" smtClean="0"/>
              <a:t>texture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</a:t>
            </a:r>
            <a:r>
              <a:rPr lang="en-US" dirty="0" smtClean="0"/>
              <a:t>o synthesize new data:</a:t>
            </a:r>
          </a:p>
          <a:p>
            <a:r>
              <a:rPr lang="en-US" dirty="0" smtClean="0"/>
              <a:t>adopted </a:t>
            </a:r>
            <a:r>
              <a:rPr lang="en-US" dirty="0"/>
              <a:t>mean-prediction </a:t>
            </a:r>
            <a:r>
              <a:rPr lang="en-US" dirty="0" smtClean="0"/>
              <a:t>method</a:t>
            </a:r>
          </a:p>
          <a:p>
            <a:r>
              <a:rPr lang="en-US" dirty="0"/>
              <a:t>based on first-order Markov </a:t>
            </a:r>
            <a:endParaRPr lang="en-US" dirty="0" smtClean="0"/>
          </a:p>
          <a:p>
            <a:r>
              <a:rPr lang="en-US" dirty="0"/>
              <a:t>using Gaussian prediction</a:t>
            </a:r>
            <a:endParaRPr lang="en-GB" dirty="0"/>
          </a:p>
        </p:txBody>
      </p:sp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733" y="4533534"/>
            <a:ext cx="1787488" cy="43929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796733" y="3970750"/>
            <a:ext cx="1680228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6296648"/>
              </p:ext>
            </p:extLst>
          </p:nvPr>
        </p:nvGraphicFramePr>
        <p:xfrm>
          <a:off x="5796733" y="3970750"/>
          <a:ext cx="2016235" cy="4384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4" name="Bitmap Image" r:id="rId4" imgW="1744762" imgH="380872" progId="Paint.Picture">
                  <p:embed/>
                </p:oleObj>
              </mc:Choice>
              <mc:Fallback>
                <p:oleObj name="Bitmap Image" r:id="rId4" imgW="1744762" imgH="380872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contrast="4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6733" y="3970750"/>
                        <a:ext cx="2016235" cy="43841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733" y="5121420"/>
            <a:ext cx="2316548" cy="39003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5796733" y="569761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4533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contribution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133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Reimplementation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</a:t>
            </a:r>
            <a:r>
              <a:rPr lang="en-US" dirty="0" smtClean="0"/>
              <a:t>eimplementation </a:t>
            </a:r>
            <a:r>
              <a:rPr lang="en-US" dirty="0"/>
              <a:t>of </a:t>
            </a:r>
            <a:r>
              <a:rPr lang="en-US" dirty="0" smtClean="0"/>
              <a:t>the </a:t>
            </a:r>
            <a:r>
              <a:rPr lang="en-US" dirty="0"/>
              <a:t>method in </a:t>
            </a:r>
            <a:r>
              <a:rPr lang="en-US" dirty="0" smtClean="0"/>
              <a:t>Python </a:t>
            </a:r>
            <a:r>
              <a:rPr lang="en-US" dirty="0" smtClean="0"/>
              <a:t>– understand things:</a:t>
            </a:r>
            <a:endParaRPr lang="en-US" dirty="0" smtClean="0"/>
          </a:p>
          <a:p>
            <a:r>
              <a:rPr lang="en-US" dirty="0"/>
              <a:t>sequence of steps of learning </a:t>
            </a:r>
            <a:r>
              <a:rPr lang="en-US" dirty="0" smtClean="0"/>
              <a:t>algorithm</a:t>
            </a:r>
          </a:p>
          <a:p>
            <a:r>
              <a:rPr lang="en-US" dirty="0"/>
              <a:t>functions which must be </a:t>
            </a:r>
            <a:r>
              <a:rPr lang="en-US" dirty="0" smtClean="0"/>
              <a:t>optimized</a:t>
            </a:r>
          </a:p>
          <a:p>
            <a:r>
              <a:rPr lang="en-US" dirty="0" smtClean="0"/>
              <a:t>functions gradients derivation</a:t>
            </a:r>
          </a:p>
          <a:p>
            <a:r>
              <a:rPr lang="en-US" dirty="0"/>
              <a:t>dimensionality analysis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161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Algorithm understanding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102274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In general </a:t>
            </a:r>
            <a:r>
              <a:rPr lang="en-US" dirty="0"/>
              <a:t>two main </a:t>
            </a:r>
            <a:r>
              <a:rPr lang="en-US" dirty="0" smtClean="0"/>
              <a:t>steps:</a:t>
            </a:r>
          </a:p>
          <a:p>
            <a:r>
              <a:rPr lang="en-US" dirty="0"/>
              <a:t>fix </a:t>
            </a:r>
            <a:r>
              <a:rPr lang="en-US" dirty="0" smtClean="0"/>
              <a:t>W </a:t>
            </a:r>
            <a:r>
              <a:rPr lang="en-US" dirty="0"/>
              <a:t>and perform optimization </a:t>
            </a:r>
            <a:r>
              <a:rPr lang="en-US" dirty="0" smtClean="0"/>
              <a:t>with </a:t>
            </a:r>
            <a:r>
              <a:rPr lang="en-US" dirty="0"/>
              <a:t>respect to </a:t>
            </a:r>
            <a:r>
              <a:rPr lang="en-US" dirty="0" smtClean="0"/>
              <a:t>X</a:t>
            </a:r>
            <a:r>
              <a:rPr lang="en-US" dirty="0"/>
              <a:t>, </a:t>
            </a:r>
            <a:r>
              <a:rPr lang="en-US" dirty="0" smtClean="0"/>
              <a:t>θ and λ using SCG (Scaled </a:t>
            </a:r>
            <a:r>
              <a:rPr lang="en-US" dirty="0"/>
              <a:t>conjugate </a:t>
            </a:r>
            <a:r>
              <a:rPr lang="en-US" dirty="0" smtClean="0"/>
              <a:t>gradient)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W – weights vector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X – latent variable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θ – vector </a:t>
            </a:r>
            <a:r>
              <a:rPr lang="en-US" dirty="0"/>
              <a:t>of </a:t>
            </a:r>
            <a:r>
              <a:rPr lang="en-US" dirty="0" err="1" smtClean="0"/>
              <a:t>hyperparameters</a:t>
            </a:r>
            <a:r>
              <a:rPr lang="en-US" dirty="0" smtClean="0"/>
              <a:t> of </a:t>
            </a:r>
            <a:r>
              <a:rPr lang="en-US" dirty="0"/>
              <a:t>kernel K</a:t>
            </a:r>
            <a:r>
              <a:rPr lang="en-US" baseline="-25000" dirty="0"/>
              <a:t>Y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l-GR" dirty="0" smtClean="0"/>
              <a:t>Λ</a:t>
            </a:r>
            <a:r>
              <a:rPr lang="en-US" dirty="0" smtClean="0"/>
              <a:t> – vector of parameters </a:t>
            </a:r>
            <a:r>
              <a:rPr lang="en-US" dirty="0"/>
              <a:t>of kernel </a:t>
            </a:r>
            <a:r>
              <a:rPr lang="en-US" dirty="0" smtClean="0"/>
              <a:t>K</a:t>
            </a:r>
            <a:r>
              <a:rPr lang="en-US" baseline="-25000" dirty="0" smtClean="0"/>
              <a:t>X</a:t>
            </a:r>
            <a:endParaRPr lang="en-US" dirty="0" smtClean="0"/>
          </a:p>
          <a:p>
            <a:r>
              <a:rPr lang="en-US" dirty="0"/>
              <a:t>fix obtained X, θ and λ and </a:t>
            </a:r>
            <a:r>
              <a:rPr lang="en-US" dirty="0" smtClean="0"/>
              <a:t>perform optimization with </a:t>
            </a:r>
            <a:r>
              <a:rPr lang="en-US" dirty="0"/>
              <a:t>respect to W using gradient </a:t>
            </a:r>
            <a:r>
              <a:rPr lang="en-US" dirty="0" smtClean="0"/>
              <a:t>descent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F</a:t>
            </a:r>
            <a:r>
              <a:rPr lang="en-US" dirty="0" smtClean="0"/>
              <a:t>unctions are </a:t>
            </a:r>
            <a:r>
              <a:rPr lang="en-US" dirty="0"/>
              <a:t>not </a:t>
            </a:r>
            <a:r>
              <a:rPr lang="en-US" dirty="0" smtClean="0"/>
              <a:t>convex – </a:t>
            </a:r>
            <a:r>
              <a:rPr lang="en-GB" dirty="0" smtClean="0"/>
              <a:t>repeat </a:t>
            </a:r>
            <a:r>
              <a:rPr lang="en-GB" dirty="0"/>
              <a:t>these two main steps for I </a:t>
            </a:r>
            <a:r>
              <a:rPr lang="en-GB" dirty="0" smtClean="0"/>
              <a:t>times, I – fixed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3890" y="2969328"/>
            <a:ext cx="10083917" cy="38788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3890" y="5255569"/>
            <a:ext cx="4459228" cy="4233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4462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 smtClean="0"/>
              <a:t>Results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32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Matlab implementation properties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28592"/>
            <a:ext cx="9601200" cy="41388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Implementation </a:t>
            </a:r>
            <a:r>
              <a:rPr lang="en-GB" dirty="0"/>
              <a:t>given in Matlab </a:t>
            </a:r>
            <a:r>
              <a:rPr lang="en-US" dirty="0"/>
              <a:t>has </a:t>
            </a:r>
            <a:r>
              <a:rPr lang="en-US" dirty="0" smtClean="0"/>
              <a:t>problems: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Inexplicable instability – often crashes with </a:t>
            </a:r>
            <a:r>
              <a:rPr lang="en-US" dirty="0"/>
              <a:t>SVD computation error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Static result – sometimes generated </a:t>
            </a:r>
            <a:r>
              <a:rPr lang="en-US" dirty="0"/>
              <a:t>dynamic texture </a:t>
            </a:r>
            <a:r>
              <a:rPr lang="en-US" dirty="0" smtClean="0"/>
              <a:t>does not move at all</a:t>
            </a:r>
          </a:p>
          <a:p>
            <a:endParaRPr lang="en-US" dirty="0"/>
          </a:p>
          <a:p>
            <a:endParaRPr lang="en-US" dirty="0"/>
          </a:p>
          <a:p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1948266"/>
              </p:ext>
            </p:extLst>
          </p:nvPr>
        </p:nvGraphicFramePr>
        <p:xfrm>
          <a:off x="1852351" y="4223905"/>
          <a:ext cx="8174481" cy="11089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67783"/>
                <a:gridCol w="1167783"/>
                <a:gridCol w="1167783"/>
                <a:gridCol w="1167783"/>
                <a:gridCol w="1167783"/>
                <a:gridCol w="1167783"/>
                <a:gridCol w="1167783"/>
              </a:tblGrid>
              <a:tr h="2561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</a:rPr>
                        <a:t>Attempt</a:t>
                      </a:r>
                      <a:endParaRPr lang="en-GB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472" marR="9447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</a:rPr>
                        <a:t>Linear</a:t>
                      </a:r>
                      <a:endParaRPr lang="en-GB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472" marR="9447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</a:rPr>
                        <a:t>RBF</a:t>
                      </a:r>
                      <a:endParaRPr lang="en-GB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472" marR="9447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</a:rPr>
                        <a:t>Poly</a:t>
                      </a:r>
                      <a:endParaRPr lang="en-GB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472" marR="9447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</a:rPr>
                        <a:t>RatQuad</a:t>
                      </a:r>
                      <a:endParaRPr lang="en-GB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472" marR="9447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</a:rPr>
                        <a:t>MLP</a:t>
                      </a:r>
                      <a:endParaRPr lang="en-GB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472" marR="9447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</a:rPr>
                        <a:t>Matern32</a:t>
                      </a:r>
                      <a:endParaRPr lang="en-GB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472" marR="94472" marT="0" marB="0" anchor="b"/>
                </a:tc>
              </a:tr>
              <a:tr h="2561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</a:rPr>
                        <a:t>1</a:t>
                      </a:r>
                      <a:endParaRPr lang="en-GB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472" marR="9447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</a:rPr>
                        <a:t>0.040278</a:t>
                      </a:r>
                      <a:endParaRPr lang="en-GB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472" marR="9447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</a:rPr>
                        <a:t>0.682626</a:t>
                      </a:r>
                      <a:endParaRPr lang="en-GB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472" marR="9447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</a:rPr>
                        <a:t>0</a:t>
                      </a:r>
                      <a:endParaRPr lang="en-GB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472" marR="9447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</a:rPr>
                        <a:t>0</a:t>
                      </a:r>
                      <a:endParaRPr lang="en-GB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472" marR="9447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</a:rPr>
                        <a:t>0</a:t>
                      </a:r>
                      <a:endParaRPr lang="en-GB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472" marR="9447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</a:rPr>
                        <a:t>0.277096</a:t>
                      </a:r>
                      <a:endParaRPr lang="en-GB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472" marR="94472" marT="0" marB="0" anchor="b"/>
                </a:tc>
              </a:tr>
              <a:tr h="2561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</a:rPr>
                        <a:t>3</a:t>
                      </a:r>
                      <a:endParaRPr lang="en-GB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472" marR="9447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</a:rPr>
                        <a:t>0.067891</a:t>
                      </a:r>
                      <a:endParaRPr lang="en-GB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472" marR="9447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</a:rPr>
                        <a:t>0.720069</a:t>
                      </a:r>
                      <a:endParaRPr lang="en-GB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472" marR="9447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</a:rPr>
                        <a:t>0</a:t>
                      </a:r>
                      <a:endParaRPr lang="en-GB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472" marR="9447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</a:rPr>
                        <a:t>0</a:t>
                      </a:r>
                      <a:endParaRPr lang="en-GB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472" marR="9447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</a:rPr>
                        <a:t>0.212038</a:t>
                      </a:r>
                      <a:endParaRPr lang="en-GB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472" marR="9447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</a:rPr>
                        <a:t>0</a:t>
                      </a:r>
                      <a:endParaRPr lang="en-GB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472" marR="94472" marT="0" marB="0"/>
                </a:tc>
              </a:tr>
              <a:tr h="2561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</a:rPr>
                        <a:t>7</a:t>
                      </a:r>
                      <a:endParaRPr lang="en-GB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472" marR="9447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</a:rPr>
                        <a:t>0.003638</a:t>
                      </a:r>
                      <a:endParaRPr lang="en-GB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472" marR="9447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</a:rPr>
                        <a:t>0.368365</a:t>
                      </a:r>
                      <a:endParaRPr lang="en-GB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472" marR="9447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</a:rPr>
                        <a:t>0</a:t>
                      </a:r>
                      <a:endParaRPr lang="en-GB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472" marR="9447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</a:rPr>
                        <a:t>0.345235</a:t>
                      </a:r>
                      <a:endParaRPr lang="en-GB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472" marR="9447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</a:rPr>
                        <a:t>0.069727</a:t>
                      </a:r>
                      <a:endParaRPr lang="en-GB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472" marR="9447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700" dirty="0">
                          <a:effectLst/>
                        </a:rPr>
                        <a:t>0.213032</a:t>
                      </a:r>
                      <a:endParaRPr lang="en-GB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472" marR="94472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4952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Matlab implementation properties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28592"/>
            <a:ext cx="9601200" cy="41388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Implementation </a:t>
            </a:r>
            <a:r>
              <a:rPr lang="en-GB" dirty="0"/>
              <a:t>given in Matlab </a:t>
            </a:r>
            <a:r>
              <a:rPr lang="en-US" dirty="0"/>
              <a:t>has </a:t>
            </a:r>
            <a:r>
              <a:rPr lang="en-US" dirty="0" smtClean="0"/>
              <a:t>problems: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Inexplicable instability – often crashes with </a:t>
            </a:r>
            <a:r>
              <a:rPr lang="en-US" dirty="0"/>
              <a:t>SVD computation error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Static result – sometimes generated </a:t>
            </a:r>
            <a:r>
              <a:rPr lang="en-US" dirty="0"/>
              <a:t>dynamic texture </a:t>
            </a:r>
            <a:r>
              <a:rPr lang="en-US" dirty="0" smtClean="0"/>
              <a:t>does not move at all</a:t>
            </a:r>
          </a:p>
          <a:p>
            <a:endParaRPr lang="en-US" dirty="0"/>
          </a:p>
          <a:p>
            <a:r>
              <a:rPr lang="en-GB" dirty="0"/>
              <a:t>R</a:t>
            </a:r>
            <a:r>
              <a:rPr lang="en-GB" dirty="0" smtClean="0"/>
              <a:t>epetition </a:t>
            </a:r>
            <a:r>
              <a:rPr lang="en-GB" dirty="0"/>
              <a:t>of original sequences of frames</a:t>
            </a:r>
            <a:endParaRPr lang="en-US" dirty="0" smtClean="0"/>
          </a:p>
          <a:p>
            <a:endParaRPr lang="en-US" dirty="0"/>
          </a:p>
          <a:p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157762"/>
              </p:ext>
            </p:extLst>
          </p:nvPr>
        </p:nvGraphicFramePr>
        <p:xfrm>
          <a:off x="1866378" y="4910206"/>
          <a:ext cx="7265095" cy="16409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43348"/>
                <a:gridCol w="1030568"/>
                <a:gridCol w="1030568"/>
                <a:gridCol w="1030568"/>
                <a:gridCol w="998619"/>
                <a:gridCol w="1030568"/>
                <a:gridCol w="1100856"/>
              </a:tblGrid>
              <a:tr h="32818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Sample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Linear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RBF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Poly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RatQuad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MLP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Matern32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32818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straw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0.040278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0.682626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0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0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0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0.277096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32818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actinia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0.289421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0.312588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0.076728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0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0.318424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0.00284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32818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seawave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0.192753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0.318292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0.092731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0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0.396224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0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32818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sunshade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0.511561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0.003422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0.008163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0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0.476782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7.18E-05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594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Matlab implementation properties</a:t>
            </a:r>
            <a:endParaRPr lang="en-GB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866378" y="4910206"/>
          <a:ext cx="7265095" cy="16409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43348"/>
                <a:gridCol w="1030568"/>
                <a:gridCol w="1030568"/>
                <a:gridCol w="1030568"/>
                <a:gridCol w="998619"/>
                <a:gridCol w="1030568"/>
                <a:gridCol w="1100856"/>
              </a:tblGrid>
              <a:tr h="32818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Sample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Linear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RBF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Poly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RatQuad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MLP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Matern32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32818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straw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0.040278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0.682626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0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0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0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0.277096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32818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actinia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0.289421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0.312588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0.076728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0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0.318424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0.00284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32818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seawave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0.192753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0.318292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0.092731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0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0.396224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0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32818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sunshade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0.511561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0.003422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0.008163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0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0.476782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7.18E-05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377" y="1720756"/>
            <a:ext cx="8041711" cy="48303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749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5514"/>
            <a:ext cx="9919448" cy="55796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82866" y="0"/>
            <a:ext cx="830913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b="1" dirty="0">
                <a:solidFill>
                  <a:schemeClr val="bg1"/>
                </a:solidFill>
              </a:rPr>
              <a:t>Dynamic texture modeling </a:t>
            </a:r>
            <a:r>
              <a:rPr lang="en-US" sz="3200" b="1" dirty="0" smtClean="0">
                <a:solidFill>
                  <a:schemeClr val="bg1"/>
                </a:solidFill>
              </a:rPr>
              <a:t>and </a:t>
            </a:r>
            <a:r>
              <a:rPr lang="en-US" sz="3200" b="1" dirty="0">
                <a:solidFill>
                  <a:schemeClr val="bg1"/>
                </a:solidFill>
              </a:rPr>
              <a:t>synthesis using </a:t>
            </a:r>
            <a:r>
              <a:rPr lang="en-US" sz="3200" b="1" dirty="0" smtClean="0">
                <a:solidFill>
                  <a:schemeClr val="bg1"/>
                </a:solidFill>
              </a:rPr>
              <a:t/>
            </a:r>
            <a:br>
              <a:rPr lang="en-US" sz="3200" b="1" dirty="0" smtClean="0">
                <a:solidFill>
                  <a:schemeClr val="bg1"/>
                </a:solidFill>
              </a:rPr>
            </a:br>
            <a:r>
              <a:rPr lang="en-US" sz="3200" b="1" dirty="0" smtClean="0">
                <a:solidFill>
                  <a:schemeClr val="bg1"/>
                </a:solidFill>
              </a:rPr>
              <a:t>Multi-kernel </a:t>
            </a:r>
            <a:r>
              <a:rPr lang="en-US" sz="3200" b="1" dirty="0">
                <a:solidFill>
                  <a:schemeClr val="bg1"/>
                </a:solidFill>
              </a:rPr>
              <a:t>Gaussian process 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Dynamic model</a:t>
            </a:r>
            <a:endParaRPr lang="en-GB" sz="32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256143" y="4898314"/>
            <a:ext cx="2935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MAKSIM KOPTELOV</a:t>
            </a:r>
            <a:endParaRPr lang="en-GB" sz="2400" b="1" dirty="0">
              <a:solidFill>
                <a:srgbClr val="0070C0"/>
              </a:solidFill>
            </a:endParaRP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10088142" y="156165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10088142" y="3303462"/>
          <a:ext cx="1861204" cy="14871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name="Bitmap Image" r:id="rId4" imgW="1935238" imgH="1546994" progId="Paint.Picture">
                  <p:embed/>
                </p:oleObj>
              </mc:Choice>
              <mc:Fallback>
                <p:oleObj name="Bitmap Image" r:id="rId4" imgW="1935238" imgH="1546994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88142" y="3303462"/>
                        <a:ext cx="1861204" cy="148713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78397" y="1722553"/>
            <a:ext cx="1870949" cy="147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implementation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28732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Gaussian process latent </a:t>
            </a:r>
            <a:r>
              <a:rPr lang="en-US" dirty="0" smtClean="0"/>
              <a:t>variables model</a:t>
            </a:r>
          </a:p>
          <a:p>
            <a:r>
              <a:rPr lang="en-US" dirty="0" smtClean="0"/>
              <a:t>models joint </a:t>
            </a:r>
            <a:r>
              <a:rPr lang="en-US" dirty="0"/>
              <a:t>distribution of </a:t>
            </a:r>
            <a:r>
              <a:rPr lang="en-US" dirty="0" smtClean="0"/>
              <a:t>observed </a:t>
            </a:r>
            <a:r>
              <a:rPr lang="en-US" dirty="0"/>
              <a:t>data and </a:t>
            </a:r>
            <a:r>
              <a:rPr lang="en-US" dirty="0" smtClean="0"/>
              <a:t>low-dimensional </a:t>
            </a:r>
            <a:r>
              <a:rPr lang="en-US" dirty="0"/>
              <a:t>latent </a:t>
            </a:r>
            <a:r>
              <a:rPr lang="en-US" dirty="0" smtClean="0"/>
              <a:t>space</a:t>
            </a:r>
          </a:p>
          <a:p>
            <a:r>
              <a:rPr lang="en-US" dirty="0"/>
              <a:t>Dimensionality of latent space </a:t>
            </a:r>
            <a:r>
              <a:rPr lang="en-US" dirty="0" smtClean="0"/>
              <a:t>was fixed </a:t>
            </a:r>
            <a:r>
              <a:rPr lang="en-US" dirty="0"/>
              <a:t>to 20 </a:t>
            </a:r>
            <a:endParaRPr lang="en-US" dirty="0" smtClean="0"/>
          </a:p>
          <a:p>
            <a:r>
              <a:rPr lang="en-US" dirty="0"/>
              <a:t>For </a:t>
            </a:r>
            <a:r>
              <a:rPr lang="en-US" dirty="0" smtClean="0"/>
              <a:t>kernel function – combination </a:t>
            </a:r>
            <a:r>
              <a:rPr lang="en-US" dirty="0"/>
              <a:t>of six kernel functions presented </a:t>
            </a:r>
            <a:r>
              <a:rPr lang="en-US" dirty="0" smtClean="0"/>
              <a:t>was chosen</a:t>
            </a:r>
          </a:p>
          <a:p>
            <a:r>
              <a:rPr lang="en-US" dirty="0" smtClean="0"/>
              <a:t>For </a:t>
            </a:r>
            <a:r>
              <a:rPr lang="en-US" dirty="0"/>
              <a:t>optimization </a:t>
            </a:r>
            <a:r>
              <a:rPr lang="en-US" dirty="0" smtClean="0"/>
              <a:t>function – </a:t>
            </a:r>
            <a:r>
              <a:rPr lang="en-US" dirty="0"/>
              <a:t>Scaled conjugate gradient </a:t>
            </a:r>
            <a:r>
              <a:rPr lang="en-US" dirty="0" smtClean="0"/>
              <a:t>method</a:t>
            </a:r>
          </a:p>
          <a:p>
            <a:r>
              <a:rPr lang="en-US" dirty="0"/>
              <a:t>For synthesizing new sequence of latent variables </a:t>
            </a:r>
            <a:r>
              <a:rPr lang="en-US" dirty="0" smtClean="0"/>
              <a:t>– mean </a:t>
            </a:r>
            <a:r>
              <a:rPr lang="en-US" dirty="0"/>
              <a:t>prediction </a:t>
            </a:r>
            <a:r>
              <a:rPr lang="en-US" dirty="0" smtClean="0"/>
              <a:t>method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901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implementation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28732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Implementation in Python:</a:t>
            </a:r>
          </a:p>
          <a:p>
            <a:r>
              <a:rPr lang="en-US" dirty="0"/>
              <a:t>GPLVM is not a dynamical </a:t>
            </a:r>
            <a:r>
              <a:rPr lang="en-US" dirty="0" smtClean="0"/>
              <a:t>model –no </a:t>
            </a:r>
            <a:r>
              <a:rPr lang="en-US" dirty="0"/>
              <a:t>separate kernel </a:t>
            </a:r>
            <a:r>
              <a:rPr lang="en-US" dirty="0" smtClean="0"/>
              <a:t>function </a:t>
            </a:r>
            <a:r>
              <a:rPr lang="en-US" dirty="0"/>
              <a:t>for dynamic modeling</a:t>
            </a:r>
            <a:endParaRPr lang="en-US" dirty="0" smtClean="0"/>
          </a:p>
          <a:p>
            <a:r>
              <a:rPr lang="en-US" dirty="0"/>
              <a:t>data are generated independently, ignoring temporal </a:t>
            </a:r>
            <a:r>
              <a:rPr lang="en-US" dirty="0" smtClean="0"/>
              <a:t>structure</a:t>
            </a:r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results are quite </a:t>
            </a:r>
            <a:r>
              <a:rPr lang="en-US" dirty="0" smtClean="0"/>
              <a:t>surprising:</a:t>
            </a:r>
          </a:p>
          <a:p>
            <a:r>
              <a:rPr lang="en-US" dirty="0"/>
              <a:t>it is </a:t>
            </a:r>
            <a:r>
              <a:rPr lang="en-US" dirty="0" smtClean="0"/>
              <a:t>stable</a:t>
            </a:r>
          </a:p>
          <a:p>
            <a:r>
              <a:rPr lang="en-US" dirty="0" smtClean="0"/>
              <a:t>it </a:t>
            </a:r>
            <a:r>
              <a:rPr lang="en-US" dirty="0"/>
              <a:t>is able to generate new sequences of dynamic textures without visible </a:t>
            </a:r>
            <a:r>
              <a:rPr lang="en-US" dirty="0" smtClean="0"/>
              <a:t>repetitions</a:t>
            </a:r>
          </a:p>
          <a:p>
            <a:r>
              <a:rPr lang="en-GB" dirty="0" smtClean="0"/>
              <a:t>it </a:t>
            </a:r>
            <a:r>
              <a:rPr lang="en-GB" dirty="0"/>
              <a:t>t</a:t>
            </a:r>
            <a:r>
              <a:rPr lang="en-GB" dirty="0" smtClean="0"/>
              <a:t>akes </a:t>
            </a:r>
            <a:r>
              <a:rPr lang="en-GB" dirty="0"/>
              <a:t>a lot of time to perform optimization </a:t>
            </a:r>
            <a:endParaRPr lang="en-GB" dirty="0" smtClean="0"/>
          </a:p>
          <a:p>
            <a:r>
              <a:rPr lang="en-GB" dirty="0" smtClean="0"/>
              <a:t>visible </a:t>
            </a:r>
            <a:r>
              <a:rPr lang="en-GB" dirty="0"/>
              <a:t>result is still not good due to some random noise 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0128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 smtClean="0"/>
              <a:t>Example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731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910219"/>
            <a:ext cx="9601200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Matlab implementation:</a:t>
            </a:r>
          </a:p>
          <a:p>
            <a:r>
              <a:rPr lang="en-US" dirty="0" smtClean="0"/>
              <a:t>Input videos </a:t>
            </a:r>
            <a:r>
              <a:rPr lang="en-US" b="1" i="1" dirty="0" smtClean="0"/>
              <a:t>sunshade.avi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b="1" i="1" dirty="0">
                <a:solidFill>
                  <a:schemeClr val="tx1"/>
                </a:solidFill>
              </a:rPr>
              <a:t>straw.avi</a:t>
            </a:r>
            <a:endParaRPr lang="en-GB" b="1" i="1" dirty="0" smtClean="0">
              <a:solidFill>
                <a:schemeClr val="tx1"/>
              </a:solidFill>
            </a:endParaRPr>
          </a:p>
          <a:p>
            <a:r>
              <a:rPr lang="en-US" dirty="0" smtClean="0"/>
              <a:t>Example of a good result (sunshade.avi)</a:t>
            </a:r>
          </a:p>
          <a:p>
            <a:r>
              <a:rPr lang="en-US" dirty="0" smtClean="0"/>
              <a:t>Example of a bad result (straw.avi)</a:t>
            </a:r>
            <a:endParaRPr lang="en-GB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Python implementation</a:t>
            </a:r>
          </a:p>
          <a:p>
            <a:r>
              <a:rPr lang="en-US" dirty="0" smtClean="0"/>
              <a:t>Example of a good result (straw.avi)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422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 smtClean="0"/>
              <a:t>Perspectives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5625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Perspectives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MK-GPLVM reimplementation </a:t>
            </a:r>
            <a:r>
              <a:rPr lang="en-US" dirty="0"/>
              <a:t>in Python </a:t>
            </a:r>
            <a:r>
              <a:rPr lang="en-US" dirty="0" smtClean="0"/>
              <a:t>is </a:t>
            </a:r>
            <a:r>
              <a:rPr lang="en-US" dirty="0"/>
              <a:t>not </a:t>
            </a:r>
            <a:r>
              <a:rPr lang="en-US" dirty="0" smtClean="0"/>
              <a:t>finished – </a:t>
            </a:r>
            <a:r>
              <a:rPr lang="en-US" dirty="0"/>
              <a:t>problems with </a:t>
            </a:r>
            <a:r>
              <a:rPr lang="en-US" dirty="0" smtClean="0"/>
              <a:t>gradients</a:t>
            </a:r>
            <a:endParaRPr lang="en-GB" dirty="0"/>
          </a:p>
          <a:p>
            <a:r>
              <a:rPr lang="en-GB" dirty="0" smtClean="0"/>
              <a:t>no</a:t>
            </a:r>
            <a:r>
              <a:rPr lang="en-GB" b="1" dirty="0" smtClean="0"/>
              <a:t> </a:t>
            </a:r>
            <a:r>
              <a:rPr lang="en-GB" dirty="0"/>
              <a:t>numerical criteria for quality </a:t>
            </a:r>
            <a:r>
              <a:rPr lang="en-US" dirty="0" smtClean="0"/>
              <a:t>measuring – </a:t>
            </a:r>
            <a:r>
              <a:rPr lang="en-GB" dirty="0" smtClean="0"/>
              <a:t>implement </a:t>
            </a:r>
            <a:r>
              <a:rPr lang="en-GB" dirty="0"/>
              <a:t>an evaluation </a:t>
            </a:r>
            <a:r>
              <a:rPr lang="en-GB" dirty="0" smtClean="0"/>
              <a:t>method</a:t>
            </a:r>
            <a:endParaRPr lang="en-GB" dirty="0"/>
          </a:p>
          <a:p>
            <a:r>
              <a:rPr lang="en-US" dirty="0" smtClean="0"/>
              <a:t>GPLVM </a:t>
            </a:r>
            <a:r>
              <a:rPr lang="en-US" dirty="0"/>
              <a:t>implementation </a:t>
            </a:r>
            <a:r>
              <a:rPr lang="en-US" dirty="0" smtClean="0"/>
              <a:t>in Python is </a:t>
            </a:r>
            <a:r>
              <a:rPr lang="en-US" dirty="0"/>
              <a:t>done and provides quite interesting </a:t>
            </a:r>
            <a:r>
              <a:rPr lang="en-US" dirty="0" smtClean="0"/>
              <a:t>result – improve the results</a:t>
            </a:r>
          </a:p>
          <a:p>
            <a:r>
              <a:rPr lang="en-US" dirty="0"/>
              <a:t>try wavelets to reduce dimensionality of original </a:t>
            </a:r>
            <a:r>
              <a:rPr lang="en-US" dirty="0" smtClean="0"/>
              <a:t>input </a:t>
            </a:r>
            <a:r>
              <a:rPr lang="en-US" dirty="0"/>
              <a:t>to decrease </a:t>
            </a:r>
            <a:r>
              <a:rPr lang="en-US" dirty="0" smtClean="0"/>
              <a:t>time for </a:t>
            </a:r>
            <a:r>
              <a:rPr lang="en-US" dirty="0"/>
              <a:t>optimization</a:t>
            </a:r>
            <a:endParaRPr lang="en-US" dirty="0" smtClean="0"/>
          </a:p>
          <a:p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268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QUESTIONS 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531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Thank you 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9536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5514"/>
            <a:ext cx="9919448" cy="55796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82866" y="0"/>
            <a:ext cx="830913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b="1" dirty="0">
                <a:solidFill>
                  <a:schemeClr val="bg1"/>
                </a:solidFill>
              </a:rPr>
              <a:t>Dynamic texture modeling </a:t>
            </a:r>
            <a:r>
              <a:rPr lang="en-US" sz="3200" b="1" dirty="0" smtClean="0">
                <a:solidFill>
                  <a:schemeClr val="bg1"/>
                </a:solidFill>
              </a:rPr>
              <a:t>and </a:t>
            </a:r>
            <a:r>
              <a:rPr lang="en-US" sz="3200" b="1" dirty="0">
                <a:solidFill>
                  <a:schemeClr val="bg1"/>
                </a:solidFill>
              </a:rPr>
              <a:t>synthesis using </a:t>
            </a:r>
            <a:r>
              <a:rPr lang="en-US" sz="3200" b="1" dirty="0" smtClean="0">
                <a:solidFill>
                  <a:schemeClr val="bg1"/>
                </a:solidFill>
              </a:rPr>
              <a:t/>
            </a:r>
            <a:br>
              <a:rPr lang="en-US" sz="3200" b="1" dirty="0" smtClean="0">
                <a:solidFill>
                  <a:schemeClr val="bg1"/>
                </a:solidFill>
              </a:rPr>
            </a:br>
            <a:r>
              <a:rPr lang="en-US" sz="3200" b="1" dirty="0" smtClean="0">
                <a:solidFill>
                  <a:schemeClr val="bg1"/>
                </a:solidFill>
              </a:rPr>
              <a:t>Multi-kernel </a:t>
            </a:r>
            <a:r>
              <a:rPr lang="en-US" sz="3200" b="1" dirty="0">
                <a:solidFill>
                  <a:schemeClr val="bg1"/>
                </a:solidFill>
              </a:rPr>
              <a:t>Gaussian process 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Dynamic model</a:t>
            </a:r>
            <a:endParaRPr lang="en-GB" sz="32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256143" y="4898314"/>
            <a:ext cx="2935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MAKSIM KOPTELOV</a:t>
            </a:r>
            <a:endParaRPr lang="en-GB" sz="2400" b="1" dirty="0">
              <a:solidFill>
                <a:srgbClr val="0070C0"/>
              </a:solidFill>
            </a:endParaRP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10088142" y="156165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10088142" y="3303462"/>
          <a:ext cx="1861204" cy="14871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name="Bitmap Image" r:id="rId4" imgW="1935238" imgH="1546994" progId="Paint.Picture">
                  <p:embed/>
                </p:oleObj>
              </mc:Choice>
              <mc:Fallback>
                <p:oleObj name="Bitmap Image" r:id="rId4" imgW="1935238" imgH="1546994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88142" y="3303462"/>
                        <a:ext cx="1861204" cy="148713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78397" y="1722553"/>
            <a:ext cx="1870949" cy="147318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709515" y="5260595"/>
            <a:ext cx="33345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University of Jean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Monnet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en-GB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Master 1 MLDM 2015/2016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081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5514"/>
            <a:ext cx="9919448" cy="55796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82866" y="0"/>
            <a:ext cx="830913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b="1" dirty="0">
                <a:solidFill>
                  <a:schemeClr val="bg1"/>
                </a:solidFill>
              </a:rPr>
              <a:t>Dynamic texture modeling </a:t>
            </a:r>
            <a:r>
              <a:rPr lang="en-US" sz="3200" b="1" dirty="0" smtClean="0">
                <a:solidFill>
                  <a:schemeClr val="bg1"/>
                </a:solidFill>
              </a:rPr>
              <a:t>and </a:t>
            </a:r>
            <a:r>
              <a:rPr lang="en-US" sz="3200" b="1" dirty="0">
                <a:solidFill>
                  <a:schemeClr val="bg1"/>
                </a:solidFill>
              </a:rPr>
              <a:t>synthesis using </a:t>
            </a:r>
            <a:r>
              <a:rPr lang="en-US" sz="3200" b="1" dirty="0" smtClean="0">
                <a:solidFill>
                  <a:schemeClr val="bg1"/>
                </a:solidFill>
              </a:rPr>
              <a:t/>
            </a:r>
            <a:br>
              <a:rPr lang="en-US" sz="3200" b="1" dirty="0" smtClean="0">
                <a:solidFill>
                  <a:schemeClr val="bg1"/>
                </a:solidFill>
              </a:rPr>
            </a:br>
            <a:r>
              <a:rPr lang="en-US" sz="3200" b="1" dirty="0" smtClean="0">
                <a:solidFill>
                  <a:schemeClr val="bg1"/>
                </a:solidFill>
              </a:rPr>
              <a:t>Multi-kernel </a:t>
            </a:r>
            <a:r>
              <a:rPr lang="en-US" sz="3200" b="1" dirty="0">
                <a:solidFill>
                  <a:schemeClr val="bg1"/>
                </a:solidFill>
              </a:rPr>
              <a:t>Gaussian process 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Dynamic model</a:t>
            </a:r>
            <a:endParaRPr lang="en-GB" sz="32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256143" y="4898314"/>
            <a:ext cx="2935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MAKSIM KOPTELOV</a:t>
            </a:r>
            <a:endParaRPr lang="en-GB" sz="2400" b="1" dirty="0">
              <a:solidFill>
                <a:srgbClr val="0070C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948082" y="5812011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>
              <a:spcAft>
                <a:spcPts val="0"/>
              </a:spcAft>
            </a:pPr>
            <a:r>
              <a:rPr lang="en-GB" sz="1400" b="1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Academic Supervisors:</a:t>
            </a:r>
          </a:p>
          <a:p>
            <a:pPr algn="r">
              <a:spcAft>
                <a:spcPts val="0"/>
              </a:spcAft>
            </a:pPr>
            <a:r>
              <a:rPr lang="en-GB" sz="1400" dirty="0" smtClean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Assoc</a:t>
            </a:r>
            <a:r>
              <a:rPr lang="en-GB" sz="14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prof. Marianne CLAUSEL</a:t>
            </a:r>
          </a:p>
          <a:p>
            <a:pPr algn="r">
              <a:spcAft>
                <a:spcPts val="0"/>
              </a:spcAft>
            </a:pPr>
            <a:r>
              <a:rPr lang="en-GB" sz="14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Assoc. prof. Rémi EMONET</a:t>
            </a:r>
          </a:p>
          <a:p>
            <a:pPr algn="r">
              <a:spcAft>
                <a:spcPts val="0"/>
              </a:spcAft>
            </a:pPr>
            <a:r>
              <a:rPr lang="en-GB" sz="14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Prof. Olivier ALATA</a:t>
            </a:r>
            <a:endParaRPr lang="en-GB" sz="1400" dirty="0">
              <a:solidFill>
                <a:schemeClr val="bg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10088142" y="156165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10088142" y="3303462"/>
          <a:ext cx="1861204" cy="14871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Bitmap Image" r:id="rId4" imgW="1935238" imgH="1546994" progId="Paint.Picture">
                  <p:embed/>
                </p:oleObj>
              </mc:Choice>
              <mc:Fallback>
                <p:oleObj name="Bitmap Image" r:id="rId4" imgW="1935238" imgH="1546994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88142" y="3303462"/>
                        <a:ext cx="1861204" cy="148713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78397" y="1722553"/>
            <a:ext cx="1870949" cy="147318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709515" y="5260595"/>
            <a:ext cx="33345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University of Jean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Monnet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en-GB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Master 1 MLDM 2015/2016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469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Dynamic textures</a:t>
            </a:r>
          </a:p>
        </p:txBody>
      </p:sp>
    </p:spTree>
    <p:extLst>
      <p:ext uri="{BB962C8B-B14F-4D97-AF65-F5344CB8AC3E}">
        <p14:creationId xmlns:p14="http://schemas.microsoft.com/office/powerpoint/2010/main" val="297062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definition of texture?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164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1268</TotalTime>
  <Words>1485</Words>
  <Application>Microsoft Office PowerPoint</Application>
  <PresentationFormat>Widescreen</PresentationFormat>
  <Paragraphs>408</Paragraphs>
  <Slides>57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3" baseType="lpstr">
      <vt:lpstr>Calibri</vt:lpstr>
      <vt:lpstr>Franklin Gothic Book</vt:lpstr>
      <vt:lpstr>Times New Roman</vt:lpstr>
      <vt:lpstr>Verdana</vt:lpstr>
      <vt:lpstr>Crop</vt:lpstr>
      <vt:lpstr>Bitmap Image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Dynamic textures</vt:lpstr>
      <vt:lpstr>What is a definition of texture? </vt:lpstr>
      <vt:lpstr>What is a definition of texture? </vt:lpstr>
      <vt:lpstr>What is a definition of texture? </vt:lpstr>
      <vt:lpstr>What is a definition of texture? </vt:lpstr>
      <vt:lpstr>What is a definition of texture? </vt:lpstr>
      <vt:lpstr>What is a definition of texture? </vt:lpstr>
      <vt:lpstr>What is a definition of texture? </vt:lpstr>
      <vt:lpstr>What is a definition of texture? </vt:lpstr>
      <vt:lpstr>What is a definition of texture? </vt:lpstr>
      <vt:lpstr>Why is it important?</vt:lpstr>
      <vt:lpstr>Why is it important?</vt:lpstr>
      <vt:lpstr>Why is it important?</vt:lpstr>
      <vt:lpstr>How? </vt:lpstr>
      <vt:lpstr>How? </vt:lpstr>
      <vt:lpstr>How? </vt:lpstr>
      <vt:lpstr>Learning based methods</vt:lpstr>
      <vt:lpstr>Gaussian process</vt:lpstr>
      <vt:lpstr>Gaussian distribution</vt:lpstr>
      <vt:lpstr>Joint distribution of two events</vt:lpstr>
      <vt:lpstr>Multivariate Gaussian distribution</vt:lpstr>
      <vt:lpstr>Gaussian process</vt:lpstr>
      <vt:lpstr>Gaussian process</vt:lpstr>
      <vt:lpstr>Gaussian process</vt:lpstr>
      <vt:lpstr>Gaussian process</vt:lpstr>
      <vt:lpstr>Kernels</vt:lpstr>
      <vt:lpstr>GP with latent variables</vt:lpstr>
      <vt:lpstr>Linear dynamic system</vt:lpstr>
      <vt:lpstr>Linear dynamic system</vt:lpstr>
      <vt:lpstr>Linear dynamic system</vt:lpstr>
      <vt:lpstr>GP dynamic model</vt:lpstr>
      <vt:lpstr>GP dynamic model</vt:lpstr>
      <vt:lpstr>Multi-kernel GP dynamic model</vt:lpstr>
      <vt:lpstr>Multi-kernel GP dynamic model</vt:lpstr>
      <vt:lpstr>Mean prediction method</vt:lpstr>
      <vt:lpstr>contribution</vt:lpstr>
      <vt:lpstr>Reimplementation</vt:lpstr>
      <vt:lpstr>Algorithm understanding</vt:lpstr>
      <vt:lpstr>Results</vt:lpstr>
      <vt:lpstr>Matlab implementation properties</vt:lpstr>
      <vt:lpstr>Matlab implementation properties</vt:lpstr>
      <vt:lpstr>Matlab implementation properties</vt:lpstr>
      <vt:lpstr>Python implementation properties</vt:lpstr>
      <vt:lpstr>Python implementation properties</vt:lpstr>
      <vt:lpstr>Example</vt:lpstr>
      <vt:lpstr>Examples</vt:lpstr>
      <vt:lpstr>Perspectives</vt:lpstr>
      <vt:lpstr>Perspectives</vt:lpstr>
      <vt:lpstr>QUESTIONS ?</vt:lpstr>
      <vt:lpstr>Thank you !</vt:lpstr>
    </vt:vector>
  </TitlesOfParts>
  <Company>diakov.net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RePack by Diakov</dc:creator>
  <cp:lastModifiedBy>RePack by Diakov</cp:lastModifiedBy>
  <cp:revision>82</cp:revision>
  <dcterms:created xsi:type="dcterms:W3CDTF">2016-01-11T23:29:20Z</dcterms:created>
  <dcterms:modified xsi:type="dcterms:W3CDTF">2016-06-27T22:03:18Z</dcterms:modified>
</cp:coreProperties>
</file>