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60" r:id="rId2"/>
    <p:sldId id="344" r:id="rId3"/>
    <p:sldId id="345" r:id="rId4"/>
    <p:sldId id="346" r:id="rId5"/>
    <p:sldId id="349" r:id="rId6"/>
    <p:sldId id="369" r:id="rId7"/>
    <p:sldId id="370" r:id="rId8"/>
    <p:sldId id="256" r:id="rId9"/>
    <p:sldId id="263" r:id="rId10"/>
    <p:sldId id="361" r:id="rId11"/>
    <p:sldId id="362" r:id="rId12"/>
    <p:sldId id="363" r:id="rId13"/>
    <p:sldId id="365" r:id="rId14"/>
    <p:sldId id="366" r:id="rId15"/>
    <p:sldId id="364" r:id="rId16"/>
    <p:sldId id="367" r:id="rId17"/>
    <p:sldId id="368" r:id="rId18"/>
    <p:sldId id="373" r:id="rId19"/>
    <p:sldId id="374" r:id="rId20"/>
    <p:sldId id="371" r:id="rId21"/>
    <p:sldId id="393" r:id="rId22"/>
    <p:sldId id="394" r:id="rId23"/>
    <p:sldId id="395" r:id="rId24"/>
    <p:sldId id="391" r:id="rId25"/>
    <p:sldId id="296" r:id="rId26"/>
    <p:sldId id="358" r:id="rId27"/>
    <p:sldId id="398" r:id="rId28"/>
    <p:sldId id="399" r:id="rId29"/>
    <p:sldId id="377" r:id="rId30"/>
    <p:sldId id="282" r:id="rId31"/>
    <p:sldId id="352" r:id="rId32"/>
    <p:sldId id="378" r:id="rId33"/>
    <p:sldId id="379" r:id="rId34"/>
    <p:sldId id="380" r:id="rId35"/>
    <p:sldId id="400" r:id="rId36"/>
    <p:sldId id="354" r:id="rId37"/>
    <p:sldId id="383" r:id="rId38"/>
    <p:sldId id="381" r:id="rId39"/>
    <p:sldId id="382" r:id="rId40"/>
    <p:sldId id="385" r:id="rId41"/>
    <p:sldId id="384" r:id="rId42"/>
    <p:sldId id="356" r:id="rId43"/>
    <p:sldId id="397" r:id="rId44"/>
    <p:sldId id="359" r:id="rId45"/>
    <p:sldId id="291" r:id="rId46"/>
    <p:sldId id="396" r:id="rId47"/>
    <p:sldId id="387" r:id="rId48"/>
    <p:sldId id="293" r:id="rId49"/>
    <p:sldId id="297" r:id="rId50"/>
    <p:sldId id="298" r:id="rId51"/>
    <p:sldId id="299" r:id="rId52"/>
    <p:sldId id="300" r:id="rId53"/>
    <p:sldId id="315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j.sigpro.2015.10.02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j.sigpro.2015.10.025" TargetMode="Externa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2.png"/><Relationship Id="rId4" Type="http://schemas.openxmlformats.org/officeDocument/2006/relationships/oleObject" Target="../embeddings/oleObject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514"/>
            <a:ext cx="9919448" cy="557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2866" y="0"/>
            <a:ext cx="8309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/>
              <a:t>Dynamic texture modeling </a:t>
            </a:r>
            <a:r>
              <a:rPr lang="en-US" sz="3200" b="1" dirty="0" smtClean="0"/>
              <a:t>and </a:t>
            </a:r>
            <a:r>
              <a:rPr lang="en-US" sz="3200" b="1" dirty="0"/>
              <a:t>synthesis using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Multi-kernel </a:t>
            </a:r>
            <a:r>
              <a:rPr lang="en-US" sz="3200" b="1" dirty="0"/>
              <a:t>Gaussian process </a:t>
            </a:r>
            <a:br>
              <a:rPr lang="en-US" sz="3200" b="1" dirty="0"/>
            </a:br>
            <a:r>
              <a:rPr lang="en-US" sz="3200" b="1" dirty="0"/>
              <a:t>Dynamic model</a:t>
            </a:r>
            <a:endParaRPr lang="en-GB" sz="3200" b="1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088142" y="1561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0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Realization </a:t>
            </a:r>
            <a:r>
              <a:rPr lang="en-US" dirty="0"/>
              <a:t>from stationary stochastic </a:t>
            </a:r>
            <a:r>
              <a:rPr lang="en-US" dirty="0" smtClean="0"/>
              <a:t>process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542143" y="6220295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6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Realization </a:t>
            </a:r>
            <a:r>
              <a:rPr lang="en-US" dirty="0"/>
              <a:t>from stationary stochastic </a:t>
            </a:r>
            <a:r>
              <a:rPr lang="en-US" dirty="0" smtClean="0"/>
              <a:t>process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78" y="3382810"/>
            <a:ext cx="33528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42143" y="6228921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Realization </a:t>
            </a:r>
            <a:r>
              <a:rPr lang="en-US" dirty="0"/>
              <a:t>from stationary stochastic </a:t>
            </a:r>
            <a:r>
              <a:rPr lang="en-US" dirty="0" smtClean="0"/>
              <a:t>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78" y="3382810"/>
            <a:ext cx="33528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44" y="3382810"/>
            <a:ext cx="33528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3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Realization </a:t>
            </a:r>
            <a:r>
              <a:rPr lang="en-US" dirty="0"/>
              <a:t>from stationary stochastic </a:t>
            </a:r>
            <a:r>
              <a:rPr lang="en-US" dirty="0" smtClean="0"/>
              <a:t>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78" y="3382810"/>
            <a:ext cx="33528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44" y="3382810"/>
            <a:ext cx="33528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11" y="3382810"/>
            <a:ext cx="33528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7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Realization </a:t>
            </a:r>
            <a:r>
              <a:rPr lang="en-US" dirty="0"/>
              <a:t>from stationary stochastic </a:t>
            </a:r>
            <a:r>
              <a:rPr lang="en-US" dirty="0" smtClean="0"/>
              <a:t>process</a:t>
            </a:r>
          </a:p>
          <a:p>
            <a:endParaRPr lang="ru-RU" dirty="0" smtClean="0"/>
          </a:p>
          <a:p>
            <a:r>
              <a:rPr lang="en-US" dirty="0"/>
              <a:t>For a sequence of images 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0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Realization </a:t>
            </a:r>
            <a:r>
              <a:rPr lang="en-US" dirty="0"/>
              <a:t>from stationary stochastic </a:t>
            </a:r>
            <a:r>
              <a:rPr lang="en-US" dirty="0" smtClean="0"/>
              <a:t>process</a:t>
            </a:r>
          </a:p>
          <a:p>
            <a:endParaRPr lang="ru-RU" dirty="0" smtClean="0"/>
          </a:p>
          <a:p>
            <a:r>
              <a:rPr lang="en-US" dirty="0"/>
              <a:t>For a sequence of images 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Stochastic </a:t>
            </a:r>
            <a:r>
              <a:rPr lang="en-US" dirty="0"/>
              <a:t>process of interest </a:t>
            </a:r>
            <a:r>
              <a:rPr lang="en-US" dirty="0" smtClean="0"/>
              <a:t>defined over </a:t>
            </a:r>
            <a:r>
              <a:rPr lang="en-US" dirty="0"/>
              <a:t>space and time.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83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</a:t>
            </a:r>
            <a:r>
              <a:rPr lang="en-US" dirty="0" smtClean="0"/>
              <a:t>image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Realization </a:t>
            </a:r>
            <a:r>
              <a:rPr lang="en-US" dirty="0"/>
              <a:t>from stationary stochastic </a:t>
            </a:r>
            <a:r>
              <a:rPr lang="en-US" dirty="0" smtClean="0"/>
              <a:t>process</a:t>
            </a:r>
          </a:p>
          <a:p>
            <a:endParaRPr lang="ru-RU" dirty="0" smtClean="0"/>
          </a:p>
          <a:p>
            <a:r>
              <a:rPr lang="en-US" dirty="0"/>
              <a:t>For a sequence of images 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Stochastic </a:t>
            </a:r>
            <a:r>
              <a:rPr lang="en-US" dirty="0"/>
              <a:t>process of interest </a:t>
            </a:r>
            <a:r>
              <a:rPr lang="en-US" dirty="0" smtClean="0"/>
              <a:t>defined over </a:t>
            </a:r>
            <a:r>
              <a:rPr lang="en-US" dirty="0"/>
              <a:t>space and time.</a:t>
            </a:r>
            <a:endParaRPr lang="en-GB" dirty="0"/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722" y="3609974"/>
            <a:ext cx="3360707" cy="2744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0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</a:t>
            </a:r>
            <a:r>
              <a:rPr lang="en-US" dirty="0" smtClean="0"/>
              <a:t>important?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7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</a:t>
            </a:r>
            <a:r>
              <a:rPr lang="en-US" dirty="0" smtClean="0"/>
              <a:t>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dirty="0" smtClean="0"/>
              <a:t>Applications in Computer vision: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video </a:t>
            </a:r>
            <a:r>
              <a:rPr lang="en-US" sz="1900" dirty="0" smtClean="0"/>
              <a:t>surveillance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object </a:t>
            </a:r>
            <a:r>
              <a:rPr lang="en-US" sz="1900" dirty="0"/>
              <a:t>tracking </a:t>
            </a:r>
            <a:endParaRPr lang="en-US" sz="1900" dirty="0" smtClean="0"/>
          </a:p>
          <a:p>
            <a:pPr>
              <a:lnSpc>
                <a:spcPct val="100000"/>
              </a:lnSpc>
            </a:pPr>
            <a:r>
              <a:rPr lang="en-US" sz="1900" dirty="0" smtClean="0"/>
              <a:t>etc.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78" y="1632693"/>
            <a:ext cx="4096012" cy="2444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23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514"/>
            <a:ext cx="9919448" cy="557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2866" y="0"/>
            <a:ext cx="8309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Dynamic texture modeling </a:t>
            </a:r>
            <a:r>
              <a:rPr lang="en-US" sz="3200" b="1" dirty="0" smtClean="0">
                <a:solidFill>
                  <a:schemeClr val="bg1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synthesis using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Multi-kernel </a:t>
            </a:r>
            <a:r>
              <a:rPr lang="en-US" sz="3200" b="1" dirty="0">
                <a:solidFill>
                  <a:schemeClr val="bg1"/>
                </a:solidFill>
              </a:rPr>
              <a:t>Gaussian process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Dynamic model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088142" y="1561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4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</a:t>
            </a:r>
            <a:r>
              <a:rPr lang="en-US" dirty="0" smtClean="0"/>
              <a:t>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Applications in Computer vision:</a:t>
            </a:r>
          </a:p>
          <a:p>
            <a:pPr>
              <a:lnSpc>
                <a:spcPct val="110000"/>
              </a:lnSpc>
            </a:pPr>
            <a:r>
              <a:rPr lang="en-US" dirty="0"/>
              <a:t>video </a:t>
            </a:r>
            <a:r>
              <a:rPr lang="en-US" dirty="0" smtClean="0"/>
              <a:t>surveillance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object </a:t>
            </a:r>
            <a:r>
              <a:rPr lang="en-US" dirty="0"/>
              <a:t>tracking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etc.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Application in video processing fields:</a:t>
            </a:r>
          </a:p>
          <a:p>
            <a:pPr>
              <a:lnSpc>
                <a:spcPct val="110000"/>
              </a:lnSpc>
            </a:pPr>
            <a:r>
              <a:rPr lang="en-US" dirty="0"/>
              <a:t>video </a:t>
            </a:r>
            <a:r>
              <a:rPr lang="en-US" dirty="0" smtClean="0"/>
              <a:t>indexing</a:t>
            </a:r>
          </a:p>
          <a:p>
            <a:pPr>
              <a:lnSpc>
                <a:spcPct val="110000"/>
              </a:lnSpc>
            </a:pPr>
            <a:r>
              <a:rPr lang="en-US" dirty="0"/>
              <a:t>video animation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etc.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78" y="1632693"/>
            <a:ext cx="4096012" cy="2444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78" y="4191000"/>
            <a:ext cx="4096012" cy="23941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0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doing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6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doing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85668"/>
            <a:ext cx="9601200" cy="4081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Input – video t1 seconds</a:t>
            </a:r>
          </a:p>
          <a:p>
            <a:pPr marL="0" indent="0">
              <a:buNone/>
            </a:pPr>
            <a:r>
              <a:rPr lang="en-US" dirty="0" smtClean="0"/>
              <a:t>Output – new videos t2 seconds, t2 &gt; 0</a:t>
            </a:r>
          </a:p>
          <a:p>
            <a:endParaRPr lang="en-US" dirty="0"/>
          </a:p>
          <a:p>
            <a:r>
              <a:rPr lang="en-US" dirty="0" smtClean="0"/>
              <a:t>Dynamic </a:t>
            </a:r>
            <a:r>
              <a:rPr lang="en-US" dirty="0"/>
              <a:t>texture can be captured </a:t>
            </a:r>
            <a:r>
              <a:rPr lang="en-US" dirty="0" smtClean="0"/>
              <a:t>from </a:t>
            </a:r>
            <a:r>
              <a:rPr lang="en-US" dirty="0"/>
              <a:t>a video </a:t>
            </a:r>
            <a:endParaRPr lang="en-US" dirty="0" smtClean="0"/>
          </a:p>
          <a:p>
            <a:r>
              <a:rPr lang="en-US" dirty="0" smtClean="0"/>
              <a:t>It can </a:t>
            </a:r>
            <a:r>
              <a:rPr lang="en-US" dirty="0"/>
              <a:t>be used then to synthesize new videos with necessary length of </a:t>
            </a:r>
            <a:r>
              <a:rPr lang="en-US" dirty="0" smtClean="0"/>
              <a:t>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2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doing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85668"/>
            <a:ext cx="9601200" cy="4081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Input – video t1 seconds</a:t>
            </a:r>
          </a:p>
          <a:p>
            <a:pPr marL="0" indent="0">
              <a:buNone/>
            </a:pPr>
            <a:r>
              <a:rPr lang="en-US" dirty="0" smtClean="0"/>
              <a:t>Output – new videos t2 seconds, t2 &gt; 0</a:t>
            </a:r>
          </a:p>
          <a:p>
            <a:endParaRPr lang="en-US" dirty="0"/>
          </a:p>
          <a:p>
            <a:r>
              <a:rPr lang="en-US" dirty="0" smtClean="0"/>
              <a:t>Dynamic </a:t>
            </a:r>
            <a:r>
              <a:rPr lang="en-US" dirty="0"/>
              <a:t>texture can be captured </a:t>
            </a:r>
            <a:r>
              <a:rPr lang="en-US" dirty="0" smtClean="0"/>
              <a:t>from </a:t>
            </a:r>
            <a:r>
              <a:rPr lang="en-US" dirty="0"/>
              <a:t>a video </a:t>
            </a:r>
            <a:endParaRPr lang="en-US" dirty="0" smtClean="0"/>
          </a:p>
          <a:p>
            <a:r>
              <a:rPr lang="en-US" dirty="0" smtClean="0"/>
              <a:t>It can </a:t>
            </a:r>
            <a:r>
              <a:rPr lang="en-US" dirty="0"/>
              <a:t>be used then to synthesize new videos with necessary length of </a:t>
            </a:r>
            <a:r>
              <a:rPr lang="en-US" dirty="0" smtClean="0"/>
              <a:t>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Existing dynamic textures modeling and synthesis </a:t>
            </a:r>
            <a:r>
              <a:rPr lang="en-US" b="1" dirty="0" smtClean="0"/>
              <a:t>methods:</a:t>
            </a:r>
          </a:p>
          <a:p>
            <a:r>
              <a:rPr lang="en-US" i="1" dirty="0"/>
              <a:t>physics </a:t>
            </a:r>
            <a:r>
              <a:rPr lang="en-US" i="1" dirty="0" smtClean="0"/>
              <a:t>based</a:t>
            </a:r>
            <a:r>
              <a:rPr lang="en-US" dirty="0" smtClean="0"/>
              <a:t> – costly, not universal</a:t>
            </a:r>
          </a:p>
          <a:p>
            <a:r>
              <a:rPr lang="en-US" i="1" dirty="0" smtClean="0"/>
              <a:t>sampling based</a:t>
            </a:r>
            <a:r>
              <a:rPr lang="en-US" dirty="0" smtClean="0"/>
              <a:t> – memory demanding, mostly manual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learning </a:t>
            </a:r>
            <a:r>
              <a:rPr lang="en-US" i="1" dirty="0">
                <a:solidFill>
                  <a:schemeClr val="tx1"/>
                </a:solidFill>
              </a:rPr>
              <a:t>based </a:t>
            </a:r>
            <a:r>
              <a:rPr lang="en-US" i="1" dirty="0" smtClean="0">
                <a:solidFill>
                  <a:schemeClr val="tx1"/>
                </a:solidFill>
              </a:rPr>
              <a:t>methods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– more universal, automatic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6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doing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85668"/>
            <a:ext cx="9601200" cy="4081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Input – video t1 seconds</a:t>
            </a:r>
          </a:p>
          <a:p>
            <a:pPr marL="0" indent="0">
              <a:buNone/>
            </a:pPr>
            <a:r>
              <a:rPr lang="en-US" dirty="0" smtClean="0"/>
              <a:t>Output – new videos t2 seconds, t2 &gt; 0</a:t>
            </a:r>
          </a:p>
          <a:p>
            <a:endParaRPr lang="en-US" dirty="0"/>
          </a:p>
          <a:p>
            <a:r>
              <a:rPr lang="en-US" dirty="0" smtClean="0"/>
              <a:t>Dynamic </a:t>
            </a:r>
            <a:r>
              <a:rPr lang="en-US" dirty="0"/>
              <a:t>texture can be captured </a:t>
            </a:r>
            <a:r>
              <a:rPr lang="en-US" dirty="0" smtClean="0"/>
              <a:t>from </a:t>
            </a:r>
            <a:r>
              <a:rPr lang="en-US" dirty="0"/>
              <a:t>a video </a:t>
            </a:r>
            <a:endParaRPr lang="en-US" dirty="0" smtClean="0"/>
          </a:p>
          <a:p>
            <a:r>
              <a:rPr lang="en-US" dirty="0" smtClean="0"/>
              <a:t>It can </a:t>
            </a:r>
            <a:r>
              <a:rPr lang="en-US" dirty="0"/>
              <a:t>be used then to synthesize new videos with necessary length of </a:t>
            </a:r>
            <a:r>
              <a:rPr lang="en-US" dirty="0" smtClean="0"/>
              <a:t>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Existing dynamic textures modeling and synthesis </a:t>
            </a:r>
            <a:r>
              <a:rPr lang="en-US" b="1" dirty="0" smtClean="0"/>
              <a:t>methods:</a:t>
            </a:r>
          </a:p>
          <a:p>
            <a:r>
              <a:rPr lang="en-US" i="1" dirty="0"/>
              <a:t>physics </a:t>
            </a:r>
            <a:r>
              <a:rPr lang="en-US" i="1" dirty="0" smtClean="0"/>
              <a:t>based</a:t>
            </a:r>
            <a:r>
              <a:rPr lang="en-US" dirty="0" smtClean="0"/>
              <a:t> – costly, not universal</a:t>
            </a:r>
          </a:p>
          <a:p>
            <a:r>
              <a:rPr lang="en-US" i="1" dirty="0" smtClean="0"/>
              <a:t>sampling based</a:t>
            </a:r>
            <a:r>
              <a:rPr lang="en-US" dirty="0" smtClean="0"/>
              <a:t> – memory demanding, mostly manual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learning </a:t>
            </a:r>
            <a:r>
              <a:rPr lang="en-US" b="1" i="1" dirty="0">
                <a:solidFill>
                  <a:srgbClr val="FF0000"/>
                </a:solidFill>
              </a:rPr>
              <a:t>based </a:t>
            </a:r>
            <a:r>
              <a:rPr lang="en-US" b="1" i="1" dirty="0" smtClean="0">
                <a:solidFill>
                  <a:srgbClr val="FF0000"/>
                </a:solidFill>
              </a:rPr>
              <a:t>methods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more universal, automatic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5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contribution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13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9788"/>
            <a:ext cx="9601200" cy="41076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 mission – understand the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Reimplementation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/>
              <a:t>method in </a:t>
            </a:r>
            <a:r>
              <a:rPr lang="en-US" dirty="0" smtClean="0"/>
              <a:t>Python – understand things:</a:t>
            </a:r>
          </a:p>
          <a:p>
            <a:r>
              <a:rPr lang="en-US" dirty="0" smtClean="0"/>
              <a:t>Gaussian process</a:t>
            </a:r>
          </a:p>
          <a:p>
            <a:r>
              <a:rPr lang="en-US" dirty="0" smtClean="0"/>
              <a:t>MK-GPDM</a:t>
            </a:r>
          </a:p>
          <a:p>
            <a:r>
              <a:rPr lang="en-US" dirty="0"/>
              <a:t>sequence of steps of learning </a:t>
            </a:r>
            <a:r>
              <a:rPr lang="en-US" dirty="0" smtClean="0"/>
              <a:t>algorithm</a:t>
            </a:r>
          </a:p>
          <a:p>
            <a:r>
              <a:rPr lang="en-US" dirty="0"/>
              <a:t>functions which must be </a:t>
            </a:r>
            <a:r>
              <a:rPr lang="en-US" dirty="0" smtClean="0"/>
              <a:t>optimized</a:t>
            </a:r>
          </a:p>
          <a:p>
            <a:r>
              <a:rPr lang="en-US" dirty="0" smtClean="0"/>
              <a:t>functions gradients derivation</a:t>
            </a:r>
          </a:p>
          <a:p>
            <a:r>
              <a:rPr lang="en-US" dirty="0"/>
              <a:t>dimensionality analysis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6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Learning </a:t>
            </a:r>
            <a:r>
              <a:rPr lang="en-US" b="1" dirty="0">
                <a:solidFill>
                  <a:schemeClr val="tx1"/>
                </a:solidFill>
              </a:rPr>
              <a:t>based methods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0391"/>
            <a:ext cx="9601200" cy="4753155"/>
          </a:xfrm>
        </p:spPr>
        <p:txBody>
          <a:bodyPr>
            <a:normAutofit/>
          </a:bodyPr>
          <a:lstStyle/>
          <a:p>
            <a:r>
              <a:rPr lang="en-US" dirty="0" smtClean="0"/>
              <a:t>high dimensionality </a:t>
            </a:r>
            <a:r>
              <a:rPr lang="ru-RU" dirty="0" smtClean="0"/>
              <a:t>– </a:t>
            </a:r>
            <a:r>
              <a:rPr lang="en-US" dirty="0" smtClean="0"/>
              <a:t>curse </a:t>
            </a:r>
            <a:r>
              <a:rPr lang="en-US" dirty="0"/>
              <a:t>of </a:t>
            </a:r>
            <a:r>
              <a:rPr lang="en-US" dirty="0" smtClean="0"/>
              <a:t>dimensionality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of dynamic textures are not linear </a:t>
            </a:r>
            <a:r>
              <a:rPr lang="ru-RU" dirty="0" smtClean="0"/>
              <a:t>– </a:t>
            </a:r>
            <a:r>
              <a:rPr lang="en-US" dirty="0" smtClean="0"/>
              <a:t>learning</a:t>
            </a:r>
            <a:r>
              <a:rPr lang="ru-RU" dirty="0" smtClean="0"/>
              <a:t> </a:t>
            </a:r>
            <a:r>
              <a:rPr lang="en-US" dirty="0" smtClean="0"/>
              <a:t>algorithm cannot </a:t>
            </a:r>
            <a:r>
              <a:rPr lang="en-US" dirty="0"/>
              <a:t>be </a:t>
            </a:r>
            <a:r>
              <a:rPr lang="en-US" dirty="0" smtClean="0"/>
              <a:t>linear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/>
              <a:t>big computational cost of </a:t>
            </a:r>
            <a:r>
              <a:rPr lang="en-US" dirty="0" smtClean="0"/>
              <a:t>optimization</a:t>
            </a:r>
            <a:r>
              <a:rPr lang="ru-RU" dirty="0" smtClean="0"/>
              <a:t> – </a:t>
            </a:r>
            <a:r>
              <a:rPr lang="en-US" dirty="0"/>
              <a:t>necessary to have a good </a:t>
            </a:r>
            <a:r>
              <a:rPr lang="en-US" dirty="0" smtClean="0"/>
              <a:t>performance</a:t>
            </a:r>
            <a:endParaRPr lang="ru-RU" dirty="0" smtClean="0"/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85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Learning </a:t>
            </a:r>
            <a:r>
              <a:rPr lang="en-US" b="1" dirty="0">
                <a:solidFill>
                  <a:schemeClr val="tx1"/>
                </a:solidFill>
              </a:rPr>
              <a:t>based methods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0391"/>
            <a:ext cx="9601200" cy="4753155"/>
          </a:xfrm>
        </p:spPr>
        <p:txBody>
          <a:bodyPr>
            <a:normAutofit/>
          </a:bodyPr>
          <a:lstStyle/>
          <a:p>
            <a:r>
              <a:rPr lang="en-US" dirty="0" smtClean="0"/>
              <a:t>high dimensionality </a:t>
            </a:r>
            <a:r>
              <a:rPr lang="ru-RU" dirty="0" smtClean="0"/>
              <a:t>– </a:t>
            </a:r>
            <a:r>
              <a:rPr lang="en-US" dirty="0" smtClean="0"/>
              <a:t>curse </a:t>
            </a:r>
            <a:r>
              <a:rPr lang="en-US" dirty="0"/>
              <a:t>of </a:t>
            </a:r>
            <a:r>
              <a:rPr lang="en-US" dirty="0" smtClean="0"/>
              <a:t>dimensionality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dimensionality </a:t>
            </a:r>
            <a:r>
              <a:rPr lang="en-US" b="1" dirty="0">
                <a:solidFill>
                  <a:srgbClr val="FF0000"/>
                </a:solidFill>
              </a:rPr>
              <a:t>reduction process must be </a:t>
            </a:r>
            <a:r>
              <a:rPr lang="en-US" b="1" dirty="0" smtClean="0">
                <a:solidFill>
                  <a:srgbClr val="FF0000"/>
                </a:solidFill>
              </a:rPr>
              <a:t>applied </a:t>
            </a:r>
            <a:r>
              <a:rPr lang="en-US" b="1" dirty="0" smtClean="0">
                <a:solidFill>
                  <a:schemeClr val="tx1"/>
                </a:solidFill>
              </a:rPr>
              <a:t>-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GB" b="1" dirty="0" smtClean="0"/>
              <a:t>infers </a:t>
            </a:r>
            <a:r>
              <a:rPr lang="en-GB" b="1" dirty="0"/>
              <a:t>by </a:t>
            </a:r>
            <a:r>
              <a:rPr lang="en-GB" b="1" dirty="0" smtClean="0"/>
              <a:t>Gaussian </a:t>
            </a:r>
            <a:r>
              <a:rPr lang="en-GB" b="1" dirty="0"/>
              <a:t>process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of dynamic textures are not linear </a:t>
            </a:r>
            <a:r>
              <a:rPr lang="ru-RU" dirty="0" smtClean="0"/>
              <a:t>– </a:t>
            </a:r>
            <a:r>
              <a:rPr lang="en-US" dirty="0" smtClean="0"/>
              <a:t>learning</a:t>
            </a:r>
            <a:r>
              <a:rPr lang="ru-RU" dirty="0" smtClean="0"/>
              <a:t> </a:t>
            </a:r>
            <a:r>
              <a:rPr lang="en-US" dirty="0" smtClean="0"/>
              <a:t>algorithm cannot </a:t>
            </a:r>
            <a:r>
              <a:rPr lang="en-US" dirty="0"/>
              <a:t>be </a:t>
            </a:r>
            <a:r>
              <a:rPr lang="en-US" dirty="0" smtClean="0"/>
              <a:t>linear</a:t>
            </a:r>
            <a:endParaRPr lang="ru-RU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more flexible model must be </a:t>
            </a:r>
            <a:r>
              <a:rPr lang="en-US" b="1" dirty="0" smtClean="0">
                <a:solidFill>
                  <a:srgbClr val="FF0000"/>
                </a:solidFill>
              </a:rPr>
              <a:t>found </a:t>
            </a:r>
            <a:r>
              <a:rPr lang="en-US" b="1" dirty="0" smtClean="0">
                <a:solidFill>
                  <a:schemeClr val="tx1"/>
                </a:solidFill>
              </a:rPr>
              <a:t>– based of Gaussian process</a:t>
            </a:r>
            <a:endParaRPr lang="ru-RU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/>
              <a:t>big computational cost of </a:t>
            </a:r>
            <a:r>
              <a:rPr lang="en-US" dirty="0" smtClean="0"/>
              <a:t>optimization</a:t>
            </a:r>
            <a:r>
              <a:rPr lang="ru-RU" dirty="0" smtClean="0"/>
              <a:t> – </a:t>
            </a:r>
            <a:r>
              <a:rPr lang="en-US" dirty="0"/>
              <a:t>necessary to have a good </a:t>
            </a:r>
            <a:r>
              <a:rPr lang="en-US" dirty="0" smtClean="0"/>
              <a:t>performance</a:t>
            </a:r>
            <a:endParaRPr lang="ru-RU" dirty="0" smtClean="0"/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first-order Markov model </a:t>
            </a:r>
            <a:r>
              <a:rPr lang="en-GB" b="1" dirty="0" smtClean="0">
                <a:solidFill>
                  <a:schemeClr val="tx1"/>
                </a:solidFill>
              </a:rPr>
              <a:t>- based </a:t>
            </a:r>
            <a:r>
              <a:rPr lang="en-GB" b="1" dirty="0">
                <a:solidFill>
                  <a:schemeClr val="tx1"/>
                </a:solidFill>
              </a:rPr>
              <a:t>on Gaussian </a:t>
            </a:r>
            <a:r>
              <a:rPr lang="en-GB" b="1" dirty="0" smtClean="0">
                <a:solidFill>
                  <a:schemeClr val="tx1"/>
                </a:solidFill>
              </a:rPr>
              <a:t>process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1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Learning </a:t>
            </a:r>
            <a:r>
              <a:rPr lang="en-US" b="1" dirty="0">
                <a:solidFill>
                  <a:schemeClr val="tx1"/>
                </a:solidFill>
              </a:rPr>
              <a:t>based methods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0391"/>
            <a:ext cx="9601200" cy="4753155"/>
          </a:xfrm>
        </p:spPr>
        <p:txBody>
          <a:bodyPr>
            <a:normAutofit/>
          </a:bodyPr>
          <a:lstStyle/>
          <a:p>
            <a:r>
              <a:rPr lang="en-US" dirty="0" smtClean="0"/>
              <a:t>high dimensionality </a:t>
            </a:r>
            <a:r>
              <a:rPr lang="ru-RU" dirty="0" smtClean="0"/>
              <a:t>– </a:t>
            </a:r>
            <a:r>
              <a:rPr lang="en-US" dirty="0" smtClean="0"/>
              <a:t>curse </a:t>
            </a:r>
            <a:r>
              <a:rPr lang="en-US" dirty="0"/>
              <a:t>of </a:t>
            </a:r>
            <a:r>
              <a:rPr lang="en-US" dirty="0" smtClean="0"/>
              <a:t>dimensionality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dimensionality </a:t>
            </a:r>
            <a:r>
              <a:rPr lang="en-US" b="1" dirty="0">
                <a:solidFill>
                  <a:srgbClr val="FF0000"/>
                </a:solidFill>
              </a:rPr>
              <a:t>reduction process must be </a:t>
            </a:r>
            <a:r>
              <a:rPr lang="en-US" b="1" dirty="0" smtClean="0">
                <a:solidFill>
                  <a:srgbClr val="FF0000"/>
                </a:solidFill>
              </a:rPr>
              <a:t>applied </a:t>
            </a:r>
            <a:r>
              <a:rPr lang="en-US" b="1" dirty="0" smtClean="0">
                <a:solidFill>
                  <a:schemeClr val="tx1"/>
                </a:solidFill>
              </a:rPr>
              <a:t>-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GB" b="1" dirty="0" smtClean="0"/>
              <a:t>infers </a:t>
            </a:r>
            <a:r>
              <a:rPr lang="en-GB" b="1" dirty="0"/>
              <a:t>by </a:t>
            </a:r>
            <a:r>
              <a:rPr lang="en-GB" b="1" dirty="0" smtClean="0"/>
              <a:t>Gaussian </a:t>
            </a:r>
            <a:r>
              <a:rPr lang="en-GB" b="1" dirty="0"/>
              <a:t>process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of dynamic textures are not linear </a:t>
            </a:r>
            <a:r>
              <a:rPr lang="ru-RU" dirty="0" smtClean="0"/>
              <a:t>– </a:t>
            </a:r>
            <a:r>
              <a:rPr lang="en-US" dirty="0" smtClean="0"/>
              <a:t>learning</a:t>
            </a:r>
            <a:r>
              <a:rPr lang="ru-RU" dirty="0" smtClean="0"/>
              <a:t> </a:t>
            </a:r>
            <a:r>
              <a:rPr lang="en-US" dirty="0" smtClean="0"/>
              <a:t>algorithm cannot </a:t>
            </a:r>
            <a:r>
              <a:rPr lang="en-US" dirty="0"/>
              <a:t>be </a:t>
            </a:r>
            <a:r>
              <a:rPr lang="en-US" dirty="0" smtClean="0"/>
              <a:t>linear</a:t>
            </a:r>
            <a:endParaRPr lang="ru-RU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more flexible model must be </a:t>
            </a:r>
            <a:r>
              <a:rPr lang="en-US" b="1" dirty="0" smtClean="0">
                <a:solidFill>
                  <a:srgbClr val="FF0000"/>
                </a:solidFill>
              </a:rPr>
              <a:t>found </a:t>
            </a:r>
            <a:r>
              <a:rPr lang="en-US" b="1" dirty="0" smtClean="0">
                <a:solidFill>
                  <a:schemeClr val="tx1"/>
                </a:solidFill>
              </a:rPr>
              <a:t>– based of Gaussian process</a:t>
            </a:r>
            <a:endParaRPr lang="ru-RU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/>
              <a:t>big computational cost of </a:t>
            </a:r>
            <a:r>
              <a:rPr lang="en-US" dirty="0" smtClean="0"/>
              <a:t>optimization</a:t>
            </a:r>
            <a:r>
              <a:rPr lang="ru-RU" dirty="0" smtClean="0"/>
              <a:t> – </a:t>
            </a:r>
            <a:r>
              <a:rPr lang="en-US" dirty="0"/>
              <a:t>necessary to have a good </a:t>
            </a:r>
            <a:r>
              <a:rPr lang="en-US" dirty="0" smtClean="0"/>
              <a:t>performance</a:t>
            </a:r>
            <a:endParaRPr lang="ru-RU" dirty="0" smtClean="0"/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first-order Markov model </a:t>
            </a:r>
            <a:r>
              <a:rPr lang="en-GB" b="1" dirty="0" smtClean="0">
                <a:solidFill>
                  <a:schemeClr val="tx1"/>
                </a:solidFill>
              </a:rPr>
              <a:t>- based </a:t>
            </a:r>
            <a:r>
              <a:rPr lang="en-GB" b="1" dirty="0">
                <a:solidFill>
                  <a:schemeClr val="tx1"/>
                </a:solidFill>
              </a:rPr>
              <a:t>on Gaussian </a:t>
            </a:r>
            <a:r>
              <a:rPr lang="en-GB" b="1" dirty="0" smtClean="0">
                <a:solidFill>
                  <a:schemeClr val="tx1"/>
                </a:solidFill>
              </a:rPr>
              <a:t>process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Why Gaussian process? Not many approaches can be used for modeling and synthesis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514"/>
            <a:ext cx="9919448" cy="557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2866" y="0"/>
            <a:ext cx="8309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Dynamic texture modeling </a:t>
            </a:r>
            <a:r>
              <a:rPr lang="en-US" sz="3200" b="1" dirty="0" smtClean="0">
                <a:solidFill>
                  <a:schemeClr val="bg1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synthesis using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Multi-kernel </a:t>
            </a:r>
            <a:r>
              <a:rPr lang="en-US" sz="3200" b="1" dirty="0">
                <a:solidFill>
                  <a:schemeClr val="bg1"/>
                </a:solidFill>
              </a:rPr>
              <a:t>Gaussian process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Dynamic model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088142" y="1561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397" y="1722553"/>
            <a:ext cx="1870949" cy="147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662523"/>
          </a:xfrm>
        </p:spPr>
        <p:txBody>
          <a:bodyPr/>
          <a:lstStyle/>
          <a:p>
            <a:r>
              <a:rPr lang="en-GB" b="1" dirty="0" smtClean="0"/>
              <a:t>Gaussian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7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Gaussian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615857"/>
            <a:ext cx="10152345" cy="4603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Definition</a:t>
            </a:r>
          </a:p>
          <a:p>
            <a:pPr marL="0" indent="0">
              <a:buNone/>
            </a:pPr>
            <a:r>
              <a:rPr lang="en-GB" dirty="0" smtClean="0"/>
              <a:t>Gaussian </a:t>
            </a:r>
            <a:r>
              <a:rPr lang="en-GB" dirty="0"/>
              <a:t>processes </a:t>
            </a:r>
            <a:r>
              <a:rPr lang="en-GB" dirty="0" smtClean="0"/>
              <a:t>– infinite-dimensional </a:t>
            </a:r>
            <a:r>
              <a:rPr lang="en-GB" dirty="0"/>
              <a:t>generalization of multivariate normal </a:t>
            </a:r>
            <a:r>
              <a:rPr lang="en-GB" dirty="0" smtClean="0"/>
              <a:t>distributions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Initially we have:</a:t>
            </a:r>
          </a:p>
          <a:p>
            <a:r>
              <a:rPr lang="en-US" dirty="0" smtClean="0"/>
              <a:t>d </a:t>
            </a:r>
            <a:r>
              <a:rPr lang="en-US" dirty="0"/>
              <a:t>random variables (X</a:t>
            </a:r>
            <a:r>
              <a:rPr lang="en-US" baseline="-25000" dirty="0"/>
              <a:t>t1</a:t>
            </a:r>
            <a:r>
              <a:rPr lang="en-US" dirty="0"/>
              <a:t>,…,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td</a:t>
            </a:r>
            <a:r>
              <a:rPr lang="en-US" dirty="0" smtClean="0"/>
              <a:t>) not </a:t>
            </a:r>
            <a:r>
              <a:rPr lang="en-US" dirty="0"/>
              <a:t>equally spaced </a:t>
            </a:r>
            <a:endParaRPr lang="en-US" dirty="0" smtClean="0"/>
          </a:p>
          <a:p>
            <a:r>
              <a:rPr lang="en-US" dirty="0" smtClean="0"/>
              <a:t>timeline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r>
              <a:rPr lang="en-GB" dirty="0" smtClean="0"/>
              <a:t>d </a:t>
            </a:r>
            <a:r>
              <a:rPr lang="en-GB" dirty="0"/>
              <a:t>= 100 </a:t>
            </a:r>
            <a:endParaRPr lang="en-GB" dirty="0" smtClean="0"/>
          </a:p>
          <a:p>
            <a:r>
              <a:rPr lang="en-US" dirty="0" smtClean="0"/>
              <a:t>100 </a:t>
            </a:r>
            <a:r>
              <a:rPr lang="en-US" dirty="0"/>
              <a:t>time indexes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r>
              <a:rPr lang="en-US" dirty="0"/>
              <a:t>i</a:t>
            </a:r>
            <a:r>
              <a:rPr lang="en-US" baseline="-25000" dirty="0"/>
              <a:t>0</a:t>
            </a:r>
            <a:r>
              <a:rPr lang="en-US" dirty="0"/>
              <a:t> – index when space is </a:t>
            </a:r>
            <a:r>
              <a:rPr lang="en-US" dirty="0" smtClean="0"/>
              <a:t>increased</a:t>
            </a:r>
          </a:p>
          <a:p>
            <a:r>
              <a:rPr lang="en-US" dirty="0" smtClean="0"/>
              <a:t>not regular sampling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53" y="2615405"/>
            <a:ext cx="4028784" cy="40192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7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Gaussian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615858"/>
            <a:ext cx="10202449" cy="425154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Characterized by mean and covariance</a:t>
            </a:r>
          </a:p>
          <a:p>
            <a:r>
              <a:rPr lang="en-US" dirty="0"/>
              <a:t>all the vector of interest are </a:t>
            </a:r>
            <a:r>
              <a:rPr lang="en-US" dirty="0" smtClean="0"/>
              <a:t>centered – zero </a:t>
            </a:r>
            <a:r>
              <a:rPr lang="en-US" dirty="0"/>
              <a:t>mean </a:t>
            </a:r>
            <a:r>
              <a:rPr lang="en-US" dirty="0" smtClean="0"/>
              <a:t>initially</a:t>
            </a:r>
          </a:p>
          <a:p>
            <a:r>
              <a:rPr lang="en-US" dirty="0"/>
              <a:t>assume a specific form for the covariance of any subsample (X</a:t>
            </a:r>
            <a:r>
              <a:rPr lang="en-US" baseline="-25000" dirty="0"/>
              <a:t>t1</a:t>
            </a:r>
            <a:r>
              <a:rPr lang="en-US" dirty="0"/>
              <a:t>,…, </a:t>
            </a:r>
            <a:r>
              <a:rPr lang="en-US" dirty="0" err="1"/>
              <a:t>X</a:t>
            </a:r>
            <a:r>
              <a:rPr lang="en-US" baseline="-25000" dirty="0" err="1"/>
              <a:t>td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Parameters: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a - </a:t>
            </a:r>
            <a:r>
              <a:rPr lang="en-US" dirty="0" smtClean="0"/>
              <a:t>scale </a:t>
            </a:r>
            <a:r>
              <a:rPr lang="en-US" dirty="0"/>
              <a:t>parameter, 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	l - </a:t>
            </a:r>
            <a:r>
              <a:rPr lang="en-US" dirty="0" smtClean="0"/>
              <a:t>dispersion </a:t>
            </a:r>
            <a:r>
              <a:rPr lang="en-US" dirty="0"/>
              <a:t>parameter</a:t>
            </a:r>
            <a:endParaRPr lang="en-GB" dirty="0" smtClean="0"/>
          </a:p>
          <a:p>
            <a:endParaRPr lang="en-US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89" y="3212144"/>
            <a:ext cx="4686300" cy="7048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678" y="2839528"/>
            <a:ext cx="3897439" cy="39259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0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Gaussian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5858"/>
            <a:ext cx="9601200" cy="425154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From one covariance matrix and one sequence of time (t</a:t>
            </a:r>
            <a:r>
              <a:rPr lang="en-GB" baseline="-25000" dirty="0"/>
              <a:t>1</a:t>
            </a:r>
            <a:r>
              <a:rPr lang="en-GB" dirty="0"/>
              <a:t>,…,</a:t>
            </a:r>
            <a:r>
              <a:rPr lang="en-GB" dirty="0" err="1"/>
              <a:t>t</a:t>
            </a:r>
            <a:r>
              <a:rPr lang="en-GB" baseline="-25000" dirty="0" err="1"/>
              <a:t>k</a:t>
            </a:r>
            <a:r>
              <a:rPr lang="en-GB" dirty="0"/>
              <a:t>) possible </a:t>
            </a:r>
            <a:r>
              <a:rPr lang="en-GB" dirty="0" smtClean="0"/>
              <a:t>Gaussian </a:t>
            </a:r>
            <a:r>
              <a:rPr lang="en-GB" dirty="0"/>
              <a:t>distribution (X</a:t>
            </a:r>
            <a:r>
              <a:rPr lang="en-GB" baseline="-25000" dirty="0"/>
              <a:t>t1</a:t>
            </a:r>
            <a:r>
              <a:rPr lang="en-GB" dirty="0"/>
              <a:t>,…, </a:t>
            </a:r>
            <a:r>
              <a:rPr lang="en-GB" dirty="0" err="1"/>
              <a:t>X</a:t>
            </a:r>
            <a:r>
              <a:rPr lang="en-GB" baseline="-25000" dirty="0" err="1"/>
              <a:t>tk</a:t>
            </a:r>
            <a:r>
              <a:rPr lang="en-GB" dirty="0"/>
              <a:t>) with zero mean and covariance </a:t>
            </a:r>
            <a:r>
              <a:rPr lang="en-GB" dirty="0" smtClean="0"/>
              <a:t>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 the axis:</a:t>
            </a:r>
            <a:endParaRPr lang="en-GB" dirty="0" smtClean="0"/>
          </a:p>
          <a:p>
            <a:pPr marL="0" indent="0">
              <a:buNone/>
            </a:pPr>
            <a:r>
              <a:rPr lang="en-US" dirty="0" err="1" smtClean="0"/>
              <a:t>x</a:t>
            </a:r>
            <a:r>
              <a:rPr lang="en-US" baseline="-25000" dirty="0" err="1" smtClean="0"/>
              <a:t>ti</a:t>
            </a:r>
            <a:r>
              <a:rPr lang="en-US" dirty="0" smtClean="0"/>
              <a:t> – </a:t>
            </a:r>
            <a:r>
              <a:rPr lang="en-US" dirty="0"/>
              <a:t>values of random </a:t>
            </a:r>
            <a:r>
              <a:rPr lang="en-US" dirty="0" smtClean="0"/>
              <a:t>variables</a:t>
            </a:r>
          </a:p>
          <a:p>
            <a:pPr marL="0" indent="0">
              <a:buNone/>
            </a:pP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– time indexes</a:t>
            </a:r>
            <a:endParaRPr lang="en-GB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Trend of </a:t>
            </a:r>
            <a:r>
              <a:rPr lang="en-US" dirty="0"/>
              <a:t>samples is not spoiled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not equally spaced time </a:t>
            </a:r>
            <a:r>
              <a:rPr lang="en-US" dirty="0" smtClean="0"/>
              <a:t>indexes</a:t>
            </a:r>
          </a:p>
          <a:p>
            <a:pPr marL="0" indent="0">
              <a:buNone/>
            </a:pPr>
            <a:r>
              <a:rPr lang="en-US" dirty="0" smtClean="0"/>
              <a:t>and can </a:t>
            </a:r>
            <a:r>
              <a:rPr lang="en-US" dirty="0"/>
              <a:t>be easily seen</a:t>
            </a:r>
            <a:endParaRPr lang="en-US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41" y="2527672"/>
            <a:ext cx="6228889" cy="37644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3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Gaussian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9592"/>
            <a:ext cx="9601200" cy="54060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/>
              <a:t>Now assume that we are conditioning our stochastic process for </a:t>
            </a:r>
            <a:r>
              <a:rPr lang="en-US" sz="1900" dirty="0" smtClean="0"/>
              <a:t>example:</a:t>
            </a:r>
          </a:p>
          <a:p>
            <a:pPr marL="0" indent="0">
              <a:buNone/>
            </a:pPr>
            <a:r>
              <a:rPr lang="en-US" sz="1900" dirty="0" smtClean="0"/>
              <a:t>x</a:t>
            </a:r>
            <a:r>
              <a:rPr lang="en-US" sz="1900" baseline="-25000" dirty="0" smtClean="0"/>
              <a:t>t1</a:t>
            </a:r>
            <a:r>
              <a:rPr lang="en-US" sz="1900" dirty="0" smtClean="0"/>
              <a:t> </a:t>
            </a:r>
            <a:r>
              <a:rPr lang="en-US" sz="1900" dirty="0"/>
              <a:t>= 1, x</a:t>
            </a:r>
            <a:r>
              <a:rPr lang="en-US" sz="1900" baseline="-25000" dirty="0"/>
              <a:t>t2</a:t>
            </a:r>
            <a:r>
              <a:rPr lang="en-US" sz="1900" dirty="0"/>
              <a:t> = 1 with t</a:t>
            </a:r>
            <a:r>
              <a:rPr lang="en-US" sz="1900" baseline="-25000" dirty="0"/>
              <a:t>1</a:t>
            </a:r>
            <a:r>
              <a:rPr lang="en-US" sz="1900" dirty="0"/>
              <a:t> = 40, t</a:t>
            </a:r>
            <a:r>
              <a:rPr lang="en-US" sz="1900" baseline="-25000" dirty="0"/>
              <a:t>2</a:t>
            </a:r>
            <a:r>
              <a:rPr lang="en-US" sz="1900" dirty="0"/>
              <a:t> = 80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Compute </a:t>
            </a:r>
            <a:r>
              <a:rPr lang="en-US" sz="1900" dirty="0"/>
              <a:t>new mean vector and covariance matrix </a:t>
            </a:r>
            <a:r>
              <a:rPr lang="en-US" sz="1900" dirty="0" smtClean="0"/>
              <a:t>(multivariate </a:t>
            </a:r>
            <a:r>
              <a:rPr lang="en-US" sz="1900" dirty="0"/>
              <a:t>conditional </a:t>
            </a:r>
            <a:r>
              <a:rPr lang="en-US" sz="1900" dirty="0" smtClean="0"/>
              <a:t>density):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f</a:t>
            </a:r>
            <a:r>
              <a:rPr lang="en-US" sz="1900" baseline="-25000" dirty="0"/>
              <a:t>*</a:t>
            </a:r>
            <a:r>
              <a:rPr lang="en-US" sz="1900" dirty="0"/>
              <a:t> </a:t>
            </a:r>
            <a:r>
              <a:rPr lang="en-US" sz="1900" dirty="0" smtClean="0"/>
              <a:t>– Gaussian </a:t>
            </a:r>
            <a:r>
              <a:rPr lang="en-US" sz="1900" dirty="0"/>
              <a:t>vector 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*</a:t>
            </a:r>
            <a:r>
              <a:rPr lang="en-US" sz="1900" dirty="0" smtClean="0"/>
              <a:t> </a:t>
            </a:r>
            <a:r>
              <a:rPr lang="en-US" sz="1900" dirty="0"/>
              <a:t>= x</a:t>
            </a:r>
            <a:r>
              <a:rPr lang="en-US" sz="1900" baseline="-25000" dirty="0"/>
              <a:t>{t ∈ T \ T</a:t>
            </a:r>
            <a:r>
              <a:rPr lang="en-US" sz="1900" baseline="-25000" dirty="0" smtClean="0"/>
              <a:t>’}</a:t>
            </a: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f </a:t>
            </a:r>
            <a:r>
              <a:rPr lang="en-US" sz="1900" dirty="0"/>
              <a:t>– </a:t>
            </a:r>
            <a:r>
              <a:rPr lang="en-US" sz="1900" dirty="0" smtClean="0"/>
              <a:t>Gaussian vector </a:t>
            </a:r>
            <a:r>
              <a:rPr lang="en-US" sz="1900" dirty="0" err="1"/>
              <a:t>x</a:t>
            </a:r>
            <a:r>
              <a:rPr lang="en-US" sz="1900" baseline="-25000" dirty="0" err="1"/>
              <a:t>f</a:t>
            </a:r>
            <a:r>
              <a:rPr lang="en-US" sz="1900" dirty="0"/>
              <a:t> = x</a:t>
            </a:r>
            <a:r>
              <a:rPr lang="en-US" sz="1900" baseline="-25000" dirty="0"/>
              <a:t>{t ∈ T</a:t>
            </a:r>
            <a:r>
              <a:rPr lang="en-US" sz="1900" baseline="-25000" dirty="0" smtClean="0"/>
              <a:t>’}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K </a:t>
            </a:r>
            <a:r>
              <a:rPr lang="en-US" sz="1900" dirty="0"/>
              <a:t>– covariance matrices associated to </a:t>
            </a:r>
            <a:r>
              <a:rPr lang="en-US" sz="1900" dirty="0" smtClean="0"/>
              <a:t>two </a:t>
            </a:r>
          </a:p>
          <a:p>
            <a:pPr marL="0" indent="0">
              <a:buNone/>
            </a:pPr>
            <a:r>
              <a:rPr lang="en-US" sz="1900" dirty="0" smtClean="0"/>
              <a:t>random </a:t>
            </a:r>
            <a:r>
              <a:rPr lang="en-US" sz="1900" dirty="0"/>
              <a:t>variable </a:t>
            </a:r>
            <a:r>
              <a:rPr lang="en-US" sz="1900" dirty="0" smtClean="0"/>
              <a:t>sets X</a:t>
            </a:r>
            <a:r>
              <a:rPr lang="en-US" sz="1900" baseline="-25000" dirty="0" smtClean="0"/>
              <a:t>*</a:t>
            </a:r>
            <a:r>
              <a:rPr lang="en-US" sz="1900" dirty="0" smtClean="0"/>
              <a:t> = X</a:t>
            </a:r>
            <a:r>
              <a:rPr lang="en-US" sz="1900" baseline="-25000" dirty="0" smtClean="0"/>
              <a:t>{t ∈ T \ T’}</a:t>
            </a:r>
            <a:r>
              <a:rPr lang="en-US" sz="1900" dirty="0" smtClean="0"/>
              <a:t>, </a:t>
            </a:r>
            <a:r>
              <a:rPr lang="en-US" sz="1900" dirty="0" err="1" smtClean="0"/>
              <a:t>X</a:t>
            </a:r>
            <a:r>
              <a:rPr lang="en-US" sz="1900" baseline="-25000" dirty="0" err="1" smtClean="0"/>
              <a:t>f</a:t>
            </a:r>
            <a:r>
              <a:rPr lang="en-US" sz="1900" dirty="0" smtClean="0"/>
              <a:t> = X</a:t>
            </a:r>
            <a:r>
              <a:rPr lang="en-US" sz="1900" baseline="-25000" dirty="0" smtClean="0"/>
              <a:t>{t ∈ T’}</a:t>
            </a:r>
            <a:endParaRPr lang="en-GB" sz="1900" dirty="0" smtClean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New </a:t>
            </a:r>
            <a:r>
              <a:rPr lang="en-US" sz="1900" dirty="0"/>
              <a:t>set of realizations of multivariate </a:t>
            </a:r>
          </a:p>
          <a:p>
            <a:pPr marL="0" indent="0">
              <a:buNone/>
            </a:pPr>
            <a:r>
              <a:rPr lang="en-US" sz="1900" dirty="0"/>
              <a:t>conditional distribution</a:t>
            </a:r>
            <a:r>
              <a:rPr lang="en-US" sz="1900" dirty="0" smtClean="0"/>
              <a:t>: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Important property of Gaussian processes</a:t>
            </a:r>
          </a:p>
          <a:p>
            <a:pPr marL="0" indent="0">
              <a:buNone/>
            </a:pPr>
            <a:r>
              <a:rPr lang="en-US" sz="1900" dirty="0" smtClean="0"/>
              <a:t>Interpolation can be performed using this approach</a:t>
            </a:r>
            <a:endParaRPr lang="en-US" sz="19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6483" y="29303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46" y="2613576"/>
            <a:ext cx="6791722" cy="48512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47041"/>
            <a:ext cx="5659374" cy="31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51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 with latent variables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5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 with latent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3909"/>
            <a:ext cx="9601200" cy="46927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new class of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mappings </a:t>
            </a:r>
            <a:r>
              <a:rPr lang="en-US" dirty="0"/>
              <a:t>from </a:t>
            </a:r>
            <a:r>
              <a:rPr lang="en-US" dirty="0" smtClean="0"/>
              <a:t>a latent space X </a:t>
            </a:r>
            <a:r>
              <a:rPr lang="en-US" dirty="0"/>
              <a:t>∈ R</a:t>
            </a:r>
            <a:r>
              <a:rPr lang="en-US" baseline="30000" dirty="0"/>
              <a:t>Q</a:t>
            </a:r>
            <a:r>
              <a:rPr lang="en-US" dirty="0"/>
              <a:t> to an observed </a:t>
            </a:r>
            <a:r>
              <a:rPr lang="en-US" dirty="0" smtClean="0"/>
              <a:t>space </a:t>
            </a:r>
            <a:r>
              <a:rPr lang="en-US" dirty="0"/>
              <a:t>Y ∈</a:t>
            </a:r>
            <a:r>
              <a:rPr lang="en-US" dirty="0" smtClean="0"/>
              <a:t>R</a:t>
            </a:r>
            <a:r>
              <a:rPr lang="en-US" baseline="30000" dirty="0" smtClean="0"/>
              <a:t>D</a:t>
            </a:r>
            <a:r>
              <a:rPr lang="en-US" dirty="0"/>
              <a:t> </a:t>
            </a:r>
            <a:r>
              <a:rPr lang="en-US" dirty="0" smtClean="0"/>
              <a:t>,Q </a:t>
            </a:r>
            <a:r>
              <a:rPr lang="en-US" dirty="0"/>
              <a:t>&lt;&lt; </a:t>
            </a:r>
            <a:r>
              <a:rPr lang="en-US" dirty="0" smtClean="0"/>
              <a:t>D</a:t>
            </a:r>
            <a:endParaRPr lang="en-US" dirty="0"/>
          </a:p>
          <a:p>
            <a:r>
              <a:rPr lang="en-US" dirty="0" smtClean="0"/>
              <a:t>through </a:t>
            </a:r>
            <a:r>
              <a:rPr lang="en-US" dirty="0"/>
              <a:t>a set of </a:t>
            </a:r>
            <a:r>
              <a:rPr lang="en-US" dirty="0" smtClean="0"/>
              <a:t>parameters W</a:t>
            </a:r>
            <a:endParaRPr lang="en-US" baseline="30000" dirty="0" smtClean="0"/>
          </a:p>
          <a:p>
            <a:r>
              <a:rPr lang="en-US" b="1" dirty="0"/>
              <a:t>o</a:t>
            </a:r>
            <a:r>
              <a:rPr lang="en-US" b="1" dirty="0" smtClean="0"/>
              <a:t>ne kernel function is used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X</a:t>
            </a:r>
            <a:r>
              <a:rPr lang="en-US" dirty="0"/>
              <a:t>, Y – multivariate Gaussian </a:t>
            </a:r>
            <a:r>
              <a:rPr lang="en-US" dirty="0" smtClean="0"/>
              <a:t>processes</a:t>
            </a:r>
          </a:p>
          <a:p>
            <a:r>
              <a:rPr lang="en-US" dirty="0"/>
              <a:t>In a simplest case </a:t>
            </a:r>
            <a:r>
              <a:rPr lang="en-US" dirty="0" smtClean="0"/>
              <a:t>– </a:t>
            </a:r>
            <a:r>
              <a:rPr lang="en-US" dirty="0"/>
              <a:t>probabilistic version of </a:t>
            </a:r>
            <a:r>
              <a:rPr lang="en-US" dirty="0" smtClean="0"/>
              <a:t>PCA</a:t>
            </a:r>
          </a:p>
          <a:p>
            <a:r>
              <a:rPr lang="en-US" dirty="0"/>
              <a:t>likelihood of the full data set is given </a:t>
            </a:r>
            <a:r>
              <a:rPr lang="en-US" dirty="0" smtClean="0"/>
              <a:t>by:</a:t>
            </a:r>
          </a:p>
          <a:p>
            <a:r>
              <a:rPr lang="en-US" dirty="0" smtClean="0"/>
              <a:t>W </a:t>
            </a:r>
            <a:r>
              <a:rPr lang="en-US" dirty="0"/>
              <a:t>can then be found through </a:t>
            </a:r>
            <a:r>
              <a:rPr lang="en-US" dirty="0" smtClean="0"/>
              <a:t>maximizing: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318" y="5251978"/>
            <a:ext cx="3231714" cy="771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818" y="3510700"/>
            <a:ext cx="4762500" cy="923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4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system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9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01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work dynamical texture modeling consists of two </a:t>
            </a:r>
            <a:r>
              <a:rPr lang="en-US" dirty="0" smtClean="0"/>
              <a:t>steps:</a:t>
            </a:r>
          </a:p>
          <a:p>
            <a:r>
              <a:rPr lang="en-US" dirty="0" smtClean="0"/>
              <a:t>dimensionality reduction</a:t>
            </a:r>
          </a:p>
          <a:p>
            <a:r>
              <a:rPr lang="en-US" dirty="0" smtClean="0"/>
              <a:t>dynamic </a:t>
            </a:r>
            <a:r>
              <a:rPr lang="en-US" dirty="0"/>
              <a:t>texture </a:t>
            </a:r>
            <a:r>
              <a:rPr lang="en-US" dirty="0" smtClean="0"/>
              <a:t>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6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01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work dynamical texture modeling consists of two </a:t>
            </a:r>
            <a:r>
              <a:rPr lang="en-US" dirty="0" smtClean="0"/>
              <a:t>steps:</a:t>
            </a:r>
          </a:p>
          <a:p>
            <a:r>
              <a:rPr lang="en-US" dirty="0" smtClean="0"/>
              <a:t>dimensionality reduction</a:t>
            </a:r>
          </a:p>
          <a:p>
            <a:r>
              <a:rPr lang="en-US" dirty="0" smtClean="0"/>
              <a:t>dynamic </a:t>
            </a:r>
            <a:r>
              <a:rPr lang="en-US" dirty="0"/>
              <a:t>texture </a:t>
            </a:r>
            <a:r>
              <a:rPr lang="en-US" dirty="0" smtClean="0"/>
              <a:t>learning</a:t>
            </a:r>
          </a:p>
          <a:p>
            <a:pPr marL="0" indent="0">
              <a:buNone/>
            </a:pPr>
            <a:r>
              <a:rPr lang="en-US" dirty="0"/>
              <a:t>They can be expressed </a:t>
            </a:r>
            <a:r>
              <a:rPr lang="en-US" dirty="0" smtClean="0"/>
              <a:t>as:</a:t>
            </a:r>
            <a:endParaRPr lang="en-GB" dirty="0" smtClean="0"/>
          </a:p>
          <a:p>
            <a:pPr marL="0" indent="0">
              <a:buNone/>
            </a:pPr>
            <a:r>
              <a:rPr lang="en-US" dirty="0" smtClean="0"/>
              <a:t>			            – </a:t>
            </a:r>
            <a:r>
              <a:rPr lang="en-US" dirty="0" smtClean="0"/>
              <a:t>dynamic </a:t>
            </a:r>
            <a:r>
              <a:rPr lang="en-US" dirty="0" smtClean="0"/>
              <a:t>model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        – dimensionality reduction </a:t>
            </a:r>
          </a:p>
          <a:p>
            <a:pPr marL="0" indent="0">
              <a:buNone/>
            </a:pPr>
            <a:r>
              <a:rPr lang="en-US" dirty="0" smtClean="0"/>
              <a:t>x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/>
              <a:t>- latent variable which affects dynamic behavior, x</a:t>
            </a:r>
            <a:r>
              <a:rPr lang="en-US" baseline="-25000" dirty="0"/>
              <a:t>t </a:t>
            </a:r>
            <a:r>
              <a:rPr lang="en-US" dirty="0"/>
              <a:t>∈ </a:t>
            </a:r>
            <a:r>
              <a:rPr lang="en-US" dirty="0" smtClean="0"/>
              <a:t>R</a:t>
            </a:r>
            <a:r>
              <a:rPr lang="en-US" baseline="30000" dirty="0" smtClean="0"/>
              <a:t>Q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baseline="-25000" dirty="0"/>
              <a:t>t</a:t>
            </a:r>
            <a:r>
              <a:rPr lang="en-US" dirty="0"/>
              <a:t> - column vector unfolded from the </a:t>
            </a:r>
            <a:r>
              <a:rPr lang="en-US" dirty="0" smtClean="0"/>
              <a:t>frame </a:t>
            </a:r>
            <a:r>
              <a:rPr lang="en-US" dirty="0"/>
              <a:t>at time t, y</a:t>
            </a:r>
            <a:r>
              <a:rPr lang="en-US" baseline="-25000" dirty="0"/>
              <a:t>t </a:t>
            </a:r>
            <a:r>
              <a:rPr lang="en-US" dirty="0"/>
              <a:t>∈ R</a:t>
            </a:r>
            <a:r>
              <a:rPr lang="en-US" baseline="30000" dirty="0"/>
              <a:t>D</a:t>
            </a:r>
            <a:r>
              <a:rPr lang="en-US" dirty="0"/>
              <a:t>, D – large, Q&lt;&lt;D </a:t>
            </a:r>
            <a:endParaRPr lang="en-US" dirty="0" smtClean="0"/>
          </a:p>
          <a:p>
            <a:pPr marL="0" indent="0">
              <a:buNone/>
            </a:pPr>
            <a:r>
              <a:rPr lang="en-GB" dirty="0" smtClean="0"/>
              <a:t>n</a:t>
            </a:r>
            <a:r>
              <a:rPr lang="en-GB" baseline="-25000" dirty="0" smtClean="0"/>
              <a:t>x</a:t>
            </a:r>
            <a:r>
              <a:rPr lang="en-GB" dirty="0" smtClean="0"/>
              <a:t>,</a:t>
            </a:r>
            <a:r>
              <a:rPr lang="en-GB" baseline="-25000" dirty="0" smtClean="0"/>
              <a:t>t</a:t>
            </a:r>
            <a:r>
              <a:rPr lang="en-GB" dirty="0" smtClean="0"/>
              <a:t>, n</a:t>
            </a:r>
            <a:r>
              <a:rPr lang="en-GB" baseline="-25000" dirty="0" smtClean="0"/>
              <a:t>y</a:t>
            </a:r>
            <a:r>
              <a:rPr lang="en-GB" dirty="0" smtClean="0"/>
              <a:t>,</a:t>
            </a:r>
            <a:r>
              <a:rPr lang="en-GB" baseline="-25000" dirty="0" smtClean="0"/>
              <a:t>t</a:t>
            </a:r>
            <a:r>
              <a:rPr lang="en-GB" dirty="0" smtClean="0"/>
              <a:t> </a:t>
            </a:r>
            <a:r>
              <a:rPr lang="en-GB" dirty="0"/>
              <a:t>- </a:t>
            </a:r>
            <a:r>
              <a:rPr lang="en-GB" dirty="0" smtClean="0"/>
              <a:t>represent </a:t>
            </a:r>
            <a:r>
              <a:rPr lang="en-GB" dirty="0"/>
              <a:t>the noise </a:t>
            </a:r>
            <a:endParaRPr lang="en-US" baseline="30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81" y="4076700"/>
            <a:ext cx="3069594" cy="839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25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514"/>
            <a:ext cx="9919448" cy="557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2866" y="0"/>
            <a:ext cx="8309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Dynamic texture modeling </a:t>
            </a:r>
            <a:r>
              <a:rPr lang="en-US" sz="3200" b="1" dirty="0" smtClean="0">
                <a:solidFill>
                  <a:schemeClr val="bg1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synthesis using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Multi-kernel </a:t>
            </a:r>
            <a:r>
              <a:rPr lang="en-US" sz="3200" b="1" dirty="0">
                <a:solidFill>
                  <a:schemeClr val="bg1"/>
                </a:solidFill>
              </a:rPr>
              <a:t>Gaussian process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Dynamic model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088142" y="1561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0088142" y="3303462"/>
          <a:ext cx="1861204" cy="1487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Bitmap Image" r:id="rId4" imgW="1935238" imgH="1546994" progId="Paint.Picture">
                  <p:embed/>
                </p:oleObj>
              </mc:Choice>
              <mc:Fallback>
                <p:oleObj name="Bitmap Image" r:id="rId4" imgW="1935238" imgH="154699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8142" y="3303462"/>
                        <a:ext cx="1861204" cy="14871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8397" y="1722553"/>
            <a:ext cx="1870949" cy="147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 dynamic model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92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 dynamic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6875"/>
            <a:ext cx="9601200" cy="51870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latent </a:t>
            </a:r>
            <a:r>
              <a:rPr lang="en-US" sz="1600" dirty="0"/>
              <a:t>variable </a:t>
            </a:r>
            <a:r>
              <a:rPr lang="en-US" sz="1600" dirty="0" smtClean="0"/>
              <a:t>model</a:t>
            </a:r>
          </a:p>
          <a:p>
            <a:r>
              <a:rPr lang="en-US" sz="1600" dirty="0" smtClean="0"/>
              <a:t>2 mappings: from </a:t>
            </a:r>
            <a:r>
              <a:rPr lang="en-US" sz="1600" dirty="0"/>
              <a:t>a latent space X to the observation space </a:t>
            </a:r>
            <a:r>
              <a:rPr lang="en-US" sz="1600" dirty="0" smtClean="0"/>
              <a:t>Y and dynamic behavior of latent variables</a:t>
            </a:r>
          </a:p>
          <a:p>
            <a:r>
              <a:rPr lang="en-US" sz="1600" b="1" dirty="0" smtClean="0"/>
              <a:t>2 kernel functions</a:t>
            </a:r>
          </a:p>
          <a:p>
            <a:r>
              <a:rPr lang="en-US" sz="1600" b="1" dirty="0" smtClean="0"/>
              <a:t>X – sequence of row-vectors of artificial frames, Y – sequence of row-vectors of observed frames </a:t>
            </a:r>
          </a:p>
          <a:p>
            <a:r>
              <a:rPr lang="en-US" sz="1600" dirty="0" smtClean="0"/>
              <a:t>A – K</a:t>
            </a:r>
            <a:r>
              <a:rPr lang="en-US" sz="1600" baseline="-25000" dirty="0" smtClean="0"/>
              <a:t>Y</a:t>
            </a:r>
            <a:r>
              <a:rPr lang="en-US" sz="1600" dirty="0" smtClean="0"/>
              <a:t> parameters </a:t>
            </a:r>
            <a:r>
              <a:rPr lang="el-GR" sz="1600" dirty="0"/>
              <a:t>θ</a:t>
            </a:r>
            <a:r>
              <a:rPr lang="en-US" sz="1600" dirty="0" smtClean="0"/>
              <a:t>, B – K</a:t>
            </a:r>
            <a:r>
              <a:rPr lang="en-US" sz="1600" baseline="-25000" dirty="0" smtClean="0"/>
              <a:t>X</a:t>
            </a:r>
            <a:r>
              <a:rPr lang="en-US" sz="1600" dirty="0" smtClean="0"/>
              <a:t> kernel weights W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Y</a:t>
            </a:r>
            <a:r>
              <a:rPr lang="en-US" sz="1600" baseline="-25000" dirty="0"/>
              <a:t>i</a:t>
            </a:r>
            <a:r>
              <a:rPr lang="en-US" sz="1600" dirty="0"/>
              <a:t> is a multivariate Gaussian process indexed by X</a:t>
            </a:r>
            <a:r>
              <a:rPr lang="en-US" sz="1600" baseline="-25000" dirty="0"/>
              <a:t>i</a:t>
            </a:r>
            <a:r>
              <a:rPr lang="en-US" sz="1600" dirty="0"/>
              <a:t> expressed by </a:t>
            </a:r>
            <a:r>
              <a:rPr lang="en-US" sz="1600" dirty="0" smtClean="0"/>
              <a:t>likelihood</a:t>
            </a:r>
            <a:endParaRPr lang="en-GB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479" y="3391088"/>
            <a:ext cx="4003602" cy="192886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13" y="5746059"/>
            <a:ext cx="7044178" cy="81691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Multi-kernel GP dynamic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6170"/>
            <a:ext cx="9601200" cy="4659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likelihood extends to the following equation:</a:t>
            </a:r>
            <a:endParaRPr lang="en-GB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– latent variable vector</a:t>
            </a:r>
          </a:p>
          <a:p>
            <a:pPr marL="0" indent="0">
              <a:buNone/>
            </a:pPr>
            <a:r>
              <a:rPr lang="en-US" dirty="0" smtClean="0"/>
              <a:t>Y – </a:t>
            </a:r>
            <a:r>
              <a:rPr lang="en-US" dirty="0"/>
              <a:t>observed dynamic texture sequence </a:t>
            </a:r>
            <a:r>
              <a:rPr lang="en-US" dirty="0" smtClean="0"/>
              <a:t>vector</a:t>
            </a:r>
          </a:p>
          <a:p>
            <a:pPr marL="0" indent="0">
              <a:buNone/>
            </a:pPr>
            <a:r>
              <a:rPr lang="en-US" dirty="0"/>
              <a:t>N – number of frames in original sample </a:t>
            </a:r>
            <a:endParaRPr lang="en-US" dirty="0" smtClean="0"/>
          </a:p>
          <a:p>
            <a:pPr marL="0" indent="0">
              <a:buNone/>
            </a:pPr>
            <a:r>
              <a:rPr lang="en-GB" dirty="0"/>
              <a:t>Q – latent </a:t>
            </a:r>
            <a:r>
              <a:rPr lang="en-GB" dirty="0" smtClean="0"/>
              <a:t>dimensionality</a:t>
            </a:r>
            <a:endParaRPr lang="en-US" dirty="0" smtClean="0"/>
          </a:p>
          <a:p>
            <a:pPr marL="0" indent="0">
              <a:buNone/>
            </a:pPr>
            <a:r>
              <a:rPr lang="en-GB" dirty="0"/>
              <a:t>W – vector of weights of kernel functions K = k</a:t>
            </a:r>
            <a:r>
              <a:rPr lang="en-GB" baseline="-25000" dirty="0"/>
              <a:t>l</a:t>
            </a:r>
            <a:r>
              <a:rPr lang="en-GB" dirty="0"/>
              <a:t>, l ∈ [1,M</a:t>
            </a:r>
            <a:r>
              <a:rPr lang="en-GB" dirty="0" smtClean="0"/>
              <a:t>]</a:t>
            </a:r>
          </a:p>
          <a:p>
            <a:pPr marL="0" indent="0">
              <a:buNone/>
            </a:pPr>
            <a:r>
              <a:rPr lang="en-GB" dirty="0"/>
              <a:t>M – number of different kernel functions used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18447"/>
            <a:ext cx="9945570" cy="6502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704053" y="539053"/>
            <a:ext cx="51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826472"/>
            <a:ext cx="108807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 smtClean="0"/>
          </a:p>
          <a:p>
            <a:r>
              <a:rPr lang="en-US" sz="1400" b="1" dirty="0" smtClean="0"/>
              <a:t>Reference [1]: </a:t>
            </a:r>
          </a:p>
          <a:p>
            <a:pPr lvl="0"/>
            <a:r>
              <a:rPr lang="en-US" sz="1400" dirty="0" smtClean="0"/>
              <a:t>Z</a:t>
            </a:r>
            <a:r>
              <a:rPr lang="en-US" sz="1400" dirty="0"/>
              <a:t>. Zhu, et al., Dynamic texture modeling and synthesis using multi-kernel Gaussian process dynamic model, Signal Processing (2015</a:t>
            </a:r>
            <a:r>
              <a:rPr lang="en-US" sz="1400" dirty="0" smtClean="0"/>
              <a:t>) </a:t>
            </a:r>
            <a:r>
              <a:rPr lang="en-US" sz="1400" u="sng" dirty="0" smtClean="0">
                <a:hlinkClick r:id="rId3"/>
              </a:rPr>
              <a:t>http</a:t>
            </a:r>
            <a:r>
              <a:rPr lang="en-US" sz="1400" u="sng" dirty="0">
                <a:hlinkClick r:id="rId3"/>
              </a:rPr>
              <a:t>://dx.doi.org/10.1016/j.sigpro.2015.10.025</a:t>
            </a:r>
            <a:endParaRPr lang="en-GB" sz="1400" dirty="0"/>
          </a:p>
          <a:p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6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Multi-kernel GP dynamic model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704053" y="539053"/>
            <a:ext cx="51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826472"/>
            <a:ext cx="108807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 smtClean="0"/>
          </a:p>
          <a:p>
            <a:r>
              <a:rPr lang="en-US" sz="1400" b="1" dirty="0" smtClean="0"/>
              <a:t>Reference [1]: </a:t>
            </a:r>
          </a:p>
          <a:p>
            <a:pPr lvl="0"/>
            <a:r>
              <a:rPr lang="en-US" sz="1400" dirty="0" smtClean="0"/>
              <a:t>Z</a:t>
            </a:r>
            <a:r>
              <a:rPr lang="en-US" sz="1400" dirty="0"/>
              <a:t>. Zhu, et al., Dynamic texture modeling and synthesis using multi-kernel Gaussian process dynamic model, Signal Processing (2015</a:t>
            </a:r>
            <a:r>
              <a:rPr lang="en-US" sz="1400" dirty="0" smtClean="0"/>
              <a:t>) </a:t>
            </a:r>
            <a:r>
              <a:rPr lang="en-US" sz="1400" u="sng" dirty="0" smtClean="0">
                <a:hlinkClick r:id="rId3"/>
              </a:rPr>
              <a:t>http</a:t>
            </a:r>
            <a:r>
              <a:rPr lang="en-US" sz="1400" u="sng" dirty="0">
                <a:hlinkClick r:id="rId3"/>
              </a:rPr>
              <a:t>://dx.doi.org/10.1016/j.sigpro.2015.10.025</a:t>
            </a:r>
            <a:endParaRPr lang="en-GB" sz="1400" dirty="0"/>
          </a:p>
          <a:p>
            <a:endParaRPr lang="en-GB" sz="1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71600" y="1578279"/>
            <a:ext cx="9601200" cy="51356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achieve nonlinear mapping from a latent space X to the observation space Y</a:t>
            </a:r>
          </a:p>
          <a:p>
            <a:pPr marL="0" indent="0">
              <a:buNone/>
            </a:pPr>
            <a:r>
              <a:rPr lang="en-US" dirty="0" smtClean="0"/>
              <a:t>special </a:t>
            </a:r>
            <a:r>
              <a:rPr lang="en-US" dirty="0"/>
              <a:t>squared exponential covariance </a:t>
            </a:r>
            <a:r>
              <a:rPr lang="en-US" dirty="0" smtClean="0"/>
              <a:t>function is used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map dynamic behavior of latent variables</a:t>
            </a:r>
          </a:p>
          <a:p>
            <a:r>
              <a:rPr lang="en-US" dirty="0" smtClean="0"/>
              <a:t>Latent </a:t>
            </a:r>
            <a:r>
              <a:rPr lang="en-US" dirty="0"/>
              <a:t>dynamic behavior varies greatly among different types of dynamic </a:t>
            </a:r>
            <a:r>
              <a:rPr lang="en-US" dirty="0" smtClean="0"/>
              <a:t>textures</a:t>
            </a:r>
          </a:p>
          <a:p>
            <a:r>
              <a:rPr lang="en-US" dirty="0" smtClean="0"/>
              <a:t>Difficult </a:t>
            </a:r>
            <a:r>
              <a:rPr lang="en-US" dirty="0"/>
              <a:t>to design the most suitable kernel for a dynamic texture </a:t>
            </a:r>
            <a:r>
              <a:rPr lang="en-US" dirty="0" smtClean="0"/>
              <a:t>empirically</a:t>
            </a:r>
          </a:p>
          <a:p>
            <a:pPr marL="0" indent="0">
              <a:buNone/>
            </a:pPr>
            <a:r>
              <a:rPr lang="en-US" dirty="0" smtClean="0"/>
              <a:t>Multi-kernel </a:t>
            </a:r>
            <a:r>
              <a:rPr lang="en-US" dirty="0"/>
              <a:t>dynamic model for dynamic texture modeling is </a:t>
            </a:r>
            <a:r>
              <a:rPr lang="en-US" dirty="0" smtClean="0"/>
              <a:t>proposed</a:t>
            </a:r>
            <a:endParaRPr lang="en-GB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78211"/>
              </p:ext>
            </p:extLst>
          </p:nvPr>
        </p:nvGraphicFramePr>
        <p:xfrm>
          <a:off x="1868152" y="2458586"/>
          <a:ext cx="7784947" cy="739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Bitmap Image" r:id="rId4" imgW="3696020" imgH="350625" progId="Paint.Picture">
                  <p:embed/>
                </p:oleObj>
              </mc:Choice>
              <mc:Fallback>
                <p:oleObj name="Bitmap Image" r:id="rId4" imgW="3696020" imgH="35062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152" y="2458586"/>
                        <a:ext cx="7784947" cy="7390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659425"/>
              </p:ext>
            </p:extLst>
          </p:nvPr>
        </p:nvGraphicFramePr>
        <p:xfrm>
          <a:off x="1868152" y="5025891"/>
          <a:ext cx="4779869" cy="89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Bitmap Image" r:id="rId6" imgW="2225233" imgH="411516" progId="Paint.Picture">
                  <p:embed/>
                </p:oleObj>
              </mc:Choice>
              <mc:Fallback>
                <p:oleObj name="Bitmap Image" r:id="rId6" imgW="2225233" imgH="41151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152" y="5025891"/>
                        <a:ext cx="4779869" cy="8916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 understanding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4513"/>
            <a:ext cx="9601200" cy="490843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Maximum a posteriori estimation</a:t>
            </a:r>
            <a:r>
              <a:rPr lang="en-US" dirty="0" smtClean="0"/>
              <a:t> – main method. In Matlab specific library for optimization is used.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In general </a:t>
            </a:r>
            <a:r>
              <a:rPr lang="en-US" dirty="0"/>
              <a:t>two main </a:t>
            </a:r>
            <a:r>
              <a:rPr lang="en-US" dirty="0" smtClean="0"/>
              <a:t>steps:</a:t>
            </a:r>
          </a:p>
          <a:p>
            <a:r>
              <a:rPr lang="en-US" dirty="0"/>
              <a:t>fix </a:t>
            </a:r>
            <a:r>
              <a:rPr lang="en-US" dirty="0" smtClean="0"/>
              <a:t>W </a:t>
            </a:r>
            <a:r>
              <a:rPr lang="en-US" dirty="0"/>
              <a:t>and perform optimization </a:t>
            </a:r>
            <a:r>
              <a:rPr lang="en-US" dirty="0" smtClean="0"/>
              <a:t>with </a:t>
            </a:r>
            <a:r>
              <a:rPr lang="en-US" dirty="0"/>
              <a:t>respect to </a:t>
            </a:r>
            <a:r>
              <a:rPr lang="en-US" dirty="0" smtClean="0"/>
              <a:t>X</a:t>
            </a:r>
            <a:r>
              <a:rPr lang="en-US" dirty="0"/>
              <a:t>, </a:t>
            </a:r>
            <a:r>
              <a:rPr lang="en-US" dirty="0" smtClean="0"/>
              <a:t>θ and λ using SCG (Scaled </a:t>
            </a:r>
            <a:r>
              <a:rPr lang="en-US" dirty="0"/>
              <a:t>conjugate </a:t>
            </a:r>
            <a:r>
              <a:rPr lang="en-US" dirty="0" smtClean="0"/>
              <a:t>gradient)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 – weights vector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 – latent variable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θ – vector </a:t>
            </a:r>
            <a:r>
              <a:rPr lang="en-US" dirty="0"/>
              <a:t>of </a:t>
            </a:r>
            <a:r>
              <a:rPr lang="en-US" dirty="0" err="1" smtClean="0"/>
              <a:t>hyperparameters</a:t>
            </a:r>
            <a:r>
              <a:rPr lang="en-US" dirty="0" smtClean="0"/>
              <a:t> of </a:t>
            </a:r>
            <a:r>
              <a:rPr lang="en-US" dirty="0"/>
              <a:t>kernel K</a:t>
            </a:r>
            <a:r>
              <a:rPr lang="en-US" baseline="-25000" dirty="0"/>
              <a:t>Y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l-GR" dirty="0" smtClean="0"/>
              <a:t>Λ</a:t>
            </a:r>
            <a:r>
              <a:rPr lang="en-US" dirty="0" smtClean="0"/>
              <a:t> – vector of parameters </a:t>
            </a:r>
            <a:r>
              <a:rPr lang="en-US" dirty="0"/>
              <a:t>of kernel </a:t>
            </a:r>
            <a:r>
              <a:rPr lang="en-US" dirty="0" smtClean="0"/>
              <a:t>K</a:t>
            </a:r>
            <a:r>
              <a:rPr lang="en-US" baseline="-25000" dirty="0" smtClean="0"/>
              <a:t>X</a:t>
            </a:r>
            <a:endParaRPr lang="en-US" dirty="0" smtClean="0"/>
          </a:p>
          <a:p>
            <a:r>
              <a:rPr lang="en-US" dirty="0"/>
              <a:t>fix obtained X, θ and λ and </a:t>
            </a:r>
            <a:r>
              <a:rPr lang="en-US" dirty="0" smtClean="0"/>
              <a:t>perform optimization with </a:t>
            </a:r>
            <a:r>
              <a:rPr lang="en-US" dirty="0"/>
              <a:t>respect to W using gradient </a:t>
            </a:r>
            <a:r>
              <a:rPr lang="en-US" dirty="0" smtClean="0"/>
              <a:t>descent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unctions are </a:t>
            </a:r>
            <a:r>
              <a:rPr lang="en-US" dirty="0"/>
              <a:t>not </a:t>
            </a:r>
            <a:r>
              <a:rPr lang="en-US" dirty="0" smtClean="0"/>
              <a:t>convex – </a:t>
            </a:r>
            <a:r>
              <a:rPr lang="en-GB" dirty="0" smtClean="0"/>
              <a:t>repeat </a:t>
            </a:r>
            <a:r>
              <a:rPr lang="en-GB" dirty="0"/>
              <a:t>these two main steps for I </a:t>
            </a:r>
            <a:r>
              <a:rPr lang="en-GB" dirty="0" smtClean="0"/>
              <a:t>times, I – fixed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890" y="3131801"/>
            <a:ext cx="10083917" cy="387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890" y="5255569"/>
            <a:ext cx="4459228" cy="423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6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Matlab implementation 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8592"/>
            <a:ext cx="9601200" cy="4138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Implementation </a:t>
            </a:r>
            <a:r>
              <a:rPr lang="en-GB" dirty="0"/>
              <a:t>given in Matlab </a:t>
            </a:r>
            <a:r>
              <a:rPr lang="en-US" dirty="0"/>
              <a:t>has </a:t>
            </a:r>
            <a:r>
              <a:rPr lang="en-US" dirty="0" smtClean="0"/>
              <a:t>problems: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Inexplicable instability – often crashes with </a:t>
            </a:r>
            <a:r>
              <a:rPr lang="en-US" dirty="0"/>
              <a:t>SVD computation error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Static result – sometimes generated </a:t>
            </a:r>
            <a:r>
              <a:rPr lang="en-US" dirty="0"/>
              <a:t>dynamic texture </a:t>
            </a:r>
            <a:r>
              <a:rPr lang="en-US" dirty="0" smtClean="0"/>
              <a:t>does not move at all</a:t>
            </a:r>
          </a:p>
          <a:p>
            <a:endParaRPr lang="en-US" dirty="0"/>
          </a:p>
          <a:p>
            <a:r>
              <a:rPr lang="en-GB" dirty="0"/>
              <a:t>R</a:t>
            </a:r>
            <a:r>
              <a:rPr lang="en-GB" dirty="0" smtClean="0"/>
              <a:t>epetition </a:t>
            </a:r>
            <a:r>
              <a:rPr lang="en-GB" dirty="0"/>
              <a:t>of original sequences of frames</a:t>
            </a:r>
            <a:endParaRPr lang="en-US" dirty="0" smtClean="0"/>
          </a:p>
          <a:p>
            <a:endParaRPr lang="en-US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0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Matlab implementation 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8592"/>
            <a:ext cx="9601200" cy="4138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Implementation </a:t>
            </a:r>
            <a:r>
              <a:rPr lang="en-GB" dirty="0"/>
              <a:t>given in Matlab </a:t>
            </a:r>
            <a:r>
              <a:rPr lang="en-US" dirty="0"/>
              <a:t>has </a:t>
            </a:r>
            <a:r>
              <a:rPr lang="en-US" dirty="0" smtClean="0"/>
              <a:t>problems: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Inexplicable instability – often crashes with </a:t>
            </a:r>
            <a:r>
              <a:rPr lang="en-US" dirty="0"/>
              <a:t>SVD computation error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Static result – sometimes generated </a:t>
            </a:r>
            <a:r>
              <a:rPr lang="en-US" dirty="0"/>
              <a:t>dynamic texture </a:t>
            </a:r>
            <a:r>
              <a:rPr lang="en-US" dirty="0" smtClean="0"/>
              <a:t>does not move at all</a:t>
            </a:r>
          </a:p>
          <a:p>
            <a:endParaRPr lang="en-US" dirty="0"/>
          </a:p>
          <a:p>
            <a:r>
              <a:rPr lang="en-GB" dirty="0"/>
              <a:t>R</a:t>
            </a:r>
            <a:r>
              <a:rPr lang="en-GB" dirty="0" smtClean="0"/>
              <a:t>epetition </a:t>
            </a:r>
            <a:r>
              <a:rPr lang="en-GB" dirty="0"/>
              <a:t>of original sequences of frames</a:t>
            </a:r>
            <a:endParaRPr lang="en-US" dirty="0" smtClean="0"/>
          </a:p>
          <a:p>
            <a:endParaRPr lang="en-US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014987"/>
              </p:ext>
            </p:extLst>
          </p:nvPr>
        </p:nvGraphicFramePr>
        <p:xfrm>
          <a:off x="1817846" y="4983030"/>
          <a:ext cx="8174481" cy="1108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783"/>
                <a:gridCol w="1167783"/>
                <a:gridCol w="1167783"/>
                <a:gridCol w="1167783"/>
                <a:gridCol w="1167783"/>
                <a:gridCol w="1167783"/>
                <a:gridCol w="1167783"/>
              </a:tblGrid>
              <a:tr h="256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effectLst/>
                        </a:rPr>
                        <a:t>Attempt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Linear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RBF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Poly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RatQuad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MLP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Matern32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</a:tr>
              <a:tr h="256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1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0.040278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0.682626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0.277096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 anchor="b"/>
                </a:tc>
              </a:tr>
              <a:tr h="256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3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0.067891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0.720069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0.212038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</a:tr>
              <a:tr h="256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effectLst/>
                        </a:rPr>
                        <a:t>7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0.003638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0.368365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0.345235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>
                          <a:effectLst/>
                        </a:rPr>
                        <a:t>0.069727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effectLst/>
                        </a:rPr>
                        <a:t>0.213032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72" marR="94472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9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implementation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873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Implementation in Python:</a:t>
            </a:r>
          </a:p>
          <a:p>
            <a:r>
              <a:rPr lang="en-US" dirty="0"/>
              <a:t>GPLVM </a:t>
            </a:r>
            <a:r>
              <a:rPr lang="en-US" dirty="0" smtClean="0"/>
              <a:t>does not have specific kernel function to capture the dynamic behavior</a:t>
            </a: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Temporal structure is included in covariance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results are quite </a:t>
            </a:r>
            <a:r>
              <a:rPr lang="en-US" dirty="0" smtClean="0"/>
              <a:t>surprising:</a:t>
            </a:r>
          </a:p>
          <a:p>
            <a:r>
              <a:rPr lang="en-US" dirty="0"/>
              <a:t>it is </a:t>
            </a:r>
            <a:r>
              <a:rPr lang="en-US" dirty="0" smtClean="0"/>
              <a:t>stable</a:t>
            </a:r>
          </a:p>
          <a:p>
            <a:r>
              <a:rPr lang="en-US" dirty="0" smtClean="0"/>
              <a:t>it </a:t>
            </a:r>
            <a:r>
              <a:rPr lang="en-US" dirty="0"/>
              <a:t>is able to generate new sequences of dynamic textures without visible </a:t>
            </a:r>
            <a:r>
              <a:rPr lang="en-US" dirty="0" smtClean="0"/>
              <a:t>repetitions</a:t>
            </a:r>
          </a:p>
          <a:p>
            <a:r>
              <a:rPr lang="en-GB" dirty="0" smtClean="0"/>
              <a:t>it </a:t>
            </a:r>
            <a:r>
              <a:rPr lang="en-GB" dirty="0"/>
              <a:t>t</a:t>
            </a:r>
            <a:r>
              <a:rPr lang="en-GB" dirty="0" smtClean="0"/>
              <a:t>akes </a:t>
            </a:r>
            <a:r>
              <a:rPr lang="en-GB" dirty="0"/>
              <a:t>a lot of time to perform optimization </a:t>
            </a:r>
            <a:endParaRPr lang="en-GB" dirty="0" smtClean="0"/>
          </a:p>
          <a:p>
            <a:r>
              <a:rPr lang="en-GB" dirty="0" smtClean="0"/>
              <a:t>visible </a:t>
            </a:r>
            <a:r>
              <a:rPr lang="en-GB" dirty="0"/>
              <a:t>result is still not good due to some random noise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1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3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514"/>
            <a:ext cx="9919448" cy="557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2866" y="0"/>
            <a:ext cx="8309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Dynamic texture modeling </a:t>
            </a:r>
            <a:r>
              <a:rPr lang="en-US" sz="3200" b="1" dirty="0" smtClean="0">
                <a:solidFill>
                  <a:schemeClr val="bg1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synthesis using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Multi-kernel </a:t>
            </a:r>
            <a:r>
              <a:rPr lang="en-US" sz="3200" b="1" dirty="0">
                <a:solidFill>
                  <a:schemeClr val="bg1"/>
                </a:solidFill>
              </a:rPr>
              <a:t>Gaussian process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Dynamic model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56143" y="4898314"/>
            <a:ext cx="293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MAKSIM KOPTELOV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088142" y="1561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0088142" y="3303462"/>
          <a:ext cx="1861204" cy="1487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Bitmap Image" r:id="rId4" imgW="1935238" imgH="1546994" progId="Paint.Picture">
                  <p:embed/>
                </p:oleObj>
              </mc:Choice>
              <mc:Fallback>
                <p:oleObj name="Bitmap Image" r:id="rId4" imgW="1935238" imgH="154699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8142" y="3303462"/>
                        <a:ext cx="1861204" cy="14871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8397" y="1722553"/>
            <a:ext cx="1870949" cy="147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10219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Matlab implementation:</a:t>
            </a:r>
          </a:p>
          <a:p>
            <a:r>
              <a:rPr lang="en-US" dirty="0" smtClean="0"/>
              <a:t>Input videos </a:t>
            </a:r>
            <a:r>
              <a:rPr lang="en-US" b="1" i="1" dirty="0" smtClean="0"/>
              <a:t>sunshade.avi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i="1" dirty="0">
                <a:solidFill>
                  <a:schemeClr val="tx1"/>
                </a:solidFill>
              </a:rPr>
              <a:t>straw.avi</a:t>
            </a:r>
            <a:endParaRPr lang="en-GB" b="1" i="1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Example of a good result (sunshade.avi)</a:t>
            </a:r>
          </a:p>
          <a:p>
            <a:r>
              <a:rPr lang="en-US" dirty="0" smtClean="0"/>
              <a:t>Example of a bad result (straw.avi)</a:t>
            </a:r>
            <a:endParaRPr lang="en-GB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Python implementation</a:t>
            </a:r>
          </a:p>
          <a:p>
            <a:r>
              <a:rPr lang="en-US" dirty="0" smtClean="0"/>
              <a:t>Example of a good result (straw.avi)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2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Perspectives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6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Perspectives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MK-GPLVM reimplementation </a:t>
            </a:r>
            <a:r>
              <a:rPr lang="en-US" dirty="0"/>
              <a:t>in Python </a:t>
            </a:r>
            <a:r>
              <a:rPr lang="en-US" dirty="0" smtClean="0"/>
              <a:t>is </a:t>
            </a:r>
            <a:r>
              <a:rPr lang="en-US" dirty="0"/>
              <a:t>not </a:t>
            </a:r>
            <a:r>
              <a:rPr lang="en-US" dirty="0" smtClean="0"/>
              <a:t>finished – </a:t>
            </a:r>
            <a:r>
              <a:rPr lang="en-US" dirty="0"/>
              <a:t>problems with </a:t>
            </a:r>
            <a:r>
              <a:rPr lang="en-US" dirty="0" smtClean="0"/>
              <a:t>gradients</a:t>
            </a:r>
            <a:endParaRPr lang="en-GB" dirty="0"/>
          </a:p>
          <a:p>
            <a:r>
              <a:rPr lang="en-GB" dirty="0" smtClean="0"/>
              <a:t>no</a:t>
            </a:r>
            <a:r>
              <a:rPr lang="en-GB" b="1" dirty="0" smtClean="0"/>
              <a:t> </a:t>
            </a:r>
            <a:r>
              <a:rPr lang="en-GB" dirty="0"/>
              <a:t>numerical criteria for quality </a:t>
            </a:r>
            <a:r>
              <a:rPr lang="en-US" dirty="0" smtClean="0"/>
              <a:t>measuring – </a:t>
            </a:r>
            <a:r>
              <a:rPr lang="en-GB" dirty="0" smtClean="0"/>
              <a:t>implement </a:t>
            </a:r>
            <a:r>
              <a:rPr lang="en-GB" dirty="0"/>
              <a:t>an evaluation </a:t>
            </a:r>
            <a:r>
              <a:rPr lang="en-GB" dirty="0" smtClean="0"/>
              <a:t>method</a:t>
            </a:r>
            <a:endParaRPr lang="en-GB" dirty="0"/>
          </a:p>
          <a:p>
            <a:r>
              <a:rPr lang="en-US" dirty="0" smtClean="0"/>
              <a:t>GPLVM </a:t>
            </a:r>
            <a:r>
              <a:rPr lang="en-US" dirty="0"/>
              <a:t>implementation </a:t>
            </a:r>
            <a:r>
              <a:rPr lang="en-US" dirty="0" smtClean="0"/>
              <a:t>in Python is </a:t>
            </a:r>
            <a:r>
              <a:rPr lang="en-US" dirty="0"/>
              <a:t>done and provides quite interesting </a:t>
            </a:r>
            <a:r>
              <a:rPr lang="en-US" dirty="0" smtClean="0"/>
              <a:t>result – improve the results</a:t>
            </a:r>
          </a:p>
          <a:p>
            <a:r>
              <a:rPr lang="en-US" dirty="0"/>
              <a:t>try wavelets to reduce dimensionality of original </a:t>
            </a:r>
            <a:r>
              <a:rPr lang="en-US" dirty="0" smtClean="0"/>
              <a:t>input </a:t>
            </a:r>
            <a:r>
              <a:rPr lang="en-US" dirty="0"/>
              <a:t>to decrease </a:t>
            </a:r>
            <a:r>
              <a:rPr lang="en-US" dirty="0" smtClean="0"/>
              <a:t>time for </a:t>
            </a:r>
            <a:r>
              <a:rPr lang="en-US" dirty="0"/>
              <a:t>optimization</a:t>
            </a:r>
            <a:endParaRPr lang="en-US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6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 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5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514"/>
            <a:ext cx="9919448" cy="557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2866" y="0"/>
            <a:ext cx="8309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Dynamic texture modeling </a:t>
            </a:r>
            <a:r>
              <a:rPr lang="en-US" sz="3200" b="1" dirty="0" smtClean="0">
                <a:solidFill>
                  <a:schemeClr val="bg1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synthesis using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Multi-kernel </a:t>
            </a:r>
            <a:r>
              <a:rPr lang="en-US" sz="3200" b="1" dirty="0">
                <a:solidFill>
                  <a:schemeClr val="bg1"/>
                </a:solidFill>
              </a:rPr>
              <a:t>Gaussian process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Dynamic model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56143" y="4898314"/>
            <a:ext cx="293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MAKSIM KOPTELOV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088142" y="1561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0088142" y="3303462"/>
          <a:ext cx="1861204" cy="1487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Bitmap Image" r:id="rId4" imgW="1935238" imgH="1546994" progId="Paint.Picture">
                  <p:embed/>
                </p:oleObj>
              </mc:Choice>
              <mc:Fallback>
                <p:oleObj name="Bitmap Image" r:id="rId4" imgW="1935238" imgH="154699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8142" y="3303462"/>
                        <a:ext cx="1861204" cy="14871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8397" y="1722553"/>
            <a:ext cx="1870949" cy="14731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09515" y="5260595"/>
            <a:ext cx="3334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University of Jean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Monnet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GB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 1 MLDM 2015/2016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8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514"/>
            <a:ext cx="9919448" cy="557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2866" y="0"/>
            <a:ext cx="8309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Dynamic texture modeling </a:t>
            </a:r>
            <a:r>
              <a:rPr lang="en-US" sz="3200" b="1" dirty="0" smtClean="0">
                <a:solidFill>
                  <a:schemeClr val="bg1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synthesis using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Multi-kernel </a:t>
            </a:r>
            <a:r>
              <a:rPr lang="en-US" sz="3200" b="1" dirty="0">
                <a:solidFill>
                  <a:schemeClr val="bg1"/>
                </a:solidFill>
              </a:rPr>
              <a:t>Gaussian process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Dynamic model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56143" y="4898314"/>
            <a:ext cx="293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MAKSIM KOPTELOV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8082" y="581201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4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Academic Supervisors:</a:t>
            </a:r>
          </a:p>
          <a:p>
            <a:pPr algn="r"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</a:t>
            </a:r>
            <a:r>
              <a:rPr lang="en-GB" sz="1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prof. Marianne CLAUSEL</a:t>
            </a:r>
          </a:p>
          <a:p>
            <a:pPr algn="r">
              <a:spcAft>
                <a:spcPts val="0"/>
              </a:spcAft>
            </a:pPr>
            <a:r>
              <a:rPr lang="en-GB" sz="1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Assoc. prof. Rémi EMONET</a:t>
            </a:r>
          </a:p>
          <a:p>
            <a:pPr algn="r">
              <a:spcAft>
                <a:spcPts val="0"/>
              </a:spcAft>
            </a:pPr>
            <a:r>
              <a:rPr lang="en-GB" sz="1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Prof. Olivier ALATA</a:t>
            </a:r>
            <a:endParaRPr lang="en-GB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088142" y="15616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0088142" y="3303462"/>
          <a:ext cx="1861204" cy="1487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Bitmap Image" r:id="rId4" imgW="1935238" imgH="1546994" progId="Paint.Picture">
                  <p:embed/>
                </p:oleObj>
              </mc:Choice>
              <mc:Fallback>
                <p:oleObj name="Bitmap Image" r:id="rId4" imgW="1935238" imgH="154699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8142" y="3303462"/>
                        <a:ext cx="1861204" cy="14871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8397" y="1722553"/>
            <a:ext cx="1870949" cy="14731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09515" y="5260595"/>
            <a:ext cx="3334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University of Jean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Monnet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GB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 1 MLDM 2015/2016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6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Dynamic textures</a:t>
            </a:r>
          </a:p>
        </p:txBody>
      </p:sp>
    </p:spTree>
    <p:extLst>
      <p:ext uri="{BB962C8B-B14F-4D97-AF65-F5344CB8AC3E}">
        <p14:creationId xmlns:p14="http://schemas.microsoft.com/office/powerpoint/2010/main" val="29706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definition of texture?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1542143" y="6211669"/>
            <a:ext cx="6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64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1680</TotalTime>
  <Words>1686</Words>
  <Application>Microsoft Office PowerPoint</Application>
  <PresentationFormat>Widescreen</PresentationFormat>
  <Paragraphs>389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Calibri</vt:lpstr>
      <vt:lpstr>Franklin Gothic Book</vt:lpstr>
      <vt:lpstr>Times New Roman</vt:lpstr>
      <vt:lpstr>Verdana</vt:lpstr>
      <vt:lpstr>Crop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textures</vt:lpstr>
      <vt:lpstr>What is a definition of texture? </vt:lpstr>
      <vt:lpstr>What is a definition of texture? </vt:lpstr>
      <vt:lpstr>What is a definition of texture? </vt:lpstr>
      <vt:lpstr>What is a definition of texture? </vt:lpstr>
      <vt:lpstr>What is a definition of texture? </vt:lpstr>
      <vt:lpstr>What is a definition of texture? </vt:lpstr>
      <vt:lpstr>What is a definition of texture? </vt:lpstr>
      <vt:lpstr>What is a definition of texture? </vt:lpstr>
      <vt:lpstr>What is a definition of texture? </vt:lpstr>
      <vt:lpstr>Why is it important?</vt:lpstr>
      <vt:lpstr>Why is it important?</vt:lpstr>
      <vt:lpstr>Why is it important?</vt:lpstr>
      <vt:lpstr>What we are doing </vt:lpstr>
      <vt:lpstr>What we are doing </vt:lpstr>
      <vt:lpstr>What we are doing </vt:lpstr>
      <vt:lpstr>What we are doing </vt:lpstr>
      <vt:lpstr>contribution</vt:lpstr>
      <vt:lpstr>Contribution</vt:lpstr>
      <vt:lpstr>Learning based methods</vt:lpstr>
      <vt:lpstr>Learning based methods</vt:lpstr>
      <vt:lpstr>Learning based methods</vt:lpstr>
      <vt:lpstr>Gaussian process</vt:lpstr>
      <vt:lpstr>Gaussian process</vt:lpstr>
      <vt:lpstr>Gaussian process</vt:lpstr>
      <vt:lpstr>Gaussian process</vt:lpstr>
      <vt:lpstr>Gaussian process</vt:lpstr>
      <vt:lpstr>GP with latent variables</vt:lpstr>
      <vt:lpstr>GP with latent variables</vt:lpstr>
      <vt:lpstr>Dynamic system</vt:lpstr>
      <vt:lpstr>Dynamic system</vt:lpstr>
      <vt:lpstr>Dynamic system</vt:lpstr>
      <vt:lpstr>GP dynamic model</vt:lpstr>
      <vt:lpstr>GP dynamic model</vt:lpstr>
      <vt:lpstr>Multi-kernel GP dynamic model</vt:lpstr>
      <vt:lpstr>Multi-kernel GP dynamic model</vt:lpstr>
      <vt:lpstr>Algorithm understanding</vt:lpstr>
      <vt:lpstr>Results</vt:lpstr>
      <vt:lpstr>Matlab implementation properties</vt:lpstr>
      <vt:lpstr>Matlab implementation properties</vt:lpstr>
      <vt:lpstr>Python implementation properties</vt:lpstr>
      <vt:lpstr>Example</vt:lpstr>
      <vt:lpstr>Examples</vt:lpstr>
      <vt:lpstr>Perspectives</vt:lpstr>
      <vt:lpstr>Perspectives</vt:lpstr>
      <vt:lpstr>Thank you !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RePack by Diakov</dc:creator>
  <cp:lastModifiedBy>RePack by Diakov</cp:lastModifiedBy>
  <cp:revision>106</cp:revision>
  <dcterms:created xsi:type="dcterms:W3CDTF">2016-01-11T23:29:20Z</dcterms:created>
  <dcterms:modified xsi:type="dcterms:W3CDTF">2016-06-29T21:22:44Z</dcterms:modified>
</cp:coreProperties>
</file>