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5a3380b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5a3380b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5a3380b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5a3380b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5a3380b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d5a3380b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5a3380b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5a3380b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d5a3380b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d5a3380b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d5a3380b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d5a3380b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d5a3380b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d5a3380b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d5a3380b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d5a3380b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5a3380b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5a3380b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d5a3380bc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d5a3380bc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d5a3380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d5a3380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d5a3380b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d5a3380b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d5a3380bc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d5a3380bc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5a3380b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5a3380b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d5a3380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d5a3380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d5a3380bc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d5a3380bc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d5a3380bc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d5a3380bc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d5a3380b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d5a3380b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d5a3380bc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d5a3380bc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d5a3380b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d5a3380b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5a3380bc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5a3380bc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5a3380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d5a3380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~~~ 등 국민에게 유해할 수 있는 사이트들을 유해사이트로 규정하고 이를 차단하는 정책을 시행중에 있습니다.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d5a3380bc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d5a3380bc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5a3380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5a3380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a3380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5a3380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인터넷을 이용하면 반드시 라우터를 거치게 되어있는데요. 이렇게 중간 라우터에서 블랙 리스트를 가지고있고 이 정보를 통해 Destination IP가 유해 사이트인 경우 통신이 안되도록하여 차단하는 방법입니다.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5a3380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5a3380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통신은 IP로 이루어지지만 우리는 아이피로 접속하지 않고 www.google.com 이란 도메인 네임을 통해 접속합니다. 이때 필요한 기술이 DNS 인데요. Client가 자신이 접속하고자하는 도메인 네임을 </a:t>
            </a:r>
            <a:r>
              <a:rPr lang="ko">
                <a:solidFill>
                  <a:schemeClr val="dk1"/>
                </a:solidFill>
              </a:rPr>
              <a:t>DNS Server에게 </a:t>
            </a:r>
            <a:r>
              <a:rPr lang="ko"/>
              <a:t>물어보면 DNS서버는 도메인 네임에 해당하는 IP를 클라이언트에게 보내줍니다. 이거시 DNS.  DNS서버는 별도로 바꾸지 않으면 자신이 쓰는 인터넷 회사의 DNS Server가 default.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5a3380b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5a3380b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5a3380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5a3380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5a3380b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5a3380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www.warning.or.k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802500"/>
            <a:ext cx="85206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Malgun Gothic"/>
                <a:ea typeface="Malgun Gothic"/>
                <a:cs typeface="Malgun Gothic"/>
                <a:sym typeface="Malgun Gothic"/>
              </a:rPr>
              <a:t>유해 사이트 차단&amp;우회</a:t>
            </a:r>
            <a:endParaRPr sz="3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158" name="Google Shape;158;p22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www.XXX.com</a:t>
            </a:r>
            <a:endParaRPr sz="1200"/>
          </a:p>
        </p:txBody>
      </p:sp>
      <p:cxnSp>
        <p:nvCxnSpPr>
          <p:cNvPr id="161" name="Google Shape;161;p22"/>
          <p:cNvCxnSpPr/>
          <p:nvPr/>
        </p:nvCxnSpPr>
        <p:spPr>
          <a:xfrm flipH="1">
            <a:off x="2419525" y="2051750"/>
            <a:ext cx="1839600" cy="135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 rot="-2229991">
            <a:off x="2514432" y="2668682"/>
            <a:ext cx="1947086" cy="33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3.3.3.3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292075" y="1130675"/>
            <a:ext cx="2688600" cy="11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www.XXX.com: 2.2.2.2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www.warning.or.kr: 3.3.3.3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5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782075" y="4021600"/>
            <a:ext cx="2394600" cy="91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www.XXX.com: 3.3.3.3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DNS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313" y="908098"/>
            <a:ext cx="477376" cy="318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4" idx="3"/>
            <a:endCxn id="172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177" name="Google Shape;177;p23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78" name="Google Shape;178;p23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www.XXX.com</a:t>
            </a:r>
            <a:endParaRPr sz="1200"/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2419525" y="2051750"/>
            <a:ext cx="1839600" cy="13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 rot="-2229991">
            <a:off x="2514432" y="2668682"/>
            <a:ext cx="1947086" cy="33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2.2.2.2</a:t>
            </a:r>
            <a:endParaRPr sz="1200"/>
          </a:p>
        </p:txBody>
      </p:sp>
      <p:sp>
        <p:nvSpPr>
          <p:cNvPr id="182" name="Google Shape;182;p23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sp>
        <p:nvSpPr>
          <p:cNvPr id="183" name="Google Shape;183;p23"/>
          <p:cNvSpPr/>
          <p:nvPr/>
        </p:nvSpPr>
        <p:spPr>
          <a:xfrm>
            <a:off x="5292075" y="1130675"/>
            <a:ext cx="2688600" cy="11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www.XXX.com: 2.2.2.2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5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DNS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937" y="918174"/>
            <a:ext cx="554151" cy="2916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196" name="Google Shape;196;p24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197" name="Google Shape;197;p24"/>
          <p:cNvCxnSpPr>
            <a:stCxn id="194" idx="3"/>
            <a:endCxn id="192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4"/>
          <p:cNvSpPr txBox="1"/>
          <p:nvPr/>
        </p:nvSpPr>
        <p:spPr>
          <a:xfrm>
            <a:off x="3782313" y="3652300"/>
            <a:ext cx="18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GET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Host: www.XXX.com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207" name="Google Shape;207;p25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208" name="Google Shape;208;p25"/>
          <p:cNvCxnSpPr>
            <a:stCxn id="205" idx="3"/>
            <a:endCxn id="203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211" name="Google Shape;211;p25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5"/>
          <p:cNvCxnSpPr>
            <a:stCxn id="211" idx="0"/>
            <a:endCxn id="209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/>
        </p:nvSpPr>
        <p:spPr>
          <a:xfrm>
            <a:off x="3176650" y="3983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782313" y="3652300"/>
            <a:ext cx="18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Host: www.XXX.com</a:t>
            </a:r>
            <a:endParaRPr sz="1200"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224" name="Google Shape;224;p26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225" name="Google Shape;225;p26"/>
          <p:cNvCxnSpPr>
            <a:stCxn id="222" idx="3"/>
            <a:endCxn id="220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228" name="Google Shape;228;p26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6"/>
          <p:cNvCxnSpPr>
            <a:stCxn id="228" idx="0"/>
            <a:endCxn id="226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 txBox="1"/>
          <p:nvPr/>
        </p:nvSpPr>
        <p:spPr>
          <a:xfrm>
            <a:off x="3176650" y="3983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3782313" y="3652300"/>
            <a:ext cx="18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GET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Host: www.XXX.com</a:t>
            </a:r>
            <a:endParaRPr sz="1200"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2363027" y="2466300"/>
            <a:ext cx="2036276" cy="905700"/>
            <a:chOff x="735775" y="1188500"/>
            <a:chExt cx="1563600" cy="905700"/>
          </a:xfrm>
        </p:grpSpPr>
        <p:cxnSp>
          <p:nvCxnSpPr>
            <p:cNvPr id="233" name="Google Shape;233;p26"/>
            <p:cNvCxnSpPr/>
            <p:nvPr/>
          </p:nvCxnSpPr>
          <p:spPr>
            <a:xfrm rot="10800000">
              <a:off x="735775" y="2094200"/>
              <a:ext cx="1563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26"/>
            <p:cNvCxnSpPr/>
            <p:nvPr/>
          </p:nvCxnSpPr>
          <p:spPr>
            <a:xfrm rot="10800000">
              <a:off x="2299375" y="1188500"/>
              <a:ext cx="0" cy="905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" name="Google Shape;235;p26"/>
          <p:cNvSpPr/>
          <p:nvPr/>
        </p:nvSpPr>
        <p:spPr>
          <a:xfrm>
            <a:off x="164300" y="1364861"/>
            <a:ext cx="3882600" cy="156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&lt;html&gt;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  &lt;head&gt;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    &lt;meta http-equiv="pragma" content="no-cache"&gt;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 &lt;meta http-equiv="refresh" content="0;url='</a:t>
            </a:r>
            <a:r>
              <a:rPr lang="ko" sz="900" u="sng">
                <a:solidFill>
                  <a:schemeClr val="hlink"/>
                </a:solidFill>
                <a:hlinkClick r:id="rId4"/>
              </a:rPr>
              <a:t>http://www.warning.or.kr/</a:t>
            </a:r>
            <a:r>
              <a:rPr lang="ko" sz="900"/>
              <a:t>'"&gt;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  &lt;/head&gt;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&lt;/html&gt;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 차단 우회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246" name="Google Shape;246;p27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247" name="Google Shape;247;p27"/>
          <p:cNvCxnSpPr>
            <a:stCxn id="244" idx="3"/>
            <a:endCxn id="242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250" name="Google Shape;250;p27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>
            <a:stCxn id="250" idx="0"/>
            <a:endCxn id="248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 txBox="1"/>
          <p:nvPr/>
        </p:nvSpPr>
        <p:spPr>
          <a:xfrm>
            <a:off x="3176650" y="3983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280750" y="3246850"/>
            <a:ext cx="46953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2400750" y="2701200"/>
            <a:ext cx="111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0000"/>
                </a:solidFill>
              </a:rPr>
              <a:t>HTTPS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634013" y="2496613"/>
            <a:ext cx="17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00"/>
                </a:solidFill>
              </a:rPr>
              <a:t>JJ@#@!*D*@NQJWBKDJKQJDWAJKDJKDBASDASD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</a:t>
            </a: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22205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70407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 rot="231038">
            <a:off x="2957601" y="1817249"/>
            <a:ext cx="3658659" cy="3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Client Hello</a:t>
            </a:r>
            <a:endParaRPr sz="900"/>
          </a:p>
        </p:txBody>
      </p:sp>
      <p:cxnSp>
        <p:nvCxnSpPr>
          <p:cNvPr id="264" name="Google Shape;264;p28"/>
          <p:cNvCxnSpPr/>
          <p:nvPr/>
        </p:nvCxnSpPr>
        <p:spPr>
          <a:xfrm>
            <a:off x="2452825" y="1919650"/>
            <a:ext cx="4549200" cy="31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8"/>
          <p:cNvCxnSpPr/>
          <p:nvPr/>
        </p:nvCxnSpPr>
        <p:spPr>
          <a:xfrm flipH="1">
            <a:off x="2438100" y="2343325"/>
            <a:ext cx="4515300" cy="32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8"/>
          <p:cNvSpPr txBox="1"/>
          <p:nvPr/>
        </p:nvSpPr>
        <p:spPr>
          <a:xfrm rot="-195190">
            <a:off x="2579761" y="2219553"/>
            <a:ext cx="4329677" cy="326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Server Hello</a:t>
            </a:r>
            <a:endParaRPr sz="900"/>
          </a:p>
        </p:txBody>
      </p:sp>
      <p:cxnSp>
        <p:nvCxnSpPr>
          <p:cNvPr id="267" name="Google Shape;267;p28"/>
          <p:cNvCxnSpPr/>
          <p:nvPr/>
        </p:nvCxnSpPr>
        <p:spPr>
          <a:xfrm>
            <a:off x="2361850" y="16945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8"/>
          <p:cNvCxnSpPr/>
          <p:nvPr/>
        </p:nvCxnSpPr>
        <p:spPr>
          <a:xfrm flipH="1">
            <a:off x="2438100" y="2800525"/>
            <a:ext cx="4515300" cy="32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 txBox="1"/>
          <p:nvPr/>
        </p:nvSpPr>
        <p:spPr>
          <a:xfrm rot="-195190">
            <a:off x="2579761" y="2676753"/>
            <a:ext cx="4329677" cy="326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Server Hello(CA), Server Hello Done</a:t>
            </a:r>
            <a:endParaRPr sz="900"/>
          </a:p>
        </p:txBody>
      </p:sp>
      <p:sp>
        <p:nvSpPr>
          <p:cNvPr id="270" name="Google Shape;270;p28"/>
          <p:cNvSpPr txBox="1"/>
          <p:nvPr/>
        </p:nvSpPr>
        <p:spPr>
          <a:xfrm rot="231038">
            <a:off x="2989201" y="3123524"/>
            <a:ext cx="3658659" cy="3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Client Key Exchange, Change Cipher Spec</a:t>
            </a:r>
            <a:endParaRPr sz="900"/>
          </a:p>
        </p:txBody>
      </p:sp>
      <p:cxnSp>
        <p:nvCxnSpPr>
          <p:cNvPr id="271" name="Google Shape;271;p28"/>
          <p:cNvCxnSpPr/>
          <p:nvPr/>
        </p:nvCxnSpPr>
        <p:spPr>
          <a:xfrm>
            <a:off x="2452825" y="3215050"/>
            <a:ext cx="4549200" cy="31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8"/>
          <p:cNvSpPr txBox="1"/>
          <p:nvPr/>
        </p:nvSpPr>
        <p:spPr>
          <a:xfrm>
            <a:off x="2586825" y="1199288"/>
            <a:ext cx="428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TCP 3-way handshake</a:t>
            </a:r>
            <a:endParaRPr/>
          </a:p>
        </p:txBody>
      </p:sp>
      <p:cxnSp>
        <p:nvCxnSpPr>
          <p:cNvPr id="273" name="Google Shape;273;p28"/>
          <p:cNvCxnSpPr/>
          <p:nvPr/>
        </p:nvCxnSpPr>
        <p:spPr>
          <a:xfrm flipH="1">
            <a:off x="2438100" y="3638725"/>
            <a:ext cx="4515300" cy="32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8"/>
          <p:cNvSpPr txBox="1"/>
          <p:nvPr/>
        </p:nvSpPr>
        <p:spPr>
          <a:xfrm rot="-195190">
            <a:off x="2579761" y="3514953"/>
            <a:ext cx="4329677" cy="326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Change Cipher Spec</a:t>
            </a:r>
            <a:endParaRPr sz="900"/>
          </a:p>
        </p:txBody>
      </p:sp>
      <p:cxnSp>
        <p:nvCxnSpPr>
          <p:cNvPr id="275" name="Google Shape;275;p28"/>
          <p:cNvCxnSpPr/>
          <p:nvPr/>
        </p:nvCxnSpPr>
        <p:spPr>
          <a:xfrm>
            <a:off x="2361850" y="40567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6" name="Google Shape;276;p28"/>
          <p:cNvSpPr txBox="1"/>
          <p:nvPr/>
        </p:nvSpPr>
        <p:spPr>
          <a:xfrm rot="3573">
            <a:off x="2579787" y="4231580"/>
            <a:ext cx="4329602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Encrypted Application Data</a:t>
            </a:r>
            <a:endParaRPr sz="900"/>
          </a:p>
        </p:txBody>
      </p:sp>
      <p:grpSp>
        <p:nvGrpSpPr>
          <p:cNvPr id="277" name="Google Shape;277;p28"/>
          <p:cNvGrpSpPr/>
          <p:nvPr/>
        </p:nvGrpSpPr>
        <p:grpSpPr>
          <a:xfrm>
            <a:off x="2426726" y="4540308"/>
            <a:ext cx="4549135" cy="24643"/>
            <a:chOff x="2488263" y="4527705"/>
            <a:chExt cx="4430400" cy="24000"/>
          </a:xfrm>
        </p:grpSpPr>
        <p:cxnSp>
          <p:nvCxnSpPr>
            <p:cNvPr id="278" name="Google Shape;278;p28"/>
            <p:cNvCxnSpPr/>
            <p:nvPr/>
          </p:nvCxnSpPr>
          <p:spPr>
            <a:xfrm>
              <a:off x="4744563" y="4527705"/>
              <a:ext cx="2174100" cy="24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28"/>
            <p:cNvCxnSpPr/>
            <p:nvPr/>
          </p:nvCxnSpPr>
          <p:spPr>
            <a:xfrm rot="10800000">
              <a:off x="2488263" y="4527705"/>
              <a:ext cx="22563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0" name="Google Shape;280;p28"/>
          <p:cNvSpPr txBox="1"/>
          <p:nvPr/>
        </p:nvSpPr>
        <p:spPr>
          <a:xfrm>
            <a:off x="1042175" y="11630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7278750" y="11992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22205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70407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 rot="231038">
            <a:off x="2957601" y="1817249"/>
            <a:ext cx="3658659" cy="3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Client Hello</a:t>
            </a:r>
            <a:endParaRPr sz="900">
              <a:solidFill>
                <a:srgbClr val="FF0000"/>
              </a:solidFill>
            </a:endParaRPr>
          </a:p>
        </p:txBody>
      </p:sp>
      <p:cxnSp>
        <p:nvCxnSpPr>
          <p:cNvPr id="290" name="Google Shape;290;p29"/>
          <p:cNvCxnSpPr/>
          <p:nvPr/>
        </p:nvCxnSpPr>
        <p:spPr>
          <a:xfrm>
            <a:off x="2452825" y="1919650"/>
            <a:ext cx="4549200" cy="31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/>
          <p:nvPr/>
        </p:nvCxnSpPr>
        <p:spPr>
          <a:xfrm>
            <a:off x="2361850" y="16945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29"/>
          <p:cNvSpPr txBox="1"/>
          <p:nvPr/>
        </p:nvSpPr>
        <p:spPr>
          <a:xfrm>
            <a:off x="2586825" y="1199288"/>
            <a:ext cx="428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TCP 3-way handshake</a:t>
            </a:r>
            <a:endParaRPr/>
          </a:p>
        </p:txBody>
      </p:sp>
      <p:cxnSp>
        <p:nvCxnSpPr>
          <p:cNvPr id="293" name="Google Shape;293;p29"/>
          <p:cNvCxnSpPr/>
          <p:nvPr/>
        </p:nvCxnSpPr>
        <p:spPr>
          <a:xfrm>
            <a:off x="2361850" y="40567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4" name="Google Shape;294;p29"/>
          <p:cNvSpPr txBox="1"/>
          <p:nvPr/>
        </p:nvSpPr>
        <p:spPr>
          <a:xfrm>
            <a:off x="1042175" y="11630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7278750" y="11992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675" y="1018613"/>
            <a:ext cx="3263750" cy="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22205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7040750" y="1120475"/>
            <a:ext cx="141300" cy="3790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>
            <a:off x="2361850" y="16945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5" name="Google Shape;305;p30"/>
          <p:cNvSpPr txBox="1"/>
          <p:nvPr/>
        </p:nvSpPr>
        <p:spPr>
          <a:xfrm>
            <a:off x="2586825" y="1199288"/>
            <a:ext cx="428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TCP 3-way handshake</a:t>
            </a:r>
            <a:endParaRPr/>
          </a:p>
        </p:txBody>
      </p:sp>
      <p:cxnSp>
        <p:nvCxnSpPr>
          <p:cNvPr id="306" name="Google Shape;306;p30"/>
          <p:cNvCxnSpPr/>
          <p:nvPr/>
        </p:nvCxnSpPr>
        <p:spPr>
          <a:xfrm>
            <a:off x="2361850" y="4056725"/>
            <a:ext cx="467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1042175" y="11630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7278750" y="1199297"/>
            <a:ext cx="95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 rot="231038">
            <a:off x="2957601" y="1817249"/>
            <a:ext cx="3658659" cy="3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Client Hello</a:t>
            </a:r>
            <a:endParaRPr sz="900"/>
          </a:p>
        </p:txBody>
      </p:sp>
      <p:cxnSp>
        <p:nvCxnSpPr>
          <p:cNvPr id="310" name="Google Shape;310;p30"/>
          <p:cNvCxnSpPr/>
          <p:nvPr/>
        </p:nvCxnSpPr>
        <p:spPr>
          <a:xfrm>
            <a:off x="2452825" y="1919650"/>
            <a:ext cx="4549200" cy="31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0"/>
          <p:cNvCxnSpPr/>
          <p:nvPr/>
        </p:nvCxnSpPr>
        <p:spPr>
          <a:xfrm>
            <a:off x="4145925" y="2647950"/>
            <a:ext cx="285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/>
          <p:nvPr/>
        </p:nvCxnSpPr>
        <p:spPr>
          <a:xfrm rot="10800000">
            <a:off x="2452825" y="2647950"/>
            <a:ext cx="189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 txBox="1"/>
          <p:nvPr/>
        </p:nvSpPr>
        <p:spPr>
          <a:xfrm rot="846">
            <a:off x="2898076" y="2320488"/>
            <a:ext cx="3658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TCP Reset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 </a:t>
            </a: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우회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323" name="Google Shape;323;p31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324" name="Google Shape;324;p31"/>
          <p:cNvCxnSpPr>
            <a:stCxn id="321" idx="3"/>
            <a:endCxn id="319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327" name="Google Shape;327;p31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1"/>
          <p:cNvCxnSpPr>
            <a:stCxn id="327" idx="0"/>
            <a:endCxn id="325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1"/>
          <p:cNvSpPr txBox="1"/>
          <p:nvPr/>
        </p:nvSpPr>
        <p:spPr>
          <a:xfrm>
            <a:off x="4759500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Client Hello (1/2)</a:t>
            </a:r>
            <a:endParaRPr sz="1300"/>
          </a:p>
        </p:txBody>
      </p:sp>
      <p:sp>
        <p:nvSpPr>
          <p:cNvPr id="330" name="Google Shape;330;p31"/>
          <p:cNvSpPr txBox="1"/>
          <p:nvPr/>
        </p:nvSpPr>
        <p:spPr>
          <a:xfrm>
            <a:off x="2835775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Client Hello (2/2)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유해 사이트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800" y="1387200"/>
            <a:ext cx="4188400" cy="30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 우회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340" name="Google Shape;340;p32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341" name="Google Shape;341;p32"/>
          <p:cNvCxnSpPr>
            <a:stCxn id="338" idx="3"/>
            <a:endCxn id="336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2" name="Google Shape;3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344" name="Google Shape;344;p32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2"/>
          <p:cNvCxnSpPr>
            <a:stCxn id="344" idx="0"/>
            <a:endCxn id="342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2"/>
          <p:cNvSpPr txBox="1"/>
          <p:nvPr/>
        </p:nvSpPr>
        <p:spPr>
          <a:xfrm>
            <a:off x="4759500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Client Hello (1/2)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1682675" y="1625413"/>
            <a:ext cx="2398500" cy="59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Name: www.XX</a:t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2835775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Client Hello (2/2)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 우회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358" name="Google Shape;358;p33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359" name="Google Shape;359;p33"/>
          <p:cNvCxnSpPr>
            <a:stCxn id="356" idx="3"/>
            <a:endCxn id="354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362" name="Google Shape;362;p33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3"/>
          <p:cNvCxnSpPr>
            <a:stCxn id="362" idx="0"/>
            <a:endCxn id="360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3"/>
          <p:cNvSpPr txBox="1"/>
          <p:nvPr/>
        </p:nvSpPr>
        <p:spPr>
          <a:xfrm>
            <a:off x="3176650" y="3983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1682675" y="1625413"/>
            <a:ext cx="2398500" cy="59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X.com</a:t>
            </a:r>
            <a:endParaRPr/>
          </a:p>
        </p:txBody>
      </p:sp>
      <p:sp>
        <p:nvSpPr>
          <p:cNvPr id="366" name="Google Shape;366;p33"/>
          <p:cNvSpPr txBox="1"/>
          <p:nvPr/>
        </p:nvSpPr>
        <p:spPr>
          <a:xfrm>
            <a:off x="2835775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Client Hello (2/2)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4759500" y="368135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Client Hello (1/2)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HTTPS 차단 우회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 txBox="1"/>
          <p:nvPr/>
        </p:nvSpPr>
        <p:spPr>
          <a:xfrm>
            <a:off x="1134463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sp>
        <p:nvSpPr>
          <p:cNvPr id="377" name="Google Shape;377;p34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www.XXX.com)</a:t>
            </a:r>
            <a:endParaRPr sz="1500"/>
          </a:p>
        </p:txBody>
      </p:sp>
      <p:cxnSp>
        <p:nvCxnSpPr>
          <p:cNvPr id="378" name="Google Shape;378;p34"/>
          <p:cNvCxnSpPr>
            <a:stCxn id="375" idx="3"/>
            <a:endCxn id="373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96" y="15636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 txBox="1"/>
          <p:nvPr/>
        </p:nvSpPr>
        <p:spPr>
          <a:xfrm>
            <a:off x="3721338" y="121012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Blocker</a:t>
            </a:r>
            <a:endParaRPr sz="1300"/>
          </a:p>
        </p:txBody>
      </p:sp>
      <p:sp>
        <p:nvSpPr>
          <p:cNvPr id="381" name="Google Shape;381;p34"/>
          <p:cNvSpPr/>
          <p:nvPr/>
        </p:nvSpPr>
        <p:spPr>
          <a:xfrm>
            <a:off x="4487100" y="3448300"/>
            <a:ext cx="169800" cy="1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4"/>
          <p:cNvCxnSpPr>
            <a:stCxn id="381" idx="0"/>
            <a:endCxn id="379" idx="2"/>
          </p:cNvCxnSpPr>
          <p:nvPr/>
        </p:nvCxnSpPr>
        <p:spPr>
          <a:xfrm flipH="1" rot="10800000">
            <a:off x="4572000" y="2305000"/>
            <a:ext cx="17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4"/>
          <p:cNvSpPr/>
          <p:nvPr/>
        </p:nvSpPr>
        <p:spPr>
          <a:xfrm>
            <a:off x="2280750" y="3246850"/>
            <a:ext cx="46953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 txBox="1"/>
          <p:nvPr/>
        </p:nvSpPr>
        <p:spPr>
          <a:xfrm>
            <a:off x="2400750" y="2701200"/>
            <a:ext cx="195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0000"/>
                </a:solidFill>
              </a:rPr>
              <a:t>ESNI(SNI 암호화)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4634013" y="2496613"/>
            <a:ext cx="17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JJ@#@!*D*@NQJWBKDJKQJDWAJKDJKDBASDASD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63" y="1326013"/>
            <a:ext cx="2491475" cy="2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425" y="647625"/>
            <a:ext cx="3767150" cy="3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311700" y="1839500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추가 자료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50" y="661263"/>
            <a:ext cx="84132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88" y="668750"/>
            <a:ext cx="5380225" cy="38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25" y="352125"/>
            <a:ext cx="6165150" cy="44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88" y="363600"/>
            <a:ext cx="7053024" cy="44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343450" y="1222075"/>
            <a:ext cx="4457100" cy="288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유해 사이트란?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91600" y="1407925"/>
            <a:ext cx="4360800" cy="26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성인, 저작권 침해, 도박,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마약, 혐오, 자살, 테러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728075"/>
            <a:ext cx="6810401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343450" y="1222075"/>
            <a:ext cx="4457100" cy="2886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유해 사이트 차단 기술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91600" y="1407925"/>
            <a:ext cx="4360800" cy="26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IP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DNS Spoofing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HTTP Hostname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HTTPS SNI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IP 차단 기법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25" y="2116550"/>
            <a:ext cx="762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0" y="2230850"/>
            <a:ext cx="1333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8750" y="2116550"/>
            <a:ext cx="76200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>
            <a:stCxn id="80" idx="3"/>
            <a:endCxn id="81" idx="1"/>
          </p:cNvCxnSpPr>
          <p:nvPr/>
        </p:nvCxnSpPr>
        <p:spPr>
          <a:xfrm>
            <a:off x="2237425" y="2545175"/>
            <a:ext cx="16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stCxn id="81" idx="3"/>
            <a:endCxn id="82" idx="1"/>
          </p:cNvCxnSpPr>
          <p:nvPr/>
        </p:nvCxnSpPr>
        <p:spPr>
          <a:xfrm>
            <a:off x="5238750" y="2545175"/>
            <a:ext cx="201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6825100" y="3084675"/>
            <a:ext cx="1496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</p:txBody>
      </p:sp>
      <p:sp>
        <p:nvSpPr>
          <p:cNvPr id="86" name="Google Shape;86;p17"/>
          <p:cNvSpPr txBox="1"/>
          <p:nvPr/>
        </p:nvSpPr>
        <p:spPr>
          <a:xfrm>
            <a:off x="6689500" y="1644775"/>
            <a:ext cx="1767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Web Server</a:t>
            </a:r>
            <a:endParaRPr b="1" sz="1500"/>
          </a:p>
        </p:txBody>
      </p:sp>
      <p:sp>
        <p:nvSpPr>
          <p:cNvPr id="87" name="Google Shape;87;p17"/>
          <p:cNvSpPr txBox="1"/>
          <p:nvPr/>
        </p:nvSpPr>
        <p:spPr>
          <a:xfrm>
            <a:off x="896575" y="1705200"/>
            <a:ext cx="1767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Client</a:t>
            </a:r>
            <a:endParaRPr b="1" sz="1500"/>
          </a:p>
        </p:txBody>
      </p:sp>
      <p:sp>
        <p:nvSpPr>
          <p:cNvPr id="88" name="Google Shape;88;p17"/>
          <p:cNvSpPr txBox="1"/>
          <p:nvPr/>
        </p:nvSpPr>
        <p:spPr>
          <a:xfrm>
            <a:off x="3668325" y="1755650"/>
            <a:ext cx="1767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Router</a:t>
            </a:r>
            <a:endParaRPr b="1" sz="1500"/>
          </a:p>
        </p:txBody>
      </p:sp>
      <p:sp>
        <p:nvSpPr>
          <p:cNvPr id="89" name="Google Shape;89;p17"/>
          <p:cNvSpPr txBox="1"/>
          <p:nvPr/>
        </p:nvSpPr>
        <p:spPr>
          <a:xfrm>
            <a:off x="3766200" y="3112975"/>
            <a:ext cx="1611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2.2.2.2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3.3.3.3</a:t>
            </a:r>
            <a:endParaRPr sz="1500"/>
          </a:p>
        </p:txBody>
      </p:sp>
      <p:sp>
        <p:nvSpPr>
          <p:cNvPr id="90" name="Google Shape;90;p17"/>
          <p:cNvSpPr txBox="1"/>
          <p:nvPr/>
        </p:nvSpPr>
        <p:spPr>
          <a:xfrm>
            <a:off x="3823950" y="2805500"/>
            <a:ext cx="1496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Black list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008975" y="3166400"/>
            <a:ext cx="1086000" cy="99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</a:t>
            </a: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S란?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www.google.com)</a:t>
            </a:r>
            <a:endParaRPr sz="1500"/>
          </a:p>
        </p:txBody>
      </p:sp>
      <p:sp>
        <p:nvSpPr>
          <p:cNvPr id="99" name="Google Shape;99;p18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</a:t>
            </a:r>
            <a:r>
              <a:rPr b="1" lang="ko" sz="1300"/>
              <a:t>Server</a:t>
            </a:r>
            <a:endParaRPr sz="13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cxnSp>
        <p:nvCxnSpPr>
          <p:cNvPr id="102" name="Google Shape;102;p18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www.google.com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DNS란?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www.google.com)</a:t>
            </a:r>
            <a:endParaRPr sz="1500"/>
          </a:p>
        </p:txBody>
      </p:sp>
      <p:sp>
        <p:nvSpPr>
          <p:cNvPr id="113" name="Google Shape;113;p19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</a:t>
            </a:r>
            <a:r>
              <a:rPr b="1" lang="ko" sz="1300"/>
              <a:t>Server</a:t>
            </a:r>
            <a:endParaRPr sz="13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18" name="Google Shape;118;p19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www.google.com</a:t>
            </a:r>
            <a:endParaRPr sz="1200"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2419525" y="2051750"/>
            <a:ext cx="1839600" cy="135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/>
        </p:nvSpPr>
        <p:spPr>
          <a:xfrm rot="-2229991">
            <a:off x="2514432" y="2668682"/>
            <a:ext cx="1947086" cy="33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1.1.1.1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DNS란?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09" y="3162509"/>
            <a:ext cx="675627" cy="741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>
            <a:stCxn id="129" idx="3"/>
            <a:endCxn id="127" idx="1"/>
          </p:cNvCxnSpPr>
          <p:nvPr/>
        </p:nvCxnSpPr>
        <p:spPr>
          <a:xfrm flipH="1" rot="10800000">
            <a:off x="2358310" y="3533300"/>
            <a:ext cx="45843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6379625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</a:t>
            </a:r>
            <a:r>
              <a:rPr b="1" lang="ko" sz="1300"/>
              <a:t>Server</a:t>
            </a:r>
            <a:endParaRPr sz="13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34" name="Google Shape;134;p20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www.google.com</a:t>
            </a:r>
            <a:endParaRPr sz="1200"/>
          </a:p>
        </p:txBody>
      </p:sp>
      <p:cxnSp>
        <p:nvCxnSpPr>
          <p:cNvPr id="136" name="Google Shape;136;p20"/>
          <p:cNvCxnSpPr/>
          <p:nvPr/>
        </p:nvCxnSpPr>
        <p:spPr>
          <a:xfrm flipH="1">
            <a:off x="2419525" y="2051750"/>
            <a:ext cx="1839600" cy="13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 rot="-2229991">
            <a:off x="2514432" y="2668682"/>
            <a:ext cx="1947086" cy="33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1.1.1.1</a:t>
            </a:r>
            <a:endParaRPr sz="1200"/>
          </a:p>
        </p:txBody>
      </p:sp>
      <p:sp>
        <p:nvSpPr>
          <p:cNvPr id="138" name="Google Shape;138;p20"/>
          <p:cNvSpPr txBox="1"/>
          <p:nvPr/>
        </p:nvSpPr>
        <p:spPr>
          <a:xfrm>
            <a:off x="6429761" y="40068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chemeClr val="dk1"/>
                </a:solidFill>
              </a:rPr>
              <a:t>www.google.com)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DNS </a:t>
            </a: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차단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84" y="31767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169838" y="28232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509" y="14841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721350" y="11306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48" name="Google Shape;148;p21"/>
          <p:cNvCxnSpPr/>
          <p:nvPr/>
        </p:nvCxnSpPr>
        <p:spPr>
          <a:xfrm flipH="1" rot="10800000">
            <a:off x="2292300" y="1839550"/>
            <a:ext cx="1860600" cy="14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 rot="-2229991">
            <a:off x="2055256" y="2273025"/>
            <a:ext cx="1947086" cy="4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www.XXX.com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292075" y="1130675"/>
            <a:ext cx="2688600" cy="11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www.XXX.com: 2.2.2.2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www.warning.or.kr: 3.3.3.3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313" y="908098"/>
            <a:ext cx="477376" cy="318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