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9" r:id="rId2"/>
    <p:sldId id="270" r:id="rId3"/>
    <p:sldId id="271" r:id="rId4"/>
    <p:sldId id="272" r:id="rId5"/>
    <p:sldId id="273" r:id="rId6"/>
    <p:sldId id="274" r:id="rId7"/>
    <p:sldId id="261" r:id="rId8"/>
    <p:sldId id="275" r:id="rId9"/>
    <p:sldId id="263" r:id="rId10"/>
    <p:sldId id="256" r:id="rId11"/>
    <p:sldId id="277" r:id="rId12"/>
    <p:sldId id="278" r:id="rId13"/>
    <p:sldId id="257" r:id="rId14"/>
    <p:sldId id="258" r:id="rId15"/>
    <p:sldId id="279" r:id="rId16"/>
    <p:sldId id="280" r:id="rId17"/>
    <p:sldId id="259" r:id="rId18"/>
    <p:sldId id="260" r:id="rId19"/>
    <p:sldId id="281" r:id="rId20"/>
    <p:sldId id="282" r:id="rId21"/>
    <p:sldId id="266" r:id="rId22"/>
    <p:sldId id="267" r:id="rId23"/>
    <p:sldId id="276" r:id="rId24"/>
    <p:sldId id="262" r:id="rId2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0F0"/>
    <a:srgbClr val="9CCCE7"/>
    <a:srgbClr val="73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6EAD0-327D-4148-BFC3-B2F58BB03B33}" type="datetimeFigureOut">
              <a:rPr kumimoji="1" lang="ko-Kore-KR" altLang="en-US" smtClean="0"/>
              <a:t>2020. 9. 5.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6894C-4C46-B84B-AAEA-1E2951F01D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439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81221-42B6-FF40-BA5A-3242DBA2FE14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5677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81221-42B6-FF40-BA5A-3242DBA2FE14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3026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81221-42B6-FF40-BA5A-3242DBA2FE14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3551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81221-42B6-FF40-BA5A-3242DBA2FE14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9781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81221-42B6-FF40-BA5A-3242DBA2FE14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6298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81221-42B6-FF40-BA5A-3242DBA2FE14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4409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81221-42B6-FF40-BA5A-3242DBA2FE14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8263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81221-42B6-FF40-BA5A-3242DBA2FE14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7730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81221-42B6-FF40-BA5A-3242DBA2FE14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042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331BB-D861-8B46-AF3A-4DC3C15BD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2AE9F8-A131-5041-9130-FBF408289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30553-8B76-8B41-8C23-D5D3B3C9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9197-2ACF-2F40-BF2A-23E627DC6581}" type="datetimeFigureOut">
              <a:rPr kumimoji="1" lang="ko-Kore-KR" altLang="en-US" smtClean="0"/>
              <a:t>2020. 9. 5.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ABF6B-1B50-DA43-92BA-5F847DA9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A6B05-9471-A444-89C3-F7E70DEF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4359-43BE-414C-87AC-9DA01332F3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125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28404-A415-A448-802F-F95C27BA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150E10-433D-B54A-8A1E-62CE75995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93A6BF-087F-FF4C-8DBB-D721781B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9197-2ACF-2F40-BF2A-23E627DC6581}" type="datetimeFigureOut">
              <a:rPr kumimoji="1" lang="ko-Kore-KR" altLang="en-US" smtClean="0"/>
              <a:t>2020. 9. 5.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DB1D2-8772-8146-9726-7B18A5AE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D5A4F-2C32-E649-942B-17D44C07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4359-43BE-414C-87AC-9DA01332F3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7060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F8D975-1574-3946-9862-475FDFC4F8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144FE8-6E64-5E47-AA66-049F8458B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B4B59-9FFF-1C4B-A696-66EA6B5B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9197-2ACF-2F40-BF2A-23E627DC6581}" type="datetimeFigureOut">
              <a:rPr kumimoji="1" lang="ko-Kore-KR" altLang="en-US" smtClean="0"/>
              <a:t>2020. 9. 5.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E554A9-ADD4-FD46-AF5D-814DF208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849CC-B8AB-9F40-A80A-DD6FEFC4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4359-43BE-414C-87AC-9DA01332F3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892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DC1C7-2994-2246-ABAC-1AA628AB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025C58-D553-B241-BD61-FDF5D1295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4E1BBE-4884-CE48-9C36-71B1C349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9197-2ACF-2F40-BF2A-23E627DC6581}" type="datetimeFigureOut">
              <a:rPr kumimoji="1" lang="ko-Kore-KR" altLang="en-US" smtClean="0"/>
              <a:t>2020. 9. 5.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9FA06-573E-9647-8B26-F7ADBF72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94F01C-CF93-4D45-A7B8-7B0CF331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4359-43BE-414C-87AC-9DA01332F3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685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04017-CDF4-8345-B5DB-120421DC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9D9FCD-9D0B-CA4F-BBA6-836F5F6E7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272A03-AFC7-DE48-8E01-1B0B476F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9197-2ACF-2F40-BF2A-23E627DC6581}" type="datetimeFigureOut">
              <a:rPr kumimoji="1" lang="ko-Kore-KR" altLang="en-US" smtClean="0"/>
              <a:t>2020. 9. 5.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0CF62-51AE-3740-A26D-D5D6042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61031F-7844-EB43-8841-21374691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4359-43BE-414C-87AC-9DA01332F3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159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5E9FB-3F07-A343-9CAD-D5EA69F1A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4008F8-E440-2B4F-85D3-1795B947B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766F4A-D7F4-904B-98BA-5FDCD074C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4D4468-FB95-4942-B553-73A6653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9197-2ACF-2F40-BF2A-23E627DC6581}" type="datetimeFigureOut">
              <a:rPr kumimoji="1" lang="ko-Kore-KR" altLang="en-US" smtClean="0"/>
              <a:t>2020. 9. 5.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B5D1F9-D9D2-4540-8B5B-C060CC01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071E08-6AD6-5344-BB0F-FFF8D3F9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4359-43BE-414C-87AC-9DA01332F3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756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A5DE6-7500-EC41-A045-2228A7C15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BDA158-DC05-934D-A3D2-E3A9033DE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C88B60-247F-A443-BE73-1B9DCA882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F56335-B8A5-EC4B-BDA1-C08D57897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8A660D-C271-FF41-99DB-81794FF62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378AB9-778C-3C4D-8DA7-15E70EA6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9197-2ACF-2F40-BF2A-23E627DC6581}" type="datetimeFigureOut">
              <a:rPr kumimoji="1" lang="ko-Kore-KR" altLang="en-US" smtClean="0"/>
              <a:t>2020. 9. 5.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0EF80C-01BA-E945-AEC6-9A95DC3C6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C16F61-5B01-C841-9EA6-09FDD1AF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4359-43BE-414C-87AC-9DA01332F3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019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25AD2-73E4-AC41-BE22-A6C21B577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A15D25-BB78-1E42-B65A-D34500D0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9197-2ACF-2F40-BF2A-23E627DC6581}" type="datetimeFigureOut">
              <a:rPr kumimoji="1" lang="ko-Kore-KR" altLang="en-US" smtClean="0"/>
              <a:t>2020. 9. 5.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F1288B-2E2E-6440-A972-02D8709B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5086C2-7022-184B-8568-8A237D5C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4359-43BE-414C-87AC-9DA01332F3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387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330A1D-C45A-6641-893A-DCDF4361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9197-2ACF-2F40-BF2A-23E627DC6581}" type="datetimeFigureOut">
              <a:rPr kumimoji="1" lang="ko-Kore-KR" altLang="en-US" smtClean="0"/>
              <a:t>2020. 9. 5.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561D33-8F43-EF4F-AF39-D7B319F7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7BD79C-287B-C34D-94FF-7D92C12C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4359-43BE-414C-87AC-9DA01332F3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856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B2B0D-5C5B-FD41-9D82-2A1F4725F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BCC451-74CD-B846-9EC8-D9F47053E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5B7376-AC33-224A-8600-B9BED5628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23A7B4-E396-DF4D-B9C0-43D170B7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9197-2ACF-2F40-BF2A-23E627DC6581}" type="datetimeFigureOut">
              <a:rPr kumimoji="1" lang="ko-Kore-KR" altLang="en-US" smtClean="0"/>
              <a:t>2020. 9. 5.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F6D240-3307-4D4A-858C-BC23DA4A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837893-583C-AC41-ACA2-868BFEA9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4359-43BE-414C-87AC-9DA01332F3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687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54BDF-85E6-0F4B-958F-51E293ACE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9B38DB-35E4-4E43-8F13-C9AABABBD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C8881B-6491-E04B-AA1F-3615372E8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516BC0-40C4-D443-AAEA-D25A11C0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9197-2ACF-2F40-BF2A-23E627DC6581}" type="datetimeFigureOut">
              <a:rPr kumimoji="1" lang="ko-Kore-KR" altLang="en-US" smtClean="0"/>
              <a:t>2020. 9. 5.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2C6AFB-E856-334A-8A30-FF79FCB37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D9DB13-1E6B-534D-849C-E55FEF2F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4359-43BE-414C-87AC-9DA01332F3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330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96A91F-AA58-274D-B3A9-13C5897B7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0CA1D2-31D5-4E4C-BEC7-4ABC8F1FB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E9BD8-CA8E-2D4D-A998-A929198E0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49197-2ACF-2F40-BF2A-23E627DC6581}" type="datetimeFigureOut">
              <a:rPr kumimoji="1" lang="ko-Kore-KR" altLang="en-US" smtClean="0"/>
              <a:t>2020. 9. 5.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CCB25B-18DE-FF46-B4B2-F41044421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88FB3-4C7B-454B-87DB-2D2BFB605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A4359-43BE-414C-87AC-9DA01332F3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057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oowabros.github.io/experience/2020/07/06/db-sharding.html" TargetMode="External"/><Relationship Id="rId2" Type="http://schemas.openxmlformats.org/officeDocument/2006/relationships/hyperlink" Target="https://nesoy.github.io/articles/2018-05/Database-Shar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esoy.github.io/articles/2018-02/Database-Partitioning" TargetMode="External"/><Relationship Id="rId4" Type="http://schemas.openxmlformats.org/officeDocument/2006/relationships/hyperlink" Target="https://engineering.linecorp.com/ko/blog/line-manga-database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56E2D6-56A3-AF4D-8B2D-A92B9B61E4AF}"/>
              </a:ext>
            </a:extLst>
          </p:cNvPr>
          <p:cNvSpPr txBox="1"/>
          <p:nvPr/>
        </p:nvSpPr>
        <p:spPr>
          <a:xfrm>
            <a:off x="547538" y="491384"/>
            <a:ext cx="58160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Sharding</a:t>
            </a:r>
            <a:endParaRPr kumimoji="1" lang="ko-Kore-KR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EDE923-5B09-AF4A-AB47-756B61B4C3B3}"/>
              </a:ext>
            </a:extLst>
          </p:cNvPr>
          <p:cNvSpPr txBox="1"/>
          <p:nvPr/>
        </p:nvSpPr>
        <p:spPr>
          <a:xfrm>
            <a:off x="482222" y="393410"/>
            <a:ext cx="58160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Sharding</a:t>
            </a:r>
            <a:endParaRPr kumimoji="1" lang="ko-Kore-KR" altLang="en-US" sz="9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5" name="Picture 2" descr="@mash-up-kr">
            <a:extLst>
              <a:ext uri="{FF2B5EF4-FFF2-40B4-BE49-F238E27FC236}">
                <a16:creationId xmlns:a16="http://schemas.microsoft.com/office/drawing/2014/main" id="{8E460C72-D898-294A-99D4-2724C8D7B7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955" b="89552" l="9701" r="91791">
                        <a14:foregroundMark x1="64925" y1="52239" x2="64925" y2="52239"/>
                        <a14:foregroundMark x1="39552" y1="55224" x2="39552" y2="552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580" t="23656" r="23656" b="23656"/>
          <a:stretch/>
        </p:blipFill>
        <p:spPr bwMode="auto">
          <a:xfrm>
            <a:off x="255503" y="6245468"/>
            <a:ext cx="439616" cy="43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C23484-732B-6040-A02B-31446BAC6DB0}"/>
              </a:ext>
            </a:extLst>
          </p:cNvPr>
          <p:cNvSpPr txBox="1"/>
          <p:nvPr/>
        </p:nvSpPr>
        <p:spPr>
          <a:xfrm>
            <a:off x="695119" y="6399292"/>
            <a:ext cx="3169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ⓒ 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2020. Mash-up-</a:t>
            </a:r>
            <a:r>
              <a:rPr lang="en-US" altLang="ko-KR" sz="12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kr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 All Rights Reserved.</a:t>
            </a:r>
            <a:endParaRPr lang="ko-KR" altLang="en-US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7A6B8-7B48-9047-97EB-9904AAA03C4B}"/>
              </a:ext>
            </a:extLst>
          </p:cNvPr>
          <p:cNvSpPr txBox="1"/>
          <p:nvPr/>
        </p:nvSpPr>
        <p:spPr>
          <a:xfrm>
            <a:off x="8135456" y="6353125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발표 날짜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2020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년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9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월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5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일 토요일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A66340-4EFD-1D48-B8C7-881B99EFB569}"/>
              </a:ext>
            </a:extLst>
          </p:cNvPr>
          <p:cNvSpPr txBox="1"/>
          <p:nvPr/>
        </p:nvSpPr>
        <p:spPr>
          <a:xfrm>
            <a:off x="547538" y="2241705"/>
            <a:ext cx="7398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spc="3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데이터베이스를 분산하여 부하를 해결하는 방법</a:t>
            </a:r>
            <a:endParaRPr kumimoji="1" lang="en-US" altLang="ko-KR" sz="2400" spc="3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5149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3153C0-B3DF-8E47-99A6-94CFC7DD63FF}"/>
              </a:ext>
            </a:extLst>
          </p:cNvPr>
          <p:cNvSpPr txBox="1"/>
          <p:nvPr/>
        </p:nvSpPr>
        <p:spPr>
          <a:xfrm>
            <a:off x="228600" y="272143"/>
            <a:ext cx="1814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5</a:t>
            </a:r>
            <a:r>
              <a:rPr kumimoji="1" lang="en-US" altLang="ko-Kore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 </a:t>
            </a:r>
            <a:r>
              <a:rPr kumimoji="1" lang="ko-Kore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샤딩의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종류</a:t>
            </a:r>
            <a:endParaRPr kumimoji="1" lang="ko-Kore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6DDB89-9BFE-3D46-9BAF-CCB8871F0CC8}"/>
              </a:ext>
            </a:extLst>
          </p:cNvPr>
          <p:cNvSpPr txBox="1"/>
          <p:nvPr/>
        </p:nvSpPr>
        <p:spPr>
          <a:xfrm>
            <a:off x="1141670" y="2890391"/>
            <a:ext cx="43909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4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모듈러</a:t>
            </a:r>
            <a:r>
              <a:rPr kumimoji="1" lang="ko-KR" altLang="en-US" sz="6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64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샤딩</a:t>
            </a:r>
            <a:endParaRPr kumimoji="1" lang="ko-Kore-KR" altLang="en-US" sz="6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14E7F-BF64-A642-8783-1DF5EADDE76C}"/>
              </a:ext>
            </a:extLst>
          </p:cNvPr>
          <p:cNvSpPr txBox="1"/>
          <p:nvPr/>
        </p:nvSpPr>
        <p:spPr>
          <a:xfrm>
            <a:off x="6422585" y="2890391"/>
            <a:ext cx="43909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레인지 </a:t>
            </a:r>
            <a:r>
              <a:rPr kumimoji="1" lang="ko-KR" altLang="en-US" sz="64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샤딩</a:t>
            </a:r>
            <a:endParaRPr kumimoji="1" lang="ko-Kore-KR" altLang="en-US" sz="6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1861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3153C0-B3DF-8E47-99A6-94CFC7DD63FF}"/>
              </a:ext>
            </a:extLst>
          </p:cNvPr>
          <p:cNvSpPr txBox="1"/>
          <p:nvPr/>
        </p:nvSpPr>
        <p:spPr>
          <a:xfrm>
            <a:off x="228600" y="272143"/>
            <a:ext cx="1814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5</a:t>
            </a:r>
            <a:r>
              <a:rPr kumimoji="1" lang="en-US" altLang="ko-Kore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 </a:t>
            </a:r>
            <a:r>
              <a:rPr kumimoji="1" lang="ko-Kore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샤딩의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종류</a:t>
            </a:r>
            <a:endParaRPr kumimoji="1" lang="ko-Kore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6DDB89-9BFE-3D46-9BAF-CCB8871F0CC8}"/>
              </a:ext>
            </a:extLst>
          </p:cNvPr>
          <p:cNvSpPr txBox="1"/>
          <p:nvPr/>
        </p:nvSpPr>
        <p:spPr>
          <a:xfrm>
            <a:off x="1141670" y="2890391"/>
            <a:ext cx="43909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400" dirty="0" err="1">
                <a:solidFill>
                  <a:srgbClr val="01B0F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모듈러</a:t>
            </a:r>
            <a:r>
              <a:rPr kumimoji="1" lang="ko-KR" altLang="en-US" sz="6400" dirty="0">
                <a:solidFill>
                  <a:srgbClr val="01B0F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6400" dirty="0" err="1">
                <a:solidFill>
                  <a:srgbClr val="01B0F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샤딩</a:t>
            </a:r>
            <a:endParaRPr kumimoji="1" lang="ko-Kore-KR" altLang="en-US" sz="6400" dirty="0">
              <a:solidFill>
                <a:srgbClr val="01B0F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14E7F-BF64-A642-8783-1DF5EADDE76C}"/>
              </a:ext>
            </a:extLst>
          </p:cNvPr>
          <p:cNvSpPr txBox="1"/>
          <p:nvPr/>
        </p:nvSpPr>
        <p:spPr>
          <a:xfrm>
            <a:off x="6422585" y="2890391"/>
            <a:ext cx="43909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레인지 </a:t>
            </a:r>
            <a:r>
              <a:rPr kumimoji="1" lang="ko-KR" altLang="en-US" sz="64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샤딩</a:t>
            </a:r>
            <a:endParaRPr kumimoji="1" lang="ko-Kore-KR" altLang="en-US" sz="6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130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3153C0-B3DF-8E47-99A6-94CFC7DD63FF}"/>
              </a:ext>
            </a:extLst>
          </p:cNvPr>
          <p:cNvSpPr txBox="1"/>
          <p:nvPr/>
        </p:nvSpPr>
        <p:spPr>
          <a:xfrm>
            <a:off x="228600" y="272143"/>
            <a:ext cx="1814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5</a:t>
            </a:r>
            <a:r>
              <a:rPr kumimoji="1" lang="en-US" altLang="ko-Kore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 </a:t>
            </a:r>
            <a:r>
              <a:rPr kumimoji="1" lang="ko-Kore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샤딩의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종류</a:t>
            </a:r>
            <a:endParaRPr kumimoji="1" lang="ko-Kore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6DDB89-9BFE-3D46-9BAF-CCB8871F0CC8}"/>
              </a:ext>
            </a:extLst>
          </p:cNvPr>
          <p:cNvSpPr txBox="1"/>
          <p:nvPr/>
        </p:nvSpPr>
        <p:spPr>
          <a:xfrm>
            <a:off x="1141670" y="2890391"/>
            <a:ext cx="43909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4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모듈러</a:t>
            </a:r>
            <a:r>
              <a:rPr kumimoji="1" lang="ko-KR" altLang="en-US" sz="6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64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샤딩</a:t>
            </a:r>
            <a:endParaRPr kumimoji="1" lang="ko-Kore-KR" altLang="en-US" sz="6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14E7F-BF64-A642-8783-1DF5EADDE76C}"/>
              </a:ext>
            </a:extLst>
          </p:cNvPr>
          <p:cNvSpPr txBox="1"/>
          <p:nvPr/>
        </p:nvSpPr>
        <p:spPr>
          <a:xfrm>
            <a:off x="6422585" y="2890391"/>
            <a:ext cx="43909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400" dirty="0">
                <a:solidFill>
                  <a:srgbClr val="01B0F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레인지 </a:t>
            </a:r>
            <a:r>
              <a:rPr kumimoji="1" lang="ko-KR" altLang="en-US" sz="6400" dirty="0" err="1">
                <a:solidFill>
                  <a:srgbClr val="01B0F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샤딩</a:t>
            </a:r>
            <a:endParaRPr kumimoji="1" lang="ko-Kore-KR" altLang="en-US" sz="6400" dirty="0">
              <a:solidFill>
                <a:srgbClr val="01B0F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6072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3153C0-B3DF-8E47-99A6-94CFC7DD63FF}"/>
              </a:ext>
            </a:extLst>
          </p:cNvPr>
          <p:cNvSpPr txBox="1"/>
          <p:nvPr/>
        </p:nvSpPr>
        <p:spPr>
          <a:xfrm>
            <a:off x="228600" y="272143"/>
            <a:ext cx="3400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5</a:t>
            </a:r>
            <a:r>
              <a:rPr kumimoji="1" lang="en-US" altLang="ko-Kore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 </a:t>
            </a:r>
            <a:r>
              <a:rPr kumimoji="1" lang="ko-Kore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샤딩의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종류 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–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2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모듈러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2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샤딩</a:t>
            </a:r>
            <a:endParaRPr kumimoji="1" lang="ko-Kore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B18FC5DC-1557-4444-834C-F1034F15112C}"/>
              </a:ext>
            </a:extLst>
          </p:cNvPr>
          <p:cNvSpPr/>
          <p:nvPr/>
        </p:nvSpPr>
        <p:spPr>
          <a:xfrm>
            <a:off x="4767943" y="1491345"/>
            <a:ext cx="2253343" cy="1142999"/>
          </a:xfrm>
          <a:prstGeom prst="roundRect">
            <a:avLst/>
          </a:prstGeom>
          <a:solidFill>
            <a:srgbClr val="9CC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200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ROUTER</a:t>
            </a:r>
            <a:endParaRPr kumimoji="1" lang="ko-Kore-KR" altLang="en-US" sz="200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0DEABD45-1832-8340-8213-7A5DB2608CB2}"/>
              </a:ext>
            </a:extLst>
          </p:cNvPr>
          <p:cNvSpPr/>
          <p:nvPr/>
        </p:nvSpPr>
        <p:spPr>
          <a:xfrm>
            <a:off x="5398789" y="2160816"/>
            <a:ext cx="991650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PK % DB</a:t>
            </a:r>
            <a:r>
              <a:rPr kumimoji="1" lang="ko-KR" altLang="en-US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수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B35C9382-F8B7-4D44-8578-B09CD6D6EE4A}"/>
              </a:ext>
            </a:extLst>
          </p:cNvPr>
          <p:cNvSpPr/>
          <p:nvPr/>
        </p:nvSpPr>
        <p:spPr>
          <a:xfrm>
            <a:off x="2949503" y="3973284"/>
            <a:ext cx="2253343" cy="1142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ore-KR" sz="200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DB 1</a:t>
            </a:r>
            <a:endParaRPr kumimoji="1" lang="ko-Kore-KR" altLang="en-US" sz="200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170D73A2-89EB-7942-9A07-F419DA93748C}"/>
              </a:ext>
            </a:extLst>
          </p:cNvPr>
          <p:cNvSpPr/>
          <p:nvPr/>
        </p:nvSpPr>
        <p:spPr>
          <a:xfrm>
            <a:off x="6835703" y="3973283"/>
            <a:ext cx="2253343" cy="1142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ore-KR" sz="200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DB 2</a:t>
            </a:r>
            <a:endParaRPr kumimoji="1" lang="ko-Kore-KR" altLang="en-US" sz="200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D82C8D87-EA78-4440-A237-08DA88B587A5}"/>
              </a:ext>
            </a:extLst>
          </p:cNvPr>
          <p:cNvSpPr/>
          <p:nvPr/>
        </p:nvSpPr>
        <p:spPr>
          <a:xfrm>
            <a:off x="3160723" y="4190280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85301A28-EC6A-DB45-A3F3-517C20F8C2A3}"/>
              </a:ext>
            </a:extLst>
          </p:cNvPr>
          <p:cNvSpPr/>
          <p:nvPr/>
        </p:nvSpPr>
        <p:spPr>
          <a:xfrm>
            <a:off x="3614939" y="4190280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3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B4A5BC9D-3148-CA43-8DF2-83E0F3EBB446}"/>
              </a:ext>
            </a:extLst>
          </p:cNvPr>
          <p:cNvSpPr/>
          <p:nvPr/>
        </p:nvSpPr>
        <p:spPr>
          <a:xfrm>
            <a:off x="4074072" y="4190280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5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B6ADAD9-F1BD-C34E-A67E-F95710069270}"/>
              </a:ext>
            </a:extLst>
          </p:cNvPr>
          <p:cNvSpPr/>
          <p:nvPr/>
        </p:nvSpPr>
        <p:spPr>
          <a:xfrm>
            <a:off x="4533205" y="4190280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7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E8854C45-BA72-BC4C-8888-BDDBE3E7D3AB}"/>
              </a:ext>
            </a:extLst>
          </p:cNvPr>
          <p:cNvSpPr/>
          <p:nvPr/>
        </p:nvSpPr>
        <p:spPr>
          <a:xfrm>
            <a:off x="7021286" y="4190280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2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22951A41-9698-D640-B7D5-C10814E7B8B6}"/>
              </a:ext>
            </a:extLst>
          </p:cNvPr>
          <p:cNvSpPr/>
          <p:nvPr/>
        </p:nvSpPr>
        <p:spPr>
          <a:xfrm>
            <a:off x="7475502" y="4190280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4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558C6480-704C-C042-BAD5-057DF3FB05D5}"/>
              </a:ext>
            </a:extLst>
          </p:cNvPr>
          <p:cNvSpPr/>
          <p:nvPr/>
        </p:nvSpPr>
        <p:spPr>
          <a:xfrm>
            <a:off x="7934635" y="4190280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6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CA28200A-CF2E-3C4E-9718-E0C70DCBA211}"/>
              </a:ext>
            </a:extLst>
          </p:cNvPr>
          <p:cNvSpPr/>
          <p:nvPr/>
        </p:nvSpPr>
        <p:spPr>
          <a:xfrm>
            <a:off x="8393768" y="4190280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8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614728E-D87C-664D-ACEA-A5B493783419}"/>
              </a:ext>
            </a:extLst>
          </p:cNvPr>
          <p:cNvCxnSpPr>
            <a:stCxn id="2" idx="2"/>
            <a:endCxn id="8" idx="0"/>
          </p:cNvCxnSpPr>
          <p:nvPr/>
        </p:nvCxnSpPr>
        <p:spPr>
          <a:xfrm flipH="1">
            <a:off x="4076175" y="2634344"/>
            <a:ext cx="1818440" cy="13389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1A8D924-3B51-144E-B6E2-3D9A1E697ED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894615" y="2634344"/>
            <a:ext cx="2067760" cy="13389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626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3153C0-B3DF-8E47-99A6-94CFC7DD63FF}"/>
              </a:ext>
            </a:extLst>
          </p:cNvPr>
          <p:cNvSpPr txBox="1"/>
          <p:nvPr/>
        </p:nvSpPr>
        <p:spPr>
          <a:xfrm>
            <a:off x="228600" y="272143"/>
            <a:ext cx="3400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5</a:t>
            </a:r>
            <a:r>
              <a:rPr kumimoji="1" lang="en-US" altLang="ko-Kore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 </a:t>
            </a:r>
            <a:r>
              <a:rPr kumimoji="1" lang="ko-Kore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샤딩의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종류 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–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2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모듈러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2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샤딩</a:t>
            </a:r>
            <a:endParaRPr kumimoji="1" lang="ko-Kore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631FAC-6CCD-5142-8AB8-E0A12C520982}"/>
              </a:ext>
            </a:extLst>
          </p:cNvPr>
          <p:cNvSpPr txBox="1"/>
          <p:nvPr/>
        </p:nvSpPr>
        <p:spPr>
          <a:xfrm>
            <a:off x="228600" y="1420820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장점</a:t>
            </a:r>
            <a:endParaRPr kumimoji="1" lang="ko-Kore-KR" altLang="en-US" sz="3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EED1E5-5DB3-FF41-8481-5604A4645280}"/>
              </a:ext>
            </a:extLst>
          </p:cNvPr>
          <p:cNvSpPr txBox="1"/>
          <p:nvPr/>
        </p:nvSpPr>
        <p:spPr>
          <a:xfrm>
            <a:off x="272612" y="2205120"/>
            <a:ext cx="577754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데이터가 균일하게 분산된다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트래픽을 안정적으로</a:t>
            </a:r>
            <a:endParaRPr kumimoji="1" lang="en-US" altLang="ko-KR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소화하면서 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DB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리소스를 최대한 활용할 수 있다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endParaRPr kumimoji="1" lang="en-US" altLang="ko-KR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2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데이터량이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일정 수준에서 유지될 것으로 예상되는</a:t>
            </a:r>
            <a:endParaRPr kumimoji="1" lang="en-US" altLang="ko-KR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곳에 어울린다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endParaRPr kumimoji="1" lang="ko-Kore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1DC95D-6235-5B4F-8FE9-5321437BD042}"/>
              </a:ext>
            </a:extLst>
          </p:cNvPr>
          <p:cNvSpPr txBox="1"/>
          <p:nvPr/>
        </p:nvSpPr>
        <p:spPr>
          <a:xfrm>
            <a:off x="331923" y="4134044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단점</a:t>
            </a:r>
            <a:endParaRPr kumimoji="1" lang="ko-Kore-KR" altLang="en-US" sz="3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7A59A866-7C6D-FB41-8576-7BEE5B64FDF7}"/>
              </a:ext>
            </a:extLst>
          </p:cNvPr>
          <p:cNvSpPr/>
          <p:nvPr/>
        </p:nvSpPr>
        <p:spPr>
          <a:xfrm>
            <a:off x="7402777" y="1441457"/>
            <a:ext cx="2253343" cy="1142999"/>
          </a:xfrm>
          <a:prstGeom prst="roundRect">
            <a:avLst/>
          </a:prstGeom>
          <a:solidFill>
            <a:srgbClr val="9CC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200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ROUTER</a:t>
            </a:r>
            <a:endParaRPr kumimoji="1" lang="ko-Kore-KR" altLang="en-US" sz="200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11AC3681-1425-C649-8F38-7E8E830CD9D0}"/>
              </a:ext>
            </a:extLst>
          </p:cNvPr>
          <p:cNvSpPr/>
          <p:nvPr/>
        </p:nvSpPr>
        <p:spPr>
          <a:xfrm>
            <a:off x="8033623" y="2110928"/>
            <a:ext cx="991650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PK % DB</a:t>
            </a:r>
            <a:r>
              <a:rPr kumimoji="1" lang="ko-KR" altLang="en-US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수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C87D3B41-1564-0840-BBD7-9920EC263A57}"/>
              </a:ext>
            </a:extLst>
          </p:cNvPr>
          <p:cNvSpPr/>
          <p:nvPr/>
        </p:nvSpPr>
        <p:spPr>
          <a:xfrm>
            <a:off x="5584337" y="3923396"/>
            <a:ext cx="2253343" cy="1142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ore-KR" sz="200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DB 1</a:t>
            </a:r>
            <a:endParaRPr kumimoji="1" lang="ko-Kore-KR" altLang="en-US" sz="200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468716DF-A755-9F45-965B-6FE4BDE06077}"/>
              </a:ext>
            </a:extLst>
          </p:cNvPr>
          <p:cNvSpPr/>
          <p:nvPr/>
        </p:nvSpPr>
        <p:spPr>
          <a:xfrm>
            <a:off x="9470537" y="3923395"/>
            <a:ext cx="2253343" cy="1142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ore-KR" sz="200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DB 2</a:t>
            </a:r>
            <a:endParaRPr kumimoji="1" lang="ko-Kore-KR" altLang="en-US" sz="200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333E5910-330E-1049-AC2B-8B74E35F99F5}"/>
              </a:ext>
            </a:extLst>
          </p:cNvPr>
          <p:cNvSpPr/>
          <p:nvPr/>
        </p:nvSpPr>
        <p:spPr>
          <a:xfrm>
            <a:off x="5795557" y="4140392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878DC95B-251E-6143-8E71-F3B5449193AC}"/>
              </a:ext>
            </a:extLst>
          </p:cNvPr>
          <p:cNvSpPr/>
          <p:nvPr/>
        </p:nvSpPr>
        <p:spPr>
          <a:xfrm>
            <a:off x="6249773" y="4140392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3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AD5B02A9-B56B-314C-8E6B-5F087122E7CD}"/>
              </a:ext>
            </a:extLst>
          </p:cNvPr>
          <p:cNvSpPr/>
          <p:nvPr/>
        </p:nvSpPr>
        <p:spPr>
          <a:xfrm>
            <a:off x="6708906" y="4140392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5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3E045E8A-03EF-5A45-90A1-2E4560D7A55D}"/>
              </a:ext>
            </a:extLst>
          </p:cNvPr>
          <p:cNvSpPr/>
          <p:nvPr/>
        </p:nvSpPr>
        <p:spPr>
          <a:xfrm>
            <a:off x="7168039" y="4140392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7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04E5EC1E-69B9-5546-B5A9-4E0EE2ED820C}"/>
              </a:ext>
            </a:extLst>
          </p:cNvPr>
          <p:cNvSpPr/>
          <p:nvPr/>
        </p:nvSpPr>
        <p:spPr>
          <a:xfrm>
            <a:off x="9656120" y="4140392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2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56EDC4BD-E7BD-3445-87BF-9599DE367A77}"/>
              </a:ext>
            </a:extLst>
          </p:cNvPr>
          <p:cNvSpPr/>
          <p:nvPr/>
        </p:nvSpPr>
        <p:spPr>
          <a:xfrm>
            <a:off x="10110336" y="4140392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4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2AA294F8-5CE4-8E4D-B642-F8C33C19993E}"/>
              </a:ext>
            </a:extLst>
          </p:cNvPr>
          <p:cNvSpPr/>
          <p:nvPr/>
        </p:nvSpPr>
        <p:spPr>
          <a:xfrm>
            <a:off x="10569469" y="4140392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6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77F568A8-14A8-8E43-BC84-84F9379EE9BE}"/>
              </a:ext>
            </a:extLst>
          </p:cNvPr>
          <p:cNvSpPr/>
          <p:nvPr/>
        </p:nvSpPr>
        <p:spPr>
          <a:xfrm>
            <a:off x="11028602" y="4140392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8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8C54D17-06F4-FC42-8A02-226AD5792B06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 flipH="1">
            <a:off x="6711009" y="2584456"/>
            <a:ext cx="1818440" cy="13389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B2793AF-7507-4141-8B52-890BF316F061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529449" y="2584456"/>
            <a:ext cx="2067760" cy="13389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96EEC70-CEA8-F448-B153-9F402D0CA14E}"/>
              </a:ext>
            </a:extLst>
          </p:cNvPr>
          <p:cNvSpPr txBox="1"/>
          <p:nvPr/>
        </p:nvSpPr>
        <p:spPr>
          <a:xfrm>
            <a:off x="272612" y="4918344"/>
            <a:ext cx="4649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DB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증설 과정에서 이미 적재된 데이터의</a:t>
            </a:r>
            <a:endParaRPr kumimoji="1" lang="en-US" altLang="ko-KR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재정렬이 필요하다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endParaRPr kumimoji="1" lang="ko-Kore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9306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3153C0-B3DF-8E47-99A6-94CFC7DD63FF}"/>
              </a:ext>
            </a:extLst>
          </p:cNvPr>
          <p:cNvSpPr txBox="1"/>
          <p:nvPr/>
        </p:nvSpPr>
        <p:spPr>
          <a:xfrm>
            <a:off x="228600" y="272143"/>
            <a:ext cx="3400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5</a:t>
            </a:r>
            <a:r>
              <a:rPr kumimoji="1" lang="en-US" altLang="ko-Kore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 </a:t>
            </a:r>
            <a:r>
              <a:rPr kumimoji="1" lang="ko-Kore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샤딩의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종류 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–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2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모듈러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2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샤딩</a:t>
            </a:r>
            <a:endParaRPr kumimoji="1" lang="ko-Kore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631FAC-6CCD-5142-8AB8-E0A12C520982}"/>
              </a:ext>
            </a:extLst>
          </p:cNvPr>
          <p:cNvSpPr txBox="1"/>
          <p:nvPr/>
        </p:nvSpPr>
        <p:spPr>
          <a:xfrm>
            <a:off x="228600" y="1420820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solidFill>
                  <a:srgbClr val="01B0F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장점</a:t>
            </a:r>
            <a:endParaRPr kumimoji="1" lang="ko-Kore-KR" altLang="en-US" sz="3600" dirty="0">
              <a:solidFill>
                <a:srgbClr val="01B0F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EED1E5-5DB3-FF41-8481-5604A4645280}"/>
              </a:ext>
            </a:extLst>
          </p:cNvPr>
          <p:cNvSpPr txBox="1"/>
          <p:nvPr/>
        </p:nvSpPr>
        <p:spPr>
          <a:xfrm>
            <a:off x="272612" y="2205120"/>
            <a:ext cx="577754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데이터가 균일하게 분산된다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트래픽을 안정적으로</a:t>
            </a:r>
            <a:endParaRPr kumimoji="1" lang="en-US" altLang="ko-KR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소화하면서 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DB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리소스를 최대한 활용할 수 있다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endParaRPr kumimoji="1" lang="en-US" altLang="ko-KR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2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데이터량이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일정 수준에서 유지될 것으로 예상되는</a:t>
            </a:r>
            <a:endParaRPr kumimoji="1" lang="en-US" altLang="ko-KR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곳에 어울린다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endParaRPr kumimoji="1" lang="ko-Kore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1DC95D-6235-5B4F-8FE9-5321437BD042}"/>
              </a:ext>
            </a:extLst>
          </p:cNvPr>
          <p:cNvSpPr txBox="1"/>
          <p:nvPr/>
        </p:nvSpPr>
        <p:spPr>
          <a:xfrm>
            <a:off x="331923" y="4134044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단점</a:t>
            </a:r>
            <a:endParaRPr kumimoji="1" lang="ko-Kore-KR" altLang="en-US" sz="3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7A59A866-7C6D-FB41-8576-7BEE5B64FDF7}"/>
              </a:ext>
            </a:extLst>
          </p:cNvPr>
          <p:cNvSpPr/>
          <p:nvPr/>
        </p:nvSpPr>
        <p:spPr>
          <a:xfrm>
            <a:off x="7402777" y="1441457"/>
            <a:ext cx="2253343" cy="1142999"/>
          </a:xfrm>
          <a:prstGeom prst="roundRect">
            <a:avLst/>
          </a:prstGeom>
          <a:solidFill>
            <a:srgbClr val="9CC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200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ROUTER</a:t>
            </a:r>
            <a:endParaRPr kumimoji="1" lang="ko-Kore-KR" altLang="en-US" sz="200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11AC3681-1425-C649-8F38-7E8E830CD9D0}"/>
              </a:ext>
            </a:extLst>
          </p:cNvPr>
          <p:cNvSpPr/>
          <p:nvPr/>
        </p:nvSpPr>
        <p:spPr>
          <a:xfrm>
            <a:off x="8033623" y="2110928"/>
            <a:ext cx="991650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PK % DB</a:t>
            </a:r>
            <a:r>
              <a:rPr kumimoji="1" lang="ko-KR" altLang="en-US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수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C87D3B41-1564-0840-BBD7-9920EC263A57}"/>
              </a:ext>
            </a:extLst>
          </p:cNvPr>
          <p:cNvSpPr/>
          <p:nvPr/>
        </p:nvSpPr>
        <p:spPr>
          <a:xfrm>
            <a:off x="5584337" y="3923396"/>
            <a:ext cx="2253343" cy="1142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ore-KR" sz="200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DB 1</a:t>
            </a:r>
            <a:endParaRPr kumimoji="1" lang="ko-Kore-KR" altLang="en-US" sz="200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468716DF-A755-9F45-965B-6FE4BDE06077}"/>
              </a:ext>
            </a:extLst>
          </p:cNvPr>
          <p:cNvSpPr/>
          <p:nvPr/>
        </p:nvSpPr>
        <p:spPr>
          <a:xfrm>
            <a:off x="9470537" y="3923395"/>
            <a:ext cx="2253343" cy="1142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ore-KR" sz="200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DB 2</a:t>
            </a:r>
            <a:endParaRPr kumimoji="1" lang="ko-Kore-KR" altLang="en-US" sz="200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333E5910-330E-1049-AC2B-8B74E35F99F5}"/>
              </a:ext>
            </a:extLst>
          </p:cNvPr>
          <p:cNvSpPr/>
          <p:nvPr/>
        </p:nvSpPr>
        <p:spPr>
          <a:xfrm>
            <a:off x="5795557" y="4140392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878DC95B-251E-6143-8E71-F3B5449193AC}"/>
              </a:ext>
            </a:extLst>
          </p:cNvPr>
          <p:cNvSpPr/>
          <p:nvPr/>
        </p:nvSpPr>
        <p:spPr>
          <a:xfrm>
            <a:off x="6249773" y="4140392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3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AD5B02A9-B56B-314C-8E6B-5F087122E7CD}"/>
              </a:ext>
            </a:extLst>
          </p:cNvPr>
          <p:cNvSpPr/>
          <p:nvPr/>
        </p:nvSpPr>
        <p:spPr>
          <a:xfrm>
            <a:off x="6708906" y="4140392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5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3E045E8A-03EF-5A45-90A1-2E4560D7A55D}"/>
              </a:ext>
            </a:extLst>
          </p:cNvPr>
          <p:cNvSpPr/>
          <p:nvPr/>
        </p:nvSpPr>
        <p:spPr>
          <a:xfrm>
            <a:off x="7168039" y="4140392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7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04E5EC1E-69B9-5546-B5A9-4E0EE2ED820C}"/>
              </a:ext>
            </a:extLst>
          </p:cNvPr>
          <p:cNvSpPr/>
          <p:nvPr/>
        </p:nvSpPr>
        <p:spPr>
          <a:xfrm>
            <a:off x="9656120" y="4140392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2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56EDC4BD-E7BD-3445-87BF-9599DE367A77}"/>
              </a:ext>
            </a:extLst>
          </p:cNvPr>
          <p:cNvSpPr/>
          <p:nvPr/>
        </p:nvSpPr>
        <p:spPr>
          <a:xfrm>
            <a:off x="10110336" y="4140392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4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2AA294F8-5CE4-8E4D-B642-F8C33C19993E}"/>
              </a:ext>
            </a:extLst>
          </p:cNvPr>
          <p:cNvSpPr/>
          <p:nvPr/>
        </p:nvSpPr>
        <p:spPr>
          <a:xfrm>
            <a:off x="10569469" y="4140392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6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77F568A8-14A8-8E43-BC84-84F9379EE9BE}"/>
              </a:ext>
            </a:extLst>
          </p:cNvPr>
          <p:cNvSpPr/>
          <p:nvPr/>
        </p:nvSpPr>
        <p:spPr>
          <a:xfrm>
            <a:off x="11028602" y="4140392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8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8C54D17-06F4-FC42-8A02-226AD5792B06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 flipH="1">
            <a:off x="6711009" y="2584456"/>
            <a:ext cx="1818440" cy="13389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B2793AF-7507-4141-8B52-890BF316F061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529449" y="2584456"/>
            <a:ext cx="2067760" cy="13389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96EEC70-CEA8-F448-B153-9F402D0CA14E}"/>
              </a:ext>
            </a:extLst>
          </p:cNvPr>
          <p:cNvSpPr txBox="1"/>
          <p:nvPr/>
        </p:nvSpPr>
        <p:spPr>
          <a:xfrm>
            <a:off x="272612" y="4918344"/>
            <a:ext cx="4649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DB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증설 과정에서 이미 적재된 데이터의</a:t>
            </a:r>
            <a:endParaRPr kumimoji="1" lang="en-US" altLang="ko-KR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재정렬이 필요하다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endParaRPr kumimoji="1" lang="ko-Kore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7822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3153C0-B3DF-8E47-99A6-94CFC7DD63FF}"/>
              </a:ext>
            </a:extLst>
          </p:cNvPr>
          <p:cNvSpPr txBox="1"/>
          <p:nvPr/>
        </p:nvSpPr>
        <p:spPr>
          <a:xfrm>
            <a:off x="228600" y="272143"/>
            <a:ext cx="3400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5</a:t>
            </a:r>
            <a:r>
              <a:rPr kumimoji="1" lang="en-US" altLang="ko-Kore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 </a:t>
            </a:r>
            <a:r>
              <a:rPr kumimoji="1" lang="ko-Kore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샤딩의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종류 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–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2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모듈러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2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샤딩</a:t>
            </a:r>
            <a:endParaRPr kumimoji="1" lang="ko-Kore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631FAC-6CCD-5142-8AB8-E0A12C520982}"/>
              </a:ext>
            </a:extLst>
          </p:cNvPr>
          <p:cNvSpPr txBox="1"/>
          <p:nvPr/>
        </p:nvSpPr>
        <p:spPr>
          <a:xfrm>
            <a:off x="228600" y="1420820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장점</a:t>
            </a:r>
            <a:endParaRPr kumimoji="1" lang="ko-Kore-KR" altLang="en-US" sz="3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EED1E5-5DB3-FF41-8481-5604A4645280}"/>
              </a:ext>
            </a:extLst>
          </p:cNvPr>
          <p:cNvSpPr txBox="1"/>
          <p:nvPr/>
        </p:nvSpPr>
        <p:spPr>
          <a:xfrm>
            <a:off x="272612" y="2205120"/>
            <a:ext cx="577754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데이터가 균일하게 분산된다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트래픽을 안정적으로</a:t>
            </a:r>
            <a:endParaRPr kumimoji="1" lang="en-US" altLang="ko-KR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소화하면서 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DB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리소스를 최대한 활용할 수 있다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endParaRPr kumimoji="1" lang="en-US" altLang="ko-KR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2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데이터량이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일정 수준에서 유지될 것으로 예상되는</a:t>
            </a:r>
            <a:endParaRPr kumimoji="1" lang="en-US" altLang="ko-KR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곳에 어울린다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endParaRPr kumimoji="1" lang="ko-Kore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1DC95D-6235-5B4F-8FE9-5321437BD042}"/>
              </a:ext>
            </a:extLst>
          </p:cNvPr>
          <p:cNvSpPr txBox="1"/>
          <p:nvPr/>
        </p:nvSpPr>
        <p:spPr>
          <a:xfrm>
            <a:off x="331923" y="4134044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solidFill>
                  <a:srgbClr val="01B0F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단점</a:t>
            </a:r>
            <a:endParaRPr kumimoji="1" lang="ko-Kore-KR" altLang="en-US" sz="3600" dirty="0">
              <a:solidFill>
                <a:srgbClr val="01B0F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7A59A866-7C6D-FB41-8576-7BEE5B64FDF7}"/>
              </a:ext>
            </a:extLst>
          </p:cNvPr>
          <p:cNvSpPr/>
          <p:nvPr/>
        </p:nvSpPr>
        <p:spPr>
          <a:xfrm>
            <a:off x="7402777" y="1441457"/>
            <a:ext cx="2253343" cy="1142999"/>
          </a:xfrm>
          <a:prstGeom prst="roundRect">
            <a:avLst/>
          </a:prstGeom>
          <a:solidFill>
            <a:srgbClr val="9CC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200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ROUTER</a:t>
            </a:r>
            <a:endParaRPr kumimoji="1" lang="ko-Kore-KR" altLang="en-US" sz="200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11AC3681-1425-C649-8F38-7E8E830CD9D0}"/>
              </a:ext>
            </a:extLst>
          </p:cNvPr>
          <p:cNvSpPr/>
          <p:nvPr/>
        </p:nvSpPr>
        <p:spPr>
          <a:xfrm>
            <a:off x="8033623" y="2110928"/>
            <a:ext cx="991650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PK % DB</a:t>
            </a:r>
            <a:r>
              <a:rPr kumimoji="1" lang="ko-KR" altLang="en-US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수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C87D3B41-1564-0840-BBD7-9920EC263A57}"/>
              </a:ext>
            </a:extLst>
          </p:cNvPr>
          <p:cNvSpPr/>
          <p:nvPr/>
        </p:nvSpPr>
        <p:spPr>
          <a:xfrm>
            <a:off x="5584337" y="3923396"/>
            <a:ext cx="2253343" cy="1142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ore-KR" sz="200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DB 1</a:t>
            </a:r>
            <a:endParaRPr kumimoji="1" lang="ko-Kore-KR" altLang="en-US" sz="200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468716DF-A755-9F45-965B-6FE4BDE06077}"/>
              </a:ext>
            </a:extLst>
          </p:cNvPr>
          <p:cNvSpPr/>
          <p:nvPr/>
        </p:nvSpPr>
        <p:spPr>
          <a:xfrm>
            <a:off x="9470537" y="3923395"/>
            <a:ext cx="2253343" cy="1142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ore-KR" sz="200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DB 2</a:t>
            </a:r>
            <a:endParaRPr kumimoji="1" lang="ko-Kore-KR" altLang="en-US" sz="200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333E5910-330E-1049-AC2B-8B74E35F99F5}"/>
              </a:ext>
            </a:extLst>
          </p:cNvPr>
          <p:cNvSpPr/>
          <p:nvPr/>
        </p:nvSpPr>
        <p:spPr>
          <a:xfrm>
            <a:off x="5795557" y="4140392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878DC95B-251E-6143-8E71-F3B5449193AC}"/>
              </a:ext>
            </a:extLst>
          </p:cNvPr>
          <p:cNvSpPr/>
          <p:nvPr/>
        </p:nvSpPr>
        <p:spPr>
          <a:xfrm>
            <a:off x="6249773" y="4140392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3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AD5B02A9-B56B-314C-8E6B-5F087122E7CD}"/>
              </a:ext>
            </a:extLst>
          </p:cNvPr>
          <p:cNvSpPr/>
          <p:nvPr/>
        </p:nvSpPr>
        <p:spPr>
          <a:xfrm>
            <a:off x="6708906" y="4140392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5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3E045E8A-03EF-5A45-90A1-2E4560D7A55D}"/>
              </a:ext>
            </a:extLst>
          </p:cNvPr>
          <p:cNvSpPr/>
          <p:nvPr/>
        </p:nvSpPr>
        <p:spPr>
          <a:xfrm>
            <a:off x="7168039" y="4140392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7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04E5EC1E-69B9-5546-B5A9-4E0EE2ED820C}"/>
              </a:ext>
            </a:extLst>
          </p:cNvPr>
          <p:cNvSpPr/>
          <p:nvPr/>
        </p:nvSpPr>
        <p:spPr>
          <a:xfrm>
            <a:off x="9656120" y="4140392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2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56EDC4BD-E7BD-3445-87BF-9599DE367A77}"/>
              </a:ext>
            </a:extLst>
          </p:cNvPr>
          <p:cNvSpPr/>
          <p:nvPr/>
        </p:nvSpPr>
        <p:spPr>
          <a:xfrm>
            <a:off x="10110336" y="4140392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4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2AA294F8-5CE4-8E4D-B642-F8C33C19993E}"/>
              </a:ext>
            </a:extLst>
          </p:cNvPr>
          <p:cNvSpPr/>
          <p:nvPr/>
        </p:nvSpPr>
        <p:spPr>
          <a:xfrm>
            <a:off x="10569469" y="4140392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6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77F568A8-14A8-8E43-BC84-84F9379EE9BE}"/>
              </a:ext>
            </a:extLst>
          </p:cNvPr>
          <p:cNvSpPr/>
          <p:nvPr/>
        </p:nvSpPr>
        <p:spPr>
          <a:xfrm>
            <a:off x="11028602" y="4140392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8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8C54D17-06F4-FC42-8A02-226AD5792B06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 flipH="1">
            <a:off x="6711009" y="2584456"/>
            <a:ext cx="1818440" cy="13389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B2793AF-7507-4141-8B52-890BF316F061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529449" y="2584456"/>
            <a:ext cx="2067760" cy="13389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96EEC70-CEA8-F448-B153-9F402D0CA14E}"/>
              </a:ext>
            </a:extLst>
          </p:cNvPr>
          <p:cNvSpPr txBox="1"/>
          <p:nvPr/>
        </p:nvSpPr>
        <p:spPr>
          <a:xfrm>
            <a:off x="272612" y="4918344"/>
            <a:ext cx="4649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DB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증설 과정에서 이미 적재된 데이터의</a:t>
            </a:r>
            <a:endParaRPr kumimoji="1" lang="en-US" altLang="ko-KR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재정렬이 필요하다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endParaRPr kumimoji="1" lang="ko-Kore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6930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3153C0-B3DF-8E47-99A6-94CFC7DD63FF}"/>
              </a:ext>
            </a:extLst>
          </p:cNvPr>
          <p:cNvSpPr txBox="1"/>
          <p:nvPr/>
        </p:nvSpPr>
        <p:spPr>
          <a:xfrm>
            <a:off x="228600" y="272143"/>
            <a:ext cx="3400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5</a:t>
            </a:r>
            <a:r>
              <a:rPr kumimoji="1" lang="en-US" altLang="ko-Kore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 </a:t>
            </a:r>
            <a:r>
              <a:rPr kumimoji="1" lang="ko-Kore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샤딩의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종류 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–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레인지 </a:t>
            </a:r>
            <a:r>
              <a:rPr kumimoji="1" lang="ko-KR" altLang="en-US" sz="2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샤딩</a:t>
            </a:r>
            <a:endParaRPr kumimoji="1" lang="ko-Kore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B18FC5DC-1557-4444-834C-F1034F15112C}"/>
              </a:ext>
            </a:extLst>
          </p:cNvPr>
          <p:cNvSpPr/>
          <p:nvPr/>
        </p:nvSpPr>
        <p:spPr>
          <a:xfrm>
            <a:off x="4767943" y="1491345"/>
            <a:ext cx="2253343" cy="1142999"/>
          </a:xfrm>
          <a:prstGeom prst="roundRect">
            <a:avLst/>
          </a:prstGeom>
          <a:solidFill>
            <a:srgbClr val="9CC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200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ROUTER</a:t>
            </a:r>
            <a:endParaRPr kumimoji="1" lang="ko-Kore-KR" altLang="en-US" sz="200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0DEABD45-1832-8340-8213-7A5DB2608CB2}"/>
              </a:ext>
            </a:extLst>
          </p:cNvPr>
          <p:cNvSpPr/>
          <p:nvPr/>
        </p:nvSpPr>
        <p:spPr>
          <a:xfrm>
            <a:off x="5202846" y="2013857"/>
            <a:ext cx="1393897" cy="5014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1~100</a:t>
            </a:r>
            <a:r>
              <a:rPr kumimoji="1" lang="ko-KR" altLang="en-US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DB1</a:t>
            </a:r>
          </a:p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101~200 : DB2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B35C9382-F8B7-4D44-8578-B09CD6D6EE4A}"/>
              </a:ext>
            </a:extLst>
          </p:cNvPr>
          <p:cNvSpPr/>
          <p:nvPr/>
        </p:nvSpPr>
        <p:spPr>
          <a:xfrm>
            <a:off x="2949503" y="3973284"/>
            <a:ext cx="2253343" cy="1142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ore-KR" sz="200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DB 1</a:t>
            </a:r>
            <a:endParaRPr kumimoji="1" lang="ko-Kore-KR" altLang="en-US" sz="200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170D73A2-89EB-7942-9A07-F419DA93748C}"/>
              </a:ext>
            </a:extLst>
          </p:cNvPr>
          <p:cNvSpPr/>
          <p:nvPr/>
        </p:nvSpPr>
        <p:spPr>
          <a:xfrm>
            <a:off x="6835703" y="3973283"/>
            <a:ext cx="2253343" cy="1142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ore-KR" sz="200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DB 2</a:t>
            </a:r>
            <a:endParaRPr kumimoji="1" lang="ko-Kore-KR" altLang="en-US" sz="200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D82C8D87-EA78-4440-A237-08DA88B587A5}"/>
              </a:ext>
            </a:extLst>
          </p:cNvPr>
          <p:cNvSpPr/>
          <p:nvPr/>
        </p:nvSpPr>
        <p:spPr>
          <a:xfrm>
            <a:off x="3160723" y="4190280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85301A28-EC6A-DB45-A3F3-517C20F8C2A3}"/>
              </a:ext>
            </a:extLst>
          </p:cNvPr>
          <p:cNvSpPr/>
          <p:nvPr/>
        </p:nvSpPr>
        <p:spPr>
          <a:xfrm>
            <a:off x="3614939" y="4190280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2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B4A5BC9D-3148-CA43-8DF2-83E0F3EBB446}"/>
              </a:ext>
            </a:extLst>
          </p:cNvPr>
          <p:cNvSpPr/>
          <p:nvPr/>
        </p:nvSpPr>
        <p:spPr>
          <a:xfrm>
            <a:off x="4074072" y="4190280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…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B6ADAD9-F1BD-C34E-A67E-F95710069270}"/>
              </a:ext>
            </a:extLst>
          </p:cNvPr>
          <p:cNvSpPr/>
          <p:nvPr/>
        </p:nvSpPr>
        <p:spPr>
          <a:xfrm>
            <a:off x="4533205" y="4190280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100</a:t>
            </a:r>
            <a:endParaRPr kumimoji="1" lang="ko-Kore-KR" altLang="en-US" sz="6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E8854C45-BA72-BC4C-8888-BDDBE3E7D3AB}"/>
              </a:ext>
            </a:extLst>
          </p:cNvPr>
          <p:cNvSpPr/>
          <p:nvPr/>
        </p:nvSpPr>
        <p:spPr>
          <a:xfrm>
            <a:off x="7021286" y="4190280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7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101</a:t>
            </a:r>
            <a:endParaRPr kumimoji="1" lang="ko-Kore-KR" altLang="en-US" sz="7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22951A41-9698-D640-B7D5-C10814E7B8B6}"/>
              </a:ext>
            </a:extLst>
          </p:cNvPr>
          <p:cNvSpPr/>
          <p:nvPr/>
        </p:nvSpPr>
        <p:spPr>
          <a:xfrm>
            <a:off x="7475502" y="4190280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102</a:t>
            </a:r>
            <a:endParaRPr kumimoji="1" lang="ko-Kore-KR" altLang="en-US" sz="6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558C6480-704C-C042-BAD5-057DF3FB05D5}"/>
              </a:ext>
            </a:extLst>
          </p:cNvPr>
          <p:cNvSpPr/>
          <p:nvPr/>
        </p:nvSpPr>
        <p:spPr>
          <a:xfrm>
            <a:off x="7934635" y="4190280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…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CA28200A-CF2E-3C4E-9718-E0C70DCBA211}"/>
              </a:ext>
            </a:extLst>
          </p:cNvPr>
          <p:cNvSpPr/>
          <p:nvPr/>
        </p:nvSpPr>
        <p:spPr>
          <a:xfrm>
            <a:off x="8393768" y="4190280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200</a:t>
            </a:r>
            <a:endParaRPr kumimoji="1" lang="ko-Kore-KR" altLang="en-US" sz="5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614728E-D87C-664D-ACEA-A5B493783419}"/>
              </a:ext>
            </a:extLst>
          </p:cNvPr>
          <p:cNvCxnSpPr>
            <a:stCxn id="2" idx="2"/>
            <a:endCxn id="8" idx="0"/>
          </p:cNvCxnSpPr>
          <p:nvPr/>
        </p:nvCxnSpPr>
        <p:spPr>
          <a:xfrm flipH="1">
            <a:off x="4076175" y="2634344"/>
            <a:ext cx="1818440" cy="13389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1A8D924-3B51-144E-B6E2-3D9A1E697ED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894615" y="2634344"/>
            <a:ext cx="2067760" cy="13389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5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3153C0-B3DF-8E47-99A6-94CFC7DD63FF}"/>
              </a:ext>
            </a:extLst>
          </p:cNvPr>
          <p:cNvSpPr txBox="1"/>
          <p:nvPr/>
        </p:nvSpPr>
        <p:spPr>
          <a:xfrm>
            <a:off x="228600" y="272143"/>
            <a:ext cx="3400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5</a:t>
            </a:r>
            <a:r>
              <a:rPr kumimoji="1" lang="en-US" altLang="ko-Kore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 </a:t>
            </a:r>
            <a:r>
              <a:rPr kumimoji="1" lang="ko-Kore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샤딩의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종류 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–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레인지 </a:t>
            </a:r>
            <a:r>
              <a:rPr kumimoji="1" lang="ko-KR" altLang="en-US" sz="2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샤딩</a:t>
            </a:r>
            <a:endParaRPr kumimoji="1" lang="ko-Kore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631FAC-6CCD-5142-8AB8-E0A12C520982}"/>
              </a:ext>
            </a:extLst>
          </p:cNvPr>
          <p:cNvSpPr txBox="1"/>
          <p:nvPr/>
        </p:nvSpPr>
        <p:spPr>
          <a:xfrm>
            <a:off x="228600" y="1420820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장점</a:t>
            </a:r>
            <a:endParaRPr kumimoji="1" lang="ko-Kore-KR" altLang="en-US" sz="3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EED1E5-5DB3-FF41-8481-5604A4645280}"/>
              </a:ext>
            </a:extLst>
          </p:cNvPr>
          <p:cNvSpPr txBox="1"/>
          <p:nvPr/>
        </p:nvSpPr>
        <p:spPr>
          <a:xfrm>
            <a:off x="272612" y="2205120"/>
            <a:ext cx="62311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DB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증설에 재정렬 비용이 들지 않는다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endParaRPr kumimoji="1" lang="en-US" altLang="ko-Kore-KR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데이터가 급격히 증가할 여지가 있다면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좋은 선택이다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1DC95D-6235-5B4F-8FE9-5321437BD042}"/>
              </a:ext>
            </a:extLst>
          </p:cNvPr>
          <p:cNvSpPr txBox="1"/>
          <p:nvPr/>
        </p:nvSpPr>
        <p:spPr>
          <a:xfrm>
            <a:off x="331923" y="4134044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단점</a:t>
            </a:r>
            <a:endParaRPr kumimoji="1" lang="ko-Kore-KR" altLang="en-US" sz="3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6EEC70-CEA8-F448-B153-9F402D0CA14E}"/>
              </a:ext>
            </a:extLst>
          </p:cNvPr>
          <p:cNvSpPr txBox="1"/>
          <p:nvPr/>
        </p:nvSpPr>
        <p:spPr>
          <a:xfrm>
            <a:off x="272612" y="4918344"/>
            <a:ext cx="8268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일부 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DB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에 데이터가 몰릴 수 있다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endParaRPr kumimoji="1" lang="en-US" altLang="ko-Kore-KR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2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활성유저가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몰린 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DB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로 트래픽이나 </a:t>
            </a:r>
            <a:r>
              <a:rPr kumimoji="1" lang="ko-KR" altLang="en-US" sz="2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데이터량이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몰릴 수 있다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트래픽이 저조한 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DB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는 통합작업으로 유지비용을 아끼도록 관리해야 한다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96595970-9EDE-0643-991F-780993BDBED7}"/>
              </a:ext>
            </a:extLst>
          </p:cNvPr>
          <p:cNvSpPr/>
          <p:nvPr/>
        </p:nvSpPr>
        <p:spPr>
          <a:xfrm>
            <a:off x="7270360" y="1633620"/>
            <a:ext cx="2253343" cy="1142999"/>
          </a:xfrm>
          <a:prstGeom prst="roundRect">
            <a:avLst/>
          </a:prstGeom>
          <a:solidFill>
            <a:srgbClr val="9CC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200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ROUTER</a:t>
            </a:r>
            <a:endParaRPr kumimoji="1" lang="ko-Kore-KR" altLang="en-US" sz="200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D90D9413-1A2B-6A4E-B5BE-94FF7294EA45}"/>
              </a:ext>
            </a:extLst>
          </p:cNvPr>
          <p:cNvSpPr/>
          <p:nvPr/>
        </p:nvSpPr>
        <p:spPr>
          <a:xfrm>
            <a:off x="7705263" y="2156132"/>
            <a:ext cx="1393897" cy="5014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1~100</a:t>
            </a:r>
            <a:r>
              <a:rPr kumimoji="1" lang="ko-KR" altLang="en-US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DB1</a:t>
            </a:r>
          </a:p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101~200 : DB2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F53D2F4-7919-E347-BC21-796974AD7A3A}"/>
              </a:ext>
            </a:extLst>
          </p:cNvPr>
          <p:cNvSpPr/>
          <p:nvPr/>
        </p:nvSpPr>
        <p:spPr>
          <a:xfrm>
            <a:off x="5451920" y="4115559"/>
            <a:ext cx="2253343" cy="1142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ore-KR" sz="200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DB 1</a:t>
            </a:r>
            <a:endParaRPr kumimoji="1" lang="ko-Kore-KR" altLang="en-US" sz="200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9395D305-7942-2140-9041-2A79EADCFF6B}"/>
              </a:ext>
            </a:extLst>
          </p:cNvPr>
          <p:cNvSpPr/>
          <p:nvPr/>
        </p:nvSpPr>
        <p:spPr>
          <a:xfrm>
            <a:off x="9338120" y="4115558"/>
            <a:ext cx="2253343" cy="1142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ore-KR" sz="200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DB 2</a:t>
            </a:r>
            <a:endParaRPr kumimoji="1" lang="ko-Kore-KR" altLang="en-US" sz="200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B326FC81-9FF0-0545-9145-BEE3578C897D}"/>
              </a:ext>
            </a:extLst>
          </p:cNvPr>
          <p:cNvSpPr/>
          <p:nvPr/>
        </p:nvSpPr>
        <p:spPr>
          <a:xfrm>
            <a:off x="5663140" y="4332555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4B3516D7-AE6B-2740-A8BE-00AB2893190B}"/>
              </a:ext>
            </a:extLst>
          </p:cNvPr>
          <p:cNvSpPr/>
          <p:nvPr/>
        </p:nvSpPr>
        <p:spPr>
          <a:xfrm>
            <a:off x="6117356" y="4332555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2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E4CCFFCA-66A3-5740-BE03-1DAF4D722F97}"/>
              </a:ext>
            </a:extLst>
          </p:cNvPr>
          <p:cNvSpPr/>
          <p:nvPr/>
        </p:nvSpPr>
        <p:spPr>
          <a:xfrm>
            <a:off x="6576489" y="4332555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…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81198379-2F97-2C49-8DD5-0420E2CABA11}"/>
              </a:ext>
            </a:extLst>
          </p:cNvPr>
          <p:cNvSpPr/>
          <p:nvPr/>
        </p:nvSpPr>
        <p:spPr>
          <a:xfrm>
            <a:off x="7035622" y="4332555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100</a:t>
            </a:r>
            <a:endParaRPr kumimoji="1" lang="ko-Kore-KR" altLang="en-US" sz="6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674EB360-293F-A341-B2DF-4C44BA15700C}"/>
              </a:ext>
            </a:extLst>
          </p:cNvPr>
          <p:cNvSpPr/>
          <p:nvPr/>
        </p:nvSpPr>
        <p:spPr>
          <a:xfrm>
            <a:off x="9523703" y="4332555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7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101</a:t>
            </a:r>
            <a:endParaRPr kumimoji="1" lang="ko-Kore-KR" altLang="en-US" sz="7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D8DE6217-8C95-0044-A70E-966960D1FA57}"/>
              </a:ext>
            </a:extLst>
          </p:cNvPr>
          <p:cNvSpPr/>
          <p:nvPr/>
        </p:nvSpPr>
        <p:spPr>
          <a:xfrm>
            <a:off x="9977919" y="4332555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102</a:t>
            </a:r>
            <a:endParaRPr kumimoji="1" lang="ko-Kore-KR" altLang="en-US" sz="6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DFBB87D5-89F6-BF49-9FDD-5CAFFC6B96F5}"/>
              </a:ext>
            </a:extLst>
          </p:cNvPr>
          <p:cNvSpPr/>
          <p:nvPr/>
        </p:nvSpPr>
        <p:spPr>
          <a:xfrm>
            <a:off x="10437052" y="4332555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…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AD26FE04-AC11-7646-AD2B-193F4D74B174}"/>
              </a:ext>
            </a:extLst>
          </p:cNvPr>
          <p:cNvSpPr/>
          <p:nvPr/>
        </p:nvSpPr>
        <p:spPr>
          <a:xfrm>
            <a:off x="10896185" y="4332555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200</a:t>
            </a:r>
            <a:endParaRPr kumimoji="1" lang="ko-Kore-KR" altLang="en-US" sz="5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78977A6-892F-6442-9751-52750AAF13FB}"/>
              </a:ext>
            </a:extLst>
          </p:cNvPr>
          <p:cNvCxnSpPr>
            <a:stCxn id="38" idx="2"/>
            <a:endCxn id="40" idx="0"/>
          </p:cNvCxnSpPr>
          <p:nvPr/>
        </p:nvCxnSpPr>
        <p:spPr>
          <a:xfrm flipH="1">
            <a:off x="6578592" y="2776619"/>
            <a:ext cx="1818440" cy="13389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870ABAC-C7CD-B64E-992C-961676C2B3A5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8397032" y="2776619"/>
            <a:ext cx="2067760" cy="13389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567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3153C0-B3DF-8E47-99A6-94CFC7DD63FF}"/>
              </a:ext>
            </a:extLst>
          </p:cNvPr>
          <p:cNvSpPr txBox="1"/>
          <p:nvPr/>
        </p:nvSpPr>
        <p:spPr>
          <a:xfrm>
            <a:off x="228600" y="272143"/>
            <a:ext cx="3400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5</a:t>
            </a:r>
            <a:r>
              <a:rPr kumimoji="1" lang="en-US" altLang="ko-Kore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 </a:t>
            </a:r>
            <a:r>
              <a:rPr kumimoji="1" lang="ko-Kore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샤딩의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종류 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–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레인지 </a:t>
            </a:r>
            <a:r>
              <a:rPr kumimoji="1" lang="ko-KR" altLang="en-US" sz="2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샤딩</a:t>
            </a:r>
            <a:endParaRPr kumimoji="1" lang="ko-Kore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631FAC-6CCD-5142-8AB8-E0A12C520982}"/>
              </a:ext>
            </a:extLst>
          </p:cNvPr>
          <p:cNvSpPr txBox="1"/>
          <p:nvPr/>
        </p:nvSpPr>
        <p:spPr>
          <a:xfrm>
            <a:off x="228600" y="1420820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solidFill>
                  <a:srgbClr val="01B0F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장점</a:t>
            </a:r>
            <a:endParaRPr kumimoji="1" lang="ko-Kore-KR" altLang="en-US" sz="3600" dirty="0">
              <a:solidFill>
                <a:srgbClr val="01B0F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EED1E5-5DB3-FF41-8481-5604A4645280}"/>
              </a:ext>
            </a:extLst>
          </p:cNvPr>
          <p:cNvSpPr txBox="1"/>
          <p:nvPr/>
        </p:nvSpPr>
        <p:spPr>
          <a:xfrm>
            <a:off x="272612" y="2205120"/>
            <a:ext cx="62311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DB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증설에 재정렬 비용이 들지 않는다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endParaRPr kumimoji="1" lang="en-US" altLang="ko-Kore-KR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데이터가 급격히 증가할 여지가 있다면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좋은 선택이다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1DC95D-6235-5B4F-8FE9-5321437BD042}"/>
              </a:ext>
            </a:extLst>
          </p:cNvPr>
          <p:cNvSpPr txBox="1"/>
          <p:nvPr/>
        </p:nvSpPr>
        <p:spPr>
          <a:xfrm>
            <a:off x="331923" y="4134044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단점</a:t>
            </a:r>
            <a:endParaRPr kumimoji="1" lang="ko-Kore-KR" altLang="en-US" sz="3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6EEC70-CEA8-F448-B153-9F402D0CA14E}"/>
              </a:ext>
            </a:extLst>
          </p:cNvPr>
          <p:cNvSpPr txBox="1"/>
          <p:nvPr/>
        </p:nvSpPr>
        <p:spPr>
          <a:xfrm>
            <a:off x="272612" y="4918344"/>
            <a:ext cx="8268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일부 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DB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에 데이터가 몰릴 수 있다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endParaRPr kumimoji="1" lang="en-US" altLang="ko-Kore-KR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2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활성유저가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몰린 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DB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로 트래픽이나 </a:t>
            </a:r>
            <a:r>
              <a:rPr kumimoji="1" lang="ko-KR" altLang="en-US" sz="2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데이터량이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몰릴 수 있다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트래픽이 저조한 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DB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는 통합작업으로 유지비용을 아끼도록 관리해야 한다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96595970-9EDE-0643-991F-780993BDBED7}"/>
              </a:ext>
            </a:extLst>
          </p:cNvPr>
          <p:cNvSpPr/>
          <p:nvPr/>
        </p:nvSpPr>
        <p:spPr>
          <a:xfrm>
            <a:off x="7270360" y="1633620"/>
            <a:ext cx="2253343" cy="1142999"/>
          </a:xfrm>
          <a:prstGeom prst="roundRect">
            <a:avLst/>
          </a:prstGeom>
          <a:solidFill>
            <a:srgbClr val="9CC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200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ROUTER</a:t>
            </a:r>
            <a:endParaRPr kumimoji="1" lang="ko-Kore-KR" altLang="en-US" sz="200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D90D9413-1A2B-6A4E-B5BE-94FF7294EA45}"/>
              </a:ext>
            </a:extLst>
          </p:cNvPr>
          <p:cNvSpPr/>
          <p:nvPr/>
        </p:nvSpPr>
        <p:spPr>
          <a:xfrm>
            <a:off x="7705263" y="2156132"/>
            <a:ext cx="1393897" cy="5014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1~100</a:t>
            </a:r>
            <a:r>
              <a:rPr kumimoji="1" lang="ko-KR" altLang="en-US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DB1</a:t>
            </a:r>
          </a:p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101~200 : DB2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F53D2F4-7919-E347-BC21-796974AD7A3A}"/>
              </a:ext>
            </a:extLst>
          </p:cNvPr>
          <p:cNvSpPr/>
          <p:nvPr/>
        </p:nvSpPr>
        <p:spPr>
          <a:xfrm>
            <a:off x="5451920" y="4115559"/>
            <a:ext cx="2253343" cy="1142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ore-KR" sz="200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DB 1</a:t>
            </a:r>
            <a:endParaRPr kumimoji="1" lang="ko-Kore-KR" altLang="en-US" sz="200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9395D305-7942-2140-9041-2A79EADCFF6B}"/>
              </a:ext>
            </a:extLst>
          </p:cNvPr>
          <p:cNvSpPr/>
          <p:nvPr/>
        </p:nvSpPr>
        <p:spPr>
          <a:xfrm>
            <a:off x="9338120" y="4115558"/>
            <a:ext cx="2253343" cy="1142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ore-KR" sz="200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DB 2</a:t>
            </a:r>
            <a:endParaRPr kumimoji="1" lang="ko-Kore-KR" altLang="en-US" sz="200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B326FC81-9FF0-0545-9145-BEE3578C897D}"/>
              </a:ext>
            </a:extLst>
          </p:cNvPr>
          <p:cNvSpPr/>
          <p:nvPr/>
        </p:nvSpPr>
        <p:spPr>
          <a:xfrm>
            <a:off x="5663140" y="4332555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4B3516D7-AE6B-2740-A8BE-00AB2893190B}"/>
              </a:ext>
            </a:extLst>
          </p:cNvPr>
          <p:cNvSpPr/>
          <p:nvPr/>
        </p:nvSpPr>
        <p:spPr>
          <a:xfrm>
            <a:off x="6117356" y="4332555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2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E4CCFFCA-66A3-5740-BE03-1DAF4D722F97}"/>
              </a:ext>
            </a:extLst>
          </p:cNvPr>
          <p:cNvSpPr/>
          <p:nvPr/>
        </p:nvSpPr>
        <p:spPr>
          <a:xfrm>
            <a:off x="6576489" y="4332555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…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81198379-2F97-2C49-8DD5-0420E2CABA11}"/>
              </a:ext>
            </a:extLst>
          </p:cNvPr>
          <p:cNvSpPr/>
          <p:nvPr/>
        </p:nvSpPr>
        <p:spPr>
          <a:xfrm>
            <a:off x="7035622" y="4332555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100</a:t>
            </a:r>
            <a:endParaRPr kumimoji="1" lang="ko-Kore-KR" altLang="en-US" sz="6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674EB360-293F-A341-B2DF-4C44BA15700C}"/>
              </a:ext>
            </a:extLst>
          </p:cNvPr>
          <p:cNvSpPr/>
          <p:nvPr/>
        </p:nvSpPr>
        <p:spPr>
          <a:xfrm>
            <a:off x="9523703" y="4332555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7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101</a:t>
            </a:r>
            <a:endParaRPr kumimoji="1" lang="ko-Kore-KR" altLang="en-US" sz="7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D8DE6217-8C95-0044-A70E-966960D1FA57}"/>
              </a:ext>
            </a:extLst>
          </p:cNvPr>
          <p:cNvSpPr/>
          <p:nvPr/>
        </p:nvSpPr>
        <p:spPr>
          <a:xfrm>
            <a:off x="9977919" y="4332555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102</a:t>
            </a:r>
            <a:endParaRPr kumimoji="1" lang="ko-Kore-KR" altLang="en-US" sz="6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DFBB87D5-89F6-BF49-9FDD-5CAFFC6B96F5}"/>
              </a:ext>
            </a:extLst>
          </p:cNvPr>
          <p:cNvSpPr/>
          <p:nvPr/>
        </p:nvSpPr>
        <p:spPr>
          <a:xfrm>
            <a:off x="10437052" y="4332555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…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AD26FE04-AC11-7646-AD2B-193F4D74B174}"/>
              </a:ext>
            </a:extLst>
          </p:cNvPr>
          <p:cNvSpPr/>
          <p:nvPr/>
        </p:nvSpPr>
        <p:spPr>
          <a:xfrm>
            <a:off x="10896185" y="4332555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200</a:t>
            </a:r>
            <a:endParaRPr kumimoji="1" lang="ko-Kore-KR" altLang="en-US" sz="5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78977A6-892F-6442-9751-52750AAF13FB}"/>
              </a:ext>
            </a:extLst>
          </p:cNvPr>
          <p:cNvCxnSpPr>
            <a:stCxn id="38" idx="2"/>
            <a:endCxn id="40" idx="0"/>
          </p:cNvCxnSpPr>
          <p:nvPr/>
        </p:nvCxnSpPr>
        <p:spPr>
          <a:xfrm flipH="1">
            <a:off x="6578592" y="2776619"/>
            <a:ext cx="1818440" cy="13389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870ABAC-C7CD-B64E-992C-961676C2B3A5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8397032" y="2776619"/>
            <a:ext cx="2067760" cy="13389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61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E56BDE-B925-C945-A742-34A4B4040B23}"/>
              </a:ext>
            </a:extLst>
          </p:cNvPr>
          <p:cNvSpPr txBox="1"/>
          <p:nvPr/>
        </p:nvSpPr>
        <p:spPr>
          <a:xfrm>
            <a:off x="7112020" y="4000245"/>
            <a:ext cx="13917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kumimoji="1" lang="ko-Kore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김선재</a:t>
            </a:r>
          </a:p>
        </p:txBody>
      </p:sp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67029700-C77E-6943-B877-93BDAE208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09" y="2272417"/>
            <a:ext cx="2673224" cy="2541952"/>
          </a:xfrm>
          <a:prstGeom prst="rect">
            <a:avLst/>
          </a:prstGeom>
        </p:spPr>
      </p:pic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757DC098-2055-FC41-BA9C-4AD7466CB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889" y="2120012"/>
            <a:ext cx="1839991" cy="24056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392F6F-4F49-1B4D-8509-9B944F47C35F}"/>
              </a:ext>
            </a:extLst>
          </p:cNvPr>
          <p:cNvSpPr txBox="1"/>
          <p:nvPr/>
        </p:nvSpPr>
        <p:spPr>
          <a:xfrm>
            <a:off x="3234184" y="4000244"/>
            <a:ext cx="13917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300000"/>
              </a:lnSpc>
            </a:pPr>
            <a:r>
              <a:rPr kumimoji="1" lang="ko-Kore-KR" altLang="en-US" sz="3200" dirty="0">
                <a:solidFill>
                  <a:prstClr val="black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지현이</a:t>
            </a:r>
            <a:endParaRPr kumimoji="1" lang="en-US" altLang="ko-Kore-KR" sz="3200" dirty="0">
              <a:solidFill>
                <a:prstClr val="black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3873C8-3497-B042-B685-0B38CCBD1749}"/>
              </a:ext>
            </a:extLst>
          </p:cNvPr>
          <p:cNvSpPr txBox="1"/>
          <p:nvPr/>
        </p:nvSpPr>
        <p:spPr>
          <a:xfrm>
            <a:off x="2167386" y="1696730"/>
            <a:ext cx="3525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샤딩의</a:t>
            </a:r>
            <a:r>
              <a:rPr kumimoji="1"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개념 및 아키텍처 </a:t>
            </a:r>
            <a:endParaRPr kumimoji="1" lang="ko-Kore-KR" altLang="en-US" sz="2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2BA825-D231-3B4D-B034-D7E16155446C}"/>
              </a:ext>
            </a:extLst>
          </p:cNvPr>
          <p:cNvSpPr txBox="1"/>
          <p:nvPr/>
        </p:nvSpPr>
        <p:spPr>
          <a:xfrm>
            <a:off x="6389066" y="1696730"/>
            <a:ext cx="2837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샤딩의</a:t>
            </a:r>
            <a:r>
              <a:rPr kumimoji="1"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종류 및 적용</a:t>
            </a:r>
            <a:endParaRPr kumimoji="1" lang="ko-Kore-KR" altLang="en-US" sz="2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E53C5F-D9EA-F647-BC60-A8F891875B4E}"/>
              </a:ext>
            </a:extLst>
          </p:cNvPr>
          <p:cNvSpPr txBox="1"/>
          <p:nvPr/>
        </p:nvSpPr>
        <p:spPr>
          <a:xfrm>
            <a:off x="228600" y="272143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1.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발표자</a:t>
            </a:r>
            <a:endParaRPr kumimoji="1" lang="ko-Kore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6408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3153C0-B3DF-8E47-99A6-94CFC7DD63FF}"/>
              </a:ext>
            </a:extLst>
          </p:cNvPr>
          <p:cNvSpPr txBox="1"/>
          <p:nvPr/>
        </p:nvSpPr>
        <p:spPr>
          <a:xfrm>
            <a:off x="228600" y="272143"/>
            <a:ext cx="3400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5</a:t>
            </a:r>
            <a:r>
              <a:rPr kumimoji="1" lang="en-US" altLang="ko-Kore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 </a:t>
            </a:r>
            <a:r>
              <a:rPr kumimoji="1" lang="ko-Kore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샤딩의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종류 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–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레인지 </a:t>
            </a:r>
            <a:r>
              <a:rPr kumimoji="1" lang="ko-KR" altLang="en-US" sz="2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샤딩</a:t>
            </a:r>
            <a:endParaRPr kumimoji="1" lang="ko-Kore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631FAC-6CCD-5142-8AB8-E0A12C520982}"/>
              </a:ext>
            </a:extLst>
          </p:cNvPr>
          <p:cNvSpPr txBox="1"/>
          <p:nvPr/>
        </p:nvSpPr>
        <p:spPr>
          <a:xfrm>
            <a:off x="228600" y="1420820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장점</a:t>
            </a:r>
            <a:endParaRPr kumimoji="1" lang="ko-Kore-KR" altLang="en-US" sz="3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EED1E5-5DB3-FF41-8481-5604A4645280}"/>
              </a:ext>
            </a:extLst>
          </p:cNvPr>
          <p:cNvSpPr txBox="1"/>
          <p:nvPr/>
        </p:nvSpPr>
        <p:spPr>
          <a:xfrm>
            <a:off x="272612" y="2205120"/>
            <a:ext cx="62311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DB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증설에 재정렬 비용이 들지 않는다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endParaRPr kumimoji="1" lang="en-US" altLang="ko-Kore-KR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데이터가 급격히 증가할 여지가 있다면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좋은 선택이다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1DC95D-6235-5B4F-8FE9-5321437BD042}"/>
              </a:ext>
            </a:extLst>
          </p:cNvPr>
          <p:cNvSpPr txBox="1"/>
          <p:nvPr/>
        </p:nvSpPr>
        <p:spPr>
          <a:xfrm>
            <a:off x="331923" y="4134044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solidFill>
                  <a:srgbClr val="01B0F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단점</a:t>
            </a:r>
            <a:endParaRPr kumimoji="1" lang="ko-Kore-KR" altLang="en-US" sz="3600" dirty="0">
              <a:solidFill>
                <a:srgbClr val="01B0F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6EEC70-CEA8-F448-B153-9F402D0CA14E}"/>
              </a:ext>
            </a:extLst>
          </p:cNvPr>
          <p:cNvSpPr txBox="1"/>
          <p:nvPr/>
        </p:nvSpPr>
        <p:spPr>
          <a:xfrm>
            <a:off x="272612" y="4918344"/>
            <a:ext cx="8268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일부 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DB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에 데이터가 몰릴 수 있다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endParaRPr kumimoji="1" lang="en-US" altLang="ko-Kore-KR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2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활성유저가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몰린 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DB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로 트래픽이나 </a:t>
            </a:r>
            <a:r>
              <a:rPr kumimoji="1" lang="ko-KR" altLang="en-US" sz="2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데이터량이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몰릴 수 있다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트래픽이 저조한 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DB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는 통합작업으로 유지비용을 아끼도록 관리해야 한다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96595970-9EDE-0643-991F-780993BDBED7}"/>
              </a:ext>
            </a:extLst>
          </p:cNvPr>
          <p:cNvSpPr/>
          <p:nvPr/>
        </p:nvSpPr>
        <p:spPr>
          <a:xfrm>
            <a:off x="7270360" y="1633620"/>
            <a:ext cx="2253343" cy="1142999"/>
          </a:xfrm>
          <a:prstGeom prst="roundRect">
            <a:avLst/>
          </a:prstGeom>
          <a:solidFill>
            <a:srgbClr val="9CC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200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ROUTER</a:t>
            </a:r>
            <a:endParaRPr kumimoji="1" lang="ko-Kore-KR" altLang="en-US" sz="200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D90D9413-1A2B-6A4E-B5BE-94FF7294EA45}"/>
              </a:ext>
            </a:extLst>
          </p:cNvPr>
          <p:cNvSpPr/>
          <p:nvPr/>
        </p:nvSpPr>
        <p:spPr>
          <a:xfrm>
            <a:off x="7705263" y="2156132"/>
            <a:ext cx="1393897" cy="5014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1~100</a:t>
            </a:r>
            <a:r>
              <a:rPr kumimoji="1" lang="ko-KR" altLang="en-US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DB1</a:t>
            </a:r>
          </a:p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101~200 : DB2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F53D2F4-7919-E347-BC21-796974AD7A3A}"/>
              </a:ext>
            </a:extLst>
          </p:cNvPr>
          <p:cNvSpPr/>
          <p:nvPr/>
        </p:nvSpPr>
        <p:spPr>
          <a:xfrm>
            <a:off x="5451920" y="4115559"/>
            <a:ext cx="2253343" cy="1142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ore-KR" sz="200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DB 1</a:t>
            </a:r>
            <a:endParaRPr kumimoji="1" lang="ko-Kore-KR" altLang="en-US" sz="200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9395D305-7942-2140-9041-2A79EADCFF6B}"/>
              </a:ext>
            </a:extLst>
          </p:cNvPr>
          <p:cNvSpPr/>
          <p:nvPr/>
        </p:nvSpPr>
        <p:spPr>
          <a:xfrm>
            <a:off x="9338120" y="4115558"/>
            <a:ext cx="2253343" cy="1142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ore-KR" sz="200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DB 2</a:t>
            </a:r>
            <a:endParaRPr kumimoji="1" lang="ko-Kore-KR" altLang="en-US" sz="200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B326FC81-9FF0-0545-9145-BEE3578C897D}"/>
              </a:ext>
            </a:extLst>
          </p:cNvPr>
          <p:cNvSpPr/>
          <p:nvPr/>
        </p:nvSpPr>
        <p:spPr>
          <a:xfrm>
            <a:off x="5663140" y="4332555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4B3516D7-AE6B-2740-A8BE-00AB2893190B}"/>
              </a:ext>
            </a:extLst>
          </p:cNvPr>
          <p:cNvSpPr/>
          <p:nvPr/>
        </p:nvSpPr>
        <p:spPr>
          <a:xfrm>
            <a:off x="6117356" y="4332555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2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E4CCFFCA-66A3-5740-BE03-1DAF4D722F97}"/>
              </a:ext>
            </a:extLst>
          </p:cNvPr>
          <p:cNvSpPr/>
          <p:nvPr/>
        </p:nvSpPr>
        <p:spPr>
          <a:xfrm>
            <a:off x="6576489" y="4332555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…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81198379-2F97-2C49-8DD5-0420E2CABA11}"/>
              </a:ext>
            </a:extLst>
          </p:cNvPr>
          <p:cNvSpPr/>
          <p:nvPr/>
        </p:nvSpPr>
        <p:spPr>
          <a:xfrm>
            <a:off x="7035622" y="4332555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100</a:t>
            </a:r>
            <a:endParaRPr kumimoji="1" lang="ko-Kore-KR" altLang="en-US" sz="6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674EB360-293F-A341-B2DF-4C44BA15700C}"/>
              </a:ext>
            </a:extLst>
          </p:cNvPr>
          <p:cNvSpPr/>
          <p:nvPr/>
        </p:nvSpPr>
        <p:spPr>
          <a:xfrm>
            <a:off x="9523703" y="4332555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7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101</a:t>
            </a:r>
            <a:endParaRPr kumimoji="1" lang="ko-Kore-KR" altLang="en-US" sz="7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D8DE6217-8C95-0044-A70E-966960D1FA57}"/>
              </a:ext>
            </a:extLst>
          </p:cNvPr>
          <p:cNvSpPr/>
          <p:nvPr/>
        </p:nvSpPr>
        <p:spPr>
          <a:xfrm>
            <a:off x="9977919" y="4332555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102</a:t>
            </a:r>
            <a:endParaRPr kumimoji="1" lang="ko-Kore-KR" altLang="en-US" sz="6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DFBB87D5-89F6-BF49-9FDD-5CAFFC6B96F5}"/>
              </a:ext>
            </a:extLst>
          </p:cNvPr>
          <p:cNvSpPr/>
          <p:nvPr/>
        </p:nvSpPr>
        <p:spPr>
          <a:xfrm>
            <a:off x="10437052" y="4332555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…</a:t>
            </a:r>
            <a:endParaRPr kumimoji="1" lang="ko-Kore-KR" altLang="en-US" sz="11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AD26FE04-AC11-7646-AD2B-193F4D74B174}"/>
              </a:ext>
            </a:extLst>
          </p:cNvPr>
          <p:cNvSpPr/>
          <p:nvPr/>
        </p:nvSpPr>
        <p:spPr>
          <a:xfrm>
            <a:off x="10896185" y="4332555"/>
            <a:ext cx="355362" cy="3545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200</a:t>
            </a:r>
            <a:endParaRPr kumimoji="1" lang="ko-Kore-KR" altLang="en-US" sz="5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78977A6-892F-6442-9751-52750AAF13FB}"/>
              </a:ext>
            </a:extLst>
          </p:cNvPr>
          <p:cNvCxnSpPr>
            <a:stCxn id="38" idx="2"/>
            <a:endCxn id="40" idx="0"/>
          </p:cNvCxnSpPr>
          <p:nvPr/>
        </p:nvCxnSpPr>
        <p:spPr>
          <a:xfrm flipH="1">
            <a:off x="6578592" y="2776619"/>
            <a:ext cx="1818440" cy="13389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870ABAC-C7CD-B64E-992C-961676C2B3A5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8397032" y="2776619"/>
            <a:ext cx="2067760" cy="13389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316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3153C0-B3DF-8E47-99A6-94CFC7DD63FF}"/>
              </a:ext>
            </a:extLst>
          </p:cNvPr>
          <p:cNvSpPr txBox="1"/>
          <p:nvPr/>
        </p:nvSpPr>
        <p:spPr>
          <a:xfrm>
            <a:off x="228600" y="272143"/>
            <a:ext cx="2811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6.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스프링에서 적용하기</a:t>
            </a:r>
            <a:endParaRPr kumimoji="1" lang="ko-Kore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BD17BB3D-FE36-C240-8183-2A5C0EAF1A49}"/>
              </a:ext>
            </a:extLst>
          </p:cNvPr>
          <p:cNvSpPr/>
          <p:nvPr/>
        </p:nvSpPr>
        <p:spPr>
          <a:xfrm>
            <a:off x="1837447" y="3028951"/>
            <a:ext cx="1189615" cy="571499"/>
          </a:xfrm>
          <a:prstGeom prst="roundRect">
            <a:avLst/>
          </a:prstGeom>
          <a:solidFill>
            <a:srgbClr val="9CC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 err="1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DataSource</a:t>
            </a:r>
            <a:endParaRPr kumimoji="1" lang="en-US" altLang="ko-Kore-KR" sz="105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en-US" altLang="ko-Kore-KR" sz="105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r>
              <a:rPr kumimoji="1" lang="en-US" altLang="ko-Kore-KR" sz="1050" dirty="0" err="1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yaml</a:t>
            </a:r>
            <a:endParaRPr kumimoji="1" lang="ko-Kore-KR" altLang="en-US" sz="105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427D7B1D-AFF2-9445-B463-A3BFC4E1DAA7}"/>
              </a:ext>
            </a:extLst>
          </p:cNvPr>
          <p:cNvSpPr/>
          <p:nvPr/>
        </p:nvSpPr>
        <p:spPr>
          <a:xfrm>
            <a:off x="3263475" y="3028950"/>
            <a:ext cx="1189615" cy="571499"/>
          </a:xfrm>
          <a:prstGeom prst="roundRect">
            <a:avLst/>
          </a:prstGeom>
          <a:solidFill>
            <a:srgbClr val="9CC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 err="1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ShadringRule</a:t>
            </a:r>
            <a:endParaRPr kumimoji="1" lang="en-US" altLang="ko-Kore-KR" sz="105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en-US" altLang="ko-Kore-KR" sz="105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r>
              <a:rPr kumimoji="1" lang="en-US" altLang="ko-Kore-KR" sz="1050" dirty="0" err="1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yaml</a:t>
            </a:r>
            <a:endParaRPr kumimoji="1" lang="ko-Kore-KR" altLang="en-US" sz="105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D2BF31BE-2278-9644-8187-D563A5DE9AA4}"/>
              </a:ext>
            </a:extLst>
          </p:cNvPr>
          <p:cNvSpPr/>
          <p:nvPr/>
        </p:nvSpPr>
        <p:spPr>
          <a:xfrm>
            <a:off x="2246636" y="4079761"/>
            <a:ext cx="1611647" cy="774246"/>
          </a:xfrm>
          <a:prstGeom prst="roundRect">
            <a:avLst/>
          </a:prstGeom>
          <a:solidFill>
            <a:srgbClr val="9CC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DB </a:t>
            </a:r>
            <a:r>
              <a:rPr kumimoji="1" lang="en-US" altLang="ko-Kore-KR" sz="1200" dirty="0" err="1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DataSource</a:t>
            </a:r>
            <a:endParaRPr kumimoji="1" lang="en-US" altLang="ko-Kore-KR" sz="120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en-US" altLang="ko-Kore-KR" sz="120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Config</a:t>
            </a:r>
            <a:endParaRPr kumimoji="1" lang="ko-Kore-KR" altLang="en-US" sz="120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14437EF0-1AC3-A044-9540-F8A49A6A6C1A}"/>
              </a:ext>
            </a:extLst>
          </p:cNvPr>
          <p:cNvSpPr/>
          <p:nvPr/>
        </p:nvSpPr>
        <p:spPr>
          <a:xfrm>
            <a:off x="6659545" y="3845038"/>
            <a:ext cx="2180215" cy="1243692"/>
          </a:xfrm>
          <a:prstGeom prst="roundRect">
            <a:avLst/>
          </a:prstGeom>
          <a:solidFill>
            <a:srgbClr val="9CC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 err="1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DataSource</a:t>
            </a:r>
            <a:endParaRPr kumimoji="1" lang="en-US" altLang="ko-Kore-KR" sz="200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en-US" altLang="ko-Kore-KR" sz="200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Router</a:t>
            </a:r>
            <a:endParaRPr kumimoji="1" lang="ko-Kore-KR" altLang="en-US" sz="200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B2BFE563-9AF0-D241-A990-49ADEEC31A80}"/>
              </a:ext>
            </a:extLst>
          </p:cNvPr>
          <p:cNvSpPr/>
          <p:nvPr/>
        </p:nvSpPr>
        <p:spPr>
          <a:xfrm>
            <a:off x="6887308" y="5459526"/>
            <a:ext cx="1724688" cy="983839"/>
          </a:xfrm>
          <a:prstGeom prst="roundRect">
            <a:avLst/>
          </a:prstGeom>
          <a:solidFill>
            <a:srgbClr val="9CC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AbstractRouting</a:t>
            </a:r>
            <a:endParaRPr kumimoji="1" lang="en-US" altLang="ko-Kore-KR" sz="120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en-US" altLang="ko-Kore-KR" sz="1200" dirty="0" err="1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DataSource</a:t>
            </a:r>
            <a:endParaRPr kumimoji="1" lang="ko-Kore-KR" altLang="en-US" sz="120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0AEA027F-9FC4-4547-81E6-E5F6BFA5720C}"/>
              </a:ext>
            </a:extLst>
          </p:cNvPr>
          <p:cNvSpPr/>
          <p:nvPr/>
        </p:nvSpPr>
        <p:spPr>
          <a:xfrm>
            <a:off x="7035238" y="2665208"/>
            <a:ext cx="1428828" cy="686419"/>
          </a:xfrm>
          <a:prstGeom prst="roundRect">
            <a:avLst/>
          </a:prstGeom>
          <a:solidFill>
            <a:srgbClr val="9CC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MHA</a:t>
            </a:r>
          </a:p>
          <a:p>
            <a:pPr algn="ctr"/>
            <a:r>
              <a:rPr kumimoji="1" lang="en-US" altLang="ko-Kore-KR" sz="120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(Round Robin)</a:t>
            </a:r>
            <a:endParaRPr kumimoji="1" lang="ko-Kore-KR" altLang="en-US" sz="120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324DFD7C-F252-C340-8FC6-9DFCBF766890}"/>
              </a:ext>
            </a:extLst>
          </p:cNvPr>
          <p:cNvSpPr/>
          <p:nvPr/>
        </p:nvSpPr>
        <p:spPr>
          <a:xfrm>
            <a:off x="4453091" y="4079761"/>
            <a:ext cx="1611647" cy="774246"/>
          </a:xfrm>
          <a:prstGeom prst="roundRect">
            <a:avLst/>
          </a:prstGeom>
          <a:solidFill>
            <a:srgbClr val="9CC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Holder</a:t>
            </a:r>
          </a:p>
          <a:p>
            <a:pPr algn="ctr"/>
            <a:r>
              <a:rPr kumimoji="1" lang="en-US" altLang="ko-Kore-KR" sz="140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(Thread Local)</a:t>
            </a:r>
            <a:endParaRPr kumimoji="1" lang="ko-Kore-KR" altLang="en-US" sz="140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ED515C52-17BF-3943-9899-682B90ED110E}"/>
              </a:ext>
            </a:extLst>
          </p:cNvPr>
          <p:cNvSpPr/>
          <p:nvPr/>
        </p:nvSpPr>
        <p:spPr>
          <a:xfrm>
            <a:off x="5845623" y="1779323"/>
            <a:ext cx="1189615" cy="571499"/>
          </a:xfrm>
          <a:prstGeom prst="roundRect">
            <a:avLst/>
          </a:prstGeom>
          <a:solidFill>
            <a:srgbClr val="9CC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Master DB 1</a:t>
            </a:r>
            <a:endParaRPr kumimoji="1" lang="ko-Kore-KR" altLang="en-US" sz="105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F423F92B-93A7-8841-8479-5F9280E968A1}"/>
              </a:ext>
            </a:extLst>
          </p:cNvPr>
          <p:cNvSpPr/>
          <p:nvPr/>
        </p:nvSpPr>
        <p:spPr>
          <a:xfrm>
            <a:off x="8458747" y="1779323"/>
            <a:ext cx="1189615" cy="571499"/>
          </a:xfrm>
          <a:prstGeom prst="roundRect">
            <a:avLst/>
          </a:prstGeom>
          <a:solidFill>
            <a:srgbClr val="9CC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Master DB N</a:t>
            </a:r>
            <a:endParaRPr kumimoji="1" lang="ko-Kore-KR" altLang="en-US" sz="105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13DC7B1D-2686-D844-9539-352BDF88478C}"/>
              </a:ext>
            </a:extLst>
          </p:cNvPr>
          <p:cNvSpPr/>
          <p:nvPr/>
        </p:nvSpPr>
        <p:spPr>
          <a:xfrm>
            <a:off x="7152185" y="1779323"/>
            <a:ext cx="1189615" cy="571499"/>
          </a:xfrm>
          <a:prstGeom prst="roundRect">
            <a:avLst/>
          </a:prstGeom>
          <a:solidFill>
            <a:srgbClr val="9CC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Master DB 2</a:t>
            </a:r>
            <a:endParaRPr kumimoji="1" lang="ko-Kore-KR" altLang="en-US" sz="105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5BB5BC97-BAFC-1049-9429-2CD968E8D92F}"/>
              </a:ext>
            </a:extLst>
          </p:cNvPr>
          <p:cNvSpPr/>
          <p:nvPr/>
        </p:nvSpPr>
        <p:spPr>
          <a:xfrm>
            <a:off x="5845623" y="1090772"/>
            <a:ext cx="1189615" cy="571499"/>
          </a:xfrm>
          <a:prstGeom prst="roundRect">
            <a:avLst/>
          </a:prstGeom>
          <a:solidFill>
            <a:srgbClr val="9CC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Slave DB 1</a:t>
            </a:r>
            <a:endParaRPr kumimoji="1" lang="ko-Kore-KR" altLang="en-US" sz="105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5F6CE59-2803-6A41-B8F0-41BDED724A51}"/>
              </a:ext>
            </a:extLst>
          </p:cNvPr>
          <p:cNvSpPr/>
          <p:nvPr/>
        </p:nvSpPr>
        <p:spPr>
          <a:xfrm>
            <a:off x="5845623" y="402221"/>
            <a:ext cx="1189615" cy="571499"/>
          </a:xfrm>
          <a:prstGeom prst="roundRect">
            <a:avLst/>
          </a:prstGeom>
          <a:solidFill>
            <a:srgbClr val="9CC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Slave DB N</a:t>
            </a:r>
            <a:endParaRPr kumimoji="1" lang="ko-Kore-KR" altLang="en-US" sz="105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C4821DB0-3151-6644-82F2-AE23F37F4E8E}"/>
              </a:ext>
            </a:extLst>
          </p:cNvPr>
          <p:cNvSpPr/>
          <p:nvPr/>
        </p:nvSpPr>
        <p:spPr>
          <a:xfrm>
            <a:off x="7152185" y="1090772"/>
            <a:ext cx="1189615" cy="571499"/>
          </a:xfrm>
          <a:prstGeom prst="roundRect">
            <a:avLst/>
          </a:prstGeom>
          <a:solidFill>
            <a:srgbClr val="9CC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Slave DB 1</a:t>
            </a:r>
            <a:endParaRPr kumimoji="1" lang="ko-Kore-KR" altLang="en-US" sz="105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760C85CB-8D86-0747-BA6C-259D68E64149}"/>
              </a:ext>
            </a:extLst>
          </p:cNvPr>
          <p:cNvSpPr/>
          <p:nvPr/>
        </p:nvSpPr>
        <p:spPr>
          <a:xfrm>
            <a:off x="7152185" y="402221"/>
            <a:ext cx="1189615" cy="571499"/>
          </a:xfrm>
          <a:prstGeom prst="roundRect">
            <a:avLst/>
          </a:prstGeom>
          <a:solidFill>
            <a:srgbClr val="9CC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Slave DB N</a:t>
            </a:r>
            <a:endParaRPr kumimoji="1" lang="ko-Kore-KR" altLang="en-US" sz="105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35F6DC33-4D56-A546-BEBE-1F5E295FE78F}"/>
              </a:ext>
            </a:extLst>
          </p:cNvPr>
          <p:cNvSpPr/>
          <p:nvPr/>
        </p:nvSpPr>
        <p:spPr>
          <a:xfrm>
            <a:off x="8458747" y="1088111"/>
            <a:ext cx="1189615" cy="571499"/>
          </a:xfrm>
          <a:prstGeom prst="roundRect">
            <a:avLst/>
          </a:prstGeom>
          <a:solidFill>
            <a:srgbClr val="9CC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Slave DB 1</a:t>
            </a:r>
            <a:endParaRPr kumimoji="1" lang="ko-Kore-KR" altLang="en-US" sz="105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7182DB7E-D63D-7F42-B2F0-9EBA398536E1}"/>
              </a:ext>
            </a:extLst>
          </p:cNvPr>
          <p:cNvSpPr/>
          <p:nvPr/>
        </p:nvSpPr>
        <p:spPr>
          <a:xfrm>
            <a:off x="8458747" y="399560"/>
            <a:ext cx="1189615" cy="571499"/>
          </a:xfrm>
          <a:prstGeom prst="roundRect">
            <a:avLst/>
          </a:prstGeom>
          <a:solidFill>
            <a:srgbClr val="9CC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Slave DB N</a:t>
            </a:r>
            <a:endParaRPr kumimoji="1" lang="ko-Kore-KR" altLang="en-US" sz="105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764EC42D-4A0A-8E48-A542-F95A306899B4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2432255" y="3600450"/>
            <a:ext cx="620205" cy="47931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817E9328-FFA4-7049-85F5-7B62627CBB6F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3052460" y="3600449"/>
            <a:ext cx="805823" cy="47931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551B3855-1CB4-D84C-ABDC-9FE2EBC1E8B2}"/>
              </a:ext>
            </a:extLst>
          </p:cNvPr>
          <p:cNvCxnSpPr>
            <a:cxnSpLocks/>
            <a:stCxn id="20" idx="1"/>
            <a:endCxn id="16" idx="3"/>
          </p:cNvCxnSpPr>
          <p:nvPr/>
        </p:nvCxnSpPr>
        <p:spPr>
          <a:xfrm flipH="1">
            <a:off x="3858283" y="4466884"/>
            <a:ext cx="594808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697BC937-8B99-164B-9230-D025F2A81C19}"/>
              </a:ext>
            </a:extLst>
          </p:cNvPr>
          <p:cNvCxnSpPr>
            <a:cxnSpLocks/>
            <a:stCxn id="17" idx="1"/>
            <a:endCxn id="20" idx="3"/>
          </p:cNvCxnSpPr>
          <p:nvPr/>
        </p:nvCxnSpPr>
        <p:spPr>
          <a:xfrm flipH="1">
            <a:off x="6064738" y="4466884"/>
            <a:ext cx="59480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C44FBCD5-4FDC-D54F-B66E-0AC2B289A191}"/>
              </a:ext>
            </a:extLst>
          </p:cNvPr>
          <p:cNvCxnSpPr>
            <a:cxnSpLocks/>
            <a:stCxn id="18" idx="0"/>
            <a:endCxn id="17" idx="2"/>
          </p:cNvCxnSpPr>
          <p:nvPr/>
        </p:nvCxnSpPr>
        <p:spPr>
          <a:xfrm flipV="1">
            <a:off x="7749652" y="5088730"/>
            <a:ext cx="1" cy="37079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6B1415DD-DAAA-D64C-8FE0-5900B8760EA2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>
            <a:off x="7749652" y="3351627"/>
            <a:ext cx="1" cy="49341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72BE580D-191C-544A-B5E6-5A381EE944D4}"/>
              </a:ext>
            </a:extLst>
          </p:cNvPr>
          <p:cNvCxnSpPr>
            <a:cxnSpLocks/>
            <a:stCxn id="26" idx="2"/>
            <a:endCxn id="19" idx="0"/>
          </p:cNvCxnSpPr>
          <p:nvPr/>
        </p:nvCxnSpPr>
        <p:spPr>
          <a:xfrm>
            <a:off x="7746993" y="2350822"/>
            <a:ext cx="2659" cy="31438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A62B0C8D-87E3-4744-A414-396CF76B699F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6440431" y="2350822"/>
            <a:ext cx="1309221" cy="31438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C3C5E7B7-8829-2D41-B690-55E6FD737C87}"/>
              </a:ext>
            </a:extLst>
          </p:cNvPr>
          <p:cNvCxnSpPr>
            <a:cxnSpLocks/>
            <a:stCxn id="25" idx="2"/>
            <a:endCxn id="19" idx="0"/>
          </p:cNvCxnSpPr>
          <p:nvPr/>
        </p:nvCxnSpPr>
        <p:spPr>
          <a:xfrm flipH="1">
            <a:off x="7749652" y="2350822"/>
            <a:ext cx="1303903" cy="31438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3EC7AD9-65BB-FA47-9FBD-34639D9CB694}"/>
              </a:ext>
            </a:extLst>
          </p:cNvPr>
          <p:cNvSpPr/>
          <p:nvPr/>
        </p:nvSpPr>
        <p:spPr>
          <a:xfrm>
            <a:off x="5845624" y="399560"/>
            <a:ext cx="1186956" cy="195126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726B3D1-32B1-8D43-9D5A-E2F1BBDE15A8}"/>
              </a:ext>
            </a:extLst>
          </p:cNvPr>
          <p:cNvSpPr/>
          <p:nvPr/>
        </p:nvSpPr>
        <p:spPr>
          <a:xfrm>
            <a:off x="7163066" y="391352"/>
            <a:ext cx="1186956" cy="195126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CC9DD7C-49CD-4B43-9080-B32E743E9F56}"/>
              </a:ext>
            </a:extLst>
          </p:cNvPr>
          <p:cNvSpPr/>
          <p:nvPr/>
        </p:nvSpPr>
        <p:spPr>
          <a:xfrm>
            <a:off x="8466969" y="391351"/>
            <a:ext cx="1186956" cy="195126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3780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8377586E-C639-9348-A032-41193EB254AB}"/>
              </a:ext>
            </a:extLst>
          </p:cNvPr>
          <p:cNvSpPr/>
          <p:nvPr/>
        </p:nvSpPr>
        <p:spPr>
          <a:xfrm>
            <a:off x="5007148" y="2775856"/>
            <a:ext cx="1611647" cy="774246"/>
          </a:xfrm>
          <a:prstGeom prst="roundRect">
            <a:avLst/>
          </a:prstGeom>
          <a:solidFill>
            <a:srgbClr val="9CC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Repository</a:t>
            </a:r>
          </a:p>
          <a:p>
            <a:pPr algn="ctr"/>
            <a:r>
              <a:rPr kumimoji="1" lang="en-US" altLang="ko-Kore-KR" sz="160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Service</a:t>
            </a:r>
            <a:endParaRPr kumimoji="1" lang="ko-Kore-KR" altLang="en-US" sz="160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D65434EC-AE58-0E48-ADD1-44CFF6B6AA4A}"/>
              </a:ext>
            </a:extLst>
          </p:cNvPr>
          <p:cNvSpPr/>
          <p:nvPr/>
        </p:nvSpPr>
        <p:spPr>
          <a:xfrm>
            <a:off x="5007147" y="3978727"/>
            <a:ext cx="1611647" cy="774246"/>
          </a:xfrm>
          <a:prstGeom prst="roundRect">
            <a:avLst/>
          </a:prstGeom>
          <a:solidFill>
            <a:srgbClr val="9CC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Repository</a:t>
            </a:r>
          </a:p>
          <a:p>
            <a:pPr algn="ctr"/>
            <a:r>
              <a:rPr kumimoji="1" lang="en-US" altLang="ko-Kore-KR" sz="120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Service</a:t>
            </a:r>
          </a:p>
          <a:p>
            <a:pPr algn="ctr"/>
            <a:r>
              <a:rPr kumimoji="1" lang="en-US" altLang="ko-Kore-KR" sz="120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Aspect</a:t>
            </a:r>
            <a:endParaRPr kumimoji="1" lang="ko-Kore-KR" altLang="en-US" sz="120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A6388A7C-62C7-4F47-91B5-C809C0F36F0E}"/>
              </a:ext>
            </a:extLst>
          </p:cNvPr>
          <p:cNvSpPr/>
          <p:nvPr/>
        </p:nvSpPr>
        <p:spPr>
          <a:xfrm>
            <a:off x="5160531" y="1754376"/>
            <a:ext cx="1304883" cy="626875"/>
          </a:xfrm>
          <a:prstGeom prst="roundRect">
            <a:avLst/>
          </a:prstGeom>
          <a:solidFill>
            <a:srgbClr val="9CC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@</a:t>
            </a:r>
            <a:r>
              <a:rPr kumimoji="1" lang="en-US" altLang="ko-Kore-KR" sz="1400" dirty="0" err="1">
                <a:solidFill>
                  <a:sysClr val="windowText" lastClr="0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Sharding</a:t>
            </a:r>
            <a:endParaRPr kumimoji="1" lang="en-US" altLang="ko-Kore-KR" sz="1400" dirty="0">
              <a:solidFill>
                <a:sysClr val="windowText" lastClr="0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FA18EF9-3F59-9E41-B8A7-38D16B02A4F1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5812972" y="2381251"/>
            <a:ext cx="1" cy="39460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91989107-3D14-DC45-92B6-6175F01DE0F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812971" y="3550102"/>
            <a:ext cx="1" cy="42862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C10E5E9-241A-5F49-B0D2-96C8B37ACAC8}"/>
              </a:ext>
            </a:extLst>
          </p:cNvPr>
          <p:cNvSpPr txBox="1"/>
          <p:nvPr/>
        </p:nvSpPr>
        <p:spPr>
          <a:xfrm>
            <a:off x="228600" y="272143"/>
            <a:ext cx="2811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6.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스프링에서 적용하기</a:t>
            </a:r>
            <a:endParaRPr kumimoji="1" lang="ko-Kore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683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E0277B-9E18-3845-93A8-40B9745EE307}"/>
              </a:ext>
            </a:extLst>
          </p:cNvPr>
          <p:cNvSpPr txBox="1"/>
          <p:nvPr/>
        </p:nvSpPr>
        <p:spPr>
          <a:xfrm>
            <a:off x="228600" y="272143"/>
            <a:ext cx="1568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7.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참고 자료</a:t>
            </a:r>
            <a:endParaRPr kumimoji="1" lang="ko-Kore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A06294-5B9E-2A48-8F9C-E2AFE643DB29}"/>
              </a:ext>
            </a:extLst>
          </p:cNvPr>
          <p:cNvSpPr/>
          <p:nvPr/>
        </p:nvSpPr>
        <p:spPr>
          <a:xfrm>
            <a:off x="533011" y="1110734"/>
            <a:ext cx="71443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1.</a:t>
            </a:r>
            <a:r>
              <a:rPr lang="ko-KR" altLang="en-US" dirty="0">
                <a:hlinkClick r:id="rId2"/>
              </a:rPr>
              <a:t> </a:t>
            </a:r>
            <a:r>
              <a:rPr lang="en" altLang="ko-Kore-KR" dirty="0">
                <a:hlinkClick r:id="rId2"/>
              </a:rPr>
              <a:t>https://nesoy.github.io/articles/2018-05/Database-Shard</a:t>
            </a:r>
            <a:endParaRPr lang="en" altLang="ko-Kore-KR" dirty="0"/>
          </a:p>
          <a:p>
            <a:r>
              <a:rPr lang="en-US" altLang="ko-KR" dirty="0">
                <a:hlinkClick r:id="rId3"/>
              </a:rPr>
              <a:t>2.</a:t>
            </a:r>
            <a:r>
              <a:rPr lang="ko-KR" altLang="en-US" dirty="0">
                <a:hlinkClick r:id="rId3"/>
              </a:rPr>
              <a:t> </a:t>
            </a:r>
            <a:r>
              <a:rPr lang="en" altLang="ko-Kore-KR" dirty="0">
                <a:hlinkClick r:id="rId3"/>
              </a:rPr>
              <a:t>https://woowabros.github.io/experience/2020/07/06/db-sharding.html</a:t>
            </a:r>
            <a:endParaRPr lang="en" altLang="ko-Kore-KR" dirty="0"/>
          </a:p>
          <a:p>
            <a:r>
              <a:rPr lang="en-US" altLang="ko-KR" dirty="0">
                <a:hlinkClick r:id="rId4"/>
              </a:rPr>
              <a:t>3.</a:t>
            </a:r>
            <a:r>
              <a:rPr lang="ko-KR" altLang="en-US" dirty="0">
                <a:hlinkClick r:id="rId4"/>
              </a:rPr>
              <a:t> </a:t>
            </a:r>
            <a:r>
              <a:rPr lang="en" altLang="ko-Kore-KR" dirty="0">
                <a:hlinkClick r:id="rId4"/>
              </a:rPr>
              <a:t>https://engineering.linecorp.com/ko/blog/line-manga-database/</a:t>
            </a:r>
            <a:endParaRPr lang="en" altLang="ko-Kore-KR" dirty="0"/>
          </a:p>
          <a:p>
            <a:r>
              <a:rPr lang="en-US" altLang="ko-KR" dirty="0">
                <a:hlinkClick r:id="rId5"/>
              </a:rPr>
              <a:t>4.</a:t>
            </a:r>
            <a:r>
              <a:rPr lang="ko-KR" altLang="en-US" dirty="0">
                <a:hlinkClick r:id="rId5"/>
              </a:rPr>
              <a:t> </a:t>
            </a:r>
            <a:r>
              <a:rPr lang="en" altLang="ko-Kore-KR" dirty="0">
                <a:hlinkClick r:id="rId5"/>
              </a:rPr>
              <a:t>https://nesoy.github.io/articles/2018-02/Database-Partitioning</a:t>
            </a:r>
            <a:endParaRPr lang="en" altLang="ko-Kore-KR" dirty="0"/>
          </a:p>
        </p:txBody>
      </p:sp>
    </p:spTree>
    <p:extLst>
      <p:ext uri="{BB962C8B-B14F-4D97-AF65-F5344CB8AC3E}">
        <p14:creationId xmlns:p14="http://schemas.microsoft.com/office/powerpoint/2010/main" val="165887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6DDB89-9BFE-3D46-9BAF-CCB8871F0CC8}"/>
              </a:ext>
            </a:extLst>
          </p:cNvPr>
          <p:cNvSpPr txBox="1"/>
          <p:nvPr/>
        </p:nvSpPr>
        <p:spPr>
          <a:xfrm>
            <a:off x="3929381" y="2890391"/>
            <a:ext cx="43332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감사합니다</a:t>
            </a:r>
            <a:r>
              <a:rPr kumimoji="1" lang="en-US" altLang="ko-KR" sz="6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endParaRPr kumimoji="1" lang="ko-Kore-KR" altLang="en-US" sz="6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19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399A46-DC87-A84B-B67A-75102FA4B763}"/>
              </a:ext>
            </a:extLst>
          </p:cNvPr>
          <p:cNvSpPr txBox="1"/>
          <p:nvPr/>
        </p:nvSpPr>
        <p:spPr>
          <a:xfrm>
            <a:off x="805563" y="1355145"/>
            <a:ext cx="6537367" cy="5009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</a:t>
            </a:r>
            <a:r>
              <a:rPr kumimoji="1" lang="en-US" altLang="ko-KR" sz="36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Sharding</a:t>
            </a:r>
            <a:r>
              <a:rPr kumimoji="1" lang="en-US" altLang="ko-KR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이란</a:t>
            </a:r>
            <a:r>
              <a:rPr kumimoji="1" lang="en-US" altLang="ko-KR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</a:t>
            </a:r>
            <a:r>
              <a:rPr kumimoji="1" lang="en-US" altLang="ko-KR" sz="36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Sharding</a:t>
            </a:r>
            <a:r>
              <a:rPr kumimoji="1" lang="ko-KR" altLang="en-US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vs</a:t>
            </a:r>
            <a:r>
              <a:rPr kumimoji="1" lang="ko-KR" altLang="en-US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Partitioning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아키텍처</a:t>
            </a:r>
            <a:endParaRPr kumimoji="1" lang="en-US" altLang="ko-KR" sz="3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</a:t>
            </a:r>
            <a:r>
              <a:rPr kumimoji="1" lang="en-US" altLang="ko-Kore-KR" sz="36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Sharding</a:t>
            </a:r>
            <a:r>
              <a:rPr kumimoji="1" lang="ko-KR" altLang="en-US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 종류</a:t>
            </a:r>
            <a:endParaRPr kumimoji="1" lang="en-US" altLang="ko-KR" sz="3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스프링에서 적용하기</a:t>
            </a:r>
            <a:endParaRPr kumimoji="1" lang="en-US" altLang="ko-KR" sz="3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kumimoji="1" lang="en-US" altLang="ko-KR" sz="3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744FE-A20B-B24C-8A85-2CED81C5B1E3}"/>
              </a:ext>
            </a:extLst>
          </p:cNvPr>
          <p:cNvSpPr txBox="1"/>
          <p:nvPr/>
        </p:nvSpPr>
        <p:spPr>
          <a:xfrm>
            <a:off x="228600" y="272143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2.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목차</a:t>
            </a:r>
            <a:endParaRPr kumimoji="1" lang="ko-Kore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105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E9CDE1-4C8A-6E47-9B26-7A527A899B04}"/>
              </a:ext>
            </a:extLst>
          </p:cNvPr>
          <p:cNvSpPr txBox="1"/>
          <p:nvPr/>
        </p:nvSpPr>
        <p:spPr>
          <a:xfrm>
            <a:off x="1177025" y="1622793"/>
            <a:ext cx="9837950" cy="1304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같은 테이블 스키마를 가진 데이터를 다수의 </a:t>
            </a:r>
            <a:r>
              <a:rPr kumimoji="1" lang="ko-KR" altLang="en-US" dirty="0">
                <a:solidFill>
                  <a:srgbClr val="00B0F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데이터베이스에 분산하여 저장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하고 </a:t>
            </a:r>
            <a:r>
              <a:rPr kumimoji="1" lang="ko-KR" altLang="en-US" dirty="0">
                <a:solidFill>
                  <a:srgbClr val="00B0F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처리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하는 기술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dirty="0">
                <a:solidFill>
                  <a:srgbClr val="00B0F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분산 처리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를 위한 솔루션 중 하나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고가용성을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위한 전략과는 다르다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FD027B-EE18-394B-89F6-ABCE9BD8F64E}"/>
              </a:ext>
            </a:extLst>
          </p:cNvPr>
          <p:cNvSpPr txBox="1"/>
          <p:nvPr/>
        </p:nvSpPr>
        <p:spPr>
          <a:xfrm>
            <a:off x="1207317" y="3896238"/>
            <a:ext cx="1582484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ko-KR" altLang="en-US" sz="1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라우터 서버</a:t>
            </a:r>
            <a:endParaRPr kumimoji="1" lang="en-US" altLang="ko-KR" sz="1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ko-KR" altLang="en-US" sz="16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컨피그</a:t>
            </a:r>
            <a:r>
              <a:rPr kumimoji="1" lang="ko-KR" altLang="en-US" sz="1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서버</a:t>
            </a:r>
            <a:endParaRPr kumimoji="1" lang="en-US" altLang="ko-KR" sz="1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ko-KR" altLang="en-US" sz="16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샤드</a:t>
            </a:r>
            <a:r>
              <a:rPr kumimoji="1" lang="ko-KR" altLang="en-US" sz="1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서버</a:t>
            </a:r>
            <a:endParaRPr kumimoji="1" lang="en-US" altLang="ko-KR" sz="1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kumimoji="1" lang="ko-Kore-KR" altLang="en-US" sz="1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E3041A-BCCC-2348-BACC-D3BE9A7A1835}"/>
              </a:ext>
            </a:extLst>
          </p:cNvPr>
          <p:cNvSpPr txBox="1"/>
          <p:nvPr/>
        </p:nvSpPr>
        <p:spPr>
          <a:xfrm>
            <a:off x="1177025" y="3321522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Sharding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을 위한 구성요소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1026" name="Picture 2" descr="Range based sharding example diagram">
            <a:extLst>
              <a:ext uri="{FF2B5EF4-FFF2-40B4-BE49-F238E27FC236}">
                <a16:creationId xmlns:a16="http://schemas.microsoft.com/office/drawing/2014/main" id="{E9C5AE77-D447-7F4F-AD4C-561B08C13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596" y="2426807"/>
            <a:ext cx="2864379" cy="181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A8FF2F-6D24-BE4A-823D-5DAB7BD66A2B}"/>
              </a:ext>
            </a:extLst>
          </p:cNvPr>
          <p:cNvSpPr txBox="1"/>
          <p:nvPr/>
        </p:nvSpPr>
        <p:spPr>
          <a:xfrm>
            <a:off x="228600" y="272143"/>
            <a:ext cx="2390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3.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2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Sharding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이란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?</a:t>
            </a:r>
            <a:endParaRPr kumimoji="1" lang="ko-Kore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867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8D1FD5F-7BA5-B147-8D05-8EB754FB1C21}"/>
              </a:ext>
            </a:extLst>
          </p:cNvPr>
          <p:cNvSpPr/>
          <p:nvPr/>
        </p:nvSpPr>
        <p:spPr>
          <a:xfrm>
            <a:off x="1255256" y="1550921"/>
            <a:ext cx="10646933" cy="4312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수평 파티셔닝 </a:t>
            </a:r>
            <a:r>
              <a:rPr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==</a:t>
            </a:r>
            <a:r>
              <a:rPr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행 기준</a:t>
            </a:r>
            <a:endParaRPr lang="en-US" altLang="ko-KR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수직 파티셔닝 </a:t>
            </a:r>
            <a:r>
              <a:rPr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==</a:t>
            </a:r>
            <a:r>
              <a:rPr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열 기준</a:t>
            </a:r>
            <a:endParaRPr lang="en-US" altLang="ko-KR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장점 </a:t>
            </a:r>
            <a:endParaRPr lang="en-US" altLang="ko-KR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1.</a:t>
            </a:r>
            <a:r>
              <a:rPr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가용성</a:t>
            </a:r>
            <a:endParaRPr lang="en-US" altLang="ko-KR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lang="ko-KR" altLang="en-US" sz="1400" dirty="0">
                <a:solidFill>
                  <a:srgbClr val="00B0F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전체 데이터의 훼손 가능성</a:t>
            </a:r>
            <a:r>
              <a:rPr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이 줄어들고 데이터 가용성이 향상된다</a:t>
            </a:r>
            <a:r>
              <a:rPr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2.</a:t>
            </a:r>
            <a:r>
              <a:rPr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lang="ko-KR" altLang="en-US" sz="14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관리용이성</a:t>
            </a:r>
            <a:endParaRPr lang="en-US" altLang="ko-KR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lang="ko-KR" altLang="en-US" sz="1400" dirty="0">
                <a:solidFill>
                  <a:srgbClr val="00B0F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큰 테이블이</a:t>
            </a:r>
            <a:r>
              <a:rPr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관리하기 쉬운 용량으로 분리된다</a:t>
            </a:r>
            <a:r>
              <a:rPr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3.</a:t>
            </a:r>
            <a:r>
              <a:rPr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성능</a:t>
            </a:r>
            <a:endParaRPr lang="en-US" altLang="ko-KR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특정 </a:t>
            </a:r>
            <a:r>
              <a:rPr lang="en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DML</a:t>
            </a:r>
            <a:r>
              <a:rPr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과 </a:t>
            </a:r>
            <a:r>
              <a:rPr lang="en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Query</a:t>
            </a:r>
            <a:r>
              <a:rPr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 성능을 향상시키며</a:t>
            </a:r>
            <a:r>
              <a:rPr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 </a:t>
            </a:r>
            <a:r>
              <a:rPr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대용량 </a:t>
            </a:r>
            <a:r>
              <a:rPr lang="en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Data Write </a:t>
            </a:r>
            <a:r>
              <a:rPr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에서 효율적이다</a:t>
            </a:r>
            <a:r>
              <a:rPr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endParaRPr lang="ko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많은 </a:t>
            </a:r>
            <a:r>
              <a:rPr lang="en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Insert </a:t>
            </a:r>
            <a:r>
              <a:rPr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가 있는 시스템에서 </a:t>
            </a:r>
            <a:r>
              <a:rPr lang="en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Insert </a:t>
            </a:r>
            <a:r>
              <a:rPr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작업을 </a:t>
            </a:r>
            <a:r>
              <a:rPr lang="ko-KR" altLang="en-US" sz="1400" dirty="0">
                <a:solidFill>
                  <a:srgbClr val="00B0F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분리된 파티션들로 분산</a:t>
            </a:r>
            <a:r>
              <a:rPr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시켜 준다</a:t>
            </a:r>
            <a:r>
              <a:rPr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98537E-E763-614A-9E70-DDA3B8152FA9}"/>
              </a:ext>
            </a:extLst>
          </p:cNvPr>
          <p:cNvSpPr txBox="1"/>
          <p:nvPr/>
        </p:nvSpPr>
        <p:spPr>
          <a:xfrm>
            <a:off x="228600" y="272143"/>
            <a:ext cx="3655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4.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2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Sharding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vs </a:t>
            </a:r>
            <a:r>
              <a:rPr kumimoji="1" lang="en-US" altLang="ko-KR" sz="2000" dirty="0">
                <a:solidFill>
                  <a:srgbClr val="01B0F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Partitioning</a:t>
            </a:r>
            <a:endParaRPr kumimoji="1" lang="ko-Kore-KR" altLang="en-US" sz="2000" dirty="0">
              <a:solidFill>
                <a:srgbClr val="01B0F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8625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8D1FD5F-7BA5-B147-8D05-8EB754FB1C21}"/>
              </a:ext>
            </a:extLst>
          </p:cNvPr>
          <p:cNvSpPr/>
          <p:nvPr/>
        </p:nvSpPr>
        <p:spPr>
          <a:xfrm>
            <a:off x="1255256" y="1550921"/>
            <a:ext cx="10646933" cy="3343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수평 파티셔닝 </a:t>
            </a:r>
            <a:r>
              <a:rPr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==</a:t>
            </a:r>
            <a:r>
              <a:rPr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행 기준</a:t>
            </a:r>
            <a:endParaRPr lang="en-US" altLang="ko-KR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수직 파티셔닝 </a:t>
            </a:r>
            <a:r>
              <a:rPr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==</a:t>
            </a:r>
            <a:r>
              <a:rPr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열 기준</a:t>
            </a:r>
            <a:endParaRPr lang="en-US" altLang="ko-KR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단점 </a:t>
            </a:r>
            <a:endParaRPr lang="en-US" altLang="ko-KR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수직 파티셔닝 시 </a:t>
            </a:r>
            <a:r>
              <a:rPr lang="ko-KR" altLang="en-US" sz="14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테이블간</a:t>
            </a:r>
            <a:r>
              <a:rPr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lang="ko-KR" altLang="en-US" sz="1400" dirty="0">
                <a:solidFill>
                  <a:srgbClr val="00B0F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조인에 대한 비용</a:t>
            </a:r>
            <a:r>
              <a:rPr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이 증가한다</a:t>
            </a:r>
            <a:r>
              <a:rPr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endParaRPr lang="ko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테이블과 인덱스를 별도로 </a:t>
            </a:r>
            <a:r>
              <a:rPr lang="ko-KR" altLang="en-US" sz="14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파티션할</a:t>
            </a:r>
            <a:r>
              <a:rPr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수는 없으며</a:t>
            </a:r>
            <a:r>
              <a:rPr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br>
              <a:rPr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</a:br>
            <a:r>
              <a:rPr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테이블과 인덱스를 같이 파티셔닝 해야 한다</a:t>
            </a:r>
            <a:r>
              <a:rPr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91310-FF40-F74C-AF4C-4D3F387F900F}"/>
              </a:ext>
            </a:extLst>
          </p:cNvPr>
          <p:cNvSpPr txBox="1"/>
          <p:nvPr/>
        </p:nvSpPr>
        <p:spPr>
          <a:xfrm>
            <a:off x="228600" y="272143"/>
            <a:ext cx="3655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4.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2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Sharding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vs </a:t>
            </a:r>
            <a:r>
              <a:rPr kumimoji="1" lang="en-US" altLang="ko-KR" sz="2000" dirty="0">
                <a:solidFill>
                  <a:srgbClr val="01B0F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Partitioning</a:t>
            </a:r>
            <a:endParaRPr kumimoji="1" lang="ko-Kore-KR" altLang="en-US" sz="2000" dirty="0">
              <a:solidFill>
                <a:srgbClr val="01B0F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04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E67907-69AE-BC49-B791-590C163AC2E5}"/>
              </a:ext>
            </a:extLst>
          </p:cNvPr>
          <p:cNvSpPr txBox="1"/>
          <p:nvPr/>
        </p:nvSpPr>
        <p:spPr>
          <a:xfrm>
            <a:off x="1248229" y="1052227"/>
            <a:ext cx="9233618" cy="5597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하나의 </a:t>
            </a:r>
            <a:r>
              <a:rPr kumimoji="1" lang="en" altLang="ko-Kore-KR" sz="1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DB</a:t>
            </a:r>
            <a:r>
              <a:rPr kumimoji="1" lang="ko-KR" altLang="en-US" sz="1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에 데이터가 늘어나면 용량 이슈도 생기고 느려져서 자연스레 서비스 성능에 영향을 끼침</a:t>
            </a:r>
            <a:endParaRPr kumimoji="1" lang="en-US" altLang="ko-KR" sz="1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=&gt;</a:t>
            </a:r>
            <a:r>
              <a:rPr kumimoji="1" lang="ko-KR" altLang="en-US" sz="1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" altLang="ko-Kore-KR" sz="1600" dirty="0">
                <a:solidFill>
                  <a:srgbClr val="00B0F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DB </a:t>
            </a:r>
            <a:r>
              <a:rPr kumimoji="1" lang="ko-KR" altLang="en-US" sz="1600" dirty="0">
                <a:solidFill>
                  <a:srgbClr val="00B0F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트래픽을 분산하는 목적</a:t>
            </a:r>
            <a:r>
              <a:rPr kumimoji="1" lang="ko-KR" altLang="en-US" sz="1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으로 고려해야함</a:t>
            </a:r>
            <a:endParaRPr kumimoji="1" lang="en-US" altLang="ko-KR" sz="1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장점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kumimoji="1" lang="ko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나누어 처리하여 </a:t>
            </a:r>
            <a:r>
              <a:rPr kumimoji="1" lang="ko-KR" altLang="en-US" sz="1400" dirty="0">
                <a:solidFill>
                  <a:srgbClr val="00B0F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한대의 </a:t>
            </a:r>
            <a:r>
              <a:rPr kumimoji="1" lang="en-US" altLang="ko-KR" sz="1400" dirty="0">
                <a:solidFill>
                  <a:srgbClr val="00B0F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DB</a:t>
            </a:r>
            <a:r>
              <a:rPr kumimoji="1" lang="ko-KR" altLang="en-US" sz="1400" dirty="0">
                <a:solidFill>
                  <a:srgbClr val="00B0F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에 네트워크 과부하가 걸릴 가능성이 </a:t>
            </a: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낮아진다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대용량 정보 처리 시 분산되어 있어 </a:t>
            </a:r>
            <a:r>
              <a:rPr kumimoji="1" lang="ko-KR" altLang="en-US" sz="1400" dirty="0">
                <a:solidFill>
                  <a:srgbClr val="00B0F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용량 부담이 저하</a:t>
            </a: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된다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특정 </a:t>
            </a:r>
            <a:r>
              <a:rPr kumimoji="1" lang="en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DB</a:t>
            </a: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 장애가 전면적인 장애로 이어지지 않는다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단점 </a:t>
            </a:r>
            <a:endParaRPr kumimoji="1" lang="en-US" altLang="ko-KR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kumimoji="1" lang="ko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프로그래밍 </a:t>
            </a:r>
            <a:r>
              <a:rPr kumimoji="1" lang="ko-KR" altLang="en-US" sz="1400" dirty="0">
                <a:solidFill>
                  <a:srgbClr val="00B0F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운영 복잡도가 </a:t>
            </a: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높아진다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ore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8532E-3ADD-C244-8153-C9376CA07F42}"/>
              </a:ext>
            </a:extLst>
          </p:cNvPr>
          <p:cNvSpPr txBox="1"/>
          <p:nvPr/>
        </p:nvSpPr>
        <p:spPr>
          <a:xfrm>
            <a:off x="228600" y="272143"/>
            <a:ext cx="3655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4.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2000" dirty="0" err="1">
                <a:solidFill>
                  <a:srgbClr val="01B0F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Sharding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vs Partitioning</a:t>
            </a:r>
            <a:endParaRPr kumimoji="1" lang="ko-Kore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96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52C858-AB49-F948-AE7A-B5FF0C6D86E0}"/>
              </a:ext>
            </a:extLst>
          </p:cNvPr>
          <p:cNvSpPr/>
          <p:nvPr/>
        </p:nvSpPr>
        <p:spPr>
          <a:xfrm>
            <a:off x="2223541" y="2940404"/>
            <a:ext cx="7744918" cy="97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샤딩은</a:t>
            </a:r>
            <a:r>
              <a:rPr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lang="ko-KR" altLang="en-US" sz="2000" dirty="0" err="1">
                <a:solidFill>
                  <a:srgbClr val="00B0F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파티셔닝을</a:t>
            </a:r>
            <a:r>
              <a:rPr lang="ko-KR" altLang="en-US" sz="2000" dirty="0">
                <a:solidFill>
                  <a:srgbClr val="00B0F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수행하는 방식 중의 일부</a:t>
            </a:r>
            <a:r>
              <a:rPr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00B0F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수평 </a:t>
            </a:r>
            <a:r>
              <a:rPr lang="ko-KR" altLang="en-US" sz="2000" dirty="0" err="1">
                <a:solidFill>
                  <a:srgbClr val="00B0F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파티셔닝</a:t>
            </a:r>
            <a:r>
              <a:rPr lang="ko-KR" altLang="en-US" sz="2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을</a:t>
            </a:r>
            <a:r>
              <a:rPr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진행할 때의 디자인 패턴 중 하나이다</a:t>
            </a:r>
            <a:r>
              <a:rPr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endParaRPr lang="ko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1CCD6-2851-D542-8BE7-AE33D8D9304E}"/>
              </a:ext>
            </a:extLst>
          </p:cNvPr>
          <p:cNvSpPr txBox="1"/>
          <p:nvPr/>
        </p:nvSpPr>
        <p:spPr>
          <a:xfrm>
            <a:off x="228600" y="272143"/>
            <a:ext cx="3655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4.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2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Sharding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vs Partitioning</a:t>
            </a:r>
            <a:endParaRPr kumimoji="1" lang="ko-Kore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782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AAC4F2-7B11-CD4F-B1E6-A719AD017B14}"/>
              </a:ext>
            </a:extLst>
          </p:cNvPr>
          <p:cNvSpPr txBox="1"/>
          <p:nvPr/>
        </p:nvSpPr>
        <p:spPr>
          <a:xfrm>
            <a:off x="5920708" y="4657387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라우터</a:t>
            </a:r>
            <a:endParaRPr kumimoji="1" lang="ko-Kore-KR" altLang="en-US" sz="1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F1017-FB64-8F4F-9FCC-5620775C871A}"/>
              </a:ext>
            </a:extLst>
          </p:cNvPr>
          <p:cNvSpPr txBox="1"/>
          <p:nvPr/>
        </p:nvSpPr>
        <p:spPr>
          <a:xfrm>
            <a:off x="5734670" y="5935080"/>
            <a:ext cx="925253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ko-Kore-KR" altLang="en-US" sz="1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애플리케이션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07E80-BCC3-2449-8B6B-0EC47F06EAC6}"/>
              </a:ext>
            </a:extLst>
          </p:cNvPr>
          <p:cNvSpPr txBox="1"/>
          <p:nvPr/>
        </p:nvSpPr>
        <p:spPr>
          <a:xfrm>
            <a:off x="4176481" y="1485090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샤드</a:t>
            </a:r>
            <a:r>
              <a:rPr kumimoji="1" lang="en-US" altLang="ko-KR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</a:t>
            </a:r>
            <a:endParaRPr kumimoji="1" lang="ko-Kore-KR" altLang="en-US" sz="1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44E47A-1A17-4347-A209-EB95C8DE76F5}"/>
              </a:ext>
            </a:extLst>
          </p:cNvPr>
          <p:cNvSpPr txBox="1"/>
          <p:nvPr/>
        </p:nvSpPr>
        <p:spPr>
          <a:xfrm>
            <a:off x="5972606" y="1474352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샤드</a:t>
            </a:r>
            <a:r>
              <a:rPr kumimoji="1" lang="en-US" altLang="ko-KR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</a:t>
            </a:r>
            <a:endParaRPr kumimoji="1" lang="ko-Kore-KR" altLang="en-US" sz="1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D37F5C-968B-F540-A495-8262D2CB5BE3}"/>
              </a:ext>
            </a:extLst>
          </p:cNvPr>
          <p:cNvSpPr txBox="1"/>
          <p:nvPr/>
        </p:nvSpPr>
        <p:spPr>
          <a:xfrm>
            <a:off x="7809251" y="148105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샤드</a:t>
            </a:r>
            <a:r>
              <a:rPr kumimoji="1" lang="en-US" altLang="ko-KR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</a:t>
            </a:r>
            <a:endParaRPr kumimoji="1" lang="ko-Kore-KR" altLang="en-US" sz="1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3B2FD-4525-5841-A573-ECB300F7A4EC}"/>
              </a:ext>
            </a:extLst>
          </p:cNvPr>
          <p:cNvSpPr txBox="1"/>
          <p:nvPr/>
        </p:nvSpPr>
        <p:spPr>
          <a:xfrm>
            <a:off x="1508268" y="3005660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Config </a:t>
            </a:r>
            <a:r>
              <a:rPr kumimoji="1" lang="ko-Kore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서버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8612188-8B13-9342-8A39-2099B7024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927" y="3991706"/>
            <a:ext cx="556741" cy="55674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E673797-7EC4-8F4E-9678-D24CB4036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605" y="1942160"/>
            <a:ext cx="569782" cy="56978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23C3279-8F71-1047-AAF5-37BFC1359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927" y="1942160"/>
            <a:ext cx="569782" cy="56978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6057DC0-65BD-104D-98B2-67253743A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199" y="1942160"/>
            <a:ext cx="569782" cy="56978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18B5EC8-770C-6E40-9CDD-B6951DE61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692" y="3358374"/>
            <a:ext cx="556741" cy="55674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A05884C-8EA7-9441-BE88-6B058D3D9684}"/>
              </a:ext>
            </a:extLst>
          </p:cNvPr>
          <p:cNvSpPr txBox="1"/>
          <p:nvPr/>
        </p:nvSpPr>
        <p:spPr>
          <a:xfrm>
            <a:off x="2220913" y="4276567"/>
            <a:ext cx="18197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2.</a:t>
            </a:r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컬렉션 메타 정보 </a:t>
            </a:r>
            <a:r>
              <a:rPr kumimoji="1" lang="ko-KR" altLang="en-US" sz="1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얻어오기</a:t>
            </a:r>
            <a:endParaRPr kumimoji="1" lang="en-US" altLang="ko-KR" sz="1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D1127A-D02F-1E48-B0A8-AFDCB7FAEEAC}"/>
              </a:ext>
            </a:extLst>
          </p:cNvPr>
          <p:cNvSpPr txBox="1"/>
          <p:nvPr/>
        </p:nvSpPr>
        <p:spPr>
          <a:xfrm>
            <a:off x="6546275" y="5394586"/>
            <a:ext cx="13837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</a:t>
            </a:r>
            <a:r>
              <a:rPr kumimoji="1" lang="en-US" altLang="ko-KR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사용자의 쿼리 요청</a:t>
            </a:r>
            <a:endParaRPr kumimoji="1" lang="ko-Kore-KR" altLang="en-US" sz="1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39921A-A1F8-9742-BABF-E8D39D857B30}"/>
              </a:ext>
            </a:extLst>
          </p:cNvPr>
          <p:cNvSpPr txBox="1"/>
          <p:nvPr/>
        </p:nvSpPr>
        <p:spPr>
          <a:xfrm>
            <a:off x="7672172" y="3593526"/>
            <a:ext cx="999265" cy="534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3.</a:t>
            </a:r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쿼리 요청</a:t>
            </a:r>
            <a:endParaRPr kumimoji="1" lang="en-US" altLang="ko-KR" sz="1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433AA8-7F22-E543-8072-57A253FFC284}"/>
              </a:ext>
            </a:extLst>
          </p:cNvPr>
          <p:cNvSpPr txBox="1"/>
          <p:nvPr/>
        </p:nvSpPr>
        <p:spPr>
          <a:xfrm>
            <a:off x="3724794" y="5400772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4.</a:t>
            </a:r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결과 병합 후 결과로 커서를 반환</a:t>
            </a:r>
            <a:endParaRPr kumimoji="1" lang="ko-Kore-KR" altLang="en-US" sz="1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40AA88-AAB3-D641-BECD-6471F4C5512E}"/>
              </a:ext>
            </a:extLst>
          </p:cNvPr>
          <p:cNvSpPr txBox="1"/>
          <p:nvPr/>
        </p:nvSpPr>
        <p:spPr>
          <a:xfrm>
            <a:off x="7809251" y="3909857"/>
            <a:ext cx="31373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800" dirty="0" err="1">
                <a:solidFill>
                  <a:schemeClr val="bg2">
                    <a:lumMod val="5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샤드가</a:t>
            </a:r>
            <a:r>
              <a:rPr kumimoji="1" lang="ko-KR" altLang="en-US" sz="800" dirty="0">
                <a:solidFill>
                  <a:schemeClr val="bg2">
                    <a:lumMod val="5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마스터 </a:t>
            </a:r>
            <a:r>
              <a:rPr kumimoji="1" lang="ko-KR" altLang="en-US" sz="800" dirty="0" err="1">
                <a:solidFill>
                  <a:schemeClr val="bg2">
                    <a:lumMod val="5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슬레이브</a:t>
            </a:r>
            <a:r>
              <a:rPr kumimoji="1" lang="ko-KR" altLang="en-US" sz="800" dirty="0">
                <a:solidFill>
                  <a:schemeClr val="bg2">
                    <a:lumMod val="5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구성일 때</a:t>
            </a:r>
            <a:r>
              <a:rPr kumimoji="1" lang="en-US" altLang="ko-KR" sz="800" dirty="0">
                <a:solidFill>
                  <a:schemeClr val="bg2">
                    <a:lumMod val="5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sz="800" dirty="0">
                <a:solidFill>
                  <a:schemeClr val="bg2">
                    <a:lumMod val="5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라운드 로빈 방식으로 쿼리 요청</a:t>
            </a:r>
            <a:endParaRPr kumimoji="1" lang="ko-Kore-KR" altLang="en-US" sz="800" dirty="0">
              <a:solidFill>
                <a:schemeClr val="bg2">
                  <a:lumMod val="50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2710B50-DD38-434C-92D6-01EAAA85E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754" y="2599454"/>
            <a:ext cx="206761" cy="20676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46F05276-5EDE-0E41-AC64-83A47364A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1391" y="2599454"/>
            <a:ext cx="206761" cy="20676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CADD756-C0A9-A94A-811A-4264230DC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527" y="2599454"/>
            <a:ext cx="206761" cy="20676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39D061E-AE62-AB41-AF6A-26F63F928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067" y="2599454"/>
            <a:ext cx="206761" cy="20676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C8696218-299B-A34D-A103-856841CCA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704" y="2599454"/>
            <a:ext cx="206761" cy="20676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C090C35-B45F-A042-A9FB-5E1A2B276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840" y="2599454"/>
            <a:ext cx="206761" cy="20676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4F3D6457-BC43-1243-821E-925D05049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407" y="2599454"/>
            <a:ext cx="206761" cy="20676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D1CAC66-9177-664B-8D07-A1688D8DB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5044" y="2599454"/>
            <a:ext cx="206761" cy="20676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C39B78FF-B083-9443-961C-9653A34FD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180" y="2599454"/>
            <a:ext cx="206761" cy="206761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4AB2B2B-A9F9-1B4E-A01D-B6C4CAB2FB95}"/>
              </a:ext>
            </a:extLst>
          </p:cNvPr>
          <p:cNvCxnSpPr/>
          <p:nvPr/>
        </p:nvCxnSpPr>
        <p:spPr>
          <a:xfrm flipV="1">
            <a:off x="6344282" y="4986968"/>
            <a:ext cx="0" cy="76752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B9E37B7-EF64-264F-963A-DC3AEB5A39E3}"/>
              </a:ext>
            </a:extLst>
          </p:cNvPr>
          <p:cNvCxnSpPr/>
          <p:nvPr/>
        </p:nvCxnSpPr>
        <p:spPr>
          <a:xfrm>
            <a:off x="6055828" y="4986968"/>
            <a:ext cx="0" cy="76752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5CF53AB-8AF2-E14B-8A18-B5ED10DF80BE}"/>
              </a:ext>
            </a:extLst>
          </p:cNvPr>
          <p:cNvCxnSpPr/>
          <p:nvPr/>
        </p:nvCxnSpPr>
        <p:spPr>
          <a:xfrm flipH="1" flipV="1">
            <a:off x="4704387" y="3005660"/>
            <a:ext cx="1030283" cy="90945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B32C383-E601-8D4C-8C70-BF0BCD580994}"/>
              </a:ext>
            </a:extLst>
          </p:cNvPr>
          <p:cNvCxnSpPr>
            <a:cxnSpLocks/>
          </p:cNvCxnSpPr>
          <p:nvPr/>
        </p:nvCxnSpPr>
        <p:spPr>
          <a:xfrm flipH="1" flipV="1">
            <a:off x="6167316" y="2960234"/>
            <a:ext cx="6523" cy="86437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65E4CDF-29D2-7142-BAFF-99ABFB9E238A}"/>
              </a:ext>
            </a:extLst>
          </p:cNvPr>
          <p:cNvCxnSpPr>
            <a:cxnSpLocks/>
          </p:cNvCxnSpPr>
          <p:nvPr/>
        </p:nvCxnSpPr>
        <p:spPr>
          <a:xfrm flipV="1">
            <a:off x="6665737" y="3005660"/>
            <a:ext cx="1050670" cy="92318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973179A-34B1-EF4E-9AB0-8A6F885F76C9}"/>
              </a:ext>
            </a:extLst>
          </p:cNvPr>
          <p:cNvCxnSpPr>
            <a:cxnSpLocks/>
          </p:cNvCxnSpPr>
          <p:nvPr/>
        </p:nvCxnSpPr>
        <p:spPr>
          <a:xfrm>
            <a:off x="4623884" y="3073664"/>
            <a:ext cx="1056076" cy="91804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1139058-B08D-144F-BC41-F19A53A389C3}"/>
              </a:ext>
            </a:extLst>
          </p:cNvPr>
          <p:cNvCxnSpPr/>
          <p:nvPr/>
        </p:nvCxnSpPr>
        <p:spPr>
          <a:xfrm flipH="1">
            <a:off x="6730582" y="3128770"/>
            <a:ext cx="999265" cy="87792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A143B46-F66E-2D46-B7FA-54CC2F65F024}"/>
              </a:ext>
            </a:extLst>
          </p:cNvPr>
          <p:cNvCxnSpPr>
            <a:cxnSpLocks/>
          </p:cNvCxnSpPr>
          <p:nvPr/>
        </p:nvCxnSpPr>
        <p:spPr>
          <a:xfrm>
            <a:off x="6254342" y="3005204"/>
            <a:ext cx="0" cy="820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64C3090-F39B-7943-B350-ABE144E24918}"/>
              </a:ext>
            </a:extLst>
          </p:cNvPr>
          <p:cNvCxnSpPr/>
          <p:nvPr/>
        </p:nvCxnSpPr>
        <p:spPr>
          <a:xfrm flipH="1" flipV="1">
            <a:off x="2729798" y="3636744"/>
            <a:ext cx="2621688" cy="63333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CE32572-49C9-264F-BD80-E20A6ECB8ED9}"/>
              </a:ext>
            </a:extLst>
          </p:cNvPr>
          <p:cNvCxnSpPr>
            <a:cxnSpLocks/>
          </p:cNvCxnSpPr>
          <p:nvPr/>
        </p:nvCxnSpPr>
        <p:spPr>
          <a:xfrm>
            <a:off x="2771026" y="3780538"/>
            <a:ext cx="2580460" cy="6233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336DB09-3A3C-C84E-BB6F-48093AB2B453}"/>
              </a:ext>
            </a:extLst>
          </p:cNvPr>
          <p:cNvSpPr txBox="1"/>
          <p:nvPr/>
        </p:nvSpPr>
        <p:spPr>
          <a:xfrm>
            <a:off x="228600" y="272143"/>
            <a:ext cx="2752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4.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2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Sharding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아키텍처</a:t>
            </a:r>
            <a:endParaRPr kumimoji="1" lang="ko-Kore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38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947</Words>
  <Application>Microsoft Macintosh PowerPoint</Application>
  <PresentationFormat>와이드스크린</PresentationFormat>
  <Paragraphs>291</Paragraphs>
  <Slides>24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BM DoHyeon OTF</vt:lpstr>
      <vt:lpstr>굴림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김선재</dc:creator>
  <cp:lastModifiedBy>김선재</cp:lastModifiedBy>
  <cp:revision>16</cp:revision>
  <dcterms:created xsi:type="dcterms:W3CDTF">2020-09-03T21:15:31Z</dcterms:created>
  <dcterms:modified xsi:type="dcterms:W3CDTF">2020-09-05T05:29:09Z</dcterms:modified>
</cp:coreProperties>
</file>