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2" r:id="rId3"/>
    <p:sldId id="261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 autoAdjust="0"/>
    <p:restoredTop sz="90775"/>
  </p:normalViewPr>
  <p:slideViewPr>
    <p:cSldViewPr snapToGrid="0">
      <p:cViewPr varScale="1">
        <p:scale>
          <a:sx n="100" d="100"/>
          <a:sy n="100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4A9D-49F0-6145-9BDB-B0D5416BD6CC}" type="datetimeFigureOut">
              <a:rPr kumimoji="1" lang="ko-Kore-KR" altLang="en-US" smtClean="0"/>
              <a:t>2020. 10. 10.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0043C-7D81-9247-9A6D-4725C8EDFA5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639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위</a:t>
            </a:r>
            <a:r>
              <a:rPr kumimoji="1" lang="ko-KR" altLang="en-US" dirty="0"/>
              <a:t> 예제의 맵 함수는 한 줄에 나와있는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과 각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 개수 출력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맵 함수 </a:t>
            </a:r>
            <a:r>
              <a:rPr kumimoji="1" lang="ko-KR" altLang="en-US" dirty="0" err="1"/>
              <a:t>입력키는</a:t>
            </a:r>
            <a:r>
              <a:rPr kumimoji="1" lang="ko-KR" altLang="en-US" dirty="0"/>
              <a:t> 줄 번호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입력값은</a:t>
            </a:r>
            <a:r>
              <a:rPr kumimoji="1" lang="ko-KR" altLang="en-US" dirty="0"/>
              <a:t> 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출력키는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출력값은</a:t>
            </a:r>
            <a:r>
              <a:rPr kumimoji="1" lang="ko-KR" altLang="en-US" dirty="0"/>
              <a:t> 건수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043C-7D81-9247-9A6D-4725C8EDFA5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547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맵</a:t>
            </a:r>
            <a:r>
              <a:rPr kumimoji="1" lang="ko-KR" altLang="en-US" dirty="0"/>
              <a:t> 태스크에서 중간 데이터가 탄생했고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리듀스</a:t>
            </a:r>
            <a:r>
              <a:rPr kumimoji="1" lang="ko-KR" altLang="en-US" dirty="0"/>
              <a:t> 태스크가 이 데이터를 </a:t>
            </a:r>
            <a:r>
              <a:rPr kumimoji="1" lang="ko-KR" altLang="en-US" dirty="0" err="1"/>
              <a:t>내려받아</a:t>
            </a:r>
            <a:r>
              <a:rPr kumimoji="1" lang="ko-KR" altLang="en-US" dirty="0"/>
              <a:t> 연산 수행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이게 </a:t>
            </a:r>
            <a:r>
              <a:rPr kumimoji="1" lang="ko-KR" altLang="en-US" dirty="0" err="1"/>
              <a:t>셔플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043C-7D81-9247-9A6D-4725C8EDFA5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38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예제의 </a:t>
            </a:r>
            <a:r>
              <a:rPr kumimoji="1" lang="ko-KR" altLang="en-US" dirty="0" err="1"/>
              <a:t>리듀스</a:t>
            </a:r>
            <a:r>
              <a:rPr kumimoji="1" lang="ko-KR" altLang="en-US" dirty="0"/>
              <a:t> 함수는 </a:t>
            </a:r>
            <a:r>
              <a:rPr kumimoji="1" lang="ko-KR" altLang="en-US" dirty="0" err="1"/>
              <a:t>입력키</a:t>
            </a:r>
            <a:r>
              <a:rPr kumimoji="1" lang="ko-KR" altLang="en-US" dirty="0"/>
              <a:t> 별로 </a:t>
            </a:r>
            <a:r>
              <a:rPr kumimoji="1" lang="ko-KR" altLang="en-US" dirty="0" err="1"/>
              <a:t>입력값의</a:t>
            </a:r>
            <a:r>
              <a:rPr kumimoji="1" lang="ko-KR" altLang="en-US" dirty="0"/>
              <a:t> 목록 합산해서 출력</a:t>
            </a:r>
            <a:r>
              <a:rPr kumimoji="1" lang="en-US" altLang="ko-KR" dirty="0"/>
              <a:t>.</a:t>
            </a:r>
            <a:r>
              <a:rPr kumimoji="1" lang="ko-KR" altLang="en-US" dirty="0"/>
              <a:t>양식은 </a:t>
            </a:r>
            <a:r>
              <a:rPr kumimoji="1" lang="ko-KR" altLang="en-US" dirty="0" err="1"/>
              <a:t>출력키와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출력값의</a:t>
            </a:r>
            <a:r>
              <a:rPr kumimoji="1" lang="ko-KR" altLang="en-US" dirty="0"/>
              <a:t> 쌍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0043C-7D81-9247-9A6D-4725C8EDFA5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904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7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9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0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05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2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4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2020. 10. 10.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297233" y="2630932"/>
            <a:ext cx="3852672" cy="2474976"/>
            <a:chOff x="5709002" y="2906332"/>
            <a:chExt cx="3852672" cy="2474976"/>
          </a:xfrm>
        </p:grpSpPr>
        <p:sp>
          <p:nvSpPr>
            <p:cNvPr id="18" name="양쪽 모서리가 둥근 사각형 17"/>
            <p:cNvSpPr/>
            <p:nvPr/>
          </p:nvSpPr>
          <p:spPr>
            <a:xfrm>
              <a:off x="5709002" y="3211132"/>
              <a:ext cx="3852672" cy="2170176"/>
            </a:xfrm>
            <a:prstGeom prst="round2SameRect">
              <a:avLst>
                <a:gd name="adj1" fmla="val 0"/>
                <a:gd name="adj2" fmla="val 88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dist="1524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5709002" y="2906332"/>
              <a:ext cx="3852672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27132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양쪽 모서리가 둥근 사각형 5"/>
          <p:cNvSpPr/>
          <p:nvPr/>
        </p:nvSpPr>
        <p:spPr>
          <a:xfrm>
            <a:off x="4224020" y="3011932"/>
            <a:ext cx="3852672" cy="2170176"/>
          </a:xfrm>
          <a:prstGeom prst="round2SameRect">
            <a:avLst>
              <a:gd name="adj1" fmla="val 0"/>
              <a:gd name="adj2" fmla="val 8842"/>
            </a:avLst>
          </a:prstGeom>
          <a:solidFill>
            <a:schemeClr val="bg1"/>
          </a:solidFill>
          <a:ln>
            <a:noFill/>
          </a:ln>
          <a:effectLst>
            <a:outerShdw dist="1524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4224020" y="2707132"/>
            <a:ext cx="3852672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5060" y="2829916"/>
            <a:ext cx="2844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76041" y="28299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565919" y="28299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55796" y="28299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3507" y="999711"/>
            <a:ext cx="78999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Hadoop,</a:t>
            </a:r>
            <a:r>
              <a:rPr lang="ko-KR" altLang="en-US" sz="6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MapReduce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787856" y="3567240"/>
            <a:ext cx="1059559" cy="1059559"/>
            <a:chOff x="2622378" y="3207080"/>
            <a:chExt cx="1296000" cy="1296000"/>
          </a:xfrm>
        </p:grpSpPr>
        <p:sp>
          <p:nvSpPr>
            <p:cNvPr id="13" name="타원 12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411F4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6222686" y="4158186"/>
            <a:ext cx="1156587" cy="330200"/>
          </a:xfrm>
          <a:prstGeom prst="roundRect">
            <a:avLst>
              <a:gd name="adj" fmla="val 50000"/>
            </a:avLst>
          </a:prstGeom>
          <a:solidFill>
            <a:srgbClr val="41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김원경</a:t>
            </a:r>
          </a:p>
        </p:txBody>
      </p:sp>
    </p:spTree>
    <p:extLst>
      <p:ext uri="{BB962C8B-B14F-4D97-AF65-F5344CB8AC3E}">
        <p14:creationId xmlns:p14="http://schemas.microsoft.com/office/powerpoint/2010/main" val="207349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426720" y="1170432"/>
            <a:ext cx="11387328" cy="5449824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426720" y="865632"/>
            <a:ext cx="11387328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760" y="988416"/>
            <a:ext cx="1015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8741" y="9884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19" y="9884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8496" y="9884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16090" y="5474"/>
            <a:ext cx="2012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 err="1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하둡이란</a:t>
            </a:r>
            <a:r>
              <a:rPr lang="en-US" altLang="ko-KR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16F99-5DC3-B747-911C-2D51F240B234}"/>
              </a:ext>
            </a:extLst>
          </p:cNvPr>
          <p:cNvSpPr txBox="1"/>
          <p:nvPr/>
        </p:nvSpPr>
        <p:spPr>
          <a:xfrm>
            <a:off x="1878677" y="1475232"/>
            <a:ext cx="771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대량의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자료를 처리할 수 있는 대형 컴퓨터 클러스터에서 동작하는 분산 응용 프로그램을 지원하기 위한 자바 기반 오픈소스 프레임워크</a:t>
            </a:r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E8322-F3C3-C04D-A994-6C195971637B}"/>
              </a:ext>
            </a:extLst>
          </p:cNvPr>
          <p:cNvSpPr txBox="1"/>
          <p:nvPr/>
        </p:nvSpPr>
        <p:spPr>
          <a:xfrm>
            <a:off x="1878677" y="2873996"/>
            <a:ext cx="771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크게 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2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가지로 구성</a:t>
            </a: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735CE-025E-134F-A1C7-3BC959D837BE}"/>
              </a:ext>
            </a:extLst>
          </p:cNvPr>
          <p:cNvSpPr txBox="1"/>
          <p:nvPr/>
        </p:nvSpPr>
        <p:spPr>
          <a:xfrm>
            <a:off x="1878677" y="4041089"/>
            <a:ext cx="771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HDFS</a:t>
            </a: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(Hadoop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 </a:t>
            </a: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Distributed File System)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: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 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대용량 파일을 분산된 서버에 저장하고 데이터를 빠르게 처리할 수 있게 설계된 파일 시스템</a:t>
            </a: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MapReduce(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또는 </a:t>
            </a: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YARN)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: HDFS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에 저장된 파일을 분산 배치 처리를 할 수 있게 도와주는 프레임워크 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(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개발자가 직접 코드 구현해야 함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A2498-319F-884F-BB52-C95EBD023105}"/>
              </a:ext>
            </a:extLst>
          </p:cNvPr>
          <p:cNvSpPr txBox="1"/>
          <p:nvPr/>
        </p:nvSpPr>
        <p:spPr>
          <a:xfrm>
            <a:off x="1895302" y="5546218"/>
            <a:ext cx="771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*</a:t>
            </a:r>
            <a:r>
              <a:rPr kumimoji="1" lang="ko-KR" altLang="en-US" i="1" u="sng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배치 처리</a:t>
            </a: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: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“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한꺼번에 처리함</a:t>
            </a: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”.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 일일</a:t>
            </a: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/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주간</a:t>
            </a: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/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월간 보고서 등 주기적인 작업 수행</a:t>
            </a: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.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 답을 얻기까지 일정한 시간 소요</a:t>
            </a:r>
            <a:r>
              <a:rPr kumimoji="1" lang="en-US" altLang="ko-KR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.</a:t>
            </a:r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  <a:latin typeface="THELetsL" panose="02020503020101020101" pitchFamily="18" charset="-127"/>
              <a:ea typeface="THELets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5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426720" y="1170432"/>
            <a:ext cx="11387328" cy="5449824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426720" y="865632"/>
            <a:ext cx="11387328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760" y="988416"/>
            <a:ext cx="1015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8741" y="9884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19" y="9884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8496" y="9884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3586" y="5474"/>
            <a:ext cx="2977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 err="1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맵리듀스</a:t>
            </a:r>
            <a:r>
              <a:rPr lang="ko-KR" altLang="en-US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개념</a:t>
            </a:r>
            <a:r>
              <a:rPr lang="en-US" altLang="ko-KR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16F99-5DC3-B747-911C-2D51F240B234}"/>
              </a:ext>
            </a:extLst>
          </p:cNvPr>
          <p:cNvSpPr txBox="1"/>
          <p:nvPr/>
        </p:nvSpPr>
        <p:spPr>
          <a:xfrm>
            <a:off x="1678768" y="2607453"/>
            <a:ext cx="362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Map 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단계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: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입력 파일을 한 줄씩 읽어 분산된 데이터를 키와 값의 리스트로 모음</a:t>
            </a:r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</a:endParaRPr>
          </a:p>
          <a:p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Reduce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단계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: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맵의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결과 데이터를 집계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.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맵 단계에서 만들어진 리스트에서 원하는 데이터를 찾아 처리함</a:t>
            </a: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735CE-025E-134F-A1C7-3BC959D837BE}"/>
              </a:ext>
            </a:extLst>
          </p:cNvPr>
          <p:cNvSpPr txBox="1"/>
          <p:nvPr/>
        </p:nvSpPr>
        <p:spPr>
          <a:xfrm>
            <a:off x="7389010" y="2860586"/>
            <a:ext cx="257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로컬 디스크에 저장</a:t>
            </a: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  <a:sym typeface="Wingdings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C1B0E-AF9E-7947-9EF6-39D29B5671E4}"/>
              </a:ext>
            </a:extLst>
          </p:cNvPr>
          <p:cNvSpPr txBox="1"/>
          <p:nvPr/>
        </p:nvSpPr>
        <p:spPr>
          <a:xfrm>
            <a:off x="7402986" y="4211419"/>
            <a:ext cx="257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HDFS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에 블록 형태로 저장</a:t>
            </a: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  <a:sym typeface="Wingdings" pitchFamily="2" charset="2"/>
            </a:endParaRP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1402CF22-ADF2-8443-AA6E-A80179CB3B8E}"/>
              </a:ext>
            </a:extLst>
          </p:cNvPr>
          <p:cNvSpPr/>
          <p:nvPr/>
        </p:nvSpPr>
        <p:spPr>
          <a:xfrm rot="271486">
            <a:off x="5749102" y="2761163"/>
            <a:ext cx="1191491" cy="369332"/>
          </a:xfrm>
          <a:prstGeom prst="rightArrow">
            <a:avLst/>
          </a:prstGeom>
          <a:solidFill>
            <a:srgbClr val="EA9D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3C1B903A-ACCC-5F4F-9825-8319655EFD5A}"/>
              </a:ext>
            </a:extLst>
          </p:cNvPr>
          <p:cNvSpPr/>
          <p:nvPr/>
        </p:nvSpPr>
        <p:spPr>
          <a:xfrm rot="21125533">
            <a:off x="5756132" y="4291626"/>
            <a:ext cx="1191491" cy="369332"/>
          </a:xfrm>
          <a:prstGeom prst="rightArrow">
            <a:avLst/>
          </a:prstGeom>
          <a:solidFill>
            <a:srgbClr val="EA9D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21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426720" y="1170432"/>
            <a:ext cx="11387328" cy="5449824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426720" y="865632"/>
            <a:ext cx="11387328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760" y="988416"/>
            <a:ext cx="1015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8741" y="9884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19" y="9884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8496" y="9884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7356" y="5474"/>
            <a:ext cx="23695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  <a:r>
              <a:rPr lang="ko-KR" altLang="en-US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단계</a:t>
            </a:r>
            <a:r>
              <a:rPr lang="en-US" altLang="ko-KR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Map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MapReduce</a:t>
            </a:r>
            <a:r>
              <a:rPr lang="ko-KR" altLang="en-US" sz="1000" kern="0" dirty="0">
                <a:solidFill>
                  <a:prstClr val="white"/>
                </a:solidFill>
              </a:rPr>
              <a:t> 단계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BEB861B-E52B-5642-B11B-F2AB9F9941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 b="4234"/>
          <a:stretch/>
        </p:blipFill>
        <p:spPr>
          <a:xfrm>
            <a:off x="650741" y="2249424"/>
            <a:ext cx="4602031" cy="3291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6C678D-D80C-9F44-BBD1-AA12BA353E60}"/>
              </a:ext>
            </a:extLst>
          </p:cNvPr>
          <p:cNvSpPr txBox="1"/>
          <p:nvPr/>
        </p:nvSpPr>
        <p:spPr>
          <a:xfrm>
            <a:off x="6939230" y="2574202"/>
            <a:ext cx="362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1.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Split 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단계</a:t>
            </a:r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입력 데이터 파일을 입력 </a:t>
            </a:r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스플릿이라는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고정된 크기의 여러 조각으로 분리 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(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보통 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HDFS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블록 크기 기준 생성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,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64MB)</a:t>
            </a:r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</a:endParaRPr>
          </a:p>
          <a:p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2. </a:t>
            </a:r>
            <a:r>
              <a:rPr kumimoji="1" lang="en-US" altLang="ko-KR" b="1" dirty="0" err="1">
                <a:latin typeface="THELetsL" panose="02020503020101020101" pitchFamily="18" charset="-127"/>
                <a:ea typeface="THELetsL" panose="02020503020101020101" pitchFamily="18" charset="-127"/>
              </a:rPr>
              <a:t>InputSplit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단위로 </a:t>
            </a: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Map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함수 실행</a:t>
            </a:r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한 줄씩 읽어 사용자가 정의한 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Map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함수를 실행한다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4BA60-26A1-3347-A9E9-1D526D8BDC2C}"/>
              </a:ext>
            </a:extLst>
          </p:cNvPr>
          <p:cNvSpPr txBox="1"/>
          <p:nvPr/>
        </p:nvSpPr>
        <p:spPr>
          <a:xfrm>
            <a:off x="3524598" y="1453798"/>
            <a:ext cx="257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i="1" dirty="0">
                <a:solidFill>
                  <a:schemeClr val="bg1">
                    <a:lumMod val="50000"/>
                  </a:schemeClr>
                </a:solidFill>
                <a:latin typeface="THELetsL" panose="02020503020101020101" pitchFamily="18" charset="-127"/>
                <a:ea typeface="THELetsL" panose="02020503020101020101" pitchFamily="18" charset="-127"/>
                <a:sym typeface="Wingdings" pitchFamily="2" charset="2"/>
              </a:rPr>
              <a:t>웹 로그 파일</a:t>
            </a:r>
            <a:endParaRPr kumimoji="1" lang="en-US" altLang="ko-KR" i="1" dirty="0">
              <a:solidFill>
                <a:schemeClr val="bg1">
                  <a:lumMod val="50000"/>
                </a:schemeClr>
              </a:solidFill>
              <a:latin typeface="THELetsL" panose="02020503020101020101" pitchFamily="18" charset="-127"/>
              <a:ea typeface="THELetsL" panose="02020503020101020101" pitchFamily="18" charset="-127"/>
              <a:sym typeface="Wingdings" pitchFamily="2" charset="2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9AB7590-7E2D-BD4F-AA05-261D1108B6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2697" y="1707399"/>
            <a:ext cx="610960" cy="572841"/>
          </a:xfrm>
          <a:prstGeom prst="curvedConnector3">
            <a:avLst>
              <a:gd name="adj1" fmla="val 69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7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426720" y="1170432"/>
            <a:ext cx="11387328" cy="5449824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426720" y="865632"/>
            <a:ext cx="11387328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760" y="988416"/>
            <a:ext cx="1015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8741" y="9884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19" y="9884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8496" y="9884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65136" y="5474"/>
            <a:ext cx="43140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단계</a:t>
            </a:r>
            <a:r>
              <a:rPr lang="en-US" altLang="ko-KR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Shuffle &amp; Sort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MapReduce</a:t>
            </a:r>
            <a:r>
              <a:rPr lang="ko-KR" altLang="en-US" sz="1000" kern="0" dirty="0">
                <a:solidFill>
                  <a:prstClr val="white"/>
                </a:solidFill>
              </a:rPr>
              <a:t> 단계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BD029E-4244-6148-BE44-8C6EB255A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" t="14036" b="9749"/>
          <a:stretch/>
        </p:blipFill>
        <p:spPr>
          <a:xfrm>
            <a:off x="439887" y="2332551"/>
            <a:ext cx="5680497" cy="3125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BDE5B1-FD4E-FD4C-BE38-4BBFD7A634F5}"/>
              </a:ext>
            </a:extLst>
          </p:cNvPr>
          <p:cNvSpPr txBox="1"/>
          <p:nvPr/>
        </p:nvSpPr>
        <p:spPr>
          <a:xfrm>
            <a:off x="6397539" y="2464183"/>
            <a:ext cx="5083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1.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Partitioning 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단계</a:t>
            </a:r>
            <a:b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맵의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출력 레코드를 읽어 </a:t>
            </a:r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출력키의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해시값을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구한다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.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각 </a:t>
            </a:r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해시값은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레코드가 속하는 파티션 번호로 사용된다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.</a:t>
            </a:r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</a:endParaRPr>
          </a:p>
          <a:p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2. 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ko-KR" altLang="en-US" b="1" dirty="0" err="1">
                <a:latin typeface="THELetsL" panose="02020503020101020101" pitchFamily="18" charset="-127"/>
                <a:ea typeface="THELetsL" panose="02020503020101020101" pitchFamily="18" charset="-127"/>
              </a:rPr>
              <a:t>맵의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출력 데이터가 </a:t>
            </a:r>
            <a:r>
              <a:rPr kumimoji="1" lang="ko-KR" altLang="en-US" b="1" dirty="0" err="1">
                <a:latin typeface="THELetsL" panose="02020503020101020101" pitchFamily="18" charset="-127"/>
                <a:ea typeface="THELetsL" panose="02020503020101020101" pitchFamily="18" charset="-127"/>
              </a:rPr>
              <a:t>리듀스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태스크로 전달됨</a:t>
            </a:r>
            <a:endParaRPr kumimoji="1" lang="en-US" altLang="ko-KR" b="1" dirty="0">
              <a:latin typeface="THELetsL" panose="02020503020101020101" pitchFamily="18" charset="-127"/>
              <a:ea typeface="THELetsL" panose="02020503020101020101" pitchFamily="18" charset="-127"/>
            </a:endParaRPr>
          </a:p>
          <a:p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해당 데이터가 모두 모이면 병합 정렬을 시행함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.</a:t>
            </a:r>
          </a:p>
          <a:p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</a:endParaRPr>
          </a:p>
          <a:p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3.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ko-KR" altLang="en-US" b="1" dirty="0" err="1">
                <a:latin typeface="THELetsL" panose="02020503020101020101" pitchFamily="18" charset="-127"/>
                <a:ea typeface="THELetsL" panose="02020503020101020101" pitchFamily="18" charset="-127"/>
              </a:rPr>
              <a:t>리듀스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태스크에서 병합된 데이터를 레코드 단위로 읽어 들임</a:t>
            </a:r>
            <a:endParaRPr kumimoji="1" lang="en-US" altLang="ko-KR" b="1" dirty="0">
              <a:latin typeface="THELetsL" panose="02020503020101020101" pitchFamily="18" charset="-127"/>
              <a:ea typeface="THELetsL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91FCE8-F961-D841-A7BB-29EE27FC0513}"/>
              </a:ext>
            </a:extLst>
          </p:cNvPr>
          <p:cNvSpPr txBox="1"/>
          <p:nvPr/>
        </p:nvSpPr>
        <p:spPr>
          <a:xfrm>
            <a:off x="2120324" y="1456809"/>
            <a:ext cx="743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-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ko-KR" altLang="en-US" b="1" dirty="0" err="1">
                <a:latin typeface="THELetsL" panose="02020503020101020101" pitchFamily="18" charset="-127"/>
                <a:ea typeface="THELetsL" panose="02020503020101020101" pitchFamily="18" charset="-127"/>
              </a:rPr>
              <a:t>셔플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= 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맵 </a:t>
            </a:r>
            <a:r>
              <a:rPr kumimoji="1" lang="ko-KR" altLang="en-US" b="1" dirty="0" err="1">
                <a:latin typeface="THELetsL" panose="02020503020101020101" pitchFamily="18" charset="-127"/>
                <a:ea typeface="THELetsL" panose="02020503020101020101" pitchFamily="18" charset="-127"/>
              </a:rPr>
              <a:t>테스크의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출력 데이터가 </a:t>
            </a:r>
            <a:r>
              <a:rPr kumimoji="1" lang="ko-KR" altLang="en-US" b="1" dirty="0" err="1">
                <a:latin typeface="THELetsL" panose="02020503020101020101" pitchFamily="18" charset="-127"/>
                <a:ea typeface="THELetsL" panose="02020503020101020101" pitchFamily="18" charset="-127"/>
              </a:rPr>
              <a:t>리듀스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ko-KR" altLang="en-US" b="1" dirty="0" err="1">
                <a:latin typeface="THELetsL" panose="02020503020101020101" pitchFamily="18" charset="-127"/>
                <a:ea typeface="THELetsL" panose="02020503020101020101" pitchFamily="18" charset="-127"/>
              </a:rPr>
              <a:t>테스크로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전달되는 일련의 과정</a:t>
            </a:r>
          </a:p>
        </p:txBody>
      </p:sp>
    </p:spTree>
    <p:extLst>
      <p:ext uri="{BB962C8B-B14F-4D97-AF65-F5344CB8AC3E}">
        <p14:creationId xmlns:p14="http://schemas.microsoft.com/office/powerpoint/2010/main" val="38822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426720" y="1170432"/>
            <a:ext cx="11387328" cy="5449824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426720" y="865632"/>
            <a:ext cx="11387328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760" y="988416"/>
            <a:ext cx="1015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8741" y="9884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19" y="9884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8496" y="9884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1640" y="5474"/>
            <a:ext cx="29209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단계</a:t>
            </a:r>
            <a:r>
              <a:rPr lang="en-US" altLang="ko-KR" sz="32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Reduce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MapReduce</a:t>
            </a:r>
            <a:r>
              <a:rPr lang="ko-KR" altLang="en-US" sz="1000" kern="0" dirty="0">
                <a:solidFill>
                  <a:prstClr val="white"/>
                </a:solidFill>
              </a:rPr>
              <a:t> 단계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86B289-B1D6-6844-88CA-391071AB07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4" t="23624" r="6993" b="4244"/>
          <a:stretch/>
        </p:blipFill>
        <p:spPr>
          <a:xfrm>
            <a:off x="650741" y="2227811"/>
            <a:ext cx="4200698" cy="30939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A21ABA-7687-7346-82B5-6D40065A122D}"/>
              </a:ext>
            </a:extLst>
          </p:cNvPr>
          <p:cNvSpPr txBox="1"/>
          <p:nvPr/>
        </p:nvSpPr>
        <p:spPr>
          <a:xfrm>
            <a:off x="5791020" y="2459486"/>
            <a:ext cx="5974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1.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Reduce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함수를 레코드 단위로 실행</a:t>
            </a:r>
            <a:endParaRPr kumimoji="1" lang="en-US" altLang="ko-KR" b="1" dirty="0">
              <a:latin typeface="THELetsL" panose="02020503020101020101" pitchFamily="18" charset="-127"/>
              <a:ea typeface="THELetsL" panose="02020503020101020101" pitchFamily="18" charset="-127"/>
            </a:endParaRPr>
          </a:p>
          <a:p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입력키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&amp;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해당 값 형식의 데이터를 </a:t>
            </a:r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읽어들임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.</a:t>
            </a:r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endParaRPr kumimoji="1" lang="en-US" altLang="ko-KR" dirty="0">
              <a:latin typeface="THELetsL" panose="02020503020101020101" pitchFamily="18" charset="-127"/>
              <a:ea typeface="THELetsL" panose="02020503020101020101" pitchFamily="18" charset="-127"/>
            </a:endParaRPr>
          </a:p>
          <a:p>
            <a:b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</a:b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2. 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 </a:t>
            </a:r>
            <a:r>
              <a:rPr kumimoji="1" lang="en-US" altLang="ko-KR" b="1" dirty="0">
                <a:latin typeface="THELetsL" panose="02020503020101020101" pitchFamily="18" charset="-127"/>
                <a:ea typeface="THELetsL" panose="02020503020101020101" pitchFamily="18" charset="-127"/>
              </a:rPr>
              <a:t>HDFS</a:t>
            </a:r>
            <a:r>
              <a:rPr kumimoji="1" lang="ko-KR" altLang="en-US" b="1" dirty="0">
                <a:latin typeface="THELetsL" panose="02020503020101020101" pitchFamily="18" charset="-127"/>
                <a:ea typeface="THELetsL" panose="02020503020101020101" pitchFamily="18" charset="-127"/>
              </a:rPr>
              <a:t>에 데이터 저장</a:t>
            </a:r>
            <a:endParaRPr kumimoji="1" lang="en-US" altLang="ko-KR" b="1" dirty="0">
              <a:latin typeface="THELetsL" panose="02020503020101020101" pitchFamily="18" charset="-127"/>
              <a:ea typeface="THELetsL" panose="02020503020101020101" pitchFamily="18" charset="-127"/>
            </a:endParaRPr>
          </a:p>
          <a:p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리듀스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개수만큼 출력 파일이 생성되며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,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파일명은 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part-</a:t>
            </a:r>
            <a:r>
              <a:rPr kumimoji="1" lang="en-US" altLang="ko-KR" dirty="0" err="1">
                <a:latin typeface="THELetsL" panose="02020503020101020101" pitchFamily="18" charset="-127"/>
                <a:ea typeface="THELetsL" panose="02020503020101020101" pitchFamily="18" charset="-127"/>
              </a:rPr>
              <a:t>nnnn</a:t>
            </a:r>
            <a:r>
              <a:rPr kumimoji="1" lang="ko-KR" altLang="en-US" dirty="0" err="1">
                <a:latin typeface="THELetsL" panose="02020503020101020101" pitchFamily="18" charset="-127"/>
                <a:ea typeface="THELetsL" panose="02020503020101020101" pitchFamily="18" charset="-127"/>
              </a:rPr>
              <a:t>으로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 설정됨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(</a:t>
            </a:r>
            <a:r>
              <a:rPr kumimoji="1" lang="en-US" altLang="ko-KR" dirty="0" err="1">
                <a:latin typeface="THELetsL" panose="02020503020101020101" pitchFamily="18" charset="-127"/>
                <a:ea typeface="THELetsL" panose="02020503020101020101" pitchFamily="18" charset="-127"/>
              </a:rPr>
              <a:t>nnnn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: </a:t>
            </a:r>
            <a:r>
              <a:rPr kumimoji="1" lang="ko-KR" altLang="en-US" dirty="0">
                <a:latin typeface="THELetsL" panose="02020503020101020101" pitchFamily="18" charset="-127"/>
                <a:ea typeface="THELetsL" panose="02020503020101020101" pitchFamily="18" charset="-127"/>
              </a:rPr>
              <a:t>파티션 번호</a:t>
            </a:r>
            <a:r>
              <a:rPr kumimoji="1" lang="en-US" altLang="ko-KR" dirty="0">
                <a:latin typeface="THELetsL" panose="02020503020101020101" pitchFamily="18" charset="-127"/>
                <a:ea typeface="THELetsL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51513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373</Words>
  <Application>Microsoft Macintosh PowerPoint</Application>
  <PresentationFormat>와이드스크린</PresentationFormat>
  <Paragraphs>39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야놀자 야체 B</vt:lpstr>
      <vt:lpstr>맑은 고딕</vt:lpstr>
      <vt:lpstr>THELetsL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김원경</cp:lastModifiedBy>
  <cp:revision>54</cp:revision>
  <dcterms:created xsi:type="dcterms:W3CDTF">2019-12-16T06:23:44Z</dcterms:created>
  <dcterms:modified xsi:type="dcterms:W3CDTF">2020-10-10T09:31:27Z</dcterms:modified>
</cp:coreProperties>
</file>