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0" r:id="rId6"/>
    <p:sldId id="260" r:id="rId7"/>
    <p:sldId id="261" r:id="rId8"/>
    <p:sldId id="263" r:id="rId9"/>
    <p:sldId id="262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5">
          <p15:clr>
            <a:srgbClr val="A4A3A4"/>
          </p15:clr>
        </p15:guide>
        <p15:guide id="3" pos="-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1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84" y="632"/>
      </p:cViewPr>
      <p:guideLst>
        <p:guide orient="horz" pos="2156"/>
        <p:guide pos="3835"/>
        <p:guide pos="-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그림 35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텍스트 개체 틀 36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둘째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9144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셋째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넷째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다섯째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8" name="머리글 갤체 틀 37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9" name="바닥글 개체 틀 38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0" name="날짜 개체 틀 39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18/09/2019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1" name="슬라이드 번호 개체 틀 4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친구들과의 약속 혹은 회의에서 정리한 내용이나, 사진들을 따로 정리하기가 귀찮고, 거의 도착했다는 친구가 알고보니 이제 집에서 출발한 적 경험해본 적 있으신가요?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3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0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친구들과의 약속 혹은 회의에서 정리한 내용이나, 사진들을 따로 정리하기가 귀찮고, 거의 도착했다는 친구가 알고보니 이제 집에서 출발한 적 경험해본 적 있으신가요?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4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451057"/>
      </p:ext>
    </p:extLst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2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저희가 어플내에 사용하게 될 기능들을 크게 나누어 봤습니다.</a:t>
                </a:r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5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</p:spTree>
        <p:extLst>
          <p:ext uri="{BB962C8B-B14F-4D97-AF65-F5344CB8AC3E}">
            <p14:creationId val="52161519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2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저희가 어플내에 사용하게 될 기능들을 크게 나누어 봤습니다.</a:t>
                </a:r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6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</p:spTree>
        <p:extLst>
          <p:ext uri="{BB962C8B-B14F-4D97-AF65-F5344CB8AC3E}">
            <p14:creationId val="14968552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로그인 화면과, 메인화면입니다.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7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</p:spPr>
        <p:txBody>
          <a:bodyPr vert="horz" wrap="square" lIns="76200" tIns="76200" rIns="76200" bIns="7620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약속을 생성하는 화면과 생성된 약속방 화면입니다.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약속을 생성할 때 약속장소를 보다 자세히 정하고 싶어서 검색할 수 있는 api를 사용할 예정입니다.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약속방에서의 지도 내에는 약속장소, 참여자들의 현 위치가 보이며 가능한 RealTime으로 데이터를 받아와 갱신할 예정입니다.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또한 채팅방과 사진방을 클릭시 그에 따른 액티비티로 넘어가며 중앙에 있는 카메라 버튼을 클릭시 Intent를 사용한 카메라를 켤 예정입니다.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8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</p:spPr>
        <p:txBody>
          <a:bodyPr vert="horz" wrap="square" lIns="76200" tIns="76200" rIns="76200" bIns="7620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메인화면에 네비게이션 뷰를 삽입하고, 네비게이션 뷰 내의 버튼들을 눌렀을 때 나오는 화면들입니다.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9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2019. 9. 18.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625850" y="2421890"/>
            <a:ext cx="5518150" cy="2014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3200" b="1" i="1" kern="0">
                <a:solidFill>
                  <a:srgbClr val="545871"/>
                </a:solidFill>
              </a:rPr>
              <a:t>모바일 </a:t>
            </a:r>
            <a:r>
              <a:rPr lang="en-US" altLang="ko-KR" sz="3200" b="1" i="1" kern="0">
                <a:solidFill>
                  <a:srgbClr val="545871"/>
                </a:solidFill>
              </a:rPr>
              <a:t>SW </a:t>
            </a:r>
            <a:r>
              <a:rPr lang="ko-KR" altLang="en-US" sz="3200" b="1" i="1" kern="0">
                <a:solidFill>
                  <a:srgbClr val="545871"/>
                </a:solidFill>
              </a:rPr>
              <a:t>스튜디오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3200" b="1" i="1" kern="0">
                <a:solidFill>
                  <a:srgbClr val="545871"/>
                </a:solidFill>
              </a:rPr>
              <a:t>약속해조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000" kern="0">
                <a:solidFill>
                  <a:srgbClr val="545871"/>
                </a:solidFill>
              </a:rPr>
              <a:t>2019.09.11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>
            <a:off x="48260" y="1561465"/>
            <a:ext cx="12104370" cy="2584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sz="1800"/>
            </a:pPr>
            <a:r>
              <a:rPr sz="4400" b="1" i="1">
                <a:solidFill>
                  <a:srgbClr val="545871"/>
                </a:solidFill>
                <a:latin typeface="맑은 고딕" charset="0"/>
                <a:ea typeface="Arial" charset="0"/>
                <a:cs typeface="+mn-cs"/>
              </a:rPr>
              <a:t>이상으로 발표 마치겠습니다.</a:t>
            </a:r>
            <a:endParaRPr lang="ko-KR" altLang="en-US" sz="4400" b="1" i="1">
              <a:solidFill>
                <a:srgbClr val="54587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sz="1800"/>
            </a:pPr>
            <a:r>
              <a:rPr sz="4400" b="1" i="1">
                <a:solidFill>
                  <a:srgbClr val="545871"/>
                </a:solidFill>
                <a:latin typeface="맑은 고딕" charset="0"/>
                <a:ea typeface="Arial" charset="0"/>
                <a:cs typeface="+mn-cs"/>
              </a:rPr>
              <a:t>감사합니다.</a:t>
            </a:r>
            <a:endParaRPr lang="ko-KR" altLang="en-US" sz="4400" b="1" i="1">
              <a:solidFill>
                <a:srgbClr val="54587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sz="1800"/>
            </a:pPr>
            <a:endParaRPr lang="ko-KR" altLang="en-US" sz="2000" b="1" i="1">
              <a:solidFill>
                <a:srgbClr val="54587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2019300" y="2455545"/>
            <a:ext cx="8191500" cy="31070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 lang="ko-KR" altLang="en-US"/>
            </a:pPr>
            <a:endParaRPr lang="ko-KR" altLang="en-US" sz="7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9300" y="5562600"/>
            <a:ext cx="8191500" cy="36195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rgbClr val="888CA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8535" y="4249420"/>
            <a:ext cx="2614295" cy="88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이유리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50">
                <a:solidFill>
                  <a:prstClr val="white">
                    <a:lumMod val="65000"/>
                  </a:prstClr>
                </a:solidFill>
                <a:cs typeface="Aharoni"/>
              </a:rPr>
              <a:t>2017125056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050">
                <a:solidFill>
                  <a:prstClr val="white">
                    <a:lumMod val="65000"/>
                  </a:prstClr>
                </a:solidFill>
                <a:cs typeface="Aharoni"/>
              </a:rPr>
              <a:t>yrl0917@naver.com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50440" y="4249420"/>
            <a:ext cx="2711450" cy="88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지현우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50">
                <a:solidFill>
                  <a:prstClr val="white">
                    <a:lumMod val="65000"/>
                  </a:prstClr>
                </a:solidFill>
                <a:cs typeface="Aharoni"/>
              </a:rPr>
              <a:t>201412285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050">
                <a:solidFill>
                  <a:prstClr val="white">
                    <a:lumMod val="65000"/>
                  </a:prstClr>
                </a:solidFill>
                <a:cs typeface="Aharoni"/>
              </a:rPr>
              <a:t>randy_95@naver.com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12330" y="4257040"/>
            <a:ext cx="2700020" cy="88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연송희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50">
                <a:solidFill>
                  <a:prstClr val="white">
                    <a:lumMod val="65000"/>
                  </a:prstClr>
                </a:solidFill>
                <a:cs typeface="Aharoni"/>
              </a:rPr>
              <a:t>2017125041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050">
                <a:solidFill>
                  <a:prstClr val="white">
                    <a:lumMod val="65000"/>
                  </a:prstClr>
                </a:solidFill>
                <a:cs typeface="Aharoni"/>
              </a:rPr>
              <a:t>yeos60490@gmail.com</a:t>
            </a:r>
          </a:p>
        </p:txBody>
      </p:sp>
      <p:sp>
        <p:nvSpPr>
          <p:cNvPr id="52" name="타원 51"/>
          <p:cNvSpPr/>
          <p:nvPr/>
        </p:nvSpPr>
        <p:spPr>
          <a:xfrm>
            <a:off x="3114040" y="3238500"/>
            <a:ext cx="983615" cy="9836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070850" y="3159125"/>
            <a:ext cx="983615" cy="9836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06415" y="3171825"/>
            <a:ext cx="983615" cy="9836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878195" y="2212340"/>
            <a:ext cx="462915" cy="46291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>
            <a:off x="6012815" y="2357755"/>
            <a:ext cx="194310" cy="17208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 fontScale="40000" lnSpcReduction="20000"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55975" y="871220"/>
            <a:ext cx="5518150" cy="822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3200" b="1" i="1" kern="0">
                <a:solidFill>
                  <a:srgbClr val="545871"/>
                </a:solidFill>
              </a:rPr>
              <a:t>팀원 소개</a:t>
            </a:r>
          </a:p>
        </p:txBody>
      </p:sp>
      <p:grpSp>
        <p:nvGrpSpPr>
          <p:cNvPr id="61" name="Group 4"/>
          <p:cNvGrpSpPr>
            <a:grpSpLocks noChangeAspect="1"/>
          </p:cNvGrpSpPr>
          <p:nvPr/>
        </p:nvGrpSpPr>
        <p:grpSpPr>
          <a:xfrm>
            <a:off x="3362960" y="3429000"/>
            <a:ext cx="499110" cy="591185"/>
            <a:chOff x="3362960" y="3429000"/>
            <a:chExt cx="499110" cy="591185"/>
          </a:xfrm>
          <a:solidFill>
            <a:srgbClr val="545871"/>
          </a:solidFill>
        </p:grpSpPr>
        <p:sp>
          <p:nvSpPr>
            <p:cNvPr id="62" name="Freeform 5"/>
            <p:cNvSpPr/>
            <p:nvPr/>
          </p:nvSpPr>
          <p:spPr>
            <a:xfrm>
              <a:off x="3481070" y="3429000"/>
              <a:ext cx="263525" cy="351155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 lnSpcReduction="10000"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"/>
            <p:cNvSpPr/>
            <p:nvPr/>
          </p:nvSpPr>
          <p:spPr>
            <a:xfrm>
              <a:off x="3362960" y="3764915"/>
              <a:ext cx="499110" cy="255270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 fontScale="70000" lnSpcReduction="20000"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9"/>
          <p:cNvGrpSpPr>
            <a:grpSpLocks noChangeAspect="1"/>
          </p:cNvGrpSpPr>
          <p:nvPr/>
        </p:nvGrpSpPr>
        <p:grpSpPr>
          <a:xfrm>
            <a:off x="5873115" y="3392805"/>
            <a:ext cx="443865" cy="518160"/>
            <a:chOff x="5873115" y="3392805"/>
            <a:chExt cx="443865" cy="518160"/>
          </a:xfrm>
          <a:solidFill>
            <a:srgbClr val="545871"/>
          </a:solidFill>
        </p:grpSpPr>
        <p:sp>
          <p:nvSpPr>
            <p:cNvPr id="65" name="Freeform 10"/>
            <p:cNvSpPr/>
            <p:nvPr/>
          </p:nvSpPr>
          <p:spPr>
            <a:xfrm>
              <a:off x="5932805" y="3392805"/>
              <a:ext cx="324485" cy="506095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1"/>
            <p:cNvSpPr/>
            <p:nvPr/>
          </p:nvSpPr>
          <p:spPr>
            <a:xfrm>
              <a:off x="5873115" y="3740785"/>
              <a:ext cx="443865" cy="170815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 fontScale="32500" lnSpcReduction="20000"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Group 9"/>
          <p:cNvGrpSpPr>
            <a:grpSpLocks noChangeAspect="1"/>
          </p:cNvGrpSpPr>
          <p:nvPr/>
        </p:nvGrpSpPr>
        <p:grpSpPr>
          <a:xfrm>
            <a:off x="8351520" y="3390900"/>
            <a:ext cx="443865" cy="518160"/>
            <a:chOff x="8351520" y="3390900"/>
            <a:chExt cx="443865" cy="518160"/>
          </a:xfrm>
          <a:solidFill>
            <a:srgbClr val="545871"/>
          </a:solidFill>
        </p:grpSpPr>
        <p:sp>
          <p:nvSpPr>
            <p:cNvPr id="71" name="Freeform 10"/>
            <p:cNvSpPr/>
            <p:nvPr/>
          </p:nvSpPr>
          <p:spPr>
            <a:xfrm>
              <a:off x="8410575" y="3390900"/>
              <a:ext cx="324485" cy="506095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11"/>
            <p:cNvSpPr/>
            <p:nvPr/>
          </p:nvSpPr>
          <p:spPr>
            <a:xfrm>
              <a:off x="8351520" y="3738245"/>
              <a:ext cx="443865" cy="170815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>
              <a:normAutofit fontScale="32500" lnSpcReduction="20000"/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599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87170" y="163830"/>
            <a:ext cx="2526030" cy="142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srgbClr val="545871"/>
                </a:solidFill>
              </a:rPr>
              <a:t>Requirement </a:t>
            </a:r>
          </a:p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 dirty="0">
                <a:solidFill>
                  <a:srgbClr val="545871"/>
                </a:solidFill>
              </a:rPr>
              <a:t>Capturing</a:t>
            </a:r>
          </a:p>
          <a:p>
            <a:pPr latinLnBrk="0">
              <a:lnSpc>
                <a:spcPct val="150000"/>
              </a:lnSpc>
              <a:defRPr lang="ko-KR"/>
            </a:pPr>
            <a:r>
              <a:rPr lang="ko-KR" altLang="en-US" sz="1100" kern="0" dirty="0">
                <a:solidFill>
                  <a:srgbClr val="545871"/>
                </a:solidFill>
              </a:rPr>
              <a:t>요구사항 수집</a:t>
            </a:r>
          </a:p>
        </p:txBody>
      </p:sp>
      <p:sp>
        <p:nvSpPr>
          <p:cNvPr id="15" name="타원 14"/>
          <p:cNvSpPr/>
          <p:nvPr/>
        </p:nvSpPr>
        <p:spPr>
          <a:xfrm>
            <a:off x="414020" y="1130935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360" y="703580"/>
            <a:ext cx="83693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>
                <a:solidFill>
                  <a:srgbClr val="F7EBEB"/>
                </a:solidFill>
              </a:rPr>
              <a:t>요구사항 수집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3195" y="1355090"/>
            <a:ext cx="72517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>
                <a:solidFill>
                  <a:srgbClr val="888CA6"/>
                </a:solidFill>
              </a:rPr>
              <a:t>왜</a:t>
            </a:r>
            <a:r>
              <a:rPr lang="en-US" altLang="ko-KR" sz="800" dirty="0">
                <a:solidFill>
                  <a:srgbClr val="888CA6"/>
                </a:solidFill>
              </a:rPr>
              <a:t>? </a:t>
            </a:r>
            <a:r>
              <a:rPr lang="ko-KR" altLang="en-US" sz="800" dirty="0">
                <a:solidFill>
                  <a:srgbClr val="888CA6"/>
                </a:solidFill>
              </a:rPr>
              <a:t>무엇을</a:t>
            </a:r>
            <a:r>
              <a:rPr lang="en-US" altLang="ko-KR" sz="800" dirty="0">
                <a:solidFill>
                  <a:srgbClr val="888CA6"/>
                </a:solidFill>
              </a:rPr>
              <a:t>?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4020" y="1783080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3195" y="2007235"/>
            <a:ext cx="62738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" b="1" dirty="0">
                <a:solidFill>
                  <a:srgbClr val="888CA6"/>
                </a:solidFill>
              </a:rPr>
              <a:t>Use Case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4020" y="479425"/>
            <a:ext cx="148590" cy="148590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4729D-C939-4A4C-AD0B-3396E01DB865}"/>
              </a:ext>
            </a:extLst>
          </p:cNvPr>
          <p:cNvSpPr txBox="1"/>
          <p:nvPr/>
        </p:nvSpPr>
        <p:spPr>
          <a:xfrm>
            <a:off x="4172130" y="3429000"/>
            <a:ext cx="2561592" cy="286232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“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어디야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?”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“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지금 가고 있어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~”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“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그러니까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어디냐고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”</a:t>
            </a:r>
          </a:p>
          <a:p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친구들의 실시간 위치를 확인하고 싶어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!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13A40-7406-4F4C-8E8E-A4DBBFE9148A}"/>
              </a:ext>
            </a:extLst>
          </p:cNvPr>
          <p:cNvSpPr txBox="1"/>
          <p:nvPr/>
        </p:nvSpPr>
        <p:spPr>
          <a:xfrm>
            <a:off x="4195624" y="1130935"/>
            <a:ext cx="2561592" cy="203132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연말 약속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동아리 모임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가족 모임 등등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여러 약속들을 체계적으로 관리하고 싶어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!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9C61B-9DA3-452C-86B4-6974AF9D03ED}"/>
              </a:ext>
            </a:extLst>
          </p:cNvPr>
          <p:cNvSpPr txBox="1"/>
          <p:nvPr/>
        </p:nvSpPr>
        <p:spPr>
          <a:xfrm>
            <a:off x="7288888" y="145204"/>
            <a:ext cx="2687957" cy="258532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이건 다음 회의 때 의논할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자료니까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올려놔야겠다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!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저번 회의 때 어떤 사진을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참고했었지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?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회의에서 기록된 자료나 사진들을 업로드하고 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공유하고 싶어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1DF62-8E64-4402-8F7A-FED409D1EF05}"/>
              </a:ext>
            </a:extLst>
          </p:cNvPr>
          <p:cNvSpPr txBox="1"/>
          <p:nvPr/>
        </p:nvSpPr>
        <p:spPr>
          <a:xfrm>
            <a:off x="7177310" y="4665937"/>
            <a:ext cx="3119487" cy="203132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약속 시간에 늦지 않도록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시간 전에 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미리 알람을 듣고 싶어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!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13E36-6EEB-44C3-A77D-4AEDAD9A4E4B}"/>
              </a:ext>
            </a:extLst>
          </p:cNvPr>
          <p:cNvSpPr txBox="1"/>
          <p:nvPr/>
        </p:nvSpPr>
        <p:spPr>
          <a:xfrm>
            <a:off x="7177310" y="2959568"/>
            <a:ext cx="3119487" cy="1477328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약속 장소까지 얼마나 걸릴까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?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빨리 갈 수 있는 방법은 없을까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?</a:t>
            </a:r>
          </a:p>
          <a:p>
            <a:pPr algn="ctr"/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40156" y="320238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장소까지의 빠른 길 탐색</a:t>
            </a:r>
          </a:p>
        </p:txBody>
      </p:sp>
      <p:sp>
        <p:nvSpPr>
          <p:cNvPr id="7" name="타원 6"/>
          <p:cNvSpPr/>
          <p:nvPr/>
        </p:nvSpPr>
        <p:spPr>
          <a:xfrm>
            <a:off x="5899991" y="308618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>
          <a:xfrm flipH="1">
            <a:off x="2606881" y="349956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40156" y="206192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장소와 시간 헷갈리지 않기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1" name="타원 10"/>
          <p:cNvSpPr/>
          <p:nvPr/>
        </p:nvSpPr>
        <p:spPr>
          <a:xfrm>
            <a:off x="5899991" y="194572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>
          <a:xfrm flipH="1">
            <a:off x="2606881" y="235910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0156" y="434284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사진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 관리하기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9991" y="422664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Freeform 11"/>
          <p:cNvSpPr>
            <a:spLocks noEditPoints="1"/>
          </p:cNvSpPr>
          <p:nvPr/>
        </p:nvSpPr>
        <p:spPr>
          <a:xfrm flipH="1">
            <a:off x="2606881" y="464002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0156" y="95448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시간 때 모든 사람들이 어디 있는지 연락하면서 찾지 않기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32" name="타원 31"/>
          <p:cNvSpPr/>
          <p:nvPr/>
        </p:nvSpPr>
        <p:spPr>
          <a:xfrm>
            <a:off x="5899991" y="837648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>
          <a:xfrm flipH="1">
            <a:off x="2606881" y="1251033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A77A5B7-74A2-F543-8012-3FDE3BB91437}"/>
              </a:ext>
            </a:extLst>
          </p:cNvPr>
          <p:cNvSpPr/>
          <p:nvPr/>
        </p:nvSpPr>
        <p:spPr>
          <a:xfrm>
            <a:off x="7074621" y="320238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장소까지 길 탐색 가능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0F87D13-4299-F843-B56D-4B17FC183953}"/>
              </a:ext>
            </a:extLst>
          </p:cNvPr>
          <p:cNvSpPr/>
          <p:nvPr/>
        </p:nvSpPr>
        <p:spPr>
          <a:xfrm>
            <a:off x="10834456" y="308618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06EED86A-31A8-9F45-AF8A-E493E99CD980}"/>
              </a:ext>
            </a:extLst>
          </p:cNvPr>
          <p:cNvSpPr>
            <a:spLocks noEditPoints="1"/>
          </p:cNvSpPr>
          <p:nvPr/>
        </p:nvSpPr>
        <p:spPr>
          <a:xfrm flipH="1">
            <a:off x="7541346" y="349956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E2500AB-4A08-F14C-9C11-47DFBC1E028C}"/>
              </a:ext>
            </a:extLst>
          </p:cNvPr>
          <p:cNvSpPr/>
          <p:nvPr/>
        </p:nvSpPr>
        <p:spPr>
          <a:xfrm>
            <a:off x="7074621" y="206192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지도상 정확한 약속 장소 위치와 내 위치 확인 가능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E4D16C9-7809-FF4D-B0D1-F35B4F1F09A1}"/>
              </a:ext>
            </a:extLst>
          </p:cNvPr>
          <p:cNvSpPr/>
          <p:nvPr/>
        </p:nvSpPr>
        <p:spPr>
          <a:xfrm>
            <a:off x="10834456" y="194572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40D34D92-DDEA-E64F-B054-D36B458D61F9}"/>
              </a:ext>
            </a:extLst>
          </p:cNvPr>
          <p:cNvSpPr>
            <a:spLocks noEditPoints="1"/>
          </p:cNvSpPr>
          <p:nvPr/>
        </p:nvSpPr>
        <p:spPr>
          <a:xfrm flipH="1">
            <a:off x="7541346" y="235910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F0D9637E-2BFE-9C49-9E92-3E3590BF8D32}"/>
              </a:ext>
            </a:extLst>
          </p:cNvPr>
          <p:cNvSpPr/>
          <p:nvPr/>
        </p:nvSpPr>
        <p:spPr>
          <a:xfrm>
            <a:off x="7074621" y="434284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방마다 사진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 관리 가능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2CD6B79-DB4E-D943-B422-1E82E5EAA14A}"/>
              </a:ext>
            </a:extLst>
          </p:cNvPr>
          <p:cNvSpPr/>
          <p:nvPr/>
        </p:nvSpPr>
        <p:spPr>
          <a:xfrm>
            <a:off x="10834456" y="422664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0C8B8498-3BB4-9444-B011-DE63DFFA0EB5}"/>
              </a:ext>
            </a:extLst>
          </p:cNvPr>
          <p:cNvSpPr>
            <a:spLocks noEditPoints="1"/>
          </p:cNvSpPr>
          <p:nvPr/>
        </p:nvSpPr>
        <p:spPr>
          <a:xfrm flipH="1">
            <a:off x="7541346" y="464002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6F312A96-86B2-2C47-ADA8-1E30075037B1}"/>
              </a:ext>
            </a:extLst>
          </p:cNvPr>
          <p:cNvSpPr/>
          <p:nvPr/>
        </p:nvSpPr>
        <p:spPr>
          <a:xfrm>
            <a:off x="7074621" y="95448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참여자들의 실시간 위치 확인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04BC54D-F6EB-C24C-B943-C6A433C4E8B1}"/>
              </a:ext>
            </a:extLst>
          </p:cNvPr>
          <p:cNvSpPr/>
          <p:nvPr/>
        </p:nvSpPr>
        <p:spPr>
          <a:xfrm>
            <a:off x="10834456" y="837648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F394AB5D-AC5B-D041-91A6-882923545C15}"/>
              </a:ext>
            </a:extLst>
          </p:cNvPr>
          <p:cNvSpPr>
            <a:spLocks noEditPoints="1"/>
          </p:cNvSpPr>
          <p:nvPr/>
        </p:nvSpPr>
        <p:spPr>
          <a:xfrm flipH="1">
            <a:off x="7541346" y="1251033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C3982D-A219-C04A-A841-34993CD74E28}"/>
              </a:ext>
            </a:extLst>
          </p:cNvPr>
          <p:cNvSpPr/>
          <p:nvPr/>
        </p:nvSpPr>
        <p:spPr>
          <a:xfrm>
            <a:off x="3140916" y="479425"/>
            <a:ext cx="18924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b="1" i="1" kern="0" dirty="0">
                <a:solidFill>
                  <a:srgbClr val="545871"/>
                </a:solidFill>
              </a:rPr>
              <a:t>사용자 요구사항</a:t>
            </a:r>
            <a:endParaRPr lang="ko-KR" altLang="en-US" kern="0" dirty="0">
              <a:solidFill>
                <a:srgbClr val="54587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0926FE1-0AC9-DF4A-8AA0-868AC02013E8}"/>
              </a:ext>
            </a:extLst>
          </p:cNvPr>
          <p:cNvSpPr/>
          <p:nvPr/>
        </p:nvSpPr>
        <p:spPr>
          <a:xfrm>
            <a:off x="7846960" y="479425"/>
            <a:ext cx="228817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b="1" i="1" kern="0" dirty="0">
                <a:solidFill>
                  <a:srgbClr val="545871"/>
                </a:solidFill>
              </a:rPr>
              <a:t>앱이 제공하는 기능</a:t>
            </a:r>
            <a:endParaRPr lang="ko-KR" altLang="en-US" kern="0" dirty="0">
              <a:solidFill>
                <a:srgbClr val="545871"/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9B3DA662-5996-534F-9631-33C548105AD9}"/>
              </a:ext>
            </a:extLst>
          </p:cNvPr>
          <p:cNvSpPr/>
          <p:nvPr/>
        </p:nvSpPr>
        <p:spPr>
          <a:xfrm>
            <a:off x="2140156" y="548330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스케줄 관리하기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AD757BF-535E-8349-ABB4-538313930D1D}"/>
              </a:ext>
            </a:extLst>
          </p:cNvPr>
          <p:cNvSpPr/>
          <p:nvPr/>
        </p:nvSpPr>
        <p:spPr>
          <a:xfrm>
            <a:off x="5899991" y="536710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E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23ECA6DA-F2FD-0B42-8053-A4A3585EA52D}"/>
              </a:ext>
            </a:extLst>
          </p:cNvPr>
          <p:cNvSpPr>
            <a:spLocks noEditPoints="1"/>
          </p:cNvSpPr>
          <p:nvPr/>
        </p:nvSpPr>
        <p:spPr>
          <a:xfrm flipH="1">
            <a:off x="2606881" y="578048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E409D341-08E7-644A-BFAE-F7F0ECD41A75}"/>
              </a:ext>
            </a:extLst>
          </p:cNvPr>
          <p:cNvSpPr/>
          <p:nvPr/>
        </p:nvSpPr>
        <p:spPr>
          <a:xfrm>
            <a:off x="7074621" y="5483308"/>
            <a:ext cx="3913505" cy="1024255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>
              <a:lnSpc>
                <a:spcPct val="150000"/>
              </a:lnSpc>
              <a:defRPr lang="ko-KR" altLang="en-US"/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스케줄을 한 눈에 볼 수 있어 관리가 편리하며 알림을 받을 수 있다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3C813FE-AA02-4F46-8534-49A51D7098E5}"/>
              </a:ext>
            </a:extLst>
          </p:cNvPr>
          <p:cNvSpPr/>
          <p:nvPr/>
        </p:nvSpPr>
        <p:spPr>
          <a:xfrm>
            <a:off x="10834456" y="5367103"/>
            <a:ext cx="307975" cy="3079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 dirty="0">
                <a:solidFill>
                  <a:prstClr val="white"/>
                </a:solidFill>
              </a:rPr>
              <a:t>E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119D7082-D5B4-4E4A-BD4A-C9071E8770A9}"/>
              </a:ext>
            </a:extLst>
          </p:cNvPr>
          <p:cNvSpPr>
            <a:spLocks noEditPoints="1"/>
          </p:cNvSpPr>
          <p:nvPr/>
        </p:nvSpPr>
        <p:spPr>
          <a:xfrm flipH="1">
            <a:off x="7541346" y="5780488"/>
            <a:ext cx="350520" cy="42989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 lang="ko-KR" altLang="en-US"/>
            </a:pPr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EBF26F-DF28-8D4C-94FE-C2DF1C5E38F3}"/>
              </a:ext>
            </a:extLst>
          </p:cNvPr>
          <p:cNvCxnSpPr/>
          <p:nvPr/>
        </p:nvCxnSpPr>
        <p:spPr>
          <a:xfrm>
            <a:off x="6299200" y="1478998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4F3E5E6-73A3-F64F-8051-AAD5CE7A5464}"/>
              </a:ext>
            </a:extLst>
          </p:cNvPr>
          <p:cNvCxnSpPr/>
          <p:nvPr/>
        </p:nvCxnSpPr>
        <p:spPr>
          <a:xfrm>
            <a:off x="6339840" y="2571198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3D41518-70A1-D546-B861-C900C806E076}"/>
              </a:ext>
            </a:extLst>
          </p:cNvPr>
          <p:cNvCxnSpPr/>
          <p:nvPr/>
        </p:nvCxnSpPr>
        <p:spPr>
          <a:xfrm>
            <a:off x="6339840" y="3688798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85FAAD0-69AE-A740-ABF5-CBBC8AB77320}"/>
              </a:ext>
            </a:extLst>
          </p:cNvPr>
          <p:cNvCxnSpPr/>
          <p:nvPr/>
        </p:nvCxnSpPr>
        <p:spPr>
          <a:xfrm>
            <a:off x="6339840" y="4819098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7BA28D-4B3B-184C-8DBE-093783E758FC}"/>
              </a:ext>
            </a:extLst>
          </p:cNvPr>
          <p:cNvCxnSpPr/>
          <p:nvPr/>
        </p:nvCxnSpPr>
        <p:spPr>
          <a:xfrm>
            <a:off x="6339840" y="6050998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41D52F7-71C4-3B4D-B708-E879603CDBB1}"/>
              </a:ext>
            </a:extLst>
          </p:cNvPr>
          <p:cNvSpPr/>
          <p:nvPr/>
        </p:nvSpPr>
        <p:spPr>
          <a:xfrm>
            <a:off x="0" y="0"/>
            <a:ext cx="97599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5A28B04-A7C5-A74F-9E75-2940BB206979}"/>
              </a:ext>
            </a:extLst>
          </p:cNvPr>
          <p:cNvSpPr/>
          <p:nvPr/>
        </p:nvSpPr>
        <p:spPr>
          <a:xfrm>
            <a:off x="414020" y="1130935"/>
            <a:ext cx="148590" cy="148590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422A19-8303-2F4E-A009-F266E926AEBA}"/>
              </a:ext>
            </a:extLst>
          </p:cNvPr>
          <p:cNvSpPr/>
          <p:nvPr/>
        </p:nvSpPr>
        <p:spPr>
          <a:xfrm>
            <a:off x="78105" y="703580"/>
            <a:ext cx="83693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>
                <a:solidFill>
                  <a:srgbClr val="888CA6"/>
                </a:solidFill>
              </a:rPr>
              <a:t>요구사항 수집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9E2C36-2ABE-9049-81AA-C0C8EA127306}"/>
              </a:ext>
            </a:extLst>
          </p:cNvPr>
          <p:cNvSpPr/>
          <p:nvPr/>
        </p:nvSpPr>
        <p:spPr>
          <a:xfrm>
            <a:off x="163195" y="1355090"/>
            <a:ext cx="72517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>
                <a:solidFill>
                  <a:srgbClr val="F7EBEB"/>
                </a:solidFill>
              </a:rPr>
              <a:t>왜</a:t>
            </a:r>
            <a:r>
              <a:rPr lang="en-US" altLang="ko-KR" sz="800" dirty="0">
                <a:solidFill>
                  <a:srgbClr val="F7EBEB"/>
                </a:solidFill>
              </a:rPr>
              <a:t>? </a:t>
            </a:r>
            <a:r>
              <a:rPr lang="ko-KR" altLang="en-US" sz="800" dirty="0">
                <a:solidFill>
                  <a:srgbClr val="F7EBEB"/>
                </a:solidFill>
              </a:rPr>
              <a:t>무엇을</a:t>
            </a:r>
            <a:r>
              <a:rPr lang="en-US" altLang="ko-KR" sz="800" dirty="0">
                <a:solidFill>
                  <a:srgbClr val="F7EBEB"/>
                </a:solidFill>
              </a:rPr>
              <a:t>?</a:t>
            </a:r>
            <a:endParaRPr lang="ko-KR" altLang="en-US" sz="800" dirty="0">
              <a:solidFill>
                <a:srgbClr val="F7EBEB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3F4D0BA-CA8B-154E-AB5A-46CADDD0B4B1}"/>
              </a:ext>
            </a:extLst>
          </p:cNvPr>
          <p:cNvSpPr/>
          <p:nvPr/>
        </p:nvSpPr>
        <p:spPr>
          <a:xfrm>
            <a:off x="414020" y="1783080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5CA5F6-8D09-F847-9FCC-026725002BB2}"/>
              </a:ext>
            </a:extLst>
          </p:cNvPr>
          <p:cNvSpPr/>
          <p:nvPr/>
        </p:nvSpPr>
        <p:spPr>
          <a:xfrm>
            <a:off x="163195" y="2007235"/>
            <a:ext cx="62738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" b="1" dirty="0">
                <a:solidFill>
                  <a:srgbClr val="888CA6"/>
                </a:solidFill>
              </a:rPr>
              <a:t>Use Case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B956801-B2C6-434C-A42E-098BA64A9C56}"/>
              </a:ext>
            </a:extLst>
          </p:cNvPr>
          <p:cNvSpPr/>
          <p:nvPr/>
        </p:nvSpPr>
        <p:spPr>
          <a:xfrm>
            <a:off x="414020" y="479425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3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87170" y="163830"/>
            <a:ext cx="5518150" cy="7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>
                <a:solidFill>
                  <a:srgbClr val="545871"/>
                </a:solidFill>
              </a:rPr>
              <a:t>Use Case</a:t>
            </a:r>
          </a:p>
          <a:p>
            <a:pPr latinLnBrk="0">
              <a:lnSpc>
                <a:spcPct val="150000"/>
              </a:lnSpc>
              <a:defRPr lang="ko-KR"/>
            </a:pPr>
            <a:endParaRPr lang="en-US" altLang="ko-KR" sz="700" kern="0">
              <a:solidFill>
                <a:srgbClr val="545871"/>
              </a:solidFill>
            </a:endParaRPr>
          </a:p>
        </p:txBody>
      </p:sp>
      <p:sp>
        <p:nvSpPr>
          <p:cNvPr id="99" name="직사각형 36"/>
          <p:cNvSpPr/>
          <p:nvPr/>
        </p:nvSpPr>
        <p:spPr>
          <a:xfrm>
            <a:off x="0" y="0"/>
            <a:ext cx="97599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타원 37"/>
          <p:cNvSpPr/>
          <p:nvPr/>
        </p:nvSpPr>
        <p:spPr>
          <a:xfrm>
            <a:off x="414020" y="1130935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101" name="직사각형 38"/>
          <p:cNvSpPr/>
          <p:nvPr/>
        </p:nvSpPr>
        <p:spPr>
          <a:xfrm>
            <a:off x="69850" y="703580"/>
            <a:ext cx="83693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>
                <a:solidFill>
                  <a:srgbClr val="888CA6"/>
                </a:solidFill>
              </a:rPr>
              <a:t>요구사항 수집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2" name="직사각형 39"/>
          <p:cNvSpPr/>
          <p:nvPr/>
        </p:nvSpPr>
        <p:spPr>
          <a:xfrm>
            <a:off x="163195" y="1355090"/>
            <a:ext cx="72517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>
                <a:solidFill>
                  <a:srgbClr val="888CA6"/>
                </a:solidFill>
              </a:rPr>
              <a:t>왜</a:t>
            </a:r>
            <a:r>
              <a:rPr lang="en-US" altLang="ko-KR" sz="800" dirty="0">
                <a:solidFill>
                  <a:srgbClr val="888CA6"/>
                </a:solidFill>
              </a:rPr>
              <a:t>? </a:t>
            </a:r>
            <a:r>
              <a:rPr lang="ko-KR" altLang="en-US" sz="800" dirty="0">
                <a:solidFill>
                  <a:srgbClr val="888CA6"/>
                </a:solidFill>
              </a:rPr>
              <a:t>무엇을</a:t>
            </a:r>
            <a:r>
              <a:rPr lang="en-US" altLang="ko-KR" sz="800" dirty="0">
                <a:solidFill>
                  <a:srgbClr val="888CA6"/>
                </a:solidFill>
              </a:rPr>
              <a:t>?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3" name="타원 40"/>
          <p:cNvSpPr/>
          <p:nvPr/>
        </p:nvSpPr>
        <p:spPr>
          <a:xfrm>
            <a:off x="414020" y="1783080"/>
            <a:ext cx="148590" cy="148590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104" name="직사각형 41"/>
          <p:cNvSpPr/>
          <p:nvPr/>
        </p:nvSpPr>
        <p:spPr>
          <a:xfrm>
            <a:off x="163195" y="2007235"/>
            <a:ext cx="62738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" b="1" dirty="0">
                <a:solidFill>
                  <a:srgbClr val="F7EBEB"/>
                </a:solidFill>
              </a:rPr>
              <a:t>Use Case</a:t>
            </a:r>
            <a:endParaRPr lang="ko-KR" altLang="en-US" sz="800" b="1" dirty="0">
              <a:solidFill>
                <a:srgbClr val="F7EBEB"/>
              </a:solidFill>
            </a:endParaRPr>
          </a:p>
        </p:txBody>
      </p:sp>
      <p:sp>
        <p:nvSpPr>
          <p:cNvPr id="113" name="타원 56"/>
          <p:cNvSpPr/>
          <p:nvPr/>
        </p:nvSpPr>
        <p:spPr>
          <a:xfrm>
            <a:off x="414020" y="479425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D625970-3B88-D149-97E9-9E19E755E7D4}"/>
              </a:ext>
            </a:extLst>
          </p:cNvPr>
          <p:cNvSpPr/>
          <p:nvPr/>
        </p:nvSpPr>
        <p:spPr>
          <a:xfrm>
            <a:off x="1578429" y="2117679"/>
            <a:ext cx="990600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로그인하기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C4C75F7-E6BF-894D-B7BE-EC515F254163}"/>
              </a:ext>
            </a:extLst>
          </p:cNvPr>
          <p:cNvSpPr/>
          <p:nvPr/>
        </p:nvSpPr>
        <p:spPr>
          <a:xfrm>
            <a:off x="5932715" y="2103164"/>
            <a:ext cx="990600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약속방</a:t>
            </a:r>
            <a:endParaRPr kumimoji="1" lang="ko-KR" altLang="en-US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DE8F4C2-686A-9A45-89EB-9C5C224CDB8F}"/>
              </a:ext>
            </a:extLst>
          </p:cNvPr>
          <p:cNvSpPr/>
          <p:nvPr/>
        </p:nvSpPr>
        <p:spPr>
          <a:xfrm>
            <a:off x="4245429" y="4543787"/>
            <a:ext cx="1132114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사진 공유하기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53A2876-E298-1E4F-8D6B-D68E1B6E2673}"/>
              </a:ext>
            </a:extLst>
          </p:cNvPr>
          <p:cNvSpPr/>
          <p:nvPr/>
        </p:nvSpPr>
        <p:spPr>
          <a:xfrm>
            <a:off x="5350325" y="3267844"/>
            <a:ext cx="990600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채팅하기</a:t>
            </a:r>
            <a:endParaRPr kumimoji="1" lang="ko-KR" altLang="en-US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7F6BD74-C193-FD4C-982F-CDE6871D031E}"/>
              </a:ext>
            </a:extLst>
          </p:cNvPr>
          <p:cNvSpPr/>
          <p:nvPr/>
        </p:nvSpPr>
        <p:spPr>
          <a:xfrm>
            <a:off x="3439886" y="2103163"/>
            <a:ext cx="1121228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약속 방 만들기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C697F28F-0375-BE4B-A787-1A5EAD27ADDC}"/>
              </a:ext>
            </a:extLst>
          </p:cNvPr>
          <p:cNvSpPr/>
          <p:nvPr/>
        </p:nvSpPr>
        <p:spPr>
          <a:xfrm>
            <a:off x="6863439" y="3267844"/>
            <a:ext cx="990600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실시간 위치 확인하기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76A5FA05-ED9D-8F46-960A-A80F69DC466C}"/>
              </a:ext>
            </a:extLst>
          </p:cNvPr>
          <p:cNvSpPr/>
          <p:nvPr/>
        </p:nvSpPr>
        <p:spPr>
          <a:xfrm>
            <a:off x="3276600" y="3602035"/>
            <a:ext cx="1426028" cy="481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친구 초대</a:t>
            </a:r>
            <a:r>
              <a:rPr kumimoji="1"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1" lang="en-US" altLang="ko-KR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장소</a:t>
            </a:r>
            <a:r>
              <a:rPr kumimoji="1"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&amp;</a:t>
            </a:r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 시간 정하기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DE434FAC-5CB1-134C-A3C1-9EFEFC87163E}"/>
              </a:ext>
            </a:extLst>
          </p:cNvPr>
          <p:cNvSpPr/>
          <p:nvPr/>
        </p:nvSpPr>
        <p:spPr>
          <a:xfrm>
            <a:off x="6792682" y="4543787"/>
            <a:ext cx="1132114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약속 장소까지 </a:t>
            </a:r>
            <a:r>
              <a:rPr kumimoji="1"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빠른길</a:t>
            </a:r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 찾기</a:t>
            </a: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F09AE57E-8502-B943-B530-56716710BDB8}"/>
              </a:ext>
            </a:extLst>
          </p:cNvPr>
          <p:cNvSpPr/>
          <p:nvPr/>
        </p:nvSpPr>
        <p:spPr>
          <a:xfrm>
            <a:off x="9666513" y="2117679"/>
            <a:ext cx="1251857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스케줄 확인하기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8DA31B1-4465-1B47-A552-E0640B3B7149}"/>
              </a:ext>
            </a:extLst>
          </p:cNvPr>
          <p:cNvSpPr/>
          <p:nvPr/>
        </p:nvSpPr>
        <p:spPr>
          <a:xfrm>
            <a:off x="9040584" y="3581174"/>
            <a:ext cx="1251857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알림 받기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CB0D1E5-0E06-F64C-B9DF-AA0405838670}"/>
              </a:ext>
            </a:extLst>
          </p:cNvPr>
          <p:cNvSpPr/>
          <p:nvPr/>
        </p:nvSpPr>
        <p:spPr>
          <a:xfrm>
            <a:off x="10537370" y="3581174"/>
            <a:ext cx="1251857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달력으로 한눈에 확인하기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AF918C5E-9CCD-2044-BB6C-36468BD7CB27}"/>
              </a:ext>
            </a:extLst>
          </p:cNvPr>
          <p:cNvSpPr/>
          <p:nvPr/>
        </p:nvSpPr>
        <p:spPr>
          <a:xfrm>
            <a:off x="6128657" y="974837"/>
            <a:ext cx="1251857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약속해조</a:t>
            </a:r>
            <a:endParaRPr kumimoji="1" lang="ko-KR" altLang="en-US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A74680F6-AEE7-454F-A142-23AC5C473C13}"/>
              </a:ext>
            </a:extLst>
          </p:cNvPr>
          <p:cNvCxnSpPr>
            <a:stCxn id="53" idx="2"/>
            <a:endCxn id="37" idx="0"/>
          </p:cNvCxnSpPr>
          <p:nvPr/>
        </p:nvCxnSpPr>
        <p:spPr>
          <a:xfrm rot="5400000">
            <a:off x="4030289" y="-606618"/>
            <a:ext cx="767738" cy="4680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6461409F-1081-0E44-B32F-9A649790B866}"/>
              </a:ext>
            </a:extLst>
          </p:cNvPr>
          <p:cNvCxnSpPr>
            <a:stCxn id="53" idx="2"/>
            <a:endCxn id="43" idx="0"/>
          </p:cNvCxnSpPr>
          <p:nvPr/>
        </p:nvCxnSpPr>
        <p:spPr>
          <a:xfrm rot="5400000">
            <a:off x="6214690" y="1563267"/>
            <a:ext cx="753223" cy="326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F034745C-6B17-E94A-B8D3-5B587BE2CA4E}"/>
              </a:ext>
            </a:extLst>
          </p:cNvPr>
          <p:cNvCxnSpPr>
            <a:stCxn id="53" idx="2"/>
            <a:endCxn id="50" idx="0"/>
          </p:cNvCxnSpPr>
          <p:nvPr/>
        </p:nvCxnSpPr>
        <p:spPr>
          <a:xfrm rot="16200000" flipH="1">
            <a:off x="8139645" y="-35118"/>
            <a:ext cx="767738" cy="3537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54015AEF-E774-1D4B-BB33-43C5DF4B420D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rot="5400000">
            <a:off x="5742032" y="2581861"/>
            <a:ext cx="789576" cy="582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B7ED5E00-6E2C-F44F-B8EC-5780A052F8ED}"/>
              </a:ext>
            </a:extLst>
          </p:cNvPr>
          <p:cNvCxnSpPr>
            <a:stCxn id="43" idx="2"/>
            <a:endCxn id="47" idx="0"/>
          </p:cNvCxnSpPr>
          <p:nvPr/>
        </p:nvCxnSpPr>
        <p:spPr>
          <a:xfrm rot="16200000" flipH="1">
            <a:off x="6498589" y="2407694"/>
            <a:ext cx="789576" cy="930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248189-CEA2-024A-9E1F-661F636FF9CF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3989614" y="2478267"/>
            <a:ext cx="10886" cy="11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573B9A7-04A0-E244-B9D1-C8594C3B075B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>
            <a:off x="7358739" y="3642948"/>
            <a:ext cx="0" cy="90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F629C88F-C3EA-8942-B00E-D014C7F94FE5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5400000">
            <a:off x="9435283" y="2724014"/>
            <a:ext cx="1088391" cy="625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37A98A48-1086-1A42-9667-DCC72403F6E5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 rot="16200000" flipH="1">
            <a:off x="10183675" y="2601549"/>
            <a:ext cx="1088391" cy="870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535B63D6-463E-8741-9C44-2C2137E848F0}"/>
              </a:ext>
            </a:extLst>
          </p:cNvPr>
          <p:cNvSpPr/>
          <p:nvPr/>
        </p:nvSpPr>
        <p:spPr>
          <a:xfrm>
            <a:off x="1578429" y="3267844"/>
            <a:ext cx="990600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구글앱</a:t>
            </a:r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 연동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7DA772-29D8-044A-ADE7-D8CAEC3E1396}"/>
              </a:ext>
            </a:extLst>
          </p:cNvPr>
          <p:cNvCxnSpPr>
            <a:stCxn id="37" idx="2"/>
            <a:endCxn id="78" idx="0"/>
          </p:cNvCxnSpPr>
          <p:nvPr/>
        </p:nvCxnSpPr>
        <p:spPr>
          <a:xfrm>
            <a:off x="2073729" y="2492783"/>
            <a:ext cx="0" cy="77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5B6404CB-3619-8D4D-B204-73A5CB7701BE}"/>
              </a:ext>
            </a:extLst>
          </p:cNvPr>
          <p:cNvCxnSpPr>
            <a:stCxn id="53" idx="2"/>
            <a:endCxn id="46" idx="0"/>
          </p:cNvCxnSpPr>
          <p:nvPr/>
        </p:nvCxnSpPr>
        <p:spPr>
          <a:xfrm rot="5400000">
            <a:off x="5000932" y="349509"/>
            <a:ext cx="753222" cy="2754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8CE12C80-16DC-834F-86CE-557E7269FBBD}"/>
              </a:ext>
            </a:extLst>
          </p:cNvPr>
          <p:cNvSpPr/>
          <p:nvPr/>
        </p:nvSpPr>
        <p:spPr>
          <a:xfrm>
            <a:off x="5459187" y="4543787"/>
            <a:ext cx="1132114" cy="37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사진 다운 받기</a:t>
            </a: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C907D3ED-9C4E-0544-8C96-695F9CAD8144}"/>
              </a:ext>
            </a:extLst>
          </p:cNvPr>
          <p:cNvCxnSpPr>
            <a:stCxn id="45" idx="2"/>
            <a:endCxn id="44" idx="0"/>
          </p:cNvCxnSpPr>
          <p:nvPr/>
        </p:nvCxnSpPr>
        <p:spPr>
          <a:xfrm rot="5400000">
            <a:off x="4878137" y="3576298"/>
            <a:ext cx="900839" cy="1034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044F3516-85BD-A543-B9CE-CCC4449A2251}"/>
              </a:ext>
            </a:extLst>
          </p:cNvPr>
          <p:cNvCxnSpPr>
            <a:stCxn id="45" idx="2"/>
            <a:endCxn id="36" idx="0"/>
          </p:cNvCxnSpPr>
          <p:nvPr/>
        </p:nvCxnSpPr>
        <p:spPr>
          <a:xfrm rot="16200000" flipH="1">
            <a:off x="5485015" y="4003557"/>
            <a:ext cx="900839" cy="179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6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87170" y="163830"/>
            <a:ext cx="5518150" cy="7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en-US" altLang="ko-KR" sz="2400" b="1" i="1" kern="0">
                <a:solidFill>
                  <a:srgbClr val="545871"/>
                </a:solidFill>
              </a:rPr>
              <a:t>Use Case</a:t>
            </a:r>
          </a:p>
          <a:p>
            <a:pPr latinLnBrk="0">
              <a:lnSpc>
                <a:spcPct val="150000"/>
              </a:lnSpc>
              <a:defRPr lang="ko-KR"/>
            </a:pPr>
            <a:endParaRPr lang="en-US" altLang="ko-KR" sz="700" kern="0">
              <a:solidFill>
                <a:srgbClr val="545871"/>
              </a:solidFill>
            </a:endParaRPr>
          </a:p>
        </p:txBody>
      </p:sp>
      <p:sp>
        <p:nvSpPr>
          <p:cNvPr id="99" name="직사각형 36"/>
          <p:cNvSpPr/>
          <p:nvPr/>
        </p:nvSpPr>
        <p:spPr>
          <a:xfrm>
            <a:off x="0" y="0"/>
            <a:ext cx="97599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타원 37"/>
          <p:cNvSpPr/>
          <p:nvPr/>
        </p:nvSpPr>
        <p:spPr>
          <a:xfrm>
            <a:off x="414020" y="1130935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101" name="직사각형 38"/>
          <p:cNvSpPr/>
          <p:nvPr/>
        </p:nvSpPr>
        <p:spPr>
          <a:xfrm>
            <a:off x="69850" y="703580"/>
            <a:ext cx="83693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>
                <a:solidFill>
                  <a:srgbClr val="888CA6"/>
                </a:solidFill>
              </a:rPr>
              <a:t>요구사항 수집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2" name="직사각형 39"/>
          <p:cNvSpPr/>
          <p:nvPr/>
        </p:nvSpPr>
        <p:spPr>
          <a:xfrm>
            <a:off x="163195" y="1355090"/>
            <a:ext cx="72517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>
                <a:solidFill>
                  <a:srgbClr val="888CA6"/>
                </a:solidFill>
              </a:rPr>
              <a:t>왜</a:t>
            </a:r>
            <a:r>
              <a:rPr lang="en-US" altLang="ko-KR" sz="800" dirty="0">
                <a:solidFill>
                  <a:srgbClr val="888CA6"/>
                </a:solidFill>
              </a:rPr>
              <a:t>? </a:t>
            </a:r>
            <a:r>
              <a:rPr lang="ko-KR" altLang="en-US" sz="800" dirty="0">
                <a:solidFill>
                  <a:srgbClr val="888CA6"/>
                </a:solidFill>
              </a:rPr>
              <a:t>무엇을</a:t>
            </a:r>
            <a:r>
              <a:rPr lang="en-US" altLang="ko-KR" sz="800" dirty="0">
                <a:solidFill>
                  <a:srgbClr val="888CA6"/>
                </a:solidFill>
              </a:rPr>
              <a:t>?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3" name="타원 40"/>
          <p:cNvSpPr/>
          <p:nvPr/>
        </p:nvSpPr>
        <p:spPr>
          <a:xfrm>
            <a:off x="414020" y="1783080"/>
            <a:ext cx="148590" cy="148590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104" name="직사각형 41"/>
          <p:cNvSpPr/>
          <p:nvPr/>
        </p:nvSpPr>
        <p:spPr>
          <a:xfrm>
            <a:off x="163195" y="2007235"/>
            <a:ext cx="627380" cy="215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" b="1" dirty="0">
                <a:solidFill>
                  <a:srgbClr val="F7EBEB"/>
                </a:solidFill>
              </a:rPr>
              <a:t>Use Case</a:t>
            </a:r>
            <a:endParaRPr lang="ko-KR" altLang="en-US" sz="800" b="1" dirty="0">
              <a:solidFill>
                <a:srgbClr val="F7EBEB"/>
              </a:solidFill>
            </a:endParaRPr>
          </a:p>
        </p:txBody>
      </p:sp>
      <p:sp>
        <p:nvSpPr>
          <p:cNvPr id="113" name="타원 56"/>
          <p:cNvSpPr/>
          <p:nvPr/>
        </p:nvSpPr>
        <p:spPr>
          <a:xfrm>
            <a:off x="414020" y="479425"/>
            <a:ext cx="148590" cy="148590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>
              <a:solidFill>
                <a:srgbClr val="54587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BC5DD37-5A09-B648-BA01-0841900B76DA}"/>
              </a:ext>
            </a:extLst>
          </p:cNvPr>
          <p:cNvSpPr/>
          <p:nvPr/>
        </p:nvSpPr>
        <p:spPr>
          <a:xfrm>
            <a:off x="5399314" y="1462722"/>
            <a:ext cx="1937657" cy="45850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AD010C3-27E7-6A43-A020-086537A551D5}"/>
              </a:ext>
            </a:extLst>
          </p:cNvPr>
          <p:cNvSpPr/>
          <p:nvPr/>
        </p:nvSpPr>
        <p:spPr>
          <a:xfrm>
            <a:off x="9960429" y="1462721"/>
            <a:ext cx="1654628" cy="45850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DB</a:t>
            </a:r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C457103-1217-A44F-AA88-4CE35AAE6194}"/>
              </a:ext>
            </a:extLst>
          </p:cNvPr>
          <p:cNvSpPr/>
          <p:nvPr/>
        </p:nvSpPr>
        <p:spPr>
          <a:xfrm>
            <a:off x="1362802" y="1355090"/>
            <a:ext cx="1540238" cy="45850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사용자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7D9E76-D050-D942-880A-087E9048D41F}"/>
              </a:ext>
            </a:extLst>
          </p:cNvPr>
          <p:cNvCxnSpPr>
            <a:cxnSpLocks/>
          </p:cNvCxnSpPr>
          <p:nvPr/>
        </p:nvCxnSpPr>
        <p:spPr>
          <a:xfrm>
            <a:off x="2993571" y="1931670"/>
            <a:ext cx="232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B037BC4-DDA8-744B-AAEA-8DD2E298D9C1}"/>
              </a:ext>
            </a:extLst>
          </p:cNvPr>
          <p:cNvCxnSpPr>
            <a:cxnSpLocks/>
          </p:cNvCxnSpPr>
          <p:nvPr/>
        </p:nvCxnSpPr>
        <p:spPr>
          <a:xfrm>
            <a:off x="2993571" y="2884713"/>
            <a:ext cx="232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967F2C-2B49-3F4E-B453-0BCB4B017B1E}"/>
              </a:ext>
            </a:extLst>
          </p:cNvPr>
          <p:cNvSpPr/>
          <p:nvPr/>
        </p:nvSpPr>
        <p:spPr>
          <a:xfrm>
            <a:off x="2770504" y="1547243"/>
            <a:ext cx="26416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로그인 하기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02F5DB-B7EB-3948-93BC-628C2B3078F3}"/>
              </a:ext>
            </a:extLst>
          </p:cNvPr>
          <p:cNvSpPr/>
          <p:nvPr/>
        </p:nvSpPr>
        <p:spPr>
          <a:xfrm>
            <a:off x="2826612" y="2003083"/>
            <a:ext cx="26416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 err="1">
                <a:solidFill>
                  <a:prstClr val="white">
                    <a:lumMod val="50000"/>
                  </a:prstClr>
                </a:solidFill>
              </a:rPr>
              <a:t>약속방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생성하기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07EA73-BBA2-8346-B827-866764347816}"/>
              </a:ext>
            </a:extLst>
          </p:cNvPr>
          <p:cNvCxnSpPr>
            <a:cxnSpLocks/>
          </p:cNvCxnSpPr>
          <p:nvPr/>
        </p:nvCxnSpPr>
        <p:spPr>
          <a:xfrm>
            <a:off x="2993571" y="3429000"/>
            <a:ext cx="232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825AB56-3646-AC43-931F-F4076607DF1A}"/>
              </a:ext>
            </a:extLst>
          </p:cNvPr>
          <p:cNvCxnSpPr>
            <a:cxnSpLocks/>
          </p:cNvCxnSpPr>
          <p:nvPr/>
        </p:nvCxnSpPr>
        <p:spPr>
          <a:xfrm>
            <a:off x="2993571" y="2399756"/>
            <a:ext cx="232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510F85-E86E-2141-9B70-F91624D78114}"/>
              </a:ext>
            </a:extLst>
          </p:cNvPr>
          <p:cNvSpPr/>
          <p:nvPr/>
        </p:nvSpPr>
        <p:spPr>
          <a:xfrm>
            <a:off x="2757714" y="3050937"/>
            <a:ext cx="26416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사진 공유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다운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5838FE-3B09-384C-B7DE-46DB3E639A24}"/>
              </a:ext>
            </a:extLst>
          </p:cNvPr>
          <p:cNvSpPr/>
          <p:nvPr/>
        </p:nvSpPr>
        <p:spPr>
          <a:xfrm>
            <a:off x="7318829" y="2636427"/>
            <a:ext cx="26416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사용자 정보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17A2889-EB6B-754C-9720-0C183616ADA1}"/>
              </a:ext>
            </a:extLst>
          </p:cNvPr>
          <p:cNvCxnSpPr/>
          <p:nvPr/>
        </p:nvCxnSpPr>
        <p:spPr>
          <a:xfrm>
            <a:off x="7511143" y="3135086"/>
            <a:ext cx="228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697A44-595C-EA4B-8954-644E34842E3F}"/>
              </a:ext>
            </a:extLst>
          </p:cNvPr>
          <p:cNvCxnSpPr/>
          <p:nvPr/>
        </p:nvCxnSpPr>
        <p:spPr>
          <a:xfrm flipH="1">
            <a:off x="2982639" y="4691742"/>
            <a:ext cx="232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60DE1FB-D92C-6747-A370-CF3EEEE8EC8E}"/>
              </a:ext>
            </a:extLst>
          </p:cNvPr>
          <p:cNvSpPr/>
          <p:nvPr/>
        </p:nvSpPr>
        <p:spPr>
          <a:xfrm>
            <a:off x="2757714" y="4251565"/>
            <a:ext cx="26416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실시간 위치 알려주기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F1E8A4F-594C-504F-BB0D-9CBDABEC44D3}"/>
              </a:ext>
            </a:extLst>
          </p:cNvPr>
          <p:cNvCxnSpPr/>
          <p:nvPr/>
        </p:nvCxnSpPr>
        <p:spPr>
          <a:xfrm flipH="1">
            <a:off x="2982640" y="5203371"/>
            <a:ext cx="232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85BC06-2364-B643-9ED2-AF44294577AE}"/>
              </a:ext>
            </a:extLst>
          </p:cNvPr>
          <p:cNvSpPr/>
          <p:nvPr/>
        </p:nvSpPr>
        <p:spPr>
          <a:xfrm>
            <a:off x="2775856" y="4795852"/>
            <a:ext cx="26416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빠른 길 알려주기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E203AC7-319F-BD45-997C-FE4081B58C5C}"/>
              </a:ext>
            </a:extLst>
          </p:cNvPr>
          <p:cNvCxnSpPr/>
          <p:nvPr/>
        </p:nvCxnSpPr>
        <p:spPr>
          <a:xfrm>
            <a:off x="7496629" y="4093029"/>
            <a:ext cx="228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6EED8AE-1EC0-C149-930A-0E3F9004BDC1}"/>
              </a:ext>
            </a:extLst>
          </p:cNvPr>
          <p:cNvSpPr/>
          <p:nvPr/>
        </p:nvSpPr>
        <p:spPr>
          <a:xfrm>
            <a:off x="7286445" y="3654786"/>
            <a:ext cx="26416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실시간 채팅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ECA44F-6520-9C4B-9D76-DF62709A0877}"/>
              </a:ext>
            </a:extLst>
          </p:cNvPr>
          <p:cNvSpPr/>
          <p:nvPr/>
        </p:nvSpPr>
        <p:spPr>
          <a:xfrm>
            <a:off x="2808240" y="3521346"/>
            <a:ext cx="26416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스케줄 보기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85A10B1-2A08-D54A-9ABD-58FE43CBDE70}"/>
              </a:ext>
            </a:extLst>
          </p:cNvPr>
          <p:cNvCxnSpPr>
            <a:cxnSpLocks/>
          </p:cNvCxnSpPr>
          <p:nvPr/>
        </p:nvCxnSpPr>
        <p:spPr>
          <a:xfrm>
            <a:off x="2993571" y="3897085"/>
            <a:ext cx="232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7067C2B-8FCD-B448-BFA3-368F0E59031A}"/>
              </a:ext>
            </a:extLst>
          </p:cNvPr>
          <p:cNvSpPr/>
          <p:nvPr/>
        </p:nvSpPr>
        <p:spPr>
          <a:xfrm>
            <a:off x="2770504" y="2491886"/>
            <a:ext cx="26416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 err="1">
                <a:solidFill>
                  <a:prstClr val="white">
                    <a:lumMod val="50000"/>
                  </a:prstClr>
                </a:solidFill>
              </a:rPr>
              <a:t>채팅하기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B73E4B7-CEA2-F54F-9CC6-9802464C7560}"/>
              </a:ext>
            </a:extLst>
          </p:cNvPr>
          <p:cNvCxnSpPr/>
          <p:nvPr/>
        </p:nvCxnSpPr>
        <p:spPr>
          <a:xfrm flipH="1">
            <a:off x="2964498" y="5681365"/>
            <a:ext cx="232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49E944-AB03-934B-B3E5-23CEADA94523}"/>
              </a:ext>
            </a:extLst>
          </p:cNvPr>
          <p:cNvSpPr/>
          <p:nvPr/>
        </p:nvSpPr>
        <p:spPr>
          <a:xfrm>
            <a:off x="2757714" y="5273846"/>
            <a:ext cx="26416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알림 해주기</a:t>
            </a:r>
          </a:p>
        </p:txBody>
      </p:sp>
    </p:spTree>
    <p:extLst>
      <p:ext uri="{BB962C8B-B14F-4D97-AF65-F5344CB8AC3E}">
        <p14:creationId xmlns:p14="http://schemas.microsoft.com/office/powerpoint/2010/main" val="21451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202055" y="0"/>
            <a:ext cx="5518150" cy="735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3200" b="1" i="1" kern="0" dirty="0" err="1">
                <a:solidFill>
                  <a:srgbClr val="545871"/>
                </a:solidFill>
              </a:rPr>
              <a:t>WireFrame</a:t>
            </a:r>
            <a:endParaRPr lang="ko-KR" altLang="en-US" sz="2000" kern="0" dirty="0">
              <a:solidFill>
                <a:srgbClr val="54587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D806FC-C338-46A2-BBC0-A4467EA7A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55" y="280670"/>
            <a:ext cx="3889375" cy="64820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60C376-1085-4C95-A731-36A173D37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34" y="280670"/>
            <a:ext cx="3889374" cy="64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202055" y="0"/>
            <a:ext cx="5518150" cy="735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3200" b="1" i="1" kern="0" dirty="0" err="1">
                <a:solidFill>
                  <a:srgbClr val="545871"/>
                </a:solidFill>
              </a:rPr>
              <a:t>WireFrame</a:t>
            </a:r>
            <a:endParaRPr lang="ko-KR" altLang="en-US" sz="2000" kern="0" dirty="0">
              <a:solidFill>
                <a:srgbClr val="54587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EF15AE-3EEA-4B7C-9564-B4B32562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41" y="735965"/>
            <a:ext cx="3579797" cy="5894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A4DD9E-3291-464C-BCC4-43C8D9430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9" y="726158"/>
            <a:ext cx="3530916" cy="58946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03ABD-1E38-4D9E-B62E-E2B374543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95" y="735966"/>
            <a:ext cx="3530916" cy="58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9090" y="0"/>
            <a:ext cx="2788285" cy="735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3200" b="1" i="1" kern="0" dirty="0" err="1">
                <a:solidFill>
                  <a:srgbClr val="545871"/>
                </a:solidFill>
              </a:rPr>
              <a:t>WireFrame</a:t>
            </a:r>
            <a:endParaRPr lang="ko-KR" altLang="en-US" sz="2000" kern="0" dirty="0">
              <a:solidFill>
                <a:srgbClr val="54587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442A2A-B573-442F-867F-477F6A105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" y="875030"/>
            <a:ext cx="3355340" cy="5564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C4ED4C-9EF2-4B76-A8EE-8AEB2236E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45" y="182880"/>
            <a:ext cx="3895090" cy="6492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981C03-2AEA-4A31-B319-9BA508EFB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05" y="182880"/>
            <a:ext cx="3895090" cy="649224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52C9A5A-5821-4B91-B599-A76DA65C9C73}"/>
              </a:ext>
            </a:extLst>
          </p:cNvPr>
          <p:cNvCxnSpPr>
            <a:cxnSpLocks/>
          </p:cNvCxnSpPr>
          <p:nvPr/>
        </p:nvCxnSpPr>
        <p:spPr>
          <a:xfrm flipV="1">
            <a:off x="1962785" y="621030"/>
            <a:ext cx="2787650" cy="1602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3353F7-50C6-4466-8873-D0C8C73DB0C3}"/>
              </a:ext>
            </a:extLst>
          </p:cNvPr>
          <p:cNvCxnSpPr>
            <a:cxnSpLocks/>
          </p:cNvCxnSpPr>
          <p:nvPr/>
        </p:nvCxnSpPr>
        <p:spPr>
          <a:xfrm flipV="1">
            <a:off x="1778635" y="875030"/>
            <a:ext cx="7944485" cy="1960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Pages>11</Pages>
  <Words>455</Words>
  <Characters>0</Characters>
  <Application>Microsoft Macintosh PowerPoint</Application>
  <DocSecurity>0</DocSecurity>
  <PresentationFormat>와이드스크린</PresentationFormat>
  <Lines>0</Lines>
  <Paragraphs>133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08서울한강체 L</vt:lpstr>
      <vt:lpstr>Gulim</vt:lpstr>
      <vt:lpstr>맑은 고딕</vt:lpstr>
      <vt:lpstr>Aharoni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연송희</cp:lastModifiedBy>
  <cp:revision>18</cp:revision>
  <dcterms:modified xsi:type="dcterms:W3CDTF">2019-09-18T06:02:54Z</dcterms:modified>
</cp:coreProperties>
</file>