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686" r:id="rId2"/>
    <p:sldId id="1512" r:id="rId3"/>
    <p:sldId id="1513" r:id="rId4"/>
    <p:sldId id="1511" r:id="rId5"/>
    <p:sldId id="1515" r:id="rId6"/>
    <p:sldId id="1516" r:id="rId7"/>
    <p:sldId id="1514" r:id="rId8"/>
    <p:sldId id="1476" r:id="rId9"/>
    <p:sldId id="1477" r:id="rId10"/>
    <p:sldId id="1486" r:id="rId11"/>
    <p:sldId id="1478" r:id="rId12"/>
    <p:sldId id="1479" r:id="rId13"/>
    <p:sldId id="1488" r:id="rId14"/>
    <p:sldId id="1480" r:id="rId15"/>
    <p:sldId id="1481" r:id="rId16"/>
    <p:sldId id="1482" r:id="rId17"/>
    <p:sldId id="1510" r:id="rId18"/>
    <p:sldId id="1483" r:id="rId19"/>
    <p:sldId id="1484" r:id="rId20"/>
    <p:sldId id="1489" r:id="rId21"/>
    <p:sldId id="1490" r:id="rId22"/>
    <p:sldId id="1491" r:id="rId23"/>
    <p:sldId id="1492" r:id="rId24"/>
    <p:sldId id="1493" r:id="rId25"/>
  </p:sldIdLst>
  <p:sldSz cx="14401800" cy="10801350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-756">
          <p15:clr>
            <a:srgbClr val="A4A3A4"/>
          </p15:clr>
        </p15:guide>
        <p15:guide id="2" pos="2094">
          <p15:clr>
            <a:srgbClr val="A4A3A4"/>
          </p15:clr>
        </p15:guide>
        <p15:guide id="3" pos="73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98">
          <p15:clr>
            <a:srgbClr val="A4A3A4"/>
          </p15:clr>
        </p15:guide>
        <p15:guide id="2" pos="19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0066"/>
    <a:srgbClr val="FFFF66"/>
    <a:srgbClr val="080808"/>
    <a:srgbClr val="800000"/>
    <a:srgbClr val="F9EBD3"/>
    <a:srgbClr val="FAEFDC"/>
    <a:srgbClr val="FFD7D7"/>
    <a:srgbClr val="E2ECF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2217" autoAdjust="0"/>
  </p:normalViewPr>
  <p:slideViewPr>
    <p:cSldViewPr>
      <p:cViewPr varScale="1">
        <p:scale>
          <a:sx n="46" d="100"/>
          <a:sy n="46" d="100"/>
        </p:scale>
        <p:origin x="-1302" y="-96"/>
      </p:cViewPr>
      <p:guideLst>
        <p:guide orient="horz" pos="-756"/>
        <p:guide pos="2094"/>
        <p:guide pos="73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1060"/>
    </p:cViewPr>
  </p:sorterViewPr>
  <p:notesViewPr>
    <p:cSldViewPr>
      <p:cViewPr varScale="1">
        <p:scale>
          <a:sx n="57" d="100"/>
          <a:sy n="57" d="100"/>
        </p:scale>
        <p:origin x="-1794" y="-84"/>
      </p:cViewPr>
      <p:guideLst>
        <p:guide orient="horz" pos="3198"/>
        <p:guide pos="190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80586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45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6" tIns="47638" rIns="95276" bIns="47638" numCol="1" anchor="t" anchorCtr="0" compatLnSpc="1">
            <a:prstTxWarp prst="textNoShape">
              <a:avLst/>
            </a:prstTxWarp>
          </a:bodyPr>
          <a:lstStyle>
            <a:lvl1pPr defTabSz="952500">
              <a:defRPr sz="1300" b="0">
                <a:latin typeface="HY중고딕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9238" y="0"/>
            <a:ext cx="30035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6" tIns="47638" rIns="95276" bIns="47638" numCol="1" anchor="t" anchorCtr="0" compatLnSpc="1">
            <a:prstTxWarp prst="textNoShape">
              <a:avLst/>
            </a:prstTxWarp>
          </a:bodyPr>
          <a:lstStyle>
            <a:lvl1pPr algn="r" defTabSz="952500">
              <a:defRPr sz="1300" b="0">
                <a:latin typeface="HY중고딕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39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6638" y="793750"/>
            <a:ext cx="5073650" cy="3805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838700"/>
            <a:ext cx="5195888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6" tIns="47638" rIns="95276" bIns="476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문자열 유형을 편집하려면 누르십시오</a:t>
            </a:r>
            <a:r>
              <a:rPr lang="en-US" altLang="ko-KR" noProof="0" dirty="0" smtClean="0"/>
              <a:t>.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err="1" smtClean="0"/>
              <a:t>세째</a:t>
            </a:r>
            <a:r>
              <a:rPr lang="ko-KR" altLang="en-US" noProof="0" dirty="0" smtClean="0"/>
              <a:t> 수준</a:t>
            </a:r>
          </a:p>
          <a:p>
            <a:pPr lvl="3"/>
            <a:r>
              <a:rPr lang="ko-KR" altLang="en-US" noProof="0" dirty="0" err="1" smtClean="0"/>
              <a:t>네째</a:t>
            </a:r>
            <a:r>
              <a:rPr lang="ko-KR" altLang="en-US" noProof="0" dirty="0" smtClean="0"/>
              <a:t>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55188"/>
            <a:ext cx="30845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6" tIns="47638" rIns="95276" bIns="47638" numCol="1" anchor="b" anchorCtr="0" compatLnSpc="1">
            <a:prstTxWarp prst="textNoShape">
              <a:avLst/>
            </a:prstTxWarp>
          </a:bodyPr>
          <a:lstStyle>
            <a:lvl1pPr defTabSz="952500">
              <a:defRPr sz="1300" b="0">
                <a:latin typeface="HY중고딕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9238" y="9755188"/>
            <a:ext cx="30035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6" tIns="47638" rIns="95276" bIns="47638" numCol="1" anchor="b" anchorCtr="0" compatLnSpc="1">
            <a:prstTxWarp prst="textNoShape">
              <a:avLst/>
            </a:prstTxWarp>
          </a:bodyPr>
          <a:lstStyle>
            <a:lvl1pPr algn="r" defTabSz="952500">
              <a:defRPr sz="1300" b="0">
                <a:latin typeface="HY중고딕" pitchFamily="18" charset="-127"/>
              </a:defRPr>
            </a:lvl1pPr>
          </a:lstStyle>
          <a:p>
            <a:pPr>
              <a:defRPr/>
            </a:pPr>
            <a:fld id="{F4639ADA-E2E9-4A07-A9CB-8851B7FD2E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12934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중고딕" pitchFamily="18" charset="-127"/>
        <a:ea typeface="휴먼둥근고딕" pitchFamily="2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중고딕" pitchFamily="18" charset="-127"/>
        <a:ea typeface="휴먼둥근고딕" pitchFamily="2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중고딕" pitchFamily="18" charset="-127"/>
        <a:ea typeface="휴먼둥근고딕" pitchFamily="2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중고딕" pitchFamily="18" charset="-127"/>
        <a:ea typeface="휴먼둥근고딕" pitchFamily="2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중고딕" pitchFamily="18" charset="-127"/>
        <a:ea typeface="휴먼둥근고딕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4403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87D0BE-70F7-4DAB-98E3-3BC281581037}" type="slidenum">
              <a:rPr lang="en-US" altLang="ko-KR" smtClean="0"/>
              <a:pPr/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="" xmlns:p14="http://schemas.microsoft.com/office/powerpoint/2010/main" val="2400842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4403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87D0BE-70F7-4DAB-98E3-3BC281581037}" type="slidenum">
              <a:rPr lang="en-US" altLang="ko-KR" smtClean="0"/>
              <a:pPr/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="" xmlns:p14="http://schemas.microsoft.com/office/powerpoint/2010/main" val="2400842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09563" y="10479088"/>
            <a:ext cx="13920787" cy="82550"/>
            <a:chOff x="480" y="5616"/>
            <a:chExt cx="3840" cy="48"/>
          </a:xfrm>
        </p:grpSpPr>
        <p:sp>
          <p:nvSpPr>
            <p:cNvPr id="3" name="Line 21"/>
            <p:cNvSpPr>
              <a:spLocks noChangeShapeType="1"/>
            </p:cNvSpPr>
            <p:nvPr/>
          </p:nvSpPr>
          <p:spPr bwMode="auto">
            <a:xfrm>
              <a:off x="480" y="5616"/>
              <a:ext cx="3840" cy="1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HY중고딕" pitchFamily="18" charset="-127"/>
              </a:endParaRPr>
            </a:p>
          </p:txBody>
        </p:sp>
        <p:sp>
          <p:nvSpPr>
            <p:cNvPr id="4" name="Rectangle 22"/>
            <p:cNvSpPr>
              <a:spLocks noChangeArrowheads="1"/>
            </p:cNvSpPr>
            <p:nvPr/>
          </p:nvSpPr>
          <p:spPr bwMode="auto">
            <a:xfrm>
              <a:off x="480" y="5616"/>
              <a:ext cx="3840" cy="48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000000">
                    <a:gamma/>
                    <a:tint val="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HY중고딕" pitchFamily="18" charset="-127"/>
              </a:endParaRPr>
            </a:p>
          </p:txBody>
        </p:sp>
      </p:grp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12122150" y="10501313"/>
            <a:ext cx="1735138" cy="300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200" i="1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pitchFamily="18" charset="-127"/>
              </a:rPr>
              <a:t>Daedeok</a:t>
            </a:r>
            <a:r>
              <a:rPr lang="en-US" altLang="ko-KR" sz="1200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pitchFamily="18" charset="-127"/>
              </a:rPr>
              <a:t> IT</a:t>
            </a:r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1387475" y="414338"/>
            <a:ext cx="12801600" cy="82550"/>
          </a:xfrm>
          <a:prstGeom prst="rect">
            <a:avLst/>
          </a:prstGeom>
          <a:gradFill rotWithShape="0">
            <a:gsLst>
              <a:gs pos="0">
                <a:srgbClr val="000000">
                  <a:gamma/>
                  <a:tint val="0"/>
                  <a:invGamma/>
                </a:srgbClr>
              </a:gs>
              <a:gs pos="100000">
                <a:srgbClr val="00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HY중고딕" pitchFamily="18" charset="-127"/>
            </a:endParaRPr>
          </a:p>
        </p:txBody>
      </p:sp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11428413" y="14288"/>
            <a:ext cx="2932112" cy="346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sz="14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pitchFamily="18" charset="-127"/>
              </a:rPr>
              <a:t>http :// www.ddit.or.kr</a:t>
            </a:r>
            <a:endParaRPr lang="en-US" altLang="ko-KR" sz="140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중고딕" pitchFamily="18" charset="-127"/>
              <a:ea typeface="굴림체" pitchFamily="49" charset="-127"/>
            </a:endParaRPr>
          </a:p>
        </p:txBody>
      </p: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13796963" y="10414000"/>
            <a:ext cx="26035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defRPr/>
            </a:pPr>
            <a:fld id="{7E7C95BF-6254-44CE-A8D8-89D8A6E33C63}" type="slidenum">
              <a:rPr lang="en-US" altLang="ko-KR" sz="1200" i="1">
                <a:latin typeface="HY중고딕" pitchFamily="18" charset="-127"/>
                <a:ea typeface="굴림체" pitchFamily="49" charset="-127"/>
              </a:rPr>
              <a:pPr algn="ctr">
                <a:defRPr/>
              </a:pPr>
              <a:t>‹#›</a:t>
            </a:fld>
            <a:endParaRPr lang="en-US" altLang="ko-KR" sz="1200" i="1">
              <a:latin typeface="HY중고딕" pitchFamily="18" charset="-127"/>
              <a:ea typeface="굴림체" pitchFamily="49" charset="-127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0" y="432555"/>
            <a:ext cx="12961620" cy="1800225"/>
          </a:xfrm>
          <a:prstGeom prst="rect">
            <a:avLst/>
          </a:prstGeom>
        </p:spPr>
        <p:txBody>
          <a:bodyPr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20090" y="2520317"/>
            <a:ext cx="12961620" cy="7128392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  <a:lvl2pPr>
              <a:defRPr>
                <a:latin typeface="HY중고딕" pitchFamily="18" charset="-127"/>
                <a:ea typeface="HY중고딕" pitchFamily="18" charset="-127"/>
              </a:defRPr>
            </a:lvl2pPr>
            <a:lvl3pPr>
              <a:defRPr>
                <a:latin typeface="HY중고딕" pitchFamily="18" charset="-127"/>
                <a:ea typeface="HY중고딕" pitchFamily="18" charset="-127"/>
              </a:defRPr>
            </a:lvl3pPr>
            <a:lvl4pPr>
              <a:defRPr>
                <a:latin typeface="HY중고딕" pitchFamily="18" charset="-127"/>
                <a:ea typeface="HY중고딕" pitchFamily="18" charset="-127"/>
              </a:defRPr>
            </a:lvl4pPr>
            <a:lvl5pPr>
              <a:defRPr>
                <a:latin typeface="HY중고딕" pitchFamily="18" charset="-127"/>
                <a:ea typeface="HY중고딕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441307" y="432558"/>
            <a:ext cx="3240405" cy="9216152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20092" y="432558"/>
            <a:ext cx="9499649" cy="9216152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  <a:lvl2pPr>
              <a:defRPr>
                <a:latin typeface="HY중고딕" pitchFamily="18" charset="-127"/>
                <a:ea typeface="HY중고딕" pitchFamily="18" charset="-127"/>
              </a:defRPr>
            </a:lvl2pPr>
            <a:lvl3pPr>
              <a:defRPr>
                <a:latin typeface="HY중고딕" pitchFamily="18" charset="-127"/>
                <a:ea typeface="HY중고딕" pitchFamily="18" charset="-127"/>
              </a:defRPr>
            </a:lvl3pPr>
            <a:lvl4pPr>
              <a:defRPr>
                <a:latin typeface="HY중고딕" pitchFamily="18" charset="-127"/>
                <a:ea typeface="HY중고딕" pitchFamily="18" charset="-127"/>
              </a:defRPr>
            </a:lvl4pPr>
            <a:lvl5pPr>
              <a:defRPr>
                <a:latin typeface="HY중고딕" pitchFamily="18" charset="-127"/>
                <a:ea typeface="HY중고딕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0" y="432555"/>
            <a:ext cx="12961620" cy="1800225"/>
          </a:xfrm>
          <a:prstGeom prst="rect">
            <a:avLst/>
          </a:prstGeom>
        </p:spPr>
        <p:txBody>
          <a:bodyPr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0090" y="2520317"/>
            <a:ext cx="12961620" cy="7128392"/>
          </a:xfrm>
          <a:prstGeom prst="rect">
            <a:avLst/>
          </a:prstGeom>
        </p:spPr>
        <p:txBody>
          <a:bodyPr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  <a:lvl2pPr>
              <a:defRPr>
                <a:latin typeface="HY중고딕" pitchFamily="18" charset="-127"/>
                <a:ea typeface="HY중고딕" pitchFamily="18" charset="-127"/>
              </a:defRPr>
            </a:lvl2pPr>
            <a:lvl3pPr>
              <a:defRPr>
                <a:latin typeface="HY중고딕" pitchFamily="18" charset="-127"/>
                <a:ea typeface="HY중고딕" pitchFamily="18" charset="-127"/>
              </a:defRPr>
            </a:lvl3pPr>
            <a:lvl4pPr>
              <a:defRPr>
                <a:latin typeface="HY중고딕" pitchFamily="18" charset="-127"/>
                <a:ea typeface="HY중고딕" pitchFamily="18" charset="-127"/>
              </a:defRPr>
            </a:lvl4pPr>
            <a:lvl5pPr>
              <a:defRPr>
                <a:latin typeface="HY중고딕" pitchFamily="18" charset="-127"/>
                <a:ea typeface="HY중고딕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7835" y="6940870"/>
            <a:ext cx="12241530" cy="2145269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37835" y="4578074"/>
            <a:ext cx="12241530" cy="2362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HY중고딕" pitchFamily="18" charset="-127"/>
                <a:ea typeface="HY중고딕" pitchFamily="18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0" y="432555"/>
            <a:ext cx="12961620" cy="1800225"/>
          </a:xfrm>
          <a:prstGeom prst="rect">
            <a:avLst/>
          </a:prstGeom>
        </p:spPr>
        <p:txBody>
          <a:bodyPr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20092" y="2520317"/>
            <a:ext cx="6370027" cy="7128392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HY중고딕" pitchFamily="18" charset="-127"/>
                <a:ea typeface="HY중고딕" pitchFamily="18" charset="-127"/>
              </a:defRPr>
            </a:lvl1pPr>
            <a:lvl2pPr>
              <a:defRPr sz="2400">
                <a:latin typeface="HY중고딕" pitchFamily="18" charset="-127"/>
                <a:ea typeface="HY중고딕" pitchFamily="18" charset="-127"/>
              </a:defRPr>
            </a:lvl2pPr>
            <a:lvl3pPr>
              <a:defRPr sz="2000">
                <a:latin typeface="HY중고딕" pitchFamily="18" charset="-127"/>
                <a:ea typeface="HY중고딕" pitchFamily="18" charset="-127"/>
              </a:defRPr>
            </a:lvl3pPr>
            <a:lvl4pPr>
              <a:defRPr sz="1800">
                <a:latin typeface="HY중고딕" pitchFamily="18" charset="-127"/>
                <a:ea typeface="HY중고딕" pitchFamily="18" charset="-127"/>
              </a:defRPr>
            </a:lvl4pPr>
            <a:lvl5pPr>
              <a:defRPr sz="1800">
                <a:latin typeface="HY중고딕" pitchFamily="18" charset="-127"/>
                <a:ea typeface="HY중고딕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11685" y="2520317"/>
            <a:ext cx="6370027" cy="7128392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HY중고딕" pitchFamily="18" charset="-127"/>
                <a:ea typeface="HY중고딕" pitchFamily="18" charset="-127"/>
              </a:defRPr>
            </a:lvl1pPr>
            <a:lvl2pPr>
              <a:defRPr sz="2400">
                <a:latin typeface="HY중고딕" pitchFamily="18" charset="-127"/>
                <a:ea typeface="HY중고딕" pitchFamily="18" charset="-127"/>
              </a:defRPr>
            </a:lvl2pPr>
            <a:lvl3pPr>
              <a:defRPr sz="2000">
                <a:latin typeface="HY중고딕" pitchFamily="18" charset="-127"/>
                <a:ea typeface="HY중고딕" pitchFamily="18" charset="-127"/>
              </a:defRPr>
            </a:lvl3pPr>
            <a:lvl4pPr>
              <a:defRPr sz="1800">
                <a:latin typeface="HY중고딕" pitchFamily="18" charset="-127"/>
                <a:ea typeface="HY중고딕" pitchFamily="18" charset="-127"/>
              </a:defRPr>
            </a:lvl4pPr>
            <a:lvl5pPr>
              <a:defRPr sz="1800">
                <a:latin typeface="HY중고딕" pitchFamily="18" charset="-127"/>
                <a:ea typeface="HY중고딕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0" y="432555"/>
            <a:ext cx="12961620" cy="1800225"/>
          </a:xfrm>
          <a:prstGeom prst="rect">
            <a:avLst/>
          </a:prstGeom>
        </p:spPr>
        <p:txBody>
          <a:bodyPr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0" y="2417803"/>
            <a:ext cx="6363104" cy="10076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HY중고딕" pitchFamily="18" charset="-127"/>
                <a:ea typeface="HY중고딕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20090" y="3425428"/>
            <a:ext cx="6363104" cy="6223279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HY중고딕" pitchFamily="18" charset="-127"/>
                <a:ea typeface="HY중고딕" pitchFamily="18" charset="-127"/>
              </a:defRPr>
            </a:lvl1pPr>
            <a:lvl2pPr>
              <a:defRPr sz="2000">
                <a:latin typeface="HY중고딕" pitchFamily="18" charset="-127"/>
                <a:ea typeface="HY중고딕" pitchFamily="18" charset="-127"/>
              </a:defRPr>
            </a:lvl2pPr>
            <a:lvl3pPr>
              <a:defRPr sz="1800">
                <a:latin typeface="HY중고딕" pitchFamily="18" charset="-127"/>
                <a:ea typeface="HY중고딕" pitchFamily="18" charset="-127"/>
              </a:defRPr>
            </a:lvl3pPr>
            <a:lvl4pPr>
              <a:defRPr sz="1600">
                <a:latin typeface="HY중고딕" pitchFamily="18" charset="-127"/>
                <a:ea typeface="HY중고딕" pitchFamily="18" charset="-127"/>
              </a:defRPr>
            </a:lvl4pPr>
            <a:lvl5pPr>
              <a:defRPr sz="1600">
                <a:latin typeface="HY중고딕" pitchFamily="18" charset="-127"/>
                <a:ea typeface="HY중고딕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316302" y="2417803"/>
            <a:ext cx="6365411" cy="10076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HY중고딕" pitchFamily="18" charset="-127"/>
                <a:ea typeface="HY중고딕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316302" y="3425428"/>
            <a:ext cx="6365411" cy="6223279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HY중고딕" pitchFamily="18" charset="-127"/>
                <a:ea typeface="HY중고딕" pitchFamily="18" charset="-127"/>
              </a:defRPr>
            </a:lvl1pPr>
            <a:lvl2pPr>
              <a:defRPr sz="2000">
                <a:latin typeface="HY중고딕" pitchFamily="18" charset="-127"/>
                <a:ea typeface="HY중고딕" pitchFamily="18" charset="-127"/>
              </a:defRPr>
            </a:lvl2pPr>
            <a:lvl3pPr>
              <a:defRPr sz="1800">
                <a:latin typeface="HY중고딕" pitchFamily="18" charset="-127"/>
                <a:ea typeface="HY중고딕" pitchFamily="18" charset="-127"/>
              </a:defRPr>
            </a:lvl3pPr>
            <a:lvl4pPr>
              <a:defRPr sz="1600">
                <a:latin typeface="HY중고딕" pitchFamily="18" charset="-127"/>
                <a:ea typeface="HY중고딕" pitchFamily="18" charset="-127"/>
              </a:defRPr>
            </a:lvl4pPr>
            <a:lvl5pPr>
              <a:defRPr sz="1600">
                <a:latin typeface="HY중고딕" pitchFamily="18" charset="-127"/>
                <a:ea typeface="HY중고딕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0" y="432555"/>
            <a:ext cx="12961620" cy="1800225"/>
          </a:xfrm>
          <a:prstGeom prst="rect">
            <a:avLst/>
          </a:prstGeom>
        </p:spPr>
        <p:txBody>
          <a:bodyPr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2" y="430054"/>
            <a:ext cx="4738285" cy="1830229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31475" y="430056"/>
            <a:ext cx="8050237" cy="921865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HY중고딕" pitchFamily="18" charset="-127"/>
                <a:ea typeface="HY중고딕" pitchFamily="18" charset="-127"/>
              </a:defRPr>
            </a:lvl1pPr>
            <a:lvl2pPr>
              <a:defRPr sz="2800">
                <a:latin typeface="HY중고딕" pitchFamily="18" charset="-127"/>
                <a:ea typeface="HY중고딕" pitchFamily="18" charset="-127"/>
              </a:defRPr>
            </a:lvl2pPr>
            <a:lvl3pPr>
              <a:defRPr sz="2400">
                <a:latin typeface="HY중고딕" pitchFamily="18" charset="-127"/>
                <a:ea typeface="HY중고딕" pitchFamily="18" charset="-127"/>
              </a:defRPr>
            </a:lvl3pPr>
            <a:lvl4pPr>
              <a:defRPr sz="2000">
                <a:latin typeface="HY중고딕" pitchFamily="18" charset="-127"/>
                <a:ea typeface="HY중고딕" pitchFamily="18" charset="-127"/>
              </a:defRPr>
            </a:lvl4pPr>
            <a:lvl5pPr>
              <a:defRPr sz="2000">
                <a:latin typeface="HY중고딕" pitchFamily="18" charset="-127"/>
                <a:ea typeface="HY중고딕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20092" y="2260285"/>
            <a:ext cx="4738285" cy="73884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Y중고딕" pitchFamily="18" charset="-127"/>
                <a:ea typeface="HY중고딕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22661" y="7560945"/>
            <a:ext cx="8641080" cy="892613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822661" y="965121"/>
            <a:ext cx="8641080" cy="6480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HY중고딕" pitchFamily="18" charset="-127"/>
                <a:ea typeface="HY중고딕" pitchFamily="18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22661" y="8453557"/>
            <a:ext cx="8641080" cy="12676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Y중고딕" pitchFamily="18" charset="-127"/>
                <a:ea typeface="HY중고딕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62"/>
          <p:cNvGrpSpPr>
            <a:grpSpLocks/>
          </p:cNvGrpSpPr>
          <p:nvPr/>
        </p:nvGrpSpPr>
        <p:grpSpPr bwMode="auto">
          <a:xfrm>
            <a:off x="309563" y="10479088"/>
            <a:ext cx="13920787" cy="82550"/>
            <a:chOff x="480" y="5616"/>
            <a:chExt cx="3840" cy="48"/>
          </a:xfrm>
        </p:grpSpPr>
        <p:sp>
          <p:nvSpPr>
            <p:cNvPr id="1087" name="Line 63"/>
            <p:cNvSpPr>
              <a:spLocks noChangeShapeType="1"/>
            </p:cNvSpPr>
            <p:nvPr/>
          </p:nvSpPr>
          <p:spPr bwMode="auto">
            <a:xfrm>
              <a:off x="480" y="5616"/>
              <a:ext cx="3840" cy="1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HY중고딕" pitchFamily="18" charset="-127"/>
              </a:endParaRPr>
            </a:p>
          </p:txBody>
        </p:sp>
        <p:sp>
          <p:nvSpPr>
            <p:cNvPr id="1088" name="Rectangle 64"/>
            <p:cNvSpPr>
              <a:spLocks noChangeArrowheads="1"/>
            </p:cNvSpPr>
            <p:nvPr/>
          </p:nvSpPr>
          <p:spPr bwMode="auto">
            <a:xfrm>
              <a:off x="480" y="5616"/>
              <a:ext cx="3840" cy="48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000000">
                    <a:gamma/>
                    <a:tint val="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HY중고딕" pitchFamily="18" charset="-127"/>
              </a:endParaRPr>
            </a:p>
          </p:txBody>
        </p:sp>
      </p:grpSp>
      <p:sp>
        <p:nvSpPr>
          <p:cNvPr id="1089" name="Text Box 65"/>
          <p:cNvSpPr txBox="1">
            <a:spLocks noChangeArrowheads="1"/>
          </p:cNvSpPr>
          <p:nvPr/>
        </p:nvSpPr>
        <p:spPr bwMode="auto">
          <a:xfrm>
            <a:off x="12628563" y="10501313"/>
            <a:ext cx="1736725" cy="300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200" i="1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pitchFamily="18" charset="-127"/>
              </a:rPr>
              <a:t>Daedeok</a:t>
            </a:r>
            <a:r>
              <a:rPr lang="en-US" altLang="ko-KR" sz="1200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pitchFamily="18" charset="-127"/>
              </a:rPr>
              <a:t> IT</a:t>
            </a:r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auto">
          <a:xfrm>
            <a:off x="1387475" y="414338"/>
            <a:ext cx="12801600" cy="82550"/>
          </a:xfrm>
          <a:prstGeom prst="rect">
            <a:avLst/>
          </a:prstGeom>
          <a:gradFill rotWithShape="0">
            <a:gsLst>
              <a:gs pos="0">
                <a:srgbClr val="000000">
                  <a:gamma/>
                  <a:tint val="0"/>
                  <a:invGamma/>
                </a:srgbClr>
              </a:gs>
              <a:gs pos="100000">
                <a:srgbClr val="00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HY중고딕" pitchFamily="18" charset="-127"/>
            </a:endParaRPr>
          </a:p>
        </p:txBody>
      </p:sp>
      <p:sp>
        <p:nvSpPr>
          <p:cNvPr id="1091" name="Text Box 67"/>
          <p:cNvSpPr txBox="1">
            <a:spLocks noChangeArrowheads="1"/>
          </p:cNvSpPr>
          <p:nvPr/>
        </p:nvSpPr>
        <p:spPr bwMode="auto">
          <a:xfrm>
            <a:off x="11428413" y="14288"/>
            <a:ext cx="2932112" cy="346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sz="14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pitchFamily="18" charset="-127"/>
              </a:rPr>
              <a:t>http :// www.ddit.or.kr</a:t>
            </a:r>
            <a:endParaRPr lang="en-US" altLang="ko-KR" sz="140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중고딕" pitchFamily="18" charset="-127"/>
              <a:ea typeface="굴림체" pitchFamily="49" charset="-127"/>
            </a:endParaRPr>
          </a:p>
        </p:txBody>
      </p:sp>
      <p:sp>
        <p:nvSpPr>
          <p:cNvPr id="1092" name="Text Box 68"/>
          <p:cNvSpPr txBox="1">
            <a:spLocks noChangeArrowheads="1"/>
          </p:cNvSpPr>
          <p:nvPr/>
        </p:nvSpPr>
        <p:spPr bwMode="auto">
          <a:xfrm>
            <a:off x="14090650" y="10458450"/>
            <a:ext cx="26035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defRPr/>
            </a:pPr>
            <a:fld id="{40B38360-3410-40EE-B2E6-01D77F77963E}" type="slidenum">
              <a:rPr lang="en-US" altLang="ko-KR" sz="900">
                <a:latin typeface="HY중고딕" pitchFamily="18" charset="-127"/>
                <a:ea typeface="굴림체" pitchFamily="49" charset="-127"/>
              </a:rPr>
              <a:pPr algn="ctr">
                <a:defRPr/>
              </a:pPr>
              <a:t>‹#›</a:t>
            </a:fld>
            <a:endParaRPr lang="en-US" altLang="ko-KR" sz="900">
              <a:latin typeface="HY중고딕" pitchFamily="18" charset="-127"/>
              <a:ea typeface="굴림체" pitchFamily="49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ransition>
    <p:random/>
  </p:transition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휴먼둥근고딕" pitchFamily="2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휴먼둥근고딕" pitchFamily="2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휴먼둥근고딕" pitchFamily="2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휴먼둥근고딕" pitchFamily="2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휴먼둥근고딕" pitchFamily="2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휴먼둥근고딕" pitchFamily="2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휴먼둥근고딕" pitchFamily="2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휴먼둥근고딕" pitchFamily="2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73" name="Text Box 1033"/>
          <p:cNvSpPr txBox="1">
            <a:spLocks noChangeArrowheads="1"/>
          </p:cNvSpPr>
          <p:nvPr/>
        </p:nvSpPr>
        <p:spPr bwMode="auto">
          <a:xfrm>
            <a:off x="0" y="2846388"/>
            <a:ext cx="14401800" cy="1108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6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Y중고딕" pitchFamily="18" charset="-127"/>
                <a:ea typeface="서울도시" pitchFamily="18" charset="-127"/>
              </a:rPr>
              <a:t>JAVA </a:t>
            </a:r>
            <a:r>
              <a:rPr lang="ko-KR" altLang="en-US" sz="6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Y중고딕" pitchFamily="18" charset="-127"/>
                <a:ea typeface="서울도시" pitchFamily="18" charset="-127"/>
              </a:rPr>
              <a:t>객체지향 프로그래밍</a:t>
            </a:r>
            <a:endParaRPr lang="en-US" altLang="ko-KR" sz="6600" dirty="0">
              <a:effectLst>
                <a:outerShdw blurRad="38100" dist="38100" dir="2700000" algn="tl">
                  <a:srgbClr val="C0C0C0"/>
                </a:outerShdw>
              </a:effectLst>
              <a:latin typeface="HY중고딕" pitchFamily="18" charset="-127"/>
              <a:ea typeface="서울도시" pitchFamily="18" charset="-127"/>
            </a:endParaRPr>
          </a:p>
        </p:txBody>
      </p:sp>
      <p:sp>
        <p:nvSpPr>
          <p:cNvPr id="5123" name="Rectangle 1037"/>
          <p:cNvSpPr>
            <a:spLocks noChangeArrowheads="1"/>
          </p:cNvSpPr>
          <p:nvPr/>
        </p:nvSpPr>
        <p:spPr bwMode="auto">
          <a:xfrm>
            <a:off x="0" y="4618038"/>
            <a:ext cx="184150" cy="369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>
              <a:latin typeface="HY중고딕" pitchFamily="18" charset="-127"/>
            </a:endParaRPr>
          </a:p>
        </p:txBody>
      </p:sp>
      <p:pic>
        <p:nvPicPr>
          <p:cNvPr id="5124" name="_x92452800" descr="EMB00000dd419ed"/>
          <p:cNvPicPr>
            <a:picLocks noChangeAspect="1" noChangeArrowheads="1"/>
          </p:cNvPicPr>
          <p:nvPr/>
        </p:nvPicPr>
        <p:blipFill>
          <a:blip r:embed="rId2" cstate="print"/>
          <a:srcRect l="9547"/>
          <a:stretch>
            <a:fillRect/>
          </a:stretch>
        </p:blipFill>
        <p:spPr bwMode="auto">
          <a:xfrm>
            <a:off x="4083050" y="8810625"/>
            <a:ext cx="2028825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_x92435912" descr="EMB00000dd419ee"/>
          <p:cNvPicPr>
            <a:picLocks noChangeAspect="1" noChangeArrowheads="1"/>
          </p:cNvPicPr>
          <p:nvPr/>
        </p:nvPicPr>
        <p:blipFill>
          <a:blip r:embed="rId3" cstate="print"/>
          <a:srcRect t="10756"/>
          <a:stretch>
            <a:fillRect/>
          </a:stretch>
        </p:blipFill>
        <p:spPr bwMode="auto">
          <a:xfrm>
            <a:off x="6153150" y="8718550"/>
            <a:ext cx="5202238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1040"/>
          <p:cNvSpPr>
            <a:spLocks noChangeArrowheads="1"/>
          </p:cNvSpPr>
          <p:nvPr/>
        </p:nvSpPr>
        <p:spPr bwMode="auto">
          <a:xfrm>
            <a:off x="0" y="4516438"/>
            <a:ext cx="184150" cy="368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>
              <a:latin typeface="HY중고딕" pitchFamily="18" charset="-127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9788" y="2808376"/>
            <a:ext cx="1255395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기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타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contains(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비교객체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)</a:t>
            </a: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err="1">
                <a:latin typeface="HY중고딕" pitchFamily="18" charset="-127"/>
                <a:ea typeface="HY중고딕" pitchFamily="18" charset="-127"/>
              </a:rPr>
              <a:t>indexOf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비교객체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)</a:t>
            </a: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err="1">
                <a:latin typeface="HY중고딕" pitchFamily="18" charset="-127"/>
                <a:ea typeface="HY중고딕" pitchFamily="18" charset="-127"/>
              </a:rPr>
              <a:t>toArray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() : Object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형 배열로 변환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2. </a:t>
            </a:r>
            <a:r>
              <a:rPr lang="en-US" altLang="ko-KR" sz="3200" dirty="0" err="1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ArrayList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실습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127443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ChangeArrowheads="1"/>
          </p:cNvSpPr>
          <p:nvPr/>
        </p:nvSpPr>
        <p:spPr bwMode="auto">
          <a:xfrm>
            <a:off x="479425" y="1080195"/>
            <a:ext cx="13374688" cy="8841680"/>
          </a:xfrm>
          <a:prstGeom prst="rect">
            <a:avLst/>
          </a:prstGeom>
          <a:noFill/>
          <a:ln w="38100" cmpd="dbl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00150" lvl="1" indent="-7429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4400" dirty="0" smtClean="0">
                <a:latin typeface="+mn-ea"/>
                <a:ea typeface="+mn-ea"/>
              </a:rPr>
              <a:t>문제</a:t>
            </a:r>
            <a:r>
              <a:rPr lang="en-US" altLang="ko-KR" sz="4400" dirty="0" smtClean="0">
                <a:latin typeface="+mn-ea"/>
                <a:ea typeface="+mn-ea"/>
              </a:rPr>
              <a:t>1</a:t>
            </a:r>
          </a:p>
          <a:p>
            <a:pPr marL="1200150" lvl="1" indent="-7429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4400" dirty="0">
              <a:latin typeface="+mn-ea"/>
              <a:ea typeface="+mn-ea"/>
            </a:endParaRPr>
          </a:p>
          <a:p>
            <a:pPr marL="1200150" lvl="1" indent="-7429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4400" dirty="0" smtClean="0">
              <a:latin typeface="+mn-ea"/>
              <a:ea typeface="+mn-ea"/>
            </a:endParaRPr>
          </a:p>
          <a:p>
            <a:pPr marL="1200150" lvl="1" indent="-7429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4400" dirty="0">
              <a:latin typeface="+mn-ea"/>
              <a:ea typeface="+mn-ea"/>
            </a:endParaRPr>
          </a:p>
          <a:p>
            <a:pPr marL="1200150" lvl="1" indent="-7429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4400" dirty="0" smtClean="0">
                <a:latin typeface="+mn-ea"/>
              </a:rPr>
              <a:t>문제</a:t>
            </a:r>
            <a:r>
              <a:rPr lang="en-US" altLang="ko-KR" sz="4400" dirty="0">
                <a:latin typeface="+mn-ea"/>
              </a:rPr>
              <a:t>2</a:t>
            </a:r>
          </a:p>
          <a:p>
            <a:pPr marL="1200150" lvl="1" indent="-7429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4400" dirty="0" smtClean="0">
              <a:latin typeface="+mn-ea"/>
              <a:ea typeface="+mn-ea"/>
            </a:endParaRPr>
          </a:p>
          <a:p>
            <a:endParaRPr lang="en-US" altLang="ko-KR" sz="3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6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3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6204" y="2350205"/>
            <a:ext cx="12457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6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 lvl="1"/>
            <a:r>
              <a:rPr lang="en-US" altLang="ko-KR" sz="3600" dirty="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lang="ko-KR" altLang="en-US" sz="3600" dirty="0">
                <a:latin typeface="굴림" panose="020B0600000101010101" pitchFamily="50" charset="-127"/>
                <a:ea typeface="굴림" panose="020B0600000101010101" pitchFamily="50" charset="-127"/>
              </a:rPr>
              <a:t>명의 사람 이름을 </a:t>
            </a:r>
            <a:r>
              <a:rPr lang="ko-KR" altLang="en-US" sz="3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입력받아</a:t>
            </a:r>
            <a:r>
              <a:rPr lang="ko-KR" altLang="en-US" sz="3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en-US" altLang="ko-KR" sz="3600" dirty="0" err="1">
                <a:latin typeface="굴림" panose="020B0600000101010101" pitchFamily="50" charset="-127"/>
                <a:ea typeface="굴림" panose="020B0600000101010101" pitchFamily="50" charset="-127"/>
              </a:rPr>
              <a:t>ArrayList</a:t>
            </a:r>
            <a:r>
              <a:rPr lang="ko-KR" altLang="en-US" sz="3600" dirty="0">
                <a:latin typeface="굴림" panose="020B0600000101010101" pitchFamily="50" charset="-127"/>
                <a:ea typeface="굴림" panose="020B0600000101010101" pitchFamily="50" charset="-127"/>
              </a:rPr>
              <a:t>에 저장하고</a:t>
            </a:r>
          </a:p>
          <a:p>
            <a:r>
              <a:rPr lang="en-US" altLang="ko-KR" b="1" dirty="0"/>
              <a:t> </a:t>
            </a:r>
            <a:r>
              <a:rPr lang="ko-KR" altLang="en-US" b="1" dirty="0"/>
              <a:t>이 중에서 </a:t>
            </a:r>
            <a:r>
              <a:rPr lang="en-US" altLang="ko-KR" b="1" dirty="0"/>
              <a:t>‘</a:t>
            </a:r>
            <a:r>
              <a:rPr lang="ko-KR" altLang="en-US" b="1" dirty="0"/>
              <a:t>김</a:t>
            </a:r>
            <a:r>
              <a:rPr lang="en-US" altLang="ko-KR" b="1" dirty="0"/>
              <a:t>’</a:t>
            </a:r>
            <a:r>
              <a:rPr lang="ko-KR" altLang="en-US" b="1" dirty="0"/>
              <a:t>씨 성의 이름을 출력하시오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  (</a:t>
            </a:r>
            <a:r>
              <a:rPr lang="ko-KR" altLang="en-US" b="1" dirty="0"/>
              <a:t>단</a:t>
            </a:r>
            <a:r>
              <a:rPr lang="en-US" altLang="ko-KR" b="1" dirty="0"/>
              <a:t>, </a:t>
            </a:r>
            <a:r>
              <a:rPr lang="ko-KR" altLang="en-US" b="1" dirty="0"/>
              <a:t>입력은 </a:t>
            </a:r>
            <a:r>
              <a:rPr lang="en-US" altLang="ko-KR" b="1" dirty="0"/>
              <a:t>Scanner</a:t>
            </a:r>
            <a:r>
              <a:rPr lang="ko-KR" altLang="en-US" b="1" dirty="0"/>
              <a:t>를 이용하여 입력 받는다</a:t>
            </a:r>
            <a:r>
              <a:rPr lang="en-US" altLang="ko-KR" b="1" dirty="0"/>
              <a:t>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6244" y="6526669"/>
            <a:ext cx="12457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lang="ko-KR" altLang="en-US" sz="3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명의 별명을 </a:t>
            </a:r>
            <a:r>
              <a:rPr lang="ko-KR" altLang="en-US" sz="3600" dirty="0">
                <a:latin typeface="굴림" panose="020B0600000101010101" pitchFamily="50" charset="-127"/>
                <a:ea typeface="굴림" panose="020B0600000101010101" pitchFamily="50" charset="-127"/>
              </a:rPr>
              <a:t>입력하여 </a:t>
            </a:r>
            <a:r>
              <a:rPr lang="en-US" altLang="ko-KR" sz="3600" dirty="0" err="1">
                <a:latin typeface="굴림" panose="020B0600000101010101" pitchFamily="50" charset="-127"/>
                <a:ea typeface="굴림" panose="020B0600000101010101" pitchFamily="50" charset="-127"/>
              </a:rPr>
              <a:t>ArrayList</a:t>
            </a:r>
            <a:r>
              <a:rPr lang="ko-KR" altLang="en-US" sz="3600" dirty="0">
                <a:latin typeface="굴림" panose="020B0600000101010101" pitchFamily="50" charset="-127"/>
                <a:ea typeface="굴림" panose="020B0600000101010101" pitchFamily="50" charset="-127"/>
              </a:rPr>
              <a:t>에 저장하고</a:t>
            </a:r>
          </a:p>
          <a:p>
            <a:r>
              <a:rPr lang="ko-KR" altLang="en-US" sz="3600" dirty="0">
                <a:latin typeface="굴림" panose="020B0600000101010101" pitchFamily="50" charset="-127"/>
                <a:ea typeface="굴림" panose="020B0600000101010101" pitchFamily="50" charset="-127"/>
              </a:rPr>
              <a:t>별명의 길이가 제일 긴 별명을 출력하시오</a:t>
            </a:r>
            <a:r>
              <a:rPr lang="en-US" altLang="ko-KR" sz="3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36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3600" dirty="0">
                <a:latin typeface="굴림" panose="020B0600000101010101" pitchFamily="50" charset="-127"/>
                <a:ea typeface="굴림" panose="020B0600000101010101" pitchFamily="50" charset="-127"/>
              </a:rPr>
              <a:t>단</a:t>
            </a:r>
            <a:r>
              <a:rPr lang="en-US" altLang="ko-KR" sz="3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3600" dirty="0">
                <a:latin typeface="굴림" panose="020B0600000101010101" pitchFamily="50" charset="-127"/>
                <a:ea typeface="굴림" panose="020B0600000101010101" pitchFamily="50" charset="-127"/>
              </a:rPr>
              <a:t>각 별명의 길이는 모두 다르게 입력한다</a:t>
            </a:r>
            <a:r>
              <a:rPr lang="en-US" altLang="ko-KR" sz="3600" dirty="0">
                <a:latin typeface="굴림" panose="020B0600000101010101" pitchFamily="50" charset="-127"/>
                <a:ea typeface="굴림" panose="020B0600000101010101" pitchFamily="50" charset="-127"/>
              </a:rPr>
              <a:t>.)</a:t>
            </a:r>
          </a:p>
        </p:txBody>
      </p:sp>
    </p:spTree>
    <p:extLst>
      <p:ext uri="{BB962C8B-B14F-4D97-AF65-F5344CB8AC3E}">
        <p14:creationId xmlns="" xmlns:p14="http://schemas.microsoft.com/office/powerpoint/2010/main" val="338414901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9788" y="3138488"/>
            <a:ext cx="1255395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추가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p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ush(value)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가져오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기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p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op() :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자료를 가져온 후 가져온 자료를 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S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tack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에서 삭제한다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3.1 Stack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실습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763761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9788" y="3138488"/>
            <a:ext cx="1255395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추가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offer(value)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가져오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기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poll() :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자료를 가져온 후 가져온 자료를 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Queue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에서 삭제한다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3.2 Queue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실습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33174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9788" y="4248547"/>
            <a:ext cx="1255395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ko-KR" sz="2800" b="0" dirty="0" err="1" smtClean="0">
                <a:latin typeface="HY중고딕" pitchFamily="18" charset="-127"/>
                <a:ea typeface="HY중고딕" pitchFamily="18" charset="-127"/>
              </a:rPr>
              <a:t>Collections.sort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(List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객체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)</a:t>
            </a: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기본정렬방식인 오름차순 정렬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ko-KR" sz="2800" b="0" dirty="0" err="1" smtClean="0">
                <a:latin typeface="HY중고딕" pitchFamily="18" charset="-127"/>
                <a:ea typeface="HY중고딕" pitchFamily="18" charset="-127"/>
              </a:rPr>
              <a:t>Collections.sort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(List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객체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정렬방식객체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정렬방식 객체에 따라 결정됨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ko-KR" sz="2800" b="0" dirty="0" err="1" smtClean="0">
                <a:latin typeface="HY중고딕" pitchFamily="18" charset="-127"/>
                <a:ea typeface="HY중고딕" pitchFamily="18" charset="-127"/>
              </a:rPr>
              <a:t>Collections.shuffle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(List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객체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)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무작위로 </a:t>
            </a:r>
            <a:r>
              <a:rPr lang="ko-KR" altLang="en-US" sz="2800" b="0" dirty="0" err="1" smtClean="0">
                <a:latin typeface="HY중고딕" pitchFamily="18" charset="-127"/>
                <a:ea typeface="HY중고딕" pitchFamily="18" charset="-127"/>
              </a:rPr>
              <a:t>자료섞기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4. List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정렬 실습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0438" y="2673663"/>
            <a:ext cx="12649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정렬과 관련된 </a:t>
            </a:r>
            <a:r>
              <a:rPr lang="en-US" altLang="ko-KR" sz="28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interface</a:t>
            </a:r>
            <a:r>
              <a:rPr lang="ko-KR" altLang="en-US" sz="2800" dirty="0">
                <a:latin typeface="휴먼고딕" panose="02010504000101010101" pitchFamily="2" charset="-127"/>
                <a:ea typeface="휴먼고딕" panose="02010504000101010101" pitchFamily="2" charset="-127"/>
              </a:rPr>
              <a:t> </a:t>
            </a:r>
            <a:r>
              <a:rPr lang="en-US" altLang="ko-KR" sz="28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:</a:t>
            </a:r>
            <a:r>
              <a:rPr lang="ko-KR" altLang="en-US" sz="28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 </a:t>
            </a:r>
            <a:r>
              <a:rPr lang="en-US" altLang="ko-KR" sz="28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Comparable[</a:t>
            </a:r>
            <a:r>
              <a:rPr lang="en-US" altLang="ko-KR" sz="2800" dirty="0" err="1" smtClean="0">
                <a:latin typeface="휴먼고딕" panose="02010504000101010101" pitchFamily="2" charset="-127"/>
                <a:ea typeface="휴먼고딕" panose="02010504000101010101" pitchFamily="2" charset="-127"/>
              </a:rPr>
              <a:t>compareTo</a:t>
            </a:r>
            <a:r>
              <a:rPr lang="en-US" altLang="ko-KR" sz="28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()],</a:t>
            </a:r>
            <a:r>
              <a:rPr lang="ko-KR" altLang="en-US" sz="28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 </a:t>
            </a:r>
            <a:r>
              <a:rPr lang="en-US" altLang="ko-KR" sz="28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Comparator[compare()] </a:t>
            </a:r>
            <a:endParaRPr lang="ko-KR" altLang="en-US" sz="28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528779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ChangeArrowheads="1"/>
          </p:cNvSpPr>
          <p:nvPr/>
        </p:nvSpPr>
        <p:spPr bwMode="auto">
          <a:xfrm>
            <a:off x="479425" y="1080195"/>
            <a:ext cx="13374688" cy="8841680"/>
          </a:xfrm>
          <a:prstGeom prst="rect">
            <a:avLst/>
          </a:prstGeom>
          <a:noFill/>
          <a:ln w="38100" cmpd="dbl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00150" lvl="1" indent="-7429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4400" dirty="0" smtClean="0">
                <a:latin typeface="+mn-ea"/>
                <a:ea typeface="+mn-ea"/>
              </a:rPr>
              <a:t>문제</a:t>
            </a:r>
            <a:r>
              <a:rPr lang="en-US" altLang="ko-KR" sz="4400" dirty="0" smtClean="0">
                <a:latin typeface="+mn-ea"/>
                <a:ea typeface="+mn-ea"/>
              </a:rPr>
              <a:t>3</a:t>
            </a:r>
          </a:p>
          <a:p>
            <a:pPr lvl="1">
              <a:lnSpc>
                <a:spcPct val="150000"/>
              </a:lnSpc>
            </a:pPr>
            <a:endParaRPr lang="en-US" altLang="ko-KR" sz="2400" dirty="0" smtClean="0">
              <a:latin typeface="+mn-ea"/>
              <a:ea typeface="+mn-ea"/>
            </a:endParaRPr>
          </a:p>
          <a:p>
            <a:r>
              <a:rPr lang="ko-KR" altLang="en-US" sz="2800" b="0" dirty="0" smtClean="0">
                <a:latin typeface="맑은고딕"/>
              </a:rPr>
              <a:t>     학번</a:t>
            </a:r>
            <a:r>
              <a:rPr lang="en-US" altLang="ko-KR" sz="2800" b="0" dirty="0">
                <a:latin typeface="맑은고딕"/>
              </a:rPr>
              <a:t>, </a:t>
            </a:r>
            <a:r>
              <a:rPr lang="ko-KR" altLang="en-US" sz="2800" b="0" dirty="0">
                <a:latin typeface="맑은고딕"/>
              </a:rPr>
              <a:t>이름</a:t>
            </a:r>
            <a:r>
              <a:rPr lang="en-US" altLang="ko-KR" sz="2800" b="0" dirty="0">
                <a:latin typeface="맑은고딕"/>
              </a:rPr>
              <a:t>, </a:t>
            </a:r>
            <a:r>
              <a:rPr lang="ko-KR" altLang="en-US" sz="2800" b="0" dirty="0">
                <a:latin typeface="맑은고딕"/>
              </a:rPr>
              <a:t>국어점수</a:t>
            </a:r>
            <a:r>
              <a:rPr lang="en-US" altLang="ko-KR" sz="2800" b="0" dirty="0">
                <a:latin typeface="맑은고딕"/>
              </a:rPr>
              <a:t>, </a:t>
            </a:r>
            <a:r>
              <a:rPr lang="ko-KR" altLang="en-US" sz="2800" b="0" dirty="0">
                <a:latin typeface="맑은고딕"/>
              </a:rPr>
              <a:t>영어점수</a:t>
            </a:r>
            <a:r>
              <a:rPr lang="en-US" altLang="ko-KR" sz="2800" b="0" dirty="0">
                <a:latin typeface="맑은고딕"/>
              </a:rPr>
              <a:t>, </a:t>
            </a:r>
            <a:r>
              <a:rPr lang="ko-KR" altLang="en-US" sz="2800" b="0" dirty="0">
                <a:latin typeface="맑은고딕"/>
              </a:rPr>
              <a:t>수학점수</a:t>
            </a:r>
            <a:r>
              <a:rPr lang="en-US" altLang="ko-KR" sz="2800" b="0" dirty="0">
                <a:latin typeface="맑은고딕"/>
              </a:rPr>
              <a:t>, </a:t>
            </a:r>
            <a:r>
              <a:rPr lang="ko-KR" altLang="en-US" sz="2800" b="0" dirty="0">
                <a:latin typeface="맑은고딕"/>
              </a:rPr>
              <a:t>총점</a:t>
            </a:r>
            <a:r>
              <a:rPr lang="en-US" altLang="ko-KR" sz="2800" b="0" dirty="0">
                <a:latin typeface="맑은고딕"/>
              </a:rPr>
              <a:t>, </a:t>
            </a:r>
            <a:r>
              <a:rPr lang="ko-KR" altLang="en-US" sz="2800" b="0" dirty="0">
                <a:latin typeface="맑은고딕"/>
              </a:rPr>
              <a:t>등수를 멤버로 </a:t>
            </a:r>
            <a:r>
              <a:rPr lang="ko-KR" altLang="en-US" sz="2800" b="0" dirty="0" smtClean="0">
                <a:latin typeface="맑은고딕"/>
              </a:rPr>
              <a:t>갖는</a:t>
            </a:r>
            <a:endParaRPr lang="en-US" altLang="ko-KR" sz="2800" b="0" dirty="0" smtClean="0">
              <a:latin typeface="맑은고딕"/>
            </a:endParaRPr>
          </a:p>
          <a:p>
            <a:r>
              <a:rPr lang="ko-KR" altLang="en-US" sz="2800" b="0" dirty="0" smtClean="0">
                <a:latin typeface="맑은고딕"/>
              </a:rPr>
              <a:t>  </a:t>
            </a:r>
            <a:r>
              <a:rPr lang="en-US" altLang="ko-KR" sz="2800" b="0" dirty="0">
                <a:latin typeface="맑은고딕"/>
              </a:rPr>
              <a:t>Student</a:t>
            </a:r>
            <a:r>
              <a:rPr lang="ko-KR" altLang="en-US" sz="2800" b="0" dirty="0">
                <a:latin typeface="맑은고딕"/>
              </a:rPr>
              <a:t>클래스를 만든다</a:t>
            </a:r>
            <a:r>
              <a:rPr lang="en-US" altLang="ko-KR" sz="2800" b="0" dirty="0">
                <a:latin typeface="맑은고딕"/>
              </a:rPr>
              <a:t>.</a:t>
            </a:r>
          </a:p>
          <a:p>
            <a:r>
              <a:rPr lang="ko-KR" altLang="en-US" sz="2800" b="0" dirty="0">
                <a:latin typeface="맑은고딕"/>
              </a:rPr>
              <a:t>  </a:t>
            </a:r>
            <a:r>
              <a:rPr lang="en-US" altLang="ko-KR" sz="2800" b="0" dirty="0" smtClean="0">
                <a:latin typeface="맑은고딕"/>
              </a:rPr>
              <a:t>(</a:t>
            </a:r>
            <a:r>
              <a:rPr lang="ko-KR" altLang="en-US" sz="2800" b="0" dirty="0" err="1" smtClean="0">
                <a:latin typeface="맑은고딕"/>
              </a:rPr>
              <a:t>생성자는</a:t>
            </a:r>
            <a:r>
              <a:rPr lang="ko-KR" altLang="en-US" sz="2800" b="0" dirty="0" smtClean="0">
                <a:latin typeface="맑은고딕"/>
              </a:rPr>
              <a:t> </a:t>
            </a:r>
            <a:r>
              <a:rPr lang="ko-KR" altLang="en-US" sz="2800" b="0" dirty="0">
                <a:latin typeface="맑은고딕"/>
              </a:rPr>
              <a:t>학번</a:t>
            </a:r>
            <a:r>
              <a:rPr lang="en-US" altLang="ko-KR" sz="2800" b="0" dirty="0">
                <a:latin typeface="맑은고딕"/>
              </a:rPr>
              <a:t>, </a:t>
            </a:r>
            <a:r>
              <a:rPr lang="ko-KR" altLang="en-US" sz="2800" b="0" dirty="0">
                <a:latin typeface="맑은고딕"/>
              </a:rPr>
              <a:t>이름</a:t>
            </a:r>
            <a:r>
              <a:rPr lang="en-US" altLang="ko-KR" sz="2800" b="0" dirty="0">
                <a:latin typeface="맑은고딕"/>
              </a:rPr>
              <a:t>, </a:t>
            </a:r>
            <a:r>
              <a:rPr lang="ko-KR" altLang="en-US" sz="2800" b="0" dirty="0">
                <a:latin typeface="맑은고딕"/>
              </a:rPr>
              <a:t>국어</a:t>
            </a:r>
            <a:r>
              <a:rPr lang="en-US" altLang="ko-KR" sz="2800" b="0" dirty="0">
                <a:latin typeface="맑은고딕"/>
              </a:rPr>
              <a:t>, </a:t>
            </a:r>
            <a:r>
              <a:rPr lang="ko-KR" altLang="en-US" sz="2800" b="0" dirty="0">
                <a:latin typeface="맑은고딕"/>
              </a:rPr>
              <a:t>영어</a:t>
            </a:r>
            <a:r>
              <a:rPr lang="en-US" altLang="ko-KR" sz="2800" b="0" dirty="0">
                <a:latin typeface="맑은고딕"/>
              </a:rPr>
              <a:t>, </a:t>
            </a:r>
            <a:r>
              <a:rPr lang="ko-KR" altLang="en-US" sz="2800" b="0" dirty="0">
                <a:latin typeface="맑은고딕"/>
              </a:rPr>
              <a:t>수학 점수만 매개변수로 받아서 처리한다</a:t>
            </a:r>
            <a:r>
              <a:rPr lang="en-US" altLang="ko-KR" sz="2800" b="0" dirty="0" smtClean="0">
                <a:latin typeface="맑은고딕"/>
              </a:rPr>
              <a:t>.)</a:t>
            </a:r>
            <a:endParaRPr lang="en-US" altLang="ko-KR" sz="2800" b="0" dirty="0">
              <a:latin typeface="맑은고딕"/>
            </a:endParaRPr>
          </a:p>
          <a:p>
            <a:r>
              <a:rPr lang="ko-KR" altLang="en-US" sz="2800" b="0" dirty="0">
                <a:latin typeface="맑은고딕"/>
              </a:rPr>
              <a:t>  </a:t>
            </a:r>
          </a:p>
          <a:p>
            <a:r>
              <a:rPr lang="ko-KR" altLang="en-US" sz="2800" b="0" dirty="0">
                <a:latin typeface="맑은고딕"/>
              </a:rPr>
              <a:t>  이 </a:t>
            </a:r>
            <a:r>
              <a:rPr lang="en-US" altLang="ko-KR" sz="2800" b="0" dirty="0">
                <a:latin typeface="맑은고딕"/>
              </a:rPr>
              <a:t>Student</a:t>
            </a:r>
            <a:r>
              <a:rPr lang="ko-KR" altLang="en-US" sz="2800" b="0" dirty="0">
                <a:latin typeface="맑은고딕"/>
              </a:rPr>
              <a:t>객체들은 </a:t>
            </a:r>
            <a:r>
              <a:rPr lang="en-US" altLang="ko-KR" sz="2800" b="0" dirty="0">
                <a:latin typeface="맑은고딕"/>
              </a:rPr>
              <a:t>List</a:t>
            </a:r>
            <a:r>
              <a:rPr lang="ko-KR" altLang="en-US" sz="2800" b="0" dirty="0">
                <a:latin typeface="맑은고딕"/>
              </a:rPr>
              <a:t>에 저장하여 관리한다</a:t>
            </a:r>
            <a:r>
              <a:rPr lang="en-US" altLang="ko-KR" sz="2800" b="0" dirty="0">
                <a:latin typeface="맑은고딕"/>
              </a:rPr>
              <a:t>.</a:t>
            </a:r>
          </a:p>
          <a:p>
            <a:r>
              <a:rPr lang="ko-KR" altLang="en-US" sz="2800" b="0" dirty="0">
                <a:latin typeface="맑은고딕"/>
              </a:rPr>
              <a:t>  </a:t>
            </a:r>
            <a:r>
              <a:rPr lang="en-US" altLang="ko-KR" sz="2800" b="0" dirty="0">
                <a:latin typeface="맑은고딕"/>
              </a:rPr>
              <a:t>List</a:t>
            </a:r>
            <a:r>
              <a:rPr lang="ko-KR" altLang="en-US" sz="2800" b="0" dirty="0">
                <a:latin typeface="맑은고딕"/>
              </a:rPr>
              <a:t>에 저장된 데이터들을 학번의 오름차순으로 정렬하여 출력하는 부분과</a:t>
            </a:r>
          </a:p>
          <a:p>
            <a:r>
              <a:rPr lang="ko-KR" altLang="en-US" sz="2800" b="0" dirty="0">
                <a:latin typeface="맑은고딕"/>
              </a:rPr>
              <a:t>  총점의 역순으로 정렬하는 부분을 프로그램 하시오</a:t>
            </a:r>
            <a:r>
              <a:rPr lang="en-US" altLang="ko-KR" sz="2800" b="0" dirty="0">
                <a:latin typeface="맑은고딕"/>
              </a:rPr>
              <a:t>.</a:t>
            </a:r>
          </a:p>
          <a:p>
            <a:r>
              <a:rPr lang="ko-KR" altLang="en-US" sz="2800" b="0" dirty="0">
                <a:latin typeface="맑은고딕"/>
              </a:rPr>
              <a:t>  </a:t>
            </a:r>
            <a:r>
              <a:rPr lang="en-US" altLang="ko-KR" sz="2800" b="0" dirty="0">
                <a:latin typeface="맑은고딕"/>
              </a:rPr>
              <a:t>(</a:t>
            </a:r>
            <a:r>
              <a:rPr lang="ko-KR" altLang="en-US" sz="2800" b="0" dirty="0">
                <a:latin typeface="맑은고딕"/>
              </a:rPr>
              <a:t>총점이 같으면 학번의 내림차순으로 정렬되도록 한다</a:t>
            </a:r>
            <a:r>
              <a:rPr lang="en-US" altLang="ko-KR" sz="2800" b="0" dirty="0">
                <a:latin typeface="맑은고딕"/>
              </a:rPr>
              <a:t>.)</a:t>
            </a:r>
          </a:p>
          <a:p>
            <a:r>
              <a:rPr lang="ko-KR" altLang="en-US" sz="2800" b="0" dirty="0">
                <a:latin typeface="맑은고딕"/>
              </a:rPr>
              <a:t>  </a:t>
            </a:r>
            <a:r>
              <a:rPr lang="en-US" altLang="ko-KR" sz="2800" b="0" dirty="0">
                <a:latin typeface="맑은고딕"/>
              </a:rPr>
              <a:t>(</a:t>
            </a:r>
            <a:r>
              <a:rPr lang="ko-KR" altLang="en-US" sz="2800" b="0" dirty="0">
                <a:latin typeface="맑은고딕"/>
              </a:rPr>
              <a:t>학번 정렬기준은 </a:t>
            </a:r>
            <a:r>
              <a:rPr lang="en-US" altLang="ko-KR" sz="2800" b="0" dirty="0">
                <a:latin typeface="맑은고딕"/>
              </a:rPr>
              <a:t>Student</a:t>
            </a:r>
            <a:r>
              <a:rPr lang="ko-KR" altLang="en-US" sz="2800" b="0" dirty="0">
                <a:latin typeface="맑은고딕"/>
              </a:rPr>
              <a:t>클래스 자체에서 제공하도록 하고</a:t>
            </a:r>
            <a:r>
              <a:rPr lang="en-US" altLang="ko-KR" sz="2800" b="0" dirty="0">
                <a:latin typeface="맑은고딕"/>
              </a:rPr>
              <a:t>,</a:t>
            </a:r>
          </a:p>
          <a:p>
            <a:r>
              <a:rPr lang="ko-KR" altLang="en-US" sz="2800" b="0" dirty="0">
                <a:latin typeface="맑은고딕"/>
              </a:rPr>
              <a:t>   총점 정렬기준은 외부클래스에서 제공하도록 한다</a:t>
            </a:r>
            <a:r>
              <a:rPr lang="en-US" altLang="ko-KR" sz="2800" b="0" dirty="0">
                <a:latin typeface="맑은고딕"/>
              </a:rPr>
              <a:t>.)</a:t>
            </a:r>
            <a:endParaRPr lang="ko-KR" altLang="en-US" sz="2800" b="0" dirty="0">
              <a:latin typeface="맑은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341702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9788" y="3138488"/>
            <a:ext cx="1255395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추가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add()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수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정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별도의 수정명령이 없기 때문에 해당자료 삭제 후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신규 추가 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삭제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remove(value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), 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clear()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5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Set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실습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647438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9788" y="3138488"/>
            <a:ext cx="1255395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불러오기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Iterator()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이용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: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별도의 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index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가 존재하지 않음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다른 컬렉션 객체로 변경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Set =&gt; </a:t>
            </a:r>
            <a:r>
              <a:rPr lang="en-US" altLang="ko-KR" sz="2800" b="0" dirty="0" err="1" smtClean="0">
                <a:latin typeface="HY중고딕" pitchFamily="18" charset="-127"/>
                <a:ea typeface="HY중고딕" pitchFamily="18" charset="-127"/>
              </a:rPr>
              <a:t>ArrayList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변경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	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5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Set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실습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087963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ChangeArrowheads="1"/>
          </p:cNvSpPr>
          <p:nvPr/>
        </p:nvSpPr>
        <p:spPr bwMode="auto">
          <a:xfrm>
            <a:off x="479425" y="1008187"/>
            <a:ext cx="13374688" cy="8913688"/>
          </a:xfrm>
          <a:prstGeom prst="rect">
            <a:avLst/>
          </a:prstGeom>
          <a:noFill/>
          <a:ln w="38100" cmpd="dbl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00150" lvl="1" indent="-7429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4400" dirty="0" smtClean="0">
                <a:latin typeface="+mn-ea"/>
                <a:ea typeface="+mn-ea"/>
              </a:rPr>
              <a:t>문제</a:t>
            </a:r>
            <a:r>
              <a:rPr lang="en-US" altLang="ko-KR" sz="4400" dirty="0" smtClean="0">
                <a:latin typeface="+mn-ea"/>
                <a:ea typeface="+mn-ea"/>
              </a:rPr>
              <a:t>4</a:t>
            </a:r>
          </a:p>
          <a:p>
            <a:pPr lvl="1">
              <a:lnSpc>
                <a:spcPct val="150000"/>
              </a:lnSpc>
            </a:pPr>
            <a:endParaRPr lang="en-US" altLang="ko-KR" sz="2400" dirty="0" smtClean="0">
              <a:latin typeface="+mn-ea"/>
              <a:ea typeface="+mn-ea"/>
            </a:endParaRPr>
          </a:p>
          <a:p>
            <a:r>
              <a:rPr lang="ko-KR" altLang="en-US" sz="2800" b="0" dirty="0" smtClean="0">
                <a:latin typeface="맑은고딕"/>
              </a:rPr>
              <a:t>      </a:t>
            </a:r>
            <a:r>
              <a:rPr lang="en-US" altLang="ko-KR" sz="2800" b="0" dirty="0" smtClean="0">
                <a:latin typeface="맑은고딕"/>
              </a:rPr>
              <a:t>Set</a:t>
            </a:r>
            <a:r>
              <a:rPr lang="ko-KR" altLang="en-US" sz="2800" b="0" dirty="0">
                <a:latin typeface="맑은고딕"/>
              </a:rPr>
              <a:t>을 이용하여 숫자 야구 게임 프로그램을 작성하시오</a:t>
            </a:r>
            <a:r>
              <a:rPr lang="en-US" altLang="ko-KR" sz="2800" b="0" dirty="0">
                <a:latin typeface="맑은고딕"/>
              </a:rPr>
              <a:t>.</a:t>
            </a:r>
          </a:p>
          <a:p>
            <a:pPr lvl="1"/>
            <a:r>
              <a:rPr lang="ko-KR" altLang="en-US" sz="2800" b="0" dirty="0">
                <a:latin typeface="맑은고딕"/>
              </a:rPr>
              <a:t>  컴퓨터의 숫자는 </a:t>
            </a:r>
            <a:r>
              <a:rPr lang="ko-KR" altLang="en-US" sz="2800" b="0" dirty="0" err="1">
                <a:latin typeface="맑은고딕"/>
              </a:rPr>
              <a:t>난수를</a:t>
            </a:r>
            <a:r>
              <a:rPr lang="ko-KR" altLang="en-US" sz="2800" b="0" dirty="0">
                <a:latin typeface="맑은고딕"/>
              </a:rPr>
              <a:t> 이용하여 구한다</a:t>
            </a:r>
            <a:r>
              <a:rPr lang="en-US" altLang="ko-KR" sz="2800" b="0" dirty="0" smtClean="0">
                <a:latin typeface="맑은고딕"/>
              </a:rPr>
              <a:t>. (1~9</a:t>
            </a:r>
            <a:r>
              <a:rPr lang="ko-KR" altLang="en-US" sz="2800" b="0" dirty="0" smtClean="0">
                <a:latin typeface="맑은고딕"/>
              </a:rPr>
              <a:t>사이의 수</a:t>
            </a:r>
            <a:r>
              <a:rPr lang="en-US" altLang="ko-KR" sz="2800" b="0" dirty="0" smtClean="0">
                <a:latin typeface="맑은고딕"/>
              </a:rPr>
              <a:t>)</a:t>
            </a:r>
            <a:endParaRPr lang="en-US" altLang="ko-KR" sz="2800" b="0" dirty="0">
              <a:latin typeface="맑은고딕"/>
            </a:endParaRPr>
          </a:p>
          <a:p>
            <a:pPr lvl="1"/>
            <a:r>
              <a:rPr lang="ko-KR" altLang="en-US" sz="2800" b="0" dirty="0">
                <a:latin typeface="맑은고딕"/>
              </a:rPr>
              <a:t>  </a:t>
            </a:r>
            <a:r>
              <a:rPr lang="en-US" altLang="ko-KR" sz="2800" b="0" dirty="0">
                <a:latin typeface="맑은고딕"/>
              </a:rPr>
              <a:t>(</a:t>
            </a:r>
            <a:r>
              <a:rPr lang="ko-KR" altLang="en-US" sz="2800" b="0" dirty="0">
                <a:latin typeface="맑은고딕"/>
              </a:rPr>
              <a:t>스트라이크는 </a:t>
            </a:r>
            <a:r>
              <a:rPr lang="en-US" altLang="ko-KR" sz="2800" b="0" dirty="0">
                <a:latin typeface="맑은고딕"/>
              </a:rPr>
              <a:t>'S', </a:t>
            </a:r>
            <a:r>
              <a:rPr lang="ko-KR" altLang="en-US" sz="2800" b="0" dirty="0">
                <a:latin typeface="맑은고딕"/>
              </a:rPr>
              <a:t>볼은 </a:t>
            </a:r>
            <a:r>
              <a:rPr lang="en-US" altLang="ko-KR" sz="2800" b="0" dirty="0">
                <a:latin typeface="맑은고딕"/>
              </a:rPr>
              <a:t>'B'</a:t>
            </a:r>
            <a:r>
              <a:rPr lang="ko-KR" altLang="en-US" sz="2800" b="0" dirty="0">
                <a:latin typeface="맑은고딕"/>
              </a:rPr>
              <a:t>로 출력한다</a:t>
            </a:r>
            <a:r>
              <a:rPr lang="en-US" altLang="ko-KR" sz="2800" b="0" dirty="0">
                <a:latin typeface="맑은고딕"/>
              </a:rPr>
              <a:t>.)</a:t>
            </a:r>
          </a:p>
          <a:p>
            <a:pPr lvl="1"/>
            <a:r>
              <a:rPr lang="ko-KR" altLang="en-US" sz="2800" b="0" dirty="0">
                <a:latin typeface="맑은고딕"/>
              </a:rPr>
              <a:t>  </a:t>
            </a:r>
          </a:p>
          <a:p>
            <a:pPr lvl="1"/>
            <a:r>
              <a:rPr lang="ko-KR" altLang="en-US" sz="2800" b="0" dirty="0" smtClean="0">
                <a:latin typeface="맑은고딕"/>
              </a:rPr>
              <a:t>  컴퓨터의 </a:t>
            </a:r>
            <a:r>
              <a:rPr lang="ko-KR" altLang="en-US" sz="2800" b="0" dirty="0" err="1">
                <a:latin typeface="맑은고딕"/>
              </a:rPr>
              <a:t>난수가</a:t>
            </a:r>
            <a:r>
              <a:rPr lang="ko-KR" altLang="en-US" sz="2800" b="0" dirty="0">
                <a:latin typeface="맑은고딕"/>
              </a:rPr>
              <a:t> </a:t>
            </a:r>
            <a:r>
              <a:rPr lang="en-US" altLang="ko-KR" sz="2800" b="0" dirty="0">
                <a:latin typeface="맑은고딕"/>
              </a:rPr>
              <a:t>9 5 7 </a:t>
            </a:r>
            <a:r>
              <a:rPr lang="ko-KR" altLang="en-US" sz="2800" b="0" dirty="0" err="1">
                <a:latin typeface="맑은고딕"/>
              </a:rPr>
              <a:t>일때</a:t>
            </a:r>
            <a:r>
              <a:rPr lang="ko-KR" altLang="en-US" sz="2800" b="0" dirty="0">
                <a:latin typeface="맑은고딕"/>
              </a:rPr>
              <a:t> 실행 예시</a:t>
            </a:r>
            <a:r>
              <a:rPr lang="en-US" altLang="ko-KR" sz="2800" b="0" dirty="0">
                <a:latin typeface="맑은고딕"/>
              </a:rPr>
              <a:t>)</a:t>
            </a:r>
          </a:p>
          <a:p>
            <a:pPr lvl="1"/>
            <a:r>
              <a:rPr lang="ko-KR" altLang="en-US" sz="2800" b="0" dirty="0" smtClean="0">
                <a:latin typeface="맑은고딕"/>
              </a:rPr>
              <a:t>  숫자입력 </a:t>
            </a:r>
            <a:r>
              <a:rPr lang="en-US" altLang="ko-KR" sz="2800" b="0" dirty="0">
                <a:latin typeface="맑은고딕"/>
              </a:rPr>
              <a:t>=&gt; 3 5 6</a:t>
            </a:r>
          </a:p>
          <a:p>
            <a:pPr lvl="1"/>
            <a:r>
              <a:rPr lang="en-US" altLang="ko-KR" sz="2800" b="0" dirty="0" smtClean="0">
                <a:latin typeface="맑은고딕"/>
              </a:rPr>
              <a:t>  3 </a:t>
            </a:r>
            <a:r>
              <a:rPr lang="en-US" altLang="ko-KR" sz="2800" b="0" dirty="0">
                <a:latin typeface="맑은고딕"/>
              </a:rPr>
              <a:t>5 6 ==&gt; 1S 0B</a:t>
            </a:r>
          </a:p>
          <a:p>
            <a:pPr lvl="1"/>
            <a:r>
              <a:rPr lang="ko-KR" altLang="en-US" sz="2800" b="0" dirty="0" smtClean="0">
                <a:latin typeface="맑은고딕"/>
              </a:rPr>
              <a:t>  숫자입력 </a:t>
            </a:r>
            <a:r>
              <a:rPr lang="en-US" altLang="ko-KR" sz="2800" b="0" dirty="0">
                <a:latin typeface="맑은고딕"/>
              </a:rPr>
              <a:t>=&gt; 7 8 9</a:t>
            </a:r>
          </a:p>
          <a:p>
            <a:pPr lvl="1"/>
            <a:r>
              <a:rPr lang="en-US" altLang="ko-KR" sz="2800" b="0" dirty="0" smtClean="0">
                <a:latin typeface="맑은고딕"/>
              </a:rPr>
              <a:t>  7 </a:t>
            </a:r>
            <a:r>
              <a:rPr lang="en-US" altLang="ko-KR" sz="2800" b="0" dirty="0">
                <a:latin typeface="맑은고딕"/>
              </a:rPr>
              <a:t>8 9 ==&gt; 0S 2B</a:t>
            </a:r>
          </a:p>
          <a:p>
            <a:pPr lvl="1"/>
            <a:endParaRPr lang="ko-KR" altLang="en-US" sz="2800" b="0" dirty="0">
              <a:latin typeface="맑은고딕"/>
            </a:endParaRPr>
          </a:p>
          <a:p>
            <a:pPr lvl="1"/>
            <a:r>
              <a:rPr lang="en-US" altLang="ko-KR" sz="2800" b="0" dirty="0" smtClean="0">
                <a:latin typeface="맑은고딕"/>
              </a:rPr>
              <a:t>  ...</a:t>
            </a:r>
            <a:endParaRPr lang="en-US" altLang="ko-KR" sz="2800" b="0" dirty="0">
              <a:latin typeface="맑은고딕"/>
            </a:endParaRPr>
          </a:p>
          <a:p>
            <a:pPr lvl="1"/>
            <a:r>
              <a:rPr lang="ko-KR" altLang="en-US" sz="2800" b="0" dirty="0" smtClean="0">
                <a:latin typeface="맑은고딕"/>
              </a:rPr>
              <a:t>  숫자입력 </a:t>
            </a:r>
            <a:r>
              <a:rPr lang="en-US" altLang="ko-KR" sz="2800" b="0" dirty="0">
                <a:latin typeface="맑은고딕"/>
              </a:rPr>
              <a:t>=&gt; 9 5 7</a:t>
            </a:r>
          </a:p>
          <a:p>
            <a:pPr lvl="1"/>
            <a:r>
              <a:rPr lang="en-US" altLang="ko-KR" sz="2800" b="0" dirty="0" smtClean="0">
                <a:latin typeface="맑은고딕"/>
              </a:rPr>
              <a:t>  9 </a:t>
            </a:r>
            <a:r>
              <a:rPr lang="en-US" altLang="ko-KR" sz="2800" b="0" dirty="0">
                <a:latin typeface="맑은고딕"/>
              </a:rPr>
              <a:t>5 7 ==&gt; 3S 0B</a:t>
            </a:r>
          </a:p>
          <a:p>
            <a:pPr lvl="1"/>
            <a:endParaRPr lang="ko-KR" altLang="en-US" sz="2800" b="0" dirty="0">
              <a:latin typeface="맑은고딕"/>
            </a:endParaRPr>
          </a:p>
          <a:p>
            <a:pPr lvl="1"/>
            <a:r>
              <a:rPr lang="en-US" altLang="ko-KR" sz="2800" b="0" dirty="0" smtClean="0">
                <a:latin typeface="맑은고딕"/>
              </a:rPr>
              <a:t>  5</a:t>
            </a:r>
            <a:r>
              <a:rPr lang="ko-KR" altLang="en-US" sz="2800" b="0" dirty="0">
                <a:latin typeface="맑은고딕"/>
              </a:rPr>
              <a:t>번째 만에 맞췄군요</a:t>
            </a:r>
            <a:r>
              <a:rPr lang="en-US" altLang="ko-KR" sz="2800" b="0" dirty="0">
                <a:latin typeface="맑은고딕"/>
              </a:rPr>
              <a:t>.</a:t>
            </a:r>
            <a:endParaRPr lang="ko-KR" altLang="en-US" sz="2800" b="0" dirty="0">
              <a:latin typeface="맑은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663203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9788" y="4812992"/>
            <a:ext cx="1255395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en-US" altLang="ko-KR" sz="2800" b="0" dirty="0" err="1">
                <a:latin typeface="HY중고딕" pitchFamily="18" charset="-127"/>
                <a:ea typeface="HY중고딕" pitchFamily="18" charset="-127"/>
              </a:rPr>
              <a:t>h</a:t>
            </a:r>
            <a:r>
              <a:rPr lang="en-US" altLang="ko-KR" sz="2800" b="0" dirty="0" err="1" smtClean="0">
                <a:latin typeface="HY중고딕" pitchFamily="18" charset="-127"/>
                <a:ea typeface="HY중고딕" pitchFamily="18" charset="-127"/>
              </a:rPr>
              <a:t>ashcode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()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재정의 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사용자 </a:t>
            </a:r>
            <a:r>
              <a:rPr lang="ko-KR" altLang="en-US" sz="2800" b="0" dirty="0" err="1" smtClean="0">
                <a:latin typeface="HY중고딕" pitchFamily="18" charset="-127"/>
                <a:ea typeface="HY중고딕" pitchFamily="18" charset="-127"/>
              </a:rPr>
              <a:t>클래를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 생성하여 </a:t>
            </a:r>
            <a:r>
              <a:rPr lang="en-US" altLang="ko-KR" sz="2800" b="0" dirty="0" err="1">
                <a:latin typeface="HY중고딕" pitchFamily="18" charset="-127"/>
                <a:ea typeface="HY중고딕" pitchFamily="18" charset="-127"/>
              </a:rPr>
              <a:t>hashcode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() 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재정의 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equals()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재정의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사용자 </a:t>
            </a:r>
            <a:r>
              <a:rPr lang="ko-KR" altLang="en-US" sz="2800" b="0" dirty="0" err="1">
                <a:latin typeface="HY중고딕" pitchFamily="18" charset="-127"/>
                <a:ea typeface="HY중고딕" pitchFamily="18" charset="-127"/>
              </a:rPr>
              <a:t>클래를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 생성하여 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equals() 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재정의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6. equals(), </a:t>
            </a:r>
            <a:r>
              <a:rPr lang="en-US" altLang="ko-KR" sz="3200" dirty="0" err="1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hashcode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()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실습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0438" y="2304331"/>
            <a:ext cx="12433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돋움" panose="020B0600000101010101" pitchFamily="50" charset="-127"/>
                <a:ea typeface="돋움" panose="020B0600000101010101" pitchFamily="50" charset="-127"/>
              </a:rPr>
              <a:t>HashSet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en-US" altLang="ko-KR" sz="2400" dirty="0" err="1">
                <a:latin typeface="돋움" panose="020B0600000101010101" pitchFamily="50" charset="-127"/>
                <a:ea typeface="돋움" panose="020B0600000101010101" pitchFamily="50" charset="-127"/>
              </a:rPr>
              <a:t>HashMap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en-US" altLang="ko-KR" sz="2400" dirty="0" err="1">
                <a:latin typeface="돋움" panose="020B0600000101010101" pitchFamily="50" charset="-127"/>
                <a:ea typeface="돋움" panose="020B0600000101010101" pitchFamily="50" charset="-127"/>
              </a:rPr>
              <a:t>Hashtable</a:t>
            </a:r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과 같은 객체들을 사용할 경우</a:t>
            </a:r>
          </a:p>
          <a:p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객체가 서로 같은지를 비교하기 위해 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equals()</a:t>
            </a:r>
            <a:r>
              <a:rPr lang="ko-KR" altLang="en-US" sz="2400" dirty="0" err="1">
                <a:latin typeface="돋움" panose="020B0600000101010101" pitchFamily="50" charset="-127"/>
                <a:ea typeface="돋움" panose="020B0600000101010101" pitchFamily="50" charset="-127"/>
              </a:rPr>
              <a:t>메서드와</a:t>
            </a:r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2400" dirty="0" err="1">
                <a:latin typeface="돋움" panose="020B0600000101010101" pitchFamily="50" charset="-127"/>
                <a:ea typeface="돋움" panose="020B0600000101010101" pitchFamily="50" charset="-127"/>
              </a:rPr>
              <a:t>hashCode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()</a:t>
            </a:r>
            <a:r>
              <a:rPr lang="ko-KR" altLang="en-US" sz="2400" dirty="0" err="1">
                <a:latin typeface="돋움" panose="020B0600000101010101" pitchFamily="50" charset="-127"/>
                <a:ea typeface="돋움" panose="020B0600000101010101" pitchFamily="50" charset="-127"/>
              </a:rPr>
              <a:t>메서드를</a:t>
            </a:r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 호출한다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그래서 객체가 서로 같은지 여부를 결정하려면 두 </a:t>
            </a:r>
            <a:r>
              <a:rPr lang="ko-KR" altLang="en-US" sz="2400" dirty="0" err="1">
                <a:latin typeface="돋움" panose="020B0600000101010101" pitchFamily="50" charset="-127"/>
                <a:ea typeface="돋움" panose="020B0600000101010101" pitchFamily="50" charset="-127"/>
              </a:rPr>
              <a:t>메서드를</a:t>
            </a:r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 재정의 해야 한다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r>
              <a:rPr lang="en-US" altLang="ko-KR" sz="2400" dirty="0" err="1">
                <a:latin typeface="돋움" panose="020B0600000101010101" pitchFamily="50" charset="-127"/>
                <a:ea typeface="돋움" panose="020B0600000101010101" pitchFamily="50" charset="-127"/>
              </a:rPr>
              <a:t>HashSet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en-US" altLang="ko-KR" sz="2400" dirty="0" err="1">
                <a:latin typeface="돋움" panose="020B0600000101010101" pitchFamily="50" charset="-127"/>
                <a:ea typeface="돋움" panose="020B0600000101010101" pitchFamily="50" charset="-127"/>
              </a:rPr>
              <a:t>HashMap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en-US" altLang="ko-KR" sz="24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Hashtable</a:t>
            </a:r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에서 </a:t>
            </a:r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객체가 같은지 여부는 데이터를 추가할 때 검사한다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986916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079500" y="1204913"/>
            <a:ext cx="11642725" cy="1439862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2400" dirty="0" smtClean="0">
                <a:latin typeface="HY중고딕" pitchFamily="18" charset="-127"/>
                <a:ea typeface="HY중고딕" pitchFamily="18" charset="-127"/>
              </a:rPr>
              <a:t>교육과정 소개</a:t>
            </a:r>
            <a:endParaRPr lang="ko-KR" altLang="en-US" sz="2400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400300" y="4684713"/>
            <a:ext cx="9121775" cy="72072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2. </a:t>
            </a:r>
            <a:r>
              <a:rPr lang="ko-KR" altLang="en-US" sz="2000" dirty="0" err="1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람다식</a:t>
            </a:r>
            <a:r>
              <a:rPr lang="en-US" altLang="ko-KR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, </a:t>
            </a:r>
            <a:r>
              <a:rPr lang="en-US" altLang="ko-KR" sz="2000" dirty="0" err="1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enum</a:t>
            </a:r>
            <a:endParaRPr lang="ko-KR" altLang="en-US" sz="20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400300" y="6005513"/>
            <a:ext cx="9121775" cy="71913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3. </a:t>
            </a:r>
            <a:r>
              <a:rPr lang="ko-KR" altLang="en-US" sz="2000" dirty="0" err="1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쓰레드</a:t>
            </a:r>
            <a:r>
              <a:rPr lang="en-US" altLang="ko-KR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(Thread)</a:t>
            </a:r>
            <a:endParaRPr lang="ko-KR" altLang="en-US" sz="20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2400300" y="7324725"/>
            <a:ext cx="9121775" cy="72072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4. </a:t>
            </a:r>
            <a:r>
              <a:rPr lang="en-US" altLang="ko-KR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JDBC, IBATIS(MYBATIS)</a:t>
            </a:r>
            <a:endParaRPr lang="ko-KR" altLang="en-US" sz="2000" dirty="0">
              <a:solidFill>
                <a:srgbClr val="003366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2400300" y="8645525"/>
            <a:ext cx="9121775" cy="71913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5. </a:t>
            </a:r>
            <a:r>
              <a:rPr lang="en-US" altLang="ko-KR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UML ( </a:t>
            </a:r>
            <a:r>
              <a:rPr lang="ko-KR" altLang="en-US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클래스 다이어그램</a:t>
            </a:r>
            <a:r>
              <a:rPr lang="en-US" altLang="ko-KR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2000" dirty="0" err="1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유즈케이스</a:t>
            </a:r>
            <a:r>
              <a:rPr lang="ko-KR" altLang="en-US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 다이어그램</a:t>
            </a:r>
            <a:r>
              <a:rPr lang="en-US" altLang="ko-KR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endParaRPr lang="ko-KR" altLang="en-US" sz="2000" dirty="0">
              <a:solidFill>
                <a:srgbClr val="003366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2400300" y="3363913"/>
            <a:ext cx="9121775" cy="72072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1. </a:t>
            </a:r>
            <a:r>
              <a:rPr lang="ko-KR" altLang="en-US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컬렉션</a:t>
            </a:r>
            <a:r>
              <a:rPr lang="en-US" altLang="ko-KR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(Collection)  </a:t>
            </a:r>
            <a:r>
              <a:rPr lang="ko-KR" altLang="en-US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프레임워크</a:t>
            </a:r>
            <a:endParaRPr lang="ko-KR" altLang="en-US" sz="20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194513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9788" y="3138488"/>
            <a:ext cx="1255395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추가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p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ut(key, value) 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변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경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put(key, 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value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) :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신규데이터가 기존 데이터와 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key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값이 같으면 신규 데이터의 값으로 저장됨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.(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덮어씀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)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삭제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remove(key)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7. Map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실습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319416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9788" y="3138488"/>
            <a:ext cx="1255395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가져오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기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err="1" smtClean="0">
                <a:latin typeface="HY중고딕" pitchFamily="18" charset="-127"/>
                <a:ea typeface="HY중고딕" pitchFamily="18" charset="-127"/>
              </a:rPr>
              <a:t>keySet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()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이용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향상된 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for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문 사용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err="1" smtClean="0">
                <a:latin typeface="HY중고딕" pitchFamily="18" charset="-127"/>
                <a:ea typeface="HY중고딕" pitchFamily="18" charset="-127"/>
              </a:rPr>
              <a:t>entrySet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()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이용하여 </a:t>
            </a:r>
            <a:r>
              <a:rPr lang="en-US" altLang="ko-KR" sz="2800" b="0" dirty="0" err="1" smtClean="0">
                <a:latin typeface="HY중고딕" pitchFamily="18" charset="-127"/>
                <a:ea typeface="HY중고딕" pitchFamily="18" charset="-127"/>
              </a:rPr>
              <a:t>Map.Entry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타입의 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Set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을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가져와 처리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v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alues()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이용 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:  key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값은 </a:t>
            </a:r>
            <a:r>
              <a:rPr lang="ko-KR" altLang="en-US" sz="2800" b="0" dirty="0" err="1" smtClean="0">
                <a:latin typeface="HY중고딕" pitchFamily="18" charset="-127"/>
                <a:ea typeface="HY중고딕" pitchFamily="18" charset="-127"/>
              </a:rPr>
              <a:t>필요없고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값만 출력하면 되는 경우에 사용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7. Map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실습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116330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ChangeArrowheads="1"/>
          </p:cNvSpPr>
          <p:nvPr/>
        </p:nvSpPr>
        <p:spPr bwMode="auto">
          <a:xfrm>
            <a:off x="479425" y="792163"/>
            <a:ext cx="13374688" cy="9129712"/>
          </a:xfrm>
          <a:prstGeom prst="rect">
            <a:avLst/>
          </a:prstGeom>
          <a:noFill/>
          <a:ln w="38100" cmpd="dbl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00150" lvl="1" indent="-7429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4400" dirty="0" smtClean="0">
                <a:latin typeface="+mn-ea"/>
                <a:ea typeface="+mn-ea"/>
              </a:rPr>
              <a:t>문제</a:t>
            </a:r>
            <a:r>
              <a:rPr lang="en-US" altLang="ko-KR" sz="4400" dirty="0" smtClean="0">
                <a:latin typeface="+mn-ea"/>
                <a:ea typeface="+mn-ea"/>
              </a:rPr>
              <a:t>5</a:t>
            </a:r>
          </a:p>
          <a:p>
            <a:pPr lvl="1">
              <a:lnSpc>
                <a:spcPct val="150000"/>
              </a:lnSpc>
            </a:pPr>
            <a:endParaRPr lang="en-US" altLang="ko-KR" sz="2400" dirty="0" smtClean="0">
              <a:latin typeface="+mn-ea"/>
              <a:ea typeface="+mn-ea"/>
            </a:endParaRPr>
          </a:p>
          <a:p>
            <a:r>
              <a:rPr lang="ko-KR" altLang="en-US" sz="2800" b="0" dirty="0" smtClean="0">
                <a:latin typeface="맑은고딕"/>
              </a:rPr>
              <a:t>      </a:t>
            </a:r>
            <a:endParaRPr lang="ko-KR" altLang="en-US" sz="2800" b="0" dirty="0">
              <a:latin typeface="맑은고딕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6467" y="2016299"/>
            <a:ext cx="11377264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전화번호 속성을 갖는 </a:t>
            </a:r>
            <a:r>
              <a:rPr lang="en-US" altLang="ko-KR" dirty="0"/>
              <a:t>Phone</a:t>
            </a:r>
            <a:r>
              <a:rPr lang="ko-KR" altLang="en-US" dirty="0"/>
              <a:t>클래스를 만들고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en-US" altLang="ko-KR" dirty="0"/>
              <a:t>Phone</a:t>
            </a:r>
            <a:r>
              <a:rPr lang="ko-KR" altLang="en-US" dirty="0"/>
              <a:t>클래스를 이용하여 </a:t>
            </a:r>
          </a:p>
          <a:p>
            <a:r>
              <a:rPr lang="ko-KR" altLang="en-US" dirty="0"/>
              <a:t>  전화번호 정보를 관리하는 프로그램을 완성하시오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이 프로그램에는 전화번호를 등록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ko-KR" altLang="en-US" dirty="0" err="1"/>
              <a:t>전체출력하는</a:t>
            </a:r>
            <a:r>
              <a:rPr lang="ko-KR" altLang="en-US" dirty="0"/>
              <a:t> 기능이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</a:t>
            </a:r>
          </a:p>
          <a:p>
            <a:r>
              <a:rPr lang="ko-KR" altLang="en-US" dirty="0"/>
              <a:t>  전체의 전화번호 정보는 </a:t>
            </a:r>
            <a:r>
              <a:rPr lang="en-US" altLang="ko-KR" dirty="0"/>
              <a:t>Map</a:t>
            </a:r>
            <a:r>
              <a:rPr lang="ko-KR" altLang="en-US" dirty="0"/>
              <a:t>을 이용하여 관리한다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(key</a:t>
            </a:r>
            <a:r>
              <a:rPr lang="ko-KR" altLang="en-US" dirty="0"/>
              <a:t>는 </a:t>
            </a:r>
            <a:r>
              <a:rPr lang="en-US" altLang="ko-KR" dirty="0"/>
              <a:t>'</a:t>
            </a:r>
            <a:r>
              <a:rPr lang="ko-KR" altLang="en-US" dirty="0"/>
              <a:t>이름</a:t>
            </a:r>
            <a:r>
              <a:rPr lang="en-US" altLang="ko-KR" dirty="0"/>
              <a:t>'</a:t>
            </a:r>
            <a:r>
              <a:rPr lang="ko-KR" altLang="en-US" dirty="0"/>
              <a:t>으로 하고 </a:t>
            </a:r>
            <a:r>
              <a:rPr lang="en-US" altLang="ko-KR" dirty="0"/>
              <a:t>value</a:t>
            </a:r>
            <a:r>
              <a:rPr lang="ko-KR" altLang="en-US" dirty="0"/>
              <a:t>는 </a:t>
            </a:r>
            <a:r>
              <a:rPr lang="en-US" altLang="ko-KR" dirty="0"/>
              <a:t>'Phone</a:t>
            </a:r>
            <a:r>
              <a:rPr lang="ko-KR" altLang="en-US" dirty="0"/>
              <a:t>클래스의 </a:t>
            </a:r>
            <a:r>
              <a:rPr lang="ko-KR" altLang="en-US" dirty="0" err="1"/>
              <a:t>인스턴스</a:t>
            </a:r>
            <a:r>
              <a:rPr lang="en-US" altLang="ko-KR" dirty="0"/>
              <a:t>'</a:t>
            </a:r>
            <a:r>
              <a:rPr lang="ko-KR" altLang="en-US" dirty="0"/>
              <a:t>로 한다</a:t>
            </a:r>
            <a:r>
              <a:rPr lang="en-US" altLang="ko-KR" dirty="0"/>
              <a:t>.)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실행예시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===============================================</a:t>
            </a:r>
          </a:p>
          <a:p>
            <a:r>
              <a:rPr lang="ko-KR" altLang="en-US" dirty="0"/>
              <a:t>   전화번호 관리 프로그램</a:t>
            </a:r>
            <a:r>
              <a:rPr lang="en-US" altLang="ko-KR" dirty="0"/>
              <a:t>(</a:t>
            </a:r>
            <a:r>
              <a:rPr lang="ko-KR" altLang="en-US" dirty="0"/>
              <a:t>파일로 저장되지 않음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===============================================</a:t>
            </a:r>
          </a:p>
          <a:p>
            <a:endParaRPr lang="ko-KR" altLang="en-US" dirty="0"/>
          </a:p>
          <a:p>
            <a:r>
              <a:rPr lang="ko-KR" altLang="en-US" dirty="0"/>
              <a:t>  메뉴를 선택하세요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1. </a:t>
            </a:r>
            <a:r>
              <a:rPr lang="ko-KR" altLang="en-US" dirty="0"/>
              <a:t>전화번호 등록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2. </a:t>
            </a:r>
            <a:r>
              <a:rPr lang="ko-KR" altLang="en-US" dirty="0"/>
              <a:t>전화번호 수정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3. </a:t>
            </a:r>
            <a:r>
              <a:rPr lang="ko-KR" altLang="en-US" dirty="0"/>
              <a:t>전화번호 삭제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4. </a:t>
            </a:r>
            <a:r>
              <a:rPr lang="ko-KR" altLang="en-US" dirty="0"/>
              <a:t>전화번호 검색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5. </a:t>
            </a:r>
            <a:r>
              <a:rPr lang="ko-KR" altLang="en-US" dirty="0"/>
              <a:t>전화번호 전체 출력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0. </a:t>
            </a:r>
            <a:r>
              <a:rPr lang="ko-KR" altLang="en-US" dirty="0"/>
              <a:t>프로그램 종료</a:t>
            </a:r>
          </a:p>
          <a:p>
            <a:r>
              <a:rPr lang="ko-KR" altLang="en-US" dirty="0"/>
              <a:t>  번호입력 </a:t>
            </a:r>
            <a:r>
              <a:rPr lang="en-US" altLang="ko-KR" dirty="0"/>
              <a:t>&gt;&gt; 1  &lt;-- </a:t>
            </a:r>
            <a:r>
              <a:rPr lang="ko-KR" altLang="en-US" dirty="0"/>
              <a:t>직접 입력</a:t>
            </a:r>
          </a:p>
          <a:p>
            <a:r>
              <a:rPr lang="ko-KR" altLang="en-US" dirty="0"/>
              <a:t>  </a:t>
            </a:r>
          </a:p>
          <a:p>
            <a:r>
              <a:rPr lang="ko-KR" altLang="en-US" dirty="0"/>
              <a:t>  새롭게 등록할 전화번호 정보를 입력하세요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이름 </a:t>
            </a:r>
            <a:r>
              <a:rPr lang="en-US" altLang="ko-KR" dirty="0"/>
              <a:t>&gt;&gt; </a:t>
            </a:r>
            <a:r>
              <a:rPr lang="ko-KR" altLang="en-US" dirty="0"/>
              <a:t>홍길동  </a:t>
            </a:r>
            <a:r>
              <a:rPr lang="en-US" altLang="ko-KR" dirty="0"/>
              <a:t>&lt;-- </a:t>
            </a:r>
            <a:r>
              <a:rPr lang="ko-KR" altLang="en-US" dirty="0"/>
              <a:t>직접 입력</a:t>
            </a:r>
          </a:p>
          <a:p>
            <a:r>
              <a:rPr lang="ko-KR" altLang="en-US" dirty="0"/>
              <a:t>  전화번호 </a:t>
            </a:r>
            <a:r>
              <a:rPr lang="en-US" altLang="ko-KR" dirty="0"/>
              <a:t>&gt;&gt; 010-1234-5678  &lt;-- </a:t>
            </a:r>
            <a:r>
              <a:rPr lang="ko-KR" altLang="en-US" dirty="0"/>
              <a:t>직접 입력</a:t>
            </a:r>
          </a:p>
          <a:p>
            <a:r>
              <a:rPr lang="ko-KR" altLang="en-US" dirty="0"/>
              <a:t>  주소 </a:t>
            </a:r>
            <a:r>
              <a:rPr lang="en-US" altLang="ko-KR" dirty="0"/>
              <a:t>&gt;&gt; </a:t>
            </a:r>
            <a:r>
              <a:rPr lang="ko-KR" altLang="en-US" dirty="0"/>
              <a:t>대전시 중구 대흥동 </a:t>
            </a:r>
            <a:r>
              <a:rPr lang="en-US" altLang="ko-KR" dirty="0"/>
              <a:t>111  &lt;-- </a:t>
            </a:r>
            <a:r>
              <a:rPr lang="ko-KR" altLang="en-US" dirty="0"/>
              <a:t>직접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7166992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ChangeArrowheads="1"/>
          </p:cNvSpPr>
          <p:nvPr/>
        </p:nvSpPr>
        <p:spPr bwMode="auto">
          <a:xfrm>
            <a:off x="479425" y="864171"/>
            <a:ext cx="13374688" cy="9057704"/>
          </a:xfrm>
          <a:prstGeom prst="rect">
            <a:avLst/>
          </a:prstGeom>
          <a:noFill/>
          <a:ln w="38100" cmpd="dbl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00150" lvl="1" indent="-7429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4400" dirty="0" smtClean="0">
                <a:latin typeface="+mn-ea"/>
                <a:ea typeface="+mn-ea"/>
              </a:rPr>
              <a:t>문제</a:t>
            </a:r>
            <a:r>
              <a:rPr lang="en-US" altLang="ko-KR" sz="4400" dirty="0" smtClean="0">
                <a:latin typeface="+mn-ea"/>
                <a:ea typeface="+mn-ea"/>
              </a:rPr>
              <a:t>5</a:t>
            </a:r>
            <a:r>
              <a:rPr lang="ko-KR" altLang="en-US" sz="4400" dirty="0" smtClean="0">
                <a:latin typeface="+mn-ea"/>
                <a:ea typeface="+mn-ea"/>
              </a:rPr>
              <a:t> </a:t>
            </a:r>
            <a:r>
              <a:rPr lang="en-US" altLang="ko-KR" sz="4400" dirty="0" smtClean="0">
                <a:latin typeface="+mn-ea"/>
                <a:ea typeface="+mn-ea"/>
              </a:rPr>
              <a:t>(</a:t>
            </a:r>
            <a:r>
              <a:rPr lang="ko-KR" altLang="en-US" sz="4400" dirty="0" smtClean="0">
                <a:latin typeface="+mn-ea"/>
                <a:ea typeface="+mn-ea"/>
              </a:rPr>
              <a:t>계속</a:t>
            </a:r>
            <a:r>
              <a:rPr lang="en-US" altLang="ko-KR" sz="4400" dirty="0" smtClean="0">
                <a:latin typeface="+mn-ea"/>
                <a:ea typeface="+mn-ea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ko-KR" sz="2400" dirty="0" smtClean="0">
              <a:latin typeface="+mn-ea"/>
              <a:ea typeface="+mn-ea"/>
            </a:endParaRPr>
          </a:p>
          <a:p>
            <a:r>
              <a:rPr lang="ko-KR" altLang="en-US" sz="2800" b="0" dirty="0" smtClean="0">
                <a:latin typeface="맑은고딕"/>
              </a:rPr>
              <a:t>      </a:t>
            </a:r>
            <a:endParaRPr lang="ko-KR" altLang="en-US" sz="2800" b="0" dirty="0">
              <a:latin typeface="맑은고딕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8212" y="2027902"/>
            <a:ext cx="11377264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메뉴를 </a:t>
            </a:r>
            <a:r>
              <a:rPr lang="ko-KR" altLang="en-US" dirty="0"/>
              <a:t>선택하세요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1. </a:t>
            </a:r>
            <a:r>
              <a:rPr lang="ko-KR" altLang="en-US" dirty="0"/>
              <a:t>전화번호 등록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2. </a:t>
            </a:r>
            <a:r>
              <a:rPr lang="ko-KR" altLang="en-US" dirty="0"/>
              <a:t>전화번호 수정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3. </a:t>
            </a:r>
            <a:r>
              <a:rPr lang="ko-KR" altLang="en-US" dirty="0"/>
              <a:t>전화번호 삭제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4. </a:t>
            </a:r>
            <a:r>
              <a:rPr lang="ko-KR" altLang="en-US" dirty="0"/>
              <a:t>전화번호 검색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5. </a:t>
            </a:r>
            <a:r>
              <a:rPr lang="ko-KR" altLang="en-US" dirty="0"/>
              <a:t>전화번호 전체 출력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0. </a:t>
            </a:r>
            <a:r>
              <a:rPr lang="ko-KR" altLang="en-US" dirty="0"/>
              <a:t>프로그램 종료</a:t>
            </a:r>
          </a:p>
          <a:p>
            <a:r>
              <a:rPr lang="ko-KR" altLang="en-US" dirty="0"/>
              <a:t>  번호입력 </a:t>
            </a:r>
            <a:r>
              <a:rPr lang="en-US" altLang="ko-KR" dirty="0"/>
              <a:t>&gt;&gt; 5  &lt;-- </a:t>
            </a:r>
            <a:r>
              <a:rPr lang="ko-KR" altLang="en-US" dirty="0"/>
              <a:t>직접 입력</a:t>
            </a:r>
          </a:p>
          <a:p>
            <a:r>
              <a:rPr lang="ko-KR" altLang="en-US" dirty="0"/>
              <a:t>  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=======================================</a:t>
            </a:r>
          </a:p>
          <a:p>
            <a:r>
              <a:rPr lang="ko-KR" altLang="en-US" dirty="0"/>
              <a:t>  번호   이름       전화번호         주소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=======================================</a:t>
            </a:r>
          </a:p>
          <a:p>
            <a:r>
              <a:rPr lang="ko-KR" altLang="en-US" dirty="0"/>
              <a:t>   </a:t>
            </a:r>
            <a:r>
              <a:rPr lang="en-US" altLang="ko-KR" dirty="0"/>
              <a:t>1    </a:t>
            </a:r>
            <a:r>
              <a:rPr lang="ko-KR" altLang="en-US" dirty="0"/>
              <a:t>홍길동   </a:t>
            </a:r>
            <a:r>
              <a:rPr lang="en-US" altLang="ko-KR" dirty="0"/>
              <a:t>010-1234-5678    </a:t>
            </a:r>
            <a:r>
              <a:rPr lang="ko-KR" altLang="en-US" dirty="0"/>
              <a:t>대전시</a:t>
            </a:r>
          </a:p>
          <a:p>
            <a:r>
              <a:rPr lang="ko-KR" altLang="en-US" dirty="0"/>
              <a:t>   </a:t>
            </a:r>
            <a:r>
              <a:rPr lang="en-US" altLang="ko-KR" dirty="0"/>
              <a:t>~~~~~</a:t>
            </a:r>
          </a:p>
          <a:p>
            <a:r>
              <a:rPr lang="ko-KR" altLang="en-US" dirty="0"/>
              <a:t>   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=======================================</a:t>
            </a:r>
          </a:p>
          <a:p>
            <a:r>
              <a:rPr lang="ko-KR" altLang="en-US" dirty="0"/>
              <a:t>  출력완료</a:t>
            </a:r>
            <a:r>
              <a:rPr lang="en-US" altLang="ko-KR" dirty="0"/>
              <a:t>...</a:t>
            </a:r>
          </a:p>
          <a:p>
            <a:r>
              <a:rPr lang="ko-KR" altLang="en-US" dirty="0"/>
              <a:t>  </a:t>
            </a:r>
          </a:p>
          <a:p>
            <a:r>
              <a:rPr lang="ko-KR" altLang="en-US" dirty="0"/>
              <a:t>  메뉴를 선택하세요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1. </a:t>
            </a:r>
            <a:r>
              <a:rPr lang="ko-KR" altLang="en-US" dirty="0"/>
              <a:t>전화번호 등록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2. </a:t>
            </a:r>
            <a:r>
              <a:rPr lang="ko-KR" altLang="en-US" dirty="0"/>
              <a:t>전화번호 수정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3. </a:t>
            </a:r>
            <a:r>
              <a:rPr lang="ko-KR" altLang="en-US" dirty="0"/>
              <a:t>전화번호 삭제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4. </a:t>
            </a:r>
            <a:r>
              <a:rPr lang="ko-KR" altLang="en-US" dirty="0"/>
              <a:t>전화번호 검색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5. </a:t>
            </a:r>
            <a:r>
              <a:rPr lang="ko-KR" altLang="en-US" dirty="0"/>
              <a:t>전화번호 전체 출력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0. </a:t>
            </a:r>
            <a:r>
              <a:rPr lang="ko-KR" altLang="en-US" dirty="0"/>
              <a:t>프로그램 종료</a:t>
            </a:r>
          </a:p>
          <a:p>
            <a:r>
              <a:rPr lang="ko-KR" altLang="en-US" dirty="0"/>
              <a:t>  번호입력 </a:t>
            </a:r>
            <a:r>
              <a:rPr lang="en-US" altLang="ko-KR" dirty="0"/>
              <a:t>&gt;&gt; 0  &lt;-- </a:t>
            </a:r>
            <a:r>
              <a:rPr lang="ko-KR" altLang="en-US" dirty="0"/>
              <a:t>직접 입력</a:t>
            </a:r>
          </a:p>
          <a:p>
            <a:r>
              <a:rPr lang="ko-KR" altLang="en-US" dirty="0"/>
              <a:t>  </a:t>
            </a:r>
          </a:p>
          <a:p>
            <a:r>
              <a:rPr lang="ko-KR" altLang="en-US" dirty="0"/>
              <a:t>  프로그램을 종료합니다</a:t>
            </a:r>
            <a:r>
              <a:rPr lang="en-US" altLang="ko-KR" dirty="0"/>
              <a:t>...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7589628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9788" y="3960515"/>
            <a:ext cx="1255395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추가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err="1" smtClean="0">
                <a:latin typeface="HY중고딕" pitchFamily="18" charset="-127"/>
                <a:ea typeface="HY중고딕" pitchFamily="18" charset="-127"/>
              </a:rPr>
              <a:t>setProperty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(key, value) 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변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경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err="1" smtClean="0">
                <a:latin typeface="HY중고딕" pitchFamily="18" charset="-127"/>
                <a:ea typeface="HY중고딕" pitchFamily="18" charset="-127"/>
              </a:rPr>
              <a:t>setProperty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(key, 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value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) :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신규데이터가 기존 데이터와 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key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값이 같으면 신규 데이터의 값으로 저장됨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.(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덮어씀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)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가져오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기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err="1" smtClean="0">
                <a:latin typeface="HY중고딕" pitchFamily="18" charset="-127"/>
                <a:ea typeface="HY중고딕" pitchFamily="18" charset="-127"/>
              </a:rPr>
              <a:t>getProperty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(key) 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8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Properties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실습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304331"/>
            <a:ext cx="12433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Properties</a:t>
            </a: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는 </a:t>
            </a:r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Map</a:t>
            </a: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보다 축소된 기능의 객체라고 할 수 있다</a:t>
            </a:r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24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Map</a:t>
            </a: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은 모든 형태의 객체데이터를 </a:t>
            </a:r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와 </a:t>
            </a:r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값으로 사용할 수 있지만</a:t>
            </a:r>
          </a:p>
          <a:p>
            <a:r>
              <a:rPr lang="en-US" altLang="ko-KR" sz="24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Properties</a:t>
            </a: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는 </a:t>
            </a:r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와 </a:t>
            </a:r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값으로 </a:t>
            </a:r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만 사용할 수 있다</a:t>
            </a:r>
          </a:p>
        </p:txBody>
      </p:sp>
    </p:spTree>
    <p:extLst>
      <p:ext uri="{BB962C8B-B14F-4D97-AF65-F5344CB8AC3E}">
        <p14:creationId xmlns="" xmlns:p14="http://schemas.microsoft.com/office/powerpoint/2010/main" val="400725263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079500" y="1204913"/>
            <a:ext cx="11642725" cy="1439862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2400" dirty="0" smtClean="0">
                <a:latin typeface="HY중고딕" pitchFamily="18" charset="-127"/>
                <a:ea typeface="HY중고딕" pitchFamily="18" charset="-127"/>
              </a:rPr>
              <a:t>교육과정 소개</a:t>
            </a:r>
            <a:r>
              <a:rPr lang="en-US" altLang="ko-KR" sz="2400" dirty="0" smtClean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ko-KR" altLang="en-US" sz="2400" dirty="0" smtClean="0"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2400" dirty="0" smtClean="0">
                <a:latin typeface="HY중고딕" pitchFamily="18" charset="-127"/>
                <a:ea typeface="HY중고딕" pitchFamily="18" charset="-127"/>
              </a:rPr>
              <a:t>)</a:t>
            </a:r>
            <a:endParaRPr lang="ko-KR" altLang="en-US" sz="2400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400300" y="4684713"/>
            <a:ext cx="9121775" cy="72072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7. Design Pattern</a:t>
            </a:r>
            <a:endParaRPr lang="ko-KR" altLang="en-US" sz="20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400300" y="6005513"/>
            <a:ext cx="9121775" cy="71913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8</a:t>
            </a:r>
            <a:r>
              <a:rPr lang="en-US" altLang="ko-KR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</a:t>
            </a:r>
            <a:r>
              <a:rPr lang="en-US" altLang="ko-KR" sz="2000" dirty="0" err="1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Servlet</a:t>
            </a:r>
            <a:r>
              <a:rPr lang="en-US" altLang="ko-KR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 Programming</a:t>
            </a:r>
            <a:endParaRPr lang="ko-KR" altLang="en-US" sz="20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2400300" y="7324725"/>
            <a:ext cx="9121775" cy="72072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9</a:t>
            </a:r>
            <a:r>
              <a:rPr lang="en-US" altLang="ko-KR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SVN </a:t>
            </a:r>
            <a:r>
              <a:rPr lang="ko-KR" altLang="en-US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사용법</a:t>
            </a:r>
            <a:r>
              <a:rPr lang="en-US" altLang="ko-KR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 </a:t>
            </a:r>
            <a:endParaRPr lang="ko-KR" altLang="en-US" sz="2000" dirty="0" smtClean="0">
              <a:solidFill>
                <a:srgbClr val="003366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2400300" y="8645525"/>
            <a:ext cx="9121775" cy="71913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10. </a:t>
            </a:r>
            <a:r>
              <a:rPr lang="ko-KR" altLang="en-US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중간프로젝트</a:t>
            </a:r>
            <a:r>
              <a:rPr lang="en-US" altLang="ko-KR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 </a:t>
            </a:r>
            <a:endParaRPr lang="ko-KR" altLang="en-US" sz="2000" dirty="0">
              <a:solidFill>
                <a:srgbClr val="003366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2400300" y="3363913"/>
            <a:ext cx="9121775" cy="72072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6</a:t>
            </a:r>
            <a:r>
              <a:rPr lang="en-US" altLang="ko-KR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Network(TCP, UDP, RMI)</a:t>
            </a:r>
            <a:endParaRPr lang="ko-KR" altLang="en-US" sz="20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085996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직사각형 3"/>
          <p:cNvSpPr>
            <a:spLocks noChangeArrowheads="1"/>
          </p:cNvSpPr>
          <p:nvPr/>
        </p:nvSpPr>
        <p:spPr bwMode="auto">
          <a:xfrm>
            <a:off x="576164" y="4680595"/>
            <a:ext cx="1354890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5400" dirty="0">
                <a:latin typeface="HY중고딕" pitchFamily="18" charset="-127"/>
                <a:ea typeface="HY중고딕" pitchFamily="18" charset="-127"/>
              </a:rPr>
              <a:t>컬렉션 프레임워크</a:t>
            </a:r>
            <a:r>
              <a:rPr lang="en-US" altLang="ko-KR" sz="5400" dirty="0">
                <a:latin typeface="HY중고딕" pitchFamily="18" charset="-127"/>
                <a:ea typeface="HY중고딕" pitchFamily="18" charset="-127"/>
              </a:rPr>
              <a:t>(Collection Framework)</a:t>
            </a:r>
            <a:endParaRPr lang="ko-KR" altLang="en-US" sz="5400" dirty="0"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468048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3672508" y="2808387"/>
            <a:ext cx="1512168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고딕"/>
                <a:ea typeface="휴먼둥근고딕" pitchFamily="2" charset="-127"/>
              </a:rPr>
              <a:t>LIST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고딕"/>
              <a:ea typeface="휴먼둥근고딕" pitchFamily="2" charset="-127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1656284" y="4536579"/>
            <a:ext cx="1584176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smtClean="0">
                <a:latin typeface="맑은고딕"/>
              </a:rPr>
              <a:t>Vector</a:t>
            </a:r>
            <a:endParaRPr lang="ko-KR" altLang="en-US" sz="2400" dirty="0" smtClean="0">
              <a:latin typeface="맑은고딕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3672508" y="4536579"/>
            <a:ext cx="1584176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err="1" smtClean="0">
                <a:latin typeface="맑은고딕"/>
              </a:rPr>
              <a:t>ArrayList</a:t>
            </a:r>
            <a:endParaRPr lang="ko-KR" altLang="en-US" sz="2400" dirty="0" smtClean="0">
              <a:latin typeface="맑은고딕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5688732" y="4536579"/>
            <a:ext cx="1584176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err="1" smtClean="0">
                <a:latin typeface="맑은고딕"/>
              </a:rPr>
              <a:t>LinkedList</a:t>
            </a:r>
            <a:endParaRPr lang="ko-KR" altLang="en-US" sz="2400" dirty="0" smtClean="0">
              <a:latin typeface="맑은고딕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1656284" y="5976739"/>
            <a:ext cx="1584176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smtClean="0">
                <a:latin typeface="맑은고딕"/>
              </a:rPr>
              <a:t>Stack</a:t>
            </a:r>
            <a:endParaRPr lang="ko-KR" altLang="en-US" sz="2400" dirty="0" smtClean="0">
              <a:latin typeface="맑은고딕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0441260" y="2880395"/>
            <a:ext cx="1512168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고딕"/>
                <a:ea typeface="휴먼둥근고딕" pitchFamily="2" charset="-127"/>
              </a:rPr>
              <a:t>Set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고딕"/>
              <a:ea typeface="휴먼둥근고딕" pitchFamily="2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8641060" y="4464571"/>
            <a:ext cx="1584176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err="1" smtClean="0">
                <a:latin typeface="맑은고딕"/>
              </a:rPr>
              <a:t>HashSet</a:t>
            </a:r>
            <a:endParaRPr lang="ko-KR" altLang="en-US" sz="2400" dirty="0" err="1" smtClean="0">
              <a:latin typeface="맑은고딕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10513268" y="4464571"/>
            <a:ext cx="1584176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err="1" smtClean="0">
                <a:latin typeface="맑은고딕"/>
              </a:rPr>
              <a:t>SortedSet</a:t>
            </a:r>
            <a:endParaRPr lang="ko-KR" altLang="en-US" sz="2400" dirty="0" smtClean="0">
              <a:latin typeface="맑은고딕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10513268" y="5832723"/>
            <a:ext cx="1584176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err="1" smtClean="0">
                <a:latin typeface="맑은고딕"/>
              </a:rPr>
              <a:t>TreeSet</a:t>
            </a:r>
            <a:endParaRPr lang="ko-KR" altLang="en-US" sz="2400" dirty="0" smtClean="0">
              <a:latin typeface="맑은고딕"/>
            </a:endParaRPr>
          </a:p>
        </p:txBody>
      </p:sp>
      <p:cxnSp>
        <p:nvCxnSpPr>
          <p:cNvPr id="15" name="직선 화살표 연결선 14"/>
          <p:cNvCxnSpPr>
            <a:stCxn id="5" idx="0"/>
          </p:cNvCxnSpPr>
          <p:nvPr/>
        </p:nvCxnSpPr>
        <p:spPr bwMode="auto">
          <a:xfrm flipV="1">
            <a:off x="2448372" y="3600475"/>
            <a:ext cx="1584176" cy="93610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0"/>
            <a:endCxn id="4" idx="2"/>
          </p:cNvCxnSpPr>
          <p:nvPr/>
        </p:nvCxnSpPr>
        <p:spPr bwMode="auto">
          <a:xfrm flipH="1" flipV="1">
            <a:off x="4428592" y="3528467"/>
            <a:ext cx="36004" cy="100811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0"/>
          </p:cNvCxnSpPr>
          <p:nvPr/>
        </p:nvCxnSpPr>
        <p:spPr bwMode="auto">
          <a:xfrm flipH="1" flipV="1">
            <a:off x="4896644" y="3600475"/>
            <a:ext cx="1584176" cy="93610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0" idx="0"/>
            <a:endCxn id="9" idx="2"/>
          </p:cNvCxnSpPr>
          <p:nvPr/>
        </p:nvCxnSpPr>
        <p:spPr bwMode="auto">
          <a:xfrm flipV="1">
            <a:off x="9433148" y="3600475"/>
            <a:ext cx="1764196" cy="8640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1" idx="0"/>
          </p:cNvCxnSpPr>
          <p:nvPr/>
        </p:nvCxnSpPr>
        <p:spPr bwMode="auto">
          <a:xfrm flipV="1">
            <a:off x="11305356" y="3528467"/>
            <a:ext cx="0" cy="93610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3" idx="0"/>
            <a:endCxn id="11" idx="2"/>
          </p:cNvCxnSpPr>
          <p:nvPr/>
        </p:nvCxnSpPr>
        <p:spPr bwMode="auto">
          <a:xfrm flipV="1">
            <a:off x="11305356" y="5112643"/>
            <a:ext cx="0" cy="72008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 bwMode="auto">
          <a:xfrm>
            <a:off x="6912868" y="936179"/>
            <a:ext cx="1944216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 smtClean="0">
                <a:latin typeface="맑은고딕"/>
              </a:rPr>
              <a:t>Collection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고딕"/>
              <a:ea typeface="휴먼둥근고딕" pitchFamily="2" charset="-127"/>
            </a:endParaRPr>
          </a:p>
        </p:txBody>
      </p:sp>
      <p:cxnSp>
        <p:nvCxnSpPr>
          <p:cNvPr id="28" name="직선 화살표 연결선 27"/>
          <p:cNvCxnSpPr>
            <a:stCxn id="4" idx="0"/>
          </p:cNvCxnSpPr>
          <p:nvPr/>
        </p:nvCxnSpPr>
        <p:spPr bwMode="auto">
          <a:xfrm flipV="1">
            <a:off x="4428592" y="1656259"/>
            <a:ext cx="3276364" cy="115212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" idx="0"/>
          </p:cNvCxnSpPr>
          <p:nvPr/>
        </p:nvCxnSpPr>
        <p:spPr bwMode="auto">
          <a:xfrm flipH="1" flipV="1">
            <a:off x="8209012" y="1656259"/>
            <a:ext cx="2988332" cy="122413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8" idx="0"/>
            <a:endCxn id="5" idx="2"/>
          </p:cNvCxnSpPr>
          <p:nvPr/>
        </p:nvCxnSpPr>
        <p:spPr bwMode="auto">
          <a:xfrm flipV="1">
            <a:off x="2448372" y="5184651"/>
            <a:ext cx="0" cy="7920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 bwMode="auto">
          <a:xfrm>
            <a:off x="5544716" y="6624811"/>
            <a:ext cx="1512168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 smtClean="0">
                <a:solidFill>
                  <a:schemeClr val="tx1"/>
                </a:solidFill>
                <a:latin typeface="맑은고딕"/>
                <a:ea typeface="휴먼둥근고딕" pitchFamily="2" charset="-127"/>
              </a:rPr>
              <a:t>Map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고딕"/>
              <a:ea typeface="휴먼둥근고딕" pitchFamily="2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3312468" y="7992963"/>
            <a:ext cx="1584176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err="1" smtClean="0">
                <a:latin typeface="맑은고딕"/>
              </a:rPr>
              <a:t>Hashtable</a:t>
            </a:r>
            <a:endParaRPr lang="ko-KR" altLang="en-US" sz="2400" dirty="0" smtClean="0">
              <a:latin typeface="맑은고딕"/>
            </a:endParaRPr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5544716" y="7992963"/>
            <a:ext cx="1584176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err="1" smtClean="0">
                <a:latin typeface="맑은고딕"/>
              </a:rPr>
              <a:t>HashMap</a:t>
            </a:r>
            <a:endParaRPr lang="ko-KR" altLang="en-US" sz="2400" dirty="0" err="1" smtClean="0">
              <a:latin typeface="맑은고딕"/>
            </a:endParaRPr>
          </a:p>
        </p:txBody>
      </p:sp>
      <p:sp>
        <p:nvSpPr>
          <p:cNvPr id="41" name="모서리가 둥근 직사각형 40"/>
          <p:cNvSpPr/>
          <p:nvPr/>
        </p:nvSpPr>
        <p:spPr bwMode="auto">
          <a:xfrm>
            <a:off x="7920980" y="7992963"/>
            <a:ext cx="1584176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err="1" smtClean="0">
                <a:latin typeface="맑은고딕"/>
              </a:rPr>
              <a:t>SortedMap</a:t>
            </a:r>
            <a:endParaRPr lang="ko-KR" altLang="en-US" sz="2400" dirty="0" smtClean="0">
              <a:latin typeface="맑은고딕"/>
            </a:endParaRPr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5112668" y="9289107"/>
            <a:ext cx="2448272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err="1" smtClean="0">
                <a:latin typeface="맑은고딕"/>
              </a:rPr>
              <a:t>LinkedHashMap</a:t>
            </a:r>
            <a:endParaRPr lang="ko-KR" altLang="en-US" sz="2400" dirty="0" smtClean="0">
              <a:latin typeface="맑은고딕"/>
            </a:endParaRP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7920980" y="9217099"/>
            <a:ext cx="1584176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err="1" smtClean="0">
                <a:latin typeface="맑은고딕"/>
              </a:rPr>
              <a:t>TreeMap</a:t>
            </a:r>
            <a:endParaRPr lang="ko-KR" altLang="en-US" sz="2400" dirty="0" smtClean="0">
              <a:latin typeface="맑은고딕"/>
            </a:endParaRPr>
          </a:p>
        </p:txBody>
      </p:sp>
      <p:cxnSp>
        <p:nvCxnSpPr>
          <p:cNvPr id="45" name="직선 화살표 연결선 44"/>
          <p:cNvCxnSpPr>
            <a:stCxn id="39" idx="0"/>
          </p:cNvCxnSpPr>
          <p:nvPr/>
        </p:nvCxnSpPr>
        <p:spPr bwMode="auto">
          <a:xfrm flipV="1">
            <a:off x="4104556" y="7344891"/>
            <a:ext cx="1728192" cy="64807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 bwMode="auto">
          <a:xfrm flipH="1" flipV="1">
            <a:off x="6624836" y="7344891"/>
            <a:ext cx="1944216" cy="64807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40" idx="0"/>
            <a:endCxn id="38" idx="2"/>
          </p:cNvCxnSpPr>
          <p:nvPr/>
        </p:nvCxnSpPr>
        <p:spPr bwMode="auto">
          <a:xfrm flipH="1" flipV="1">
            <a:off x="6300800" y="7344891"/>
            <a:ext cx="36004" cy="64807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4" idx="0"/>
            <a:endCxn id="41" idx="2"/>
          </p:cNvCxnSpPr>
          <p:nvPr/>
        </p:nvCxnSpPr>
        <p:spPr bwMode="auto">
          <a:xfrm flipV="1">
            <a:off x="8713068" y="8641035"/>
            <a:ext cx="0" cy="5760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3" idx="0"/>
            <a:endCxn id="40" idx="2"/>
          </p:cNvCxnSpPr>
          <p:nvPr/>
        </p:nvCxnSpPr>
        <p:spPr bwMode="auto">
          <a:xfrm flipV="1">
            <a:off x="6336804" y="8641035"/>
            <a:ext cx="0" cy="64807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10745" y="2905598"/>
            <a:ext cx="2381665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10745" y="3586073"/>
            <a:ext cx="2381665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10745" y="4266549"/>
            <a:ext cx="2381665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10745" y="4947024"/>
            <a:ext cx="2381665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10745" y="5627500"/>
            <a:ext cx="2381665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10745" y="6307976"/>
            <a:ext cx="2381665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10745" y="6988451"/>
            <a:ext cx="2381665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210745" y="7668927"/>
            <a:ext cx="2381665" cy="680476"/>
          </a:xfrm>
          <a:prstGeom prst="rect">
            <a:avLst/>
          </a:prstGeom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210745" y="8349402"/>
            <a:ext cx="2381665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10745" y="9029878"/>
            <a:ext cx="2381665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82731" y="2792186"/>
            <a:ext cx="1814602" cy="727122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en-US" altLang="ko-KR" sz="3800" dirty="0" smtClean="0"/>
              <a:t>data[0]</a:t>
            </a:r>
            <a:endParaRPr lang="ko-KR" altLang="en-US" sz="3800" dirty="0"/>
          </a:p>
        </p:txBody>
      </p:sp>
      <p:sp>
        <p:nvSpPr>
          <p:cNvPr id="15" name="TextBox 14"/>
          <p:cNvSpPr txBox="1"/>
          <p:nvPr/>
        </p:nvSpPr>
        <p:spPr>
          <a:xfrm>
            <a:off x="282731" y="3449413"/>
            <a:ext cx="1814602" cy="727122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en-US" altLang="ko-KR" sz="3800" dirty="0" smtClean="0"/>
              <a:t>data[1]</a:t>
            </a:r>
            <a:endParaRPr lang="ko-KR" altLang="en-US" sz="3800" dirty="0"/>
          </a:p>
        </p:txBody>
      </p:sp>
      <p:sp>
        <p:nvSpPr>
          <p:cNvPr id="16" name="TextBox 15"/>
          <p:cNvSpPr txBox="1"/>
          <p:nvPr/>
        </p:nvSpPr>
        <p:spPr>
          <a:xfrm>
            <a:off x="282731" y="4174896"/>
            <a:ext cx="1814602" cy="727122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en-US" altLang="ko-KR" sz="3800" dirty="0" smtClean="0"/>
              <a:t>data[2]</a:t>
            </a:r>
            <a:endParaRPr lang="ko-KR" altLang="en-US" sz="3800" dirty="0"/>
          </a:p>
        </p:txBody>
      </p:sp>
      <p:sp>
        <p:nvSpPr>
          <p:cNvPr id="17" name="TextBox 16"/>
          <p:cNvSpPr txBox="1"/>
          <p:nvPr/>
        </p:nvSpPr>
        <p:spPr>
          <a:xfrm>
            <a:off x="282731" y="4855372"/>
            <a:ext cx="1814602" cy="727122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en-US" altLang="ko-KR" sz="3800" dirty="0" smtClean="0"/>
              <a:t>data[3]</a:t>
            </a:r>
            <a:endParaRPr lang="ko-KR" altLang="en-US" sz="3800" dirty="0"/>
          </a:p>
        </p:txBody>
      </p:sp>
      <p:sp>
        <p:nvSpPr>
          <p:cNvPr id="18" name="TextBox 17"/>
          <p:cNvSpPr txBox="1"/>
          <p:nvPr/>
        </p:nvSpPr>
        <p:spPr>
          <a:xfrm>
            <a:off x="282731" y="5513344"/>
            <a:ext cx="1814602" cy="727122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en-US" altLang="ko-KR" sz="3800" dirty="0" smtClean="0"/>
              <a:t>data[4]</a:t>
            </a:r>
            <a:endParaRPr lang="ko-KR" altLang="en-US" sz="3800" dirty="0"/>
          </a:p>
        </p:txBody>
      </p:sp>
      <p:sp>
        <p:nvSpPr>
          <p:cNvPr id="19" name="TextBox 18"/>
          <p:cNvSpPr txBox="1"/>
          <p:nvPr/>
        </p:nvSpPr>
        <p:spPr>
          <a:xfrm>
            <a:off x="282731" y="6193819"/>
            <a:ext cx="1814602" cy="727122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en-US" altLang="ko-KR" sz="3800" dirty="0" smtClean="0"/>
              <a:t>data[5]</a:t>
            </a:r>
            <a:endParaRPr lang="ko-KR" altLang="en-US" sz="3800" dirty="0"/>
          </a:p>
        </p:txBody>
      </p:sp>
      <p:sp>
        <p:nvSpPr>
          <p:cNvPr id="20" name="TextBox 19"/>
          <p:cNvSpPr txBox="1"/>
          <p:nvPr/>
        </p:nvSpPr>
        <p:spPr>
          <a:xfrm>
            <a:off x="282731" y="6875040"/>
            <a:ext cx="1814602" cy="727122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en-US" altLang="ko-KR" sz="3800" dirty="0" smtClean="0"/>
              <a:t>data[6]</a:t>
            </a:r>
            <a:endParaRPr lang="ko-KR" altLang="en-US" sz="3800" dirty="0"/>
          </a:p>
        </p:txBody>
      </p:sp>
      <p:sp>
        <p:nvSpPr>
          <p:cNvPr id="21" name="TextBox 20"/>
          <p:cNvSpPr txBox="1"/>
          <p:nvPr/>
        </p:nvSpPr>
        <p:spPr>
          <a:xfrm>
            <a:off x="282731" y="7554770"/>
            <a:ext cx="1814602" cy="727122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en-US" altLang="ko-KR" sz="3800" dirty="0" smtClean="0"/>
              <a:t>data[</a:t>
            </a:r>
            <a:r>
              <a:rPr lang="en-US" altLang="ko-KR" sz="3800" dirty="0" smtClean="0">
                <a:solidFill>
                  <a:srgbClr val="FF0000"/>
                </a:solidFill>
              </a:rPr>
              <a:t>7</a:t>
            </a:r>
            <a:r>
              <a:rPr lang="en-US" altLang="ko-KR" sz="3800" dirty="0" smtClean="0"/>
              <a:t>]</a:t>
            </a:r>
            <a:endParaRPr lang="ko-KR" altLang="en-US" sz="3800" dirty="0"/>
          </a:p>
        </p:txBody>
      </p:sp>
      <p:sp>
        <p:nvSpPr>
          <p:cNvPr id="22" name="TextBox 21"/>
          <p:cNvSpPr txBox="1"/>
          <p:nvPr/>
        </p:nvSpPr>
        <p:spPr>
          <a:xfrm>
            <a:off x="282731" y="8235991"/>
            <a:ext cx="1814602" cy="727122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en-US" altLang="ko-KR" sz="3800" dirty="0" smtClean="0"/>
              <a:t>data[8]</a:t>
            </a:r>
            <a:endParaRPr lang="ko-KR" altLang="en-US" sz="3800" dirty="0"/>
          </a:p>
        </p:txBody>
      </p:sp>
      <p:sp>
        <p:nvSpPr>
          <p:cNvPr id="23" name="TextBox 22"/>
          <p:cNvSpPr txBox="1"/>
          <p:nvPr/>
        </p:nvSpPr>
        <p:spPr>
          <a:xfrm>
            <a:off x="282731" y="8938970"/>
            <a:ext cx="1814602" cy="727122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en-US" altLang="ko-KR" sz="3800" dirty="0" smtClean="0"/>
              <a:t>data[9]</a:t>
            </a:r>
            <a:endParaRPr lang="ko-KR" altLang="en-US" sz="3800" dirty="0"/>
          </a:p>
        </p:txBody>
      </p:sp>
      <p:cxnSp>
        <p:nvCxnSpPr>
          <p:cNvPr id="25" name="직선 화살표 연결선 24"/>
          <p:cNvCxnSpPr>
            <a:stCxn id="11" idx="3"/>
          </p:cNvCxnSpPr>
          <p:nvPr/>
        </p:nvCxnSpPr>
        <p:spPr>
          <a:xfrm>
            <a:off x="4592410" y="8009165"/>
            <a:ext cx="158777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180186" y="7555514"/>
            <a:ext cx="2381665" cy="9073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en-US" altLang="ko-KR" dirty="0" smtClean="0"/>
              <a:t>75XXXX-</a:t>
            </a:r>
          </a:p>
          <a:p>
            <a:pPr algn="ctr"/>
            <a:r>
              <a:rPr lang="en-US" altLang="ko-KR" dirty="0" smtClean="0"/>
              <a:t>XXXXXXX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9809390" y="7555514"/>
            <a:ext cx="2381665" cy="9073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en-US" altLang="ko-KR" dirty="0" smtClean="0"/>
              <a:t>79XXXX-</a:t>
            </a:r>
          </a:p>
          <a:p>
            <a:pPr algn="ctr"/>
            <a:r>
              <a:rPr lang="en-US" altLang="ko-KR" dirty="0" smtClean="0"/>
              <a:t>XXXXXXX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27" idx="3"/>
            <a:endCxn id="28" idx="1"/>
          </p:cNvCxnSpPr>
          <p:nvPr/>
        </p:nvCxnSpPr>
        <p:spPr>
          <a:xfrm>
            <a:off x="8561851" y="8009165"/>
            <a:ext cx="124753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이등변 삼각형 33"/>
          <p:cNvSpPr/>
          <p:nvPr/>
        </p:nvSpPr>
        <p:spPr>
          <a:xfrm>
            <a:off x="10762593" y="4153136"/>
            <a:ext cx="1020713" cy="680476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5" name="이등변 삼각형 34"/>
          <p:cNvSpPr/>
          <p:nvPr/>
        </p:nvSpPr>
        <p:spPr>
          <a:xfrm rot="10800000">
            <a:off x="8040690" y="2111709"/>
            <a:ext cx="1020713" cy="680476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813865" y="2565360"/>
            <a:ext cx="4082854" cy="18146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ko-KR" altLang="en-US" dirty="0" err="1" smtClean="0"/>
              <a:t>해쉬함수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(Hash function)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860662" y="302535"/>
            <a:ext cx="3402378" cy="699422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pPr algn="ctr"/>
            <a:r>
              <a:rPr lang="ko-KR" altLang="en-US" b="1" dirty="0" smtClean="0">
                <a:latin typeface="+mj-ea"/>
                <a:ea typeface="+mj-ea"/>
              </a:rPr>
              <a:t>키</a:t>
            </a:r>
            <a:r>
              <a:rPr lang="en-US" altLang="ko-KR" b="1" dirty="0" smtClean="0">
                <a:latin typeface="+mj-ea"/>
                <a:ea typeface="+mj-ea"/>
              </a:rPr>
              <a:t>(key)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79XXXX-XXXXXXX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8" name="직선 화살표 연결선 37"/>
          <p:cNvCxnSpPr>
            <a:stCxn id="36" idx="2"/>
            <a:endCxn id="35" idx="3"/>
          </p:cNvCxnSpPr>
          <p:nvPr/>
        </p:nvCxnSpPr>
        <p:spPr>
          <a:xfrm flipH="1">
            <a:off x="8551046" y="1001957"/>
            <a:ext cx="10805" cy="1109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015502" y="5808425"/>
            <a:ext cx="4536504" cy="699422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  <a:p>
            <a:pPr algn="ctr"/>
            <a:r>
              <a:rPr lang="ko-KR" altLang="en-US" b="1" dirty="0" err="1" smtClean="0">
                <a:latin typeface="+mj-ea"/>
                <a:ea typeface="+mj-ea"/>
              </a:rPr>
              <a:t>해쉬코드</a:t>
            </a:r>
            <a:r>
              <a:rPr lang="en-US" altLang="ko-KR" b="1" dirty="0" smtClean="0">
                <a:latin typeface="+mj-ea"/>
                <a:ea typeface="+mj-ea"/>
              </a:rPr>
              <a:t>(Hash code)</a:t>
            </a:r>
          </a:p>
        </p:txBody>
      </p:sp>
      <p:cxnSp>
        <p:nvCxnSpPr>
          <p:cNvPr id="40" name="직선 화살표 연결선 39"/>
          <p:cNvCxnSpPr>
            <a:stCxn id="34" idx="3"/>
            <a:endCxn id="39" idx="0"/>
          </p:cNvCxnSpPr>
          <p:nvPr/>
        </p:nvCxnSpPr>
        <p:spPr>
          <a:xfrm>
            <a:off x="11272950" y="4833612"/>
            <a:ext cx="10804" cy="9748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777809" y="9937179"/>
            <a:ext cx="9640071" cy="422423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&lt; </a:t>
            </a:r>
            <a:r>
              <a:rPr lang="en-US" altLang="ko-KR" dirty="0" err="1" smtClean="0">
                <a:latin typeface="+mn-ea"/>
              </a:rPr>
              <a:t>HashMap</a:t>
            </a:r>
            <a:r>
              <a:rPr lang="ko-KR" altLang="en-US" dirty="0" smtClean="0">
                <a:latin typeface="+mn-ea"/>
              </a:rPr>
              <a:t>에 저장된 데이터를 찾는 과정 </a:t>
            </a:r>
            <a:r>
              <a:rPr lang="en-US" altLang="ko-KR" dirty="0" smtClean="0">
                <a:latin typeface="+mn-ea"/>
              </a:rPr>
              <a:t>(652</a:t>
            </a:r>
            <a:r>
              <a:rPr lang="ko-KR" altLang="en-US" dirty="0" smtClean="0">
                <a:latin typeface="+mn-ea"/>
              </a:rPr>
              <a:t>페이지</a:t>
            </a:r>
            <a:r>
              <a:rPr lang="en-US" altLang="ko-KR" dirty="0" smtClean="0">
                <a:latin typeface="+mn-ea"/>
              </a:rPr>
              <a:t>) &gt;</a:t>
            </a:r>
            <a:endParaRPr lang="ko-KR" altLang="en-US" dirty="0">
              <a:latin typeface="+mn-ea"/>
            </a:endParaRP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 bwMode="auto">
          <a:xfrm>
            <a:off x="2088332" y="2376339"/>
            <a:ext cx="2304256" cy="115212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ArrayList</a:t>
            </a:r>
            <a:endParaRPr lang="en-US" altLang="ko-KR" sz="2000" dirty="0">
              <a:solidFill>
                <a:schemeClr val="tx1"/>
              </a:solidFill>
              <a:latin typeface="맑은고딕"/>
              <a:ea typeface="굴림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Vector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(Object[])</a:t>
            </a:r>
            <a:endParaRPr lang="ko-KR" altLang="en-US" sz="2000" dirty="0">
              <a:solidFill>
                <a:schemeClr val="tx1"/>
              </a:solidFill>
              <a:latin typeface="맑은고딕"/>
              <a:ea typeface="굴림" panose="020B0600000101010101" pitchFamily="50" charset="-127"/>
            </a:endParaRPr>
          </a:p>
        </p:txBody>
      </p:sp>
      <p:sp>
        <p:nvSpPr>
          <p:cNvPr id="4" name="타원 3"/>
          <p:cNvSpPr/>
          <p:nvPr/>
        </p:nvSpPr>
        <p:spPr bwMode="auto">
          <a:xfrm>
            <a:off x="7128892" y="2376339"/>
            <a:ext cx="2304256" cy="115212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LinkedList</a:t>
            </a:r>
            <a:endParaRPr lang="ko-KR" altLang="en-US" sz="2000" dirty="0">
              <a:solidFill>
                <a:schemeClr val="tx1"/>
              </a:solidFill>
              <a:latin typeface="맑은고딕"/>
              <a:ea typeface="굴림" panose="020B0600000101010101" pitchFamily="50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11234045" y="2592363"/>
            <a:ext cx="2016224" cy="7200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Queue</a:t>
            </a:r>
            <a:endParaRPr lang="ko-KR" altLang="en-US" sz="2000" dirty="0">
              <a:solidFill>
                <a:schemeClr val="tx1"/>
              </a:solidFill>
              <a:latin typeface="맑은고딕"/>
              <a:ea typeface="굴림" panose="020B0600000101010101" pitchFamily="50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648172" y="4755250"/>
            <a:ext cx="1872208" cy="86409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Stack</a:t>
            </a:r>
            <a:endParaRPr lang="ko-KR" altLang="en-US" sz="2000" dirty="0">
              <a:solidFill>
                <a:schemeClr val="tx1"/>
              </a:solidFill>
              <a:latin typeface="맑은고딕"/>
              <a:ea typeface="굴림" panose="020B0600000101010101" pitchFamily="50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4104556" y="5256659"/>
            <a:ext cx="2880321" cy="129614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u="sng" dirty="0" err="1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HashMap</a:t>
            </a:r>
            <a:endParaRPr lang="en-US" altLang="ko-KR" sz="2000" u="sng" dirty="0">
              <a:solidFill>
                <a:schemeClr val="tx1"/>
              </a:solidFill>
              <a:latin typeface="맑은고딕"/>
              <a:ea typeface="굴림" panose="020B0600000101010101" pitchFamily="50" charset="-127"/>
            </a:endParaRPr>
          </a:p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Hashtable</a:t>
            </a:r>
            <a:endParaRPr lang="en-US" altLang="ko-KR" sz="2000" dirty="0">
              <a:solidFill>
                <a:schemeClr val="tx1"/>
              </a:solidFill>
              <a:latin typeface="맑은고딕"/>
              <a:ea typeface="굴림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(Object, Object)</a:t>
            </a:r>
          </a:p>
        </p:txBody>
      </p:sp>
      <p:sp>
        <p:nvSpPr>
          <p:cNvPr id="8" name="타원 7"/>
          <p:cNvSpPr/>
          <p:nvPr/>
        </p:nvSpPr>
        <p:spPr bwMode="auto">
          <a:xfrm>
            <a:off x="792188" y="7776939"/>
            <a:ext cx="2664296" cy="86409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Properties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(String, String)</a:t>
            </a:r>
            <a:endParaRPr lang="ko-KR" altLang="en-US" sz="2000" dirty="0">
              <a:solidFill>
                <a:schemeClr val="tx1"/>
              </a:solidFill>
              <a:latin typeface="맑은고딕"/>
              <a:ea typeface="굴림" panose="020B0600000101010101" pitchFamily="50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4320580" y="7704931"/>
            <a:ext cx="2448272" cy="100811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LinkedHashMap</a:t>
            </a:r>
            <a:endParaRPr lang="ko-KR" altLang="en-US" sz="2000" dirty="0">
              <a:solidFill>
                <a:schemeClr val="tx1"/>
              </a:solidFill>
              <a:latin typeface="맑은고딕"/>
              <a:ea typeface="굴림" panose="020B0600000101010101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8281020" y="7704931"/>
            <a:ext cx="2520280" cy="7200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HashSet</a:t>
            </a:r>
            <a:endParaRPr lang="ko-KR" altLang="en-US" sz="2000" dirty="0">
              <a:solidFill>
                <a:schemeClr val="tx1"/>
              </a:solidFill>
              <a:latin typeface="맑은고딕"/>
              <a:ea typeface="굴림" panose="020B0600000101010101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8314685" y="9289107"/>
            <a:ext cx="2488668" cy="7200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LinkedHashSet</a:t>
            </a:r>
            <a:endParaRPr lang="ko-KR" altLang="en-US" sz="2000" dirty="0">
              <a:solidFill>
                <a:schemeClr val="tx1"/>
              </a:solidFill>
              <a:latin typeface="맑은고딕"/>
              <a:ea typeface="굴림" panose="020B0600000101010101" pitchFamily="50" charset="-127"/>
            </a:endParaRPr>
          </a:p>
        </p:txBody>
      </p:sp>
      <p:cxnSp>
        <p:nvCxnSpPr>
          <p:cNvPr id="13" name="직선 화살표 연결선 12"/>
          <p:cNvCxnSpPr>
            <a:stCxn id="2" idx="3"/>
            <a:endCxn id="6" idx="0"/>
          </p:cNvCxnSpPr>
          <p:nvPr/>
        </p:nvCxnSpPr>
        <p:spPr bwMode="auto">
          <a:xfrm flipH="1">
            <a:off x="1584276" y="3359742"/>
            <a:ext cx="841506" cy="139550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" idx="5"/>
            <a:endCxn id="7" idx="1"/>
          </p:cNvCxnSpPr>
          <p:nvPr/>
        </p:nvCxnSpPr>
        <p:spPr bwMode="auto">
          <a:xfrm>
            <a:off x="4055138" y="3359742"/>
            <a:ext cx="471231" cy="208673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" idx="3"/>
            <a:endCxn id="7" idx="7"/>
          </p:cNvCxnSpPr>
          <p:nvPr/>
        </p:nvCxnSpPr>
        <p:spPr bwMode="auto">
          <a:xfrm flipH="1">
            <a:off x="6563064" y="3359742"/>
            <a:ext cx="903278" cy="208673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" idx="6"/>
            <a:endCxn id="4" idx="2"/>
          </p:cNvCxnSpPr>
          <p:nvPr/>
        </p:nvCxnSpPr>
        <p:spPr bwMode="auto">
          <a:xfrm>
            <a:off x="4392588" y="2952403"/>
            <a:ext cx="2736304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" idx="6"/>
            <a:endCxn id="5" idx="2"/>
          </p:cNvCxnSpPr>
          <p:nvPr/>
        </p:nvCxnSpPr>
        <p:spPr bwMode="auto">
          <a:xfrm>
            <a:off x="9433148" y="2952403"/>
            <a:ext cx="1800897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 bwMode="auto">
          <a:xfrm>
            <a:off x="11233348" y="5328667"/>
            <a:ext cx="2016224" cy="7200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TreeMap</a:t>
            </a:r>
            <a:endParaRPr lang="ko-KR" altLang="en-US" sz="2000" dirty="0">
              <a:solidFill>
                <a:schemeClr val="tx1"/>
              </a:solidFill>
              <a:latin typeface="맑은고딕"/>
              <a:ea typeface="굴림" panose="020B0600000101010101" pitchFamily="50" charset="-127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11234045" y="7344891"/>
            <a:ext cx="2016224" cy="7200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TreeSet</a:t>
            </a:r>
            <a:endParaRPr lang="ko-KR" altLang="en-US" sz="2000" dirty="0">
              <a:solidFill>
                <a:schemeClr val="tx1"/>
              </a:solidFill>
              <a:latin typeface="맑은고딕"/>
              <a:ea typeface="굴림" panose="020B0600000101010101" pitchFamily="50" charset="-127"/>
            </a:endParaRPr>
          </a:p>
        </p:txBody>
      </p:sp>
      <p:cxnSp>
        <p:nvCxnSpPr>
          <p:cNvPr id="30" name="직선 화살표 연결선 29"/>
          <p:cNvCxnSpPr>
            <a:stCxn id="27" idx="4"/>
            <a:endCxn id="28" idx="0"/>
          </p:cNvCxnSpPr>
          <p:nvPr/>
        </p:nvCxnSpPr>
        <p:spPr bwMode="auto">
          <a:xfrm>
            <a:off x="12241460" y="6048747"/>
            <a:ext cx="697" cy="129614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4" idx="5"/>
            <a:endCxn id="27" idx="1"/>
          </p:cNvCxnSpPr>
          <p:nvPr/>
        </p:nvCxnSpPr>
        <p:spPr bwMode="auto">
          <a:xfrm>
            <a:off x="9095698" y="3359742"/>
            <a:ext cx="2432919" cy="207437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7" idx="3"/>
            <a:endCxn id="8" idx="7"/>
          </p:cNvCxnSpPr>
          <p:nvPr/>
        </p:nvCxnSpPr>
        <p:spPr bwMode="auto">
          <a:xfrm flipH="1">
            <a:off x="3066307" y="6362987"/>
            <a:ext cx="1460062" cy="15404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7" idx="4"/>
            <a:endCxn id="9" idx="0"/>
          </p:cNvCxnSpPr>
          <p:nvPr/>
        </p:nvCxnSpPr>
        <p:spPr bwMode="auto">
          <a:xfrm flipH="1">
            <a:off x="5544716" y="6552803"/>
            <a:ext cx="1" cy="115212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7" idx="5"/>
            <a:endCxn id="10" idx="1"/>
          </p:cNvCxnSpPr>
          <p:nvPr/>
        </p:nvCxnSpPr>
        <p:spPr bwMode="auto">
          <a:xfrm>
            <a:off x="6563064" y="6362987"/>
            <a:ext cx="2087042" cy="144739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0" idx="4"/>
            <a:endCxn id="11" idx="0"/>
          </p:cNvCxnSpPr>
          <p:nvPr/>
        </p:nvCxnSpPr>
        <p:spPr bwMode="auto">
          <a:xfrm>
            <a:off x="9541160" y="8425011"/>
            <a:ext cx="17859" cy="8640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49" name="TextBox 6148"/>
          <p:cNvSpPr txBox="1"/>
          <p:nvPr/>
        </p:nvSpPr>
        <p:spPr>
          <a:xfrm>
            <a:off x="4536604" y="2439055"/>
            <a:ext cx="237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추가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삭제기능 향상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20580" y="4167247"/>
            <a:ext cx="237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검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색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기능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향상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569052" y="453832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검색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범위검색 및 정렬기능 향상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937204" y="8497019"/>
            <a:ext cx="1188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순서유지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기능향상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616724" y="6696819"/>
            <a:ext cx="1188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순서유지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기능향상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9" name="직사각형 3"/>
          <p:cNvSpPr>
            <a:spLocks noChangeArrowheads="1"/>
          </p:cNvSpPr>
          <p:nvPr/>
        </p:nvSpPr>
        <p:spPr bwMode="auto">
          <a:xfrm>
            <a:off x="2903951" y="660921"/>
            <a:ext cx="965039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4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※ </a:t>
            </a:r>
            <a:r>
              <a:rPr lang="ko-KR" altLang="en-US" sz="4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컬렉션 클래스 정리 </a:t>
            </a:r>
            <a:r>
              <a:rPr lang="en-US" altLang="ko-KR" sz="4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&amp; </a:t>
            </a:r>
            <a:r>
              <a:rPr lang="ko-KR" altLang="en-US" sz="4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요약</a:t>
            </a:r>
            <a:r>
              <a:rPr lang="en-US" altLang="ko-KR" sz="3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(P.668)</a:t>
            </a:r>
            <a:endParaRPr lang="ko-KR" altLang="en-US" sz="3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393985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9788" y="2808387"/>
            <a:ext cx="12553950" cy="763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추가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add(), 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add(index, value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), </a:t>
            </a:r>
            <a:r>
              <a:rPr lang="en-US" altLang="ko-KR" sz="2800" b="0" dirty="0" err="1">
                <a:latin typeface="HY중고딕" pitchFamily="18" charset="-127"/>
                <a:ea typeface="HY중고딕" pitchFamily="18" charset="-127"/>
              </a:rPr>
              <a:t>addElement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() 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데이터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가져오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기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get() 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수정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변경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)</a:t>
            </a: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set(index, value)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삭제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remove(index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), remove(value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), </a:t>
            </a:r>
            <a:r>
              <a:rPr lang="en-US" altLang="ko-KR" sz="2800" b="0" dirty="0" err="1" smtClean="0">
                <a:latin typeface="HY중고딕" pitchFamily="18" charset="-127"/>
                <a:ea typeface="HY중고딕" pitchFamily="18" charset="-127"/>
              </a:rPr>
              <a:t>removeAll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(Collection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객체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), clear()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1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Vector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실습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85622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9788" y="2808376"/>
            <a:ext cx="12553950" cy="763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추가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add(), 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add(index, value) , </a:t>
            </a:r>
            <a:r>
              <a:rPr lang="en-US" altLang="ko-KR" sz="2800" b="0" dirty="0" err="1">
                <a:latin typeface="HY중고딕" pitchFamily="18" charset="-127"/>
                <a:ea typeface="HY중고딕" pitchFamily="18" charset="-127"/>
              </a:rPr>
              <a:t>addElement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() 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데이터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가져오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기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get() 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변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경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set(index, value)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삭제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remove(index) ,remove(value), clear, </a:t>
            </a:r>
            <a:r>
              <a:rPr lang="en-US" altLang="ko-KR" sz="2800" b="0" dirty="0" err="1">
                <a:latin typeface="HY중고딕" pitchFamily="18" charset="-127"/>
                <a:ea typeface="HY중고딕" pitchFamily="18" charset="-127"/>
              </a:rPr>
              <a:t>removeAll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(Collection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객체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)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2. </a:t>
            </a:r>
            <a:r>
              <a:rPr lang="en-US" altLang="ko-KR" sz="3200" dirty="0" err="1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ArrayList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실습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535993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Arial"/>
        <a:ea typeface="휴먼둥근고딕"/>
        <a:cs typeface=""/>
      </a:majorFont>
      <a:minorFont>
        <a:latin typeface="Arial"/>
        <a:ea typeface="휴먼둥근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2ECF4"/>
        </a:solidFill>
        <a:ln w="9525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휴먼둥근고딕" pitchFamily="2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2ECF4"/>
        </a:solidFill>
        <a:ln w="9525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휴먼둥근고딕" pitchFamily="2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54521</TotalTime>
  <Words>1154</Words>
  <Application>Microsoft Office PowerPoint</Application>
  <PresentationFormat>사용자 지정</PresentationFormat>
  <Paragraphs>265</Paragraphs>
  <Slides>24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기본 디자인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TitlesOfParts>
  <Company>인포윈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개발실장</dc:creator>
  <cp:lastModifiedBy>macween</cp:lastModifiedBy>
  <cp:revision>1632</cp:revision>
  <cp:lastPrinted>2001-01-13T07:31:06Z</cp:lastPrinted>
  <dcterms:created xsi:type="dcterms:W3CDTF">2000-11-18T03:42:48Z</dcterms:created>
  <dcterms:modified xsi:type="dcterms:W3CDTF">2020-07-13T03:12:05Z</dcterms:modified>
</cp:coreProperties>
</file>