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507" r:id="rId2"/>
    <p:sldId id="1516" r:id="rId3"/>
    <p:sldId id="1499" r:id="rId4"/>
    <p:sldId id="1502" r:id="rId5"/>
    <p:sldId id="1503" r:id="rId6"/>
    <p:sldId id="1509" r:id="rId7"/>
    <p:sldId id="1510" r:id="rId8"/>
    <p:sldId id="1511" r:id="rId9"/>
    <p:sldId id="1512" r:id="rId10"/>
    <p:sldId id="1513" r:id="rId11"/>
    <p:sldId id="1514" r:id="rId12"/>
    <p:sldId id="1515" r:id="rId13"/>
    <p:sldId id="1517" r:id="rId14"/>
    <p:sldId id="1518" r:id="rId15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17" autoAdjust="0"/>
  </p:normalViewPr>
  <p:slideViewPr>
    <p:cSldViewPr>
      <p:cViewPr varScale="1">
        <p:scale>
          <a:sx n="46" d="100"/>
          <a:sy n="46" d="100"/>
        </p:scale>
        <p:origin x="-1302" y="-96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322967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3355420"/>
            <a:ext cx="12241530" cy="2315289"/>
          </a:xfrm>
          <a:prstGeom prst="rect">
            <a:avLst/>
          </a:prstGeom>
        </p:spPr>
        <p:txBody>
          <a:bodyPr lIns="144018" tIns="72009" rIns="144018" bIns="72009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6120765"/>
            <a:ext cx="10081260" cy="2760345"/>
          </a:xfrm>
          <a:prstGeom prst="rect">
            <a:avLst/>
          </a:prstGeom>
        </p:spPr>
        <p:txBody>
          <a:bodyPr lIns="144018" tIns="72009" rIns="144018" bIns="7200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20090" y="10011252"/>
            <a:ext cx="3360420" cy="575072"/>
          </a:xfrm>
          <a:prstGeom prst="rect">
            <a:avLst/>
          </a:prstGeom>
        </p:spPr>
        <p:txBody>
          <a:bodyPr lIns="144018" tIns="72009" rIns="144018" bIns="72009"/>
          <a:lstStyle/>
          <a:p>
            <a:fld id="{D5C63F44-B348-47A5-8EC0-42425AF65183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20615" y="10011252"/>
            <a:ext cx="4560570" cy="575072"/>
          </a:xfrm>
          <a:prstGeom prst="rect">
            <a:avLst/>
          </a:prstGeom>
        </p:spPr>
        <p:txBody>
          <a:bodyPr lIns="144018" tIns="72009" rIns="144018" bIns="7200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321290" y="10011252"/>
            <a:ext cx="3360420" cy="575072"/>
          </a:xfrm>
          <a:prstGeom prst="rect">
            <a:avLst/>
          </a:prstGeom>
        </p:spPr>
        <p:txBody>
          <a:bodyPr lIns="144018" tIns="72009" rIns="144018" bIns="72009"/>
          <a:lstStyle/>
          <a:p>
            <a:fld id="{EF44DEC2-7ED2-4B7B-A6B7-EA77D4014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4777452" y="4680595"/>
            <a:ext cx="47997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 err="1" smtClean="0">
                <a:latin typeface="HY중고딕" pitchFamily="18" charset="-127"/>
                <a:ea typeface="HY중고딕" pitchFamily="18" charset="-127"/>
              </a:rPr>
              <a:t>쓰레드</a:t>
            </a:r>
            <a:r>
              <a:rPr lang="en-US" altLang="ko-KR" sz="5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5400" dirty="0" err="1" smtClean="0">
                <a:latin typeface="HY중고딕" pitchFamily="18" charset="-127"/>
                <a:ea typeface="HY중고딕" pitchFamily="18" charset="-127"/>
              </a:rPr>
              <a:t>Thead</a:t>
            </a:r>
            <a:r>
              <a:rPr lang="en-US" altLang="ko-KR" sz="54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79137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err="1"/>
              <a:t>쓰</a:t>
            </a:r>
            <a:endParaRPr lang="en-US" altLang="ko-KR" dirty="0"/>
          </a:p>
          <a:p>
            <a:pPr algn="ctr"/>
            <a:r>
              <a:rPr lang="ko-KR" altLang="en-US" dirty="0" err="1"/>
              <a:t>레</a:t>
            </a:r>
            <a:endParaRPr lang="en-US" altLang="ko-KR" dirty="0"/>
          </a:p>
          <a:p>
            <a:pPr algn="ctr"/>
            <a:r>
              <a:rPr lang="ko-KR" altLang="en-US" dirty="0" err="1"/>
              <a:t>드</a:t>
            </a:r>
            <a:endParaRPr lang="en-US" altLang="ko-KR" dirty="0"/>
          </a:p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wait  set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대합실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0140" y="38322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cxnSp>
        <p:nvCxnSpPr>
          <p:cNvPr id="8" name="직선 화살표 연결선 7"/>
          <p:cNvCxnSpPr>
            <a:stCxn id="14" idx="6"/>
          </p:cNvCxnSpPr>
          <p:nvPr/>
        </p:nvCxnSpPr>
        <p:spPr bwMode="auto">
          <a:xfrm flipV="1">
            <a:off x="1728292" y="4464571"/>
            <a:ext cx="1296144" cy="78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 - 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계속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cxnSp>
        <p:nvCxnSpPr>
          <p:cNvPr id="21" name="꺾인 연결선 20"/>
          <p:cNvCxnSpPr/>
          <p:nvPr/>
        </p:nvCxnSpPr>
        <p:spPr bwMode="auto">
          <a:xfrm rot="10800000" flipV="1">
            <a:off x="3528493" y="8394463"/>
            <a:ext cx="2063440" cy="246571"/>
          </a:xfrm>
          <a:prstGeom prst="bentConnector3">
            <a:avLst>
              <a:gd name="adj1" fmla="val 693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41383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wait  set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대합실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0140" y="38322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cxnSp>
        <p:nvCxnSpPr>
          <p:cNvPr id="8" name="직선 화살표 연결선 7"/>
          <p:cNvCxnSpPr>
            <a:stCxn id="14" idx="6"/>
          </p:cNvCxnSpPr>
          <p:nvPr/>
        </p:nvCxnSpPr>
        <p:spPr bwMode="auto">
          <a:xfrm flipV="1">
            <a:off x="1728292" y="4464571"/>
            <a:ext cx="1296144" cy="78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 - 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계속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1800300" y="8497019"/>
            <a:ext cx="1224136" cy="0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2308" y="86410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해제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7543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/>
              <a:t>쓰</a:t>
            </a:r>
            <a:endParaRPr lang="en-US" altLang="ko-KR"/>
          </a:p>
          <a:p>
            <a:pPr algn="ctr"/>
            <a:r>
              <a:rPr lang="ko-KR" altLang="en-US"/>
              <a:t>레</a:t>
            </a:r>
            <a:endParaRPr lang="en-US" altLang="ko-KR"/>
          </a:p>
          <a:p>
            <a:pPr algn="ctr"/>
            <a:r>
              <a:rPr lang="ko-KR" altLang="en-US"/>
              <a:t>드</a:t>
            </a:r>
            <a:endParaRPr lang="en-US" altLang="ko-KR"/>
          </a:p>
          <a:p>
            <a:pPr algn="ctr"/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ait  set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대기실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cxnSp>
        <p:nvCxnSpPr>
          <p:cNvPr id="12295" name="꺾인 연결선 12294"/>
          <p:cNvCxnSpPr>
            <a:stCxn id="59" idx="6"/>
          </p:cNvCxnSpPr>
          <p:nvPr/>
        </p:nvCxnSpPr>
        <p:spPr bwMode="auto">
          <a:xfrm>
            <a:off x="1728292" y="4472455"/>
            <a:ext cx="3960440" cy="1000228"/>
          </a:xfrm>
          <a:prstGeom prst="bentConnector3">
            <a:avLst>
              <a:gd name="adj1" fmla="val 100079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00" name="직선 화살표 연결선 12299"/>
          <p:cNvCxnSpPr>
            <a:stCxn id="60" idx="6"/>
          </p:cNvCxnSpPr>
          <p:nvPr/>
        </p:nvCxnSpPr>
        <p:spPr bwMode="auto">
          <a:xfrm>
            <a:off x="1720339" y="7769055"/>
            <a:ext cx="1304096" cy="209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59" name="타원 58"/>
          <p:cNvSpPr/>
          <p:nvPr/>
        </p:nvSpPr>
        <p:spPr bwMode="auto">
          <a:xfrm>
            <a:off x="360140" y="38322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 - 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계속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2308" y="40325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38661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7809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98522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19236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39949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60662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881376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02089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22803" y="154464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9795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70508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91221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11935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561851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582565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603278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623992" y="369948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654551" y="562750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5264" y="562750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623992" y="562750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644705" y="562750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499711" y="586753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99711" y="6534801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99711" y="7442102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99711" y="8122577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99711" y="8803053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99711" y="9483528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2891221" y="2225122"/>
            <a:ext cx="2948728" cy="1474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39949" y="2225122"/>
            <a:ext cx="4763329" cy="1474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72886" y="5514088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47250" y="5514088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365585" y="4379961"/>
            <a:ext cx="1587776" cy="14875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1" idx="0"/>
            <a:endCxn id="25" idx="0"/>
          </p:cNvCxnSpPr>
          <p:nvPr/>
        </p:nvCxnSpPr>
        <p:spPr>
          <a:xfrm rot="16200000" flipH="1" flipV="1">
            <a:off x="6967472" y="4670096"/>
            <a:ext cx="240030" cy="2154839"/>
          </a:xfrm>
          <a:prstGeom prst="curvedConnector3">
            <a:avLst>
              <a:gd name="adj1" fmla="val -150000"/>
            </a:avLst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0603278" y="4379961"/>
            <a:ext cx="2041427" cy="12475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8675264" y="4379961"/>
            <a:ext cx="1928014" cy="12475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92410" y="7235396"/>
            <a:ext cx="567063" cy="976421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dirty="0" smtClean="0"/>
              <a:t>작</a:t>
            </a:r>
            <a:endParaRPr lang="en-US" altLang="ko-KR" dirty="0" smtClean="0"/>
          </a:p>
          <a:p>
            <a:r>
              <a:rPr lang="ko-KR" altLang="en-US" dirty="0" smtClean="0"/>
              <a:t>업</a:t>
            </a:r>
            <a:endParaRPr lang="en-US" altLang="ko-KR" dirty="0" smtClean="0"/>
          </a:p>
          <a:p>
            <a:r>
              <a:rPr lang="ko-KR" altLang="en-US" dirty="0" smtClean="0"/>
              <a:t>큐</a:t>
            </a:r>
            <a:endParaRPr lang="en-US" altLang="ko-KR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159473" y="2664138"/>
            <a:ext cx="2154839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/>
              <a:t>compute()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82565" y="4932390"/>
            <a:ext cx="2154839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/>
              <a:t>compute()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80186" y="4606787"/>
            <a:ext cx="1247539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/>
              <a:t>fork()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1697" y="4846817"/>
            <a:ext cx="1247539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/>
              <a:t>fork()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144" y="523934"/>
            <a:ext cx="12248561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3800" dirty="0" smtClean="0"/>
              <a:t> 작업 사이즈가 </a:t>
            </a:r>
            <a:r>
              <a:rPr lang="en-US" altLang="ko-KR" sz="3800" dirty="0" smtClean="0"/>
              <a:t>2</a:t>
            </a:r>
            <a:r>
              <a:rPr lang="ko-KR" altLang="en-US" sz="3800" dirty="0" smtClean="0"/>
              <a:t>가 될때까지 </a:t>
            </a:r>
            <a:r>
              <a:rPr lang="en-US" altLang="ko-KR" sz="3800" dirty="0" smtClean="0"/>
              <a:t>compute(), fork() </a:t>
            </a:r>
            <a:r>
              <a:rPr lang="ko-KR" altLang="en-US" sz="3800" dirty="0" smtClean="0"/>
              <a:t>호출</a:t>
            </a:r>
            <a:endParaRPr lang="en-US" altLang="ko-KR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09557" y="3485865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9557" y="415313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9557" y="5060437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9557" y="5740913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557" y="6421388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09557" y="7101864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82731" y="3132423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57095" y="3132423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401578" y="3485865"/>
            <a:ext cx="1020713" cy="68047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401578" y="4153136"/>
            <a:ext cx="1020713" cy="68047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401578" y="5060437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01578" y="5740913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401578" y="6421388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401578" y="7101864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3174753" y="3132423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649117" y="3132423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386299" y="632118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386299" y="6988451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5159473" y="3132423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633837" y="3132423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8788677" y="4720199"/>
            <a:ext cx="1020713" cy="68047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788677" y="5400675"/>
            <a:ext cx="1020713" cy="68047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788677" y="630797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788677" y="6988451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561851" y="3019010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036215" y="3019010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0773397" y="6321180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0773397" y="6988451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0546572" y="3019010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2020936" y="3019010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2758118" y="6307976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12758118" y="6988451"/>
            <a:ext cx="1020713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12531292" y="3019010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4005656" y="3019010"/>
            <a:ext cx="0" cy="510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오른쪽 화살표 94"/>
          <p:cNvSpPr/>
          <p:nvPr/>
        </p:nvSpPr>
        <p:spPr>
          <a:xfrm>
            <a:off x="2210746" y="5400675"/>
            <a:ext cx="453650" cy="567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화살표 95"/>
          <p:cNvSpPr/>
          <p:nvPr/>
        </p:nvSpPr>
        <p:spPr>
          <a:xfrm>
            <a:off x="7427725" y="5400675"/>
            <a:ext cx="453650" cy="567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2732" y="8610068"/>
            <a:ext cx="1587776" cy="5332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sz="2500" dirty="0" err="1" smtClean="0"/>
              <a:t>작업큐</a:t>
            </a:r>
            <a:r>
              <a:rPr lang="en-US" altLang="ko-KR" sz="2500" dirty="0" smtClean="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231459" y="8576228"/>
            <a:ext cx="1587776" cy="5332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sz="2500" dirty="0" err="1" smtClean="0"/>
              <a:t>작업큐</a:t>
            </a:r>
            <a:r>
              <a:rPr lang="en-US" altLang="ko-KR" sz="2500" dirty="0" smtClean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159473" y="8576228"/>
            <a:ext cx="1587776" cy="5332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sz="2500" dirty="0" err="1" smtClean="0"/>
              <a:t>작업큐</a:t>
            </a:r>
            <a:r>
              <a:rPr lang="en-US" altLang="ko-KR" sz="2500" dirty="0"/>
              <a:t>2</a:t>
            </a:r>
            <a:endParaRPr lang="en-US" altLang="ko-KR" sz="25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8561851" y="8496655"/>
            <a:ext cx="1587776" cy="5332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sz="2500" dirty="0" err="1" smtClean="0"/>
              <a:t>작업큐</a:t>
            </a:r>
            <a:r>
              <a:rPr lang="en-US" altLang="ko-KR" sz="2500" dirty="0" smtClean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03278" y="8462815"/>
            <a:ext cx="1587776" cy="5332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sz="2500" dirty="0" err="1" smtClean="0"/>
              <a:t>작업큐</a:t>
            </a:r>
            <a:r>
              <a:rPr lang="en-US" altLang="ko-KR" sz="2500" dirty="0"/>
              <a:t>2</a:t>
            </a:r>
            <a:endParaRPr lang="en-US" altLang="ko-KR" sz="25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12531292" y="8462815"/>
            <a:ext cx="1587776" cy="5332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ko-KR" altLang="en-US" sz="2500" dirty="0" err="1" smtClean="0"/>
              <a:t>작업큐</a:t>
            </a:r>
            <a:r>
              <a:rPr lang="en-US" altLang="ko-KR" sz="2500" dirty="0"/>
              <a:t>3</a:t>
            </a:r>
            <a:endParaRPr lang="en-US" altLang="ko-KR" sz="2500" dirty="0" smtClean="0"/>
          </a:p>
        </p:txBody>
      </p:sp>
      <p:sp>
        <p:nvSpPr>
          <p:cNvPr id="128" name="자유형 127"/>
          <p:cNvSpPr/>
          <p:nvPr/>
        </p:nvSpPr>
        <p:spPr>
          <a:xfrm>
            <a:off x="9355739" y="2451947"/>
            <a:ext cx="3742616" cy="1701189"/>
          </a:xfrm>
          <a:custGeom>
            <a:avLst/>
            <a:gdLst>
              <a:gd name="connsiteX0" fmla="*/ 0 w 1200150"/>
              <a:gd name="connsiteY0" fmla="*/ 1047750 h 1047750"/>
              <a:gd name="connsiteX1" fmla="*/ 571500 w 1200150"/>
              <a:gd name="connsiteY1" fmla="*/ 4762 h 1047750"/>
              <a:gd name="connsiteX2" fmla="*/ 1200150 w 1200150"/>
              <a:gd name="connsiteY2" fmla="*/ 10191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1047750">
                <a:moveTo>
                  <a:pt x="0" y="1047750"/>
                </a:moveTo>
                <a:cubicBezTo>
                  <a:pt x="185737" y="528637"/>
                  <a:pt x="371475" y="9525"/>
                  <a:pt x="571500" y="4762"/>
                </a:cubicBezTo>
                <a:cubicBezTo>
                  <a:pt x="771525" y="0"/>
                  <a:pt x="1100138" y="909638"/>
                  <a:pt x="1200150" y="1019175"/>
                </a:cubicBezTo>
              </a:path>
            </a:pathLst>
          </a:cu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29" name="자유형 128"/>
          <p:cNvSpPr/>
          <p:nvPr/>
        </p:nvSpPr>
        <p:spPr>
          <a:xfrm>
            <a:off x="4151965" y="2805390"/>
            <a:ext cx="1928014" cy="680476"/>
          </a:xfrm>
          <a:custGeom>
            <a:avLst/>
            <a:gdLst>
              <a:gd name="connsiteX0" fmla="*/ 0 w 1200150"/>
              <a:gd name="connsiteY0" fmla="*/ 1047750 h 1047750"/>
              <a:gd name="connsiteX1" fmla="*/ 571500 w 1200150"/>
              <a:gd name="connsiteY1" fmla="*/ 4762 h 1047750"/>
              <a:gd name="connsiteX2" fmla="*/ 1200150 w 1200150"/>
              <a:gd name="connsiteY2" fmla="*/ 1019175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1047750">
                <a:moveTo>
                  <a:pt x="0" y="1047750"/>
                </a:moveTo>
                <a:cubicBezTo>
                  <a:pt x="185737" y="528637"/>
                  <a:pt x="371475" y="9525"/>
                  <a:pt x="571500" y="4762"/>
                </a:cubicBezTo>
                <a:cubicBezTo>
                  <a:pt x="771525" y="0"/>
                  <a:pt x="1100138" y="909638"/>
                  <a:pt x="1200150" y="1019175"/>
                </a:cubicBezTo>
              </a:path>
            </a:pathLst>
          </a:cu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96144" y="523934"/>
            <a:ext cx="12248561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3800" dirty="0" smtClean="0"/>
              <a:t> 작업 훔쳐오기</a:t>
            </a:r>
            <a:r>
              <a:rPr lang="en-US" altLang="ko-KR" sz="3800" dirty="0" smtClean="0"/>
              <a:t>(Work Stealing)</a:t>
            </a:r>
            <a:r>
              <a:rPr lang="ko-KR" altLang="en-US" sz="3800" dirty="0" smtClean="0"/>
              <a:t> 과정</a:t>
            </a:r>
            <a:endParaRPr lang="en-US" altLang="ko-KR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224236" y="2088307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24236" y="3096419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start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224236" y="3456459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main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24236" y="2088307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92188" y="1584251"/>
            <a:ext cx="5976664" cy="273630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776964" y="2088307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776964" y="3096419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start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776964" y="3456459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main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776964" y="2088307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0585276" y="2088307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585276" y="2088307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344916" y="1584251"/>
            <a:ext cx="5976664" cy="273630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6" name="직사각형 45"/>
          <p:cNvSpPr/>
          <p:nvPr/>
        </p:nvSpPr>
        <p:spPr bwMode="auto">
          <a:xfrm>
            <a:off x="1224236" y="504063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224236" y="6048747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start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24236" y="6408787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main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224236" y="5040635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032548" y="504063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032548" y="6408787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032548" y="5040635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792188" y="4536579"/>
            <a:ext cx="5976664" cy="273630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mtClean="0"/>
          </a:p>
        </p:txBody>
      </p:sp>
      <p:sp>
        <p:nvSpPr>
          <p:cNvPr id="55" name="직사각형 54"/>
          <p:cNvSpPr/>
          <p:nvPr/>
        </p:nvSpPr>
        <p:spPr bwMode="auto">
          <a:xfrm>
            <a:off x="7776964" y="504063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776964" y="6408787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main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7776964" y="5040635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0585276" y="504063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0585276" y="6408787"/>
            <a:ext cx="230425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0585276" y="5040635"/>
            <a:ext cx="23762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7344916" y="4536579"/>
            <a:ext cx="5976664" cy="273630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mtClean="0"/>
          </a:p>
        </p:txBody>
      </p:sp>
      <p:sp>
        <p:nvSpPr>
          <p:cNvPr id="64" name="TextBox 63"/>
          <p:cNvSpPr txBox="1"/>
          <p:nvPr/>
        </p:nvSpPr>
        <p:spPr>
          <a:xfrm>
            <a:off x="864196" y="792163"/>
            <a:ext cx="972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32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start()</a:t>
            </a:r>
            <a:r>
              <a:rPr lang="ko-KR" altLang="en-US" sz="32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를 호출한 후 새로운 </a:t>
            </a:r>
            <a:r>
              <a:rPr lang="ko-KR" altLang="en-US" sz="32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호출스택의</a:t>
            </a:r>
            <a:r>
              <a:rPr lang="ko-KR" altLang="en-US" sz="32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변화</a:t>
            </a:r>
            <a:r>
              <a:rPr lang="en-US" altLang="ko-KR" sz="32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(p.728)</a:t>
            </a:r>
            <a:endParaRPr lang="ko-KR" altLang="en-US" sz="32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0180" y="7344891"/>
            <a:ext cx="130334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/>
              <a:t>main</a:t>
            </a:r>
            <a:r>
              <a:rPr lang="ko-KR" altLang="en-US" sz="2800" dirty="0" err="1" smtClean="0"/>
              <a:t>메서드에서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쓰레드의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start()</a:t>
            </a:r>
            <a:r>
              <a:rPr lang="ko-KR" altLang="en-US" sz="2800" dirty="0" smtClean="0"/>
              <a:t>를 호출한다</a:t>
            </a:r>
            <a:r>
              <a:rPr lang="en-US" altLang="ko-KR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start()</a:t>
            </a:r>
            <a:r>
              <a:rPr lang="ko-KR" altLang="en-US" sz="2800" dirty="0" smtClean="0"/>
              <a:t>는 새로운 쓰레드를 생성하고 </a:t>
            </a:r>
            <a:r>
              <a:rPr lang="ko-KR" altLang="en-US" sz="2800" dirty="0" err="1" smtClean="0"/>
              <a:t>쓰레드가</a:t>
            </a:r>
            <a:r>
              <a:rPr lang="ko-KR" altLang="en-US" sz="2800" dirty="0" smtClean="0"/>
              <a:t> 작업하는데 사용될 </a:t>
            </a:r>
            <a:r>
              <a:rPr lang="ko-KR" altLang="en-US" sz="2800" dirty="0" err="1" smtClean="0"/>
              <a:t>호출스택을</a:t>
            </a:r>
            <a:r>
              <a:rPr lang="ko-KR" altLang="en-US" sz="2800" dirty="0" smtClean="0"/>
              <a:t> 생성한다</a:t>
            </a:r>
            <a:r>
              <a:rPr lang="en-US" altLang="ko-KR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새로 생성된 </a:t>
            </a:r>
            <a:r>
              <a:rPr lang="ko-KR" altLang="en-US" sz="2800" dirty="0" err="1" smtClean="0"/>
              <a:t>호출스택에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run()</a:t>
            </a:r>
            <a:r>
              <a:rPr lang="ko-KR" altLang="en-US" sz="2800" dirty="0" smtClean="0"/>
              <a:t>이 호출되어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쓰레드가</a:t>
            </a:r>
            <a:r>
              <a:rPr lang="ko-KR" altLang="en-US" sz="2800" dirty="0" smtClean="0"/>
              <a:t> 독립된 공간에서 작업을 수행한다</a:t>
            </a:r>
            <a:r>
              <a:rPr lang="en-US" altLang="ko-KR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이제는 </a:t>
            </a:r>
            <a:r>
              <a:rPr lang="ko-KR" altLang="en-US" sz="2800" dirty="0" err="1" smtClean="0"/>
              <a:t>호출스택이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개이므로 스케줄러가 정한 순서에 의해서 번갈아 가면서 실행된다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048772" y="1872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673508" y="18002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48772" y="47526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745516" y="474331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864171"/>
            <a:ext cx="13374688" cy="9057704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>
                <a:latin typeface="+mn-ea"/>
                <a:ea typeface="+mn-ea"/>
              </a:rPr>
              <a:t>1</a:t>
            </a: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212" y="2027902"/>
            <a:ext cx="113772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컴퓨터와 가위 바위 보를 진행하는 프로그램을 작성하시오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28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컴퓨터의 가위 바위 보는 </a:t>
            </a:r>
            <a:r>
              <a:rPr lang="ko-KR" altLang="en-US" sz="2800" b="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 이용하여 구하고</a:t>
            </a: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사용자의 가위 바위 보는 </a:t>
            </a:r>
            <a:r>
              <a:rPr lang="en-US" altLang="ko-KR" sz="2800" b="0" dirty="0" err="1">
                <a:latin typeface="굴림" panose="020B0600000101010101" pitchFamily="50" charset="-127"/>
                <a:ea typeface="굴림" panose="020B0600000101010101" pitchFamily="50" charset="-127"/>
              </a:rPr>
              <a:t>showInputDialog</a:t>
            </a:r>
            <a:r>
              <a:rPr lang="en-US" altLang="ko-KR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2800" b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메서드를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이용하여 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입력 받는다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28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입력시간은 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초로 제한하고 카운트 다운을 진행한다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초안에 입력이 없으면 게임을 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진 것으로 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처리한다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28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초안에 입력이 완료되면 승패를 출력한다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28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결과예시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=== 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결 과 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===</a:t>
            </a: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컴퓨터 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가위</a:t>
            </a: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당 신 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바위</a:t>
            </a:r>
          </a:p>
          <a:p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결 과 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당신이 이겼습니다</a:t>
            </a:r>
            <a:r>
              <a:rPr lang="en-US" altLang="ko-KR" sz="28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78710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쓰레드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상태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670051" y="4974568"/>
            <a:ext cx="2592288" cy="13681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생성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(NEW)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600500" y="7416899"/>
            <a:ext cx="2592288" cy="13681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실행대기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(RUNNABLE)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137004" y="7344891"/>
            <a:ext cx="2592288" cy="13681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실행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(RUNNABLE)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233348" y="4974568"/>
            <a:ext cx="2592288" cy="13681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소멸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(TERMINATED)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904756" y="3672483"/>
            <a:ext cx="2880320" cy="13681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일시정지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(WAITING, BLOCKED)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자유형 12"/>
          <p:cNvSpPr/>
          <p:nvPr/>
        </p:nvSpPr>
        <p:spPr bwMode="auto">
          <a:xfrm rot="1827456">
            <a:off x="1631508" y="6979961"/>
            <a:ext cx="2121104" cy="556946"/>
          </a:xfrm>
          <a:custGeom>
            <a:avLst/>
            <a:gdLst>
              <a:gd name="connsiteX0" fmla="*/ 0 w 2936383"/>
              <a:gd name="connsiteY0" fmla="*/ 0 h 2469308"/>
              <a:gd name="connsiteX1" fmla="*/ 927279 w 2936383"/>
              <a:gd name="connsiteY1" fmla="*/ 2434107 h 2469308"/>
              <a:gd name="connsiteX2" fmla="*/ 2936383 w 2936383"/>
              <a:gd name="connsiteY2" fmla="*/ 1468191 h 24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383" h="2469308">
                <a:moveTo>
                  <a:pt x="0" y="0"/>
                </a:moveTo>
                <a:cubicBezTo>
                  <a:pt x="218941" y="1094704"/>
                  <a:pt x="437882" y="2189409"/>
                  <a:pt x="927279" y="2434107"/>
                </a:cubicBezTo>
                <a:cubicBezTo>
                  <a:pt x="1416676" y="2678805"/>
                  <a:pt x="2558603" y="1571222"/>
                  <a:pt x="2936383" y="14681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자유형 16"/>
          <p:cNvSpPr/>
          <p:nvPr/>
        </p:nvSpPr>
        <p:spPr bwMode="auto">
          <a:xfrm rot="18474089">
            <a:off x="10658438" y="7033306"/>
            <a:ext cx="2336318" cy="597367"/>
          </a:xfrm>
          <a:custGeom>
            <a:avLst/>
            <a:gdLst>
              <a:gd name="connsiteX0" fmla="*/ 0 w 2936383"/>
              <a:gd name="connsiteY0" fmla="*/ 0 h 2469308"/>
              <a:gd name="connsiteX1" fmla="*/ 927279 w 2936383"/>
              <a:gd name="connsiteY1" fmla="*/ 2434107 h 2469308"/>
              <a:gd name="connsiteX2" fmla="*/ 2936383 w 2936383"/>
              <a:gd name="connsiteY2" fmla="*/ 1468191 h 24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383" h="2469308">
                <a:moveTo>
                  <a:pt x="0" y="0"/>
                </a:moveTo>
                <a:cubicBezTo>
                  <a:pt x="218941" y="1094704"/>
                  <a:pt x="437882" y="2189409"/>
                  <a:pt x="927279" y="2434107"/>
                </a:cubicBezTo>
                <a:cubicBezTo>
                  <a:pt x="1416676" y="2678805"/>
                  <a:pt x="2558603" y="1571222"/>
                  <a:pt x="2936383" y="14681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6492503" y="7920955"/>
            <a:ext cx="150048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H="1">
            <a:off x="6480820" y="8280995"/>
            <a:ext cx="14401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 bwMode="auto">
          <a:xfrm rot="6373247">
            <a:off x="3621870" y="5534290"/>
            <a:ext cx="3032040" cy="589584"/>
          </a:xfrm>
          <a:custGeom>
            <a:avLst/>
            <a:gdLst>
              <a:gd name="connsiteX0" fmla="*/ 0 w 2936383"/>
              <a:gd name="connsiteY0" fmla="*/ 0 h 2469308"/>
              <a:gd name="connsiteX1" fmla="*/ 927279 w 2936383"/>
              <a:gd name="connsiteY1" fmla="*/ 2434107 h 2469308"/>
              <a:gd name="connsiteX2" fmla="*/ 2936383 w 2936383"/>
              <a:gd name="connsiteY2" fmla="*/ 1468191 h 24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383" h="2469308">
                <a:moveTo>
                  <a:pt x="0" y="0"/>
                </a:moveTo>
                <a:cubicBezTo>
                  <a:pt x="218941" y="1094704"/>
                  <a:pt x="437882" y="2189409"/>
                  <a:pt x="927279" y="2434107"/>
                </a:cubicBezTo>
                <a:cubicBezTo>
                  <a:pt x="1416676" y="2678805"/>
                  <a:pt x="2558603" y="1571222"/>
                  <a:pt x="2936383" y="14681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 rot="14705972">
            <a:off x="7985811" y="5553651"/>
            <a:ext cx="3032040" cy="490520"/>
          </a:xfrm>
          <a:custGeom>
            <a:avLst/>
            <a:gdLst>
              <a:gd name="connsiteX0" fmla="*/ 0 w 2936383"/>
              <a:gd name="connsiteY0" fmla="*/ 0 h 2469308"/>
              <a:gd name="connsiteX1" fmla="*/ 927279 w 2936383"/>
              <a:gd name="connsiteY1" fmla="*/ 2434107 h 2469308"/>
              <a:gd name="connsiteX2" fmla="*/ 2936383 w 2936383"/>
              <a:gd name="connsiteY2" fmla="*/ 1468191 h 24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383" h="2469308">
                <a:moveTo>
                  <a:pt x="0" y="0"/>
                </a:moveTo>
                <a:cubicBezTo>
                  <a:pt x="218941" y="1094704"/>
                  <a:pt x="437882" y="2189409"/>
                  <a:pt x="927279" y="2434107"/>
                </a:cubicBezTo>
                <a:cubicBezTo>
                  <a:pt x="1416676" y="2678805"/>
                  <a:pt x="2558603" y="1571222"/>
                  <a:pt x="2936383" y="14681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4356" y="6944781"/>
            <a:ext cx="93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start()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26389" y="6781021"/>
            <a:ext cx="187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top() </a:t>
            </a:r>
            <a:r>
              <a:rPr lang="ko-KR" altLang="en-US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또는 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실행완료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4996" y="5281627"/>
            <a:ext cx="1875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suspend()</a:t>
            </a:r>
          </a:p>
          <a:p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leep()</a:t>
            </a:r>
          </a:p>
          <a:p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ait()</a:t>
            </a:r>
          </a:p>
          <a:p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oin()</a:t>
            </a:r>
          </a:p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I/O block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652" y="5373380"/>
            <a:ext cx="1875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resume()</a:t>
            </a:r>
          </a:p>
          <a:p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time-out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notify()</a:t>
            </a:r>
          </a:p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interrupt()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3241" y="8391223"/>
            <a:ext cx="93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yield()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4836" y="7448837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FIFO </a:t>
            </a:r>
            <a:r>
              <a:rPr lang="ko-KR" altLang="en-US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처리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876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864171"/>
            <a:ext cx="13374688" cy="9057704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2</a:t>
            </a: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212" y="2027902"/>
            <a:ext cx="1137726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</a:t>
            </a:r>
            <a:r>
              <a:rPr lang="en-US" altLang="ko-KR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2800" b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쓰레드가</a:t>
            </a:r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각각 알파벳 대문자를 출력하는데</a:t>
            </a:r>
          </a:p>
          <a:p>
            <a:r>
              <a:rPr lang="ko-KR" altLang="en-US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출력을 끝낸 순서대로 결과를 나타내는 프로그램 작성하시오</a:t>
            </a:r>
            <a:r>
              <a:rPr lang="en-US" altLang="ko-KR" sz="28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800" b="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출력예시</a:t>
            </a:r>
            <a:r>
              <a:rPr lang="en-US" altLang="ko-KR" sz="24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변학도의 출력 문자 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0" dirty="0" err="1">
                <a:latin typeface="굴림" panose="020B0600000101010101" pitchFamily="50" charset="-127"/>
                <a:ea typeface="굴림" panose="020B0600000101010101" pitchFamily="50" charset="-127"/>
              </a:rPr>
              <a:t>일지매의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 출력 문자 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홍길동의 출력 문자 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</a:p>
          <a:p>
            <a:r>
              <a:rPr lang="en-US" altLang="ko-KR" sz="2400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변학도 출력 끝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홍길동 출력 끝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일지매 출력 끝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경기 끝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</a:t>
            </a:r>
          </a:p>
          <a:p>
            <a:endParaRPr lang="ko-KR" altLang="en-US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 경기 결과 </a:t>
            </a:r>
          </a:p>
          <a:p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순위 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변학도  홍길동  일지매 </a:t>
            </a: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4913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err="1" smtClean="0"/>
              <a:t>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드</a:t>
            </a:r>
            <a:endParaRPr lang="en-US" altLang="ko-KR" dirty="0" smtClean="0"/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ait  set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대기실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cxnSp>
        <p:nvCxnSpPr>
          <p:cNvPr id="12295" name="꺾인 연결선 12294"/>
          <p:cNvCxnSpPr>
            <a:stCxn id="59" idx="6"/>
          </p:cNvCxnSpPr>
          <p:nvPr/>
        </p:nvCxnSpPr>
        <p:spPr bwMode="auto">
          <a:xfrm>
            <a:off x="1728292" y="4472455"/>
            <a:ext cx="3960440" cy="1000228"/>
          </a:xfrm>
          <a:prstGeom prst="bentConnector3">
            <a:avLst>
              <a:gd name="adj1" fmla="val 100079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00" name="직선 화살표 연결선 12299"/>
          <p:cNvCxnSpPr>
            <a:stCxn id="60" idx="6"/>
          </p:cNvCxnSpPr>
          <p:nvPr/>
        </p:nvCxnSpPr>
        <p:spPr bwMode="auto">
          <a:xfrm>
            <a:off x="1720339" y="7769055"/>
            <a:ext cx="1304096" cy="209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59" name="타원 58"/>
          <p:cNvSpPr/>
          <p:nvPr/>
        </p:nvSpPr>
        <p:spPr bwMode="auto">
          <a:xfrm>
            <a:off x="360140" y="38322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72308" y="40325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wait  set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대합실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cxnSp>
        <p:nvCxnSpPr>
          <p:cNvPr id="12303" name="꺾인 연결선 12302"/>
          <p:cNvCxnSpPr/>
          <p:nvPr/>
        </p:nvCxnSpPr>
        <p:spPr bwMode="auto">
          <a:xfrm flipV="1">
            <a:off x="6120780" y="4815778"/>
            <a:ext cx="4872955" cy="872929"/>
          </a:xfrm>
          <a:prstGeom prst="bentConnector3">
            <a:avLst>
              <a:gd name="adj1" fmla="val 100216"/>
            </a:avLst>
          </a:prstGeom>
          <a:ln w="63500">
            <a:prstDash val="sysDash"/>
            <a:headEnd type="oval" w="med" len="sm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01" name="타원 12300"/>
          <p:cNvSpPr/>
          <p:nvPr/>
        </p:nvSpPr>
        <p:spPr bwMode="auto">
          <a:xfrm>
            <a:off x="10297244" y="35284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cxnSp>
        <p:nvCxnSpPr>
          <p:cNvPr id="20" name="직선 화살표 연결선 19"/>
          <p:cNvCxnSpPr>
            <a:stCxn id="21" idx="6"/>
          </p:cNvCxnSpPr>
          <p:nvPr/>
        </p:nvCxnSpPr>
        <p:spPr bwMode="auto">
          <a:xfrm>
            <a:off x="1720339" y="7769055"/>
            <a:ext cx="1304096" cy="209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 - 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계속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2788" y="5771044"/>
            <a:ext cx="4578469" cy="369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wait set</a:t>
            </a:r>
            <a:r>
              <a:rPr lang="ko-KR" altLang="en-US" dirty="0" smtClean="0"/>
              <a:t>에 들어가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32395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err="1"/>
              <a:t>쓰</a:t>
            </a:r>
            <a:endParaRPr lang="en-US" altLang="ko-KR" dirty="0"/>
          </a:p>
          <a:p>
            <a:pPr algn="ctr"/>
            <a:r>
              <a:rPr lang="ko-KR" altLang="en-US" dirty="0" err="1"/>
              <a:t>레</a:t>
            </a:r>
            <a:endParaRPr lang="en-US" altLang="ko-KR" dirty="0"/>
          </a:p>
          <a:p>
            <a:pPr algn="ctr"/>
            <a:r>
              <a:rPr lang="ko-KR" altLang="en-US" dirty="0" err="1"/>
              <a:t>드</a:t>
            </a:r>
            <a:endParaRPr lang="en-US" altLang="ko-KR" dirty="0"/>
          </a:p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wait  set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대합실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297244" y="35284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cxnSp>
        <p:nvCxnSpPr>
          <p:cNvPr id="25" name="꺾인 연결선 24"/>
          <p:cNvCxnSpPr>
            <a:stCxn id="30" idx="6"/>
          </p:cNvCxnSpPr>
          <p:nvPr/>
        </p:nvCxnSpPr>
        <p:spPr bwMode="auto">
          <a:xfrm>
            <a:off x="1720339" y="7769055"/>
            <a:ext cx="3896385" cy="295916"/>
          </a:xfrm>
          <a:prstGeom prst="bentConnector3">
            <a:avLst>
              <a:gd name="adj1" fmla="val 9991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 - 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계속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2308" y="74076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7750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024436" y="2497673"/>
            <a:ext cx="5184576" cy="7439506"/>
          </a:xfrm>
          <a:prstGeom prst="roundRect">
            <a:avLst>
              <a:gd name="adj" fmla="val 16915"/>
            </a:avLst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24437" y="3832267"/>
            <a:ext cx="504056" cy="4880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err="1"/>
              <a:t>쓰</a:t>
            </a:r>
            <a:endParaRPr lang="en-US" altLang="ko-KR" dirty="0"/>
          </a:p>
          <a:p>
            <a:pPr algn="ctr"/>
            <a:r>
              <a:rPr lang="ko-KR" altLang="en-US" dirty="0" err="1"/>
              <a:t>레</a:t>
            </a:r>
            <a:endParaRPr lang="en-US" altLang="ko-KR" dirty="0"/>
          </a:p>
          <a:p>
            <a:pPr algn="ctr"/>
            <a:r>
              <a:rPr lang="ko-KR" altLang="en-US" dirty="0" err="1"/>
              <a:t>드</a:t>
            </a:r>
            <a:endParaRPr lang="en-US" altLang="ko-KR" dirty="0"/>
          </a:p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6564" y="3832267"/>
            <a:ext cx="28803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wait();</a:t>
            </a:r>
          </a:p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1773" y="6958717"/>
            <a:ext cx="288032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synchronized</a:t>
            </a:r>
          </a:p>
          <a:p>
            <a:pPr algn="ctr"/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otify();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577164" y="2490738"/>
            <a:ext cx="4248472" cy="23987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wait 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대합실</a:t>
            </a:r>
            <a:r>
              <a:rPr lang="en-US" altLang="ko-KR" dirty="0" smtClean="0"/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2628" y="249073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297244" y="35284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6204962" y="4808843"/>
            <a:ext cx="3516218" cy="3395798"/>
          </a:xfrm>
          <a:prstGeom prst="straightConnector1">
            <a:avLst/>
          </a:prstGeom>
          <a:ln w="63500">
            <a:prstDash val="sysDash"/>
            <a:headEnd type="triangle" w="lg" len="lg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946953">
            <a:off x="5679580" y="656641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</a:t>
            </a:r>
            <a:r>
              <a:rPr lang="ko-KR" altLang="en-US" dirty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 속의 </a:t>
            </a:r>
            <a:r>
              <a:rPr lang="ko-KR" altLang="en-US" dirty="0" err="1" smtClean="0"/>
              <a:t>쓰레드중</a:t>
            </a:r>
            <a:r>
              <a:rPr lang="ko-KR" altLang="en-US" dirty="0" smtClean="0"/>
              <a:t> 한 개의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깨움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352187" y="7128867"/>
            <a:ext cx="1368152" cy="1280376"/>
          </a:xfrm>
          <a:prstGeom prst="ellipse">
            <a:avLst/>
          </a:prstGeom>
          <a:solidFill>
            <a:srgbClr val="E2ECF4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4196" y="1872283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w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ait() and notify() - 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계속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07765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55439</TotalTime>
  <Words>594</Words>
  <Application>Microsoft Office PowerPoint</Application>
  <PresentationFormat>사용자 지정</PresentationFormat>
  <Paragraphs>324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인포윈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macween</cp:lastModifiedBy>
  <cp:revision>1672</cp:revision>
  <cp:lastPrinted>2001-01-13T07:31:06Z</cp:lastPrinted>
  <dcterms:created xsi:type="dcterms:W3CDTF">2000-11-18T03:42:48Z</dcterms:created>
  <dcterms:modified xsi:type="dcterms:W3CDTF">2019-05-17T00:02:27Z</dcterms:modified>
</cp:coreProperties>
</file>