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761A5D-5BD0-4458-B9F3-AD49D7E2974A}" v="14" dt="2025-02-26T05:29:39.8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38" y="2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itanya korada" userId="4dec54c2d7613452" providerId="LiveId" clId="{75761A5D-5BD0-4458-B9F3-AD49D7E2974A}"/>
    <pc:docChg chg="undo custSel modSld sldOrd">
      <pc:chgData name="chaitanya korada" userId="4dec54c2d7613452" providerId="LiveId" clId="{75761A5D-5BD0-4458-B9F3-AD49D7E2974A}" dt="2025-02-26T05:36:04.856" v="313" actId="20577"/>
      <pc:docMkLst>
        <pc:docMk/>
      </pc:docMkLst>
      <pc:sldChg chg="modSp mod">
        <pc:chgData name="chaitanya korada" userId="4dec54c2d7613452" providerId="LiveId" clId="{75761A5D-5BD0-4458-B9F3-AD49D7E2974A}" dt="2025-02-25T17:09:22.576" v="27" actId="20577"/>
        <pc:sldMkLst>
          <pc:docMk/>
          <pc:sldMk cId="953325580" sldId="256"/>
        </pc:sldMkLst>
        <pc:spChg chg="mod">
          <ac:chgData name="chaitanya korada" userId="4dec54c2d7613452" providerId="LiveId" clId="{75761A5D-5BD0-4458-B9F3-AD49D7E2974A}" dt="2025-02-25T17:09:22.576" v="27" actId="20577"/>
          <ac:spMkLst>
            <pc:docMk/>
            <pc:sldMk cId="953325580" sldId="256"/>
            <ac:spMk id="4" creationId="{00000000-0000-0000-0000-000000000000}"/>
          </ac:spMkLst>
        </pc:spChg>
      </pc:sldChg>
      <pc:sldChg chg="delSp modSp ord">
        <pc:chgData name="chaitanya korada" userId="4dec54c2d7613452" providerId="LiveId" clId="{75761A5D-5BD0-4458-B9F3-AD49D7E2974A}" dt="2025-02-25T17:11:46.176" v="74"/>
        <pc:sldMkLst>
          <pc:docMk/>
          <pc:sldMk cId="1186421160" sldId="262"/>
        </pc:sldMkLst>
        <pc:spChg chg="del mod">
          <ac:chgData name="chaitanya korada" userId="4dec54c2d7613452" providerId="LiveId" clId="{75761A5D-5BD0-4458-B9F3-AD49D7E2974A}" dt="2025-02-25T17:09:49.570" v="29" actId="21"/>
          <ac:spMkLst>
            <pc:docMk/>
            <pc:sldMk cId="1186421160" sldId="262"/>
            <ac:spMk id="3" creationId="{C8AC1CB9-84A6-7B0B-103A-D632E6E53B52}"/>
          </ac:spMkLst>
        </pc:spChg>
      </pc:sldChg>
      <pc:sldChg chg="modSp mod ord">
        <pc:chgData name="chaitanya korada" userId="4dec54c2d7613452" providerId="LiveId" clId="{75761A5D-5BD0-4458-B9F3-AD49D7E2974A}" dt="2025-02-26T05:36:04.856" v="313" actId="20577"/>
        <pc:sldMkLst>
          <pc:docMk/>
          <pc:sldMk cId="3210358481" sldId="263"/>
        </pc:sldMkLst>
        <pc:spChg chg="mod">
          <ac:chgData name="chaitanya korada" userId="4dec54c2d7613452" providerId="LiveId" clId="{75761A5D-5BD0-4458-B9F3-AD49D7E2974A}" dt="2025-02-26T05:36:04.856" v="313" actId="20577"/>
          <ac:spMkLst>
            <pc:docMk/>
            <pc:sldMk cId="3210358481" sldId="263"/>
            <ac:spMk id="4" creationId="{0504ED4F-AB03-4656-B6BB-3C4F30172035}"/>
          </ac:spMkLst>
        </pc:spChg>
      </pc:sldChg>
      <pc:sldChg chg="modSp mod">
        <pc:chgData name="chaitanya korada" userId="4dec54c2d7613452" providerId="LiveId" clId="{75761A5D-5BD0-4458-B9F3-AD49D7E2974A}" dt="2025-02-25T17:10:42.517" v="30" actId="113"/>
        <pc:sldMkLst>
          <pc:docMk/>
          <pc:sldMk cId="3202024527" sldId="265"/>
        </pc:sldMkLst>
        <pc:spChg chg="mod">
          <ac:chgData name="chaitanya korada" userId="4dec54c2d7613452" providerId="LiveId" clId="{75761A5D-5BD0-4458-B9F3-AD49D7E2974A}" dt="2025-02-25T17:10:42.517" v="30" actId="113"/>
          <ac:spMkLst>
            <pc:docMk/>
            <pc:sldMk cId="3202024527" sldId="265"/>
            <ac:spMk id="2" creationId="{C4FFAF3C-BA60-9181-132C-C36C403AAEA7}"/>
          </ac:spMkLst>
        </pc:spChg>
      </pc:sldChg>
      <pc:sldChg chg="modSp mod">
        <pc:chgData name="chaitanya korada" userId="4dec54c2d7613452" providerId="LiveId" clId="{75761A5D-5BD0-4458-B9F3-AD49D7E2974A}" dt="2025-02-25T17:12:07.004" v="88" actId="20577"/>
        <pc:sldMkLst>
          <pc:docMk/>
          <pc:sldMk cId="2900153716" sldId="2146847054"/>
        </pc:sldMkLst>
        <pc:spChg chg="mod">
          <ac:chgData name="chaitanya korada" userId="4dec54c2d7613452" providerId="LiveId" clId="{75761A5D-5BD0-4458-B9F3-AD49D7E2974A}" dt="2025-02-25T17:12:07.004" v="88" actId="20577"/>
          <ac:spMkLst>
            <pc:docMk/>
            <pc:sldMk cId="2900153716" sldId="2146847054"/>
            <ac:spMk id="3" creationId="{B2678641-EEA3-4EC4-BF39-4075B0C120E8}"/>
          </ac:spMkLst>
        </pc:spChg>
      </pc:sldChg>
      <pc:sldChg chg="addSp delSp modSp mod">
        <pc:chgData name="chaitanya korada" userId="4dec54c2d7613452" providerId="LiveId" clId="{75761A5D-5BD0-4458-B9F3-AD49D7E2974A}" dt="2025-02-26T05:28:25.156" v="291" actId="1076"/>
        <pc:sldMkLst>
          <pc:docMk/>
          <pc:sldMk cId="2083715239" sldId="2146847060"/>
        </pc:sldMkLst>
        <pc:spChg chg="del mod">
          <ac:chgData name="chaitanya korada" userId="4dec54c2d7613452" providerId="LiveId" clId="{75761A5D-5BD0-4458-B9F3-AD49D7E2974A}" dt="2025-02-26T05:13:40.614" v="115" actId="931"/>
          <ac:spMkLst>
            <pc:docMk/>
            <pc:sldMk cId="2083715239" sldId="2146847060"/>
            <ac:spMk id="3" creationId="{805D7125-AC62-752D-6E68-9EB88BCC631C}"/>
          </ac:spMkLst>
        </pc:spChg>
        <pc:spChg chg="add del mod">
          <ac:chgData name="chaitanya korada" userId="4dec54c2d7613452" providerId="LiveId" clId="{75761A5D-5BD0-4458-B9F3-AD49D7E2974A}" dt="2025-02-26T05:27:57.305" v="287" actId="1076"/>
          <ac:spMkLst>
            <pc:docMk/>
            <pc:sldMk cId="2083715239" sldId="2146847060"/>
            <ac:spMk id="14" creationId="{371F88AE-C959-4C68-58C3-F7D97F447C07}"/>
          </ac:spMkLst>
        </pc:spChg>
        <pc:spChg chg="add mod">
          <ac:chgData name="chaitanya korada" userId="4dec54c2d7613452" providerId="LiveId" clId="{75761A5D-5BD0-4458-B9F3-AD49D7E2974A}" dt="2025-02-26T05:23:36.543" v="195" actId="1076"/>
          <ac:spMkLst>
            <pc:docMk/>
            <pc:sldMk cId="2083715239" sldId="2146847060"/>
            <ac:spMk id="15" creationId="{2D3945DC-E497-37BA-9C03-424300AEE99F}"/>
          </ac:spMkLst>
        </pc:spChg>
        <pc:spChg chg="add mod">
          <ac:chgData name="chaitanya korada" userId="4dec54c2d7613452" providerId="LiveId" clId="{75761A5D-5BD0-4458-B9F3-AD49D7E2974A}" dt="2025-02-26T05:28:08.560" v="289" actId="1076"/>
          <ac:spMkLst>
            <pc:docMk/>
            <pc:sldMk cId="2083715239" sldId="2146847060"/>
            <ac:spMk id="16" creationId="{1EB3E3B6-16E7-28F7-3986-5AB7BB16A379}"/>
          </ac:spMkLst>
        </pc:spChg>
        <pc:picChg chg="add mod">
          <ac:chgData name="chaitanya korada" userId="4dec54c2d7613452" providerId="LiveId" clId="{75761A5D-5BD0-4458-B9F3-AD49D7E2974A}" dt="2025-02-26T05:22:36.107" v="177" actId="1076"/>
          <ac:picMkLst>
            <pc:docMk/>
            <pc:sldMk cId="2083715239" sldId="2146847060"/>
            <ac:picMk id="5" creationId="{3D577990-D7BA-8DE8-1D85-A2218AC18D6A}"/>
          </ac:picMkLst>
        </pc:picChg>
        <pc:picChg chg="add del mod">
          <ac:chgData name="chaitanya korada" userId="4dec54c2d7613452" providerId="LiveId" clId="{75761A5D-5BD0-4458-B9F3-AD49D7E2974A}" dt="2025-02-26T05:15:29.025" v="127" actId="21"/>
          <ac:picMkLst>
            <pc:docMk/>
            <pc:sldMk cId="2083715239" sldId="2146847060"/>
            <ac:picMk id="7" creationId="{DE0A9654-3E2C-3D09-2F8D-79360AD8A966}"/>
          </ac:picMkLst>
        </pc:picChg>
        <pc:picChg chg="add mod">
          <ac:chgData name="chaitanya korada" userId="4dec54c2d7613452" providerId="LiveId" clId="{75761A5D-5BD0-4458-B9F3-AD49D7E2974A}" dt="2025-02-26T05:22:39.369" v="178" actId="1076"/>
          <ac:picMkLst>
            <pc:docMk/>
            <pc:sldMk cId="2083715239" sldId="2146847060"/>
            <ac:picMk id="9" creationId="{D09FA4BE-1121-F38B-BDCE-27F580675778}"/>
          </ac:picMkLst>
        </pc:picChg>
        <pc:picChg chg="add mod">
          <ac:chgData name="chaitanya korada" userId="4dec54c2d7613452" providerId="LiveId" clId="{75761A5D-5BD0-4458-B9F3-AD49D7E2974A}" dt="2025-02-26T05:27:05.194" v="276" actId="1440"/>
          <ac:picMkLst>
            <pc:docMk/>
            <pc:sldMk cId="2083715239" sldId="2146847060"/>
            <ac:picMk id="11" creationId="{AB95DFAD-40A9-D27C-763C-047D84EB1BA3}"/>
          </ac:picMkLst>
        </pc:picChg>
        <pc:picChg chg="add mod">
          <ac:chgData name="chaitanya korada" userId="4dec54c2d7613452" providerId="LiveId" clId="{75761A5D-5BD0-4458-B9F3-AD49D7E2974A}" dt="2025-02-26T05:27:11.600" v="277" actId="1440"/>
          <ac:picMkLst>
            <pc:docMk/>
            <pc:sldMk cId="2083715239" sldId="2146847060"/>
            <ac:picMk id="13" creationId="{F4D60F89-C8FB-CE13-BD79-07855C5E4EA9}"/>
          </ac:picMkLst>
        </pc:picChg>
        <pc:cxnChg chg="add mod">
          <ac:chgData name="chaitanya korada" userId="4dec54c2d7613452" providerId="LiveId" clId="{75761A5D-5BD0-4458-B9F3-AD49D7E2974A}" dt="2025-02-26T05:27:52.249" v="286" actId="1076"/>
          <ac:cxnSpMkLst>
            <pc:docMk/>
            <pc:sldMk cId="2083715239" sldId="2146847060"/>
            <ac:cxnSpMk id="18" creationId="{D87D1B0D-5F80-CFF3-F0F5-ED87CC3B8277}"/>
          </ac:cxnSpMkLst>
        </pc:cxnChg>
        <pc:cxnChg chg="add mod">
          <ac:chgData name="chaitanya korada" userId="4dec54c2d7613452" providerId="LiveId" clId="{75761A5D-5BD0-4458-B9F3-AD49D7E2974A}" dt="2025-02-26T05:28:25.156" v="291" actId="1076"/>
          <ac:cxnSpMkLst>
            <pc:docMk/>
            <pc:sldMk cId="2083715239" sldId="2146847060"/>
            <ac:cxnSpMk id="25" creationId="{15EF0E13-8A62-861B-6787-1B7B19AA6C42}"/>
          </ac:cxnSpMkLst>
        </pc:cxnChg>
      </pc:sldChg>
      <pc:sldChg chg="modSp mod">
        <pc:chgData name="chaitanya korada" userId="4dec54c2d7613452" providerId="LiveId" clId="{75761A5D-5BD0-4458-B9F3-AD49D7E2974A}" dt="2025-02-26T05:29:41.238" v="296" actId="5793"/>
        <pc:sldMkLst>
          <pc:docMk/>
          <pc:sldMk cId="2230664768" sldId="2146847061"/>
        </pc:sldMkLst>
        <pc:spChg chg="mod">
          <ac:chgData name="chaitanya korada" userId="4dec54c2d7613452" providerId="LiveId" clId="{75761A5D-5BD0-4458-B9F3-AD49D7E2974A}" dt="2025-02-26T05:29:41.238" v="296" actId="5793"/>
          <ac:spMkLst>
            <pc:docMk/>
            <pc:sldMk cId="2230664768" sldId="2146847061"/>
            <ac:spMk id="3" creationId="{51A299DD-46FA-7866-41D8-C1BFCC2F69DD}"/>
          </ac:spMkLst>
        </pc:spChg>
      </pc:sldChg>
      <pc:sldChg chg="modSp mod">
        <pc:chgData name="chaitanya korada" userId="4dec54c2d7613452" providerId="LiveId" clId="{75761A5D-5BD0-4458-B9F3-AD49D7E2974A}" dt="2025-02-25T17:08:44.172" v="10" actId="20577"/>
        <pc:sldMkLst>
          <pc:docMk/>
          <pc:sldMk cId="4233882376" sldId="2146847062"/>
        </pc:sldMkLst>
        <pc:spChg chg="mod">
          <ac:chgData name="chaitanya korada" userId="4dec54c2d7613452" providerId="LiveId" clId="{75761A5D-5BD0-4458-B9F3-AD49D7E2974A}" dt="2025-02-25T17:08:44.172" v="10" actId="20577"/>
          <ac:spMkLst>
            <pc:docMk/>
            <pc:sldMk cId="4233882376" sldId="2146847062"/>
            <ac:spMk id="3" creationId="{D4974547-DF1B-77BB-E545-9344EDB9AD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koradachaitanya/steg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941016" y="4733322"/>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KORADA CHAITANYA</a:t>
            </a:r>
          </a:p>
          <a:p>
            <a:r>
              <a:rPr lang="en-US" sz="2000" b="1" dirty="0">
                <a:solidFill>
                  <a:schemeClr val="accent1">
                    <a:lumMod val="75000"/>
                  </a:schemeClr>
                </a:solidFill>
                <a:latin typeface="Arial"/>
                <a:cs typeface="Arial"/>
              </a:rPr>
              <a:t>Student Name :  KORADA CHAITANYA</a:t>
            </a:r>
          </a:p>
          <a:p>
            <a:r>
              <a:rPr lang="en-US" sz="2000" b="1" dirty="0">
                <a:solidFill>
                  <a:schemeClr val="accent1">
                    <a:lumMod val="75000"/>
                  </a:schemeClr>
                </a:solidFill>
                <a:latin typeface="Arial"/>
                <a:cs typeface="Arial"/>
              </a:rPr>
              <a:t>College Name &amp; Department : ANDHRA UNIVERSITY COLLEGE OF ENGINEERING FOR WOMEN – Department of CSSE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a:buFont typeface="Wingdings" panose="05000000000000000000" pitchFamily="2" charset="2"/>
              <a:buChar char="Ø"/>
            </a:pPr>
            <a:r>
              <a:rPr lang="en-US" sz="2000" b="1" dirty="0">
                <a:latin typeface="Arial"/>
                <a:ea typeface="+mn-lt"/>
                <a:cs typeface="Arial"/>
              </a:rPr>
              <a:t>Problem Statement </a:t>
            </a:r>
          </a:p>
          <a:p>
            <a:pPr>
              <a:buFont typeface="Wingdings" panose="05000000000000000000" pitchFamily="2" charset="2"/>
              <a:buChar char="Ø"/>
            </a:pPr>
            <a:r>
              <a:rPr lang="en-US" sz="2000" b="1" dirty="0">
                <a:latin typeface="Arial"/>
                <a:ea typeface="+mn-lt"/>
                <a:cs typeface="Arial"/>
              </a:rPr>
              <a:t>Technology used</a:t>
            </a:r>
            <a:endParaRPr lang="en-US" dirty="0">
              <a:latin typeface="Arial"/>
              <a:cs typeface="Arial"/>
            </a:endParaRPr>
          </a:p>
          <a:p>
            <a:pPr>
              <a:buFont typeface="Wingdings" panose="05000000000000000000" pitchFamily="2" charset="2"/>
              <a:buChar char="Ø"/>
            </a:pPr>
            <a:r>
              <a:rPr lang="en-US" sz="2000" b="1" dirty="0">
                <a:latin typeface="Arial"/>
                <a:ea typeface="+mn-lt"/>
                <a:cs typeface="+mn-lt"/>
              </a:rPr>
              <a:t>Wow factor </a:t>
            </a:r>
            <a:endParaRPr lang="en-US" sz="2000" dirty="0">
              <a:latin typeface="Arial"/>
              <a:ea typeface="+mn-lt"/>
              <a:cs typeface="+mn-lt"/>
            </a:endParaRPr>
          </a:p>
          <a:p>
            <a:pPr>
              <a:buFont typeface="Wingdings" panose="05000000000000000000" pitchFamily="2" charset="2"/>
              <a:buChar char="Ø"/>
            </a:pPr>
            <a:r>
              <a:rPr lang="en-US" sz="2000" b="1" dirty="0">
                <a:latin typeface="Arial"/>
                <a:ea typeface="+mn-lt"/>
                <a:cs typeface="+mn-lt"/>
              </a:rPr>
              <a:t>End users</a:t>
            </a:r>
          </a:p>
          <a:p>
            <a:pPr>
              <a:buFont typeface="Wingdings" panose="05000000000000000000" pitchFamily="2" charset="2"/>
              <a:buChar char="Ø"/>
            </a:pPr>
            <a:r>
              <a:rPr lang="en-US" sz="2000" b="1" dirty="0">
                <a:latin typeface="Arial"/>
                <a:ea typeface="+mn-lt"/>
                <a:cs typeface="+mn-lt"/>
              </a:rPr>
              <a:t>Result</a:t>
            </a:r>
          </a:p>
          <a:p>
            <a:pPr>
              <a:buFont typeface="Wingdings" panose="05000000000000000000" pitchFamily="2" charset="2"/>
              <a:buChar char="Ø"/>
            </a:pPr>
            <a:r>
              <a:rPr lang="en-US" sz="2000" b="1" dirty="0">
                <a:latin typeface="Arial"/>
                <a:ea typeface="+mn-lt"/>
                <a:cs typeface="+mn-lt"/>
              </a:rPr>
              <a:t>Conclusion</a:t>
            </a:r>
          </a:p>
          <a:p>
            <a:pPr>
              <a:buFont typeface="Wingdings" panose="05000000000000000000" pitchFamily="2" charset="2"/>
              <a:buChar char="Ø"/>
            </a:pPr>
            <a:r>
              <a:rPr lang="en-US" sz="2000" b="1" dirty="0">
                <a:latin typeface="Arial"/>
                <a:ea typeface="+mn-lt"/>
                <a:cs typeface="+mn-lt"/>
              </a:rPr>
              <a:t>Git-hub Link</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000" dirty="0"/>
              <a:t>With rising cyber threats, ensuring secure communication is crucial. This project focuses on embedding confidential data into images using steganography, ensuring imperceptibility and resistance to attacks. Techniques like Least Significant Bit (LSB) and transform domain methods will be explored to enhance security and capacity. The goal is to achieve efficient, undetectable data hiding for secure communication and confidential data exchange</a:t>
            </a:r>
            <a:r>
              <a:rPr lang="en-US" dirty="0"/>
              <a:t>.</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4" name="Content Placeholder 3">
            <a:extLst>
              <a:ext uri="{FF2B5EF4-FFF2-40B4-BE49-F238E27FC236}">
                <a16:creationId xmlns:a16="http://schemas.microsoft.com/office/drawing/2014/main" id="{0504ED4F-AB03-4656-B6BB-3C4F30172035}"/>
              </a:ext>
            </a:extLst>
          </p:cNvPr>
          <p:cNvSpPr>
            <a:spLocks noGrp="1"/>
          </p:cNvSpPr>
          <p:nvPr>
            <p:ph idx="1"/>
          </p:nvPr>
        </p:nvSpPr>
        <p:spPr/>
        <p:txBody>
          <a:bodyPr>
            <a:normAutofit/>
          </a:bodyPr>
          <a:lstStyle/>
          <a:p>
            <a:pPr>
              <a:buFont typeface="Wingdings" panose="05000000000000000000" pitchFamily="2" charset="2"/>
              <a:buChar char="Ø"/>
            </a:pPr>
            <a:r>
              <a:rPr lang="en-US" sz="2000" dirty="0"/>
              <a:t>Computer Vision – OpenCV (cv2). The cv2 module comes from OpenCV, a widely used library for image processing and computer vision tasks.</a:t>
            </a:r>
          </a:p>
          <a:p>
            <a:pPr>
              <a:buFont typeface="Wingdings" panose="05000000000000000000" pitchFamily="2" charset="2"/>
              <a:buChar char="Ø"/>
            </a:pPr>
            <a:r>
              <a:rPr lang="en-US" sz="2000" dirty="0"/>
              <a:t>Numerical Computing – NumPy. The </a:t>
            </a:r>
            <a:r>
              <a:rPr lang="en-US" sz="2000" dirty="0" err="1"/>
              <a:t>Numpy</a:t>
            </a:r>
            <a:r>
              <a:rPr lang="en-US" sz="2000" dirty="0"/>
              <a:t> module provides support for numerical operations, including matrix manipulation, which is essential for image processing.</a:t>
            </a:r>
          </a:p>
          <a:p>
            <a:pPr>
              <a:buFont typeface="Wingdings" panose="05000000000000000000" pitchFamily="2" charset="2"/>
              <a:buChar char="Ø"/>
            </a:pPr>
            <a:r>
              <a:rPr lang="en-US" sz="2000" dirty="0"/>
              <a:t>Image Processing – Pillow (PIL). The PIL (Pillow) library is used for handling images, including loading, modifying, and displaying them.</a:t>
            </a:r>
          </a:p>
          <a:p>
            <a:pPr>
              <a:buFont typeface="Wingdings" panose="05000000000000000000" pitchFamily="2" charset="2"/>
              <a:buChar char="Ø"/>
            </a:pPr>
            <a:r>
              <a:rPr lang="en-US" sz="2000" dirty="0"/>
              <a:t>Displaying Images in </a:t>
            </a:r>
            <a:r>
              <a:rPr lang="en-US" sz="2000" dirty="0" err="1"/>
              <a:t>VSCode</a:t>
            </a:r>
            <a:r>
              <a:rPr lang="en-US" sz="2000" dirty="0"/>
              <a:t>. To display images within </a:t>
            </a:r>
            <a:r>
              <a:rPr lang="en-US" sz="2000" dirty="0" err="1"/>
              <a:t>VSCode</a:t>
            </a:r>
            <a:r>
              <a:rPr lang="en-US" sz="2000" dirty="0"/>
              <a:t>, you can use the built-in image viewer or install an extension like "Image Viewer" or "</a:t>
            </a:r>
            <a:r>
              <a:rPr lang="en-US" sz="2000" dirty="0" err="1"/>
              <a:t>VSCode</a:t>
            </a:r>
            <a:r>
              <a:rPr lang="en-US" sz="2000" dirty="0"/>
              <a:t> Image Preview". This allows you to visualize images directly within the </a:t>
            </a:r>
            <a:r>
              <a:rPr lang="en-US" sz="2000" dirty="0" err="1"/>
              <a:t>VSCode</a:t>
            </a:r>
            <a:r>
              <a:rPr lang="en-US" sz="2000" dirty="0"/>
              <a:t> environment.</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buFont typeface="Wingdings" panose="05000000000000000000" pitchFamily="2" charset="2"/>
              <a:buChar char="Ø"/>
            </a:pPr>
            <a:r>
              <a:rPr lang="en-IN" sz="1800" dirty="0">
                <a:solidFill>
                  <a:srgbClr val="0F0F0F"/>
                </a:solidFill>
              </a:rPr>
              <a:t>Unseen yet Unbreachable = Embeds data within images without discernible visual alterations, safeguarding secrecy.</a:t>
            </a:r>
          </a:p>
          <a:p>
            <a:pPr>
              <a:buFont typeface="Wingdings" panose="05000000000000000000" pitchFamily="2" charset="2"/>
              <a:buChar char="Ø"/>
            </a:pPr>
            <a:r>
              <a:rPr lang="en-IN" sz="1800" dirty="0">
                <a:solidFill>
                  <a:srgbClr val="0F0F0F"/>
                </a:solidFill>
              </a:rPr>
              <a:t>Resilient Against Tampering = Employs robust methods to resist image compression, filtering, and noise.</a:t>
            </a:r>
          </a:p>
          <a:p>
            <a:pPr>
              <a:buFont typeface="Wingdings" panose="05000000000000000000" pitchFamily="2" charset="2"/>
              <a:buChar char="Ø"/>
            </a:pPr>
            <a:r>
              <a:rPr lang="en-IN" sz="1800" dirty="0">
                <a:solidFill>
                  <a:srgbClr val="0F0F0F"/>
                </a:solidFill>
              </a:rPr>
              <a:t>Optimized for Data Density &amp; Image Integrity = Strikes a balance between data embedding and preserving image quality.</a:t>
            </a:r>
          </a:p>
          <a:p>
            <a:pPr>
              <a:buFont typeface="Wingdings" panose="05000000000000000000" pitchFamily="2" charset="2"/>
              <a:buChar char="Ø"/>
            </a:pPr>
            <a:r>
              <a:rPr lang="en-IN" sz="1800" dirty="0">
                <a:solidFill>
                  <a:srgbClr val="0F0F0F"/>
                </a:solidFill>
              </a:rPr>
              <a:t>Multi-Layered Security = Leverages LSB, transform domain, and adaptive steganography techniques for enhanced protection.</a:t>
            </a:r>
          </a:p>
          <a:p>
            <a:pPr>
              <a:buFont typeface="Wingdings" panose="05000000000000000000" pitchFamily="2" charset="2"/>
              <a:buChar char="Ø"/>
            </a:pPr>
            <a:r>
              <a:rPr lang="en-IN" sz="1800" dirty="0">
                <a:solidFill>
                  <a:srgbClr val="0F0F0F"/>
                </a:solidFill>
              </a:rPr>
              <a:t>Instant Data Concealment &amp; Retrieval = Efficient algorithms facilitate rapid and seamless data hiding and extraction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buFont typeface="Wingdings" panose="05000000000000000000" pitchFamily="2" charset="2"/>
              <a:buChar char="Ø"/>
            </a:pPr>
            <a:r>
              <a:rPr lang="en-IN" dirty="0"/>
              <a:t>Government &amp; Intelligence Agencies = Transmit classified information securely, evading detection.</a:t>
            </a:r>
          </a:p>
          <a:p>
            <a:pPr>
              <a:buFont typeface="Wingdings" panose="05000000000000000000" pitchFamily="2" charset="2"/>
              <a:buChar char="Ø"/>
            </a:pPr>
            <a:r>
              <a:rPr lang="en-IN" dirty="0"/>
              <a:t>Cybersecurity Experts = Fortify data protection and covert communication methods.</a:t>
            </a:r>
          </a:p>
          <a:p>
            <a:pPr>
              <a:buFont typeface="Wingdings" panose="05000000000000000000" pitchFamily="2" charset="2"/>
              <a:buChar char="Ø"/>
            </a:pPr>
            <a:r>
              <a:rPr lang="en-IN" dirty="0"/>
              <a:t>Journalists &amp; Whistleblowers = Share sensitive information anonymously, safeguarding identities.</a:t>
            </a:r>
          </a:p>
          <a:p>
            <a:pPr>
              <a:buFont typeface="Wingdings" panose="05000000000000000000" pitchFamily="2" charset="2"/>
              <a:buChar char="Ø"/>
            </a:pPr>
            <a:r>
              <a:rPr lang="en-IN" dirty="0"/>
              <a:t>Military &amp; </a:t>
            </a:r>
            <a:r>
              <a:rPr lang="en-IN" dirty="0" err="1"/>
              <a:t>Defense</a:t>
            </a:r>
            <a:r>
              <a:rPr lang="en-IN" dirty="0"/>
              <a:t> = Ensure confidential communication in high-stakes operations.</a:t>
            </a:r>
          </a:p>
          <a:p>
            <a:pPr>
              <a:buFont typeface="Wingdings" panose="05000000000000000000" pitchFamily="2" charset="2"/>
              <a:buChar char="Ø"/>
            </a:pPr>
            <a:r>
              <a:rPr lang="en-IN" dirty="0"/>
              <a:t>Enterprises &amp; Financial Institutions = Protect trade secrets, client data, and intellectual property.</a:t>
            </a:r>
          </a:p>
          <a:p>
            <a:pPr>
              <a:buFont typeface="Wingdings" panose="05000000000000000000" pitchFamily="2" charset="2"/>
              <a:buChar char="Ø"/>
            </a:pPr>
            <a:r>
              <a:rPr lang="en-IN" dirty="0"/>
              <a:t>Researchers &amp; Academicians = Explore cutting-edge steganography techniques, driving innovation.</a:t>
            </a:r>
          </a:p>
          <a:p>
            <a:pPr>
              <a:buFont typeface="Wingdings" panose="05000000000000000000" pitchFamily="2" charset="2"/>
              <a:buChar char="Ø"/>
            </a:pPr>
            <a:r>
              <a:rPr lang="en-IN" dirty="0"/>
              <a:t>Individuals = Secure personal data, messages, and digital assets, preserving privacy</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3D577990-D7BA-8DE8-1D85-A2218AC18D6A}"/>
              </a:ext>
            </a:extLst>
          </p:cNvPr>
          <p:cNvPicPr>
            <a:picLocks noGrp="1" noChangeAspect="1"/>
          </p:cNvPicPr>
          <p:nvPr>
            <p:ph idx="1"/>
          </p:nvPr>
        </p:nvPicPr>
        <p:blipFill>
          <a:blip r:embed="rId2"/>
          <a:stretch>
            <a:fillRect/>
          </a:stretch>
        </p:blipFill>
        <p:spPr>
          <a:xfrm>
            <a:off x="785915" y="1239239"/>
            <a:ext cx="4503715" cy="2941576"/>
          </a:xfrm>
        </p:spPr>
      </p:pic>
      <p:pic>
        <p:nvPicPr>
          <p:cNvPr id="9" name="Picture 8">
            <a:extLst>
              <a:ext uri="{FF2B5EF4-FFF2-40B4-BE49-F238E27FC236}">
                <a16:creationId xmlns:a16="http://schemas.microsoft.com/office/drawing/2014/main" id="{D09FA4BE-1121-F38B-BDCE-27F580675778}"/>
              </a:ext>
            </a:extLst>
          </p:cNvPr>
          <p:cNvPicPr>
            <a:picLocks noChangeAspect="1"/>
          </p:cNvPicPr>
          <p:nvPr/>
        </p:nvPicPr>
        <p:blipFill>
          <a:blip r:embed="rId3"/>
          <a:stretch>
            <a:fillRect/>
          </a:stretch>
        </p:blipFill>
        <p:spPr>
          <a:xfrm>
            <a:off x="6701741" y="1239239"/>
            <a:ext cx="4200241" cy="2934790"/>
          </a:xfrm>
          <a:prstGeom prst="rect">
            <a:avLst/>
          </a:prstGeom>
        </p:spPr>
      </p:pic>
      <p:pic>
        <p:nvPicPr>
          <p:cNvPr id="11" name="Picture 10">
            <a:extLst>
              <a:ext uri="{FF2B5EF4-FFF2-40B4-BE49-F238E27FC236}">
                <a16:creationId xmlns:a16="http://schemas.microsoft.com/office/drawing/2014/main" id="{AB95DFAD-40A9-D27C-763C-047D84EB1BA3}"/>
              </a:ext>
            </a:extLst>
          </p:cNvPr>
          <p:cNvPicPr>
            <a:picLocks noChangeAspect="1"/>
          </p:cNvPicPr>
          <p:nvPr/>
        </p:nvPicPr>
        <p:blipFill>
          <a:blip r:embed="rId4"/>
          <a:stretch>
            <a:fillRect/>
          </a:stretch>
        </p:blipFill>
        <p:spPr>
          <a:xfrm>
            <a:off x="765859" y="4750911"/>
            <a:ext cx="4725059" cy="962159"/>
          </a:xfrm>
          <a:prstGeom prst="rect">
            <a:avLst/>
          </a:prstGeom>
          <a:ln w="228600" cap="sq" cmpd="thickThin">
            <a:solidFill>
              <a:srgbClr val="000000"/>
            </a:solidFill>
            <a:prstDash val="solid"/>
            <a:miter lim="800000"/>
          </a:ln>
          <a:effectLst>
            <a:innerShdw blurRad="76200">
              <a:srgbClr val="000000"/>
            </a:innerShdw>
          </a:effectLst>
        </p:spPr>
      </p:pic>
      <p:pic>
        <p:nvPicPr>
          <p:cNvPr id="13" name="Picture 12">
            <a:extLst>
              <a:ext uri="{FF2B5EF4-FFF2-40B4-BE49-F238E27FC236}">
                <a16:creationId xmlns:a16="http://schemas.microsoft.com/office/drawing/2014/main" id="{F4D60F89-C8FB-CE13-BD79-07855C5E4EA9}"/>
              </a:ext>
            </a:extLst>
          </p:cNvPr>
          <p:cNvPicPr>
            <a:picLocks noChangeAspect="1"/>
          </p:cNvPicPr>
          <p:nvPr/>
        </p:nvPicPr>
        <p:blipFill>
          <a:blip r:embed="rId5"/>
          <a:stretch>
            <a:fillRect/>
          </a:stretch>
        </p:blipFill>
        <p:spPr>
          <a:xfrm>
            <a:off x="6701084" y="4751045"/>
            <a:ext cx="4724400" cy="962025"/>
          </a:xfrm>
          <a:prstGeom prst="rect">
            <a:avLst/>
          </a:prstGeom>
          <a:ln w="228600" cap="sq" cmpd="thickThin">
            <a:solidFill>
              <a:srgbClr val="000000"/>
            </a:solidFill>
            <a:prstDash val="solid"/>
            <a:miter lim="800000"/>
          </a:ln>
          <a:effectLst>
            <a:innerShdw blurRad="76200">
              <a:srgbClr val="000000"/>
            </a:innerShdw>
          </a:effectLst>
        </p:spPr>
      </p:pic>
      <p:sp>
        <p:nvSpPr>
          <p:cNvPr id="14" name="TextBox 13">
            <a:extLst>
              <a:ext uri="{FF2B5EF4-FFF2-40B4-BE49-F238E27FC236}">
                <a16:creationId xmlns:a16="http://schemas.microsoft.com/office/drawing/2014/main" id="{371F88AE-C959-4C68-58C3-F7D97F447C07}"/>
              </a:ext>
            </a:extLst>
          </p:cNvPr>
          <p:cNvSpPr txBox="1"/>
          <p:nvPr/>
        </p:nvSpPr>
        <p:spPr>
          <a:xfrm>
            <a:off x="1956122" y="6209413"/>
            <a:ext cx="3101551" cy="369332"/>
          </a:xfrm>
          <a:prstGeom prst="rect">
            <a:avLst/>
          </a:prstGeom>
          <a:noFill/>
        </p:spPr>
        <p:txBody>
          <a:bodyPr wrap="square" rtlCol="0">
            <a:spAutoFit/>
          </a:bodyPr>
          <a:lstStyle/>
          <a:p>
            <a:r>
              <a:rPr lang="en-US" dirty="0"/>
              <a:t>Original Image file </a:t>
            </a:r>
          </a:p>
        </p:txBody>
      </p:sp>
      <p:sp>
        <p:nvSpPr>
          <p:cNvPr id="16" name="TextBox 15">
            <a:extLst>
              <a:ext uri="{FF2B5EF4-FFF2-40B4-BE49-F238E27FC236}">
                <a16:creationId xmlns:a16="http://schemas.microsoft.com/office/drawing/2014/main" id="{1EB3E3B6-16E7-28F7-3986-5AB7BB16A379}"/>
              </a:ext>
            </a:extLst>
          </p:cNvPr>
          <p:cNvSpPr txBox="1"/>
          <p:nvPr/>
        </p:nvSpPr>
        <p:spPr>
          <a:xfrm>
            <a:off x="7709277" y="6209413"/>
            <a:ext cx="3101551" cy="369332"/>
          </a:xfrm>
          <a:prstGeom prst="rect">
            <a:avLst/>
          </a:prstGeom>
          <a:noFill/>
        </p:spPr>
        <p:txBody>
          <a:bodyPr wrap="square" rtlCol="0">
            <a:spAutoFit/>
          </a:bodyPr>
          <a:lstStyle/>
          <a:p>
            <a:r>
              <a:rPr lang="en-US" dirty="0"/>
              <a:t>Encrypted Image file </a:t>
            </a:r>
          </a:p>
        </p:txBody>
      </p:sp>
      <p:cxnSp>
        <p:nvCxnSpPr>
          <p:cNvPr id="18" name="Straight Arrow Connector 17">
            <a:extLst>
              <a:ext uri="{FF2B5EF4-FFF2-40B4-BE49-F238E27FC236}">
                <a16:creationId xmlns:a16="http://schemas.microsoft.com/office/drawing/2014/main" id="{D87D1B0D-5F80-CFF3-F0F5-ED87CC3B8277}"/>
              </a:ext>
            </a:extLst>
          </p:cNvPr>
          <p:cNvCxnSpPr>
            <a:cxnSpLocks/>
          </p:cNvCxnSpPr>
          <p:nvPr/>
        </p:nvCxnSpPr>
        <p:spPr>
          <a:xfrm flipV="1">
            <a:off x="3128388" y="6002656"/>
            <a:ext cx="0" cy="278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5EF0E13-8A62-861B-6787-1B7B19AA6C42}"/>
              </a:ext>
            </a:extLst>
          </p:cNvPr>
          <p:cNvCxnSpPr>
            <a:cxnSpLocks/>
          </p:cNvCxnSpPr>
          <p:nvPr/>
        </p:nvCxnSpPr>
        <p:spPr>
          <a:xfrm flipV="1">
            <a:off x="9160728" y="6000395"/>
            <a:ext cx="0" cy="2786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a:buFont typeface="Wingdings" panose="05000000000000000000" pitchFamily="2" charset="2"/>
              <a:buChar char="Ø"/>
            </a:pPr>
            <a:r>
              <a:rPr lang="en-US" dirty="0"/>
              <a:t>This project pioneers a secure, efficient, and imperceptible data hiding solution leveraging steganography. By seamlessly integrating techniques such as Least Significant Bit (LSB) substitution and transform domain methods, the system optimizes the balance between security, capacity, and imperceptibility.</a:t>
            </a:r>
          </a:p>
          <a:p>
            <a:pPr>
              <a:buFont typeface="Wingdings" panose="05000000000000000000" pitchFamily="2" charset="2"/>
              <a:buChar char="Ø"/>
            </a:pPr>
            <a:r>
              <a:rPr lang="en-US" dirty="0"/>
              <a:t>The approach's robustness ensures resilience against image compression, noise, and malicious attacks, rendering it ideal for applications in cybersecurity, defense, journalism, and secure communication.</a:t>
            </a:r>
          </a:p>
          <a:p>
            <a:pPr>
              <a:buFont typeface="Wingdings" panose="05000000000000000000" pitchFamily="2" charset="2"/>
              <a:buChar char="Ø"/>
            </a:pPr>
            <a:r>
              <a:rPr lang="en-US" dirty="0"/>
              <a:t>Ultimately, this project showcases a cutting-edge solution for covert data transmission, elevating digital communication security and privacy standards.</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endParaRPr lang="en-IN" sz="2000" dirty="0"/>
          </a:p>
          <a:p>
            <a:pPr>
              <a:buFont typeface="Wingdings" panose="05000000000000000000" pitchFamily="2" charset="2"/>
              <a:buChar char="Ø"/>
            </a:pPr>
            <a:r>
              <a:rPr lang="en-IN" sz="2400" dirty="0">
                <a:hlinkClick r:id="rId2"/>
              </a:rPr>
              <a:t>https://github.com/koradachaitanya/stegnography.git</a:t>
            </a:r>
            <a:endParaRPr lang="en-IN" sz="2400" dirty="0"/>
          </a:p>
          <a:p>
            <a:pPr marL="0" indent="0">
              <a:buNone/>
            </a:pPr>
            <a:endParaRPr lang="en-IN" sz="2400"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89</TotalTime>
  <Words>546</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Franklin Gothic Book</vt:lpstr>
      <vt:lpstr>Franklin Gothic Demi</vt:lpstr>
      <vt:lpstr>Wingdings</vt:lpstr>
      <vt:lpstr>Wingdings 2</vt:lpstr>
      <vt:lpstr>DividendVTI</vt:lpstr>
      <vt:lpstr>SECURE DATA HIDING IN IMAGES USING STEGNOGRAPHY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chaitanya korada</cp:lastModifiedBy>
  <cp:revision>26</cp:revision>
  <dcterms:created xsi:type="dcterms:W3CDTF">2021-05-26T16:50:10Z</dcterms:created>
  <dcterms:modified xsi:type="dcterms:W3CDTF">2025-02-26T05:36:08Z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